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7" r:id="rId4"/>
    <p:sldId id="279" r:id="rId5"/>
    <p:sldId id="273" r:id="rId6"/>
    <p:sldId id="261" r:id="rId7"/>
    <p:sldId id="267" r:id="rId8"/>
    <p:sldId id="263" r:id="rId9"/>
    <p:sldId id="274" r:id="rId10"/>
    <p:sldId id="275" r:id="rId11"/>
    <p:sldId id="276" r:id="rId12"/>
    <p:sldId id="281" r:id="rId13"/>
    <p:sldId id="272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T06VrweX1g5lBfYteJkwKI3S3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923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Ein Bild, das drinnen, Wand, Bett, Fenster enthält.&#10;&#10;Automatisch generierte Beschreibung"/>
          <p:cNvPicPr preferRelativeResize="0"/>
          <p:nvPr/>
        </p:nvPicPr>
        <p:blipFill rotWithShape="1">
          <a:blip r:embed="rId3">
            <a:alphaModFix amt="39000"/>
          </a:blip>
          <a:srcRect t="-771" r="61017" b="-2282"/>
          <a:stretch/>
        </p:blipFill>
        <p:spPr>
          <a:xfrm>
            <a:off x="-2" y="-63832"/>
            <a:ext cx="4686300" cy="70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5829300" y="3970338"/>
            <a:ext cx="56578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5C"/>
              </a:buClr>
              <a:buSzPts val="2000"/>
              <a:buFont typeface="Arial"/>
              <a:buNone/>
            </a:pPr>
            <a:r>
              <a:rPr lang="de-DE" sz="2000" b="0" i="0" u="sng" strike="noStrike" cap="none" dirty="0">
                <a:solidFill>
                  <a:srgbClr val="FF6A5C"/>
                </a:solidFill>
                <a:latin typeface="Montserrat"/>
                <a:ea typeface="Montserrat"/>
                <a:cs typeface="Montserrat"/>
                <a:sym typeface="Montserrat"/>
              </a:rPr>
              <a:t> With special focus on INT MPs</a:t>
            </a:r>
            <a:endParaRPr u="sng"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4795736" y="2968625"/>
            <a:ext cx="8729764" cy="101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464"/>
              </a:buClr>
              <a:buSzPts val="6000"/>
              <a:buFont typeface="Arial"/>
              <a:buNone/>
            </a:pPr>
            <a:r>
              <a:rPr lang="de-DE" sz="6000" b="1" i="0" u="none" strike="noStrike" cap="none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Google Shopping</a:t>
            </a:r>
            <a:endParaRPr dirty="0"/>
          </a:p>
        </p:txBody>
      </p:sp>
      <p:sp>
        <p:nvSpPr>
          <p:cNvPr id="87" name="Google Shape;87;p1"/>
          <p:cNvSpPr/>
          <p:nvPr/>
        </p:nvSpPr>
        <p:spPr>
          <a:xfrm>
            <a:off x="0" y="6273800"/>
            <a:ext cx="9591675" cy="73025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1453813" y="6275388"/>
            <a:ext cx="738187" cy="71437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488" y="6008688"/>
            <a:ext cx="1636712" cy="6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A418D-2845-40C3-848F-CEB0E321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730"/>
          </a:xfrm>
        </p:spPr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A5669D-2E1C-420F-8E03-990C37079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5551" y="1437463"/>
            <a:ext cx="1786647" cy="726636"/>
          </a:xfrm>
        </p:spPr>
        <p:txBody>
          <a:bodyPr/>
          <a:lstStyle/>
          <a:p>
            <a:pPr marL="114300" indent="0">
              <a:buNone/>
            </a:pPr>
            <a:r>
              <a:rPr lang="de-DE" u="sng" dirty="0" err="1"/>
              <a:t>Visibility</a:t>
            </a:r>
            <a:r>
              <a:rPr lang="de-DE" u="sng" dirty="0"/>
              <a:t> </a:t>
            </a:r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0671A9FB-B82A-4865-9A30-5D6EC67ADF25}"/>
              </a:ext>
            </a:extLst>
          </p:cNvPr>
          <p:cNvSpPr txBox="1">
            <a:spLocks/>
          </p:cNvSpPr>
          <p:nvPr/>
        </p:nvSpPr>
        <p:spPr>
          <a:xfrm>
            <a:off x="699381" y="3966461"/>
            <a:ext cx="1031548" cy="6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de-DE" u="sng" dirty="0"/>
              <a:t>Sales </a:t>
            </a:r>
          </a:p>
          <a:p>
            <a:pPr marL="114300" indent="0">
              <a:buFont typeface="Arial"/>
              <a:buNone/>
            </a:pPr>
            <a:endParaRPr lang="de-DE" dirty="0"/>
          </a:p>
          <a:p>
            <a:pPr marL="114300" indent="0">
              <a:buFont typeface="Arial"/>
              <a:buNone/>
            </a:pPr>
            <a:endParaRPr lang="de-DE" dirty="0"/>
          </a:p>
          <a:p>
            <a:endParaRPr lang="de-DE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8EFFB3A-A306-4675-9E8D-D3ECD9E9DB1D}"/>
              </a:ext>
            </a:extLst>
          </p:cNvPr>
          <p:cNvGraphicFramePr>
            <a:graphicFrameLocks noGrp="1"/>
          </p:cNvGraphicFramePr>
          <p:nvPr/>
        </p:nvGraphicFramePr>
        <p:xfrm>
          <a:off x="881839" y="4722909"/>
          <a:ext cx="5126475" cy="1512598"/>
        </p:xfrm>
        <a:graphic>
          <a:graphicData uri="http://schemas.openxmlformats.org/drawingml/2006/table">
            <a:tbl>
              <a:tblPr/>
              <a:tblGrid>
                <a:gridCol w="1662641">
                  <a:extLst>
                    <a:ext uri="{9D8B030D-6E8A-4147-A177-3AD203B41FA5}">
                      <a16:colId xmlns:a16="http://schemas.microsoft.com/office/drawing/2014/main" val="495013879"/>
                    </a:ext>
                  </a:extLst>
                </a:gridCol>
                <a:gridCol w="952554">
                  <a:extLst>
                    <a:ext uri="{9D8B030D-6E8A-4147-A177-3AD203B41FA5}">
                      <a16:colId xmlns:a16="http://schemas.microsoft.com/office/drawing/2014/main" val="3939216988"/>
                    </a:ext>
                  </a:extLst>
                </a:gridCol>
                <a:gridCol w="848640">
                  <a:extLst>
                    <a:ext uri="{9D8B030D-6E8A-4147-A177-3AD203B41FA5}">
                      <a16:colId xmlns:a16="http://schemas.microsoft.com/office/drawing/2014/main" val="4151557027"/>
                    </a:ext>
                  </a:extLst>
                </a:gridCol>
                <a:gridCol w="831320">
                  <a:extLst>
                    <a:ext uri="{9D8B030D-6E8A-4147-A177-3AD203B41FA5}">
                      <a16:colId xmlns:a16="http://schemas.microsoft.com/office/drawing/2014/main" val="4192868103"/>
                    </a:ext>
                  </a:extLst>
                </a:gridCol>
                <a:gridCol w="831320">
                  <a:extLst>
                    <a:ext uri="{9D8B030D-6E8A-4147-A177-3AD203B41FA5}">
                      <a16:colId xmlns:a16="http://schemas.microsoft.com/office/drawing/2014/main" val="1859525781"/>
                    </a:ext>
                  </a:extLst>
                </a:gridCol>
              </a:tblGrid>
              <a:tr h="31592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(</a:t>
                      </a:r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offers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upload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Conforama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Cdiscount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618637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251091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52856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187285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999381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95145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51D976B-3298-4312-95EF-893F9B31B844}"/>
              </a:ext>
            </a:extLst>
          </p:cNvPr>
          <p:cNvGraphicFramePr>
            <a:graphicFrameLocks noGrp="1"/>
          </p:cNvGraphicFramePr>
          <p:nvPr/>
        </p:nvGraphicFramePr>
        <p:xfrm>
          <a:off x="7148161" y="2321865"/>
          <a:ext cx="4432300" cy="1188720"/>
        </p:xfrm>
        <a:graphic>
          <a:graphicData uri="http://schemas.openxmlformats.org/drawingml/2006/table">
            <a:tbl>
              <a:tblPr/>
              <a:tblGrid>
                <a:gridCol w="1536700">
                  <a:extLst>
                    <a:ext uri="{9D8B030D-6E8A-4147-A177-3AD203B41FA5}">
                      <a16:colId xmlns:a16="http://schemas.microsoft.com/office/drawing/2014/main" val="391629647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0883949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68229784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61729299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3438731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Top100 GS (</a:t>
                      </a:r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offers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upload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Conforama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Cdiscount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Darty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722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710089"/>
                  </a:ext>
                </a:extLst>
              </a:tr>
              <a:tr h="16050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487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4129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851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86786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82D7FDC-4D7A-426D-851A-285E642B67E3}"/>
              </a:ext>
            </a:extLst>
          </p:cNvPr>
          <p:cNvGraphicFramePr>
            <a:graphicFrameLocks noGrp="1"/>
          </p:cNvGraphicFramePr>
          <p:nvPr/>
        </p:nvGraphicFramePr>
        <p:xfrm>
          <a:off x="7148161" y="3738202"/>
          <a:ext cx="4432299" cy="1203960"/>
        </p:xfrm>
        <a:graphic>
          <a:graphicData uri="http://schemas.openxmlformats.org/drawingml/2006/table">
            <a:tbl>
              <a:tblPr/>
              <a:tblGrid>
                <a:gridCol w="1528379">
                  <a:extLst>
                    <a:ext uri="{9D8B030D-6E8A-4147-A177-3AD203B41FA5}">
                      <a16:colId xmlns:a16="http://schemas.microsoft.com/office/drawing/2014/main" val="3605466575"/>
                    </a:ext>
                  </a:extLst>
                </a:gridCol>
                <a:gridCol w="725980">
                  <a:extLst>
                    <a:ext uri="{9D8B030D-6E8A-4147-A177-3AD203B41FA5}">
                      <a16:colId xmlns:a16="http://schemas.microsoft.com/office/drawing/2014/main" val="1141026441"/>
                    </a:ext>
                  </a:extLst>
                </a:gridCol>
                <a:gridCol w="725980">
                  <a:extLst>
                    <a:ext uri="{9D8B030D-6E8A-4147-A177-3AD203B41FA5}">
                      <a16:colId xmlns:a16="http://schemas.microsoft.com/office/drawing/2014/main" val="2955392056"/>
                    </a:ext>
                  </a:extLst>
                </a:gridCol>
                <a:gridCol w="725980">
                  <a:extLst>
                    <a:ext uri="{9D8B030D-6E8A-4147-A177-3AD203B41FA5}">
                      <a16:colId xmlns:a16="http://schemas.microsoft.com/office/drawing/2014/main" val="4174912752"/>
                    </a:ext>
                  </a:extLst>
                </a:gridCol>
                <a:gridCol w="725980">
                  <a:extLst>
                    <a:ext uri="{9D8B030D-6E8A-4147-A177-3AD203B41FA5}">
                      <a16:colId xmlns:a16="http://schemas.microsoft.com/office/drawing/2014/main" val="378586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Top10 GS (offers upload)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Conforama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Cdiscount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38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566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862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952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804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295372"/>
                  </a:ext>
                </a:extLst>
              </a:tr>
            </a:tbl>
          </a:graphicData>
        </a:graphic>
      </p:graphicFrame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048ED4D2-5BF7-4E01-AED6-63F30E3DEB0B}"/>
              </a:ext>
            </a:extLst>
          </p:cNvPr>
          <p:cNvSpPr txBox="1">
            <a:spLocks/>
          </p:cNvSpPr>
          <p:nvPr/>
        </p:nvSpPr>
        <p:spPr>
          <a:xfrm>
            <a:off x="706225" y="1515855"/>
            <a:ext cx="2716266" cy="72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de-DE" u="sng" dirty="0"/>
              <a:t>Upload </a:t>
            </a:r>
            <a:r>
              <a:rPr lang="de-DE" u="sng" dirty="0" err="1"/>
              <a:t>timeline</a:t>
            </a:r>
            <a:endParaRPr lang="de-DE" u="sng" dirty="0"/>
          </a:p>
          <a:p>
            <a:pPr marL="114300" indent="0">
              <a:buFont typeface="Arial"/>
              <a:buNone/>
            </a:pPr>
            <a:r>
              <a:rPr lang="de-DE" u="sng" dirty="0"/>
              <a:t> </a:t>
            </a:r>
          </a:p>
          <a:p>
            <a:pPr marL="114300" indent="0">
              <a:buFont typeface="Arial"/>
              <a:buNone/>
            </a:pPr>
            <a:endParaRPr lang="de-DE" dirty="0"/>
          </a:p>
          <a:p>
            <a:pPr marL="114300" indent="0">
              <a:buFont typeface="Arial"/>
              <a:buNone/>
            </a:pPr>
            <a:endParaRPr lang="de-DE" dirty="0"/>
          </a:p>
          <a:p>
            <a:endParaRPr lang="de-DE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4DB62AD-6DA3-4CBE-A76F-F7B8AF486CC0}"/>
              </a:ext>
            </a:extLst>
          </p:cNvPr>
          <p:cNvGraphicFramePr>
            <a:graphicFrameLocks noGrp="1"/>
          </p:cNvGraphicFramePr>
          <p:nvPr/>
        </p:nvGraphicFramePr>
        <p:xfrm>
          <a:off x="881839" y="2332549"/>
          <a:ext cx="4254500" cy="1394460"/>
        </p:xfrm>
        <a:graphic>
          <a:graphicData uri="http://schemas.openxmlformats.org/drawingml/2006/table">
            <a:tbl>
              <a:tblPr/>
              <a:tblGrid>
                <a:gridCol w="1358900">
                  <a:extLst>
                    <a:ext uri="{9D8B030D-6E8A-4147-A177-3AD203B41FA5}">
                      <a16:colId xmlns:a16="http://schemas.microsoft.com/office/drawing/2014/main" val="139195202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90666715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8301834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188797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44470034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Upload statut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Conforama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Cdiscount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210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upload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205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Offers upload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777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Changes online (KW11)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3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Changes online (KW12)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801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Changes online (KW13)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826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online (KW14)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295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82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A418D-2845-40C3-848F-CEB0E321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Key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A5669D-2E1C-420F-8E03-990C37079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e-DE" b="1" dirty="0"/>
              <a:t>Sales :</a:t>
            </a:r>
          </a:p>
          <a:p>
            <a:pPr marL="114300" indent="0">
              <a:buNone/>
            </a:pPr>
            <a:r>
              <a:rPr lang="de-DE" dirty="0" err="1"/>
              <a:t>Darty</a:t>
            </a:r>
            <a:r>
              <a:rPr lang="de-DE" dirty="0"/>
              <a:t> (+10-15 in KW13-14) ; Conforama (+50-60 in KW13-14) ; Bol (-15 in KW11) ; </a:t>
            </a:r>
          </a:p>
          <a:p>
            <a:pPr marL="114300" indent="0">
              <a:buNone/>
            </a:pPr>
            <a:endParaRPr lang="de-DE" b="1" dirty="0"/>
          </a:p>
          <a:p>
            <a:pPr marL="114300" indent="0">
              <a:buNone/>
            </a:pPr>
            <a:r>
              <a:rPr lang="de-DE" b="1" dirty="0" err="1"/>
              <a:t>Visibility</a:t>
            </a:r>
            <a:r>
              <a:rPr lang="de-DE" b="1" dirty="0"/>
              <a:t> :</a:t>
            </a:r>
          </a:p>
          <a:p>
            <a:pPr marL="114300" indent="0">
              <a:buNone/>
            </a:pPr>
            <a:r>
              <a:rPr lang="de-DE" dirty="0"/>
              <a:t>Top 100 : </a:t>
            </a:r>
            <a:r>
              <a:rPr lang="de-DE" dirty="0" err="1"/>
              <a:t>Darty</a:t>
            </a:r>
            <a:r>
              <a:rPr lang="de-DE" dirty="0"/>
              <a:t> (+5 in KW13-14) ; Conforama (+5 in KW14)</a:t>
            </a:r>
          </a:p>
          <a:p>
            <a:pPr marL="114300" indent="0">
              <a:buNone/>
            </a:pPr>
            <a:r>
              <a:rPr lang="de-DE" dirty="0"/>
              <a:t>Top 10 : </a:t>
            </a:r>
            <a:r>
              <a:rPr lang="de-DE" dirty="0" err="1"/>
              <a:t>Darty</a:t>
            </a:r>
            <a:r>
              <a:rPr lang="de-DE" dirty="0"/>
              <a:t> (+2 in KW14)</a:t>
            </a:r>
          </a:p>
          <a:p>
            <a:pPr marL="114300" indent="0">
              <a:buNone/>
            </a:pPr>
            <a:r>
              <a:rPr lang="de-DE" dirty="0"/>
              <a:t>More </a:t>
            </a:r>
            <a:r>
              <a:rPr lang="de-DE" dirty="0" err="1"/>
              <a:t>stability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ranking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!</a:t>
            </a:r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39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A418D-2845-40C3-848F-CEB0E321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Recommendations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A5669D-2E1C-420F-8E03-990C37079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Keep testing on succesful marketplaces Darty &amp; Conforama</a:t>
            </a:r>
          </a:p>
          <a:p>
            <a:r>
              <a:rPr lang="de-DE" dirty="0"/>
              <a:t>Make Darty a full google shopping marketplace</a:t>
            </a:r>
          </a:p>
          <a:p>
            <a:r>
              <a:rPr lang="de-DE" dirty="0"/>
              <a:t>Stop testing on Cdiscount &amp; Bol as it costs too much effort &amp; time</a:t>
            </a:r>
          </a:p>
          <a:p>
            <a:endParaRPr lang="de-DE" dirty="0"/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521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 txBox="1"/>
          <p:nvPr/>
        </p:nvSpPr>
        <p:spPr>
          <a:xfrm>
            <a:off x="4950365" y="303785"/>
            <a:ext cx="603091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464"/>
              </a:buClr>
              <a:buSzPts val="6000"/>
              <a:buFont typeface="Arial"/>
              <a:buNone/>
            </a:pPr>
            <a:r>
              <a:rPr lang="de-DE" sz="3600" b="1" i="0" u="none" strike="noStrike" cap="none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Notes marketplace managers</a:t>
            </a:r>
            <a:endParaRPr sz="900" dirty="0"/>
          </a:p>
        </p:txBody>
      </p:sp>
      <p:sp>
        <p:nvSpPr>
          <p:cNvPr id="291" name="Google Shape;291;p17"/>
          <p:cNvSpPr txBox="1"/>
          <p:nvPr/>
        </p:nvSpPr>
        <p:spPr>
          <a:xfrm>
            <a:off x="4795837" y="1754745"/>
            <a:ext cx="565626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C5C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6C5C"/>
                </a:solidFill>
              </a:rPr>
              <a:t>G</a:t>
            </a:r>
            <a:r>
              <a:rPr lang="de-DE" sz="2400" dirty="0">
                <a:solidFill>
                  <a:srgbClr val="FF6C5C"/>
                </a:solidFill>
              </a:rPr>
              <a:t>ood recommendations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C5C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6C5C"/>
                </a:solidFill>
              </a:rPr>
              <a:t>Change darty immidately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C5C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6C5C"/>
                </a:solidFill>
              </a:rPr>
              <a:t>Next time ask Business analytics for help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C5C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6C5C"/>
                </a:solidFill>
              </a:rPr>
              <a:t>Nice presentation &amp; interesting topic for the future as well.</a:t>
            </a:r>
            <a:endParaRPr dirty="0"/>
          </a:p>
        </p:txBody>
      </p:sp>
      <p:sp>
        <p:nvSpPr>
          <p:cNvPr id="292" name="Google Shape;292;p17"/>
          <p:cNvSpPr/>
          <p:nvPr/>
        </p:nvSpPr>
        <p:spPr>
          <a:xfrm>
            <a:off x="0" y="6273800"/>
            <a:ext cx="9591675" cy="73025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11453813" y="6275388"/>
            <a:ext cx="738187" cy="71437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8675" y="6040438"/>
            <a:ext cx="1636713" cy="61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7" descr="Ein Bild, das drinnen, Wand, Bett, Fenster enthält.&#10;&#10;Automatisch generierte Beschreibung"/>
          <p:cNvPicPr preferRelativeResize="0"/>
          <p:nvPr/>
        </p:nvPicPr>
        <p:blipFill rotWithShape="1">
          <a:blip r:embed="rId4">
            <a:alphaModFix amt="39000"/>
          </a:blip>
          <a:srcRect t="-771" r="61017" b="-2282"/>
          <a:stretch/>
        </p:blipFill>
        <p:spPr>
          <a:xfrm>
            <a:off x="-2" y="-52946"/>
            <a:ext cx="4686300" cy="70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0"/>
            <a:ext cx="3352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6635750" y="1217613"/>
            <a:ext cx="478631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464"/>
              </a:buClr>
              <a:buSzPts val="4000"/>
              <a:buFont typeface="Arial"/>
              <a:buNone/>
            </a:pPr>
            <a:r>
              <a:rPr lang="de-DE" sz="4000" b="1" i="0" u="none" strike="noStrike" cap="none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CONTENT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6626225" y="2427288"/>
            <a:ext cx="565785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5C"/>
              </a:buClr>
              <a:buSzPts val="1600"/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1B1464"/>
                </a:solidFill>
                <a:latin typeface="Montserrat"/>
                <a:sym typeface="Montserrat"/>
              </a:rPr>
              <a:t>What</a:t>
            </a:r>
            <a:r>
              <a:rPr lang="de-DE" sz="1600" dirty="0">
                <a:solidFill>
                  <a:srgbClr val="1B1464"/>
                </a:solidFill>
                <a:latin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sym typeface="Montserrat"/>
              </a:rPr>
              <a:t>is</a:t>
            </a:r>
            <a:r>
              <a:rPr lang="de-DE" sz="1600" dirty="0">
                <a:solidFill>
                  <a:srgbClr val="1B1464"/>
                </a:solidFill>
                <a:latin typeface="Montserrat"/>
                <a:sym typeface="Montserrat"/>
              </a:rPr>
              <a:t> GS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sym typeface="Montserrat"/>
              </a:rPr>
              <a:t>about</a:t>
            </a:r>
            <a:r>
              <a:rPr lang="de-DE" sz="1600" dirty="0">
                <a:solidFill>
                  <a:srgbClr val="1B1464"/>
                </a:solidFill>
                <a:latin typeface="Montserrat"/>
                <a:sym typeface="Montserrat"/>
              </a:rPr>
              <a:t>?</a:t>
            </a:r>
            <a:endParaRPr dirty="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5C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1B1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5C"/>
              </a:buClr>
              <a:buSzPts val="1600"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B1464"/>
                </a:solidFill>
                <a:latin typeface="Montserrat"/>
                <a:sym typeface="Montserrat"/>
              </a:rPr>
              <a:t>Ranking Factors</a:t>
            </a:r>
            <a:endParaRPr dirty="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5C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1B1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5C"/>
              </a:buClr>
              <a:buSzPts val="1600"/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1B1464"/>
                </a:solidFill>
                <a:latin typeface="Montserrat"/>
                <a:sym typeface="Montserrat"/>
              </a:rPr>
              <a:t>Current</a:t>
            </a:r>
            <a:r>
              <a:rPr lang="de-DE" sz="1600" dirty="0">
                <a:solidFill>
                  <a:srgbClr val="1B1464"/>
                </a:solidFill>
                <a:latin typeface="Montserrat"/>
                <a:sym typeface="Montserrat"/>
              </a:rPr>
              <a:t> Tests and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sym typeface="Montserrat"/>
              </a:rPr>
              <a:t>Results</a:t>
            </a:r>
            <a:endParaRPr dirty="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5C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1B1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5C"/>
              </a:buClr>
              <a:buSzPts val="1600"/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1B1464"/>
                </a:solidFill>
                <a:latin typeface="Montserrat"/>
                <a:sym typeface="Montserrat"/>
              </a:rPr>
              <a:t>Conclusion</a:t>
            </a:r>
            <a:r>
              <a:rPr lang="de-DE" sz="1600" dirty="0">
                <a:solidFill>
                  <a:srgbClr val="1B1464"/>
                </a:solidFill>
                <a:latin typeface="Montserrat"/>
                <a:sym typeface="Montserrat"/>
              </a:rPr>
              <a:t> and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sym typeface="Montserrat"/>
              </a:rPr>
              <a:t>Perspectives</a:t>
            </a:r>
            <a:endParaRPr dirty="0"/>
          </a:p>
        </p:txBody>
      </p:sp>
      <p:cxnSp>
        <p:nvCxnSpPr>
          <p:cNvPr id="97" name="Google Shape;97;p2"/>
          <p:cNvCxnSpPr/>
          <p:nvPr/>
        </p:nvCxnSpPr>
        <p:spPr>
          <a:xfrm>
            <a:off x="6765925" y="1871663"/>
            <a:ext cx="2549525" cy="0"/>
          </a:xfrm>
          <a:prstGeom prst="straightConnector1">
            <a:avLst/>
          </a:prstGeom>
          <a:noFill/>
          <a:ln w="34925" cap="flat" cmpd="sng">
            <a:solidFill>
              <a:srgbClr val="1B146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8" name="Google Shape;98;p2"/>
          <p:cNvGrpSpPr/>
          <p:nvPr/>
        </p:nvGrpSpPr>
        <p:grpSpPr>
          <a:xfrm>
            <a:off x="433388" y="1684338"/>
            <a:ext cx="5656262" cy="3581400"/>
            <a:chOff x="345608" y="1638300"/>
            <a:chExt cx="5656898" cy="3581400"/>
          </a:xfrm>
        </p:grpSpPr>
        <p:pic>
          <p:nvPicPr>
            <p:cNvPr id="99" name="Google Shape;99;p2" descr="Ein Bild, das Laptop, Tisch, sitzend, Elektronik enthält.&#10;&#10;Automatisch generierte Beschreibung"/>
            <p:cNvPicPr preferRelativeResize="0"/>
            <p:nvPr/>
          </p:nvPicPr>
          <p:blipFill rotWithShape="1">
            <a:blip r:embed="rId3">
              <a:alphaModFix/>
            </a:blip>
            <a:srcRect l="14423" t="7503" r="17198" b="11176"/>
            <a:stretch/>
          </p:blipFill>
          <p:spPr>
            <a:xfrm>
              <a:off x="345608" y="1638300"/>
              <a:ext cx="5656898" cy="358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2" descr="Ein Bild, das drinnen, Wand enthält.&#10;&#10;Automatisch generierte Beschreibung"/>
            <p:cNvPicPr preferRelativeResize="0"/>
            <p:nvPr/>
          </p:nvPicPr>
          <p:blipFill rotWithShape="1">
            <a:blip r:embed="rId4">
              <a:alphaModFix/>
            </a:blip>
            <a:srcRect l="9694" t="1257" r="10737" b="2388"/>
            <a:stretch/>
          </p:blipFill>
          <p:spPr>
            <a:xfrm>
              <a:off x="1212297" y="2024425"/>
              <a:ext cx="3799610" cy="23657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0175" y="6040438"/>
            <a:ext cx="1638300" cy="614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Ein Bild, das Bank, aus Holz, Zaun, Bett enthält.&#10;&#10;Automatisch generierte Beschreibung"/>
          <p:cNvPicPr preferRelativeResize="0"/>
          <p:nvPr/>
        </p:nvPicPr>
        <p:blipFill rotWithShape="1">
          <a:blip r:embed="rId3">
            <a:alphaModFix amt="16000"/>
          </a:blip>
          <a:srcRect l="13996" t="837" r="13996" b="502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1B1464"/>
          </a:solidFill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3659188" y="3245089"/>
            <a:ext cx="60467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de-DE" sz="1800" dirty="0">
                <a:solidFill>
                  <a:schemeClr val="bg1"/>
                </a:solidFill>
              </a:rPr>
              <a:t>GOOGLE SHOPPING VISIBILITY</a:t>
            </a:r>
          </a:p>
        </p:txBody>
      </p:sp>
      <p:sp>
        <p:nvSpPr>
          <p:cNvPr id="175" name="Google Shape;175;p8"/>
          <p:cNvSpPr/>
          <p:nvPr/>
        </p:nvSpPr>
        <p:spPr>
          <a:xfrm>
            <a:off x="0" y="6273800"/>
            <a:ext cx="9591675" cy="73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11453813" y="6275388"/>
            <a:ext cx="738187" cy="7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3763" y="6003925"/>
            <a:ext cx="1554162" cy="582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74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A418D-2845-40C3-848F-CEB0E321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Reporting Google Shopping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A5669D-2E1C-420F-8E03-990C37079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8462"/>
            <a:ext cx="10515600" cy="2234236"/>
          </a:xfrm>
        </p:spPr>
        <p:txBody>
          <a:bodyPr/>
          <a:lstStyle/>
          <a:p>
            <a:r>
              <a:rPr lang="de-DE" sz="2000" dirty="0"/>
              <a:t>Report </a:t>
            </a:r>
            <a:r>
              <a:rPr lang="de-DE" sz="2000" dirty="0" err="1"/>
              <a:t>for</a:t>
            </a:r>
            <a:r>
              <a:rPr lang="de-DE" sz="2000" dirty="0"/>
              <a:t> all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marketplaces</a:t>
            </a:r>
            <a:r>
              <a:rPr lang="de-DE" sz="2000" dirty="0"/>
              <a:t> </a:t>
            </a:r>
            <a:r>
              <a:rPr lang="de-DE" sz="2000" dirty="0" err="1"/>
              <a:t>including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offers</a:t>
            </a:r>
            <a:r>
              <a:rPr lang="de-DE" sz="2000" dirty="0"/>
              <a:t> </a:t>
            </a:r>
            <a:r>
              <a:rPr lang="de-DE" sz="2000" dirty="0" err="1"/>
              <a:t>ranked</a:t>
            </a:r>
            <a:r>
              <a:rPr lang="de-DE" sz="2000" dirty="0"/>
              <a:t> on </a:t>
            </a:r>
            <a:r>
              <a:rPr lang="de-DE" sz="2000" dirty="0" err="1"/>
              <a:t>google</a:t>
            </a:r>
            <a:r>
              <a:rPr lang="de-DE" sz="2000" dirty="0"/>
              <a:t> </a:t>
            </a:r>
            <a:r>
              <a:rPr lang="de-DE" sz="2000" dirty="0" err="1"/>
              <a:t>shopping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matresses</a:t>
            </a:r>
            <a:r>
              <a:rPr lang="de-DE" sz="2000" dirty="0"/>
              <a:t> and </a:t>
            </a:r>
            <a:r>
              <a:rPr lang="de-DE" sz="2000" dirty="0" err="1"/>
              <a:t>toppers</a:t>
            </a:r>
            <a:endParaRPr lang="de-DE" sz="2000" dirty="0"/>
          </a:p>
          <a:p>
            <a:r>
              <a:rPr lang="de-DE" sz="2000" dirty="0" err="1"/>
              <a:t>Crawling</a:t>
            </a:r>
            <a:r>
              <a:rPr lang="de-DE" sz="2000" dirty="0"/>
              <a:t> on Wednesday </a:t>
            </a:r>
            <a:r>
              <a:rPr lang="de-DE" sz="2000" dirty="0" err="1"/>
              <a:t>afternoon</a:t>
            </a:r>
            <a:endParaRPr lang="de-DE" sz="2000" dirty="0"/>
          </a:p>
          <a:p>
            <a:r>
              <a:rPr lang="de-DE" sz="2000" dirty="0"/>
              <a:t>Relevant </a:t>
            </a:r>
            <a:r>
              <a:rPr lang="de-DE" sz="2000" dirty="0" err="1"/>
              <a:t>keywords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r>
              <a:rPr lang="de-DE" sz="2000" dirty="0" err="1"/>
              <a:t>search</a:t>
            </a:r>
            <a:r>
              <a:rPr lang="de-DE" sz="2000" dirty="0"/>
              <a:t> </a:t>
            </a:r>
            <a:r>
              <a:rPr lang="de-DE" sz="2000" dirty="0" err="1"/>
              <a:t>volume</a:t>
            </a:r>
            <a:r>
              <a:rPr lang="de-DE" sz="2000" dirty="0"/>
              <a:t> </a:t>
            </a:r>
          </a:p>
          <a:p>
            <a:r>
              <a:rPr lang="de-DE" sz="2000" dirty="0"/>
              <a:t>Monitor </a:t>
            </a:r>
            <a:r>
              <a:rPr lang="de-DE" sz="2000" dirty="0" err="1"/>
              <a:t>changes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ranking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could</a:t>
            </a:r>
            <a:r>
              <a:rPr lang="de-DE" sz="2000" dirty="0"/>
              <a:t> </a:t>
            </a:r>
            <a:r>
              <a:rPr lang="de-DE" sz="2000" dirty="0" err="1"/>
              <a:t>explain</a:t>
            </a:r>
            <a:r>
              <a:rPr lang="de-DE" sz="2000" dirty="0"/>
              <a:t> </a:t>
            </a:r>
            <a:r>
              <a:rPr lang="de-DE" sz="2000" dirty="0" err="1"/>
              <a:t>increase</a:t>
            </a:r>
            <a:r>
              <a:rPr lang="de-DE" sz="2000" dirty="0"/>
              <a:t>/</a:t>
            </a:r>
            <a:r>
              <a:rPr lang="de-DE" sz="2000" dirty="0" err="1"/>
              <a:t>decrease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sales</a:t>
            </a:r>
            <a:endParaRPr lang="de-DE" sz="2000" dirty="0"/>
          </a:p>
          <a:p>
            <a:endParaRPr lang="de-DE" dirty="0"/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56984-0127-4216-8738-E1B7D274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310" y="4009857"/>
            <a:ext cx="3296967" cy="1989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7A83E-9F41-4F68-9FC6-400C62E75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284" y="4009857"/>
            <a:ext cx="6395969" cy="14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5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A418D-2845-40C3-848F-CEB0E321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1964"/>
          </a:xfrm>
        </p:spPr>
        <p:txBody>
          <a:bodyPr/>
          <a:lstStyle/>
          <a:p>
            <a:r>
              <a:rPr lang="de-DE" u="sng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What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u="sng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is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GS and </a:t>
            </a:r>
            <a:r>
              <a:rPr lang="de-DE" u="sng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how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u="sng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does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u="sng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it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u="sng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work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A5669D-2E1C-420F-8E03-990C37079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209" y="1780162"/>
            <a:ext cx="10682591" cy="4445439"/>
          </a:xfrm>
        </p:spPr>
        <p:txBody>
          <a:bodyPr/>
          <a:lstStyle/>
          <a:p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Service </a:t>
            </a:r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provided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by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Google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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search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,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view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,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compare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products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114300" indent="0">
              <a:buNone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</a:endParaRP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Products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are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dispalyed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when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searching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for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a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product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/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product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related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keywords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in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the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main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SERPs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or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/and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under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the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shopping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tab</a:t>
            </a:r>
            <a:endParaRPr lang="de-DE" sz="2000" b="1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</a:endParaRPr>
          </a:p>
          <a:p>
            <a:pPr marL="114300" indent="0">
              <a:buNone/>
            </a:pPr>
            <a:endParaRPr lang="de-DE" sz="2000" b="1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</a:endParaRPr>
          </a:p>
          <a:p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All MPs 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we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are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selling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on)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are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listing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offers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</a:rPr>
              <a:t> on GS</a:t>
            </a:r>
          </a:p>
          <a:p>
            <a:pPr marL="114300" indent="0">
              <a:buNone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</a:endParaRPr>
          </a:p>
          <a:p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Offers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are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submitted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via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product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data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feed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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In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Campaigns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it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is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not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keywords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that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determine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relevancy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no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bid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on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keywords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), but 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all </a:t>
            </a:r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data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in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the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feed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 match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of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search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query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with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title/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content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11430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21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/>
        </p:nvSpPr>
        <p:spPr>
          <a:xfrm>
            <a:off x="747409" y="365260"/>
            <a:ext cx="100324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464"/>
              </a:buClr>
              <a:buSzPts val="4000"/>
              <a:buFont typeface="Arial"/>
              <a:buNone/>
            </a:pPr>
            <a:r>
              <a:rPr lang="de-DE" sz="4000" b="1" dirty="0">
                <a:solidFill>
                  <a:srgbClr val="1B1464"/>
                </a:solidFill>
                <a:latin typeface="Montserrat"/>
                <a:sym typeface="Montserrat"/>
              </a:rPr>
              <a:t>                   </a:t>
            </a:r>
            <a:r>
              <a:rPr lang="de-DE" sz="4000" b="1" u="sng" dirty="0">
                <a:solidFill>
                  <a:srgbClr val="1B1464"/>
                </a:solidFill>
                <a:latin typeface="Montserrat"/>
                <a:sym typeface="Montserrat"/>
              </a:rPr>
              <a:t>Ranking </a:t>
            </a:r>
            <a:r>
              <a:rPr lang="de-DE" sz="4000" b="1" u="sng" dirty="0" err="1">
                <a:solidFill>
                  <a:srgbClr val="1B1464"/>
                </a:solidFill>
                <a:latin typeface="Montserrat"/>
                <a:sym typeface="Montserrat"/>
              </a:rPr>
              <a:t>Factors</a:t>
            </a:r>
            <a:endParaRPr u="sng" dirty="0"/>
          </a:p>
        </p:txBody>
      </p:sp>
      <p:cxnSp>
        <p:nvCxnSpPr>
          <p:cNvPr id="149" name="Google Shape;149;p6"/>
          <p:cNvCxnSpPr>
            <a:cxnSpLocks/>
          </p:cNvCxnSpPr>
          <p:nvPr/>
        </p:nvCxnSpPr>
        <p:spPr>
          <a:xfrm flipH="1">
            <a:off x="609600" y="1147763"/>
            <a:ext cx="115888" cy="0"/>
          </a:xfrm>
          <a:prstGeom prst="straightConnector1">
            <a:avLst/>
          </a:prstGeom>
          <a:noFill/>
          <a:ln w="34925" cap="flat" cmpd="sng">
            <a:solidFill>
              <a:srgbClr val="1B146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7788" y="6024563"/>
            <a:ext cx="1636712" cy="6143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D4B4A72-E8C2-49AD-B57E-2A163909EBF4}"/>
              </a:ext>
            </a:extLst>
          </p:cNvPr>
          <p:cNvSpPr txBox="1"/>
          <p:nvPr/>
        </p:nvSpPr>
        <p:spPr>
          <a:xfrm>
            <a:off x="403697" y="1073106"/>
            <a:ext cx="1104089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In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our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control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Titles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and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descriptions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Pictures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without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icons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Submitting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complete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and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accurate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product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data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to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MPs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control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Bid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,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daily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budget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,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campaign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settings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Submission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frequency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Submitting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accurate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and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complete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data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Other</a:t>
            </a:r>
          </a:p>
          <a:p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Competion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from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other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merchants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Google`s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ranking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algorithm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constantly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changing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How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much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Google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promotes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product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search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/ Customer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demand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Customer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demand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for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specific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Montserrat" panose="00000800000000000000" pitchFamily="50" charset="0"/>
                <a:sym typeface="Wingdings" panose="05000000000000000000" pitchFamily="2" charset="2"/>
              </a:rPr>
              <a:t>products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Montserrat" panose="00000800000000000000" pitchFamily="50" charset="0"/>
            </a:endParaRPr>
          </a:p>
          <a:p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/>
        </p:nvSpPr>
        <p:spPr>
          <a:xfrm>
            <a:off x="3375497" y="364195"/>
            <a:ext cx="804801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464"/>
              </a:buClr>
              <a:buSzPts val="4000"/>
              <a:buFont typeface="Arial"/>
              <a:buNone/>
            </a:pPr>
            <a:r>
              <a:rPr lang="de-DE" sz="4000" b="1" u="sng" dirty="0" err="1">
                <a:solidFill>
                  <a:srgbClr val="1B1464"/>
                </a:solidFill>
                <a:latin typeface="Montserrat"/>
                <a:sym typeface="Montserrat"/>
              </a:rPr>
              <a:t>Perspectives</a:t>
            </a:r>
            <a:endParaRPr u="sng" dirty="0"/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7788" y="6024563"/>
            <a:ext cx="1636712" cy="614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 txBox="1"/>
          <p:nvPr/>
        </p:nvSpPr>
        <p:spPr>
          <a:xfrm>
            <a:off x="725488" y="1931989"/>
            <a:ext cx="913836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5C"/>
              </a:buClr>
              <a:buSzPts val="2080"/>
              <a:buFont typeface="Arial" panose="020B0604020202020204" pitchFamily="34" charset="0"/>
              <a:buChar char="•"/>
            </a:pPr>
            <a:r>
              <a:rPr lang="de-DE" sz="1600" b="0" i="0" u="none" strike="noStrike" cap="none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General </a:t>
            </a:r>
            <a:r>
              <a:rPr lang="de-DE" sz="1600" b="0" i="0" u="none" strike="noStrike" cap="none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goal</a:t>
            </a:r>
            <a:r>
              <a:rPr lang="de-DE" sz="1600" b="0" i="0" u="none" strike="noStrike" cap="none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de-DE" sz="1600" b="0" i="0" u="none" strike="noStrike" cap="none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Creating</a:t>
            </a:r>
            <a:r>
              <a:rPr lang="de-DE" sz="1600" b="0" i="0" u="none" strike="noStrike" cap="none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b="0" i="0" u="none" strike="noStrike" cap="none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conditions</a:t>
            </a:r>
            <a:r>
              <a:rPr lang="de-DE" sz="1600" b="0" i="0" u="none" strike="noStrike" cap="none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b="0" i="0" u="none" strike="noStrike" cap="none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based</a:t>
            </a:r>
            <a:r>
              <a:rPr lang="de-DE" sz="1600" b="0" i="0" u="none" strike="noStrike" cap="none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lang="de-DE" sz="1600" b="0" i="0" u="none" strike="noStrike" cap="none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learnings</a:t>
            </a:r>
            <a:r>
              <a:rPr lang="de-DE" sz="1600" b="0" i="0" u="none" strike="noStrike" cap="none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b="0" i="0" u="none" strike="noStrike" cap="none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de-DE" sz="1600" b="0" i="0" u="none" strike="noStrike" cap="none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b="0" i="0" u="none" strike="noStrike" cap="none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ensure</a:t>
            </a:r>
            <a:r>
              <a:rPr lang="de-DE" sz="1600" b="0" i="0" u="none" strike="noStrike" cap="none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high potential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listed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across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all MPs 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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defining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measures</a:t>
            </a:r>
            <a:endParaRPr lang="de-DE" sz="1600" dirty="0">
              <a:solidFill>
                <a:srgbClr val="1B1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5C"/>
              </a:buClr>
              <a:buSzPts val="2080"/>
            </a:pPr>
            <a:endParaRPr lang="de-DE" sz="1600" dirty="0">
              <a:solidFill>
                <a:srgbClr val="1B1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5C"/>
              </a:buClr>
              <a:buSzPts val="2080"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Focus on MPs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that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are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responsive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optimizations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, e.g.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Darty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with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goal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improve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performance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terms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sales</a:t>
            </a:r>
            <a:endParaRPr lang="de-DE" sz="1600" dirty="0">
              <a:solidFill>
                <a:srgbClr val="1B1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1" indent="-285750">
              <a:buClr>
                <a:srgbClr val="FF6A5C"/>
              </a:buClr>
              <a:buSzPts val="2080"/>
              <a:buFont typeface="Wingdings" panose="05000000000000000000" pitchFamily="2" charset="2"/>
              <a:buChar char="à"/>
            </a:pP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Changing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all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pictures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optimizing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content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, pricing</a:t>
            </a:r>
          </a:p>
          <a:p>
            <a:pPr lvl="1">
              <a:buClr>
                <a:srgbClr val="FF6A5C"/>
              </a:buClr>
              <a:buSzPts val="2080"/>
            </a:pPr>
            <a:endParaRPr lang="de-DE" sz="1600" dirty="0">
              <a:solidFill>
                <a:srgbClr val="1B1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1" indent="-285750">
              <a:buClr>
                <a:srgbClr val="FF6A5C"/>
              </a:buClr>
              <a:buSzPts val="2080"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Further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testings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on MPs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with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better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performing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offers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test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cases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Confo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de-DE" sz="1600" dirty="0" err="1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de-DE" sz="1600" dirty="0">
                <a:solidFill>
                  <a:srgbClr val="1B1464"/>
                </a:solidFill>
                <a:latin typeface="Montserrat"/>
                <a:ea typeface="Montserrat"/>
                <a:cs typeface="Montserrat"/>
                <a:sym typeface="Montserrat"/>
              </a:rPr>
              <a:t> INT MPs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679E3F5-716C-485D-AB8C-53063B08A9F3}"/>
              </a:ext>
            </a:extLst>
          </p:cNvPr>
          <p:cNvSpPr txBox="1"/>
          <p:nvPr/>
        </p:nvSpPr>
        <p:spPr>
          <a:xfrm>
            <a:off x="-1823159" y="3477639"/>
            <a:ext cx="97836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Ein Bild, das Bank, aus Holz, Zaun, Bett enthält.&#10;&#10;Automatisch generierte Beschreibung"/>
          <p:cNvPicPr preferRelativeResize="0"/>
          <p:nvPr/>
        </p:nvPicPr>
        <p:blipFill rotWithShape="1">
          <a:blip r:embed="rId3">
            <a:alphaModFix amt="16000"/>
          </a:blip>
          <a:srcRect l="13996" t="837" r="13996" b="502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1B1464"/>
          </a:solidFill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3659188" y="3245089"/>
            <a:ext cx="60467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de-DE" sz="1800" dirty="0">
                <a:solidFill>
                  <a:schemeClr val="bg1"/>
                </a:solidFill>
              </a:rPr>
              <a:t>GOOGLE SHOPPING TEST CASES</a:t>
            </a:r>
          </a:p>
        </p:txBody>
      </p:sp>
      <p:sp>
        <p:nvSpPr>
          <p:cNvPr id="175" name="Google Shape;175;p8"/>
          <p:cNvSpPr/>
          <p:nvPr/>
        </p:nvSpPr>
        <p:spPr>
          <a:xfrm>
            <a:off x="0" y="6273800"/>
            <a:ext cx="9591675" cy="73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11453813" y="6275388"/>
            <a:ext cx="738187" cy="7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3763" y="6003925"/>
            <a:ext cx="1554162" cy="582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A418D-2845-40C3-848F-CEB0E321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Set-up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A5669D-2E1C-420F-8E03-990C37079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8461"/>
            <a:ext cx="10515600" cy="4351338"/>
          </a:xfrm>
        </p:spPr>
        <p:txBody>
          <a:bodyPr/>
          <a:lstStyle/>
          <a:p>
            <a:r>
              <a:rPr lang="de-DE" dirty="0"/>
              <a:t>Conforama (100 </a:t>
            </a:r>
            <a:r>
              <a:rPr lang="de-DE" dirty="0" err="1"/>
              <a:t>offers</a:t>
            </a:r>
            <a:r>
              <a:rPr lang="de-DE" dirty="0"/>
              <a:t>), </a:t>
            </a:r>
            <a:r>
              <a:rPr lang="de-DE" dirty="0" err="1"/>
              <a:t>Darty</a:t>
            </a:r>
            <a:r>
              <a:rPr lang="de-DE" dirty="0"/>
              <a:t> (50), Bol (35) and </a:t>
            </a:r>
            <a:r>
              <a:rPr lang="de-DE" dirty="0" err="1"/>
              <a:t>Cdiscount</a:t>
            </a:r>
            <a:r>
              <a:rPr lang="de-DE" dirty="0"/>
              <a:t> (</a:t>
            </a:r>
          </a:p>
          <a:p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keywords</a:t>
            </a:r>
            <a:r>
              <a:rPr lang="de-DE" dirty="0"/>
              <a:t> 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)</a:t>
            </a:r>
          </a:p>
          <a:p>
            <a:r>
              <a:rPr lang="de-DE" dirty="0" err="1"/>
              <a:t>Matresses</a:t>
            </a:r>
            <a:r>
              <a:rPr lang="de-DE" dirty="0"/>
              <a:t> </a:t>
            </a:r>
            <a:r>
              <a:rPr lang="de-DE" dirty="0" err="1"/>
              <a:t>offers</a:t>
            </a:r>
            <a:r>
              <a:rPr lang="de-DE" dirty="0"/>
              <a:t> /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(&lt;5 per </a:t>
            </a:r>
            <a:r>
              <a:rPr lang="de-DE" dirty="0" err="1"/>
              <a:t>week</a:t>
            </a:r>
            <a:r>
              <a:rPr lang="de-DE" dirty="0"/>
              <a:t>) ;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bol!</a:t>
            </a:r>
          </a:p>
          <a:p>
            <a:r>
              <a:rPr lang="de-DE" dirty="0" err="1"/>
              <a:t>Extraction</a:t>
            </a:r>
            <a:r>
              <a:rPr lang="de-DE" dirty="0"/>
              <a:t> on a </a:t>
            </a:r>
            <a:r>
              <a:rPr lang="de-DE" dirty="0" err="1"/>
              <a:t>daily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top 100 </a:t>
            </a:r>
            <a:r>
              <a:rPr lang="de-DE" dirty="0" err="1"/>
              <a:t>results</a:t>
            </a:r>
            <a:r>
              <a:rPr lang="de-DE" dirty="0"/>
              <a:t> (2 </a:t>
            </a:r>
            <a:r>
              <a:rPr lang="de-DE" dirty="0" err="1"/>
              <a:t>pages</a:t>
            </a:r>
            <a:r>
              <a:rPr lang="de-DE" dirty="0"/>
              <a:t>)</a:t>
            </a:r>
          </a:p>
          <a:p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deletion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offers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on </a:t>
            </a:r>
            <a:r>
              <a:rPr lang="de-DE" dirty="0" err="1"/>
              <a:t>google</a:t>
            </a:r>
            <a:r>
              <a:rPr lang="de-DE" dirty="0"/>
              <a:t> </a:t>
            </a:r>
            <a:r>
              <a:rPr lang="de-DE" dirty="0" err="1"/>
              <a:t>shopping</a:t>
            </a:r>
            <a:r>
              <a:rPr lang="de-DE" dirty="0"/>
              <a:t>?</a:t>
            </a:r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endParaRPr lang="de-D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94EBBF6-4773-4E85-8C36-E009E458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59" y="4755203"/>
            <a:ext cx="1264596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6596347-CB08-4FB6-8909-C9D42578C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47" y="4692784"/>
            <a:ext cx="1389434" cy="13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59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Widescreen</PresentationFormat>
  <Paragraphs>216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Wingdings</vt:lpstr>
      <vt:lpstr>Montserrat</vt:lpstr>
      <vt:lpstr>Office</vt:lpstr>
      <vt:lpstr>PowerPoint Presentation</vt:lpstr>
      <vt:lpstr>PowerPoint Presentation</vt:lpstr>
      <vt:lpstr>PowerPoint Presentation</vt:lpstr>
      <vt:lpstr>Reporting Google Shopping</vt:lpstr>
      <vt:lpstr>What is GS and how does it work?</vt:lpstr>
      <vt:lpstr>PowerPoint Presentation</vt:lpstr>
      <vt:lpstr>PowerPoint Presentation</vt:lpstr>
      <vt:lpstr>PowerPoint Presentation</vt:lpstr>
      <vt:lpstr>Set-up</vt:lpstr>
      <vt:lpstr>Results</vt:lpstr>
      <vt:lpstr>Key results</vt:lpstr>
      <vt:lpstr>Recommendations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 S</dc:creator>
  <cp:lastModifiedBy>M S</cp:lastModifiedBy>
  <cp:revision>6</cp:revision>
  <dcterms:created xsi:type="dcterms:W3CDTF">2019-09-25T16:17:43Z</dcterms:created>
  <dcterms:modified xsi:type="dcterms:W3CDTF">2022-06-13T09:27:47Z</dcterms:modified>
</cp:coreProperties>
</file>