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70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1" r:id="rId16"/>
    <p:sldId id="269" r:id="rId17"/>
    <p:sldId id="272" r:id="rId18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2CF2D-FC4E-4C65-85EB-A830E83A48D6}" type="datetimeFigureOut">
              <a:rPr lang="en-NL" smtClean="0"/>
              <a:t>15/06/2020</a:t>
            </a:fld>
            <a:endParaRPr lang="en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76D657-6A81-4CA8-9B32-81BF2760F63B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3029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B09181-A91E-48B3-BECA-B13B1B6BA2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B0BD4E5E-3476-4AED-A86E-C564FC6FAA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4687312F-100E-4D9D-B527-1D7BC70C69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2AD91-C57C-42B7-B577-52DBBC413E73}" type="datetime8">
              <a:rPr lang="en-NL" smtClean="0"/>
              <a:t>15/06/2020 16:21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8690E0-BA48-494D-B902-87D0FADE91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9D8C57F-D7FD-4CCF-AEA0-3AA7D908C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6D9B-00EC-47BD-A8DD-DED2073EDFD9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3944171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C87B58-D953-4E13-9D6B-D7A9D06EFD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1F1B6705-A4A8-44A6-AF77-DFD0A6E449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66177A3-EF90-45D5-843F-41EA3634F8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9740EA-4158-41AA-83F4-DC77ED8F054F}" type="datetime8">
              <a:rPr lang="en-NL" smtClean="0"/>
              <a:t>15/06/2020 16:21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23A69B7-231D-4B68-BDF6-239AE673A7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3AD71C3-04B2-4764-9778-2B7300CBD7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6D9B-00EC-47BD-A8DD-DED2073EDFD9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1599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3EC5DE46-FA10-4CAC-BCDE-ACABD89DF1F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EDB087B-C51A-44C1-8BA1-E662FDF7E4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1755CC2-B9B6-40B8-A906-C6F3E69840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8757-586F-4724-916A-61B06A375DC1}" type="datetime8">
              <a:rPr lang="en-NL" smtClean="0"/>
              <a:t>15/06/2020 16:21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1C95A50-2225-491B-99B4-EC4F303C9A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130C60A-6B8F-4FF1-830E-8B35865E0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6D9B-00EC-47BD-A8DD-DED2073EDFD9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373178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A5B6605-CB5C-41D3-82B0-E8BDB88C47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50F538E-F3D1-4A25-968C-AD12B7DE37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E7C44FAF-1D6E-4FD0-A64B-FAD9EB6EA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7FE05-F108-4213-9D5D-F29E7DD5CD86}" type="datetime8">
              <a:rPr lang="en-NL" smtClean="0"/>
              <a:t>15/06/2020 16:21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3FB9E5-3CD3-4F59-AF15-F7D4FEC04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316B78-FC95-47DD-9CA2-62AF8CA6AD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6D9B-00EC-47BD-A8DD-DED2073EDFD9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23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682DC4-B26E-42A5-9176-B9AFE1C217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36ECE85-FEA2-4D48-9E3A-AC8B8BAAA7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F570052-73B0-4C0F-B6FE-5E876E9B4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772F0-9EAB-402A-B6ED-ADD756B39BDE}" type="datetime8">
              <a:rPr lang="en-NL" smtClean="0"/>
              <a:t>15/06/2020 16:21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47B17CD-F28A-425B-B753-044990D275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3625028-543B-428C-A1CA-BD66F1C62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6D9B-00EC-47BD-A8DD-DED2073EDFD9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564749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7AC6AAD-4782-4A56-8627-DC2703D90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1D9D21B-EE0A-45BF-873C-A05DE80772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AF5F2DB-9C79-41BA-9073-D793DB2402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AC7CDE31-4570-4F0F-B1A1-53BD16BBF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EC8D07-7F80-4F72-B5F7-5719A1E992DE}" type="datetime8">
              <a:rPr lang="en-NL" smtClean="0"/>
              <a:t>15/06/2020 16:21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E520242-4158-43F7-B8FE-0823E0857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64DC2AE-C0A7-4D02-868C-21BFFF237E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6D9B-00EC-47BD-A8DD-DED2073EDFD9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080497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2D106E-6E7F-43BB-86DF-3C5B7C4D7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140748F-8CE1-4266-81EB-F1833D6C82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4C66435-1175-42FC-A923-335B0F96E3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4B79D1D-57DD-4670-9E88-248AFFC82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F9C53070-B73B-47EA-BAE5-D8C1E83DA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FF37EF8F-100D-4BB5-BFB2-B102B86CF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31B885-A871-4C45-AA73-08C0A9CB757F}" type="datetime8">
              <a:rPr lang="en-NL" smtClean="0"/>
              <a:t>15/06/2020 16:21</a:t>
            </a:fld>
            <a:endParaRPr lang="en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A2407B0-4417-4F17-B024-86A931198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EF2D347F-2DFD-42A1-89F4-05381AF0A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6D9B-00EC-47BD-A8DD-DED2073EDFD9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67222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5A19C3-EBA8-48E4-9EC0-8FCD7C0C0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A8DC590E-4204-4DD4-BC62-51577C8DF7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20FD1-0969-45D2-A07B-D1DA15464B68}" type="datetime8">
              <a:rPr lang="en-NL" smtClean="0"/>
              <a:t>15/06/2020 16:21</a:t>
            </a:fld>
            <a:endParaRPr lang="en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EF028E77-974D-4B2F-BE9F-06262D8D7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9D9D7D80-9B68-4375-9F9F-10E40D26A3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6D9B-00EC-47BD-A8DD-DED2073EDFD9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38707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206A7A04-8CC0-472C-B548-AE061145E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14790D-8D00-4595-9B3B-E865109F037A}" type="datetime8">
              <a:rPr lang="en-NL" smtClean="0"/>
              <a:t>15/06/2020 16:21</a:t>
            </a:fld>
            <a:endParaRPr lang="en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57FE3507-170F-4701-A876-DEEAEE1C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7EF6DF53-BFF8-4FF0-85A6-D8060D927F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6D9B-00EC-47BD-A8DD-DED2073EDFD9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8380195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DE95CA-B643-4D72-8A06-04F1BCF6EB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C4F2988-1C81-469C-8137-1B3E0456B3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77A5643-8175-46AE-8428-F59F11266A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07752B8A-3AAE-42FC-B7EC-33F50ACA24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78A6B2-41D9-43EF-9280-E65ECD6153A9}" type="datetime8">
              <a:rPr lang="en-NL" smtClean="0"/>
              <a:t>15/06/2020 16:21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E8E1F32-4BC9-42DE-BA62-FD73053A8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616BE04-B5FC-43DE-AE78-B120F766C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6D9B-00EC-47BD-A8DD-DED2073EDFD9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27990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21F211-A124-47EE-9E36-8E2309357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1CD4024-52B6-4AB0-93D4-5F061B4376A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BAD69CC-559E-443C-AA31-91AE03943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CF1093AE-6E39-4024-842F-AD1DF1F8F6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DEE5D-23E6-475E-8628-CFF2B87FAAA1}" type="datetime8">
              <a:rPr lang="en-NL" smtClean="0"/>
              <a:t>15/06/2020 16:21</a:t>
            </a:fld>
            <a:endParaRPr lang="en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F80E3BB-39D1-4112-9826-4310F47BF8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9C1AF2DF-626D-4EF8-83D6-28E2B21C7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86D9B-00EC-47BD-A8DD-DED2073EDFD9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230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BFAEDE1-E8C3-4CF8-BD93-C87137CAAF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NL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DF6F3DE-5140-49F2-B139-8099937A1B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NL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D244EED-1B92-4604-BA96-A0ADD6E4C4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4C6CC-45BA-4CF3-AE8E-21EDC7AD7C49}" type="datetime8">
              <a:rPr lang="en-NL" smtClean="0"/>
              <a:t>15/06/2020 16:21</a:t>
            </a:fld>
            <a:endParaRPr lang="en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5020CFC-0668-4A3B-8489-661B5A418F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71783CD-7207-4B0E-913F-16E7A5506E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786D9B-00EC-47BD-A8DD-DED2073EDFD9}" type="slidenum">
              <a:rPr lang="en-NL" smtClean="0"/>
              <a:t>‹nr.›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818440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>
            <a:extLst>
              <a:ext uri="{FF2B5EF4-FFF2-40B4-BE49-F238E27FC236}">
                <a16:creationId xmlns:a16="http://schemas.microsoft.com/office/drawing/2014/main" id="{9D30D0BD-A43E-4DA9-84BD-DAF96E27AB9F}"/>
              </a:ext>
            </a:extLst>
          </p:cNvPr>
          <p:cNvSpPr txBox="1"/>
          <p:nvPr/>
        </p:nvSpPr>
        <p:spPr>
          <a:xfrm>
            <a:off x="6803778" y="578589"/>
            <a:ext cx="4645250" cy="5139160"/>
          </a:xfrm>
          <a:prstGeom prst="rect">
            <a:avLst/>
          </a:prstGeom>
          <a:solidFill>
            <a:srgbClr val="0070C0"/>
          </a:solidFill>
          <a:scene3d>
            <a:camera prst="perspectiveFront"/>
            <a:lightRig rig="threePt" dir="t"/>
          </a:scene3d>
        </p:spPr>
        <p:txBody>
          <a:bodyPr vert="horz" lIns="91440" tIns="45720" rIns="91440" bIns="45720" rtlCol="0" anchor="b">
            <a:normAutofit lnSpcReduction="1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Medisol – Dealer Cooperation Agreement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5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5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5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5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5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5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5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5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5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5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1500" dirty="0">
              <a:solidFill>
                <a:srgbClr val="FFFF00"/>
              </a:solidFill>
              <a:latin typeface="+mj-lt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Festo Walusimbi - 70051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HZ University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International Business.</a:t>
            </a:r>
          </a:p>
        </p:txBody>
      </p:sp>
      <p:sp>
        <p:nvSpPr>
          <p:cNvPr id="27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Afbeelding 6" descr="Afbeelding met tekening&#10;&#10;Automatisch gegenereerde beschrijving">
            <a:extLst>
              <a:ext uri="{FF2B5EF4-FFF2-40B4-BE49-F238E27FC236}">
                <a16:creationId xmlns:a16="http://schemas.microsoft.com/office/drawing/2014/main" id="{FF6980D9-AF7A-4A23-908F-9D20A53BE34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9" r="10790"/>
          <a:stretch/>
        </p:blipFill>
        <p:spPr>
          <a:xfrm>
            <a:off x="271078" y="308610"/>
            <a:ext cx="5753056" cy="65493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47C88FE7-64F2-455F-AF67-9CFD102B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740" y="6279412"/>
            <a:ext cx="466060" cy="442064"/>
          </a:xfrm>
          <a:solidFill>
            <a:srgbClr val="FF0000"/>
          </a:solidFill>
        </p:spPr>
        <p:txBody>
          <a:bodyPr/>
          <a:lstStyle/>
          <a:p>
            <a:fld id="{93786D9B-00EC-47BD-A8DD-DED2073EDFD9}" type="slidenum">
              <a:rPr lang="en-NL" sz="4000" smtClean="0">
                <a:solidFill>
                  <a:schemeClr val="tx1">
                    <a:lumMod val="50000"/>
                  </a:schemeClr>
                </a:solidFill>
              </a:rPr>
              <a:t>1</a:t>
            </a:fld>
            <a:endParaRPr lang="en-NL" sz="4000" dirty="0">
              <a:solidFill>
                <a:schemeClr val="tx1">
                  <a:lumMod val="50000"/>
                </a:schemeClr>
              </a:solidFill>
            </a:endParaRPr>
          </a:p>
        </p:txBody>
      </p:sp>
      <p:pic>
        <p:nvPicPr>
          <p:cNvPr id="13" name="Afbeelding 12" descr="Afbeelding met tekening&#10;&#10;Automatisch gegenereerde beschrijving">
            <a:extLst>
              <a:ext uri="{FF2B5EF4-FFF2-40B4-BE49-F238E27FC236}">
                <a16:creationId xmlns:a16="http://schemas.microsoft.com/office/drawing/2014/main" id="{CA9EB2FF-CEE7-41B7-A82B-DC963D2355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0019" y="2320473"/>
            <a:ext cx="4132768" cy="16553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2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5C19C27-F84B-4D29-9A45-6D0639B48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3190" y="6142812"/>
            <a:ext cx="710609" cy="578664"/>
          </a:xfrm>
          <a:solidFill>
            <a:srgbClr val="FF0000"/>
          </a:solidFill>
        </p:spPr>
        <p:txBody>
          <a:bodyPr/>
          <a:lstStyle/>
          <a:p>
            <a:fld id="{93786D9B-00EC-47BD-A8DD-DED2073EDFD9}" type="slidenum">
              <a:rPr lang="en-NL" sz="3600" smtClean="0"/>
              <a:t>10</a:t>
            </a:fld>
            <a:endParaRPr lang="en-NL" sz="3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B9211835-C0BD-4D18-8989-D354AC5036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3164" y="623014"/>
            <a:ext cx="7465671" cy="451412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61075544-CF38-482F-9071-A43C01AD5571}"/>
              </a:ext>
            </a:extLst>
          </p:cNvPr>
          <p:cNvSpPr txBox="1"/>
          <p:nvPr/>
        </p:nvSpPr>
        <p:spPr>
          <a:xfrm>
            <a:off x="0" y="0"/>
            <a:ext cx="219192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Research outcomes</a:t>
            </a:r>
            <a:endParaRPr lang="en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63509C15-0F1D-4482-A5F2-529214226AC5}"/>
              </a:ext>
            </a:extLst>
          </p:cNvPr>
          <p:cNvSpPr txBox="1"/>
          <p:nvPr/>
        </p:nvSpPr>
        <p:spPr>
          <a:xfrm>
            <a:off x="10097386" y="0"/>
            <a:ext cx="209461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Obligations overlap</a:t>
            </a:r>
            <a:endParaRPr lang="en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7BF19CA-6D5B-4CB9-A5F8-E87B1F9A187E}"/>
              </a:ext>
            </a:extLst>
          </p:cNvPr>
          <p:cNvSpPr txBox="1"/>
          <p:nvPr/>
        </p:nvSpPr>
        <p:spPr>
          <a:xfrm>
            <a:off x="978194" y="5613991"/>
            <a:ext cx="39553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(Szoboszlai &amp; Vollebregt, 2019)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5299220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E592237-F253-41A0-B3C5-82525FB337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5720" y="6142812"/>
            <a:ext cx="668079" cy="578664"/>
          </a:xfrm>
          <a:solidFill>
            <a:srgbClr val="FF0000"/>
          </a:solidFill>
        </p:spPr>
        <p:txBody>
          <a:bodyPr/>
          <a:lstStyle/>
          <a:p>
            <a:fld id="{93786D9B-00EC-47BD-A8DD-DED2073EDFD9}" type="slidenum">
              <a:rPr lang="en-NL" sz="3600" smtClean="0"/>
              <a:t>11</a:t>
            </a:fld>
            <a:endParaRPr lang="en-NL" sz="3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16D3499-FC45-445F-8ED1-541DEB0A1F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940" y="589147"/>
            <a:ext cx="8201739" cy="4789729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88B9A78F-6420-4C03-BDB7-E1F6EAEEC87B}"/>
              </a:ext>
            </a:extLst>
          </p:cNvPr>
          <p:cNvSpPr txBox="1"/>
          <p:nvPr/>
        </p:nvSpPr>
        <p:spPr>
          <a:xfrm>
            <a:off x="-53163" y="0"/>
            <a:ext cx="2147777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Research Outcomes</a:t>
            </a:r>
            <a:endParaRPr lang="en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F5F8FEC0-67FC-4D33-9DC3-D90796E449E8}"/>
              </a:ext>
            </a:extLst>
          </p:cNvPr>
          <p:cNvSpPr txBox="1"/>
          <p:nvPr/>
        </p:nvSpPr>
        <p:spPr>
          <a:xfrm>
            <a:off x="8729331" y="0"/>
            <a:ext cx="354064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Obligations overlap PMS &amp; vigilance</a:t>
            </a:r>
            <a:endParaRPr lang="en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0842235-E5D4-45F1-B726-F92A0C6A562F}"/>
              </a:ext>
            </a:extLst>
          </p:cNvPr>
          <p:cNvSpPr txBox="1"/>
          <p:nvPr/>
        </p:nvSpPr>
        <p:spPr>
          <a:xfrm>
            <a:off x="287079" y="5773479"/>
            <a:ext cx="4040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(Medical Devices Legal, n.d.)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40807991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C61C2746-96A0-4255-9853-8647F06BC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5088" y="6356350"/>
            <a:ext cx="678712" cy="365125"/>
          </a:xfrm>
          <a:solidFill>
            <a:srgbClr val="FF0000"/>
          </a:solidFill>
        </p:spPr>
        <p:txBody>
          <a:bodyPr/>
          <a:lstStyle/>
          <a:p>
            <a:fld id="{93786D9B-00EC-47BD-A8DD-DED2073EDFD9}" type="slidenum">
              <a:rPr lang="en-NL" sz="3600" smtClean="0"/>
              <a:t>12</a:t>
            </a:fld>
            <a:endParaRPr lang="en-NL" sz="36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634298F3-978D-40DD-B0A5-5F8F11F2C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4493" y="887862"/>
            <a:ext cx="8670852" cy="4591245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232A59F-A5A1-4A2E-B914-2DCC1B3A7C46}"/>
              </a:ext>
            </a:extLst>
          </p:cNvPr>
          <p:cNvSpPr txBox="1"/>
          <p:nvPr/>
        </p:nvSpPr>
        <p:spPr>
          <a:xfrm>
            <a:off x="85060" y="0"/>
            <a:ext cx="207334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Research outcomes</a:t>
            </a:r>
            <a:endParaRPr lang="en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C830D2B8-EDB8-4DBE-A989-A8727DC18474}"/>
              </a:ext>
            </a:extLst>
          </p:cNvPr>
          <p:cNvSpPr txBox="1"/>
          <p:nvPr/>
        </p:nvSpPr>
        <p:spPr>
          <a:xfrm>
            <a:off x="8516680" y="0"/>
            <a:ext cx="379582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Obligations overlap device conformity</a:t>
            </a:r>
            <a:endParaRPr lang="en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B81080C6-7092-4503-8F1D-E50ED05308A1}"/>
              </a:ext>
            </a:extLst>
          </p:cNvPr>
          <p:cNvSpPr txBox="1"/>
          <p:nvPr/>
        </p:nvSpPr>
        <p:spPr>
          <a:xfrm>
            <a:off x="584791" y="5901070"/>
            <a:ext cx="42104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(Medical Devices Legal, n.d.)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6565333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90924902-FC9B-411A-966E-D3C8C8256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00660" y="6220048"/>
            <a:ext cx="753140" cy="501428"/>
          </a:xfrm>
          <a:solidFill>
            <a:srgbClr val="FF0000"/>
          </a:solidFill>
        </p:spPr>
        <p:txBody>
          <a:bodyPr/>
          <a:lstStyle/>
          <a:p>
            <a:fld id="{93786D9B-00EC-47BD-A8DD-DED2073EDFD9}" type="slidenum">
              <a:rPr lang="en-NL" sz="3600" smtClean="0"/>
              <a:t>13</a:t>
            </a:fld>
            <a:endParaRPr lang="en-NL" sz="36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EF21094A-7253-4A62-B762-987B1C29A3ED}"/>
              </a:ext>
            </a:extLst>
          </p:cNvPr>
          <p:cNvSpPr txBox="1"/>
          <p:nvPr/>
        </p:nvSpPr>
        <p:spPr>
          <a:xfrm>
            <a:off x="1470231" y="1315974"/>
            <a:ext cx="9251537" cy="4247317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Medisol ways of working facilitate buyer-seller relations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Introduction of uniform terms can be a challenge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Dealer satisfaction with current working ways not established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Not all salespersons saw the need for the new agreements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The current dealer agreement will be invalid when MDR takes full force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Medisol will be above dealers in the Economic operator supply chain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4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558F55C1-C9A3-4AD3-A15E-8E1C3BB70146}"/>
              </a:ext>
            </a:extLst>
          </p:cNvPr>
          <p:cNvSpPr txBox="1"/>
          <p:nvPr/>
        </p:nvSpPr>
        <p:spPr>
          <a:xfrm>
            <a:off x="0" y="0"/>
            <a:ext cx="130780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Conclusions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401534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83A584D-0EC2-43B9-A308-AF89D532BA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2684" y="6071192"/>
            <a:ext cx="691116" cy="650284"/>
          </a:xfrm>
          <a:solidFill>
            <a:srgbClr val="FF0000"/>
          </a:solidFill>
        </p:spPr>
        <p:txBody>
          <a:bodyPr/>
          <a:lstStyle/>
          <a:p>
            <a:fld id="{93786D9B-00EC-47BD-A8DD-DED2073EDFD9}" type="slidenum">
              <a:rPr lang="en-NL" sz="3600" smtClean="0"/>
              <a:t>14</a:t>
            </a:fld>
            <a:endParaRPr lang="en-NL" sz="36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AD335EB6-9B2D-4AF8-B5C2-DCA07D5AAD38}"/>
              </a:ext>
            </a:extLst>
          </p:cNvPr>
          <p:cNvSpPr txBox="1"/>
          <p:nvPr/>
        </p:nvSpPr>
        <p:spPr>
          <a:xfrm>
            <a:off x="512651" y="1628507"/>
            <a:ext cx="10150033" cy="3600986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Develop four agreements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Review existing agreements and entry into new ones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The agreement should encourage operational linkages and information sharing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The commercial agreement terms and conditions should be adaptable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The agreement should be based on cooperation norms principles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FF00"/>
                </a:solidFill>
              </a:rPr>
              <a:t>Increase awareness of the importance of the agreements and the MDR in the company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FFFF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326FC337-FA24-4044-B9E6-51C0B476C5A2}"/>
              </a:ext>
            </a:extLst>
          </p:cNvPr>
          <p:cNvSpPr txBox="1"/>
          <p:nvPr/>
        </p:nvSpPr>
        <p:spPr>
          <a:xfrm>
            <a:off x="0" y="0"/>
            <a:ext cx="193512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Recommendations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98225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DD346913-515F-4D32-8A50-EE74C7584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43191" y="6188150"/>
            <a:ext cx="710609" cy="533326"/>
          </a:xfrm>
          <a:solidFill>
            <a:srgbClr val="FF0000"/>
          </a:solidFill>
        </p:spPr>
        <p:txBody>
          <a:bodyPr/>
          <a:lstStyle/>
          <a:p>
            <a:fld id="{93786D9B-00EC-47BD-A8DD-DED2073EDFD9}" type="slidenum">
              <a:rPr lang="en-NL" sz="3600" smtClean="0"/>
              <a:t>15</a:t>
            </a:fld>
            <a:endParaRPr lang="en-NL" sz="36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0ED3454B-A05B-4D5A-8B40-5E02EF7DE131}"/>
              </a:ext>
            </a:extLst>
          </p:cNvPr>
          <p:cNvSpPr txBox="1"/>
          <p:nvPr/>
        </p:nvSpPr>
        <p:spPr>
          <a:xfrm>
            <a:off x="0" y="-85061"/>
            <a:ext cx="222220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Professional products</a:t>
            </a:r>
            <a:endParaRPr lang="en-NL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80D1BF51-D2C1-4361-8BAB-BE26224DC5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33358" y="764287"/>
            <a:ext cx="3109833" cy="28507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25F1254B-0296-4B1E-9A5C-5AAFD12A55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80" y="764287"/>
            <a:ext cx="4236334" cy="285078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6470A3C0-A000-4DE4-8195-18F2FC1C8F0A}"/>
              </a:ext>
            </a:extLst>
          </p:cNvPr>
          <p:cNvSpPr txBox="1"/>
          <p:nvPr/>
        </p:nvSpPr>
        <p:spPr>
          <a:xfrm>
            <a:off x="8006316" y="3785191"/>
            <a:ext cx="2551814" cy="2308324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00"/>
                </a:solidFill>
              </a:rPr>
              <a:t>Relationship of parties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00"/>
                </a:solidFill>
              </a:rPr>
              <a:t>Storage and transport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00"/>
                </a:solidFill>
              </a:rPr>
              <a:t>Device traceability requirements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00"/>
                </a:solidFill>
              </a:rPr>
              <a:t>Handling returns and complaints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FFFF00"/>
                </a:solidFill>
              </a:rPr>
              <a:t>How obligations are to be fulfilled.</a:t>
            </a:r>
            <a:endParaRPr lang="en-NL" sz="1600" dirty="0">
              <a:solidFill>
                <a:srgbClr val="FFFF00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DDB92AF-CDD3-4190-AA91-BB2C6EA47A59}"/>
              </a:ext>
            </a:extLst>
          </p:cNvPr>
          <p:cNvSpPr txBox="1"/>
          <p:nvPr/>
        </p:nvSpPr>
        <p:spPr>
          <a:xfrm>
            <a:off x="1297263" y="3708246"/>
            <a:ext cx="2821128" cy="2462213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00"/>
                </a:solidFill>
              </a:rPr>
              <a:t>Commencement and periodic review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00"/>
                </a:solidFill>
              </a:rPr>
              <a:t>Purchase orders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00"/>
                </a:solidFill>
              </a:rPr>
              <a:t>Delivery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00"/>
                </a:solidFill>
              </a:rPr>
              <a:t>Payment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00"/>
                </a:solidFill>
              </a:rPr>
              <a:t>VAT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00"/>
                </a:solidFill>
              </a:rPr>
              <a:t>Harmonizing misunderstandings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00"/>
                </a:solidFill>
              </a:rPr>
              <a:t>Revision of agreement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00"/>
                </a:solidFill>
              </a:rPr>
              <a:t>Compliance with MDR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rgbClr val="FFFF00"/>
                </a:solidFill>
              </a:rPr>
              <a:t>Signatures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NL" sz="1400" dirty="0"/>
          </a:p>
        </p:txBody>
      </p:sp>
    </p:spTree>
    <p:extLst>
      <p:ext uri="{BB962C8B-B14F-4D97-AF65-F5344CB8AC3E}">
        <p14:creationId xmlns:p14="http://schemas.microsoft.com/office/powerpoint/2010/main" val="18749298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CF696D5-B512-4826-AB64-2BC9B5ECE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5088" y="6356350"/>
            <a:ext cx="678712" cy="365125"/>
          </a:xfrm>
          <a:solidFill>
            <a:srgbClr val="FF0000"/>
          </a:solidFill>
        </p:spPr>
        <p:txBody>
          <a:bodyPr/>
          <a:lstStyle/>
          <a:p>
            <a:fld id="{93786D9B-00EC-47BD-A8DD-DED2073EDFD9}" type="slidenum">
              <a:rPr lang="en-NL" sz="3600" smtClean="0"/>
              <a:t>16</a:t>
            </a:fld>
            <a:endParaRPr lang="en-NL" sz="360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941DC2BC-6355-45B4-ACF2-9B74AE643961}"/>
              </a:ext>
            </a:extLst>
          </p:cNvPr>
          <p:cNvSpPr txBox="1"/>
          <p:nvPr/>
        </p:nvSpPr>
        <p:spPr>
          <a:xfrm>
            <a:off x="0" y="0"/>
            <a:ext cx="1964063" cy="5232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Questions</a:t>
            </a:r>
            <a:endParaRPr lang="en-NL" sz="28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4769B63-5AC1-4D09-AC8F-2A0D18B023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654" y="1137684"/>
            <a:ext cx="7852329" cy="4308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1690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ADBCB49-5ED3-4C69-AE44-F521BD1CA9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75088" y="6198782"/>
            <a:ext cx="678712" cy="522694"/>
          </a:xfrm>
          <a:solidFill>
            <a:srgbClr val="FF0000"/>
          </a:solidFill>
        </p:spPr>
        <p:txBody>
          <a:bodyPr/>
          <a:lstStyle/>
          <a:p>
            <a:fld id="{93786D9B-00EC-47BD-A8DD-DED2073EDFD9}" type="slidenum">
              <a:rPr lang="en-NL" sz="3600" smtClean="0"/>
              <a:t>17</a:t>
            </a:fld>
            <a:endParaRPr lang="en-NL" sz="36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6614916C-F864-4228-9D88-7369017E3A44}"/>
              </a:ext>
            </a:extLst>
          </p:cNvPr>
          <p:cNvSpPr txBox="1"/>
          <p:nvPr/>
        </p:nvSpPr>
        <p:spPr>
          <a:xfrm>
            <a:off x="0" y="0"/>
            <a:ext cx="166931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/>
              <a:t>Sources</a:t>
            </a:r>
            <a:endParaRPr lang="en-NL" sz="24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C3E5F8F2-4B4B-4775-8BDF-D54B4E4A87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9492" y="1906593"/>
            <a:ext cx="6464750" cy="2488557"/>
          </a:xfrm>
          <a:prstGeom prst="rect">
            <a:avLst/>
          </a:prstGeom>
          <a:solidFill>
            <a:schemeClr val="bg2"/>
          </a:solidFill>
        </p:spPr>
      </p:pic>
    </p:spTree>
    <p:extLst>
      <p:ext uri="{BB962C8B-B14F-4D97-AF65-F5344CB8AC3E}">
        <p14:creationId xmlns:p14="http://schemas.microsoft.com/office/powerpoint/2010/main" val="1747626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78979EF9-6224-4D38-95A2-F927209B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3210" y="6177516"/>
            <a:ext cx="550590" cy="543959"/>
          </a:xfrm>
          <a:solidFill>
            <a:srgbClr val="FF0000"/>
          </a:solidFill>
        </p:spPr>
        <p:txBody>
          <a:bodyPr/>
          <a:lstStyle/>
          <a:p>
            <a:fld id="{93786D9B-00EC-47BD-A8DD-DED2073EDFD9}" type="slidenum">
              <a:rPr lang="en-NL" sz="4000" smtClean="0"/>
              <a:t>2</a:t>
            </a:fld>
            <a:endParaRPr lang="en-NL" sz="40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32D34701-FEBC-410E-9E19-A26AD2076F53}"/>
              </a:ext>
            </a:extLst>
          </p:cNvPr>
          <p:cNvSpPr txBox="1"/>
          <p:nvPr/>
        </p:nvSpPr>
        <p:spPr>
          <a:xfrm>
            <a:off x="1744005" y="988920"/>
            <a:ext cx="9909810" cy="4467057"/>
          </a:xfrm>
          <a:prstGeom prst="rect">
            <a:avLst/>
          </a:prstGeom>
          <a:solidFill>
            <a:srgbClr val="002060"/>
          </a:solidFill>
          <a:scene3d>
            <a:camera prst="perspectiveRight"/>
            <a:lightRig rig="threePt" dir="t"/>
          </a:scene3d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FF0000"/>
                </a:solidFill>
              </a:rPr>
              <a:t>Overview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The problem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Missing information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The research process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Research outcomes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Conclusions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Recommendations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Professional Products</a:t>
            </a:r>
            <a:endParaRPr lang="en-NL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017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AEA5F29F-D46B-4FEE-B257-47B000F4E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8372" y="6356350"/>
            <a:ext cx="455428" cy="365125"/>
          </a:xfrm>
          <a:solidFill>
            <a:srgbClr val="FF0000"/>
          </a:solidFill>
        </p:spPr>
        <p:txBody>
          <a:bodyPr/>
          <a:lstStyle/>
          <a:p>
            <a:fld id="{93786D9B-00EC-47BD-A8DD-DED2073EDFD9}" type="slidenum">
              <a:rPr lang="en-NL" sz="4000" smtClean="0"/>
              <a:t>3</a:t>
            </a:fld>
            <a:endParaRPr lang="en-NL" sz="40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71995AA-A96E-4A13-9A10-289EDDF0FE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2005" y="574027"/>
            <a:ext cx="4850283" cy="382022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DF41D81-FAE1-4DE4-9F8E-4BDD21C40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997" y="574026"/>
            <a:ext cx="3944745" cy="3820229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C5AC495D-C8FC-41C6-A66A-5C6B7B1A930A}"/>
              </a:ext>
            </a:extLst>
          </p:cNvPr>
          <p:cNvSpPr txBox="1"/>
          <p:nvPr/>
        </p:nvSpPr>
        <p:spPr>
          <a:xfrm>
            <a:off x="0" y="0"/>
            <a:ext cx="150982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problem</a:t>
            </a:r>
            <a:endParaRPr lang="en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492AC53-7E64-4EFA-BD30-28361156F409}"/>
              </a:ext>
            </a:extLst>
          </p:cNvPr>
          <p:cNvSpPr txBox="1"/>
          <p:nvPr/>
        </p:nvSpPr>
        <p:spPr>
          <a:xfrm>
            <a:off x="9048306" y="4537795"/>
            <a:ext cx="1573619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Dealer loyalty</a:t>
            </a:r>
            <a:endParaRPr lang="en-NL" dirty="0">
              <a:solidFill>
                <a:srgbClr val="FFFF00"/>
              </a:solidFill>
            </a:endParaRP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7428DF47-DFA9-4011-B9C8-5FF1AD852A65}"/>
              </a:ext>
            </a:extLst>
          </p:cNvPr>
          <p:cNvSpPr txBox="1"/>
          <p:nvPr/>
        </p:nvSpPr>
        <p:spPr>
          <a:xfrm>
            <a:off x="901997" y="4598949"/>
            <a:ext cx="3179135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EU MDR 2017/745 requirement</a:t>
            </a:r>
            <a:endParaRPr lang="en-NL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3433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D78BDC8-F4C5-4B9B-AC1F-39E0699CD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09004" y="6356350"/>
            <a:ext cx="444795" cy="365125"/>
          </a:xfrm>
          <a:solidFill>
            <a:srgbClr val="FF0000"/>
          </a:solidFill>
        </p:spPr>
        <p:txBody>
          <a:bodyPr/>
          <a:lstStyle/>
          <a:p>
            <a:fld id="{93786D9B-00EC-47BD-A8DD-DED2073EDFD9}" type="slidenum">
              <a:rPr lang="en-NL" sz="4000" smtClean="0"/>
              <a:t>4</a:t>
            </a:fld>
            <a:endParaRPr lang="en-NL" sz="4000" dirty="0"/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AF97470-A893-4D99-AC40-FA09FD29FB6D}"/>
              </a:ext>
            </a:extLst>
          </p:cNvPr>
          <p:cNvSpPr txBox="1"/>
          <p:nvPr/>
        </p:nvSpPr>
        <p:spPr>
          <a:xfrm>
            <a:off x="758455" y="1344879"/>
            <a:ext cx="9441712" cy="391305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Factors that affect Buyer-Seller relationships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Requirements of the agreement according to EU MDR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Extent to which Medisol working ways encourage Buyer-Seller relationships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Need for existing agreements at Medisol to be revised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How the agreements can be used to keep dealers and meet MDR requirements.</a:t>
            </a:r>
            <a:endParaRPr lang="en-NL" sz="2400" dirty="0">
              <a:solidFill>
                <a:srgbClr val="FFFF00"/>
              </a:solidFill>
            </a:endParaRPr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F501358-164D-4217-A19D-216C643E99EF}"/>
              </a:ext>
            </a:extLst>
          </p:cNvPr>
          <p:cNvSpPr txBox="1"/>
          <p:nvPr/>
        </p:nvSpPr>
        <p:spPr>
          <a:xfrm>
            <a:off x="0" y="0"/>
            <a:ext cx="214777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Missing Information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3613840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F0E37008-1566-4896-85E5-F6D39B02F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55842" y="6356350"/>
            <a:ext cx="497958" cy="365125"/>
          </a:xfrm>
          <a:solidFill>
            <a:srgbClr val="FF0000"/>
          </a:solidFill>
        </p:spPr>
        <p:txBody>
          <a:bodyPr/>
          <a:lstStyle/>
          <a:p>
            <a:fld id="{93786D9B-00EC-47BD-A8DD-DED2073EDFD9}" type="slidenum">
              <a:rPr lang="en-NL" sz="3600" smtClean="0"/>
              <a:t>5</a:t>
            </a:fld>
            <a:endParaRPr lang="en-NL" sz="360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DED44F9-23DC-4295-B70F-15694E9F3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3618" y="724379"/>
            <a:ext cx="4412511" cy="4124067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1AEEC854-741D-4B53-A5BD-5D58BF1F0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99038" y="902402"/>
            <a:ext cx="4013018" cy="3946044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5EA249F8-1A13-47C3-8D39-D2B1734F824A}"/>
              </a:ext>
            </a:extLst>
          </p:cNvPr>
          <p:cNvSpPr txBox="1"/>
          <p:nvPr/>
        </p:nvSpPr>
        <p:spPr>
          <a:xfrm>
            <a:off x="0" y="0"/>
            <a:ext cx="213714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The research process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2072792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23BCCE69-A088-4373-A4EE-397F8343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40902" y="6209414"/>
            <a:ext cx="520996" cy="472833"/>
          </a:xfrm>
          <a:solidFill>
            <a:srgbClr val="FF0000"/>
          </a:solidFill>
        </p:spPr>
        <p:txBody>
          <a:bodyPr/>
          <a:lstStyle/>
          <a:p>
            <a:fld id="{93786D9B-00EC-47BD-A8DD-DED2073EDFD9}" type="slidenum">
              <a:rPr lang="en-NL" sz="4000" smtClean="0"/>
              <a:t>6</a:t>
            </a:fld>
            <a:endParaRPr lang="en-NL" sz="40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BFDE3EA-023A-467C-9F31-4F3D9C333B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8434" y="3160200"/>
            <a:ext cx="3472481" cy="226534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854B55F-91C8-4161-ACB9-37D8CD6F27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4358" y="447665"/>
            <a:ext cx="3759232" cy="2447071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F4D993FD-2D09-4D22-9CB6-9D64A9C80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3480" y="3160200"/>
            <a:ext cx="3759232" cy="2265348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DEC526E8-AAFC-4790-91A6-83251FCD18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58434" y="447665"/>
            <a:ext cx="3472481" cy="2426283"/>
          </a:xfrm>
          <a:prstGeom prst="rect">
            <a:avLst/>
          </a:prstGeom>
        </p:spPr>
      </p:pic>
      <p:sp>
        <p:nvSpPr>
          <p:cNvPr id="7" name="Tekstvak 6">
            <a:extLst>
              <a:ext uri="{FF2B5EF4-FFF2-40B4-BE49-F238E27FC236}">
                <a16:creationId xmlns:a16="http://schemas.microsoft.com/office/drawing/2014/main" id="{EC229C54-D5D4-4B65-A32A-DF7A14B75F61}"/>
              </a:ext>
            </a:extLst>
          </p:cNvPr>
          <p:cNvSpPr txBox="1"/>
          <p:nvPr/>
        </p:nvSpPr>
        <p:spPr>
          <a:xfrm>
            <a:off x="1362139" y="1095153"/>
            <a:ext cx="2445489" cy="4467057"/>
          </a:xfrm>
          <a:prstGeom prst="rect">
            <a:avLst/>
          </a:prstGeom>
          <a:solidFill>
            <a:srgbClr val="002060"/>
          </a:solidFill>
          <a:scene3d>
            <a:camera prst="perspectiveFront"/>
            <a:lightRig rig="threePt" dir="t"/>
          </a:scene3d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Information exchange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Buyer-seller Adaptations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Cooperation norms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</a:rPr>
              <a:t>Operational linkages.</a:t>
            </a:r>
            <a:endParaRPr lang="en-NL" sz="2400" dirty="0">
              <a:solidFill>
                <a:srgbClr val="FFFF00"/>
              </a:solidFill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B4102DAE-9D21-4C4F-B9DB-4CB7D58CF3B3}"/>
              </a:ext>
            </a:extLst>
          </p:cNvPr>
          <p:cNvSpPr txBox="1"/>
          <p:nvPr/>
        </p:nvSpPr>
        <p:spPr>
          <a:xfrm>
            <a:off x="0" y="0"/>
            <a:ext cx="200955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Research outcomes </a:t>
            </a:r>
            <a:endParaRPr lang="en-NL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4DCB8349-84A1-47B3-A192-696976927064}"/>
              </a:ext>
            </a:extLst>
          </p:cNvPr>
          <p:cNvSpPr txBox="1"/>
          <p:nvPr/>
        </p:nvSpPr>
        <p:spPr>
          <a:xfrm>
            <a:off x="9565758" y="11295"/>
            <a:ext cx="262624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Buyer-seller relationships</a:t>
            </a:r>
            <a:endParaRPr lang="en-NL" dirty="0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270650C3-B691-482C-9513-B2136D532CC3}"/>
              </a:ext>
            </a:extLst>
          </p:cNvPr>
          <p:cNvSpPr txBox="1"/>
          <p:nvPr/>
        </p:nvSpPr>
        <p:spPr>
          <a:xfrm>
            <a:off x="744279" y="5932878"/>
            <a:ext cx="34907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(Cannon &amp; Perreault, 1999)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18923927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0AA47D18-1834-4774-9AD0-0389C89A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7106" y="6227872"/>
            <a:ext cx="476693" cy="493603"/>
          </a:xfrm>
          <a:solidFill>
            <a:srgbClr val="FF0000"/>
          </a:solidFill>
        </p:spPr>
        <p:txBody>
          <a:bodyPr/>
          <a:lstStyle/>
          <a:p>
            <a:fld id="{93786D9B-00EC-47BD-A8DD-DED2073EDFD9}" type="slidenum">
              <a:rPr lang="en-NL" sz="4000" smtClean="0"/>
              <a:t>7</a:t>
            </a:fld>
            <a:endParaRPr lang="en-NL" sz="40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C7E4F86A-0A12-4B7F-B562-D9FEFD56F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3682" y="580323"/>
            <a:ext cx="5954233" cy="4549035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91A9A77A-886A-4065-B18D-F4B76BF32A2E}"/>
              </a:ext>
            </a:extLst>
          </p:cNvPr>
          <p:cNvSpPr txBox="1"/>
          <p:nvPr/>
        </p:nvSpPr>
        <p:spPr>
          <a:xfrm>
            <a:off x="0" y="0"/>
            <a:ext cx="2073349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Research outcomes</a:t>
            </a:r>
            <a:endParaRPr lang="en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0FA12D60-1A74-45EF-89D4-46FE68589C83}"/>
              </a:ext>
            </a:extLst>
          </p:cNvPr>
          <p:cNvSpPr txBox="1"/>
          <p:nvPr/>
        </p:nvSpPr>
        <p:spPr>
          <a:xfrm>
            <a:off x="9601200" y="0"/>
            <a:ext cx="2590800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MDR Economic Operators</a:t>
            </a:r>
            <a:endParaRPr lang="en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79BC5B1-D357-47B4-9EDE-2EB00ADF1696}"/>
              </a:ext>
            </a:extLst>
          </p:cNvPr>
          <p:cNvSpPr txBox="1"/>
          <p:nvPr/>
        </p:nvSpPr>
        <p:spPr>
          <a:xfrm>
            <a:off x="1036674" y="5858540"/>
            <a:ext cx="407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(Easy Medical Device, 2020)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6956017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E83F04FA-8BD1-42B5-BC52-13883A21DD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72800" y="6113722"/>
            <a:ext cx="443022" cy="607754"/>
          </a:xfrm>
          <a:solidFill>
            <a:srgbClr val="FF0000"/>
          </a:solidFill>
        </p:spPr>
        <p:txBody>
          <a:bodyPr/>
          <a:lstStyle/>
          <a:p>
            <a:fld id="{93786D9B-00EC-47BD-A8DD-DED2073EDFD9}" type="slidenum">
              <a:rPr lang="en-NL" sz="4000" smtClean="0"/>
              <a:t>8</a:t>
            </a:fld>
            <a:endParaRPr lang="en-NL" sz="40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2DBD570-2A81-45A8-8C87-746FCFE2AB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6241" y="516823"/>
            <a:ext cx="6674017" cy="5357777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EC005CD2-30C1-4211-99A2-3EBD94381731}"/>
              </a:ext>
            </a:extLst>
          </p:cNvPr>
          <p:cNvSpPr txBox="1"/>
          <p:nvPr/>
        </p:nvSpPr>
        <p:spPr>
          <a:xfrm>
            <a:off x="0" y="0"/>
            <a:ext cx="1998921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Research outcomes</a:t>
            </a:r>
            <a:endParaRPr lang="en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887FE040-1913-4CC2-B3C2-6834640FF038}"/>
              </a:ext>
            </a:extLst>
          </p:cNvPr>
          <p:cNvSpPr txBox="1"/>
          <p:nvPr/>
        </p:nvSpPr>
        <p:spPr>
          <a:xfrm>
            <a:off x="9055395" y="0"/>
            <a:ext cx="3136605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Economic Operator Obligations</a:t>
            </a:r>
            <a:endParaRPr lang="en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5C9E981-CEFD-49A1-AF2F-7157CC526EEE}"/>
              </a:ext>
            </a:extLst>
          </p:cNvPr>
          <p:cNvSpPr txBox="1"/>
          <p:nvPr/>
        </p:nvSpPr>
        <p:spPr>
          <a:xfrm>
            <a:off x="871870" y="6022091"/>
            <a:ext cx="46995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(Szoboszlai &amp; Vollebregt, 2019)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3075731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nummer 1">
            <a:extLst>
              <a:ext uri="{FF2B5EF4-FFF2-40B4-BE49-F238E27FC236}">
                <a16:creationId xmlns:a16="http://schemas.microsoft.com/office/drawing/2014/main" id="{64B48494-1E5C-4A76-9346-0410EC5F6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73563" y="6188150"/>
            <a:ext cx="577701" cy="533326"/>
          </a:xfrm>
          <a:solidFill>
            <a:srgbClr val="FF0000"/>
          </a:solidFill>
        </p:spPr>
        <p:txBody>
          <a:bodyPr/>
          <a:lstStyle/>
          <a:p>
            <a:fld id="{93786D9B-00EC-47BD-A8DD-DED2073EDFD9}" type="slidenum">
              <a:rPr lang="en-NL" sz="4000" smtClean="0"/>
              <a:t>9</a:t>
            </a:fld>
            <a:endParaRPr lang="en-NL" sz="4000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9FC9F300-390B-494C-9FF0-C3B1CA54C1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6679" y="1212112"/>
            <a:ext cx="8551612" cy="4722042"/>
          </a:xfrm>
          <a:prstGeom prst="rect">
            <a:avLst/>
          </a:prstGeom>
          <a:scene3d>
            <a:camera prst="perspectiveBelow"/>
            <a:lightRig rig="threePt" dir="t"/>
          </a:scene3d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F779C7D6-FC5D-4303-BA68-75EB9533A1D6}"/>
              </a:ext>
            </a:extLst>
          </p:cNvPr>
          <p:cNvSpPr txBox="1"/>
          <p:nvPr/>
        </p:nvSpPr>
        <p:spPr>
          <a:xfrm>
            <a:off x="-85060" y="-53162"/>
            <a:ext cx="2169042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Research Outcomes</a:t>
            </a:r>
            <a:endParaRPr lang="en-NL" dirty="0"/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169D83FA-6515-42A7-A848-B3133EFA5221}"/>
              </a:ext>
            </a:extLst>
          </p:cNvPr>
          <p:cNvSpPr txBox="1"/>
          <p:nvPr/>
        </p:nvSpPr>
        <p:spPr>
          <a:xfrm>
            <a:off x="10182447" y="0"/>
            <a:ext cx="2009553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Quality Agreement</a:t>
            </a:r>
            <a:endParaRPr lang="en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F1A6E681-EA69-4DAC-8132-3D8DDFACCCD8}"/>
              </a:ext>
            </a:extLst>
          </p:cNvPr>
          <p:cNvSpPr txBox="1"/>
          <p:nvPr/>
        </p:nvSpPr>
        <p:spPr>
          <a:xfrm>
            <a:off x="1318437" y="5934154"/>
            <a:ext cx="38915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Source: (Szoboszlai &amp; Vollebregt, 2019)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17731903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2654</TotalTime>
  <Words>367</Words>
  <Application>Microsoft Office PowerPoint</Application>
  <PresentationFormat>Breedbeeld</PresentationFormat>
  <Paragraphs>106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Festo Walusimbi</dc:creator>
  <cp:lastModifiedBy>Festo Walusimbi</cp:lastModifiedBy>
  <cp:revision>58</cp:revision>
  <dcterms:created xsi:type="dcterms:W3CDTF">2020-06-09T09:24:02Z</dcterms:created>
  <dcterms:modified xsi:type="dcterms:W3CDTF">2020-06-15T15:01:50Z</dcterms:modified>
</cp:coreProperties>
</file>