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9"/>
  </p:notesMasterIdLst>
  <p:sldIdLst>
    <p:sldId id="334" r:id="rId5"/>
    <p:sldId id="407" r:id="rId6"/>
    <p:sldId id="417" r:id="rId7"/>
    <p:sldId id="400" r:id="rId8"/>
    <p:sldId id="410" r:id="rId9"/>
    <p:sldId id="415" r:id="rId10"/>
    <p:sldId id="409" r:id="rId11"/>
    <p:sldId id="404" r:id="rId12"/>
    <p:sldId id="416" r:id="rId13"/>
    <p:sldId id="414" r:id="rId14"/>
    <p:sldId id="408" r:id="rId15"/>
    <p:sldId id="412" r:id="rId16"/>
    <p:sldId id="413" r:id="rId17"/>
    <p:sldId id="379" r:id="rId18"/>
  </p:sldIdLst>
  <p:sldSz cx="24387175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Black" panose="02000000000000000000" pitchFamily="2" charset="0"/>
      <p:regular r:id="rId28"/>
      <p:bold r:id="rId29"/>
      <p:italic r:id="rId30"/>
      <p:boldItalic r:id="rId31"/>
    </p:embeddedFont>
    <p:embeddedFont>
      <p:font typeface="Roboto Medium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 Hofte, ter" initials="HHt" lastIdx="9" clrIdx="0">
    <p:extLst>
      <p:ext uri="{19B8F6BF-5375-455C-9EA6-DF929625EA0E}">
        <p15:presenceInfo xmlns:p15="http://schemas.microsoft.com/office/powerpoint/2012/main" userId="Henri Hofte, ter" providerId="None"/>
      </p:ext>
    </p:extLst>
  </p:cmAuthor>
  <p:cmAuthor id="2" name="Henri" initials="H" lastIdx="12" clrIdx="1">
    <p:extLst>
      <p:ext uri="{19B8F6BF-5375-455C-9EA6-DF929625EA0E}">
        <p15:presenceInfo xmlns:p15="http://schemas.microsoft.com/office/powerpoint/2012/main" userId="Henri" providerId="None"/>
      </p:ext>
    </p:extLst>
  </p:cmAuthor>
  <p:cmAuthor id="3" name="Jeike Wallinga" initials="JW" lastIdx="23" clrIdx="2">
    <p:extLst>
      <p:ext uri="{19B8F6BF-5375-455C-9EA6-DF929625EA0E}">
        <p15:presenceInfo xmlns:p15="http://schemas.microsoft.com/office/powerpoint/2012/main" userId="S::va0117536@windesheim.nl::c6fb06b9-3d60-46cd-a8a5-6421d5f59e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CC5"/>
    <a:srgbClr val="F16682"/>
    <a:srgbClr val="FFFFFF"/>
    <a:srgbClr val="D5E05B"/>
    <a:srgbClr val="B1D249"/>
    <a:srgbClr val="FF0000"/>
    <a:srgbClr val="84D0D9"/>
    <a:srgbClr val="4594D3"/>
    <a:srgbClr val="F287B7"/>
    <a:srgbClr val="EE3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9671" autoAdjust="0"/>
  </p:normalViewPr>
  <p:slideViewPr>
    <p:cSldViewPr snapToGrid="0">
      <p:cViewPr varScale="1">
        <p:scale>
          <a:sx n="27" d="100"/>
          <a:sy n="27" d="100"/>
        </p:scale>
        <p:origin x="1212" y="236"/>
      </p:cViewPr>
      <p:guideLst>
        <p:guide orient="horz" pos="4320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0F18-BC14-534D-8E72-8393DEAEE11F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21D2F-8C2F-F245-AE96-3E43BC318A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9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76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Begin 2020: 7,9 miljoen woningen in NL (CBS)</a:t>
            </a:r>
          </a:p>
          <a:p>
            <a:r>
              <a:rPr lang="nl-NL"/>
              <a:t>Volgens onderzoek </a:t>
            </a:r>
            <a:r>
              <a:rPr lang="nl-NL" err="1"/>
              <a:t>Vattenval</a:t>
            </a:r>
            <a:r>
              <a:rPr lang="nl-NL"/>
              <a:t> is nu 11,1% aardgasvrij; dus 7,0 miljoen woningen niet aardgasvrij</a:t>
            </a:r>
          </a:p>
          <a:p>
            <a:r>
              <a:rPr lang="nl-NL"/>
              <a:t>Naar schatting bestaande 750.000 woningen worden tussen 2020 en 2050 onttrokken</a:t>
            </a:r>
          </a:p>
          <a:p>
            <a:r>
              <a:rPr lang="nl-NL"/>
              <a:t>Dus ca 6,25 miljoen woningen (bestaande bouw) van het aardgas af</a:t>
            </a:r>
          </a:p>
          <a:p>
            <a:r>
              <a:rPr lang="nl-NL"/>
              <a:t>Ca 256 doordeweekse dagen (niet zijnde feestdagen per jaar); gaan per fte ook nog zeker 20 dagen vakantie vanaf; dus maximaal 236 doordeweekse werkdagen per jaar.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86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Thermostat</a:t>
            </a:r>
            <a:r>
              <a:rPr lang="nl-NL" dirty="0"/>
              <a:t> setpoints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e.g. </a:t>
            </a:r>
            <a:r>
              <a:rPr lang="nl-NL" dirty="0" err="1"/>
              <a:t>replayed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</a:t>
            </a:r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, or </a:t>
            </a:r>
            <a:r>
              <a:rPr lang="nl-NL" dirty="0" err="1"/>
              <a:t>derived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comfort </a:t>
            </a:r>
            <a:r>
              <a:rPr lang="nl-NL" dirty="0" err="1"/>
              <a:t>needs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depends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type of </a:t>
            </a:r>
            <a:r>
              <a:rPr lang="nl-NL" dirty="0" err="1"/>
              <a:t>prediction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comparison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Similarly</a:t>
            </a:r>
            <a:r>
              <a:rPr lang="nl-NL" dirty="0"/>
              <a:t>, </a:t>
            </a:r>
            <a:r>
              <a:rPr lang="nl-NL" dirty="0" err="1"/>
              <a:t>weather</a:t>
            </a:r>
            <a:r>
              <a:rPr lang="nl-NL" dirty="0"/>
              <a:t> data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e.g. </a:t>
            </a:r>
            <a:r>
              <a:rPr lang="nl-NL" dirty="0" err="1"/>
              <a:t>replayed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</a:t>
            </a:r>
            <a:r>
              <a:rPr lang="nl-NL" dirty="0" err="1"/>
              <a:t>pervious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, or </a:t>
            </a:r>
            <a:r>
              <a:rPr lang="nl-NL" dirty="0" err="1"/>
              <a:t>derived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pre-</a:t>
            </a:r>
            <a:r>
              <a:rPr lang="nl-NL" dirty="0" err="1"/>
              <a:t>determind</a:t>
            </a:r>
            <a:r>
              <a:rPr lang="nl-NL" dirty="0"/>
              <a:t> </a:t>
            </a:r>
            <a:r>
              <a:rPr lang="nl-NL" dirty="0" err="1"/>
              <a:t>average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as a ‘</a:t>
            </a:r>
            <a:r>
              <a:rPr lang="nl-NL" dirty="0" err="1"/>
              <a:t>reference</a:t>
            </a:r>
            <a:r>
              <a:rPr lang="nl-NL" dirty="0"/>
              <a:t>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’. </a:t>
            </a:r>
            <a:r>
              <a:rPr lang="nl-NL" dirty="0" err="1"/>
              <a:t>Again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depends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type of </a:t>
            </a:r>
            <a:r>
              <a:rPr lang="nl-NL" dirty="0" err="1"/>
              <a:t>prediction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comparison</a:t>
            </a:r>
            <a:r>
              <a:rPr lang="nl-NL" dirty="0"/>
              <a:t> </a:t>
            </a:r>
            <a:r>
              <a:rPr lang="nl-NL" dirty="0" err="1"/>
              <a:t>desired</a:t>
            </a:r>
            <a:r>
              <a:rPr lang="nl-N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80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02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78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3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8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81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Windesheim </a:t>
            </a:r>
          </a:p>
          <a:p>
            <a:r>
              <a:rPr lang="nl-NL" dirty="0"/>
              <a:t>BDR </a:t>
            </a:r>
            <a:r>
              <a:rPr lang="nl-NL" dirty="0" err="1"/>
              <a:t>Thermea</a:t>
            </a:r>
            <a:endParaRPr lang="nl-NL" dirty="0"/>
          </a:p>
          <a:p>
            <a:r>
              <a:rPr lang="nl-NL" dirty="0"/>
              <a:t>Breman</a:t>
            </a:r>
          </a:p>
          <a:p>
            <a:r>
              <a:rPr lang="nl-NL"/>
              <a:t>Witteveen</a:t>
            </a:r>
            <a:r>
              <a:rPr lang="nl-NL" dirty="0" err="1"/>
              <a:t>+Bos</a:t>
            </a:r>
            <a:endParaRPr lang="nl-NL" dirty="0"/>
          </a:p>
          <a:p>
            <a:r>
              <a:rPr lang="nl-NL" dirty="0" err="1"/>
              <a:t>Enpuls</a:t>
            </a:r>
            <a:endParaRPr lang="nl-NL" dirty="0"/>
          </a:p>
          <a:p>
            <a:r>
              <a:rPr lang="nl-NL" dirty="0"/>
              <a:t>Gemeente Zwolle</a:t>
            </a:r>
          </a:p>
          <a:p>
            <a:r>
              <a:rPr lang="nl-NL" dirty="0"/>
              <a:t>50 Tinten Groen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1D2F-8C2F-F245-AE96-3E43BC318AA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17795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beeld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383201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54661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64DED5-5954-4F49-B7AB-BE3EFF3F2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00" r="8481" b="2814"/>
          <a:stretch/>
        </p:blipFill>
        <p:spPr>
          <a:xfrm>
            <a:off x="2255596" y="12636616"/>
            <a:ext cx="3688004" cy="10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9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1200" y="5613991"/>
            <a:ext cx="2100815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1326879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6921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8932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379017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07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05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4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8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quote?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aar is de </a:t>
            </a:r>
            <a:r>
              <a:rPr lang="nl-NL" err="1"/>
              <a:t>placeholder</a:t>
            </a:r>
            <a:r>
              <a:rPr lang="nl-NL"/>
              <a:t> voor een interessante vraag of quote met beeld?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531E363-E8DE-3240-9D01-841D59579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529888"/>
            <a:ext cx="3922175" cy="25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8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76520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861307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422846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424174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62635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40878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1092010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3586" y="5613991"/>
            <a:ext cx="10044621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Inhoud 1"/>
          <p:cNvSpPr>
            <a:spLocks noGrp="1"/>
          </p:cNvSpPr>
          <p:nvPr>
            <p:ph idx="1"/>
          </p:nvPr>
        </p:nvSpPr>
        <p:spPr>
          <a:xfrm>
            <a:off x="1230052" y="5613991"/>
            <a:ext cx="10044620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0057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RO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1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te bewerken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/>
              <a:t>Klik om stijl van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06178" y="-932678"/>
            <a:ext cx="1273815" cy="16028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1230052" y="5613991"/>
            <a:ext cx="14990336" cy="5854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nl-NL" err="1"/>
              <a:t>Placeholder</a:t>
            </a:r>
            <a:r>
              <a:rPr lang="nl-NL"/>
              <a:t> bovenkop</a:t>
            </a:r>
          </a:p>
        </p:txBody>
      </p:sp>
    </p:spTree>
    <p:extLst>
      <p:ext uri="{BB962C8B-B14F-4D97-AF65-F5344CB8AC3E}">
        <p14:creationId xmlns:p14="http://schemas.microsoft.com/office/powerpoint/2010/main" val="27705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van de titel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787" y="5607640"/>
            <a:ext cx="11443957" cy="619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Voettekst"/>
          <p:cNvSpPr>
            <a:spLocks noGrp="1"/>
          </p:cNvSpPr>
          <p:nvPr>
            <p:ph type="ftr" sz="quarter" idx="3"/>
          </p:nvPr>
        </p:nvSpPr>
        <p:spPr>
          <a:xfrm>
            <a:off x="4520678" y="12712701"/>
            <a:ext cx="64844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Paginanummer"/>
          <p:cNvSpPr>
            <a:spLocks noGrp="1"/>
          </p:cNvSpPr>
          <p:nvPr>
            <p:ph type="sldNum" sz="quarter" idx="4"/>
          </p:nvPr>
        </p:nvSpPr>
        <p:spPr>
          <a:xfrm>
            <a:off x="2539535" y="12712701"/>
            <a:ext cx="16075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1A81-E545-3C41-97A5-08DA8ED0F4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8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72" r:id="rId5"/>
    <p:sldLayoutId id="2147483682" r:id="rId6"/>
    <p:sldLayoutId id="2147483683" r:id="rId7"/>
    <p:sldLayoutId id="2147483684" r:id="rId8"/>
    <p:sldLayoutId id="2147483662" r:id="rId9"/>
    <p:sldLayoutId id="2147483685" r:id="rId10"/>
    <p:sldLayoutId id="2147483686" r:id="rId11"/>
    <p:sldLayoutId id="2147483687" r:id="rId12"/>
    <p:sldLayoutId id="2147483673" r:id="rId13"/>
    <p:sldLayoutId id="2147483688" r:id="rId14"/>
    <p:sldLayoutId id="2147483689" r:id="rId15"/>
    <p:sldLayoutId id="2147483690" r:id="rId16"/>
    <p:sldLayoutId id="2147483694" r:id="rId17"/>
    <p:sldLayoutId id="2147483674" r:id="rId18"/>
    <p:sldLayoutId id="2147483695" r:id="rId19"/>
    <p:sldLayoutId id="2147483696" r:id="rId20"/>
    <p:sldLayoutId id="2147483697" r:id="rId21"/>
    <p:sldLayoutId id="2147483667" r:id="rId22"/>
    <p:sldLayoutId id="2147483691" r:id="rId23"/>
    <p:sldLayoutId id="2147483692" r:id="rId24"/>
    <p:sldLayoutId id="2147483693" r:id="rId25"/>
    <p:sldLayoutId id="2147483675" r:id="rId26"/>
    <p:sldLayoutId id="2147483698" r:id="rId27"/>
    <p:sldLayoutId id="2147483699" r:id="rId28"/>
    <p:sldLayoutId id="2147483700" r:id="rId29"/>
    <p:sldLayoutId id="2147483676" r:id="rId30"/>
    <p:sldLayoutId id="2147483701" r:id="rId31"/>
    <p:sldLayoutId id="2147483702" r:id="rId32"/>
    <p:sldLayoutId id="2147483703" r:id="rId33"/>
    <p:sldLayoutId id="2147483677" r:id="rId34"/>
    <p:sldLayoutId id="2147483704" r:id="rId35"/>
    <p:sldLayoutId id="2147483705" r:id="rId36"/>
    <p:sldLayoutId id="2147483706" r:id="rId37"/>
    <p:sldLayoutId id="2147483678" r:id="rId38"/>
    <p:sldLayoutId id="2147483707" r:id="rId39"/>
    <p:sldLayoutId id="2147483708" r:id="rId40"/>
    <p:sldLayoutId id="2147483709" r:id="rId41"/>
  </p:sldLayoutIdLst>
  <p:hf sldNum="0" hdr="0" ftr="0" dt="0"/>
  <p:txStyles>
    <p:titleStyle>
      <a:lvl1pPr algn="l" defTabSz="1828800" rtl="0" eaLnBrk="1" latinLnBrk="0" hangingPunct="1">
        <a:lnSpc>
          <a:spcPts val="9000"/>
        </a:lnSpc>
        <a:spcBef>
          <a:spcPct val="0"/>
        </a:spcBef>
        <a:buNone/>
        <a:defRPr sz="8000" b="1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30.tiff"/><Relationship Id="rId5" Type="http://schemas.openxmlformats.org/officeDocument/2006/relationships/image" Target="../media/image3.jpe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ublications.ecn.nl/ECN-L--16-0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11" Type="http://schemas.openxmlformats.org/officeDocument/2006/relationships/image" Target="../media/image16.sv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0FA1AE-F3A9-4F5F-96E2-EBA2D72947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75" r="675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9D2025E-F671-4B8F-B710-921EC163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4" y="10541366"/>
            <a:ext cx="8542420" cy="2463434"/>
          </a:xfrm>
        </p:spPr>
        <p:txBody>
          <a:bodyPr>
            <a:normAutofit lnSpcReduction="10000"/>
          </a:bodyPr>
          <a:lstStyle/>
          <a:p>
            <a:r>
              <a:rPr lang="nl-NL" sz="8000" u="none" dirty="0"/>
              <a:t>Twomes</a:t>
            </a:r>
          </a:p>
          <a:p>
            <a:r>
              <a:rPr lang="nl-NL" sz="4400" u="none" dirty="0"/>
              <a:t>Digital </a:t>
            </a:r>
            <a:r>
              <a:rPr lang="nl-NL" sz="4400" u="none" dirty="0" err="1"/>
              <a:t>Twins</a:t>
            </a:r>
            <a:br>
              <a:rPr lang="nl-NL" sz="4400" u="none" dirty="0"/>
            </a:br>
            <a:r>
              <a:rPr lang="nl-NL" sz="4400" u="none" dirty="0"/>
              <a:t>voor de warmtetransitie</a:t>
            </a:r>
          </a:p>
          <a:p>
            <a:endParaRPr lang="nl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67B4A1-AFCD-490A-AEFA-955F7FB61424}"/>
              </a:ext>
            </a:extLst>
          </p:cNvPr>
          <p:cNvGrpSpPr/>
          <p:nvPr/>
        </p:nvGrpSpPr>
        <p:grpSpPr>
          <a:xfrm>
            <a:off x="1290238" y="2917368"/>
            <a:ext cx="6852276" cy="7354388"/>
            <a:chOff x="5994035" y="361239"/>
            <a:chExt cx="11539569" cy="13261723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37E38E5-15A9-4CB8-AE17-347B53C52339}"/>
                </a:ext>
              </a:extLst>
            </p:cNvPr>
            <p:cNvSpPr/>
            <p:nvPr/>
          </p:nvSpPr>
          <p:spPr>
            <a:xfrm>
              <a:off x="6012322" y="361239"/>
              <a:ext cx="11521277" cy="3521773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0CA4BC-761C-4770-ABCF-233854B8EB34}"/>
                </a:ext>
              </a:extLst>
            </p:cNvPr>
            <p:cNvSpPr/>
            <p:nvPr/>
          </p:nvSpPr>
          <p:spPr>
            <a:xfrm>
              <a:off x="6012323" y="3921190"/>
              <a:ext cx="4608512" cy="8640892"/>
            </a:xfrm>
            <a:prstGeom prst="rect">
              <a:avLst/>
            </a:prstGeom>
            <a:solidFill>
              <a:srgbClr val="1EBCC5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latin typeface="Roboto" panose="020B0604020202020204" charset="0"/>
                  <a:ea typeface="Roboto" panose="020B0604020202020204" charset="0"/>
                </a:rPr>
                <a:t>transmissie</a:t>
              </a:r>
              <a:br>
                <a:rPr lang="nl-NL" sz="28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2800" dirty="0">
                  <a:latin typeface="Roboto" panose="020B0604020202020204" charset="0"/>
                  <a:ea typeface="Roboto" panose="020B0604020202020204" charset="0"/>
                </a:rPr>
                <a:t>infiltratie</a:t>
              </a:r>
              <a:br>
                <a:rPr lang="nl-NL" sz="28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2800" dirty="0">
                  <a:latin typeface="Roboto" panose="020B0604020202020204" charset="0"/>
                  <a:ea typeface="Roboto" panose="020B0604020202020204" charset="0"/>
                </a:rPr>
                <a:t>ventilatie</a:t>
              </a:r>
              <a:endParaRPr lang="en-US" sz="2800" dirty="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FC3CB1-00E5-402C-85F3-729B51CEE55D}"/>
                </a:ext>
              </a:extLst>
            </p:cNvPr>
            <p:cNvSpPr/>
            <p:nvPr/>
          </p:nvSpPr>
          <p:spPr>
            <a:xfrm>
              <a:off x="12925091" y="3921190"/>
              <a:ext cx="4608512" cy="5788800"/>
            </a:xfrm>
            <a:prstGeom prst="rect">
              <a:avLst/>
            </a:prstGeom>
            <a:solidFill>
              <a:srgbClr val="F166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latin typeface="Roboto" panose="020B0604020202020204" charset="0"/>
                  <a:ea typeface="Roboto" panose="020B0604020202020204" charset="0"/>
                </a:rPr>
                <a:t>verwarming</a:t>
              </a:r>
              <a:endParaRPr lang="en-US" sz="2800" dirty="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16CC30-BE23-42EB-B035-9C4736778914}"/>
                </a:ext>
              </a:extLst>
            </p:cNvPr>
            <p:cNvSpPr/>
            <p:nvPr/>
          </p:nvSpPr>
          <p:spPr>
            <a:xfrm>
              <a:off x="12925092" y="9710882"/>
              <a:ext cx="4608512" cy="1900800"/>
            </a:xfrm>
            <a:prstGeom prst="rect">
              <a:avLst/>
            </a:prstGeom>
            <a:solidFill>
              <a:srgbClr val="B1D24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 err="1">
                  <a:latin typeface="Roboto" panose="020B0604020202020204" charset="0"/>
                  <a:ea typeface="Roboto" panose="020B0604020202020204" charset="0"/>
                </a:rPr>
                <a:t>zon-instraling</a:t>
              </a:r>
              <a:endParaRPr lang="en-US" sz="2800" dirty="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40503-3E69-46EE-94D8-8085ED835E8D}"/>
                </a:ext>
              </a:extLst>
            </p:cNvPr>
            <p:cNvSpPr/>
            <p:nvPr/>
          </p:nvSpPr>
          <p:spPr>
            <a:xfrm>
              <a:off x="12925091" y="11611681"/>
              <a:ext cx="4608513" cy="950399"/>
            </a:xfrm>
            <a:prstGeom prst="rect">
              <a:avLst/>
            </a:prstGeom>
            <a:solidFill>
              <a:srgbClr val="D5E05B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dirty="0">
                  <a:latin typeface="Roboto" panose="020B0604020202020204" charset="0"/>
                  <a:ea typeface="Roboto" panose="020B0604020202020204" charset="0"/>
                </a:rPr>
                <a:t>‘interne’ warmte</a:t>
              </a:r>
              <a:endParaRPr lang="en-US" sz="2800" dirty="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EC8B66-4BE0-4973-A0AC-B04C551C0A70}"/>
                </a:ext>
              </a:extLst>
            </p:cNvPr>
            <p:cNvCxnSpPr>
              <a:cxnSpLocks/>
            </p:cNvCxnSpPr>
            <p:nvPr/>
          </p:nvCxnSpPr>
          <p:spPr>
            <a:xfrm>
              <a:off x="6012323" y="12562082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5B5740-BDAF-41A1-B997-946362CA4D81}"/>
                </a:ext>
              </a:extLst>
            </p:cNvPr>
            <p:cNvCxnSpPr>
              <a:cxnSpLocks/>
            </p:cNvCxnSpPr>
            <p:nvPr/>
          </p:nvCxnSpPr>
          <p:spPr>
            <a:xfrm>
              <a:off x="6012323" y="392119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2835D-6F9A-4F56-8A73-AB649AE6E38A}"/>
                </a:ext>
              </a:extLst>
            </p:cNvPr>
            <p:cNvSpPr txBox="1"/>
            <p:nvPr/>
          </p:nvSpPr>
          <p:spPr>
            <a:xfrm>
              <a:off x="5994035" y="12672049"/>
              <a:ext cx="4608513" cy="95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>
                  <a:solidFill>
                    <a:srgbClr val="00B0F0"/>
                  </a:solidFill>
                  <a:latin typeface="Roboto" panose="020B0604020202020204" charset="0"/>
                  <a:ea typeface="Roboto" panose="020B0604020202020204" charset="0"/>
                </a:rPr>
                <a:t>warmteverlies</a:t>
              </a:r>
              <a:endParaRPr lang="en-US" sz="2800" dirty="0">
                <a:solidFill>
                  <a:srgbClr val="00B0F0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B798CD-8CB0-4769-A026-93114D84E115}"/>
                </a:ext>
              </a:extLst>
            </p:cNvPr>
            <p:cNvSpPr txBox="1"/>
            <p:nvPr/>
          </p:nvSpPr>
          <p:spPr>
            <a:xfrm>
              <a:off x="12906804" y="12671539"/>
              <a:ext cx="4608513" cy="95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>
                  <a:solidFill>
                    <a:srgbClr val="F16682"/>
                  </a:solidFill>
                  <a:latin typeface="Roboto" panose="020B0604020202020204" charset="0"/>
                  <a:ea typeface="Roboto" panose="020B0604020202020204" charset="0"/>
                </a:rPr>
                <a:t>warmtewinst</a:t>
              </a:r>
              <a:endParaRPr lang="en-US" sz="2800" dirty="0">
                <a:solidFill>
                  <a:srgbClr val="F16682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CD10082-EC27-44EA-AF7E-FCB291CB7EA3}"/>
              </a:ext>
            </a:extLst>
          </p:cNvPr>
          <p:cNvSpPr/>
          <p:nvPr/>
        </p:nvSpPr>
        <p:spPr>
          <a:xfrm>
            <a:off x="5405947" y="4364489"/>
            <a:ext cx="2736567" cy="527051"/>
          </a:xfrm>
          <a:prstGeom prst="rect">
            <a:avLst/>
          </a:prstGeom>
          <a:noFill/>
          <a:ln w="19050">
            <a:solidFill>
              <a:srgbClr val="FFFF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B4B9C9-0476-43B9-ABA8-2CEF17891429}"/>
              </a:ext>
            </a:extLst>
          </p:cNvPr>
          <p:cNvSpPr/>
          <p:nvPr/>
        </p:nvSpPr>
        <p:spPr>
          <a:xfrm>
            <a:off x="5416804" y="4891905"/>
            <a:ext cx="2736567" cy="527051"/>
          </a:xfrm>
          <a:prstGeom prst="rect">
            <a:avLst/>
          </a:prstGeom>
          <a:noFill/>
          <a:ln w="19050">
            <a:solidFill>
              <a:srgbClr val="FFFF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9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 dirty="0">
                <a:latin typeface="Roboto Black" panose="020B0604020202020204" charset="0"/>
                <a:ea typeface="Roboto Black" panose="020B0604020202020204" charset="0"/>
              </a:rPr>
              <a:t>Dataverzameling: Twomes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35E2C2-47C5-4D61-A7DC-5AE80393D8B2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8FF4B55D-4ED4-4251-93EC-795401CC9298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2E6509-36B2-40D3-A55A-AFA337DCE9FD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62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89C10FD5-632F-4F56-A63A-2B9B4529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155164-E6EC-4AFD-9284-467DB2804FF2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9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 dirty="0">
                <a:latin typeface="Roboto Black" panose="020B0604020202020204" charset="0"/>
                <a:ea typeface="Roboto Black" panose="020B0604020202020204" charset="0"/>
              </a:rPr>
              <a:t>Dataverzameling (huis met OpenTherm cv-ketel)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35E2C2-47C5-4D61-A7DC-5AE80393D8B2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8FF4B55D-4ED4-4251-93EC-795401CC9298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  <p:bldP spid="54" grpId="0" animBg="1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 dirty="0">
                <a:latin typeface="Roboto Black" panose="020B0604020202020204" charset="0"/>
                <a:ea typeface="Roboto Black" panose="020B0604020202020204" charset="0"/>
              </a:rPr>
              <a:t>Dataverzameling (huis met cv-ketel zonder OpenTherm)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77" name="Smiley Face 76">
            <a:extLst>
              <a:ext uri="{FF2B5EF4-FFF2-40B4-BE49-F238E27FC236}">
                <a16:creationId xmlns:a16="http://schemas.microsoft.com/office/drawing/2014/main" id="{7C01541E-E7FA-4973-93E2-1591DD8C7C0F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 dirty="0">
                <a:latin typeface="Roboto Black" panose="020B0604020202020204" charset="0"/>
                <a:ea typeface="Roboto Black" panose="020B0604020202020204" charset="0"/>
              </a:rPr>
              <a:t>Advies op basis van geautomatiseerde analyse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1340676-101D-415F-AF49-889EF9259C68}"/>
              </a:ext>
            </a:extLst>
          </p:cNvPr>
          <p:cNvSpPr/>
          <p:nvPr/>
        </p:nvSpPr>
        <p:spPr>
          <a:xfrm>
            <a:off x="14025084" y="3375985"/>
            <a:ext cx="5547429" cy="273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Twomes</a:t>
            </a:r>
          </a:p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Backoffice &amp; Analysis</a:t>
            </a:r>
            <a:endParaRPr lang="en-US" sz="36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4B0B3AE9-BAA7-4EDB-805B-2A14CDCAC157}"/>
              </a:ext>
            </a:extLst>
          </p:cNvPr>
          <p:cNvSpPr/>
          <p:nvPr/>
        </p:nvSpPr>
        <p:spPr>
          <a:xfrm>
            <a:off x="17278742" y="5353875"/>
            <a:ext cx="771800" cy="48028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537DF-41CF-4D23-A8AC-332EC2BC01D0}"/>
              </a:ext>
            </a:extLst>
          </p:cNvPr>
          <p:cNvSpPr/>
          <p:nvPr/>
        </p:nvSpPr>
        <p:spPr>
          <a:xfrm>
            <a:off x="2605166" y="8146645"/>
            <a:ext cx="2420792" cy="109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OpenTherm</a:t>
            </a:r>
            <a:endParaRPr lang="en-US" sz="24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000BCB9E-1DE0-4933-93C3-A3F3CD11A352}"/>
              </a:ext>
            </a:extLst>
          </p:cNvPr>
          <p:cNvCxnSpPr>
            <a:cxnSpLocks/>
            <a:stCxn id="85" idx="3"/>
            <a:endCxn id="109" idx="2"/>
          </p:cNvCxnSpPr>
          <p:nvPr/>
        </p:nvCxnSpPr>
        <p:spPr>
          <a:xfrm flipV="1">
            <a:off x="7025406" y="6106287"/>
            <a:ext cx="9773393" cy="5051405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E23EB5D-D409-41A7-8BC0-A8F7ECD3EE20}"/>
              </a:ext>
            </a:extLst>
          </p:cNvPr>
          <p:cNvCxnSpPr>
            <a:cxnSpLocks/>
            <a:stCxn id="54" idx="3"/>
            <a:endCxn id="85" idx="0"/>
          </p:cNvCxnSpPr>
          <p:nvPr/>
        </p:nvCxnSpPr>
        <p:spPr>
          <a:xfrm>
            <a:off x="5025958" y="8696117"/>
            <a:ext cx="1094428" cy="2079876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198A19E5-3608-407A-9523-DD847C089CB2}"/>
              </a:ext>
            </a:extLst>
          </p:cNvPr>
          <p:cNvCxnSpPr>
            <a:cxnSpLocks/>
            <a:stCxn id="61" idx="2"/>
            <a:endCxn id="85" idx="0"/>
          </p:cNvCxnSpPr>
          <p:nvPr/>
        </p:nvCxnSpPr>
        <p:spPr>
          <a:xfrm rot="5400000">
            <a:off x="5590362" y="9534334"/>
            <a:ext cx="1771684" cy="711635"/>
          </a:xfrm>
          <a:prstGeom prst="bentConnector3">
            <a:avLst>
              <a:gd name="adj1" fmla="val 33170"/>
            </a:avLst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2B24B7-90B4-487C-B1B7-4B7055E0AF91}"/>
              </a:ext>
            </a:extLst>
          </p:cNvPr>
          <p:cNvGrpSpPr/>
          <p:nvPr/>
        </p:nvGrpSpPr>
        <p:grpSpPr>
          <a:xfrm>
            <a:off x="2605167" y="6498816"/>
            <a:ext cx="2585706" cy="1465556"/>
            <a:chOff x="2426264" y="7078721"/>
            <a:chExt cx="2585706" cy="14655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C132289-F2CA-4BC8-82FC-0519D0DEBFCF}"/>
                </a:ext>
              </a:extLst>
            </p:cNvPr>
            <p:cNvGrpSpPr/>
            <p:nvPr/>
          </p:nvGrpSpPr>
          <p:grpSpPr>
            <a:xfrm>
              <a:off x="2426264" y="7078721"/>
              <a:ext cx="2205372" cy="1098944"/>
              <a:chOff x="62856" y="6675127"/>
              <a:chExt cx="2205372" cy="109894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1D66819-4A62-43AF-B115-81FCE218BAB1}"/>
                  </a:ext>
                </a:extLst>
              </p:cNvPr>
              <p:cNvSpPr/>
              <p:nvPr/>
            </p:nvSpPr>
            <p:spPr>
              <a:xfrm>
                <a:off x="62856" y="6675127"/>
                <a:ext cx="2205372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sup</a:t>
                </a:r>
                <a:r>
                  <a:rPr lang="en-US" sz="3200" baseline="-250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  + </a:t>
                </a:r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ret</a:t>
                </a:r>
              </a:p>
            </p:txBody>
          </p:sp>
          <p:pic>
            <p:nvPicPr>
              <p:cNvPr id="147" name="Picture 36">
                <a:extLst>
                  <a:ext uri="{FF2B5EF4-FFF2-40B4-BE49-F238E27FC236}">
                    <a16:creationId xmlns:a16="http://schemas.microsoft.com/office/drawing/2014/main" id="{36C72BBB-9AB3-4B4A-886D-E92D1C17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5100" y="6752922"/>
                <a:ext cx="539412" cy="514324"/>
              </a:xfrm>
              <a:prstGeom prst="rect">
                <a:avLst/>
              </a:prstGeom>
            </p:spPr>
          </p:pic>
          <p:pic>
            <p:nvPicPr>
              <p:cNvPr id="153" name="Picture 36">
                <a:extLst>
                  <a:ext uri="{FF2B5EF4-FFF2-40B4-BE49-F238E27FC236}">
                    <a16:creationId xmlns:a16="http://schemas.microsoft.com/office/drawing/2014/main" id="{B7B3EB84-6C8F-4B46-A24E-93ECE005A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0208" y="6752922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57" name="Picture 63">
              <a:extLst>
                <a:ext uri="{FF2B5EF4-FFF2-40B4-BE49-F238E27FC236}">
                  <a16:creationId xmlns:a16="http://schemas.microsoft.com/office/drawing/2014/main" id="{C1092072-7F16-4B01-97F9-FFC323C6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4654334" y="7884855"/>
              <a:ext cx="357636" cy="659422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F25EE33-664A-4110-BFD0-CF5B454DE5B7}"/>
              </a:ext>
            </a:extLst>
          </p:cNvPr>
          <p:cNvGrpSpPr/>
          <p:nvPr/>
        </p:nvGrpSpPr>
        <p:grpSpPr>
          <a:xfrm>
            <a:off x="5884168" y="7970921"/>
            <a:ext cx="1517621" cy="1033388"/>
            <a:chOff x="5613028" y="8331370"/>
            <a:chExt cx="1517621" cy="10333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D8A2-DD81-42D6-8BC6-E5F5494ED11E}"/>
                </a:ext>
              </a:extLst>
            </p:cNvPr>
            <p:cNvSpPr/>
            <p:nvPr/>
          </p:nvSpPr>
          <p:spPr>
            <a:xfrm>
              <a:off x="5991112" y="8734063"/>
              <a:ext cx="1139537" cy="630695"/>
            </a:xfrm>
            <a:prstGeom prst="rect">
              <a:avLst/>
            </a:prstGeom>
            <a:solidFill>
              <a:srgbClr val="FAA61A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28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P1</a:t>
              </a:r>
            </a:p>
          </p:txBody>
        </p:sp>
        <p:pic>
          <p:nvPicPr>
            <p:cNvPr id="160" name="Picture 63">
              <a:extLst>
                <a:ext uri="{FF2B5EF4-FFF2-40B4-BE49-F238E27FC236}">
                  <a16:creationId xmlns:a16="http://schemas.microsoft.com/office/drawing/2014/main" id="{7BE5B00E-9978-4756-BC45-F45AF675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600000">
              <a:off x="5613028" y="8331370"/>
              <a:ext cx="357636" cy="65942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00F8A-4790-4A6B-AFDD-540F55169843}"/>
              </a:ext>
            </a:extLst>
          </p:cNvPr>
          <p:cNvGrpSpPr/>
          <p:nvPr/>
        </p:nvGrpSpPr>
        <p:grpSpPr>
          <a:xfrm>
            <a:off x="3945741" y="9697906"/>
            <a:ext cx="766560" cy="1495477"/>
            <a:chOff x="4155655" y="9861165"/>
            <a:chExt cx="766560" cy="149547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8A61F01-5B2B-4DAF-8718-3D5A81EDB84B}"/>
                </a:ext>
              </a:extLst>
            </p:cNvPr>
            <p:cNvGrpSpPr/>
            <p:nvPr/>
          </p:nvGrpSpPr>
          <p:grpSpPr>
            <a:xfrm>
              <a:off x="4155655" y="10257698"/>
              <a:ext cx="766560" cy="1098944"/>
              <a:chOff x="1219424" y="8789354"/>
              <a:chExt cx="766560" cy="109894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2BF697-8D58-4F10-8414-CBE8A482D861}"/>
                  </a:ext>
                </a:extLst>
              </p:cNvPr>
              <p:cNvSpPr/>
              <p:nvPr/>
            </p:nvSpPr>
            <p:spPr>
              <a:xfrm>
                <a:off x="1219424" y="8789354"/>
                <a:ext cx="766560" cy="1098944"/>
              </a:xfrm>
              <a:prstGeom prst="rect">
                <a:avLst/>
              </a:prstGeom>
              <a:solidFill>
                <a:srgbClr val="FAA61A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b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</a:br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T</a:t>
                </a:r>
                <a:r>
                  <a:rPr lang="en-US" sz="3200" baseline="-250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in</a:t>
                </a:r>
              </a:p>
            </p:txBody>
          </p:sp>
          <p:pic>
            <p:nvPicPr>
              <p:cNvPr id="167" name="Picture 36">
                <a:extLst>
                  <a:ext uri="{FF2B5EF4-FFF2-40B4-BE49-F238E27FC236}">
                    <a16:creationId xmlns:a16="http://schemas.microsoft.com/office/drawing/2014/main" id="{E7ADDEBD-9E1C-439C-9AB3-A5068DC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2998" y="8867149"/>
                <a:ext cx="539412" cy="514324"/>
              </a:xfrm>
              <a:prstGeom prst="rect">
                <a:avLst/>
              </a:prstGeom>
            </p:spPr>
          </p:pic>
        </p:grpSp>
        <p:pic>
          <p:nvPicPr>
            <p:cNvPr id="170" name="Picture 63">
              <a:extLst>
                <a:ext uri="{FF2B5EF4-FFF2-40B4-BE49-F238E27FC236}">
                  <a16:creationId xmlns:a16="http://schemas.microsoft.com/office/drawing/2014/main" id="{850E232D-BD09-4DBE-B5BA-66F767D1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339997" y="9710272"/>
              <a:ext cx="357636" cy="659422"/>
            </a:xfrm>
            <a:prstGeom prst="rect">
              <a:avLst/>
            </a:prstGeom>
          </p:spPr>
        </p:pic>
      </p:grp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9301D7BC-54AD-4C5A-A91A-96E4C7411F27}"/>
              </a:ext>
            </a:extLst>
          </p:cNvPr>
          <p:cNvCxnSpPr>
            <a:cxnSpLocks/>
            <a:stCxn id="98" idx="3"/>
            <a:endCxn id="109" idx="2"/>
          </p:cNvCxnSpPr>
          <p:nvPr/>
        </p:nvCxnSpPr>
        <p:spPr>
          <a:xfrm flipV="1">
            <a:off x="15394103" y="6106287"/>
            <a:ext cx="1404696" cy="214403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19CDD4C5-9910-49C2-8A6E-7CEF1F395BA6}"/>
              </a:ext>
            </a:extLst>
          </p:cNvPr>
          <p:cNvCxnSpPr>
            <a:cxnSpLocks/>
            <a:stCxn id="198" idx="1"/>
            <a:endCxn id="109" idx="2"/>
          </p:cNvCxnSpPr>
          <p:nvPr/>
        </p:nvCxnSpPr>
        <p:spPr>
          <a:xfrm rot="10800000">
            <a:off x="16798800" y="6106287"/>
            <a:ext cx="2326083" cy="591750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5F1F9CE-A4C3-48CE-9F8F-891CFD1A44A6}"/>
              </a:ext>
            </a:extLst>
          </p:cNvPr>
          <p:cNvCxnSpPr>
            <a:cxnSpLocks/>
            <a:stCxn id="15" idx="1"/>
            <a:endCxn id="109" idx="2"/>
          </p:cNvCxnSpPr>
          <p:nvPr/>
        </p:nvCxnSpPr>
        <p:spPr>
          <a:xfrm rot="10800000">
            <a:off x="16798800" y="6106287"/>
            <a:ext cx="2326083" cy="4029728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1BE3B-1F48-40B2-B08C-682BF659F7B4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118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BA26C-A6FC-42D0-91AE-4EEB64BE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48936-CDB1-4F6B-B15D-997057131019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98D084-C42F-4B9F-ABFF-FE399F2678EA}"/>
              </a:ext>
            </a:extLst>
          </p:cNvPr>
          <p:cNvGrpSpPr/>
          <p:nvPr/>
        </p:nvGrpSpPr>
        <p:grpSpPr>
          <a:xfrm>
            <a:off x="7558337" y="4938539"/>
            <a:ext cx="815356" cy="863448"/>
            <a:chOff x="6432946" y="434391"/>
            <a:chExt cx="11521282" cy="12200843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839500E-709D-426A-8874-6B829FDA8499}"/>
                </a:ext>
              </a:extLst>
            </p:cNvPr>
            <p:cNvSpPr/>
            <p:nvPr/>
          </p:nvSpPr>
          <p:spPr>
            <a:xfrm>
              <a:off x="6432946" y="434391"/>
              <a:ext cx="11521277" cy="352177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2EF40D4-2FA2-4283-90EE-35D08D241329}"/>
                </a:ext>
              </a:extLst>
            </p:cNvPr>
            <p:cNvSpPr/>
            <p:nvPr/>
          </p:nvSpPr>
          <p:spPr>
            <a:xfrm>
              <a:off x="6432947" y="3994342"/>
              <a:ext cx="4608512" cy="8640892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E4FE6A-3731-456B-BC61-D61F29FD3C5D}"/>
                </a:ext>
              </a:extLst>
            </p:cNvPr>
            <p:cNvSpPr/>
            <p:nvPr/>
          </p:nvSpPr>
          <p:spPr>
            <a:xfrm>
              <a:off x="13345715" y="3994342"/>
              <a:ext cx="4608512" cy="5788800"/>
            </a:xfrm>
            <a:prstGeom prst="rect">
              <a:avLst/>
            </a:prstGeom>
            <a:solidFill>
              <a:srgbClr val="F166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5C3B82-40F8-4597-BB64-4263F723858B}"/>
                </a:ext>
              </a:extLst>
            </p:cNvPr>
            <p:cNvSpPr/>
            <p:nvPr/>
          </p:nvSpPr>
          <p:spPr>
            <a:xfrm>
              <a:off x="13345716" y="9784034"/>
              <a:ext cx="4608512" cy="1900800"/>
            </a:xfrm>
            <a:prstGeom prst="rect">
              <a:avLst/>
            </a:prstGeom>
            <a:solidFill>
              <a:srgbClr val="B1D2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0FC2B8-0B21-47C1-83E7-F27CA3AEB9A2}"/>
                </a:ext>
              </a:extLst>
            </p:cNvPr>
            <p:cNvSpPr/>
            <p:nvPr/>
          </p:nvSpPr>
          <p:spPr>
            <a:xfrm>
              <a:off x="13345715" y="11684834"/>
              <a:ext cx="4608512" cy="950400"/>
            </a:xfrm>
            <a:prstGeom prst="rect">
              <a:avLst/>
            </a:prstGeom>
            <a:solidFill>
              <a:srgbClr val="D5E0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Roboto" panose="020B0604020202020204" charset="0"/>
                <a:ea typeface="Roboto" panose="020B0604020202020204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D5219F9-A3D2-48D5-AF7F-02644400014B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12635234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9ADE77D-C3C7-4711-A6E1-6715D9343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2947" y="3994346"/>
              <a:ext cx="11521280" cy="0"/>
            </a:xfrm>
            <a:prstGeom prst="line">
              <a:avLst/>
            </a:prstGeom>
            <a:ln w="38100">
              <a:solidFill>
                <a:srgbClr val="0E30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C3EFE7E-30B0-4B64-B41B-7C59D236EF17}"/>
              </a:ext>
            </a:extLst>
          </p:cNvPr>
          <p:cNvCxnSpPr>
            <a:cxnSpLocks/>
            <a:stCxn id="109" idx="1"/>
            <a:endCxn id="108" idx="6"/>
          </p:cNvCxnSpPr>
          <p:nvPr/>
        </p:nvCxnSpPr>
        <p:spPr>
          <a:xfrm rot="10800000">
            <a:off x="11663784" y="3188684"/>
            <a:ext cx="2361301" cy="155245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48E0289-87A9-4A81-AE4A-B5843C56D031}"/>
              </a:ext>
            </a:extLst>
          </p:cNvPr>
          <p:cNvCxnSpPr>
            <a:cxnSpLocks/>
            <a:stCxn id="108" idx="2"/>
            <a:endCxn id="72" idx="0"/>
          </p:cNvCxnSpPr>
          <p:nvPr/>
        </p:nvCxnSpPr>
        <p:spPr>
          <a:xfrm rot="10800000" flipV="1">
            <a:off x="6069863" y="3188682"/>
            <a:ext cx="4506298" cy="1808813"/>
          </a:xfrm>
          <a:prstGeom prst="bentConnector2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miley Face 81">
            <a:extLst>
              <a:ext uri="{FF2B5EF4-FFF2-40B4-BE49-F238E27FC236}">
                <a16:creationId xmlns:a16="http://schemas.microsoft.com/office/drawing/2014/main" id="{F7B0814A-00AD-431D-B5CE-2C82B714D7E9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FF55A-2E35-45E0-BF50-0B3E2F0C5317}"/>
              </a:ext>
            </a:extLst>
          </p:cNvPr>
          <p:cNvSpPr txBox="1"/>
          <p:nvPr/>
        </p:nvSpPr>
        <p:spPr>
          <a:xfrm>
            <a:off x="6705389" y="6713166"/>
            <a:ext cx="250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Twomes App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2AD542-3353-4CDE-BE89-6A4B3E5F6DF7}"/>
              </a:ext>
            </a:extLst>
          </p:cNvPr>
          <p:cNvGrpSpPr/>
          <p:nvPr/>
        </p:nvGrpSpPr>
        <p:grpSpPr>
          <a:xfrm>
            <a:off x="4462888" y="9072241"/>
            <a:ext cx="1201011" cy="1153407"/>
            <a:chOff x="4560688" y="8686860"/>
            <a:chExt cx="1201011" cy="115340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B2B72D-3560-4BE5-9AFF-CAE1B98ABD1A}"/>
                </a:ext>
              </a:extLst>
            </p:cNvPr>
            <p:cNvSpPr/>
            <p:nvPr/>
          </p:nvSpPr>
          <p:spPr>
            <a:xfrm>
              <a:off x="4560688" y="9126639"/>
              <a:ext cx="889711" cy="713628"/>
            </a:xfrm>
            <a:prstGeom prst="rect">
              <a:avLst/>
            </a:prstGeom>
            <a:solidFill>
              <a:srgbClr val="FAA61A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CO</a:t>
              </a:r>
              <a:r>
                <a:rPr lang="en-US" sz="3200" baseline="-250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2</a:t>
              </a:r>
              <a:endParaRPr lang="en-US" sz="2400" baseline="-250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10" name="Picture 63">
              <a:extLst>
                <a:ext uri="{FF2B5EF4-FFF2-40B4-BE49-F238E27FC236}">
                  <a16:creationId xmlns:a16="http://schemas.microsoft.com/office/drawing/2014/main" id="{AB298869-C293-40A2-A38D-AF5AF189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00000">
              <a:off x="5404063" y="8686860"/>
              <a:ext cx="357636" cy="659422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4BB55B3-2552-41BA-A4CA-45AAE5A54C57}"/>
              </a:ext>
            </a:extLst>
          </p:cNvPr>
          <p:cNvCxnSpPr>
            <a:cxnSpLocks/>
            <a:stCxn id="111" idx="3"/>
            <a:endCxn id="85" idx="0"/>
          </p:cNvCxnSpPr>
          <p:nvPr/>
        </p:nvCxnSpPr>
        <p:spPr>
          <a:xfrm>
            <a:off x="5352599" y="9868834"/>
            <a:ext cx="767787" cy="907159"/>
          </a:xfrm>
          <a:prstGeom prst="bentConnector2">
            <a:avLst/>
          </a:prstGeom>
          <a:ln w="381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EC8EBB-0094-49B1-8AC3-B2B4163AA62B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E9F63ADE-AFC4-4AE6-A294-48CCA7376FD2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8" name="Smiley Face 107">
            <a:extLst>
              <a:ext uri="{FF2B5EF4-FFF2-40B4-BE49-F238E27FC236}">
                <a16:creationId xmlns:a16="http://schemas.microsoft.com/office/drawing/2014/main" id="{FA831E79-B2EB-4957-B64D-2C315856E03C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10688E-28DF-814F-85D0-39535C283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sz="6000" b="1" u="none" dirty="0">
                <a:latin typeface="Roboto Black" panose="020B0604020202020204" charset="0"/>
                <a:ea typeface="Roboto Black" panose="020B0604020202020204" charset="0"/>
                <a:cs typeface="+mj-cs"/>
              </a:rPr>
              <a:t>Projectpartners</a:t>
            </a:r>
            <a:r>
              <a:rPr lang="nl-NL" sz="6000" u="none" dirty="0"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nl-NL" sz="6000" b="1" u="none" dirty="0">
                <a:latin typeface="Roboto Black" panose="020B0604020202020204" charset="0"/>
                <a:ea typeface="Roboto Black" panose="020B0604020202020204" charset="0"/>
                <a:cs typeface="+mj-cs"/>
              </a:rPr>
              <a:t>Twomes</a:t>
            </a:r>
          </a:p>
        </p:txBody>
      </p:sp>
      <p:pic>
        <p:nvPicPr>
          <p:cNvPr id="7" name="Logo WH zwart">
            <a:extLst>
              <a:ext uri="{FF2B5EF4-FFF2-40B4-BE49-F238E27FC236}">
                <a16:creationId xmlns:a16="http://schemas.microsoft.com/office/drawing/2014/main" id="{283F3A11-F693-4595-A1E0-8F2B4132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626" y="3468466"/>
            <a:ext cx="3980971" cy="193617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D138B25-6B40-4024-8CB8-EC3AFB7D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70" y="6115508"/>
            <a:ext cx="5315082" cy="1537208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FB3E4E-B0B4-4FB1-B1A6-D21B6BF59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781" y="6115508"/>
            <a:ext cx="6010275" cy="1564171"/>
          </a:xfrm>
          <a:prstGeom prst="rect">
            <a:avLst/>
          </a:prstGeom>
        </p:spPr>
      </p:pic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F2532D06-6221-4EA9-A520-40FA29E0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212" y="9311254"/>
            <a:ext cx="4369413" cy="170657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45E9578-1540-4305-BC6E-12FF9C08A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29464" y="3468466"/>
            <a:ext cx="3826412" cy="139095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11F02753-83AF-4E74-914B-719B3D72E3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4131" y="8427036"/>
            <a:ext cx="4887960" cy="344804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4F51DE3-6926-433D-98DD-415D7C8E9E14}"/>
              </a:ext>
            </a:extLst>
          </p:cNvPr>
          <p:cNvGrpSpPr/>
          <p:nvPr/>
        </p:nvGrpSpPr>
        <p:grpSpPr>
          <a:xfrm>
            <a:off x="17590953" y="7055047"/>
            <a:ext cx="2503434" cy="3448830"/>
            <a:chOff x="19862365" y="9891669"/>
            <a:chExt cx="1787022" cy="2461873"/>
          </a:xfrm>
        </p:grpSpPr>
        <p:pic>
          <p:nvPicPr>
            <p:cNvPr id="29" name="Picture 2" descr="C:\Users\GH0086974\Documents\Windesheim\20151111PitchEconomischeImpactToegepastOnderzoek\tffprovove.jpg">
              <a:extLst>
                <a:ext uri="{FF2B5EF4-FFF2-40B4-BE49-F238E27FC236}">
                  <a16:creationId xmlns:a16="http://schemas.microsoft.com/office/drawing/2014/main" id="{EA5A7FBB-C5A8-486D-BAC2-8F9805F0F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75"/>
            <a:stretch/>
          </p:blipFill>
          <p:spPr bwMode="auto">
            <a:xfrm>
              <a:off x="19862365" y="11610042"/>
              <a:ext cx="1787022" cy="7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GH0086974\Documents\Windesheim\20151111PitchEconomischeImpactToegepastOnderzoek\tffprovove.jpg">
              <a:extLst>
                <a:ext uri="{FF2B5EF4-FFF2-40B4-BE49-F238E27FC236}">
                  <a16:creationId xmlns:a16="http://schemas.microsoft.com/office/drawing/2014/main" id="{4D7FCDAC-4586-4740-9A6D-EA2A9C665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69"/>
            <a:stretch/>
          </p:blipFill>
          <p:spPr bwMode="auto">
            <a:xfrm>
              <a:off x="19862365" y="9891669"/>
              <a:ext cx="1787022" cy="17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FE8B31-D224-E24D-95E9-57B18F9D3D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7166" y="3468466"/>
            <a:ext cx="6463729" cy="22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644BA-62EC-4ABC-A683-2BC675CE7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42" t="25366" r="40926" b="25878"/>
          <a:stretch/>
        </p:blipFill>
        <p:spPr>
          <a:xfrm>
            <a:off x="3536196" y="1879965"/>
            <a:ext cx="16834932" cy="106780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E6D24-1C60-4469-B939-CB093450C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/>
          <a:p>
            <a:r>
              <a:rPr lang="nl-NL" sz="6000" u="none" dirty="0">
                <a:latin typeface="Roboto Black"/>
                <a:ea typeface="Roboto Black"/>
              </a:rPr>
              <a:t>Verwachte ontwikkeling woningbestand</a:t>
            </a:r>
            <a:endParaRPr lang="nl-NL" sz="6000" u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FA5A65-6EA8-4F1B-81F0-0C82339C41A9}"/>
              </a:ext>
            </a:extLst>
          </p:cNvPr>
          <p:cNvSpPr txBox="1"/>
          <p:nvPr/>
        </p:nvSpPr>
        <p:spPr>
          <a:xfrm>
            <a:off x="6619822" y="12677289"/>
            <a:ext cx="13457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5963" indent="-715963"/>
            <a:r>
              <a:rPr lang="nl-NL" sz="2400" dirty="0">
                <a:latin typeface="Roboto" panose="020B0604020202020204" charset="0"/>
                <a:ea typeface="Roboto" panose="020B0604020202020204" charset="0"/>
              </a:rPr>
              <a:t>Bron:	Menkveld, M. (2016) </a:t>
            </a:r>
            <a:r>
              <a:rPr lang="nl-NL" sz="2400" dirty="0">
                <a:latin typeface="Roboto" panose="020B0604020202020204" charset="0"/>
                <a:ea typeface="Roboto" panose="020B0604020202020204" charset="0"/>
                <a:hlinkClick r:id="rId4"/>
              </a:rPr>
              <a:t>Keuzes bij verduurzaming van de woningvoorraad</a:t>
            </a:r>
            <a:r>
              <a:rPr lang="nl-NL" sz="2400" dirty="0">
                <a:latin typeface="Roboto" panose="020B0604020202020204" charset="0"/>
                <a:ea typeface="Roboto" panose="020B0604020202020204" charset="0"/>
              </a:rPr>
              <a:t> (</a:t>
            </a:r>
            <a:r>
              <a:rPr lang="nl-NL" sz="2400" b="0" i="0" dirty="0">
                <a:solidFill>
                  <a:srgbClr val="2E2D2D"/>
                </a:solidFill>
                <a:effectLst/>
                <a:latin typeface="Roboto" panose="020B0604020202020204" charset="0"/>
                <a:ea typeface="Roboto" panose="020B0604020202020204" charset="0"/>
              </a:rPr>
              <a:t>ECN-L--16-010), </a:t>
            </a:r>
            <a:br>
              <a:rPr lang="nl-NL" sz="2400" b="0" i="0" dirty="0">
                <a:solidFill>
                  <a:srgbClr val="2E2D2D"/>
                </a:solidFill>
                <a:effectLst/>
                <a:latin typeface="Roboto" panose="020B0604020202020204" charset="0"/>
                <a:ea typeface="Roboto" panose="020B0604020202020204" charset="0"/>
              </a:rPr>
            </a:br>
            <a:r>
              <a:rPr lang="nl-NL" sz="2400" b="0" i="0" dirty="0">
                <a:solidFill>
                  <a:srgbClr val="2E2D2D"/>
                </a:solidFill>
                <a:effectLst/>
                <a:latin typeface="Roboto" panose="020B0604020202020204" charset="0"/>
                <a:ea typeface="Roboto" panose="020B0604020202020204" charset="0"/>
              </a:rPr>
              <a:t>Presentatie gehouden bij ECN-PBL symposium 'Hoogste tijd voor de lange termijn’, en Haag.</a:t>
            </a:r>
            <a:endParaRPr lang="nl-NL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oboto Medium" panose="020B0604020202020204" charset="0"/>
                <a:ea typeface="Roboto Medium" panose="020B0604020202020204" charset="0"/>
              </a:rPr>
              <a:t>Inverse </a:t>
            </a:r>
            <a:r>
              <a:rPr lang="nl-NL" dirty="0" err="1">
                <a:latin typeface="Roboto Medium" panose="020B0604020202020204" charset="0"/>
                <a:ea typeface="Roboto Medium" panose="020B0604020202020204" charset="0"/>
              </a:rPr>
              <a:t>grey</a:t>
            </a:r>
            <a:r>
              <a:rPr lang="nl-NL" dirty="0">
                <a:latin typeface="Roboto Medium" panose="020B0604020202020204" charset="0"/>
                <a:ea typeface="Roboto Medium" panose="020B0604020202020204" charset="0"/>
              </a:rPr>
              <a:t>-box modelleren van woningverwarming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9FDC0-A81F-4668-A2D6-6EEAB2B6FDD9}"/>
              </a:ext>
            </a:extLst>
          </p:cNvPr>
          <p:cNvSpPr/>
          <p:nvPr/>
        </p:nvSpPr>
        <p:spPr>
          <a:xfrm>
            <a:off x="8945997" y="5255861"/>
            <a:ext cx="1768054" cy="374115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F560A3-D08A-492A-A5BE-9FE1F49C03DB}"/>
              </a:ext>
            </a:extLst>
          </p:cNvPr>
          <p:cNvSpPr/>
          <p:nvPr/>
        </p:nvSpPr>
        <p:spPr>
          <a:xfrm>
            <a:off x="11598079" y="5255861"/>
            <a:ext cx="1768054" cy="24941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FF7C60-2F6E-40C7-AA84-7DE9B5223627}"/>
              </a:ext>
            </a:extLst>
          </p:cNvPr>
          <p:cNvSpPr/>
          <p:nvPr/>
        </p:nvSpPr>
        <p:spPr>
          <a:xfrm>
            <a:off x="11598079" y="7749960"/>
            <a:ext cx="1768054" cy="62353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ACCA8-510A-4F8C-BDA9-FF84923D6559}"/>
              </a:ext>
            </a:extLst>
          </p:cNvPr>
          <p:cNvSpPr/>
          <p:nvPr/>
        </p:nvSpPr>
        <p:spPr>
          <a:xfrm>
            <a:off x="11598079" y="8373498"/>
            <a:ext cx="1768054" cy="6235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33A66-65EF-488D-9749-59EE3A28CCC1}"/>
              </a:ext>
            </a:extLst>
          </p:cNvPr>
          <p:cNvCxnSpPr>
            <a:cxnSpLocks/>
          </p:cNvCxnSpPr>
          <p:nvPr/>
        </p:nvCxnSpPr>
        <p:spPr>
          <a:xfrm>
            <a:off x="8945997" y="5255863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8D020-5070-42A7-848E-87C0D3C17192}"/>
              </a:ext>
            </a:extLst>
          </p:cNvPr>
          <p:cNvCxnSpPr>
            <a:cxnSpLocks/>
          </p:cNvCxnSpPr>
          <p:nvPr/>
        </p:nvCxnSpPr>
        <p:spPr>
          <a:xfrm>
            <a:off x="8945997" y="5754685"/>
            <a:ext cx="4420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7D802-9176-4FC6-AD2A-E407A36CD8B2}"/>
              </a:ext>
            </a:extLst>
          </p:cNvPr>
          <p:cNvSpPr/>
          <p:nvPr/>
        </p:nvSpPr>
        <p:spPr>
          <a:xfrm>
            <a:off x="8945997" y="5255861"/>
            <a:ext cx="4420136" cy="4988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D2ECD8-07B1-4700-BC11-12B0A4CE1542}"/>
              </a:ext>
            </a:extLst>
          </p:cNvPr>
          <p:cNvCxnSpPr/>
          <p:nvPr/>
        </p:nvCxnSpPr>
        <p:spPr>
          <a:xfrm>
            <a:off x="10208893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576080-9726-4620-B3AF-ABFB11E9C747}"/>
              </a:ext>
            </a:extLst>
          </p:cNvPr>
          <p:cNvCxnSpPr/>
          <p:nvPr/>
        </p:nvCxnSpPr>
        <p:spPr>
          <a:xfrm>
            <a:off x="12103237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B347B6-E43F-4B92-B276-582CDABDF2F2}"/>
              </a:ext>
            </a:extLst>
          </p:cNvPr>
          <p:cNvSpPr/>
          <p:nvPr/>
        </p:nvSpPr>
        <p:spPr>
          <a:xfrm>
            <a:off x="8959960" y="3830589"/>
            <a:ext cx="4420136" cy="1427522"/>
          </a:xfrm>
          <a:prstGeom prst="triangle">
            <a:avLst>
              <a:gd name="adj" fmla="val 487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3BBF09-DFBD-4E59-9B21-090A38C3F3C9}"/>
              </a:ext>
            </a:extLst>
          </p:cNvPr>
          <p:cNvSpPr/>
          <p:nvPr/>
        </p:nvSpPr>
        <p:spPr>
          <a:xfrm>
            <a:off x="8945997" y="5251265"/>
            <a:ext cx="4420136" cy="3741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C09A9739-6D8B-4797-94E1-37B1A396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360" y="5863600"/>
            <a:ext cx="806506" cy="80650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853D021-B06A-4F1C-B9D8-8C8A1472B32A}"/>
              </a:ext>
            </a:extLst>
          </p:cNvPr>
          <p:cNvSpPr/>
          <p:nvPr/>
        </p:nvSpPr>
        <p:spPr>
          <a:xfrm>
            <a:off x="12473183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47300E2-8EB2-41C8-B191-965612812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8515" y="8281161"/>
            <a:ext cx="453665" cy="453665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77A744A-2E14-4B6A-BFE4-788404287BE8}"/>
              </a:ext>
            </a:extLst>
          </p:cNvPr>
          <p:cNvSpPr/>
          <p:nvPr/>
        </p:nvSpPr>
        <p:spPr>
          <a:xfrm>
            <a:off x="10905298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8107F01-04E6-4B22-9589-AFDEFB4A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0630" y="8281161"/>
            <a:ext cx="453665" cy="45366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0FE7A87-D0FD-4C22-9947-245A766D79B0}"/>
              </a:ext>
            </a:extLst>
          </p:cNvPr>
          <p:cNvSpPr/>
          <p:nvPr/>
        </p:nvSpPr>
        <p:spPr>
          <a:xfrm>
            <a:off x="9394562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66EF00D-92A7-4362-8CDC-CDE74786C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9894" y="8281161"/>
            <a:ext cx="453665" cy="45366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B38D79-89D6-46E4-90DE-49845A66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2560" y="6504813"/>
            <a:ext cx="806506" cy="8065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55BE8D1E-40F9-4BBB-A3BD-FC4E77A4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356" y="6629752"/>
            <a:ext cx="806506" cy="80650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F404D62-CECC-44D5-934D-5717A02A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5667" y="6595506"/>
            <a:ext cx="806506" cy="80650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4A40600-5D32-4D86-AFF4-EC8445A3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4464" y="5813030"/>
            <a:ext cx="806506" cy="80650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9F8506D4-7FFE-42F9-9069-A8EDF0FD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9773" y="7334012"/>
            <a:ext cx="806506" cy="80650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5293A9-4D9B-4207-8D28-7E13A366F388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10279862" y="6908065"/>
            <a:ext cx="472698" cy="1249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1F28F5-8C64-4329-B8DD-A238D6DEDB58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10279862" y="7033004"/>
            <a:ext cx="1069911" cy="7042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607260-CC33-4E95-80CF-33BC5A71F406}"/>
              </a:ext>
            </a:extLst>
          </p:cNvPr>
          <p:cNvCxnSpPr>
            <a:cxnSpLocks/>
            <a:stCxn id="64" idx="3"/>
            <a:endCxn id="76" idx="0"/>
          </p:cNvCxnSpPr>
          <p:nvPr/>
        </p:nvCxnSpPr>
        <p:spPr>
          <a:xfrm>
            <a:off x="10770866" y="6266852"/>
            <a:ext cx="384947" cy="2379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28CE77-BBE8-498C-A925-CEF5972A12E2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>
            <a:off x="11559066" y="6908065"/>
            <a:ext cx="576601" cy="9069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25B8FB-006B-4221-B133-6063559697FF}"/>
              </a:ext>
            </a:extLst>
          </p:cNvPr>
          <p:cNvCxnSpPr>
            <a:cxnSpLocks/>
            <a:stCxn id="79" idx="3"/>
            <a:endCxn id="78" idx="0"/>
          </p:cNvCxnSpPr>
          <p:nvPr/>
        </p:nvCxnSpPr>
        <p:spPr>
          <a:xfrm>
            <a:off x="12520970" y="6216282"/>
            <a:ext cx="17950" cy="3792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B6B5D5-40BA-40EE-91FA-E09144BCC6A2}"/>
              </a:ext>
            </a:extLst>
          </p:cNvPr>
          <p:cNvCxnSpPr>
            <a:cxnSpLocks/>
            <a:stCxn id="76" idx="3"/>
            <a:endCxn id="80" idx="0"/>
          </p:cNvCxnSpPr>
          <p:nvPr/>
        </p:nvCxnSpPr>
        <p:spPr>
          <a:xfrm>
            <a:off x="11559066" y="6908065"/>
            <a:ext cx="193960" cy="4259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D355560-C3A6-4530-A6B4-DFB3A53FA091}"/>
              </a:ext>
            </a:extLst>
          </p:cNvPr>
          <p:cNvCxnSpPr>
            <a:cxnSpLocks/>
            <a:stCxn id="76" idx="0"/>
            <a:endCxn id="79" idx="1"/>
          </p:cNvCxnSpPr>
          <p:nvPr/>
        </p:nvCxnSpPr>
        <p:spPr>
          <a:xfrm flipV="1">
            <a:off x="11155813" y="6216282"/>
            <a:ext cx="558651" cy="2885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FEF0DA-A975-4934-9897-73B3D166AF00}"/>
              </a:ext>
            </a:extLst>
          </p:cNvPr>
          <p:cNvCxnSpPr>
            <a:cxnSpLocks/>
            <a:stCxn id="65" idx="0"/>
            <a:endCxn id="80" idx="3"/>
          </p:cNvCxnSpPr>
          <p:nvPr/>
        </p:nvCxnSpPr>
        <p:spPr>
          <a:xfrm flipH="1" flipV="1">
            <a:off x="12156279" y="7737264"/>
            <a:ext cx="622489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A4CBB94-B4F0-4CF0-B705-73A6D5C07763}"/>
              </a:ext>
            </a:extLst>
          </p:cNvPr>
          <p:cNvCxnSpPr>
            <a:cxnSpLocks/>
            <a:stCxn id="68" idx="0"/>
            <a:endCxn id="77" idx="2"/>
          </p:cNvCxnSpPr>
          <p:nvPr/>
        </p:nvCxnSpPr>
        <p:spPr>
          <a:xfrm flipH="1" flipV="1">
            <a:off x="9876609" y="7436256"/>
            <a:ext cx="1334274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4C0E872-C6C8-4CE7-8976-FF5CDBFFA5EA}"/>
              </a:ext>
            </a:extLst>
          </p:cNvPr>
          <p:cNvCxnSpPr>
            <a:cxnSpLocks/>
            <a:stCxn id="71" idx="0"/>
            <a:endCxn id="77" idx="2"/>
          </p:cNvCxnSpPr>
          <p:nvPr/>
        </p:nvCxnSpPr>
        <p:spPr>
          <a:xfrm flipV="1">
            <a:off x="9700147" y="7436256"/>
            <a:ext cx="176462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D24E55-D6BD-4004-AAF3-42B70EF7E7DC}"/>
              </a:ext>
            </a:extLst>
          </p:cNvPr>
          <p:cNvCxnSpPr>
            <a:cxnSpLocks/>
            <a:stCxn id="78" idx="3"/>
            <a:endCxn id="35" idx="3"/>
          </p:cNvCxnSpPr>
          <p:nvPr/>
        </p:nvCxnSpPr>
        <p:spPr>
          <a:xfrm>
            <a:off x="12942173" y="6998758"/>
            <a:ext cx="423960" cy="1230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A32362-8197-4846-8AA9-5FA7F50A0494}"/>
              </a:ext>
            </a:extLst>
          </p:cNvPr>
          <p:cNvCxnSpPr>
            <a:cxnSpLocks/>
            <a:stCxn id="80" idx="3"/>
            <a:endCxn id="78" idx="2"/>
          </p:cNvCxnSpPr>
          <p:nvPr/>
        </p:nvCxnSpPr>
        <p:spPr>
          <a:xfrm flipV="1">
            <a:off x="12156279" y="7402010"/>
            <a:ext cx="382641" cy="33525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64B2A-B65E-425F-9B03-C37014535989}"/>
              </a:ext>
            </a:extLst>
          </p:cNvPr>
          <p:cNvCxnSpPr>
            <a:cxnSpLocks/>
            <a:stCxn id="64" idx="1"/>
            <a:endCxn id="77" idx="0"/>
          </p:cNvCxnSpPr>
          <p:nvPr/>
        </p:nvCxnSpPr>
        <p:spPr>
          <a:xfrm flipH="1">
            <a:off x="9876609" y="6266852"/>
            <a:ext cx="87751" cy="3629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37112FB-5B71-4846-9A6B-601D9B770785}"/>
              </a:ext>
            </a:extLst>
          </p:cNvPr>
          <p:cNvCxnSpPr>
            <a:cxnSpLocks/>
            <a:stCxn id="68" idx="0"/>
            <a:endCxn id="80" idx="1"/>
          </p:cNvCxnSpPr>
          <p:nvPr/>
        </p:nvCxnSpPr>
        <p:spPr>
          <a:xfrm flipV="1">
            <a:off x="11210883" y="7737264"/>
            <a:ext cx="138890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AF00F4-B3CD-4397-911A-9F66659FE07C}"/>
              </a:ext>
            </a:extLst>
          </p:cNvPr>
          <p:cNvCxnSpPr>
            <a:cxnSpLocks/>
            <a:stCxn id="35" idx="1"/>
            <a:endCxn id="77" idx="1"/>
          </p:cNvCxnSpPr>
          <p:nvPr/>
        </p:nvCxnSpPr>
        <p:spPr>
          <a:xfrm flipV="1">
            <a:off x="8945997" y="7033004"/>
            <a:ext cx="527359" cy="88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E9056727-35BD-4440-8CBF-9A330AB19C9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H="1">
            <a:off x="9473356" y="6998758"/>
            <a:ext cx="3468817" cy="34246"/>
          </a:xfrm>
          <a:prstGeom prst="bentConnector5">
            <a:avLst>
              <a:gd name="adj1" fmla="val -6590"/>
              <a:gd name="adj2" fmla="val -4201737"/>
              <a:gd name="adj3" fmla="val 10659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3">
            <a:extLst>
              <a:ext uri="{FF2B5EF4-FFF2-40B4-BE49-F238E27FC236}">
                <a16:creationId xmlns:a16="http://schemas.microsoft.com/office/drawing/2014/main" id="{548078C4-9933-4517-8046-E7DFEC17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050686" cy="2651126"/>
          </a:xfrm>
        </p:spPr>
        <p:txBody>
          <a:bodyPr/>
          <a:lstStyle/>
          <a:p>
            <a:r>
              <a:rPr lang="nl-NL" dirty="0"/>
              <a:t>Eenvoudig model van warmtebalans woning</a:t>
            </a:r>
          </a:p>
        </p:txBody>
      </p:sp>
    </p:spTree>
    <p:extLst>
      <p:ext uri="{BB962C8B-B14F-4D97-AF65-F5344CB8AC3E}">
        <p14:creationId xmlns:p14="http://schemas.microsoft.com/office/powerpoint/2010/main" val="274781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oboto Medium" panose="020B0604020202020204" charset="0"/>
                <a:ea typeface="Roboto Medium" panose="020B0604020202020204" charset="0"/>
              </a:rPr>
              <a:t>Inverse </a:t>
            </a:r>
            <a:r>
              <a:rPr lang="nl-NL" dirty="0" err="1">
                <a:latin typeface="Roboto Medium" panose="020B0604020202020204" charset="0"/>
                <a:ea typeface="Roboto Medium" panose="020B0604020202020204" charset="0"/>
              </a:rPr>
              <a:t>grey</a:t>
            </a:r>
            <a:r>
              <a:rPr lang="nl-NL" dirty="0">
                <a:latin typeface="Roboto Medium" panose="020B0604020202020204" charset="0"/>
                <a:ea typeface="Roboto Medium" panose="020B0604020202020204" charset="0"/>
              </a:rPr>
              <a:t>-box modelleren van woningverwarming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5D4195-F473-4393-B83F-09F3B5D2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1: Monitoringdata verzamelen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9FDC0-A81F-4668-A2D6-6EEAB2B6FDD9}"/>
              </a:ext>
            </a:extLst>
          </p:cNvPr>
          <p:cNvSpPr/>
          <p:nvPr/>
        </p:nvSpPr>
        <p:spPr>
          <a:xfrm>
            <a:off x="8945997" y="5255861"/>
            <a:ext cx="1768054" cy="374115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F560A3-D08A-492A-A5BE-9FE1F49C03DB}"/>
              </a:ext>
            </a:extLst>
          </p:cNvPr>
          <p:cNvSpPr/>
          <p:nvPr/>
        </p:nvSpPr>
        <p:spPr>
          <a:xfrm>
            <a:off x="11598079" y="5255861"/>
            <a:ext cx="1768054" cy="24941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FF7C60-2F6E-40C7-AA84-7DE9B5223627}"/>
              </a:ext>
            </a:extLst>
          </p:cNvPr>
          <p:cNvSpPr/>
          <p:nvPr/>
        </p:nvSpPr>
        <p:spPr>
          <a:xfrm>
            <a:off x="11598079" y="7749960"/>
            <a:ext cx="1768054" cy="62353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ACCA8-510A-4F8C-BDA9-FF84923D6559}"/>
              </a:ext>
            </a:extLst>
          </p:cNvPr>
          <p:cNvSpPr/>
          <p:nvPr/>
        </p:nvSpPr>
        <p:spPr>
          <a:xfrm>
            <a:off x="11598079" y="8373498"/>
            <a:ext cx="1768054" cy="6235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33A66-65EF-488D-9749-59EE3A28CCC1}"/>
              </a:ext>
            </a:extLst>
          </p:cNvPr>
          <p:cNvCxnSpPr>
            <a:cxnSpLocks/>
          </p:cNvCxnSpPr>
          <p:nvPr/>
        </p:nvCxnSpPr>
        <p:spPr>
          <a:xfrm>
            <a:off x="8945997" y="5255863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8D020-5070-42A7-848E-87C0D3C17192}"/>
              </a:ext>
            </a:extLst>
          </p:cNvPr>
          <p:cNvCxnSpPr>
            <a:cxnSpLocks/>
          </p:cNvCxnSpPr>
          <p:nvPr/>
        </p:nvCxnSpPr>
        <p:spPr>
          <a:xfrm>
            <a:off x="8945997" y="5754685"/>
            <a:ext cx="4420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7D802-9176-4FC6-AD2A-E407A36CD8B2}"/>
              </a:ext>
            </a:extLst>
          </p:cNvPr>
          <p:cNvSpPr/>
          <p:nvPr/>
        </p:nvSpPr>
        <p:spPr>
          <a:xfrm>
            <a:off x="8945997" y="5255861"/>
            <a:ext cx="4420136" cy="4988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D2ECD8-07B1-4700-BC11-12B0A4CE1542}"/>
              </a:ext>
            </a:extLst>
          </p:cNvPr>
          <p:cNvCxnSpPr/>
          <p:nvPr/>
        </p:nvCxnSpPr>
        <p:spPr>
          <a:xfrm>
            <a:off x="10208893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576080-9726-4620-B3AF-ABFB11E9C747}"/>
              </a:ext>
            </a:extLst>
          </p:cNvPr>
          <p:cNvCxnSpPr/>
          <p:nvPr/>
        </p:nvCxnSpPr>
        <p:spPr>
          <a:xfrm>
            <a:off x="12103237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B347B6-E43F-4B92-B276-582CDABDF2F2}"/>
              </a:ext>
            </a:extLst>
          </p:cNvPr>
          <p:cNvSpPr/>
          <p:nvPr/>
        </p:nvSpPr>
        <p:spPr>
          <a:xfrm>
            <a:off x="8959960" y="3830589"/>
            <a:ext cx="4420136" cy="1427522"/>
          </a:xfrm>
          <a:prstGeom prst="triangle">
            <a:avLst>
              <a:gd name="adj" fmla="val 487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3BBF09-DFBD-4E59-9B21-090A38C3F3C9}"/>
              </a:ext>
            </a:extLst>
          </p:cNvPr>
          <p:cNvSpPr/>
          <p:nvPr/>
        </p:nvSpPr>
        <p:spPr>
          <a:xfrm>
            <a:off x="8945997" y="5251265"/>
            <a:ext cx="4420136" cy="3741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0EC3F5-68CA-406C-90F1-75B1CB7618A0}"/>
              </a:ext>
            </a:extLst>
          </p:cNvPr>
          <p:cNvSpPr txBox="1"/>
          <p:nvPr/>
        </p:nvSpPr>
        <p:spPr>
          <a:xfrm>
            <a:off x="1010007" y="6203638"/>
            <a:ext cx="5606940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03697"/>
                      <a:gd name="connsiteY0" fmla="*/ 0 h 2010807"/>
                      <a:gd name="connsiteX1" fmla="*/ 571777 w 4303697"/>
                      <a:gd name="connsiteY1" fmla="*/ 0 h 2010807"/>
                      <a:gd name="connsiteX2" fmla="*/ 1057480 w 4303697"/>
                      <a:gd name="connsiteY2" fmla="*/ 0 h 2010807"/>
                      <a:gd name="connsiteX3" fmla="*/ 1758368 w 4303697"/>
                      <a:gd name="connsiteY3" fmla="*/ 0 h 2010807"/>
                      <a:gd name="connsiteX4" fmla="*/ 2330145 w 4303697"/>
                      <a:gd name="connsiteY4" fmla="*/ 0 h 2010807"/>
                      <a:gd name="connsiteX5" fmla="*/ 2901921 w 4303697"/>
                      <a:gd name="connsiteY5" fmla="*/ 0 h 2010807"/>
                      <a:gd name="connsiteX6" fmla="*/ 3602809 w 4303697"/>
                      <a:gd name="connsiteY6" fmla="*/ 0 h 2010807"/>
                      <a:gd name="connsiteX7" fmla="*/ 4303697 w 4303697"/>
                      <a:gd name="connsiteY7" fmla="*/ 0 h 2010807"/>
                      <a:gd name="connsiteX8" fmla="*/ 4303697 w 4303697"/>
                      <a:gd name="connsiteY8" fmla="*/ 710485 h 2010807"/>
                      <a:gd name="connsiteX9" fmla="*/ 4303697 w 4303697"/>
                      <a:gd name="connsiteY9" fmla="*/ 1340538 h 2010807"/>
                      <a:gd name="connsiteX10" fmla="*/ 4303697 w 4303697"/>
                      <a:gd name="connsiteY10" fmla="*/ 2010807 h 2010807"/>
                      <a:gd name="connsiteX11" fmla="*/ 3688883 w 4303697"/>
                      <a:gd name="connsiteY11" fmla="*/ 2010807 h 2010807"/>
                      <a:gd name="connsiteX12" fmla="*/ 3117106 w 4303697"/>
                      <a:gd name="connsiteY12" fmla="*/ 2010807 h 2010807"/>
                      <a:gd name="connsiteX13" fmla="*/ 2416218 w 4303697"/>
                      <a:gd name="connsiteY13" fmla="*/ 2010807 h 2010807"/>
                      <a:gd name="connsiteX14" fmla="*/ 1715331 w 4303697"/>
                      <a:gd name="connsiteY14" fmla="*/ 2010807 h 2010807"/>
                      <a:gd name="connsiteX15" fmla="*/ 1186591 w 4303697"/>
                      <a:gd name="connsiteY15" fmla="*/ 2010807 h 2010807"/>
                      <a:gd name="connsiteX16" fmla="*/ 571777 w 4303697"/>
                      <a:gd name="connsiteY16" fmla="*/ 2010807 h 2010807"/>
                      <a:gd name="connsiteX17" fmla="*/ 0 w 4303697"/>
                      <a:gd name="connsiteY17" fmla="*/ 2010807 h 2010807"/>
                      <a:gd name="connsiteX18" fmla="*/ 0 w 4303697"/>
                      <a:gd name="connsiteY18" fmla="*/ 1340538 h 2010807"/>
                      <a:gd name="connsiteX19" fmla="*/ 0 w 4303697"/>
                      <a:gd name="connsiteY19" fmla="*/ 710485 h 2010807"/>
                      <a:gd name="connsiteX20" fmla="*/ 0 w 4303697"/>
                      <a:gd name="connsiteY20" fmla="*/ 0 h 201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03697" h="2010807" extrusionOk="0">
                        <a:moveTo>
                          <a:pt x="0" y="0"/>
                        </a:moveTo>
                        <a:cubicBezTo>
                          <a:pt x="123957" y="-3435"/>
                          <a:pt x="379201" y="19812"/>
                          <a:pt x="571777" y="0"/>
                        </a:cubicBezTo>
                        <a:cubicBezTo>
                          <a:pt x="764353" y="-19812"/>
                          <a:pt x="824864" y="-17426"/>
                          <a:pt x="1057480" y="0"/>
                        </a:cubicBezTo>
                        <a:cubicBezTo>
                          <a:pt x="1290096" y="17426"/>
                          <a:pt x="1586919" y="34171"/>
                          <a:pt x="1758368" y="0"/>
                        </a:cubicBezTo>
                        <a:cubicBezTo>
                          <a:pt x="1929817" y="-34171"/>
                          <a:pt x="2158375" y="26172"/>
                          <a:pt x="2330145" y="0"/>
                        </a:cubicBezTo>
                        <a:cubicBezTo>
                          <a:pt x="2501915" y="-26172"/>
                          <a:pt x="2681308" y="6644"/>
                          <a:pt x="2901921" y="0"/>
                        </a:cubicBezTo>
                        <a:cubicBezTo>
                          <a:pt x="3122534" y="-6644"/>
                          <a:pt x="3432240" y="-18941"/>
                          <a:pt x="3602809" y="0"/>
                        </a:cubicBezTo>
                        <a:cubicBezTo>
                          <a:pt x="3773378" y="18941"/>
                          <a:pt x="3994605" y="10758"/>
                          <a:pt x="4303697" y="0"/>
                        </a:cubicBezTo>
                        <a:cubicBezTo>
                          <a:pt x="4290404" y="308656"/>
                          <a:pt x="4327702" y="406595"/>
                          <a:pt x="4303697" y="710485"/>
                        </a:cubicBezTo>
                        <a:cubicBezTo>
                          <a:pt x="4279692" y="1014375"/>
                          <a:pt x="4332760" y="1180277"/>
                          <a:pt x="4303697" y="1340538"/>
                        </a:cubicBezTo>
                        <a:cubicBezTo>
                          <a:pt x="4274634" y="1500799"/>
                          <a:pt x="4306162" y="1760520"/>
                          <a:pt x="4303697" y="2010807"/>
                        </a:cubicBezTo>
                        <a:cubicBezTo>
                          <a:pt x="4117240" y="2019255"/>
                          <a:pt x="3979867" y="1994585"/>
                          <a:pt x="3688883" y="2010807"/>
                        </a:cubicBezTo>
                        <a:cubicBezTo>
                          <a:pt x="3397899" y="2027029"/>
                          <a:pt x="3399522" y="2015135"/>
                          <a:pt x="3117106" y="2010807"/>
                        </a:cubicBezTo>
                        <a:cubicBezTo>
                          <a:pt x="2834690" y="2006479"/>
                          <a:pt x="2624684" y="2021787"/>
                          <a:pt x="2416218" y="2010807"/>
                        </a:cubicBezTo>
                        <a:cubicBezTo>
                          <a:pt x="2207752" y="1999827"/>
                          <a:pt x="1885874" y="2035457"/>
                          <a:pt x="1715331" y="2010807"/>
                        </a:cubicBezTo>
                        <a:cubicBezTo>
                          <a:pt x="1544788" y="1986157"/>
                          <a:pt x="1360764" y="1993987"/>
                          <a:pt x="1186591" y="2010807"/>
                        </a:cubicBezTo>
                        <a:cubicBezTo>
                          <a:pt x="1012418" y="2027627"/>
                          <a:pt x="829756" y="2017879"/>
                          <a:pt x="571777" y="2010807"/>
                        </a:cubicBezTo>
                        <a:cubicBezTo>
                          <a:pt x="313798" y="2003735"/>
                          <a:pt x="272039" y="2011154"/>
                          <a:pt x="0" y="2010807"/>
                        </a:cubicBezTo>
                        <a:cubicBezTo>
                          <a:pt x="14936" y="1860138"/>
                          <a:pt x="-1556" y="1615474"/>
                          <a:pt x="0" y="1340538"/>
                        </a:cubicBezTo>
                        <a:cubicBezTo>
                          <a:pt x="1556" y="1065602"/>
                          <a:pt x="-16554" y="927424"/>
                          <a:pt x="0" y="710485"/>
                        </a:cubicBezTo>
                        <a:cubicBezTo>
                          <a:pt x="16554" y="493546"/>
                          <a:pt x="-31863" y="211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45720" rIns="18000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4000" dirty="0" err="1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setpointwijzgingen</a:t>
            </a:r>
            <a:endParaRPr lang="nl-NL" sz="4000" dirty="0">
              <a:solidFill>
                <a:schemeClr val="accent5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weer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C09A9739-6D8B-4797-94E1-37B1A396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360" y="5863600"/>
            <a:ext cx="806506" cy="80650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853D021-B06A-4F1C-B9D8-8C8A1472B32A}"/>
              </a:ext>
            </a:extLst>
          </p:cNvPr>
          <p:cNvSpPr/>
          <p:nvPr/>
        </p:nvSpPr>
        <p:spPr>
          <a:xfrm>
            <a:off x="12473183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47300E2-8EB2-41C8-B191-965612812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8515" y="8281161"/>
            <a:ext cx="453665" cy="453665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77A744A-2E14-4B6A-BFE4-788404287BE8}"/>
              </a:ext>
            </a:extLst>
          </p:cNvPr>
          <p:cNvSpPr/>
          <p:nvPr/>
        </p:nvSpPr>
        <p:spPr>
          <a:xfrm>
            <a:off x="10905298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8107F01-04E6-4B22-9589-AFDEFB4A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0630" y="8281161"/>
            <a:ext cx="453665" cy="45366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0FE7A87-D0FD-4C22-9947-245A766D79B0}"/>
              </a:ext>
            </a:extLst>
          </p:cNvPr>
          <p:cNvSpPr/>
          <p:nvPr/>
        </p:nvSpPr>
        <p:spPr>
          <a:xfrm>
            <a:off x="9394562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66EF00D-92A7-4362-8CDC-CDE74786C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9894" y="8281161"/>
            <a:ext cx="453665" cy="45366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B38D79-89D6-46E4-90DE-49845A66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2560" y="6504813"/>
            <a:ext cx="806506" cy="8065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55BE8D1E-40F9-4BBB-A3BD-FC4E77A4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356" y="6629752"/>
            <a:ext cx="806506" cy="80650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F404D62-CECC-44D5-934D-5717A02A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5667" y="6595506"/>
            <a:ext cx="806506" cy="80650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4A40600-5D32-4D86-AFF4-EC8445A3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4464" y="5813030"/>
            <a:ext cx="806506" cy="80650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9F8506D4-7FFE-42F9-9069-A8EDF0FD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9773" y="7334012"/>
            <a:ext cx="806506" cy="80650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5293A9-4D9B-4207-8D28-7E13A366F388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10279862" y="6908065"/>
            <a:ext cx="472698" cy="1249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1F28F5-8C64-4329-B8DD-A238D6DEDB58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10279862" y="7033004"/>
            <a:ext cx="1069911" cy="7042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607260-CC33-4E95-80CF-33BC5A71F406}"/>
              </a:ext>
            </a:extLst>
          </p:cNvPr>
          <p:cNvCxnSpPr>
            <a:cxnSpLocks/>
            <a:stCxn id="64" idx="3"/>
            <a:endCxn id="76" idx="0"/>
          </p:cNvCxnSpPr>
          <p:nvPr/>
        </p:nvCxnSpPr>
        <p:spPr>
          <a:xfrm>
            <a:off x="10770866" y="6266852"/>
            <a:ext cx="384947" cy="2379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28CE77-BBE8-498C-A925-CEF5972A12E2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>
            <a:off x="11559066" y="6908065"/>
            <a:ext cx="576601" cy="9069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25B8FB-006B-4221-B133-6063559697FF}"/>
              </a:ext>
            </a:extLst>
          </p:cNvPr>
          <p:cNvCxnSpPr>
            <a:cxnSpLocks/>
            <a:stCxn id="79" idx="3"/>
            <a:endCxn id="78" idx="0"/>
          </p:cNvCxnSpPr>
          <p:nvPr/>
        </p:nvCxnSpPr>
        <p:spPr>
          <a:xfrm>
            <a:off x="12520970" y="6216282"/>
            <a:ext cx="17950" cy="3792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B6B5D5-40BA-40EE-91FA-E09144BCC6A2}"/>
              </a:ext>
            </a:extLst>
          </p:cNvPr>
          <p:cNvCxnSpPr>
            <a:cxnSpLocks/>
            <a:stCxn id="76" idx="3"/>
            <a:endCxn id="80" idx="0"/>
          </p:cNvCxnSpPr>
          <p:nvPr/>
        </p:nvCxnSpPr>
        <p:spPr>
          <a:xfrm>
            <a:off x="11559066" y="6908065"/>
            <a:ext cx="193960" cy="4259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D355560-C3A6-4530-A6B4-DFB3A53FA091}"/>
              </a:ext>
            </a:extLst>
          </p:cNvPr>
          <p:cNvCxnSpPr>
            <a:cxnSpLocks/>
            <a:stCxn id="76" idx="0"/>
            <a:endCxn id="79" idx="1"/>
          </p:cNvCxnSpPr>
          <p:nvPr/>
        </p:nvCxnSpPr>
        <p:spPr>
          <a:xfrm flipV="1">
            <a:off x="11155813" y="6216282"/>
            <a:ext cx="558651" cy="2885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FEF0DA-A975-4934-9897-73B3D166AF00}"/>
              </a:ext>
            </a:extLst>
          </p:cNvPr>
          <p:cNvCxnSpPr>
            <a:cxnSpLocks/>
            <a:stCxn id="65" idx="0"/>
            <a:endCxn id="80" idx="3"/>
          </p:cNvCxnSpPr>
          <p:nvPr/>
        </p:nvCxnSpPr>
        <p:spPr>
          <a:xfrm flipH="1" flipV="1">
            <a:off x="12156279" y="7737264"/>
            <a:ext cx="622489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A4CBB94-B4F0-4CF0-B705-73A6D5C07763}"/>
              </a:ext>
            </a:extLst>
          </p:cNvPr>
          <p:cNvCxnSpPr>
            <a:cxnSpLocks/>
            <a:stCxn id="68" idx="0"/>
            <a:endCxn id="77" idx="2"/>
          </p:cNvCxnSpPr>
          <p:nvPr/>
        </p:nvCxnSpPr>
        <p:spPr>
          <a:xfrm flipH="1" flipV="1">
            <a:off x="9876609" y="7436256"/>
            <a:ext cx="1334274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4C0E872-C6C8-4CE7-8976-FF5CDBFFA5EA}"/>
              </a:ext>
            </a:extLst>
          </p:cNvPr>
          <p:cNvCxnSpPr>
            <a:cxnSpLocks/>
            <a:stCxn id="71" idx="0"/>
            <a:endCxn id="77" idx="2"/>
          </p:cNvCxnSpPr>
          <p:nvPr/>
        </p:nvCxnSpPr>
        <p:spPr>
          <a:xfrm flipV="1">
            <a:off x="9700147" y="7436256"/>
            <a:ext cx="176462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D24E55-D6BD-4004-AAF3-42B70EF7E7DC}"/>
              </a:ext>
            </a:extLst>
          </p:cNvPr>
          <p:cNvCxnSpPr>
            <a:cxnSpLocks/>
            <a:stCxn id="78" idx="3"/>
            <a:endCxn id="35" idx="3"/>
          </p:cNvCxnSpPr>
          <p:nvPr/>
        </p:nvCxnSpPr>
        <p:spPr>
          <a:xfrm>
            <a:off x="12942173" y="6998758"/>
            <a:ext cx="423960" cy="1230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A32362-8197-4846-8AA9-5FA7F50A0494}"/>
              </a:ext>
            </a:extLst>
          </p:cNvPr>
          <p:cNvCxnSpPr>
            <a:cxnSpLocks/>
            <a:stCxn id="80" idx="3"/>
            <a:endCxn id="78" idx="2"/>
          </p:cNvCxnSpPr>
          <p:nvPr/>
        </p:nvCxnSpPr>
        <p:spPr>
          <a:xfrm flipV="1">
            <a:off x="12156279" y="7402010"/>
            <a:ext cx="382641" cy="33525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64B2A-B65E-425F-9B03-C37014535989}"/>
              </a:ext>
            </a:extLst>
          </p:cNvPr>
          <p:cNvCxnSpPr>
            <a:cxnSpLocks/>
            <a:stCxn id="64" idx="1"/>
            <a:endCxn id="77" idx="0"/>
          </p:cNvCxnSpPr>
          <p:nvPr/>
        </p:nvCxnSpPr>
        <p:spPr>
          <a:xfrm flipH="1">
            <a:off x="9876609" y="6266852"/>
            <a:ext cx="87751" cy="3629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37112FB-5B71-4846-9A6B-601D9B770785}"/>
              </a:ext>
            </a:extLst>
          </p:cNvPr>
          <p:cNvCxnSpPr>
            <a:cxnSpLocks/>
            <a:stCxn id="68" idx="0"/>
            <a:endCxn id="80" idx="1"/>
          </p:cNvCxnSpPr>
          <p:nvPr/>
        </p:nvCxnSpPr>
        <p:spPr>
          <a:xfrm flipV="1">
            <a:off x="11210883" y="7737264"/>
            <a:ext cx="138890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AF00F4-B3CD-4397-911A-9F66659FE07C}"/>
              </a:ext>
            </a:extLst>
          </p:cNvPr>
          <p:cNvCxnSpPr>
            <a:cxnSpLocks/>
            <a:stCxn id="35" idx="1"/>
            <a:endCxn id="77" idx="1"/>
          </p:cNvCxnSpPr>
          <p:nvPr/>
        </p:nvCxnSpPr>
        <p:spPr>
          <a:xfrm flipV="1">
            <a:off x="8945997" y="7033004"/>
            <a:ext cx="527359" cy="88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E9056727-35BD-4440-8CBF-9A330AB19C9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H="1">
            <a:off x="9473356" y="6998758"/>
            <a:ext cx="3468817" cy="34246"/>
          </a:xfrm>
          <a:prstGeom prst="bentConnector5">
            <a:avLst>
              <a:gd name="adj1" fmla="val -6590"/>
              <a:gd name="adj2" fmla="val -4201737"/>
              <a:gd name="adj3" fmla="val 10659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9A83275-E341-4848-9095-C472810EC5F2}"/>
              </a:ext>
            </a:extLst>
          </p:cNvPr>
          <p:cNvGrpSpPr/>
          <p:nvPr/>
        </p:nvGrpSpPr>
        <p:grpSpPr>
          <a:xfrm>
            <a:off x="1010008" y="4337662"/>
            <a:ext cx="5606939" cy="1446550"/>
            <a:chOff x="857608" y="4233020"/>
            <a:chExt cx="5606939" cy="1446550"/>
          </a:xfrm>
          <a:solidFill>
            <a:schemeClr val="accent5"/>
          </a:solidFill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7ECC62C-1598-477F-B1B8-814D7D0CA5C2}"/>
                </a:ext>
              </a:extLst>
            </p:cNvPr>
            <p:cNvSpPr txBox="1"/>
            <p:nvPr/>
          </p:nvSpPr>
          <p:spPr>
            <a:xfrm>
              <a:off x="857608" y="4233020"/>
              <a:ext cx="5606939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091E6DB-819C-4AD2-AEA9-BA611E47D834}"/>
                </a:ext>
              </a:extLst>
            </p:cNvPr>
            <p:cNvSpPr txBox="1"/>
            <p:nvPr/>
          </p:nvSpPr>
          <p:spPr>
            <a:xfrm>
              <a:off x="1139663" y="4340794"/>
              <a:ext cx="3498073" cy="1323439"/>
            </a:xfrm>
            <a:prstGeom prst="rect">
              <a:avLst/>
            </a:prstGeom>
            <a:grpFill/>
          </p:spPr>
          <p:txBody>
            <a:bodyPr wrap="non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input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1F1B9A3-4D78-4F33-8A07-DF5DBF8D6F28}"/>
              </a:ext>
            </a:extLst>
          </p:cNvPr>
          <p:cNvSpPr txBox="1"/>
          <p:nvPr/>
        </p:nvSpPr>
        <p:spPr>
          <a:xfrm>
            <a:off x="16393453" y="9829173"/>
            <a:ext cx="5606939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wrap="square" lIns="180000" rIns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energiegebruik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312378-BE50-4727-8DF6-B692D2857918}"/>
              </a:ext>
            </a:extLst>
          </p:cNvPr>
          <p:cNvGrpSpPr/>
          <p:nvPr/>
        </p:nvGrpSpPr>
        <p:grpSpPr>
          <a:xfrm>
            <a:off x="16393454" y="12030758"/>
            <a:ext cx="5606939" cy="1465495"/>
            <a:chOff x="17573336" y="8776650"/>
            <a:chExt cx="5606939" cy="146549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3FD807F-2867-4D4E-9E5D-7AC677879A60}"/>
                </a:ext>
              </a:extLst>
            </p:cNvPr>
            <p:cNvSpPr txBox="1"/>
            <p:nvPr/>
          </p:nvSpPr>
          <p:spPr>
            <a:xfrm>
              <a:off x="17573336" y="8776650"/>
              <a:ext cx="5606939" cy="144655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77D922-1967-41EA-9FD0-FDB2686DE1AD}"/>
                </a:ext>
              </a:extLst>
            </p:cNvPr>
            <p:cNvSpPr txBox="1"/>
            <p:nvPr/>
          </p:nvSpPr>
          <p:spPr>
            <a:xfrm>
              <a:off x="17855391" y="8884423"/>
              <a:ext cx="3801041" cy="13234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  <p:pic>
          <p:nvPicPr>
            <p:cNvPr id="85" name="Graphic 84" descr="Periodic Graph">
              <a:extLst>
                <a:ext uri="{FF2B5EF4-FFF2-40B4-BE49-F238E27FC236}">
                  <a16:creationId xmlns:a16="http://schemas.microsoft.com/office/drawing/2014/main" id="{E05D0702-E612-4CA4-B6F8-8C964EEF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532202" y="9472704"/>
              <a:ext cx="769441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3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Roboto Medium" panose="020B0604020202020204" charset="0"/>
                <a:ea typeface="Roboto Medium" panose="020B0604020202020204" charset="0"/>
              </a:rPr>
              <a:t>Inverse </a:t>
            </a:r>
            <a:r>
              <a:rPr lang="nl-NL" sz="6000" dirty="0" err="1">
                <a:latin typeface="Roboto Medium" panose="020B0604020202020204" charset="0"/>
                <a:ea typeface="Roboto Medium" panose="020B0604020202020204" charset="0"/>
              </a:rPr>
              <a:t>grey</a:t>
            </a:r>
            <a:r>
              <a:rPr lang="nl-NL" sz="6000" dirty="0">
                <a:latin typeface="Roboto Medium" panose="020B0604020202020204" charset="0"/>
                <a:ea typeface="Roboto Medium" panose="020B0604020202020204" charset="0"/>
              </a:rPr>
              <a:t>-box modelleren van woningverwarming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9FDC0-A81F-4668-A2D6-6EEAB2B6FDD9}"/>
              </a:ext>
            </a:extLst>
          </p:cNvPr>
          <p:cNvSpPr/>
          <p:nvPr/>
        </p:nvSpPr>
        <p:spPr>
          <a:xfrm>
            <a:off x="8945997" y="5255861"/>
            <a:ext cx="1768054" cy="374115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F560A3-D08A-492A-A5BE-9FE1F49C03DB}"/>
              </a:ext>
            </a:extLst>
          </p:cNvPr>
          <p:cNvSpPr/>
          <p:nvPr/>
        </p:nvSpPr>
        <p:spPr>
          <a:xfrm>
            <a:off x="11598079" y="5255861"/>
            <a:ext cx="1768054" cy="24941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FF7C60-2F6E-40C7-AA84-7DE9B5223627}"/>
              </a:ext>
            </a:extLst>
          </p:cNvPr>
          <p:cNvSpPr/>
          <p:nvPr/>
        </p:nvSpPr>
        <p:spPr>
          <a:xfrm>
            <a:off x="11598079" y="7749960"/>
            <a:ext cx="1768054" cy="62353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ACCA8-510A-4F8C-BDA9-FF84923D6559}"/>
              </a:ext>
            </a:extLst>
          </p:cNvPr>
          <p:cNvSpPr/>
          <p:nvPr/>
        </p:nvSpPr>
        <p:spPr>
          <a:xfrm>
            <a:off x="11598079" y="8373498"/>
            <a:ext cx="1768054" cy="6235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D0843-BE1C-4C10-A7ED-06031CBAC078}"/>
              </a:ext>
            </a:extLst>
          </p:cNvPr>
          <p:cNvCxnSpPr>
            <a:cxnSpLocks/>
          </p:cNvCxnSpPr>
          <p:nvPr/>
        </p:nvCxnSpPr>
        <p:spPr>
          <a:xfrm>
            <a:off x="8945997" y="8997017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33A66-65EF-488D-9749-59EE3A28CCC1}"/>
              </a:ext>
            </a:extLst>
          </p:cNvPr>
          <p:cNvCxnSpPr>
            <a:cxnSpLocks/>
          </p:cNvCxnSpPr>
          <p:nvPr/>
        </p:nvCxnSpPr>
        <p:spPr>
          <a:xfrm>
            <a:off x="8945997" y="5255863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8D020-5070-42A7-848E-87C0D3C17192}"/>
              </a:ext>
            </a:extLst>
          </p:cNvPr>
          <p:cNvCxnSpPr>
            <a:cxnSpLocks/>
          </p:cNvCxnSpPr>
          <p:nvPr/>
        </p:nvCxnSpPr>
        <p:spPr>
          <a:xfrm>
            <a:off x="8945997" y="5754685"/>
            <a:ext cx="4420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7D802-9176-4FC6-AD2A-E407A36CD8B2}"/>
              </a:ext>
            </a:extLst>
          </p:cNvPr>
          <p:cNvSpPr/>
          <p:nvPr/>
        </p:nvSpPr>
        <p:spPr>
          <a:xfrm>
            <a:off x="8945997" y="5255861"/>
            <a:ext cx="4420136" cy="4988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D2ECD8-07B1-4700-BC11-12B0A4CE1542}"/>
              </a:ext>
            </a:extLst>
          </p:cNvPr>
          <p:cNvCxnSpPr/>
          <p:nvPr/>
        </p:nvCxnSpPr>
        <p:spPr>
          <a:xfrm>
            <a:off x="10208893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576080-9726-4620-B3AF-ABFB11E9C747}"/>
              </a:ext>
            </a:extLst>
          </p:cNvPr>
          <p:cNvCxnSpPr/>
          <p:nvPr/>
        </p:nvCxnSpPr>
        <p:spPr>
          <a:xfrm>
            <a:off x="12103237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B347B6-E43F-4B92-B276-582CDABDF2F2}"/>
              </a:ext>
            </a:extLst>
          </p:cNvPr>
          <p:cNvSpPr/>
          <p:nvPr/>
        </p:nvSpPr>
        <p:spPr>
          <a:xfrm>
            <a:off x="8959960" y="3830589"/>
            <a:ext cx="4420136" cy="1427522"/>
          </a:xfrm>
          <a:prstGeom prst="triangle">
            <a:avLst>
              <a:gd name="adj" fmla="val 487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3BBF09-DFBD-4E59-9B21-090A38C3F3C9}"/>
              </a:ext>
            </a:extLst>
          </p:cNvPr>
          <p:cNvSpPr/>
          <p:nvPr/>
        </p:nvSpPr>
        <p:spPr>
          <a:xfrm>
            <a:off x="8945997" y="5251265"/>
            <a:ext cx="4420136" cy="3741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9F9173-13CF-4C60-A1A7-FEAFC14CE48C}"/>
              </a:ext>
            </a:extLst>
          </p:cNvPr>
          <p:cNvCxnSpPr>
            <a:cxnSpLocks/>
            <a:stCxn id="35" idx="3"/>
            <a:endCxn id="40" idx="1"/>
          </p:cNvCxnSpPr>
          <p:nvPr/>
        </p:nvCxnSpPr>
        <p:spPr>
          <a:xfrm flipV="1">
            <a:off x="13366133" y="7121838"/>
            <a:ext cx="3027323" cy="1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018006-C74D-4455-8875-940A9C9FEDE2}"/>
              </a:ext>
            </a:extLst>
          </p:cNvPr>
          <p:cNvSpPr txBox="1"/>
          <p:nvPr/>
        </p:nvSpPr>
        <p:spPr>
          <a:xfrm>
            <a:off x="16393456" y="6203638"/>
            <a:ext cx="5606939" cy="1836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180000" tIns="45720" rIns="18000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lt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lt"/>
              </a:rPr>
              <a:t>energiegebruik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73D734-62A8-402E-A50D-E0F8B9E5A309}"/>
              </a:ext>
            </a:extLst>
          </p:cNvPr>
          <p:cNvCxnSpPr>
            <a:cxnSpLocks/>
            <a:stCxn id="42" idx="3"/>
            <a:endCxn id="35" idx="1"/>
          </p:cNvCxnSpPr>
          <p:nvPr/>
        </p:nvCxnSpPr>
        <p:spPr>
          <a:xfrm>
            <a:off x="6616947" y="7121838"/>
            <a:ext cx="2329050" cy="1"/>
          </a:xfrm>
          <a:prstGeom prst="straightConnector1">
            <a:avLst/>
          </a:prstGeom>
          <a:ln w="762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10EC3F5-68CA-406C-90F1-75B1CB7618A0}"/>
              </a:ext>
            </a:extLst>
          </p:cNvPr>
          <p:cNvSpPr txBox="1"/>
          <p:nvPr/>
        </p:nvSpPr>
        <p:spPr>
          <a:xfrm>
            <a:off x="1010007" y="6203638"/>
            <a:ext cx="5606940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03697"/>
                      <a:gd name="connsiteY0" fmla="*/ 0 h 2010807"/>
                      <a:gd name="connsiteX1" fmla="*/ 571777 w 4303697"/>
                      <a:gd name="connsiteY1" fmla="*/ 0 h 2010807"/>
                      <a:gd name="connsiteX2" fmla="*/ 1057480 w 4303697"/>
                      <a:gd name="connsiteY2" fmla="*/ 0 h 2010807"/>
                      <a:gd name="connsiteX3" fmla="*/ 1758368 w 4303697"/>
                      <a:gd name="connsiteY3" fmla="*/ 0 h 2010807"/>
                      <a:gd name="connsiteX4" fmla="*/ 2330145 w 4303697"/>
                      <a:gd name="connsiteY4" fmla="*/ 0 h 2010807"/>
                      <a:gd name="connsiteX5" fmla="*/ 2901921 w 4303697"/>
                      <a:gd name="connsiteY5" fmla="*/ 0 h 2010807"/>
                      <a:gd name="connsiteX6" fmla="*/ 3602809 w 4303697"/>
                      <a:gd name="connsiteY6" fmla="*/ 0 h 2010807"/>
                      <a:gd name="connsiteX7" fmla="*/ 4303697 w 4303697"/>
                      <a:gd name="connsiteY7" fmla="*/ 0 h 2010807"/>
                      <a:gd name="connsiteX8" fmla="*/ 4303697 w 4303697"/>
                      <a:gd name="connsiteY8" fmla="*/ 710485 h 2010807"/>
                      <a:gd name="connsiteX9" fmla="*/ 4303697 w 4303697"/>
                      <a:gd name="connsiteY9" fmla="*/ 1340538 h 2010807"/>
                      <a:gd name="connsiteX10" fmla="*/ 4303697 w 4303697"/>
                      <a:gd name="connsiteY10" fmla="*/ 2010807 h 2010807"/>
                      <a:gd name="connsiteX11" fmla="*/ 3688883 w 4303697"/>
                      <a:gd name="connsiteY11" fmla="*/ 2010807 h 2010807"/>
                      <a:gd name="connsiteX12" fmla="*/ 3117106 w 4303697"/>
                      <a:gd name="connsiteY12" fmla="*/ 2010807 h 2010807"/>
                      <a:gd name="connsiteX13" fmla="*/ 2416218 w 4303697"/>
                      <a:gd name="connsiteY13" fmla="*/ 2010807 h 2010807"/>
                      <a:gd name="connsiteX14" fmla="*/ 1715331 w 4303697"/>
                      <a:gd name="connsiteY14" fmla="*/ 2010807 h 2010807"/>
                      <a:gd name="connsiteX15" fmla="*/ 1186591 w 4303697"/>
                      <a:gd name="connsiteY15" fmla="*/ 2010807 h 2010807"/>
                      <a:gd name="connsiteX16" fmla="*/ 571777 w 4303697"/>
                      <a:gd name="connsiteY16" fmla="*/ 2010807 h 2010807"/>
                      <a:gd name="connsiteX17" fmla="*/ 0 w 4303697"/>
                      <a:gd name="connsiteY17" fmla="*/ 2010807 h 2010807"/>
                      <a:gd name="connsiteX18" fmla="*/ 0 w 4303697"/>
                      <a:gd name="connsiteY18" fmla="*/ 1340538 h 2010807"/>
                      <a:gd name="connsiteX19" fmla="*/ 0 w 4303697"/>
                      <a:gd name="connsiteY19" fmla="*/ 710485 h 2010807"/>
                      <a:gd name="connsiteX20" fmla="*/ 0 w 4303697"/>
                      <a:gd name="connsiteY20" fmla="*/ 0 h 201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03697" h="2010807" extrusionOk="0">
                        <a:moveTo>
                          <a:pt x="0" y="0"/>
                        </a:moveTo>
                        <a:cubicBezTo>
                          <a:pt x="123957" y="-3435"/>
                          <a:pt x="379201" y="19812"/>
                          <a:pt x="571777" y="0"/>
                        </a:cubicBezTo>
                        <a:cubicBezTo>
                          <a:pt x="764353" y="-19812"/>
                          <a:pt x="824864" y="-17426"/>
                          <a:pt x="1057480" y="0"/>
                        </a:cubicBezTo>
                        <a:cubicBezTo>
                          <a:pt x="1290096" y="17426"/>
                          <a:pt x="1586919" y="34171"/>
                          <a:pt x="1758368" y="0"/>
                        </a:cubicBezTo>
                        <a:cubicBezTo>
                          <a:pt x="1929817" y="-34171"/>
                          <a:pt x="2158375" y="26172"/>
                          <a:pt x="2330145" y="0"/>
                        </a:cubicBezTo>
                        <a:cubicBezTo>
                          <a:pt x="2501915" y="-26172"/>
                          <a:pt x="2681308" y="6644"/>
                          <a:pt x="2901921" y="0"/>
                        </a:cubicBezTo>
                        <a:cubicBezTo>
                          <a:pt x="3122534" y="-6644"/>
                          <a:pt x="3432240" y="-18941"/>
                          <a:pt x="3602809" y="0"/>
                        </a:cubicBezTo>
                        <a:cubicBezTo>
                          <a:pt x="3773378" y="18941"/>
                          <a:pt x="3994605" y="10758"/>
                          <a:pt x="4303697" y="0"/>
                        </a:cubicBezTo>
                        <a:cubicBezTo>
                          <a:pt x="4290404" y="308656"/>
                          <a:pt x="4327702" y="406595"/>
                          <a:pt x="4303697" y="710485"/>
                        </a:cubicBezTo>
                        <a:cubicBezTo>
                          <a:pt x="4279692" y="1014375"/>
                          <a:pt x="4332760" y="1180277"/>
                          <a:pt x="4303697" y="1340538"/>
                        </a:cubicBezTo>
                        <a:cubicBezTo>
                          <a:pt x="4274634" y="1500799"/>
                          <a:pt x="4306162" y="1760520"/>
                          <a:pt x="4303697" y="2010807"/>
                        </a:cubicBezTo>
                        <a:cubicBezTo>
                          <a:pt x="4117240" y="2019255"/>
                          <a:pt x="3979867" y="1994585"/>
                          <a:pt x="3688883" y="2010807"/>
                        </a:cubicBezTo>
                        <a:cubicBezTo>
                          <a:pt x="3397899" y="2027029"/>
                          <a:pt x="3399522" y="2015135"/>
                          <a:pt x="3117106" y="2010807"/>
                        </a:cubicBezTo>
                        <a:cubicBezTo>
                          <a:pt x="2834690" y="2006479"/>
                          <a:pt x="2624684" y="2021787"/>
                          <a:pt x="2416218" y="2010807"/>
                        </a:cubicBezTo>
                        <a:cubicBezTo>
                          <a:pt x="2207752" y="1999827"/>
                          <a:pt x="1885874" y="2035457"/>
                          <a:pt x="1715331" y="2010807"/>
                        </a:cubicBezTo>
                        <a:cubicBezTo>
                          <a:pt x="1544788" y="1986157"/>
                          <a:pt x="1360764" y="1993987"/>
                          <a:pt x="1186591" y="2010807"/>
                        </a:cubicBezTo>
                        <a:cubicBezTo>
                          <a:pt x="1012418" y="2027627"/>
                          <a:pt x="829756" y="2017879"/>
                          <a:pt x="571777" y="2010807"/>
                        </a:cubicBezTo>
                        <a:cubicBezTo>
                          <a:pt x="313798" y="2003735"/>
                          <a:pt x="272039" y="2011154"/>
                          <a:pt x="0" y="2010807"/>
                        </a:cubicBezTo>
                        <a:cubicBezTo>
                          <a:pt x="14936" y="1860138"/>
                          <a:pt x="-1556" y="1615474"/>
                          <a:pt x="0" y="1340538"/>
                        </a:cubicBezTo>
                        <a:cubicBezTo>
                          <a:pt x="1556" y="1065602"/>
                          <a:pt x="-16554" y="927424"/>
                          <a:pt x="0" y="710485"/>
                        </a:cubicBezTo>
                        <a:cubicBezTo>
                          <a:pt x="16554" y="493546"/>
                          <a:pt x="-31863" y="211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45720" rIns="18000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4000" dirty="0" err="1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setpointwijzgingen</a:t>
            </a:r>
            <a:endParaRPr lang="nl-NL" sz="4000" dirty="0">
              <a:solidFill>
                <a:schemeClr val="accent5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weer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C09A9739-6D8B-4797-94E1-37B1A396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360" y="5863600"/>
            <a:ext cx="806506" cy="80650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853D021-B06A-4F1C-B9D8-8C8A1472B32A}"/>
              </a:ext>
            </a:extLst>
          </p:cNvPr>
          <p:cNvSpPr/>
          <p:nvPr/>
        </p:nvSpPr>
        <p:spPr>
          <a:xfrm>
            <a:off x="12473183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47300E2-8EB2-41C8-B191-965612812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8515" y="8281161"/>
            <a:ext cx="453665" cy="453665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77A744A-2E14-4B6A-BFE4-788404287BE8}"/>
              </a:ext>
            </a:extLst>
          </p:cNvPr>
          <p:cNvSpPr/>
          <p:nvPr/>
        </p:nvSpPr>
        <p:spPr>
          <a:xfrm>
            <a:off x="10905298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8107F01-04E6-4B22-9589-AFDEFB4A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0630" y="8281161"/>
            <a:ext cx="453665" cy="45366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0FE7A87-D0FD-4C22-9947-245A766D79B0}"/>
              </a:ext>
            </a:extLst>
          </p:cNvPr>
          <p:cNvSpPr/>
          <p:nvPr/>
        </p:nvSpPr>
        <p:spPr>
          <a:xfrm>
            <a:off x="9394562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66EF00D-92A7-4362-8CDC-CDE74786C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9894" y="8281161"/>
            <a:ext cx="453665" cy="45366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B38D79-89D6-46E4-90DE-49845A66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2560" y="6504813"/>
            <a:ext cx="806506" cy="8065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55BE8D1E-40F9-4BBB-A3BD-FC4E77A4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356" y="6629752"/>
            <a:ext cx="806506" cy="80650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F404D62-CECC-44D5-934D-5717A02A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5667" y="6595506"/>
            <a:ext cx="806506" cy="80650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4A40600-5D32-4D86-AFF4-EC8445A3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4464" y="5813030"/>
            <a:ext cx="806506" cy="80650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9F8506D4-7FFE-42F9-9069-A8EDF0FD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9773" y="7334012"/>
            <a:ext cx="806506" cy="80650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5293A9-4D9B-4207-8D28-7E13A366F388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10279862" y="6908065"/>
            <a:ext cx="472698" cy="1249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1F28F5-8C64-4329-B8DD-A238D6DEDB58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10279862" y="7033004"/>
            <a:ext cx="1069911" cy="7042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607260-CC33-4E95-80CF-33BC5A71F406}"/>
              </a:ext>
            </a:extLst>
          </p:cNvPr>
          <p:cNvCxnSpPr>
            <a:cxnSpLocks/>
            <a:stCxn id="64" idx="3"/>
            <a:endCxn id="76" idx="0"/>
          </p:cNvCxnSpPr>
          <p:nvPr/>
        </p:nvCxnSpPr>
        <p:spPr>
          <a:xfrm>
            <a:off x="10770866" y="6266852"/>
            <a:ext cx="384947" cy="2379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28CE77-BBE8-498C-A925-CEF5972A12E2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>
            <a:off x="11559066" y="6908065"/>
            <a:ext cx="576601" cy="9069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25B8FB-006B-4221-B133-6063559697FF}"/>
              </a:ext>
            </a:extLst>
          </p:cNvPr>
          <p:cNvCxnSpPr>
            <a:cxnSpLocks/>
            <a:stCxn id="79" idx="3"/>
            <a:endCxn id="78" idx="0"/>
          </p:cNvCxnSpPr>
          <p:nvPr/>
        </p:nvCxnSpPr>
        <p:spPr>
          <a:xfrm>
            <a:off x="12520970" y="6216282"/>
            <a:ext cx="17950" cy="3792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B6B5D5-40BA-40EE-91FA-E09144BCC6A2}"/>
              </a:ext>
            </a:extLst>
          </p:cNvPr>
          <p:cNvCxnSpPr>
            <a:cxnSpLocks/>
            <a:stCxn id="76" idx="3"/>
            <a:endCxn id="80" idx="0"/>
          </p:cNvCxnSpPr>
          <p:nvPr/>
        </p:nvCxnSpPr>
        <p:spPr>
          <a:xfrm>
            <a:off x="11559066" y="6908065"/>
            <a:ext cx="193960" cy="4259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D355560-C3A6-4530-A6B4-DFB3A53FA091}"/>
              </a:ext>
            </a:extLst>
          </p:cNvPr>
          <p:cNvCxnSpPr>
            <a:cxnSpLocks/>
            <a:stCxn id="76" idx="0"/>
            <a:endCxn id="79" idx="1"/>
          </p:cNvCxnSpPr>
          <p:nvPr/>
        </p:nvCxnSpPr>
        <p:spPr>
          <a:xfrm flipV="1">
            <a:off x="11155813" y="6216282"/>
            <a:ext cx="558651" cy="2885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FEF0DA-A975-4934-9897-73B3D166AF00}"/>
              </a:ext>
            </a:extLst>
          </p:cNvPr>
          <p:cNvCxnSpPr>
            <a:cxnSpLocks/>
            <a:stCxn id="65" idx="0"/>
            <a:endCxn id="80" idx="3"/>
          </p:cNvCxnSpPr>
          <p:nvPr/>
        </p:nvCxnSpPr>
        <p:spPr>
          <a:xfrm flipH="1" flipV="1">
            <a:off x="12156279" y="7737264"/>
            <a:ext cx="622489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A4CBB94-B4F0-4CF0-B705-73A6D5C07763}"/>
              </a:ext>
            </a:extLst>
          </p:cNvPr>
          <p:cNvCxnSpPr>
            <a:cxnSpLocks/>
            <a:stCxn id="68" idx="0"/>
            <a:endCxn id="77" idx="2"/>
          </p:cNvCxnSpPr>
          <p:nvPr/>
        </p:nvCxnSpPr>
        <p:spPr>
          <a:xfrm flipH="1" flipV="1">
            <a:off x="9876609" y="7436256"/>
            <a:ext cx="1334274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4C0E872-C6C8-4CE7-8976-FF5CDBFFA5EA}"/>
              </a:ext>
            </a:extLst>
          </p:cNvPr>
          <p:cNvCxnSpPr>
            <a:cxnSpLocks/>
            <a:stCxn id="71" idx="0"/>
            <a:endCxn id="77" idx="2"/>
          </p:cNvCxnSpPr>
          <p:nvPr/>
        </p:nvCxnSpPr>
        <p:spPr>
          <a:xfrm flipV="1">
            <a:off x="9700147" y="7436256"/>
            <a:ext cx="176462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D24E55-D6BD-4004-AAF3-42B70EF7E7DC}"/>
              </a:ext>
            </a:extLst>
          </p:cNvPr>
          <p:cNvCxnSpPr>
            <a:cxnSpLocks/>
            <a:stCxn id="78" idx="3"/>
            <a:endCxn id="35" idx="3"/>
          </p:cNvCxnSpPr>
          <p:nvPr/>
        </p:nvCxnSpPr>
        <p:spPr>
          <a:xfrm>
            <a:off x="12942173" y="6998758"/>
            <a:ext cx="423960" cy="1230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A32362-8197-4846-8AA9-5FA7F50A0494}"/>
              </a:ext>
            </a:extLst>
          </p:cNvPr>
          <p:cNvCxnSpPr>
            <a:cxnSpLocks/>
            <a:stCxn id="80" idx="3"/>
            <a:endCxn id="78" idx="2"/>
          </p:cNvCxnSpPr>
          <p:nvPr/>
        </p:nvCxnSpPr>
        <p:spPr>
          <a:xfrm flipV="1">
            <a:off x="12156279" y="7402010"/>
            <a:ext cx="382641" cy="33525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64B2A-B65E-425F-9B03-C37014535989}"/>
              </a:ext>
            </a:extLst>
          </p:cNvPr>
          <p:cNvCxnSpPr>
            <a:cxnSpLocks/>
            <a:stCxn id="64" idx="1"/>
            <a:endCxn id="77" idx="0"/>
          </p:cNvCxnSpPr>
          <p:nvPr/>
        </p:nvCxnSpPr>
        <p:spPr>
          <a:xfrm flipH="1">
            <a:off x="9876609" y="6266852"/>
            <a:ext cx="87751" cy="3629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37112FB-5B71-4846-9A6B-601D9B770785}"/>
              </a:ext>
            </a:extLst>
          </p:cNvPr>
          <p:cNvCxnSpPr>
            <a:cxnSpLocks/>
            <a:stCxn id="68" idx="0"/>
            <a:endCxn id="80" idx="1"/>
          </p:cNvCxnSpPr>
          <p:nvPr/>
        </p:nvCxnSpPr>
        <p:spPr>
          <a:xfrm flipV="1">
            <a:off x="11210883" y="7737264"/>
            <a:ext cx="138890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AF00F4-B3CD-4397-911A-9F66659FE07C}"/>
              </a:ext>
            </a:extLst>
          </p:cNvPr>
          <p:cNvCxnSpPr>
            <a:cxnSpLocks/>
            <a:stCxn id="35" idx="1"/>
            <a:endCxn id="77" idx="1"/>
          </p:cNvCxnSpPr>
          <p:nvPr/>
        </p:nvCxnSpPr>
        <p:spPr>
          <a:xfrm flipV="1">
            <a:off x="8945997" y="7033004"/>
            <a:ext cx="527359" cy="88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E9056727-35BD-4440-8CBF-9A330AB19C9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H="1">
            <a:off x="9473356" y="6998758"/>
            <a:ext cx="3468817" cy="34246"/>
          </a:xfrm>
          <a:prstGeom prst="bentConnector5">
            <a:avLst>
              <a:gd name="adj1" fmla="val -6590"/>
              <a:gd name="adj2" fmla="val -4201737"/>
              <a:gd name="adj3" fmla="val 10659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7716EE-3184-4DE8-ABAF-190BC0F5B161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06D5A02C-6715-4FAB-8C2B-D11BCB0F9B0F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11" name="Graphic 210" descr="Periodic Graph">
              <a:extLst>
                <a:ext uri="{FF2B5EF4-FFF2-40B4-BE49-F238E27FC236}">
                  <a16:creationId xmlns:a16="http://schemas.microsoft.com/office/drawing/2014/main" id="{E7C23AD3-CBD6-401E-8D6B-D6E2B62F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4A6B389-C598-4A05-B3EF-A72DD4526669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9A83275-E341-4848-9095-C472810EC5F2}"/>
              </a:ext>
            </a:extLst>
          </p:cNvPr>
          <p:cNvGrpSpPr/>
          <p:nvPr/>
        </p:nvGrpSpPr>
        <p:grpSpPr>
          <a:xfrm>
            <a:off x="1010008" y="4337662"/>
            <a:ext cx="5606939" cy="1446550"/>
            <a:chOff x="857608" y="4233020"/>
            <a:chExt cx="5606939" cy="1446550"/>
          </a:xfrm>
          <a:solidFill>
            <a:schemeClr val="accent5"/>
          </a:solidFill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7ECC62C-1598-477F-B1B8-814D7D0CA5C2}"/>
                </a:ext>
              </a:extLst>
            </p:cNvPr>
            <p:cNvSpPr txBox="1"/>
            <p:nvPr/>
          </p:nvSpPr>
          <p:spPr>
            <a:xfrm>
              <a:off x="857608" y="4233020"/>
              <a:ext cx="5606939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091E6DB-819C-4AD2-AEA9-BA611E47D834}"/>
                </a:ext>
              </a:extLst>
            </p:cNvPr>
            <p:cNvSpPr txBox="1"/>
            <p:nvPr/>
          </p:nvSpPr>
          <p:spPr>
            <a:xfrm>
              <a:off x="1139663" y="4340794"/>
              <a:ext cx="3498073" cy="1323439"/>
            </a:xfrm>
            <a:prstGeom prst="rect">
              <a:avLst/>
            </a:prstGeom>
            <a:grpFill/>
          </p:spPr>
          <p:txBody>
            <a:bodyPr wrap="non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input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7E9F5-8F22-4D23-827D-954F3BCD6A27}"/>
              </a:ext>
            </a:extLst>
          </p:cNvPr>
          <p:cNvGrpSpPr/>
          <p:nvPr/>
        </p:nvGrpSpPr>
        <p:grpSpPr>
          <a:xfrm>
            <a:off x="8920963" y="8992411"/>
            <a:ext cx="4283545" cy="4491350"/>
            <a:chOff x="8920963" y="8992411"/>
            <a:chExt cx="4283545" cy="449135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BE40C8-F18D-4BA1-ABED-A9D8D0EE4C88}"/>
                </a:ext>
              </a:extLst>
            </p:cNvPr>
            <p:cNvSpPr txBox="1"/>
            <p:nvPr/>
          </p:nvSpPr>
          <p:spPr>
            <a:xfrm rot="16200000">
              <a:off x="9164752" y="9164860"/>
              <a:ext cx="4027958" cy="3683060"/>
            </a:xfrm>
            <a:prstGeom prst="rect">
              <a:avLst/>
            </a:prstGeom>
            <a:noFill/>
            <a:ln>
              <a:noFill/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303697"/>
                        <a:gd name="connsiteY0" fmla="*/ 0 h 2010807"/>
                        <a:gd name="connsiteX1" fmla="*/ 571777 w 4303697"/>
                        <a:gd name="connsiteY1" fmla="*/ 0 h 2010807"/>
                        <a:gd name="connsiteX2" fmla="*/ 1057480 w 4303697"/>
                        <a:gd name="connsiteY2" fmla="*/ 0 h 2010807"/>
                        <a:gd name="connsiteX3" fmla="*/ 1758368 w 4303697"/>
                        <a:gd name="connsiteY3" fmla="*/ 0 h 2010807"/>
                        <a:gd name="connsiteX4" fmla="*/ 2330145 w 4303697"/>
                        <a:gd name="connsiteY4" fmla="*/ 0 h 2010807"/>
                        <a:gd name="connsiteX5" fmla="*/ 2901921 w 4303697"/>
                        <a:gd name="connsiteY5" fmla="*/ 0 h 2010807"/>
                        <a:gd name="connsiteX6" fmla="*/ 3602809 w 4303697"/>
                        <a:gd name="connsiteY6" fmla="*/ 0 h 2010807"/>
                        <a:gd name="connsiteX7" fmla="*/ 4303697 w 4303697"/>
                        <a:gd name="connsiteY7" fmla="*/ 0 h 2010807"/>
                        <a:gd name="connsiteX8" fmla="*/ 4303697 w 4303697"/>
                        <a:gd name="connsiteY8" fmla="*/ 710485 h 2010807"/>
                        <a:gd name="connsiteX9" fmla="*/ 4303697 w 4303697"/>
                        <a:gd name="connsiteY9" fmla="*/ 1340538 h 2010807"/>
                        <a:gd name="connsiteX10" fmla="*/ 4303697 w 4303697"/>
                        <a:gd name="connsiteY10" fmla="*/ 2010807 h 2010807"/>
                        <a:gd name="connsiteX11" fmla="*/ 3688883 w 4303697"/>
                        <a:gd name="connsiteY11" fmla="*/ 2010807 h 2010807"/>
                        <a:gd name="connsiteX12" fmla="*/ 3117106 w 4303697"/>
                        <a:gd name="connsiteY12" fmla="*/ 2010807 h 2010807"/>
                        <a:gd name="connsiteX13" fmla="*/ 2416218 w 4303697"/>
                        <a:gd name="connsiteY13" fmla="*/ 2010807 h 2010807"/>
                        <a:gd name="connsiteX14" fmla="*/ 1715331 w 4303697"/>
                        <a:gd name="connsiteY14" fmla="*/ 2010807 h 2010807"/>
                        <a:gd name="connsiteX15" fmla="*/ 1186591 w 4303697"/>
                        <a:gd name="connsiteY15" fmla="*/ 2010807 h 2010807"/>
                        <a:gd name="connsiteX16" fmla="*/ 571777 w 4303697"/>
                        <a:gd name="connsiteY16" fmla="*/ 2010807 h 2010807"/>
                        <a:gd name="connsiteX17" fmla="*/ 0 w 4303697"/>
                        <a:gd name="connsiteY17" fmla="*/ 2010807 h 2010807"/>
                        <a:gd name="connsiteX18" fmla="*/ 0 w 4303697"/>
                        <a:gd name="connsiteY18" fmla="*/ 1340538 h 2010807"/>
                        <a:gd name="connsiteX19" fmla="*/ 0 w 4303697"/>
                        <a:gd name="connsiteY19" fmla="*/ 710485 h 2010807"/>
                        <a:gd name="connsiteX20" fmla="*/ 0 w 4303697"/>
                        <a:gd name="connsiteY20" fmla="*/ 0 h 201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303697" h="2010807" extrusionOk="0">
                          <a:moveTo>
                            <a:pt x="0" y="0"/>
                          </a:moveTo>
                          <a:cubicBezTo>
                            <a:pt x="123957" y="-3435"/>
                            <a:pt x="379201" y="19812"/>
                            <a:pt x="571777" y="0"/>
                          </a:cubicBezTo>
                          <a:cubicBezTo>
                            <a:pt x="764353" y="-19812"/>
                            <a:pt x="824864" y="-17426"/>
                            <a:pt x="1057480" y="0"/>
                          </a:cubicBezTo>
                          <a:cubicBezTo>
                            <a:pt x="1290096" y="17426"/>
                            <a:pt x="1586919" y="34171"/>
                            <a:pt x="1758368" y="0"/>
                          </a:cubicBezTo>
                          <a:cubicBezTo>
                            <a:pt x="1929817" y="-34171"/>
                            <a:pt x="2158375" y="26172"/>
                            <a:pt x="2330145" y="0"/>
                          </a:cubicBezTo>
                          <a:cubicBezTo>
                            <a:pt x="2501915" y="-26172"/>
                            <a:pt x="2681308" y="6644"/>
                            <a:pt x="2901921" y="0"/>
                          </a:cubicBezTo>
                          <a:cubicBezTo>
                            <a:pt x="3122534" y="-6644"/>
                            <a:pt x="3432240" y="-18941"/>
                            <a:pt x="3602809" y="0"/>
                          </a:cubicBezTo>
                          <a:cubicBezTo>
                            <a:pt x="3773378" y="18941"/>
                            <a:pt x="3994605" y="10758"/>
                            <a:pt x="4303697" y="0"/>
                          </a:cubicBezTo>
                          <a:cubicBezTo>
                            <a:pt x="4290404" y="308656"/>
                            <a:pt x="4327702" y="406595"/>
                            <a:pt x="4303697" y="710485"/>
                          </a:cubicBezTo>
                          <a:cubicBezTo>
                            <a:pt x="4279692" y="1014375"/>
                            <a:pt x="4332760" y="1180277"/>
                            <a:pt x="4303697" y="1340538"/>
                          </a:cubicBezTo>
                          <a:cubicBezTo>
                            <a:pt x="4274634" y="1500799"/>
                            <a:pt x="4306162" y="1760520"/>
                            <a:pt x="4303697" y="2010807"/>
                          </a:cubicBezTo>
                          <a:cubicBezTo>
                            <a:pt x="4117240" y="2019255"/>
                            <a:pt x="3979867" y="1994585"/>
                            <a:pt x="3688883" y="2010807"/>
                          </a:cubicBezTo>
                          <a:cubicBezTo>
                            <a:pt x="3397899" y="2027029"/>
                            <a:pt x="3399522" y="2015135"/>
                            <a:pt x="3117106" y="2010807"/>
                          </a:cubicBezTo>
                          <a:cubicBezTo>
                            <a:pt x="2834690" y="2006479"/>
                            <a:pt x="2624684" y="2021787"/>
                            <a:pt x="2416218" y="2010807"/>
                          </a:cubicBezTo>
                          <a:cubicBezTo>
                            <a:pt x="2207752" y="1999827"/>
                            <a:pt x="1885874" y="2035457"/>
                            <a:pt x="1715331" y="2010807"/>
                          </a:cubicBezTo>
                          <a:cubicBezTo>
                            <a:pt x="1544788" y="1986157"/>
                            <a:pt x="1360764" y="1993987"/>
                            <a:pt x="1186591" y="2010807"/>
                          </a:cubicBezTo>
                          <a:cubicBezTo>
                            <a:pt x="1012418" y="2027627"/>
                            <a:pt x="829756" y="2017879"/>
                            <a:pt x="571777" y="2010807"/>
                          </a:cubicBezTo>
                          <a:cubicBezTo>
                            <a:pt x="313798" y="2003735"/>
                            <a:pt x="272039" y="2011154"/>
                            <a:pt x="0" y="2010807"/>
                          </a:cubicBezTo>
                          <a:cubicBezTo>
                            <a:pt x="14936" y="1860138"/>
                            <a:pt x="-1556" y="1615474"/>
                            <a:pt x="0" y="1340538"/>
                          </a:cubicBezTo>
                          <a:cubicBezTo>
                            <a:pt x="1556" y="1065602"/>
                            <a:pt x="-16554" y="927424"/>
                            <a:pt x="0" y="710485"/>
                          </a:cubicBezTo>
                          <a:cubicBezTo>
                            <a:pt x="16554" y="493546"/>
                            <a:pt x="-31863" y="2111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gebouw</a:t>
              </a:r>
            </a:p>
            <a:p>
              <a:pPr algn="r">
                <a:spcAft>
                  <a:spcPts val="1000"/>
                </a:spcAft>
              </a:pPr>
              <a:endPara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installatie</a:t>
              </a:r>
            </a:p>
            <a:p>
              <a:pPr algn="r">
                <a:spcAft>
                  <a:spcPts val="1000"/>
                </a:spcAft>
              </a:pPr>
              <a:endPara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comfortwens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932593-435E-4DAE-A42A-EE22B5C27EA8}"/>
                </a:ext>
              </a:extLst>
            </p:cNvPr>
            <p:cNvSpPr txBox="1"/>
            <p:nvPr/>
          </p:nvSpPr>
          <p:spPr>
            <a:xfrm>
              <a:off x="8920963" y="12160322"/>
              <a:ext cx="4283545" cy="1323439"/>
            </a:xfrm>
            <a:prstGeom prst="rect">
              <a:avLst/>
            </a:prstGeom>
            <a:solidFill>
              <a:srgbClr val="B1D249"/>
            </a:solidFill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modelparameters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(tijdonafhankelijk)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1F1B9A3-4D78-4F33-8A07-DF5DBF8D6F28}"/>
              </a:ext>
            </a:extLst>
          </p:cNvPr>
          <p:cNvSpPr txBox="1"/>
          <p:nvPr/>
        </p:nvSpPr>
        <p:spPr>
          <a:xfrm>
            <a:off x="16393453" y="9829173"/>
            <a:ext cx="5606939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wrap="square" lIns="180000" rIns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energiegebruik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312378-BE50-4727-8DF6-B692D2857918}"/>
              </a:ext>
            </a:extLst>
          </p:cNvPr>
          <p:cNvGrpSpPr/>
          <p:nvPr/>
        </p:nvGrpSpPr>
        <p:grpSpPr>
          <a:xfrm>
            <a:off x="16393454" y="12030758"/>
            <a:ext cx="5606939" cy="1465495"/>
            <a:chOff x="17573336" y="8776650"/>
            <a:chExt cx="5606939" cy="146549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3FD807F-2867-4D4E-9E5D-7AC677879A60}"/>
                </a:ext>
              </a:extLst>
            </p:cNvPr>
            <p:cNvSpPr txBox="1"/>
            <p:nvPr/>
          </p:nvSpPr>
          <p:spPr>
            <a:xfrm>
              <a:off x="17573336" y="8776650"/>
              <a:ext cx="5606939" cy="144655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77D922-1967-41EA-9FD0-FDB2686DE1AD}"/>
                </a:ext>
              </a:extLst>
            </p:cNvPr>
            <p:cNvSpPr txBox="1"/>
            <p:nvPr/>
          </p:nvSpPr>
          <p:spPr>
            <a:xfrm>
              <a:off x="17855391" y="8884423"/>
              <a:ext cx="3801041" cy="13234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  <p:pic>
          <p:nvPicPr>
            <p:cNvPr id="85" name="Graphic 84" descr="Periodic Graph">
              <a:extLst>
                <a:ext uri="{FF2B5EF4-FFF2-40B4-BE49-F238E27FC236}">
                  <a16:creationId xmlns:a16="http://schemas.microsoft.com/office/drawing/2014/main" id="{E05D0702-E612-4CA4-B6F8-8C964EEF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532202" y="9472704"/>
              <a:ext cx="769441" cy="769441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3CFF66-E466-4189-A159-072C09E8B5F3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E2F063-AFE8-4949-BFD7-E61904AB3B6A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00" name="Graphic 99" descr="Periodic Graph">
              <a:extLst>
                <a:ext uri="{FF2B5EF4-FFF2-40B4-BE49-F238E27FC236}">
                  <a16:creationId xmlns:a16="http://schemas.microsoft.com/office/drawing/2014/main" id="{542D9334-DB13-474F-9C2B-8B3B26862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97163AA-B379-4233-821E-97F9140B6E15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55AB9E4-6FF9-4F5F-B7AA-6AC1F7F2DF5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C9E4796-D919-4646-87DE-7468252F8922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21" name="Graphic 220" descr="Periodic Graph">
              <a:extLst>
                <a:ext uri="{FF2B5EF4-FFF2-40B4-BE49-F238E27FC236}">
                  <a16:creationId xmlns:a16="http://schemas.microsoft.com/office/drawing/2014/main" id="{50E1EBB9-BCE0-49A0-94E5-CBE0E84E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CD3F29D-777B-4EA0-AF9D-E88F7F584B14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371D449-2B7E-4CED-A62D-970A43712D7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F19D4A5-1598-4AE4-9B0B-750ED3D88B6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26" name="Graphic 225" descr="Periodic Graph">
              <a:extLst>
                <a:ext uri="{FF2B5EF4-FFF2-40B4-BE49-F238E27FC236}">
                  <a16:creationId xmlns:a16="http://schemas.microsoft.com/office/drawing/2014/main" id="{882FE8FF-1599-4F8A-AA98-743250B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678344-B96A-4685-8795-5D4B0DA9CA1F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A643173-D425-4FDF-8E44-3BFB5C771AD0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ADE364D-A31F-4571-BC98-68E62CCA30A8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32" name="Graphic 231" descr="Periodic Graph">
              <a:extLst>
                <a:ext uri="{FF2B5EF4-FFF2-40B4-BE49-F238E27FC236}">
                  <a16:creationId xmlns:a16="http://schemas.microsoft.com/office/drawing/2014/main" id="{45B59CFF-AD97-41A1-A54F-2A7A14D6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D7A07E4-2776-4FB4-8C5F-A20C258C68DC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1AA0654-909E-420A-937B-A8F6E41C07B3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2C78CAB-CD22-43E7-9B82-6883AFFEE01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37" name="Graphic 236" descr="Periodic Graph">
              <a:extLst>
                <a:ext uri="{FF2B5EF4-FFF2-40B4-BE49-F238E27FC236}">
                  <a16:creationId xmlns:a16="http://schemas.microsoft.com/office/drawing/2014/main" id="{079379A8-9313-4C23-AF54-615ADEB3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6659170-7119-4A77-BE4B-253CF41DDF9A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0212ACE-BE31-450E-9877-2618248DD1C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B8FEB2D-14E8-44C0-91FA-DE78B5D9DF3B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42" name="Graphic 241" descr="Periodic Graph">
              <a:extLst>
                <a:ext uri="{FF2B5EF4-FFF2-40B4-BE49-F238E27FC236}">
                  <a16:creationId xmlns:a16="http://schemas.microsoft.com/office/drawing/2014/main" id="{931610CB-DD74-4BFC-AFA4-E10E3829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0560C9E-71B2-47AE-9D1D-2EF40EB8156D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B63D263-B595-40AD-9BE7-2266F9E1EEA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4240C88-F834-4A00-A0B7-EF9F14076767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47" name="Graphic 246" descr="Periodic Graph">
              <a:extLst>
                <a:ext uri="{FF2B5EF4-FFF2-40B4-BE49-F238E27FC236}">
                  <a16:creationId xmlns:a16="http://schemas.microsoft.com/office/drawing/2014/main" id="{42486F2B-1DBC-4691-A944-FA42477B2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9804204-4DA6-4A23-BC9D-330E75E50926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68D8C49-36DA-4C66-ACFE-230F8911D78F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5314FFF-3A08-4C5C-92B7-2DDB13D5E774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52" name="Graphic 251" descr="Periodic Graph">
              <a:extLst>
                <a:ext uri="{FF2B5EF4-FFF2-40B4-BE49-F238E27FC236}">
                  <a16:creationId xmlns:a16="http://schemas.microsoft.com/office/drawing/2014/main" id="{5A317B37-B7BA-4604-A7EC-5843AC27D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C3DDE49-5935-46D8-B1F0-F97065EE393A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2D39274-1524-4A49-A540-8CAB31A8616D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738E3260-14A2-4CDC-872A-EE75AC0B1F87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57" name="Graphic 256" descr="Periodic Graph">
              <a:extLst>
                <a:ext uri="{FF2B5EF4-FFF2-40B4-BE49-F238E27FC236}">
                  <a16:creationId xmlns:a16="http://schemas.microsoft.com/office/drawing/2014/main" id="{DEBA8AA1-C728-470C-A766-EDBDE0B93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99458CC8-5BC0-4E24-A87C-0AEA27BEC922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6EDD00C-BFEE-438A-A900-18B1DE3C2496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D4F29F4-E9D9-4A54-B06C-B8A44DAB9AC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62" name="Graphic 261" descr="Periodic Graph">
              <a:extLst>
                <a:ext uri="{FF2B5EF4-FFF2-40B4-BE49-F238E27FC236}">
                  <a16:creationId xmlns:a16="http://schemas.microsoft.com/office/drawing/2014/main" id="{F62FC0AF-71AE-4F0B-90C8-55383627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2D452212-AA81-4DBC-9414-13B6A14F5DBF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19D4020-2BE9-45A2-BAE2-171D26A3F2CE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9A4CE22-BFB6-4884-95CD-21625868257B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67" name="Graphic 266" descr="Periodic Graph">
              <a:extLst>
                <a:ext uri="{FF2B5EF4-FFF2-40B4-BE49-F238E27FC236}">
                  <a16:creationId xmlns:a16="http://schemas.microsoft.com/office/drawing/2014/main" id="{8F4AFAA5-A5D9-4E91-8A82-6FA96039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A75BABE-8E2C-4DD6-B497-9FD83545F589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8F2427C-5EE3-4953-B754-BD85A06AE33B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8D19F97-3550-4E1C-8B86-5775E59941BC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A717135B-85CD-4AA0-9CB5-24D198778455}"/>
                </a:ext>
              </a:extLst>
            </p:cNvPr>
            <p:cNvSpPr txBox="1"/>
            <p:nvPr/>
          </p:nvSpPr>
          <p:spPr>
            <a:xfrm>
              <a:off x="16675511" y="4445436"/>
              <a:ext cx="5087071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pic>
        <p:nvPicPr>
          <p:cNvPr id="132" name="Graphic 131" descr="Periodic Graph">
            <a:extLst>
              <a:ext uri="{FF2B5EF4-FFF2-40B4-BE49-F238E27FC236}">
                <a16:creationId xmlns:a16="http://schemas.microsoft.com/office/drawing/2014/main" id="{FE922C54-C269-403C-80D4-213288EAD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07968" y="4994805"/>
            <a:ext cx="769441" cy="769441"/>
          </a:xfrm>
          <a:prstGeom prst="rect">
            <a:avLst/>
          </a:prstGeom>
        </p:spPr>
      </p:pic>
      <p:sp>
        <p:nvSpPr>
          <p:cNvPr id="127" name="Title 3">
            <a:extLst>
              <a:ext uri="{FF2B5EF4-FFF2-40B4-BE49-F238E27FC236}">
                <a16:creationId xmlns:a16="http://schemas.microsoft.com/office/drawing/2014/main" id="{A3C89CD5-2DA5-41DC-A88D-766D0B8A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794770" cy="2651126"/>
          </a:xfrm>
        </p:spPr>
        <p:txBody>
          <a:bodyPr/>
          <a:lstStyle/>
          <a:p>
            <a:r>
              <a:rPr lang="nl-NL" dirty="0"/>
              <a:t>2: Modelparameters gokken; output berekenen</a:t>
            </a:r>
          </a:p>
        </p:txBody>
      </p:sp>
    </p:spTree>
    <p:extLst>
      <p:ext uri="{BB962C8B-B14F-4D97-AF65-F5344CB8AC3E}">
        <p14:creationId xmlns:p14="http://schemas.microsoft.com/office/powerpoint/2010/main" val="1702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Roboto Medium" panose="020B0604020202020204" charset="0"/>
                <a:ea typeface="Roboto Medium" panose="020B0604020202020204" charset="0"/>
              </a:rPr>
              <a:t>Inverse </a:t>
            </a:r>
            <a:r>
              <a:rPr lang="nl-NL" sz="6000" dirty="0" err="1">
                <a:latin typeface="Roboto Medium" panose="020B0604020202020204" charset="0"/>
                <a:ea typeface="Roboto Medium" panose="020B0604020202020204" charset="0"/>
              </a:rPr>
              <a:t>grey</a:t>
            </a:r>
            <a:r>
              <a:rPr lang="nl-NL" sz="6000" dirty="0">
                <a:latin typeface="Roboto Medium" panose="020B0604020202020204" charset="0"/>
                <a:ea typeface="Roboto Medium" panose="020B0604020202020204" charset="0"/>
              </a:rPr>
              <a:t>-box modelleren van woningverwarming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9FDC0-A81F-4668-A2D6-6EEAB2B6FDD9}"/>
              </a:ext>
            </a:extLst>
          </p:cNvPr>
          <p:cNvSpPr/>
          <p:nvPr/>
        </p:nvSpPr>
        <p:spPr>
          <a:xfrm>
            <a:off x="8945997" y="5255861"/>
            <a:ext cx="1768054" cy="374115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F560A3-D08A-492A-A5BE-9FE1F49C03DB}"/>
              </a:ext>
            </a:extLst>
          </p:cNvPr>
          <p:cNvSpPr/>
          <p:nvPr/>
        </p:nvSpPr>
        <p:spPr>
          <a:xfrm>
            <a:off x="11598079" y="5255861"/>
            <a:ext cx="1768054" cy="24941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FF7C60-2F6E-40C7-AA84-7DE9B5223627}"/>
              </a:ext>
            </a:extLst>
          </p:cNvPr>
          <p:cNvSpPr/>
          <p:nvPr/>
        </p:nvSpPr>
        <p:spPr>
          <a:xfrm>
            <a:off x="11598079" y="7749960"/>
            <a:ext cx="1768054" cy="62353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ACCA8-510A-4F8C-BDA9-FF84923D6559}"/>
              </a:ext>
            </a:extLst>
          </p:cNvPr>
          <p:cNvSpPr/>
          <p:nvPr/>
        </p:nvSpPr>
        <p:spPr>
          <a:xfrm>
            <a:off x="11598079" y="8373498"/>
            <a:ext cx="1768054" cy="6235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D0843-BE1C-4C10-A7ED-06031CBAC078}"/>
              </a:ext>
            </a:extLst>
          </p:cNvPr>
          <p:cNvCxnSpPr>
            <a:cxnSpLocks/>
          </p:cNvCxnSpPr>
          <p:nvPr/>
        </p:nvCxnSpPr>
        <p:spPr>
          <a:xfrm>
            <a:off x="8945997" y="8997017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33A66-65EF-488D-9749-59EE3A28CCC1}"/>
              </a:ext>
            </a:extLst>
          </p:cNvPr>
          <p:cNvCxnSpPr>
            <a:cxnSpLocks/>
          </p:cNvCxnSpPr>
          <p:nvPr/>
        </p:nvCxnSpPr>
        <p:spPr>
          <a:xfrm>
            <a:off x="8945997" y="5255863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8D020-5070-42A7-848E-87C0D3C17192}"/>
              </a:ext>
            </a:extLst>
          </p:cNvPr>
          <p:cNvCxnSpPr>
            <a:cxnSpLocks/>
          </p:cNvCxnSpPr>
          <p:nvPr/>
        </p:nvCxnSpPr>
        <p:spPr>
          <a:xfrm>
            <a:off x="8945997" y="5754685"/>
            <a:ext cx="4420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7D802-9176-4FC6-AD2A-E407A36CD8B2}"/>
              </a:ext>
            </a:extLst>
          </p:cNvPr>
          <p:cNvSpPr/>
          <p:nvPr/>
        </p:nvSpPr>
        <p:spPr>
          <a:xfrm>
            <a:off x="8945997" y="5255861"/>
            <a:ext cx="4420136" cy="4988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D2ECD8-07B1-4700-BC11-12B0A4CE1542}"/>
              </a:ext>
            </a:extLst>
          </p:cNvPr>
          <p:cNvCxnSpPr/>
          <p:nvPr/>
        </p:nvCxnSpPr>
        <p:spPr>
          <a:xfrm>
            <a:off x="10208893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576080-9726-4620-B3AF-ABFB11E9C747}"/>
              </a:ext>
            </a:extLst>
          </p:cNvPr>
          <p:cNvCxnSpPr/>
          <p:nvPr/>
        </p:nvCxnSpPr>
        <p:spPr>
          <a:xfrm>
            <a:off x="12103237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B347B6-E43F-4B92-B276-582CDABDF2F2}"/>
              </a:ext>
            </a:extLst>
          </p:cNvPr>
          <p:cNvSpPr/>
          <p:nvPr/>
        </p:nvSpPr>
        <p:spPr>
          <a:xfrm>
            <a:off x="8959960" y="3830589"/>
            <a:ext cx="4420136" cy="1427522"/>
          </a:xfrm>
          <a:prstGeom prst="triangle">
            <a:avLst>
              <a:gd name="adj" fmla="val 487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3BBF09-DFBD-4E59-9B21-090A38C3F3C9}"/>
              </a:ext>
            </a:extLst>
          </p:cNvPr>
          <p:cNvSpPr/>
          <p:nvPr/>
        </p:nvSpPr>
        <p:spPr>
          <a:xfrm>
            <a:off x="8945997" y="5251265"/>
            <a:ext cx="4420136" cy="3741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9F9173-13CF-4C60-A1A7-FEAFC14CE48C}"/>
              </a:ext>
            </a:extLst>
          </p:cNvPr>
          <p:cNvCxnSpPr>
            <a:cxnSpLocks/>
            <a:stCxn id="35" idx="3"/>
            <a:endCxn id="40" idx="1"/>
          </p:cNvCxnSpPr>
          <p:nvPr/>
        </p:nvCxnSpPr>
        <p:spPr>
          <a:xfrm flipV="1">
            <a:off x="13366133" y="7121838"/>
            <a:ext cx="3027323" cy="1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018006-C74D-4455-8875-940A9C9FEDE2}"/>
              </a:ext>
            </a:extLst>
          </p:cNvPr>
          <p:cNvSpPr txBox="1"/>
          <p:nvPr/>
        </p:nvSpPr>
        <p:spPr>
          <a:xfrm>
            <a:off x="16393456" y="6203638"/>
            <a:ext cx="5606939" cy="1836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180000" tIns="45720" rIns="18000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lt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lt"/>
              </a:rPr>
              <a:t>energiegebruik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73D734-62A8-402E-A50D-E0F8B9E5A309}"/>
              </a:ext>
            </a:extLst>
          </p:cNvPr>
          <p:cNvCxnSpPr>
            <a:cxnSpLocks/>
            <a:stCxn id="42" idx="3"/>
            <a:endCxn id="35" idx="1"/>
          </p:cNvCxnSpPr>
          <p:nvPr/>
        </p:nvCxnSpPr>
        <p:spPr>
          <a:xfrm>
            <a:off x="6616947" y="7121838"/>
            <a:ext cx="2329050" cy="1"/>
          </a:xfrm>
          <a:prstGeom prst="straightConnector1">
            <a:avLst/>
          </a:prstGeom>
          <a:ln w="762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10EC3F5-68CA-406C-90F1-75B1CB7618A0}"/>
              </a:ext>
            </a:extLst>
          </p:cNvPr>
          <p:cNvSpPr txBox="1"/>
          <p:nvPr/>
        </p:nvSpPr>
        <p:spPr>
          <a:xfrm>
            <a:off x="1010007" y="6203638"/>
            <a:ext cx="5606940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03697"/>
                      <a:gd name="connsiteY0" fmla="*/ 0 h 2010807"/>
                      <a:gd name="connsiteX1" fmla="*/ 571777 w 4303697"/>
                      <a:gd name="connsiteY1" fmla="*/ 0 h 2010807"/>
                      <a:gd name="connsiteX2" fmla="*/ 1057480 w 4303697"/>
                      <a:gd name="connsiteY2" fmla="*/ 0 h 2010807"/>
                      <a:gd name="connsiteX3" fmla="*/ 1758368 w 4303697"/>
                      <a:gd name="connsiteY3" fmla="*/ 0 h 2010807"/>
                      <a:gd name="connsiteX4" fmla="*/ 2330145 w 4303697"/>
                      <a:gd name="connsiteY4" fmla="*/ 0 h 2010807"/>
                      <a:gd name="connsiteX5" fmla="*/ 2901921 w 4303697"/>
                      <a:gd name="connsiteY5" fmla="*/ 0 h 2010807"/>
                      <a:gd name="connsiteX6" fmla="*/ 3602809 w 4303697"/>
                      <a:gd name="connsiteY6" fmla="*/ 0 h 2010807"/>
                      <a:gd name="connsiteX7" fmla="*/ 4303697 w 4303697"/>
                      <a:gd name="connsiteY7" fmla="*/ 0 h 2010807"/>
                      <a:gd name="connsiteX8" fmla="*/ 4303697 w 4303697"/>
                      <a:gd name="connsiteY8" fmla="*/ 710485 h 2010807"/>
                      <a:gd name="connsiteX9" fmla="*/ 4303697 w 4303697"/>
                      <a:gd name="connsiteY9" fmla="*/ 1340538 h 2010807"/>
                      <a:gd name="connsiteX10" fmla="*/ 4303697 w 4303697"/>
                      <a:gd name="connsiteY10" fmla="*/ 2010807 h 2010807"/>
                      <a:gd name="connsiteX11" fmla="*/ 3688883 w 4303697"/>
                      <a:gd name="connsiteY11" fmla="*/ 2010807 h 2010807"/>
                      <a:gd name="connsiteX12" fmla="*/ 3117106 w 4303697"/>
                      <a:gd name="connsiteY12" fmla="*/ 2010807 h 2010807"/>
                      <a:gd name="connsiteX13" fmla="*/ 2416218 w 4303697"/>
                      <a:gd name="connsiteY13" fmla="*/ 2010807 h 2010807"/>
                      <a:gd name="connsiteX14" fmla="*/ 1715331 w 4303697"/>
                      <a:gd name="connsiteY14" fmla="*/ 2010807 h 2010807"/>
                      <a:gd name="connsiteX15" fmla="*/ 1186591 w 4303697"/>
                      <a:gd name="connsiteY15" fmla="*/ 2010807 h 2010807"/>
                      <a:gd name="connsiteX16" fmla="*/ 571777 w 4303697"/>
                      <a:gd name="connsiteY16" fmla="*/ 2010807 h 2010807"/>
                      <a:gd name="connsiteX17" fmla="*/ 0 w 4303697"/>
                      <a:gd name="connsiteY17" fmla="*/ 2010807 h 2010807"/>
                      <a:gd name="connsiteX18" fmla="*/ 0 w 4303697"/>
                      <a:gd name="connsiteY18" fmla="*/ 1340538 h 2010807"/>
                      <a:gd name="connsiteX19" fmla="*/ 0 w 4303697"/>
                      <a:gd name="connsiteY19" fmla="*/ 710485 h 2010807"/>
                      <a:gd name="connsiteX20" fmla="*/ 0 w 4303697"/>
                      <a:gd name="connsiteY20" fmla="*/ 0 h 201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03697" h="2010807" extrusionOk="0">
                        <a:moveTo>
                          <a:pt x="0" y="0"/>
                        </a:moveTo>
                        <a:cubicBezTo>
                          <a:pt x="123957" y="-3435"/>
                          <a:pt x="379201" y="19812"/>
                          <a:pt x="571777" y="0"/>
                        </a:cubicBezTo>
                        <a:cubicBezTo>
                          <a:pt x="764353" y="-19812"/>
                          <a:pt x="824864" y="-17426"/>
                          <a:pt x="1057480" y="0"/>
                        </a:cubicBezTo>
                        <a:cubicBezTo>
                          <a:pt x="1290096" y="17426"/>
                          <a:pt x="1586919" y="34171"/>
                          <a:pt x="1758368" y="0"/>
                        </a:cubicBezTo>
                        <a:cubicBezTo>
                          <a:pt x="1929817" y="-34171"/>
                          <a:pt x="2158375" y="26172"/>
                          <a:pt x="2330145" y="0"/>
                        </a:cubicBezTo>
                        <a:cubicBezTo>
                          <a:pt x="2501915" y="-26172"/>
                          <a:pt x="2681308" y="6644"/>
                          <a:pt x="2901921" y="0"/>
                        </a:cubicBezTo>
                        <a:cubicBezTo>
                          <a:pt x="3122534" y="-6644"/>
                          <a:pt x="3432240" y="-18941"/>
                          <a:pt x="3602809" y="0"/>
                        </a:cubicBezTo>
                        <a:cubicBezTo>
                          <a:pt x="3773378" y="18941"/>
                          <a:pt x="3994605" y="10758"/>
                          <a:pt x="4303697" y="0"/>
                        </a:cubicBezTo>
                        <a:cubicBezTo>
                          <a:pt x="4290404" y="308656"/>
                          <a:pt x="4327702" y="406595"/>
                          <a:pt x="4303697" y="710485"/>
                        </a:cubicBezTo>
                        <a:cubicBezTo>
                          <a:pt x="4279692" y="1014375"/>
                          <a:pt x="4332760" y="1180277"/>
                          <a:pt x="4303697" y="1340538"/>
                        </a:cubicBezTo>
                        <a:cubicBezTo>
                          <a:pt x="4274634" y="1500799"/>
                          <a:pt x="4306162" y="1760520"/>
                          <a:pt x="4303697" y="2010807"/>
                        </a:cubicBezTo>
                        <a:cubicBezTo>
                          <a:pt x="4117240" y="2019255"/>
                          <a:pt x="3979867" y="1994585"/>
                          <a:pt x="3688883" y="2010807"/>
                        </a:cubicBezTo>
                        <a:cubicBezTo>
                          <a:pt x="3397899" y="2027029"/>
                          <a:pt x="3399522" y="2015135"/>
                          <a:pt x="3117106" y="2010807"/>
                        </a:cubicBezTo>
                        <a:cubicBezTo>
                          <a:pt x="2834690" y="2006479"/>
                          <a:pt x="2624684" y="2021787"/>
                          <a:pt x="2416218" y="2010807"/>
                        </a:cubicBezTo>
                        <a:cubicBezTo>
                          <a:pt x="2207752" y="1999827"/>
                          <a:pt x="1885874" y="2035457"/>
                          <a:pt x="1715331" y="2010807"/>
                        </a:cubicBezTo>
                        <a:cubicBezTo>
                          <a:pt x="1544788" y="1986157"/>
                          <a:pt x="1360764" y="1993987"/>
                          <a:pt x="1186591" y="2010807"/>
                        </a:cubicBezTo>
                        <a:cubicBezTo>
                          <a:pt x="1012418" y="2027627"/>
                          <a:pt x="829756" y="2017879"/>
                          <a:pt x="571777" y="2010807"/>
                        </a:cubicBezTo>
                        <a:cubicBezTo>
                          <a:pt x="313798" y="2003735"/>
                          <a:pt x="272039" y="2011154"/>
                          <a:pt x="0" y="2010807"/>
                        </a:cubicBezTo>
                        <a:cubicBezTo>
                          <a:pt x="14936" y="1860138"/>
                          <a:pt x="-1556" y="1615474"/>
                          <a:pt x="0" y="1340538"/>
                        </a:cubicBezTo>
                        <a:cubicBezTo>
                          <a:pt x="1556" y="1065602"/>
                          <a:pt x="-16554" y="927424"/>
                          <a:pt x="0" y="710485"/>
                        </a:cubicBezTo>
                        <a:cubicBezTo>
                          <a:pt x="16554" y="493546"/>
                          <a:pt x="-31863" y="211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45720" rIns="18000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4000" dirty="0" err="1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setpointwijzgingen</a:t>
            </a:r>
            <a:endParaRPr lang="nl-NL" sz="4000" dirty="0">
              <a:solidFill>
                <a:schemeClr val="accent5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weer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C09A9739-6D8B-4797-94E1-37B1A396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360" y="5863600"/>
            <a:ext cx="806506" cy="80650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853D021-B06A-4F1C-B9D8-8C8A1472B32A}"/>
              </a:ext>
            </a:extLst>
          </p:cNvPr>
          <p:cNvSpPr/>
          <p:nvPr/>
        </p:nvSpPr>
        <p:spPr>
          <a:xfrm>
            <a:off x="12473183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47300E2-8EB2-41C8-B191-965612812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8515" y="8281161"/>
            <a:ext cx="453665" cy="453665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77A744A-2E14-4B6A-BFE4-788404287BE8}"/>
              </a:ext>
            </a:extLst>
          </p:cNvPr>
          <p:cNvSpPr/>
          <p:nvPr/>
        </p:nvSpPr>
        <p:spPr>
          <a:xfrm>
            <a:off x="10905298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8107F01-04E6-4B22-9589-AFDEFB4A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0630" y="8281161"/>
            <a:ext cx="453665" cy="45366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0FE7A87-D0FD-4C22-9947-245A766D79B0}"/>
              </a:ext>
            </a:extLst>
          </p:cNvPr>
          <p:cNvSpPr/>
          <p:nvPr/>
        </p:nvSpPr>
        <p:spPr>
          <a:xfrm>
            <a:off x="9394562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66EF00D-92A7-4362-8CDC-CDE74786C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9894" y="8281161"/>
            <a:ext cx="453665" cy="45366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B38D79-89D6-46E4-90DE-49845A66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2560" y="6504813"/>
            <a:ext cx="806506" cy="8065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55BE8D1E-40F9-4BBB-A3BD-FC4E77A4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356" y="6629752"/>
            <a:ext cx="806506" cy="80650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F404D62-CECC-44D5-934D-5717A02A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5667" y="6595506"/>
            <a:ext cx="806506" cy="80650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4A40600-5D32-4D86-AFF4-EC8445A3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4464" y="5813030"/>
            <a:ext cx="806506" cy="80650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9F8506D4-7FFE-42F9-9069-A8EDF0FD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9773" y="7334012"/>
            <a:ext cx="806506" cy="80650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5293A9-4D9B-4207-8D28-7E13A366F388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10279862" y="6908065"/>
            <a:ext cx="472698" cy="1249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1F28F5-8C64-4329-B8DD-A238D6DEDB58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10279862" y="7033004"/>
            <a:ext cx="1069911" cy="7042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607260-CC33-4E95-80CF-33BC5A71F406}"/>
              </a:ext>
            </a:extLst>
          </p:cNvPr>
          <p:cNvCxnSpPr>
            <a:cxnSpLocks/>
            <a:stCxn id="64" idx="3"/>
            <a:endCxn id="76" idx="0"/>
          </p:cNvCxnSpPr>
          <p:nvPr/>
        </p:nvCxnSpPr>
        <p:spPr>
          <a:xfrm>
            <a:off x="10770866" y="6266852"/>
            <a:ext cx="384947" cy="2379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28CE77-BBE8-498C-A925-CEF5972A12E2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>
            <a:off x="11559066" y="6908065"/>
            <a:ext cx="576601" cy="9069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25B8FB-006B-4221-B133-6063559697FF}"/>
              </a:ext>
            </a:extLst>
          </p:cNvPr>
          <p:cNvCxnSpPr>
            <a:cxnSpLocks/>
            <a:stCxn id="79" idx="3"/>
            <a:endCxn id="78" idx="0"/>
          </p:cNvCxnSpPr>
          <p:nvPr/>
        </p:nvCxnSpPr>
        <p:spPr>
          <a:xfrm>
            <a:off x="12520970" y="6216282"/>
            <a:ext cx="17950" cy="3792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B6B5D5-40BA-40EE-91FA-E09144BCC6A2}"/>
              </a:ext>
            </a:extLst>
          </p:cNvPr>
          <p:cNvCxnSpPr>
            <a:cxnSpLocks/>
            <a:stCxn id="76" idx="3"/>
            <a:endCxn id="80" idx="0"/>
          </p:cNvCxnSpPr>
          <p:nvPr/>
        </p:nvCxnSpPr>
        <p:spPr>
          <a:xfrm>
            <a:off x="11559066" y="6908065"/>
            <a:ext cx="193960" cy="4259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D355560-C3A6-4530-A6B4-DFB3A53FA091}"/>
              </a:ext>
            </a:extLst>
          </p:cNvPr>
          <p:cNvCxnSpPr>
            <a:cxnSpLocks/>
            <a:stCxn id="76" idx="0"/>
            <a:endCxn id="79" idx="1"/>
          </p:cNvCxnSpPr>
          <p:nvPr/>
        </p:nvCxnSpPr>
        <p:spPr>
          <a:xfrm flipV="1">
            <a:off x="11155813" y="6216282"/>
            <a:ext cx="558651" cy="2885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FEF0DA-A975-4934-9897-73B3D166AF00}"/>
              </a:ext>
            </a:extLst>
          </p:cNvPr>
          <p:cNvCxnSpPr>
            <a:cxnSpLocks/>
            <a:stCxn id="65" idx="0"/>
            <a:endCxn id="80" idx="3"/>
          </p:cNvCxnSpPr>
          <p:nvPr/>
        </p:nvCxnSpPr>
        <p:spPr>
          <a:xfrm flipH="1" flipV="1">
            <a:off x="12156279" y="7737264"/>
            <a:ext cx="622489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A4CBB94-B4F0-4CF0-B705-73A6D5C07763}"/>
              </a:ext>
            </a:extLst>
          </p:cNvPr>
          <p:cNvCxnSpPr>
            <a:cxnSpLocks/>
            <a:stCxn id="68" idx="0"/>
            <a:endCxn id="77" idx="2"/>
          </p:cNvCxnSpPr>
          <p:nvPr/>
        </p:nvCxnSpPr>
        <p:spPr>
          <a:xfrm flipH="1" flipV="1">
            <a:off x="9876609" y="7436256"/>
            <a:ext cx="1334274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4C0E872-C6C8-4CE7-8976-FF5CDBFFA5EA}"/>
              </a:ext>
            </a:extLst>
          </p:cNvPr>
          <p:cNvCxnSpPr>
            <a:cxnSpLocks/>
            <a:stCxn id="71" idx="0"/>
            <a:endCxn id="77" idx="2"/>
          </p:cNvCxnSpPr>
          <p:nvPr/>
        </p:nvCxnSpPr>
        <p:spPr>
          <a:xfrm flipV="1">
            <a:off x="9700147" y="7436256"/>
            <a:ext cx="176462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D24E55-D6BD-4004-AAF3-42B70EF7E7DC}"/>
              </a:ext>
            </a:extLst>
          </p:cNvPr>
          <p:cNvCxnSpPr>
            <a:cxnSpLocks/>
            <a:stCxn id="78" idx="3"/>
            <a:endCxn id="35" idx="3"/>
          </p:cNvCxnSpPr>
          <p:nvPr/>
        </p:nvCxnSpPr>
        <p:spPr>
          <a:xfrm>
            <a:off x="12942173" y="6998758"/>
            <a:ext cx="423960" cy="1230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A32362-8197-4846-8AA9-5FA7F50A0494}"/>
              </a:ext>
            </a:extLst>
          </p:cNvPr>
          <p:cNvCxnSpPr>
            <a:cxnSpLocks/>
            <a:stCxn id="80" idx="3"/>
            <a:endCxn id="78" idx="2"/>
          </p:cNvCxnSpPr>
          <p:nvPr/>
        </p:nvCxnSpPr>
        <p:spPr>
          <a:xfrm flipV="1">
            <a:off x="12156279" y="7402010"/>
            <a:ext cx="382641" cy="33525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64B2A-B65E-425F-9B03-C37014535989}"/>
              </a:ext>
            </a:extLst>
          </p:cNvPr>
          <p:cNvCxnSpPr>
            <a:cxnSpLocks/>
            <a:stCxn id="64" idx="1"/>
            <a:endCxn id="77" idx="0"/>
          </p:cNvCxnSpPr>
          <p:nvPr/>
        </p:nvCxnSpPr>
        <p:spPr>
          <a:xfrm flipH="1">
            <a:off x="9876609" y="6266852"/>
            <a:ext cx="87751" cy="3629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37112FB-5B71-4846-9A6B-601D9B770785}"/>
              </a:ext>
            </a:extLst>
          </p:cNvPr>
          <p:cNvCxnSpPr>
            <a:cxnSpLocks/>
            <a:stCxn id="68" idx="0"/>
            <a:endCxn id="80" idx="1"/>
          </p:cNvCxnSpPr>
          <p:nvPr/>
        </p:nvCxnSpPr>
        <p:spPr>
          <a:xfrm flipV="1">
            <a:off x="11210883" y="7737264"/>
            <a:ext cx="138890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AF00F4-B3CD-4397-911A-9F66659FE07C}"/>
              </a:ext>
            </a:extLst>
          </p:cNvPr>
          <p:cNvCxnSpPr>
            <a:cxnSpLocks/>
            <a:stCxn id="35" idx="1"/>
            <a:endCxn id="77" idx="1"/>
          </p:cNvCxnSpPr>
          <p:nvPr/>
        </p:nvCxnSpPr>
        <p:spPr>
          <a:xfrm flipV="1">
            <a:off x="8945997" y="7033004"/>
            <a:ext cx="527359" cy="88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E9056727-35BD-4440-8CBF-9A330AB19C9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H="1">
            <a:off x="9473356" y="6998758"/>
            <a:ext cx="3468817" cy="34246"/>
          </a:xfrm>
          <a:prstGeom prst="bentConnector5">
            <a:avLst>
              <a:gd name="adj1" fmla="val -6590"/>
              <a:gd name="adj2" fmla="val -4201737"/>
              <a:gd name="adj3" fmla="val 10659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7716EE-3184-4DE8-ABAF-190BC0F5B161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06D5A02C-6715-4FAB-8C2B-D11BCB0F9B0F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11" name="Graphic 210" descr="Periodic Graph">
              <a:extLst>
                <a:ext uri="{FF2B5EF4-FFF2-40B4-BE49-F238E27FC236}">
                  <a16:creationId xmlns:a16="http://schemas.microsoft.com/office/drawing/2014/main" id="{E7C23AD3-CBD6-401E-8D6B-D6E2B62F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4A6B389-C598-4A05-B3EF-A72DD4526669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9A83275-E341-4848-9095-C472810EC5F2}"/>
              </a:ext>
            </a:extLst>
          </p:cNvPr>
          <p:cNvGrpSpPr/>
          <p:nvPr/>
        </p:nvGrpSpPr>
        <p:grpSpPr>
          <a:xfrm>
            <a:off x="1010008" y="4337662"/>
            <a:ext cx="5606939" cy="1446550"/>
            <a:chOff x="857608" y="4233020"/>
            <a:chExt cx="5606939" cy="1446550"/>
          </a:xfrm>
          <a:solidFill>
            <a:schemeClr val="accent5"/>
          </a:solidFill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7ECC62C-1598-477F-B1B8-814D7D0CA5C2}"/>
                </a:ext>
              </a:extLst>
            </p:cNvPr>
            <p:cNvSpPr txBox="1"/>
            <p:nvPr/>
          </p:nvSpPr>
          <p:spPr>
            <a:xfrm>
              <a:off x="857608" y="4233020"/>
              <a:ext cx="5606939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091E6DB-819C-4AD2-AEA9-BA611E47D834}"/>
                </a:ext>
              </a:extLst>
            </p:cNvPr>
            <p:cNvSpPr txBox="1"/>
            <p:nvPr/>
          </p:nvSpPr>
          <p:spPr>
            <a:xfrm>
              <a:off x="1139663" y="4340794"/>
              <a:ext cx="3498073" cy="1323439"/>
            </a:xfrm>
            <a:prstGeom prst="rect">
              <a:avLst/>
            </a:prstGeom>
            <a:grpFill/>
          </p:spPr>
          <p:txBody>
            <a:bodyPr wrap="non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input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7E9F5-8F22-4D23-827D-954F3BCD6A27}"/>
              </a:ext>
            </a:extLst>
          </p:cNvPr>
          <p:cNvGrpSpPr/>
          <p:nvPr/>
        </p:nvGrpSpPr>
        <p:grpSpPr>
          <a:xfrm>
            <a:off x="8920963" y="8992411"/>
            <a:ext cx="4283545" cy="4491350"/>
            <a:chOff x="8920963" y="8992411"/>
            <a:chExt cx="4283545" cy="449135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BE40C8-F18D-4BA1-ABED-A9D8D0EE4C88}"/>
                </a:ext>
              </a:extLst>
            </p:cNvPr>
            <p:cNvSpPr txBox="1"/>
            <p:nvPr/>
          </p:nvSpPr>
          <p:spPr>
            <a:xfrm rot="16200000">
              <a:off x="9164752" y="9164860"/>
              <a:ext cx="4027958" cy="3683060"/>
            </a:xfrm>
            <a:prstGeom prst="rect">
              <a:avLst/>
            </a:prstGeom>
            <a:noFill/>
            <a:ln>
              <a:noFill/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303697"/>
                        <a:gd name="connsiteY0" fmla="*/ 0 h 2010807"/>
                        <a:gd name="connsiteX1" fmla="*/ 571777 w 4303697"/>
                        <a:gd name="connsiteY1" fmla="*/ 0 h 2010807"/>
                        <a:gd name="connsiteX2" fmla="*/ 1057480 w 4303697"/>
                        <a:gd name="connsiteY2" fmla="*/ 0 h 2010807"/>
                        <a:gd name="connsiteX3" fmla="*/ 1758368 w 4303697"/>
                        <a:gd name="connsiteY3" fmla="*/ 0 h 2010807"/>
                        <a:gd name="connsiteX4" fmla="*/ 2330145 w 4303697"/>
                        <a:gd name="connsiteY4" fmla="*/ 0 h 2010807"/>
                        <a:gd name="connsiteX5" fmla="*/ 2901921 w 4303697"/>
                        <a:gd name="connsiteY5" fmla="*/ 0 h 2010807"/>
                        <a:gd name="connsiteX6" fmla="*/ 3602809 w 4303697"/>
                        <a:gd name="connsiteY6" fmla="*/ 0 h 2010807"/>
                        <a:gd name="connsiteX7" fmla="*/ 4303697 w 4303697"/>
                        <a:gd name="connsiteY7" fmla="*/ 0 h 2010807"/>
                        <a:gd name="connsiteX8" fmla="*/ 4303697 w 4303697"/>
                        <a:gd name="connsiteY8" fmla="*/ 710485 h 2010807"/>
                        <a:gd name="connsiteX9" fmla="*/ 4303697 w 4303697"/>
                        <a:gd name="connsiteY9" fmla="*/ 1340538 h 2010807"/>
                        <a:gd name="connsiteX10" fmla="*/ 4303697 w 4303697"/>
                        <a:gd name="connsiteY10" fmla="*/ 2010807 h 2010807"/>
                        <a:gd name="connsiteX11" fmla="*/ 3688883 w 4303697"/>
                        <a:gd name="connsiteY11" fmla="*/ 2010807 h 2010807"/>
                        <a:gd name="connsiteX12" fmla="*/ 3117106 w 4303697"/>
                        <a:gd name="connsiteY12" fmla="*/ 2010807 h 2010807"/>
                        <a:gd name="connsiteX13" fmla="*/ 2416218 w 4303697"/>
                        <a:gd name="connsiteY13" fmla="*/ 2010807 h 2010807"/>
                        <a:gd name="connsiteX14" fmla="*/ 1715331 w 4303697"/>
                        <a:gd name="connsiteY14" fmla="*/ 2010807 h 2010807"/>
                        <a:gd name="connsiteX15" fmla="*/ 1186591 w 4303697"/>
                        <a:gd name="connsiteY15" fmla="*/ 2010807 h 2010807"/>
                        <a:gd name="connsiteX16" fmla="*/ 571777 w 4303697"/>
                        <a:gd name="connsiteY16" fmla="*/ 2010807 h 2010807"/>
                        <a:gd name="connsiteX17" fmla="*/ 0 w 4303697"/>
                        <a:gd name="connsiteY17" fmla="*/ 2010807 h 2010807"/>
                        <a:gd name="connsiteX18" fmla="*/ 0 w 4303697"/>
                        <a:gd name="connsiteY18" fmla="*/ 1340538 h 2010807"/>
                        <a:gd name="connsiteX19" fmla="*/ 0 w 4303697"/>
                        <a:gd name="connsiteY19" fmla="*/ 710485 h 2010807"/>
                        <a:gd name="connsiteX20" fmla="*/ 0 w 4303697"/>
                        <a:gd name="connsiteY20" fmla="*/ 0 h 201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303697" h="2010807" extrusionOk="0">
                          <a:moveTo>
                            <a:pt x="0" y="0"/>
                          </a:moveTo>
                          <a:cubicBezTo>
                            <a:pt x="123957" y="-3435"/>
                            <a:pt x="379201" y="19812"/>
                            <a:pt x="571777" y="0"/>
                          </a:cubicBezTo>
                          <a:cubicBezTo>
                            <a:pt x="764353" y="-19812"/>
                            <a:pt x="824864" y="-17426"/>
                            <a:pt x="1057480" y="0"/>
                          </a:cubicBezTo>
                          <a:cubicBezTo>
                            <a:pt x="1290096" y="17426"/>
                            <a:pt x="1586919" y="34171"/>
                            <a:pt x="1758368" y="0"/>
                          </a:cubicBezTo>
                          <a:cubicBezTo>
                            <a:pt x="1929817" y="-34171"/>
                            <a:pt x="2158375" y="26172"/>
                            <a:pt x="2330145" y="0"/>
                          </a:cubicBezTo>
                          <a:cubicBezTo>
                            <a:pt x="2501915" y="-26172"/>
                            <a:pt x="2681308" y="6644"/>
                            <a:pt x="2901921" y="0"/>
                          </a:cubicBezTo>
                          <a:cubicBezTo>
                            <a:pt x="3122534" y="-6644"/>
                            <a:pt x="3432240" y="-18941"/>
                            <a:pt x="3602809" y="0"/>
                          </a:cubicBezTo>
                          <a:cubicBezTo>
                            <a:pt x="3773378" y="18941"/>
                            <a:pt x="3994605" y="10758"/>
                            <a:pt x="4303697" y="0"/>
                          </a:cubicBezTo>
                          <a:cubicBezTo>
                            <a:pt x="4290404" y="308656"/>
                            <a:pt x="4327702" y="406595"/>
                            <a:pt x="4303697" y="710485"/>
                          </a:cubicBezTo>
                          <a:cubicBezTo>
                            <a:pt x="4279692" y="1014375"/>
                            <a:pt x="4332760" y="1180277"/>
                            <a:pt x="4303697" y="1340538"/>
                          </a:cubicBezTo>
                          <a:cubicBezTo>
                            <a:pt x="4274634" y="1500799"/>
                            <a:pt x="4306162" y="1760520"/>
                            <a:pt x="4303697" y="2010807"/>
                          </a:cubicBezTo>
                          <a:cubicBezTo>
                            <a:pt x="4117240" y="2019255"/>
                            <a:pt x="3979867" y="1994585"/>
                            <a:pt x="3688883" y="2010807"/>
                          </a:cubicBezTo>
                          <a:cubicBezTo>
                            <a:pt x="3397899" y="2027029"/>
                            <a:pt x="3399522" y="2015135"/>
                            <a:pt x="3117106" y="2010807"/>
                          </a:cubicBezTo>
                          <a:cubicBezTo>
                            <a:pt x="2834690" y="2006479"/>
                            <a:pt x="2624684" y="2021787"/>
                            <a:pt x="2416218" y="2010807"/>
                          </a:cubicBezTo>
                          <a:cubicBezTo>
                            <a:pt x="2207752" y="1999827"/>
                            <a:pt x="1885874" y="2035457"/>
                            <a:pt x="1715331" y="2010807"/>
                          </a:cubicBezTo>
                          <a:cubicBezTo>
                            <a:pt x="1544788" y="1986157"/>
                            <a:pt x="1360764" y="1993987"/>
                            <a:pt x="1186591" y="2010807"/>
                          </a:cubicBezTo>
                          <a:cubicBezTo>
                            <a:pt x="1012418" y="2027627"/>
                            <a:pt x="829756" y="2017879"/>
                            <a:pt x="571777" y="2010807"/>
                          </a:cubicBezTo>
                          <a:cubicBezTo>
                            <a:pt x="313798" y="2003735"/>
                            <a:pt x="272039" y="2011154"/>
                            <a:pt x="0" y="2010807"/>
                          </a:cubicBezTo>
                          <a:cubicBezTo>
                            <a:pt x="14936" y="1860138"/>
                            <a:pt x="-1556" y="1615474"/>
                            <a:pt x="0" y="1340538"/>
                          </a:cubicBezTo>
                          <a:cubicBezTo>
                            <a:pt x="1556" y="1065602"/>
                            <a:pt x="-16554" y="927424"/>
                            <a:pt x="0" y="710485"/>
                          </a:cubicBezTo>
                          <a:cubicBezTo>
                            <a:pt x="16554" y="493546"/>
                            <a:pt x="-31863" y="2111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gebouw</a:t>
              </a:r>
            </a:p>
            <a:p>
              <a:pPr algn="r">
                <a:spcAft>
                  <a:spcPts val="1000"/>
                </a:spcAft>
              </a:pPr>
              <a:endPara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installatie</a:t>
              </a:r>
            </a:p>
            <a:p>
              <a:pPr algn="r">
                <a:spcAft>
                  <a:spcPts val="1000"/>
                </a:spcAft>
              </a:pPr>
              <a:endPara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comfortwens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932593-435E-4DAE-A42A-EE22B5C27EA8}"/>
                </a:ext>
              </a:extLst>
            </p:cNvPr>
            <p:cNvSpPr txBox="1"/>
            <p:nvPr/>
          </p:nvSpPr>
          <p:spPr>
            <a:xfrm>
              <a:off x="8920963" y="12160322"/>
              <a:ext cx="4283545" cy="1323439"/>
            </a:xfrm>
            <a:prstGeom prst="rect">
              <a:avLst/>
            </a:prstGeom>
            <a:solidFill>
              <a:srgbClr val="B1D249"/>
            </a:solidFill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modelparameters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(tijdonafhankelijk)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1F1B9A3-4D78-4F33-8A07-DF5DBF8D6F28}"/>
              </a:ext>
            </a:extLst>
          </p:cNvPr>
          <p:cNvSpPr txBox="1"/>
          <p:nvPr/>
        </p:nvSpPr>
        <p:spPr>
          <a:xfrm>
            <a:off x="16393453" y="9829173"/>
            <a:ext cx="5606939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wrap="square" lIns="180000" rIns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energiegebruik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312378-BE50-4727-8DF6-B692D2857918}"/>
              </a:ext>
            </a:extLst>
          </p:cNvPr>
          <p:cNvGrpSpPr/>
          <p:nvPr/>
        </p:nvGrpSpPr>
        <p:grpSpPr>
          <a:xfrm>
            <a:off x="16393454" y="12030758"/>
            <a:ext cx="5606939" cy="1465495"/>
            <a:chOff x="17573336" y="8776650"/>
            <a:chExt cx="5606939" cy="146549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3FD807F-2867-4D4E-9E5D-7AC677879A60}"/>
                </a:ext>
              </a:extLst>
            </p:cNvPr>
            <p:cNvSpPr txBox="1"/>
            <p:nvPr/>
          </p:nvSpPr>
          <p:spPr>
            <a:xfrm>
              <a:off x="17573336" y="8776650"/>
              <a:ext cx="5606939" cy="144655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77D922-1967-41EA-9FD0-FDB2686DE1AD}"/>
                </a:ext>
              </a:extLst>
            </p:cNvPr>
            <p:cNvSpPr txBox="1"/>
            <p:nvPr/>
          </p:nvSpPr>
          <p:spPr>
            <a:xfrm>
              <a:off x="17855391" y="8884423"/>
              <a:ext cx="3801041" cy="13234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  <p:pic>
          <p:nvPicPr>
            <p:cNvPr id="85" name="Graphic 84" descr="Periodic Graph">
              <a:extLst>
                <a:ext uri="{FF2B5EF4-FFF2-40B4-BE49-F238E27FC236}">
                  <a16:creationId xmlns:a16="http://schemas.microsoft.com/office/drawing/2014/main" id="{E05D0702-E612-4CA4-B6F8-8C964EEF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532202" y="9472704"/>
              <a:ext cx="769441" cy="769441"/>
            </a:xfrm>
            <a:prstGeom prst="rect">
              <a:avLst/>
            </a:prstGeom>
          </p:spPr>
        </p:pic>
      </p:grpSp>
      <p:sp>
        <p:nvSpPr>
          <p:cNvPr id="92" name="Flowchart: Extract 91">
            <a:extLst>
              <a:ext uri="{FF2B5EF4-FFF2-40B4-BE49-F238E27FC236}">
                <a16:creationId xmlns:a16="http://schemas.microsoft.com/office/drawing/2014/main" id="{0730D447-C606-48AB-A2C9-573ED9C4F222}"/>
              </a:ext>
            </a:extLst>
          </p:cNvPr>
          <p:cNvSpPr/>
          <p:nvPr/>
        </p:nvSpPr>
        <p:spPr>
          <a:xfrm>
            <a:off x="22431784" y="8634595"/>
            <a:ext cx="550508" cy="687226"/>
          </a:xfrm>
          <a:prstGeom prst="flowChartExtract">
            <a:avLst/>
          </a:prstGeom>
          <a:solidFill>
            <a:srgbClr val="B1D249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3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?</a:t>
            </a:r>
            <a:endParaRPr lang="nl-NL" sz="160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3CFF66-E466-4189-A159-072C09E8B5F3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E2F063-AFE8-4949-BFD7-E61904AB3B6A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00" name="Graphic 99" descr="Periodic Graph">
              <a:extLst>
                <a:ext uri="{FF2B5EF4-FFF2-40B4-BE49-F238E27FC236}">
                  <a16:creationId xmlns:a16="http://schemas.microsoft.com/office/drawing/2014/main" id="{542D9334-DB13-474F-9C2B-8B3B26862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97163AA-B379-4233-821E-97F9140B6E15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E6C479DD-3957-4F65-AD43-4BD689579C65}"/>
              </a:ext>
            </a:extLst>
          </p:cNvPr>
          <p:cNvCxnSpPr>
            <a:cxnSpLocks/>
            <a:stCxn id="213" idx="3"/>
            <a:endCxn id="92" idx="0"/>
          </p:cNvCxnSpPr>
          <p:nvPr/>
        </p:nvCxnSpPr>
        <p:spPr>
          <a:xfrm>
            <a:off x="22000395" y="5060937"/>
            <a:ext cx="706643" cy="3573658"/>
          </a:xfrm>
          <a:prstGeom prst="bentConnector2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FB95A2D6-CD59-40CE-BDCB-3D32AD8969A4}"/>
              </a:ext>
            </a:extLst>
          </p:cNvPr>
          <p:cNvCxnSpPr>
            <a:cxnSpLocks/>
            <a:stCxn id="84" idx="3"/>
            <a:endCxn id="92" idx="2"/>
          </p:cNvCxnSpPr>
          <p:nvPr/>
        </p:nvCxnSpPr>
        <p:spPr>
          <a:xfrm flipV="1">
            <a:off x="22000393" y="9321821"/>
            <a:ext cx="706645" cy="3432212"/>
          </a:xfrm>
          <a:prstGeom prst="bentConnector2">
            <a:avLst/>
          </a:prstGeom>
          <a:ln w="762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55AB9E4-6FF9-4F5F-B7AA-6AC1F7F2DF5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C9E4796-D919-4646-87DE-7468252F8922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21" name="Graphic 220" descr="Periodic Graph">
              <a:extLst>
                <a:ext uri="{FF2B5EF4-FFF2-40B4-BE49-F238E27FC236}">
                  <a16:creationId xmlns:a16="http://schemas.microsoft.com/office/drawing/2014/main" id="{50E1EBB9-BCE0-49A0-94E5-CBE0E84E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CD3F29D-777B-4EA0-AF9D-E88F7F584B14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371D449-2B7E-4CED-A62D-970A43712D7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F19D4A5-1598-4AE4-9B0B-750ED3D88B6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26" name="Graphic 225" descr="Periodic Graph">
              <a:extLst>
                <a:ext uri="{FF2B5EF4-FFF2-40B4-BE49-F238E27FC236}">
                  <a16:creationId xmlns:a16="http://schemas.microsoft.com/office/drawing/2014/main" id="{882FE8FF-1599-4F8A-AA98-743250B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678344-B96A-4685-8795-5D4B0DA9CA1F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A643173-D425-4FDF-8E44-3BFB5C771AD0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ADE364D-A31F-4571-BC98-68E62CCA30A8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32" name="Graphic 231" descr="Periodic Graph">
              <a:extLst>
                <a:ext uri="{FF2B5EF4-FFF2-40B4-BE49-F238E27FC236}">
                  <a16:creationId xmlns:a16="http://schemas.microsoft.com/office/drawing/2014/main" id="{45B59CFF-AD97-41A1-A54F-2A7A14D6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D7A07E4-2776-4FB4-8C5F-A20C258C68DC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1AA0654-909E-420A-937B-A8F6E41C07B3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2C78CAB-CD22-43E7-9B82-6883AFFEE01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37" name="Graphic 236" descr="Periodic Graph">
              <a:extLst>
                <a:ext uri="{FF2B5EF4-FFF2-40B4-BE49-F238E27FC236}">
                  <a16:creationId xmlns:a16="http://schemas.microsoft.com/office/drawing/2014/main" id="{079379A8-9313-4C23-AF54-615ADEB3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6659170-7119-4A77-BE4B-253CF41DDF9A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0212ACE-BE31-450E-9877-2618248DD1C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B8FEB2D-14E8-44C0-91FA-DE78B5D9DF3B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42" name="Graphic 241" descr="Periodic Graph">
              <a:extLst>
                <a:ext uri="{FF2B5EF4-FFF2-40B4-BE49-F238E27FC236}">
                  <a16:creationId xmlns:a16="http://schemas.microsoft.com/office/drawing/2014/main" id="{931610CB-DD74-4BFC-AFA4-E10E3829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0560C9E-71B2-47AE-9D1D-2EF40EB8156D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B63D263-B595-40AD-9BE7-2266F9E1EEA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4240C88-F834-4A00-A0B7-EF9F14076767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47" name="Graphic 246" descr="Periodic Graph">
              <a:extLst>
                <a:ext uri="{FF2B5EF4-FFF2-40B4-BE49-F238E27FC236}">
                  <a16:creationId xmlns:a16="http://schemas.microsoft.com/office/drawing/2014/main" id="{42486F2B-1DBC-4691-A944-FA42477B2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9804204-4DA6-4A23-BC9D-330E75E50926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68D8C49-36DA-4C66-ACFE-230F8911D78F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5314FFF-3A08-4C5C-92B7-2DDB13D5E774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52" name="Graphic 251" descr="Periodic Graph">
              <a:extLst>
                <a:ext uri="{FF2B5EF4-FFF2-40B4-BE49-F238E27FC236}">
                  <a16:creationId xmlns:a16="http://schemas.microsoft.com/office/drawing/2014/main" id="{5A317B37-B7BA-4604-A7EC-5843AC27D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C3DDE49-5935-46D8-B1F0-F97065EE393A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2D39274-1524-4A49-A540-8CAB31A8616D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738E3260-14A2-4CDC-872A-EE75AC0B1F87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57" name="Graphic 256" descr="Periodic Graph">
              <a:extLst>
                <a:ext uri="{FF2B5EF4-FFF2-40B4-BE49-F238E27FC236}">
                  <a16:creationId xmlns:a16="http://schemas.microsoft.com/office/drawing/2014/main" id="{DEBA8AA1-C728-470C-A766-EDBDE0B93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99458CC8-5BC0-4E24-A87C-0AEA27BEC922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6EDD00C-BFEE-438A-A900-18B1DE3C2496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D4F29F4-E9D9-4A54-B06C-B8A44DAB9AC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62" name="Graphic 261" descr="Periodic Graph">
              <a:extLst>
                <a:ext uri="{FF2B5EF4-FFF2-40B4-BE49-F238E27FC236}">
                  <a16:creationId xmlns:a16="http://schemas.microsoft.com/office/drawing/2014/main" id="{F62FC0AF-71AE-4F0B-90C8-55383627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2D452212-AA81-4DBC-9414-13B6A14F5DBF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19D4020-2BE9-45A2-BAE2-171D26A3F2CE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9A4CE22-BFB6-4884-95CD-21625868257B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67" name="Graphic 266" descr="Periodic Graph">
              <a:extLst>
                <a:ext uri="{FF2B5EF4-FFF2-40B4-BE49-F238E27FC236}">
                  <a16:creationId xmlns:a16="http://schemas.microsoft.com/office/drawing/2014/main" id="{8F4AFAA5-A5D9-4E91-8A82-6FA96039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A75BABE-8E2C-4DD6-B497-9FD83545F589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8F2427C-5EE3-4953-B754-BD85A06AE33B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8D19F97-3550-4E1C-8B86-5775E59941BC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A717135B-85CD-4AA0-9CB5-24D198778455}"/>
                </a:ext>
              </a:extLst>
            </p:cNvPr>
            <p:cNvSpPr txBox="1"/>
            <p:nvPr/>
          </p:nvSpPr>
          <p:spPr>
            <a:xfrm>
              <a:off x="16675511" y="4445436"/>
              <a:ext cx="5087071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pic>
        <p:nvPicPr>
          <p:cNvPr id="132" name="Graphic 131" descr="Periodic Graph">
            <a:extLst>
              <a:ext uri="{FF2B5EF4-FFF2-40B4-BE49-F238E27FC236}">
                <a16:creationId xmlns:a16="http://schemas.microsoft.com/office/drawing/2014/main" id="{FE922C54-C269-403C-80D4-213288EAD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07968" y="4994805"/>
            <a:ext cx="769441" cy="769441"/>
          </a:xfrm>
          <a:prstGeom prst="rect">
            <a:avLst/>
          </a:prstGeom>
        </p:spPr>
      </p:pic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5FEBE8D8-A495-4E6C-99A1-44DF44A87D5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itle 3">
            <a:extLst>
              <a:ext uri="{FF2B5EF4-FFF2-40B4-BE49-F238E27FC236}">
                <a16:creationId xmlns:a16="http://schemas.microsoft.com/office/drawing/2014/main" id="{A3C89CD5-2DA5-41DC-A88D-766D0B8A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050686" cy="2651126"/>
          </a:xfrm>
        </p:spPr>
        <p:txBody>
          <a:bodyPr/>
          <a:lstStyle/>
          <a:p>
            <a:r>
              <a:rPr lang="nl-NL" dirty="0"/>
              <a:t>3: Vergelijken en modelparameters wijzigen</a:t>
            </a:r>
          </a:p>
        </p:txBody>
      </p:sp>
    </p:spTree>
    <p:extLst>
      <p:ext uri="{BB962C8B-B14F-4D97-AF65-F5344CB8AC3E}">
        <p14:creationId xmlns:p14="http://schemas.microsoft.com/office/powerpoint/2010/main" val="7041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Connector: Elbow 273">
            <a:extLst>
              <a:ext uri="{FF2B5EF4-FFF2-40B4-BE49-F238E27FC236}">
                <a16:creationId xmlns:a16="http://schemas.microsoft.com/office/drawing/2014/main" id="{0D139F14-9D9D-4030-99A2-B3ABB75B22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Roboto Medium" panose="020B0604020202020204" charset="0"/>
                <a:ea typeface="Roboto Medium" panose="020B0604020202020204" charset="0"/>
              </a:rPr>
              <a:t>Inverse </a:t>
            </a:r>
            <a:r>
              <a:rPr lang="nl-NL" sz="6000" dirty="0" err="1">
                <a:latin typeface="Roboto Medium" panose="020B0604020202020204" charset="0"/>
                <a:ea typeface="Roboto Medium" panose="020B0604020202020204" charset="0"/>
              </a:rPr>
              <a:t>grey</a:t>
            </a:r>
            <a:r>
              <a:rPr lang="nl-NL" sz="6000" dirty="0">
                <a:latin typeface="Roboto Medium" panose="020B0604020202020204" charset="0"/>
                <a:ea typeface="Roboto Medium" panose="020B0604020202020204" charset="0"/>
              </a:rPr>
              <a:t>-box modelleren van woningverwarming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9FDC0-A81F-4668-A2D6-6EEAB2B6FDD9}"/>
              </a:ext>
            </a:extLst>
          </p:cNvPr>
          <p:cNvSpPr/>
          <p:nvPr/>
        </p:nvSpPr>
        <p:spPr>
          <a:xfrm>
            <a:off x="8945997" y="5255861"/>
            <a:ext cx="1768054" cy="374115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F560A3-D08A-492A-A5BE-9FE1F49C03DB}"/>
              </a:ext>
            </a:extLst>
          </p:cNvPr>
          <p:cNvSpPr/>
          <p:nvPr/>
        </p:nvSpPr>
        <p:spPr>
          <a:xfrm>
            <a:off x="11598079" y="5255861"/>
            <a:ext cx="1768054" cy="24941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FF7C60-2F6E-40C7-AA84-7DE9B5223627}"/>
              </a:ext>
            </a:extLst>
          </p:cNvPr>
          <p:cNvSpPr/>
          <p:nvPr/>
        </p:nvSpPr>
        <p:spPr>
          <a:xfrm>
            <a:off x="11598079" y="7749960"/>
            <a:ext cx="1768054" cy="62353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ACCA8-510A-4F8C-BDA9-FF84923D6559}"/>
              </a:ext>
            </a:extLst>
          </p:cNvPr>
          <p:cNvSpPr/>
          <p:nvPr/>
        </p:nvSpPr>
        <p:spPr>
          <a:xfrm>
            <a:off x="11598079" y="8373498"/>
            <a:ext cx="1768054" cy="6235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D0843-BE1C-4C10-A7ED-06031CBAC078}"/>
              </a:ext>
            </a:extLst>
          </p:cNvPr>
          <p:cNvCxnSpPr>
            <a:cxnSpLocks/>
          </p:cNvCxnSpPr>
          <p:nvPr/>
        </p:nvCxnSpPr>
        <p:spPr>
          <a:xfrm>
            <a:off x="8945997" y="8997017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33A66-65EF-488D-9749-59EE3A28CCC1}"/>
              </a:ext>
            </a:extLst>
          </p:cNvPr>
          <p:cNvCxnSpPr>
            <a:cxnSpLocks/>
          </p:cNvCxnSpPr>
          <p:nvPr/>
        </p:nvCxnSpPr>
        <p:spPr>
          <a:xfrm>
            <a:off x="8945997" y="5255863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8D020-5070-42A7-848E-87C0D3C17192}"/>
              </a:ext>
            </a:extLst>
          </p:cNvPr>
          <p:cNvCxnSpPr>
            <a:cxnSpLocks/>
          </p:cNvCxnSpPr>
          <p:nvPr/>
        </p:nvCxnSpPr>
        <p:spPr>
          <a:xfrm>
            <a:off x="8945997" y="5754685"/>
            <a:ext cx="4420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7D802-9176-4FC6-AD2A-E407A36CD8B2}"/>
              </a:ext>
            </a:extLst>
          </p:cNvPr>
          <p:cNvSpPr/>
          <p:nvPr/>
        </p:nvSpPr>
        <p:spPr>
          <a:xfrm>
            <a:off x="8945997" y="5255861"/>
            <a:ext cx="4420136" cy="4988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D2ECD8-07B1-4700-BC11-12B0A4CE1542}"/>
              </a:ext>
            </a:extLst>
          </p:cNvPr>
          <p:cNvCxnSpPr/>
          <p:nvPr/>
        </p:nvCxnSpPr>
        <p:spPr>
          <a:xfrm>
            <a:off x="10208893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576080-9726-4620-B3AF-ABFB11E9C747}"/>
              </a:ext>
            </a:extLst>
          </p:cNvPr>
          <p:cNvCxnSpPr/>
          <p:nvPr/>
        </p:nvCxnSpPr>
        <p:spPr>
          <a:xfrm>
            <a:off x="12103237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B347B6-E43F-4B92-B276-582CDABDF2F2}"/>
              </a:ext>
            </a:extLst>
          </p:cNvPr>
          <p:cNvSpPr/>
          <p:nvPr/>
        </p:nvSpPr>
        <p:spPr>
          <a:xfrm>
            <a:off x="8959960" y="3830589"/>
            <a:ext cx="4420136" cy="1427522"/>
          </a:xfrm>
          <a:prstGeom prst="triangle">
            <a:avLst>
              <a:gd name="adj" fmla="val 487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3BBF09-DFBD-4E59-9B21-090A38C3F3C9}"/>
              </a:ext>
            </a:extLst>
          </p:cNvPr>
          <p:cNvSpPr/>
          <p:nvPr/>
        </p:nvSpPr>
        <p:spPr>
          <a:xfrm>
            <a:off x="8945997" y="5251265"/>
            <a:ext cx="4420136" cy="3741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9F9173-13CF-4C60-A1A7-FEAFC14CE48C}"/>
              </a:ext>
            </a:extLst>
          </p:cNvPr>
          <p:cNvCxnSpPr>
            <a:cxnSpLocks/>
            <a:stCxn id="35" idx="3"/>
            <a:endCxn id="40" idx="1"/>
          </p:cNvCxnSpPr>
          <p:nvPr/>
        </p:nvCxnSpPr>
        <p:spPr>
          <a:xfrm flipV="1">
            <a:off x="13366133" y="7121838"/>
            <a:ext cx="3027323" cy="1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018006-C74D-4455-8875-940A9C9FEDE2}"/>
              </a:ext>
            </a:extLst>
          </p:cNvPr>
          <p:cNvSpPr txBox="1"/>
          <p:nvPr/>
        </p:nvSpPr>
        <p:spPr>
          <a:xfrm>
            <a:off x="16393456" y="6203638"/>
            <a:ext cx="5606939" cy="1836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180000" tIns="45720" rIns="18000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lt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lt"/>
              </a:rPr>
              <a:t>energiegebruik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73D734-62A8-402E-A50D-E0F8B9E5A309}"/>
              </a:ext>
            </a:extLst>
          </p:cNvPr>
          <p:cNvCxnSpPr>
            <a:cxnSpLocks/>
            <a:stCxn id="42" idx="3"/>
            <a:endCxn id="35" idx="1"/>
          </p:cNvCxnSpPr>
          <p:nvPr/>
        </p:nvCxnSpPr>
        <p:spPr>
          <a:xfrm>
            <a:off x="6616947" y="7121838"/>
            <a:ext cx="2329050" cy="1"/>
          </a:xfrm>
          <a:prstGeom prst="straightConnector1">
            <a:avLst/>
          </a:prstGeom>
          <a:ln w="762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10EC3F5-68CA-406C-90F1-75B1CB7618A0}"/>
              </a:ext>
            </a:extLst>
          </p:cNvPr>
          <p:cNvSpPr txBox="1"/>
          <p:nvPr/>
        </p:nvSpPr>
        <p:spPr>
          <a:xfrm>
            <a:off x="1010007" y="6203638"/>
            <a:ext cx="5606940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03697"/>
                      <a:gd name="connsiteY0" fmla="*/ 0 h 2010807"/>
                      <a:gd name="connsiteX1" fmla="*/ 571777 w 4303697"/>
                      <a:gd name="connsiteY1" fmla="*/ 0 h 2010807"/>
                      <a:gd name="connsiteX2" fmla="*/ 1057480 w 4303697"/>
                      <a:gd name="connsiteY2" fmla="*/ 0 h 2010807"/>
                      <a:gd name="connsiteX3" fmla="*/ 1758368 w 4303697"/>
                      <a:gd name="connsiteY3" fmla="*/ 0 h 2010807"/>
                      <a:gd name="connsiteX4" fmla="*/ 2330145 w 4303697"/>
                      <a:gd name="connsiteY4" fmla="*/ 0 h 2010807"/>
                      <a:gd name="connsiteX5" fmla="*/ 2901921 w 4303697"/>
                      <a:gd name="connsiteY5" fmla="*/ 0 h 2010807"/>
                      <a:gd name="connsiteX6" fmla="*/ 3602809 w 4303697"/>
                      <a:gd name="connsiteY6" fmla="*/ 0 h 2010807"/>
                      <a:gd name="connsiteX7" fmla="*/ 4303697 w 4303697"/>
                      <a:gd name="connsiteY7" fmla="*/ 0 h 2010807"/>
                      <a:gd name="connsiteX8" fmla="*/ 4303697 w 4303697"/>
                      <a:gd name="connsiteY8" fmla="*/ 710485 h 2010807"/>
                      <a:gd name="connsiteX9" fmla="*/ 4303697 w 4303697"/>
                      <a:gd name="connsiteY9" fmla="*/ 1340538 h 2010807"/>
                      <a:gd name="connsiteX10" fmla="*/ 4303697 w 4303697"/>
                      <a:gd name="connsiteY10" fmla="*/ 2010807 h 2010807"/>
                      <a:gd name="connsiteX11" fmla="*/ 3688883 w 4303697"/>
                      <a:gd name="connsiteY11" fmla="*/ 2010807 h 2010807"/>
                      <a:gd name="connsiteX12" fmla="*/ 3117106 w 4303697"/>
                      <a:gd name="connsiteY12" fmla="*/ 2010807 h 2010807"/>
                      <a:gd name="connsiteX13" fmla="*/ 2416218 w 4303697"/>
                      <a:gd name="connsiteY13" fmla="*/ 2010807 h 2010807"/>
                      <a:gd name="connsiteX14" fmla="*/ 1715331 w 4303697"/>
                      <a:gd name="connsiteY14" fmla="*/ 2010807 h 2010807"/>
                      <a:gd name="connsiteX15" fmla="*/ 1186591 w 4303697"/>
                      <a:gd name="connsiteY15" fmla="*/ 2010807 h 2010807"/>
                      <a:gd name="connsiteX16" fmla="*/ 571777 w 4303697"/>
                      <a:gd name="connsiteY16" fmla="*/ 2010807 h 2010807"/>
                      <a:gd name="connsiteX17" fmla="*/ 0 w 4303697"/>
                      <a:gd name="connsiteY17" fmla="*/ 2010807 h 2010807"/>
                      <a:gd name="connsiteX18" fmla="*/ 0 w 4303697"/>
                      <a:gd name="connsiteY18" fmla="*/ 1340538 h 2010807"/>
                      <a:gd name="connsiteX19" fmla="*/ 0 w 4303697"/>
                      <a:gd name="connsiteY19" fmla="*/ 710485 h 2010807"/>
                      <a:gd name="connsiteX20" fmla="*/ 0 w 4303697"/>
                      <a:gd name="connsiteY20" fmla="*/ 0 h 201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03697" h="2010807" extrusionOk="0">
                        <a:moveTo>
                          <a:pt x="0" y="0"/>
                        </a:moveTo>
                        <a:cubicBezTo>
                          <a:pt x="123957" y="-3435"/>
                          <a:pt x="379201" y="19812"/>
                          <a:pt x="571777" y="0"/>
                        </a:cubicBezTo>
                        <a:cubicBezTo>
                          <a:pt x="764353" y="-19812"/>
                          <a:pt x="824864" y="-17426"/>
                          <a:pt x="1057480" y="0"/>
                        </a:cubicBezTo>
                        <a:cubicBezTo>
                          <a:pt x="1290096" y="17426"/>
                          <a:pt x="1586919" y="34171"/>
                          <a:pt x="1758368" y="0"/>
                        </a:cubicBezTo>
                        <a:cubicBezTo>
                          <a:pt x="1929817" y="-34171"/>
                          <a:pt x="2158375" y="26172"/>
                          <a:pt x="2330145" y="0"/>
                        </a:cubicBezTo>
                        <a:cubicBezTo>
                          <a:pt x="2501915" y="-26172"/>
                          <a:pt x="2681308" y="6644"/>
                          <a:pt x="2901921" y="0"/>
                        </a:cubicBezTo>
                        <a:cubicBezTo>
                          <a:pt x="3122534" y="-6644"/>
                          <a:pt x="3432240" y="-18941"/>
                          <a:pt x="3602809" y="0"/>
                        </a:cubicBezTo>
                        <a:cubicBezTo>
                          <a:pt x="3773378" y="18941"/>
                          <a:pt x="3994605" y="10758"/>
                          <a:pt x="4303697" y="0"/>
                        </a:cubicBezTo>
                        <a:cubicBezTo>
                          <a:pt x="4290404" y="308656"/>
                          <a:pt x="4327702" y="406595"/>
                          <a:pt x="4303697" y="710485"/>
                        </a:cubicBezTo>
                        <a:cubicBezTo>
                          <a:pt x="4279692" y="1014375"/>
                          <a:pt x="4332760" y="1180277"/>
                          <a:pt x="4303697" y="1340538"/>
                        </a:cubicBezTo>
                        <a:cubicBezTo>
                          <a:pt x="4274634" y="1500799"/>
                          <a:pt x="4306162" y="1760520"/>
                          <a:pt x="4303697" y="2010807"/>
                        </a:cubicBezTo>
                        <a:cubicBezTo>
                          <a:pt x="4117240" y="2019255"/>
                          <a:pt x="3979867" y="1994585"/>
                          <a:pt x="3688883" y="2010807"/>
                        </a:cubicBezTo>
                        <a:cubicBezTo>
                          <a:pt x="3397899" y="2027029"/>
                          <a:pt x="3399522" y="2015135"/>
                          <a:pt x="3117106" y="2010807"/>
                        </a:cubicBezTo>
                        <a:cubicBezTo>
                          <a:pt x="2834690" y="2006479"/>
                          <a:pt x="2624684" y="2021787"/>
                          <a:pt x="2416218" y="2010807"/>
                        </a:cubicBezTo>
                        <a:cubicBezTo>
                          <a:pt x="2207752" y="1999827"/>
                          <a:pt x="1885874" y="2035457"/>
                          <a:pt x="1715331" y="2010807"/>
                        </a:cubicBezTo>
                        <a:cubicBezTo>
                          <a:pt x="1544788" y="1986157"/>
                          <a:pt x="1360764" y="1993987"/>
                          <a:pt x="1186591" y="2010807"/>
                        </a:cubicBezTo>
                        <a:cubicBezTo>
                          <a:pt x="1012418" y="2027627"/>
                          <a:pt x="829756" y="2017879"/>
                          <a:pt x="571777" y="2010807"/>
                        </a:cubicBezTo>
                        <a:cubicBezTo>
                          <a:pt x="313798" y="2003735"/>
                          <a:pt x="272039" y="2011154"/>
                          <a:pt x="0" y="2010807"/>
                        </a:cubicBezTo>
                        <a:cubicBezTo>
                          <a:pt x="14936" y="1860138"/>
                          <a:pt x="-1556" y="1615474"/>
                          <a:pt x="0" y="1340538"/>
                        </a:cubicBezTo>
                        <a:cubicBezTo>
                          <a:pt x="1556" y="1065602"/>
                          <a:pt x="-16554" y="927424"/>
                          <a:pt x="0" y="710485"/>
                        </a:cubicBezTo>
                        <a:cubicBezTo>
                          <a:pt x="16554" y="493546"/>
                          <a:pt x="-31863" y="211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45720" rIns="18000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4000" dirty="0" err="1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setpointwijzgingen</a:t>
            </a:r>
            <a:endParaRPr lang="nl-NL" sz="4000" dirty="0">
              <a:solidFill>
                <a:schemeClr val="accent5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weer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C09A9739-6D8B-4797-94E1-37B1A396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4360" y="5863600"/>
            <a:ext cx="806506" cy="80650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853D021-B06A-4F1C-B9D8-8C8A1472B32A}"/>
              </a:ext>
            </a:extLst>
          </p:cNvPr>
          <p:cNvSpPr/>
          <p:nvPr/>
        </p:nvSpPr>
        <p:spPr>
          <a:xfrm>
            <a:off x="12473183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47300E2-8EB2-41C8-B191-965612812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8515" y="8281161"/>
            <a:ext cx="453665" cy="453665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77A744A-2E14-4B6A-BFE4-788404287BE8}"/>
              </a:ext>
            </a:extLst>
          </p:cNvPr>
          <p:cNvSpPr/>
          <p:nvPr/>
        </p:nvSpPr>
        <p:spPr>
          <a:xfrm>
            <a:off x="10905298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8107F01-04E6-4B22-9589-AFDEFB4A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0630" y="8281161"/>
            <a:ext cx="453665" cy="45366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0FE7A87-D0FD-4C22-9947-245A766D79B0}"/>
              </a:ext>
            </a:extLst>
          </p:cNvPr>
          <p:cNvSpPr/>
          <p:nvPr/>
        </p:nvSpPr>
        <p:spPr>
          <a:xfrm>
            <a:off x="9394562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66EF00D-92A7-4362-8CDC-CDE74786C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9894" y="8281161"/>
            <a:ext cx="453665" cy="45366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B38D79-89D6-46E4-90DE-49845A66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2560" y="6504813"/>
            <a:ext cx="806506" cy="8065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55BE8D1E-40F9-4BBB-A3BD-FC4E77A4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356" y="6629752"/>
            <a:ext cx="806506" cy="80650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F404D62-CECC-44D5-934D-5717A02A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5667" y="6595506"/>
            <a:ext cx="806506" cy="80650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4A40600-5D32-4D86-AFF4-EC8445A3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4464" y="5813030"/>
            <a:ext cx="806506" cy="80650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9F8506D4-7FFE-42F9-9069-A8EDF0FD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9773" y="7334012"/>
            <a:ext cx="806506" cy="80650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5293A9-4D9B-4207-8D28-7E13A366F388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10279862" y="6908065"/>
            <a:ext cx="472698" cy="1249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1F28F5-8C64-4329-B8DD-A238D6DEDB58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10279862" y="7033004"/>
            <a:ext cx="1069911" cy="7042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607260-CC33-4E95-80CF-33BC5A71F406}"/>
              </a:ext>
            </a:extLst>
          </p:cNvPr>
          <p:cNvCxnSpPr>
            <a:cxnSpLocks/>
            <a:stCxn id="64" idx="3"/>
            <a:endCxn id="76" idx="0"/>
          </p:cNvCxnSpPr>
          <p:nvPr/>
        </p:nvCxnSpPr>
        <p:spPr>
          <a:xfrm>
            <a:off x="10770866" y="6266852"/>
            <a:ext cx="384947" cy="2379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28CE77-BBE8-498C-A925-CEF5972A12E2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>
            <a:off x="11559066" y="6908065"/>
            <a:ext cx="576601" cy="9069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25B8FB-006B-4221-B133-6063559697FF}"/>
              </a:ext>
            </a:extLst>
          </p:cNvPr>
          <p:cNvCxnSpPr>
            <a:cxnSpLocks/>
            <a:stCxn id="79" idx="3"/>
            <a:endCxn id="78" idx="0"/>
          </p:cNvCxnSpPr>
          <p:nvPr/>
        </p:nvCxnSpPr>
        <p:spPr>
          <a:xfrm>
            <a:off x="12520970" y="6216282"/>
            <a:ext cx="17950" cy="3792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B6B5D5-40BA-40EE-91FA-E09144BCC6A2}"/>
              </a:ext>
            </a:extLst>
          </p:cNvPr>
          <p:cNvCxnSpPr>
            <a:cxnSpLocks/>
            <a:stCxn id="76" idx="3"/>
            <a:endCxn id="80" idx="0"/>
          </p:cNvCxnSpPr>
          <p:nvPr/>
        </p:nvCxnSpPr>
        <p:spPr>
          <a:xfrm>
            <a:off x="11559066" y="6908065"/>
            <a:ext cx="193960" cy="4259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D355560-C3A6-4530-A6B4-DFB3A53FA091}"/>
              </a:ext>
            </a:extLst>
          </p:cNvPr>
          <p:cNvCxnSpPr>
            <a:cxnSpLocks/>
            <a:stCxn id="76" idx="0"/>
            <a:endCxn id="79" idx="1"/>
          </p:cNvCxnSpPr>
          <p:nvPr/>
        </p:nvCxnSpPr>
        <p:spPr>
          <a:xfrm flipV="1">
            <a:off x="11155813" y="6216282"/>
            <a:ext cx="558651" cy="2885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FEF0DA-A975-4934-9897-73B3D166AF00}"/>
              </a:ext>
            </a:extLst>
          </p:cNvPr>
          <p:cNvCxnSpPr>
            <a:cxnSpLocks/>
            <a:stCxn id="65" idx="0"/>
            <a:endCxn id="80" idx="3"/>
          </p:cNvCxnSpPr>
          <p:nvPr/>
        </p:nvCxnSpPr>
        <p:spPr>
          <a:xfrm flipH="1" flipV="1">
            <a:off x="12156279" y="7737264"/>
            <a:ext cx="622489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A4CBB94-B4F0-4CF0-B705-73A6D5C07763}"/>
              </a:ext>
            </a:extLst>
          </p:cNvPr>
          <p:cNvCxnSpPr>
            <a:cxnSpLocks/>
            <a:stCxn id="68" idx="0"/>
            <a:endCxn id="77" idx="2"/>
          </p:cNvCxnSpPr>
          <p:nvPr/>
        </p:nvCxnSpPr>
        <p:spPr>
          <a:xfrm flipH="1" flipV="1">
            <a:off x="9876609" y="7436256"/>
            <a:ext cx="1334274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4C0E872-C6C8-4CE7-8976-FF5CDBFFA5EA}"/>
              </a:ext>
            </a:extLst>
          </p:cNvPr>
          <p:cNvCxnSpPr>
            <a:cxnSpLocks/>
            <a:stCxn id="71" idx="0"/>
            <a:endCxn id="77" idx="2"/>
          </p:cNvCxnSpPr>
          <p:nvPr/>
        </p:nvCxnSpPr>
        <p:spPr>
          <a:xfrm flipV="1">
            <a:off x="9700147" y="7436256"/>
            <a:ext cx="176462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D24E55-D6BD-4004-AAF3-42B70EF7E7DC}"/>
              </a:ext>
            </a:extLst>
          </p:cNvPr>
          <p:cNvCxnSpPr>
            <a:cxnSpLocks/>
            <a:stCxn id="78" idx="3"/>
            <a:endCxn id="35" idx="3"/>
          </p:cNvCxnSpPr>
          <p:nvPr/>
        </p:nvCxnSpPr>
        <p:spPr>
          <a:xfrm>
            <a:off x="12942173" y="6998758"/>
            <a:ext cx="423960" cy="1230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A32362-8197-4846-8AA9-5FA7F50A0494}"/>
              </a:ext>
            </a:extLst>
          </p:cNvPr>
          <p:cNvCxnSpPr>
            <a:cxnSpLocks/>
            <a:stCxn id="80" idx="3"/>
            <a:endCxn id="78" idx="2"/>
          </p:cNvCxnSpPr>
          <p:nvPr/>
        </p:nvCxnSpPr>
        <p:spPr>
          <a:xfrm flipV="1">
            <a:off x="12156279" y="7402010"/>
            <a:ext cx="382641" cy="33525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64B2A-B65E-425F-9B03-C37014535989}"/>
              </a:ext>
            </a:extLst>
          </p:cNvPr>
          <p:cNvCxnSpPr>
            <a:cxnSpLocks/>
            <a:stCxn id="64" idx="1"/>
            <a:endCxn id="77" idx="0"/>
          </p:cNvCxnSpPr>
          <p:nvPr/>
        </p:nvCxnSpPr>
        <p:spPr>
          <a:xfrm flipH="1">
            <a:off x="9876609" y="6266852"/>
            <a:ext cx="87751" cy="3629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37112FB-5B71-4846-9A6B-601D9B770785}"/>
              </a:ext>
            </a:extLst>
          </p:cNvPr>
          <p:cNvCxnSpPr>
            <a:cxnSpLocks/>
            <a:stCxn id="68" idx="0"/>
            <a:endCxn id="80" idx="1"/>
          </p:cNvCxnSpPr>
          <p:nvPr/>
        </p:nvCxnSpPr>
        <p:spPr>
          <a:xfrm flipV="1">
            <a:off x="11210883" y="7737264"/>
            <a:ext cx="138890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AF00F4-B3CD-4397-911A-9F66659FE07C}"/>
              </a:ext>
            </a:extLst>
          </p:cNvPr>
          <p:cNvCxnSpPr>
            <a:cxnSpLocks/>
            <a:stCxn id="35" idx="1"/>
            <a:endCxn id="77" idx="1"/>
          </p:cNvCxnSpPr>
          <p:nvPr/>
        </p:nvCxnSpPr>
        <p:spPr>
          <a:xfrm flipV="1">
            <a:off x="8945997" y="7033004"/>
            <a:ext cx="527359" cy="88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E9056727-35BD-4440-8CBF-9A330AB19C9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H="1">
            <a:off x="9473356" y="6998758"/>
            <a:ext cx="3468817" cy="34246"/>
          </a:xfrm>
          <a:prstGeom prst="bentConnector5">
            <a:avLst>
              <a:gd name="adj1" fmla="val -6590"/>
              <a:gd name="adj2" fmla="val -4201737"/>
              <a:gd name="adj3" fmla="val 10659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7716EE-3184-4DE8-ABAF-190BC0F5B161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06D5A02C-6715-4FAB-8C2B-D11BCB0F9B0F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11" name="Graphic 210" descr="Periodic Graph">
              <a:extLst>
                <a:ext uri="{FF2B5EF4-FFF2-40B4-BE49-F238E27FC236}">
                  <a16:creationId xmlns:a16="http://schemas.microsoft.com/office/drawing/2014/main" id="{E7C23AD3-CBD6-401E-8D6B-D6E2B62F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4A6B389-C598-4A05-B3EF-A72DD4526669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9A83275-E341-4848-9095-C472810EC5F2}"/>
              </a:ext>
            </a:extLst>
          </p:cNvPr>
          <p:cNvGrpSpPr/>
          <p:nvPr/>
        </p:nvGrpSpPr>
        <p:grpSpPr>
          <a:xfrm>
            <a:off x="1010008" y="4337662"/>
            <a:ext cx="5606939" cy="1446550"/>
            <a:chOff x="857608" y="4233020"/>
            <a:chExt cx="5606939" cy="1446550"/>
          </a:xfrm>
          <a:solidFill>
            <a:schemeClr val="accent5"/>
          </a:solidFill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7ECC62C-1598-477F-B1B8-814D7D0CA5C2}"/>
                </a:ext>
              </a:extLst>
            </p:cNvPr>
            <p:cNvSpPr txBox="1"/>
            <p:nvPr/>
          </p:nvSpPr>
          <p:spPr>
            <a:xfrm>
              <a:off x="857608" y="4233020"/>
              <a:ext cx="5606939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091E6DB-819C-4AD2-AEA9-BA611E47D834}"/>
                </a:ext>
              </a:extLst>
            </p:cNvPr>
            <p:cNvSpPr txBox="1"/>
            <p:nvPr/>
          </p:nvSpPr>
          <p:spPr>
            <a:xfrm>
              <a:off x="1139663" y="4340794"/>
              <a:ext cx="3498073" cy="1323439"/>
            </a:xfrm>
            <a:prstGeom prst="rect">
              <a:avLst/>
            </a:prstGeom>
            <a:grpFill/>
          </p:spPr>
          <p:txBody>
            <a:bodyPr wrap="non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input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7E9F5-8F22-4D23-827D-954F3BCD6A27}"/>
              </a:ext>
            </a:extLst>
          </p:cNvPr>
          <p:cNvGrpSpPr/>
          <p:nvPr/>
        </p:nvGrpSpPr>
        <p:grpSpPr>
          <a:xfrm>
            <a:off x="8920963" y="8992411"/>
            <a:ext cx="4283545" cy="4491350"/>
            <a:chOff x="8920963" y="8992411"/>
            <a:chExt cx="4283545" cy="449135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BE40C8-F18D-4BA1-ABED-A9D8D0EE4C88}"/>
                </a:ext>
              </a:extLst>
            </p:cNvPr>
            <p:cNvSpPr txBox="1"/>
            <p:nvPr/>
          </p:nvSpPr>
          <p:spPr>
            <a:xfrm rot="16200000">
              <a:off x="9164752" y="9164860"/>
              <a:ext cx="4027958" cy="3683060"/>
            </a:xfrm>
            <a:prstGeom prst="rect">
              <a:avLst/>
            </a:prstGeom>
            <a:noFill/>
            <a:ln>
              <a:noFill/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303697"/>
                        <a:gd name="connsiteY0" fmla="*/ 0 h 2010807"/>
                        <a:gd name="connsiteX1" fmla="*/ 571777 w 4303697"/>
                        <a:gd name="connsiteY1" fmla="*/ 0 h 2010807"/>
                        <a:gd name="connsiteX2" fmla="*/ 1057480 w 4303697"/>
                        <a:gd name="connsiteY2" fmla="*/ 0 h 2010807"/>
                        <a:gd name="connsiteX3" fmla="*/ 1758368 w 4303697"/>
                        <a:gd name="connsiteY3" fmla="*/ 0 h 2010807"/>
                        <a:gd name="connsiteX4" fmla="*/ 2330145 w 4303697"/>
                        <a:gd name="connsiteY4" fmla="*/ 0 h 2010807"/>
                        <a:gd name="connsiteX5" fmla="*/ 2901921 w 4303697"/>
                        <a:gd name="connsiteY5" fmla="*/ 0 h 2010807"/>
                        <a:gd name="connsiteX6" fmla="*/ 3602809 w 4303697"/>
                        <a:gd name="connsiteY6" fmla="*/ 0 h 2010807"/>
                        <a:gd name="connsiteX7" fmla="*/ 4303697 w 4303697"/>
                        <a:gd name="connsiteY7" fmla="*/ 0 h 2010807"/>
                        <a:gd name="connsiteX8" fmla="*/ 4303697 w 4303697"/>
                        <a:gd name="connsiteY8" fmla="*/ 710485 h 2010807"/>
                        <a:gd name="connsiteX9" fmla="*/ 4303697 w 4303697"/>
                        <a:gd name="connsiteY9" fmla="*/ 1340538 h 2010807"/>
                        <a:gd name="connsiteX10" fmla="*/ 4303697 w 4303697"/>
                        <a:gd name="connsiteY10" fmla="*/ 2010807 h 2010807"/>
                        <a:gd name="connsiteX11" fmla="*/ 3688883 w 4303697"/>
                        <a:gd name="connsiteY11" fmla="*/ 2010807 h 2010807"/>
                        <a:gd name="connsiteX12" fmla="*/ 3117106 w 4303697"/>
                        <a:gd name="connsiteY12" fmla="*/ 2010807 h 2010807"/>
                        <a:gd name="connsiteX13" fmla="*/ 2416218 w 4303697"/>
                        <a:gd name="connsiteY13" fmla="*/ 2010807 h 2010807"/>
                        <a:gd name="connsiteX14" fmla="*/ 1715331 w 4303697"/>
                        <a:gd name="connsiteY14" fmla="*/ 2010807 h 2010807"/>
                        <a:gd name="connsiteX15" fmla="*/ 1186591 w 4303697"/>
                        <a:gd name="connsiteY15" fmla="*/ 2010807 h 2010807"/>
                        <a:gd name="connsiteX16" fmla="*/ 571777 w 4303697"/>
                        <a:gd name="connsiteY16" fmla="*/ 2010807 h 2010807"/>
                        <a:gd name="connsiteX17" fmla="*/ 0 w 4303697"/>
                        <a:gd name="connsiteY17" fmla="*/ 2010807 h 2010807"/>
                        <a:gd name="connsiteX18" fmla="*/ 0 w 4303697"/>
                        <a:gd name="connsiteY18" fmla="*/ 1340538 h 2010807"/>
                        <a:gd name="connsiteX19" fmla="*/ 0 w 4303697"/>
                        <a:gd name="connsiteY19" fmla="*/ 710485 h 2010807"/>
                        <a:gd name="connsiteX20" fmla="*/ 0 w 4303697"/>
                        <a:gd name="connsiteY20" fmla="*/ 0 h 201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303697" h="2010807" extrusionOk="0">
                          <a:moveTo>
                            <a:pt x="0" y="0"/>
                          </a:moveTo>
                          <a:cubicBezTo>
                            <a:pt x="123957" y="-3435"/>
                            <a:pt x="379201" y="19812"/>
                            <a:pt x="571777" y="0"/>
                          </a:cubicBezTo>
                          <a:cubicBezTo>
                            <a:pt x="764353" y="-19812"/>
                            <a:pt x="824864" y="-17426"/>
                            <a:pt x="1057480" y="0"/>
                          </a:cubicBezTo>
                          <a:cubicBezTo>
                            <a:pt x="1290096" y="17426"/>
                            <a:pt x="1586919" y="34171"/>
                            <a:pt x="1758368" y="0"/>
                          </a:cubicBezTo>
                          <a:cubicBezTo>
                            <a:pt x="1929817" y="-34171"/>
                            <a:pt x="2158375" y="26172"/>
                            <a:pt x="2330145" y="0"/>
                          </a:cubicBezTo>
                          <a:cubicBezTo>
                            <a:pt x="2501915" y="-26172"/>
                            <a:pt x="2681308" y="6644"/>
                            <a:pt x="2901921" y="0"/>
                          </a:cubicBezTo>
                          <a:cubicBezTo>
                            <a:pt x="3122534" y="-6644"/>
                            <a:pt x="3432240" y="-18941"/>
                            <a:pt x="3602809" y="0"/>
                          </a:cubicBezTo>
                          <a:cubicBezTo>
                            <a:pt x="3773378" y="18941"/>
                            <a:pt x="3994605" y="10758"/>
                            <a:pt x="4303697" y="0"/>
                          </a:cubicBezTo>
                          <a:cubicBezTo>
                            <a:pt x="4290404" y="308656"/>
                            <a:pt x="4327702" y="406595"/>
                            <a:pt x="4303697" y="710485"/>
                          </a:cubicBezTo>
                          <a:cubicBezTo>
                            <a:pt x="4279692" y="1014375"/>
                            <a:pt x="4332760" y="1180277"/>
                            <a:pt x="4303697" y="1340538"/>
                          </a:cubicBezTo>
                          <a:cubicBezTo>
                            <a:pt x="4274634" y="1500799"/>
                            <a:pt x="4306162" y="1760520"/>
                            <a:pt x="4303697" y="2010807"/>
                          </a:cubicBezTo>
                          <a:cubicBezTo>
                            <a:pt x="4117240" y="2019255"/>
                            <a:pt x="3979867" y="1994585"/>
                            <a:pt x="3688883" y="2010807"/>
                          </a:cubicBezTo>
                          <a:cubicBezTo>
                            <a:pt x="3397899" y="2027029"/>
                            <a:pt x="3399522" y="2015135"/>
                            <a:pt x="3117106" y="2010807"/>
                          </a:cubicBezTo>
                          <a:cubicBezTo>
                            <a:pt x="2834690" y="2006479"/>
                            <a:pt x="2624684" y="2021787"/>
                            <a:pt x="2416218" y="2010807"/>
                          </a:cubicBezTo>
                          <a:cubicBezTo>
                            <a:pt x="2207752" y="1999827"/>
                            <a:pt x="1885874" y="2035457"/>
                            <a:pt x="1715331" y="2010807"/>
                          </a:cubicBezTo>
                          <a:cubicBezTo>
                            <a:pt x="1544788" y="1986157"/>
                            <a:pt x="1360764" y="1993987"/>
                            <a:pt x="1186591" y="2010807"/>
                          </a:cubicBezTo>
                          <a:cubicBezTo>
                            <a:pt x="1012418" y="2027627"/>
                            <a:pt x="829756" y="2017879"/>
                            <a:pt x="571777" y="2010807"/>
                          </a:cubicBezTo>
                          <a:cubicBezTo>
                            <a:pt x="313798" y="2003735"/>
                            <a:pt x="272039" y="2011154"/>
                            <a:pt x="0" y="2010807"/>
                          </a:cubicBezTo>
                          <a:cubicBezTo>
                            <a:pt x="14936" y="1860138"/>
                            <a:pt x="-1556" y="1615474"/>
                            <a:pt x="0" y="1340538"/>
                          </a:cubicBezTo>
                          <a:cubicBezTo>
                            <a:pt x="1556" y="1065602"/>
                            <a:pt x="-16554" y="927424"/>
                            <a:pt x="0" y="710485"/>
                          </a:cubicBezTo>
                          <a:cubicBezTo>
                            <a:pt x="16554" y="493546"/>
                            <a:pt x="-31863" y="2111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gebouw</a:t>
              </a:r>
            </a:p>
            <a:p>
              <a:pPr algn="r">
                <a:spcAft>
                  <a:spcPts val="1000"/>
                </a:spcAft>
              </a:pPr>
              <a:endPara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installatie</a:t>
              </a:r>
            </a:p>
            <a:p>
              <a:pPr algn="r">
                <a:spcAft>
                  <a:spcPts val="1000"/>
                </a:spcAft>
              </a:pPr>
              <a:endPara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algn="r">
                <a:spcAft>
                  <a:spcPts val="1000"/>
                </a:spcAft>
              </a:pPr>
              <a:r>
                <a:rPr lang="nl-NL" sz="4000" i="1" dirty="0">
                  <a:solidFill>
                    <a:srgbClr val="B1D249"/>
                  </a:solidFill>
                  <a:latin typeface="Roboto" panose="020B0604020202020204" charset="0"/>
                  <a:ea typeface="Roboto" panose="020B0604020202020204" charset="0"/>
                </a:rPr>
                <a:t>comfortwens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932593-435E-4DAE-A42A-EE22B5C27EA8}"/>
                </a:ext>
              </a:extLst>
            </p:cNvPr>
            <p:cNvSpPr txBox="1"/>
            <p:nvPr/>
          </p:nvSpPr>
          <p:spPr>
            <a:xfrm>
              <a:off x="8920963" y="12160322"/>
              <a:ext cx="4283545" cy="1323439"/>
            </a:xfrm>
            <a:prstGeom prst="rect">
              <a:avLst/>
            </a:prstGeom>
            <a:solidFill>
              <a:srgbClr val="B1D249"/>
            </a:solidFill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modelparameters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(tijdonafhankelijk)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1F1B9A3-4D78-4F33-8A07-DF5DBF8D6F28}"/>
              </a:ext>
            </a:extLst>
          </p:cNvPr>
          <p:cNvSpPr txBox="1"/>
          <p:nvPr/>
        </p:nvSpPr>
        <p:spPr>
          <a:xfrm>
            <a:off x="16393453" y="9829173"/>
            <a:ext cx="5606939" cy="183640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wrap="square" lIns="180000" rIns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binnentemperatuur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energiegebruik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312378-BE50-4727-8DF6-B692D2857918}"/>
              </a:ext>
            </a:extLst>
          </p:cNvPr>
          <p:cNvGrpSpPr/>
          <p:nvPr/>
        </p:nvGrpSpPr>
        <p:grpSpPr>
          <a:xfrm>
            <a:off x="16393454" y="12030758"/>
            <a:ext cx="5606939" cy="1465495"/>
            <a:chOff x="17573336" y="8776650"/>
            <a:chExt cx="5606939" cy="146549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3FD807F-2867-4D4E-9E5D-7AC677879A60}"/>
                </a:ext>
              </a:extLst>
            </p:cNvPr>
            <p:cNvSpPr txBox="1"/>
            <p:nvPr/>
          </p:nvSpPr>
          <p:spPr>
            <a:xfrm>
              <a:off x="17573336" y="8776650"/>
              <a:ext cx="5606939" cy="144655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77D922-1967-41EA-9FD0-FDB2686DE1AD}"/>
                </a:ext>
              </a:extLst>
            </p:cNvPr>
            <p:cNvSpPr txBox="1"/>
            <p:nvPr/>
          </p:nvSpPr>
          <p:spPr>
            <a:xfrm>
              <a:off x="17855391" y="8884423"/>
              <a:ext cx="3801041" cy="13234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gemeten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  <p:pic>
          <p:nvPicPr>
            <p:cNvPr id="85" name="Graphic 84" descr="Periodic Graph">
              <a:extLst>
                <a:ext uri="{FF2B5EF4-FFF2-40B4-BE49-F238E27FC236}">
                  <a16:creationId xmlns:a16="http://schemas.microsoft.com/office/drawing/2014/main" id="{E05D0702-E612-4CA4-B6F8-8C964EEF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532202" y="9472704"/>
              <a:ext cx="769441" cy="769441"/>
            </a:xfrm>
            <a:prstGeom prst="rect">
              <a:avLst/>
            </a:prstGeom>
          </p:spPr>
        </p:pic>
      </p:grpSp>
      <p:sp>
        <p:nvSpPr>
          <p:cNvPr id="92" name="Flowchart: Extract 91">
            <a:extLst>
              <a:ext uri="{FF2B5EF4-FFF2-40B4-BE49-F238E27FC236}">
                <a16:creationId xmlns:a16="http://schemas.microsoft.com/office/drawing/2014/main" id="{0730D447-C606-48AB-A2C9-573ED9C4F222}"/>
              </a:ext>
            </a:extLst>
          </p:cNvPr>
          <p:cNvSpPr/>
          <p:nvPr/>
        </p:nvSpPr>
        <p:spPr>
          <a:xfrm>
            <a:off x="22431784" y="8634595"/>
            <a:ext cx="550508" cy="687226"/>
          </a:xfrm>
          <a:prstGeom prst="flowChartExtract">
            <a:avLst/>
          </a:prstGeom>
          <a:solidFill>
            <a:srgbClr val="B1D249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3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?</a:t>
            </a:r>
            <a:endParaRPr lang="nl-NL" sz="160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0E33979-EB3F-4F60-A369-07E9B80EA3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22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3CFF66-E466-4189-A159-072C09E8B5F3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E2F063-AFE8-4949-BFD7-E61904AB3B6A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100" name="Graphic 99" descr="Periodic Graph">
              <a:extLst>
                <a:ext uri="{FF2B5EF4-FFF2-40B4-BE49-F238E27FC236}">
                  <a16:creationId xmlns:a16="http://schemas.microsoft.com/office/drawing/2014/main" id="{542D9334-DB13-474F-9C2B-8B3B26862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97163AA-B379-4233-821E-97F9140B6E15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F54CF18B-7777-4E91-AC57-90B6C3B37E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E6C479DD-3957-4F65-AD43-4BD689579C65}"/>
              </a:ext>
            </a:extLst>
          </p:cNvPr>
          <p:cNvCxnSpPr>
            <a:cxnSpLocks/>
            <a:stCxn id="213" idx="3"/>
            <a:endCxn id="92" idx="0"/>
          </p:cNvCxnSpPr>
          <p:nvPr/>
        </p:nvCxnSpPr>
        <p:spPr>
          <a:xfrm>
            <a:off x="22000395" y="5060937"/>
            <a:ext cx="706643" cy="3573658"/>
          </a:xfrm>
          <a:prstGeom prst="bentConnector2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FB95A2D6-CD59-40CE-BDCB-3D32AD8969A4}"/>
              </a:ext>
            </a:extLst>
          </p:cNvPr>
          <p:cNvCxnSpPr>
            <a:cxnSpLocks/>
            <a:stCxn id="84" idx="3"/>
            <a:endCxn id="92" idx="2"/>
          </p:cNvCxnSpPr>
          <p:nvPr/>
        </p:nvCxnSpPr>
        <p:spPr>
          <a:xfrm flipV="1">
            <a:off x="22000393" y="9321821"/>
            <a:ext cx="706645" cy="3432212"/>
          </a:xfrm>
          <a:prstGeom prst="bentConnector2">
            <a:avLst/>
          </a:prstGeom>
          <a:ln w="762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55AB9E4-6FF9-4F5F-B7AA-6AC1F7F2DF5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C9E4796-D919-4646-87DE-7468252F8922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21" name="Graphic 220" descr="Periodic Graph">
              <a:extLst>
                <a:ext uri="{FF2B5EF4-FFF2-40B4-BE49-F238E27FC236}">
                  <a16:creationId xmlns:a16="http://schemas.microsoft.com/office/drawing/2014/main" id="{50E1EBB9-BCE0-49A0-94E5-CBE0E84E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CD3F29D-777B-4EA0-AF9D-E88F7F584B14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23" name="Connector: Elbow 222">
            <a:extLst>
              <a:ext uri="{FF2B5EF4-FFF2-40B4-BE49-F238E27FC236}">
                <a16:creationId xmlns:a16="http://schemas.microsoft.com/office/drawing/2014/main" id="{1857CBBD-CCA0-4ECC-A001-9B7F332112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371D449-2B7E-4CED-A62D-970A43712D7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F19D4A5-1598-4AE4-9B0B-750ED3D88B6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26" name="Graphic 225" descr="Periodic Graph">
              <a:extLst>
                <a:ext uri="{FF2B5EF4-FFF2-40B4-BE49-F238E27FC236}">
                  <a16:creationId xmlns:a16="http://schemas.microsoft.com/office/drawing/2014/main" id="{882FE8FF-1599-4F8A-AA98-743250B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678344-B96A-4685-8795-5D4B0DA9CA1F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28" name="Connector: Elbow 227">
            <a:extLst>
              <a:ext uri="{FF2B5EF4-FFF2-40B4-BE49-F238E27FC236}">
                <a16:creationId xmlns:a16="http://schemas.microsoft.com/office/drawing/2014/main" id="{3E7B9EC5-5DC1-4130-A870-6E312DFCC7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A643173-D425-4FDF-8E44-3BFB5C771AD0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ADE364D-A31F-4571-BC98-68E62CCA30A8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32" name="Graphic 231" descr="Periodic Graph">
              <a:extLst>
                <a:ext uri="{FF2B5EF4-FFF2-40B4-BE49-F238E27FC236}">
                  <a16:creationId xmlns:a16="http://schemas.microsoft.com/office/drawing/2014/main" id="{45B59CFF-AD97-41A1-A54F-2A7A14D6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D7A07E4-2776-4FB4-8C5F-A20C258C68DC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34" name="Connector: Elbow 233">
            <a:extLst>
              <a:ext uri="{FF2B5EF4-FFF2-40B4-BE49-F238E27FC236}">
                <a16:creationId xmlns:a16="http://schemas.microsoft.com/office/drawing/2014/main" id="{1187DBD5-6727-4D8B-8196-F16E751AFE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1AA0654-909E-420A-937B-A8F6E41C07B3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2C78CAB-CD22-43E7-9B82-6883AFFEE01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37" name="Graphic 236" descr="Periodic Graph">
              <a:extLst>
                <a:ext uri="{FF2B5EF4-FFF2-40B4-BE49-F238E27FC236}">
                  <a16:creationId xmlns:a16="http://schemas.microsoft.com/office/drawing/2014/main" id="{079379A8-9313-4C23-AF54-615ADEB3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6659170-7119-4A77-BE4B-253CF41DDF9A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39" name="Connector: Elbow 238">
            <a:extLst>
              <a:ext uri="{FF2B5EF4-FFF2-40B4-BE49-F238E27FC236}">
                <a16:creationId xmlns:a16="http://schemas.microsoft.com/office/drawing/2014/main" id="{C75846EC-85D3-45CD-8AB6-2209354C73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0212ACE-BE31-450E-9877-2618248DD1C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B8FEB2D-14E8-44C0-91FA-DE78B5D9DF3B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42" name="Graphic 241" descr="Periodic Graph">
              <a:extLst>
                <a:ext uri="{FF2B5EF4-FFF2-40B4-BE49-F238E27FC236}">
                  <a16:creationId xmlns:a16="http://schemas.microsoft.com/office/drawing/2014/main" id="{931610CB-DD74-4BFC-AFA4-E10E3829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0560C9E-71B2-47AE-9D1D-2EF40EB8156D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6D173AB7-E502-438B-A48C-E9369790A58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B63D263-B595-40AD-9BE7-2266F9E1EEA9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4240C88-F834-4A00-A0B7-EF9F14076767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47" name="Graphic 246" descr="Periodic Graph">
              <a:extLst>
                <a:ext uri="{FF2B5EF4-FFF2-40B4-BE49-F238E27FC236}">
                  <a16:creationId xmlns:a16="http://schemas.microsoft.com/office/drawing/2014/main" id="{42486F2B-1DBC-4691-A944-FA42477B2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9804204-4DA6-4A23-BC9D-330E75E50926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49" name="Connector: Elbow 248">
            <a:extLst>
              <a:ext uri="{FF2B5EF4-FFF2-40B4-BE49-F238E27FC236}">
                <a16:creationId xmlns:a16="http://schemas.microsoft.com/office/drawing/2014/main" id="{4D7506CE-A137-4E74-94EF-9C1615D9B98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68D8C49-36DA-4C66-ACFE-230F8911D78F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5314FFF-3A08-4C5C-92B7-2DDB13D5E774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52" name="Graphic 251" descr="Periodic Graph">
              <a:extLst>
                <a:ext uri="{FF2B5EF4-FFF2-40B4-BE49-F238E27FC236}">
                  <a16:creationId xmlns:a16="http://schemas.microsoft.com/office/drawing/2014/main" id="{5A317B37-B7BA-4604-A7EC-5843AC27D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C3DDE49-5935-46D8-B1F0-F97065EE393A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54" name="Connector: Elbow 253">
            <a:extLst>
              <a:ext uri="{FF2B5EF4-FFF2-40B4-BE49-F238E27FC236}">
                <a16:creationId xmlns:a16="http://schemas.microsoft.com/office/drawing/2014/main" id="{E482F009-B20E-420F-B464-DA97265AA1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2D39274-1524-4A49-A540-8CAB31A8616D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738E3260-14A2-4CDC-872A-EE75AC0B1F87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57" name="Graphic 256" descr="Periodic Graph">
              <a:extLst>
                <a:ext uri="{FF2B5EF4-FFF2-40B4-BE49-F238E27FC236}">
                  <a16:creationId xmlns:a16="http://schemas.microsoft.com/office/drawing/2014/main" id="{DEBA8AA1-C728-470C-A766-EDBDE0B93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99458CC8-5BC0-4E24-A87C-0AEA27BEC922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59" name="Connector: Elbow 258">
            <a:extLst>
              <a:ext uri="{FF2B5EF4-FFF2-40B4-BE49-F238E27FC236}">
                <a16:creationId xmlns:a16="http://schemas.microsoft.com/office/drawing/2014/main" id="{5BCB0E9F-5505-4A43-ADB4-748CAA5B49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6EDD00C-BFEE-438A-A900-18B1DE3C2496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D4F29F4-E9D9-4A54-B06C-B8A44DAB9AC5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62" name="Graphic 261" descr="Periodic Graph">
              <a:extLst>
                <a:ext uri="{FF2B5EF4-FFF2-40B4-BE49-F238E27FC236}">
                  <a16:creationId xmlns:a16="http://schemas.microsoft.com/office/drawing/2014/main" id="{F62FC0AF-71AE-4F0B-90C8-55383627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2D452212-AA81-4DBC-9414-13B6A14F5DBF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64" name="Connector: Elbow 263">
            <a:extLst>
              <a:ext uri="{FF2B5EF4-FFF2-40B4-BE49-F238E27FC236}">
                <a16:creationId xmlns:a16="http://schemas.microsoft.com/office/drawing/2014/main" id="{A0893C77-9C44-428E-9EB7-017AA1AD7F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19D4020-2BE9-45A2-BAE2-171D26A3F2CE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9A4CE22-BFB6-4884-95CD-21625868257B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67" name="Graphic 266" descr="Periodic Graph">
              <a:extLst>
                <a:ext uri="{FF2B5EF4-FFF2-40B4-BE49-F238E27FC236}">
                  <a16:creationId xmlns:a16="http://schemas.microsoft.com/office/drawing/2014/main" id="{8F4AFAA5-A5D9-4E91-8A82-6FA96039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38707" y="4722434"/>
              <a:ext cx="769441" cy="769441"/>
            </a:xfrm>
            <a:prstGeom prst="rect">
              <a:avLst/>
            </a:prstGeom>
          </p:spPr>
        </p:pic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A75BABE-8E2C-4DD6-B497-9FD83545F589}"/>
                </a:ext>
              </a:extLst>
            </p:cNvPr>
            <p:cNvSpPr txBox="1"/>
            <p:nvPr/>
          </p:nvSpPr>
          <p:spPr>
            <a:xfrm>
              <a:off x="16675512" y="4445436"/>
              <a:ext cx="4192173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6F8D54A5-F5D2-414D-8484-E6BF8C4A50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06413" y="8978207"/>
            <a:ext cx="8962998" cy="3731221"/>
          </a:xfrm>
          <a:prstGeom prst="bentConnector3">
            <a:avLst>
              <a:gd name="adj1" fmla="val 81966"/>
            </a:avLst>
          </a:prstGeom>
          <a:ln w="76200">
            <a:solidFill>
              <a:srgbClr val="B1D2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8F2427C-5EE3-4953-B754-BD85A06AE33B}"/>
              </a:ext>
            </a:extLst>
          </p:cNvPr>
          <p:cNvGrpSpPr/>
          <p:nvPr/>
        </p:nvGrpSpPr>
        <p:grpSpPr>
          <a:xfrm>
            <a:off x="16393456" y="4337662"/>
            <a:ext cx="5606939" cy="1446550"/>
            <a:chOff x="16393457" y="4337662"/>
            <a:chExt cx="5606939" cy="1446550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8D19F97-3550-4E1C-8B86-5775E59941BC}"/>
                </a:ext>
              </a:extLst>
            </p:cNvPr>
            <p:cNvSpPr txBox="1"/>
            <p:nvPr/>
          </p:nvSpPr>
          <p:spPr>
            <a:xfrm>
              <a:off x="16393457" y="4337662"/>
              <a:ext cx="5606939" cy="1446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A717135B-85CD-4AA0-9CB5-24D198778455}"/>
                </a:ext>
              </a:extLst>
            </p:cNvPr>
            <p:cNvSpPr txBox="1"/>
            <p:nvPr/>
          </p:nvSpPr>
          <p:spPr>
            <a:xfrm>
              <a:off x="16675511" y="4445436"/>
              <a:ext cx="5087071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  <a:br>
                <a:rPr lang="nl-NL" sz="4000" dirty="0">
                  <a:latin typeface="Roboto" panose="020B0604020202020204" charset="0"/>
                  <a:ea typeface="Roboto" panose="020B0604020202020204" charset="0"/>
                </a:rPr>
              </a:br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(tijdreeksdata)</a:t>
              </a:r>
            </a:p>
          </p:txBody>
        </p:sp>
      </p:grpSp>
      <p:pic>
        <p:nvPicPr>
          <p:cNvPr id="132" name="Graphic 131" descr="Periodic Graph">
            <a:extLst>
              <a:ext uri="{FF2B5EF4-FFF2-40B4-BE49-F238E27FC236}">
                <a16:creationId xmlns:a16="http://schemas.microsoft.com/office/drawing/2014/main" id="{FE922C54-C269-403C-80D4-213288EAD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07968" y="4994805"/>
            <a:ext cx="769441" cy="769441"/>
          </a:xfrm>
          <a:prstGeom prst="rect">
            <a:avLst/>
          </a:prstGeom>
        </p:spPr>
      </p:pic>
      <p:sp>
        <p:nvSpPr>
          <p:cNvPr id="126" name="Title 3">
            <a:extLst>
              <a:ext uri="{FF2B5EF4-FFF2-40B4-BE49-F238E27FC236}">
                <a16:creationId xmlns:a16="http://schemas.microsoft.com/office/drawing/2014/main" id="{EB334E5D-396C-4A0F-A58B-F31B8DB2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050686" cy="2651126"/>
          </a:xfrm>
        </p:spPr>
        <p:txBody>
          <a:bodyPr/>
          <a:lstStyle/>
          <a:p>
            <a:r>
              <a:rPr lang="nl-NL" dirty="0"/>
              <a:t>2+3 Herhalen tot het past: ‘curve fitting’</a:t>
            </a:r>
          </a:p>
        </p:txBody>
      </p:sp>
    </p:spTree>
    <p:extLst>
      <p:ext uri="{BB962C8B-B14F-4D97-AF65-F5344CB8AC3E}">
        <p14:creationId xmlns:p14="http://schemas.microsoft.com/office/powerpoint/2010/main" val="2203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00"/>
                            </p:stCondLst>
                            <p:childTnLst>
                              <p:par>
                                <p:cTn id="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4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400"/>
                            </p:stCondLst>
                            <p:childTnLst>
                              <p:par>
                                <p:cTn id="1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6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8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3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7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2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4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600"/>
                            </p:stCondLst>
                            <p:childTnLst>
                              <p:par>
                                <p:cTn id="1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100"/>
                            </p:stCondLst>
                            <p:childTnLst>
                              <p:par>
                                <p:cTn id="1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3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3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500"/>
                            </p:stCondLst>
                            <p:childTnLst>
                              <p:par>
                                <p:cTn id="2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0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2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9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520286" cy="946803"/>
          </a:xfrm>
        </p:spPr>
        <p:txBody>
          <a:bodyPr>
            <a:normAutofit fontScale="92500"/>
          </a:bodyPr>
          <a:lstStyle/>
          <a:p>
            <a:r>
              <a:rPr lang="nl-NL" sz="6000" u="none" dirty="0">
                <a:latin typeface="Roboto Black"/>
                <a:ea typeface="Roboto Black"/>
              </a:rPr>
              <a:t>Weten hoe </a:t>
            </a:r>
            <a:r>
              <a:rPr lang="nl-NL" sz="6000" u="none" dirty="0">
                <a:solidFill>
                  <a:srgbClr val="1EBCC5"/>
                </a:solidFill>
                <a:latin typeface="Roboto Black"/>
                <a:ea typeface="Roboto Black"/>
              </a:rPr>
              <a:t>gewijzigde parameters</a:t>
            </a:r>
            <a:r>
              <a:rPr lang="nl-NL" sz="6000" u="none" dirty="0">
                <a:latin typeface="Roboto Black"/>
                <a:ea typeface="Roboto Black"/>
              </a:rPr>
              <a:t> </a:t>
            </a:r>
            <a:r>
              <a:rPr lang="nl-NL" sz="6000" u="none" dirty="0">
                <a:solidFill>
                  <a:schemeClr val="accent5"/>
                </a:solidFill>
                <a:latin typeface="Roboto Black"/>
                <a:ea typeface="Roboto Black"/>
              </a:rPr>
              <a:t>verwachte uitkomst </a:t>
            </a:r>
            <a:r>
              <a:rPr lang="nl-NL" sz="6000" u="none" dirty="0">
                <a:latin typeface="Roboto Black"/>
                <a:ea typeface="Roboto Black"/>
              </a:rPr>
              <a:t>wijzigen</a:t>
            </a:r>
            <a:endParaRPr lang="nl-NL" sz="6000" u="non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9FDC0-A81F-4668-A2D6-6EEAB2B6FDD9}"/>
              </a:ext>
            </a:extLst>
          </p:cNvPr>
          <p:cNvSpPr/>
          <p:nvPr/>
        </p:nvSpPr>
        <p:spPr>
          <a:xfrm>
            <a:off x="8945997" y="5255861"/>
            <a:ext cx="1768054" cy="374115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F560A3-D08A-492A-A5BE-9FE1F49C03DB}"/>
              </a:ext>
            </a:extLst>
          </p:cNvPr>
          <p:cNvSpPr/>
          <p:nvPr/>
        </p:nvSpPr>
        <p:spPr>
          <a:xfrm>
            <a:off x="11598079" y="5255861"/>
            <a:ext cx="1768054" cy="24941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FF7C60-2F6E-40C7-AA84-7DE9B5223627}"/>
              </a:ext>
            </a:extLst>
          </p:cNvPr>
          <p:cNvSpPr/>
          <p:nvPr/>
        </p:nvSpPr>
        <p:spPr>
          <a:xfrm>
            <a:off x="11598079" y="7749960"/>
            <a:ext cx="1768054" cy="62353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ACCA8-510A-4F8C-BDA9-FF84923D6559}"/>
              </a:ext>
            </a:extLst>
          </p:cNvPr>
          <p:cNvSpPr/>
          <p:nvPr/>
        </p:nvSpPr>
        <p:spPr>
          <a:xfrm>
            <a:off x="11598079" y="8373498"/>
            <a:ext cx="1768054" cy="6235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D0843-BE1C-4C10-A7ED-06031CBAC078}"/>
              </a:ext>
            </a:extLst>
          </p:cNvPr>
          <p:cNvCxnSpPr>
            <a:cxnSpLocks/>
          </p:cNvCxnSpPr>
          <p:nvPr/>
        </p:nvCxnSpPr>
        <p:spPr>
          <a:xfrm>
            <a:off x="8945997" y="8997017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D33A66-65EF-488D-9749-59EE3A28CCC1}"/>
              </a:ext>
            </a:extLst>
          </p:cNvPr>
          <p:cNvCxnSpPr>
            <a:cxnSpLocks/>
          </p:cNvCxnSpPr>
          <p:nvPr/>
        </p:nvCxnSpPr>
        <p:spPr>
          <a:xfrm>
            <a:off x="8945997" y="5255863"/>
            <a:ext cx="442013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A8D020-5070-42A7-848E-87C0D3C17192}"/>
              </a:ext>
            </a:extLst>
          </p:cNvPr>
          <p:cNvCxnSpPr>
            <a:cxnSpLocks/>
          </p:cNvCxnSpPr>
          <p:nvPr/>
        </p:nvCxnSpPr>
        <p:spPr>
          <a:xfrm>
            <a:off x="8945997" y="5754685"/>
            <a:ext cx="4420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EC7D802-9176-4FC6-AD2A-E407A36CD8B2}"/>
              </a:ext>
            </a:extLst>
          </p:cNvPr>
          <p:cNvSpPr/>
          <p:nvPr/>
        </p:nvSpPr>
        <p:spPr>
          <a:xfrm>
            <a:off x="8945997" y="5255861"/>
            <a:ext cx="4420136" cy="4988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D2ECD8-07B1-4700-BC11-12B0A4CE1542}"/>
              </a:ext>
            </a:extLst>
          </p:cNvPr>
          <p:cNvCxnSpPr/>
          <p:nvPr/>
        </p:nvCxnSpPr>
        <p:spPr>
          <a:xfrm>
            <a:off x="10208893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576080-9726-4620-B3AF-ABFB11E9C747}"/>
              </a:ext>
            </a:extLst>
          </p:cNvPr>
          <p:cNvCxnSpPr/>
          <p:nvPr/>
        </p:nvCxnSpPr>
        <p:spPr>
          <a:xfrm>
            <a:off x="12103237" y="5255851"/>
            <a:ext cx="0" cy="49883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B347B6-E43F-4B92-B276-582CDABDF2F2}"/>
              </a:ext>
            </a:extLst>
          </p:cNvPr>
          <p:cNvSpPr/>
          <p:nvPr/>
        </p:nvSpPr>
        <p:spPr>
          <a:xfrm>
            <a:off x="8959960" y="3830589"/>
            <a:ext cx="4420136" cy="1427522"/>
          </a:xfrm>
          <a:prstGeom prst="triangle">
            <a:avLst>
              <a:gd name="adj" fmla="val 487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3BBF09-DFBD-4E59-9B21-090A38C3F3C9}"/>
              </a:ext>
            </a:extLst>
          </p:cNvPr>
          <p:cNvSpPr/>
          <p:nvPr/>
        </p:nvSpPr>
        <p:spPr>
          <a:xfrm>
            <a:off x="8945997" y="5251265"/>
            <a:ext cx="4420136" cy="3741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175CB55-56B0-4E1E-9545-77A349BCF98B}"/>
              </a:ext>
            </a:extLst>
          </p:cNvPr>
          <p:cNvGrpSpPr/>
          <p:nvPr/>
        </p:nvGrpSpPr>
        <p:grpSpPr>
          <a:xfrm>
            <a:off x="13366133" y="6203638"/>
            <a:ext cx="8634262" cy="1836400"/>
            <a:chOff x="13424855" y="6162838"/>
            <a:chExt cx="8204645" cy="18364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A9F9173-13CF-4C60-A1A7-FEAFC14CE48C}"/>
                </a:ext>
              </a:extLst>
            </p:cNvPr>
            <p:cNvCxnSpPr>
              <a:cxnSpLocks/>
              <a:stCxn id="35" idx="3"/>
              <a:endCxn id="40" idx="1"/>
            </p:cNvCxnSpPr>
            <p:nvPr/>
          </p:nvCxnSpPr>
          <p:spPr>
            <a:xfrm flipV="1">
              <a:off x="13424855" y="7081038"/>
              <a:ext cx="2876693" cy="1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018006-C74D-4455-8875-940A9C9FEDE2}"/>
                </a:ext>
              </a:extLst>
            </p:cNvPr>
            <p:cNvSpPr txBox="1"/>
            <p:nvPr/>
          </p:nvSpPr>
          <p:spPr>
            <a:xfrm>
              <a:off x="16301548" y="6162838"/>
              <a:ext cx="5327952" cy="1836400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txBody>
            <a:bodyPr wrap="square" lIns="180000" tIns="45720" rIns="18000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4000" dirty="0">
                  <a:solidFill>
                    <a:schemeClr val="accent5"/>
                  </a:solidFill>
                  <a:latin typeface="Roboto" panose="020B0604020202020204" charset="0"/>
                  <a:ea typeface="Roboto" panose="020B0604020202020204" charset="0"/>
                </a:rPr>
                <a:t>binnentemperatuur</a:t>
              </a:r>
            </a:p>
            <a:p>
              <a:pPr>
                <a:lnSpc>
                  <a:spcPct val="150000"/>
                </a:lnSpc>
              </a:pPr>
              <a:r>
                <a:rPr lang="nl-NL" sz="4000" dirty="0">
                  <a:solidFill>
                    <a:schemeClr val="accent5"/>
                  </a:solidFill>
                  <a:latin typeface="Roboto" panose="020B0604020202020204" charset="0"/>
                  <a:ea typeface="Roboto" panose="020B0604020202020204" charset="0"/>
                </a:rPr>
                <a:t>energiegebruik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EE6D70D-475F-4004-8E97-BCCA3E0F93DB}"/>
              </a:ext>
            </a:extLst>
          </p:cNvPr>
          <p:cNvGrpSpPr/>
          <p:nvPr/>
        </p:nvGrpSpPr>
        <p:grpSpPr>
          <a:xfrm>
            <a:off x="1010007" y="6203638"/>
            <a:ext cx="7935990" cy="1836400"/>
            <a:chOff x="1214870" y="6123230"/>
            <a:chExt cx="7935990" cy="18364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373D734-62A8-402E-A50D-E0F8B9E5A309}"/>
                </a:ext>
              </a:extLst>
            </p:cNvPr>
            <p:cNvCxnSpPr>
              <a:cxnSpLocks/>
              <a:stCxn id="42" idx="3"/>
              <a:endCxn id="35" idx="1"/>
            </p:cNvCxnSpPr>
            <p:nvPr/>
          </p:nvCxnSpPr>
          <p:spPr>
            <a:xfrm>
              <a:off x="6821810" y="7041430"/>
              <a:ext cx="2329050" cy="1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0EC3F5-68CA-406C-90F1-75B1CB7618A0}"/>
                </a:ext>
              </a:extLst>
            </p:cNvPr>
            <p:cNvSpPr txBox="1"/>
            <p:nvPr/>
          </p:nvSpPr>
          <p:spPr>
            <a:xfrm>
              <a:off x="1214870" y="6123230"/>
              <a:ext cx="5606940" cy="1836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303697"/>
                        <a:gd name="connsiteY0" fmla="*/ 0 h 2010807"/>
                        <a:gd name="connsiteX1" fmla="*/ 571777 w 4303697"/>
                        <a:gd name="connsiteY1" fmla="*/ 0 h 2010807"/>
                        <a:gd name="connsiteX2" fmla="*/ 1057480 w 4303697"/>
                        <a:gd name="connsiteY2" fmla="*/ 0 h 2010807"/>
                        <a:gd name="connsiteX3" fmla="*/ 1758368 w 4303697"/>
                        <a:gd name="connsiteY3" fmla="*/ 0 h 2010807"/>
                        <a:gd name="connsiteX4" fmla="*/ 2330145 w 4303697"/>
                        <a:gd name="connsiteY4" fmla="*/ 0 h 2010807"/>
                        <a:gd name="connsiteX5" fmla="*/ 2901921 w 4303697"/>
                        <a:gd name="connsiteY5" fmla="*/ 0 h 2010807"/>
                        <a:gd name="connsiteX6" fmla="*/ 3602809 w 4303697"/>
                        <a:gd name="connsiteY6" fmla="*/ 0 h 2010807"/>
                        <a:gd name="connsiteX7" fmla="*/ 4303697 w 4303697"/>
                        <a:gd name="connsiteY7" fmla="*/ 0 h 2010807"/>
                        <a:gd name="connsiteX8" fmla="*/ 4303697 w 4303697"/>
                        <a:gd name="connsiteY8" fmla="*/ 710485 h 2010807"/>
                        <a:gd name="connsiteX9" fmla="*/ 4303697 w 4303697"/>
                        <a:gd name="connsiteY9" fmla="*/ 1340538 h 2010807"/>
                        <a:gd name="connsiteX10" fmla="*/ 4303697 w 4303697"/>
                        <a:gd name="connsiteY10" fmla="*/ 2010807 h 2010807"/>
                        <a:gd name="connsiteX11" fmla="*/ 3688883 w 4303697"/>
                        <a:gd name="connsiteY11" fmla="*/ 2010807 h 2010807"/>
                        <a:gd name="connsiteX12" fmla="*/ 3117106 w 4303697"/>
                        <a:gd name="connsiteY12" fmla="*/ 2010807 h 2010807"/>
                        <a:gd name="connsiteX13" fmla="*/ 2416218 w 4303697"/>
                        <a:gd name="connsiteY13" fmla="*/ 2010807 h 2010807"/>
                        <a:gd name="connsiteX14" fmla="*/ 1715331 w 4303697"/>
                        <a:gd name="connsiteY14" fmla="*/ 2010807 h 2010807"/>
                        <a:gd name="connsiteX15" fmla="*/ 1186591 w 4303697"/>
                        <a:gd name="connsiteY15" fmla="*/ 2010807 h 2010807"/>
                        <a:gd name="connsiteX16" fmla="*/ 571777 w 4303697"/>
                        <a:gd name="connsiteY16" fmla="*/ 2010807 h 2010807"/>
                        <a:gd name="connsiteX17" fmla="*/ 0 w 4303697"/>
                        <a:gd name="connsiteY17" fmla="*/ 2010807 h 2010807"/>
                        <a:gd name="connsiteX18" fmla="*/ 0 w 4303697"/>
                        <a:gd name="connsiteY18" fmla="*/ 1340538 h 2010807"/>
                        <a:gd name="connsiteX19" fmla="*/ 0 w 4303697"/>
                        <a:gd name="connsiteY19" fmla="*/ 710485 h 2010807"/>
                        <a:gd name="connsiteX20" fmla="*/ 0 w 4303697"/>
                        <a:gd name="connsiteY20" fmla="*/ 0 h 201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303697" h="2010807" extrusionOk="0">
                          <a:moveTo>
                            <a:pt x="0" y="0"/>
                          </a:moveTo>
                          <a:cubicBezTo>
                            <a:pt x="123957" y="-3435"/>
                            <a:pt x="379201" y="19812"/>
                            <a:pt x="571777" y="0"/>
                          </a:cubicBezTo>
                          <a:cubicBezTo>
                            <a:pt x="764353" y="-19812"/>
                            <a:pt x="824864" y="-17426"/>
                            <a:pt x="1057480" y="0"/>
                          </a:cubicBezTo>
                          <a:cubicBezTo>
                            <a:pt x="1290096" y="17426"/>
                            <a:pt x="1586919" y="34171"/>
                            <a:pt x="1758368" y="0"/>
                          </a:cubicBezTo>
                          <a:cubicBezTo>
                            <a:pt x="1929817" y="-34171"/>
                            <a:pt x="2158375" y="26172"/>
                            <a:pt x="2330145" y="0"/>
                          </a:cubicBezTo>
                          <a:cubicBezTo>
                            <a:pt x="2501915" y="-26172"/>
                            <a:pt x="2681308" y="6644"/>
                            <a:pt x="2901921" y="0"/>
                          </a:cubicBezTo>
                          <a:cubicBezTo>
                            <a:pt x="3122534" y="-6644"/>
                            <a:pt x="3432240" y="-18941"/>
                            <a:pt x="3602809" y="0"/>
                          </a:cubicBezTo>
                          <a:cubicBezTo>
                            <a:pt x="3773378" y="18941"/>
                            <a:pt x="3994605" y="10758"/>
                            <a:pt x="4303697" y="0"/>
                          </a:cubicBezTo>
                          <a:cubicBezTo>
                            <a:pt x="4290404" y="308656"/>
                            <a:pt x="4327702" y="406595"/>
                            <a:pt x="4303697" y="710485"/>
                          </a:cubicBezTo>
                          <a:cubicBezTo>
                            <a:pt x="4279692" y="1014375"/>
                            <a:pt x="4332760" y="1180277"/>
                            <a:pt x="4303697" y="1340538"/>
                          </a:cubicBezTo>
                          <a:cubicBezTo>
                            <a:pt x="4274634" y="1500799"/>
                            <a:pt x="4306162" y="1760520"/>
                            <a:pt x="4303697" y="2010807"/>
                          </a:cubicBezTo>
                          <a:cubicBezTo>
                            <a:pt x="4117240" y="2019255"/>
                            <a:pt x="3979867" y="1994585"/>
                            <a:pt x="3688883" y="2010807"/>
                          </a:cubicBezTo>
                          <a:cubicBezTo>
                            <a:pt x="3397899" y="2027029"/>
                            <a:pt x="3399522" y="2015135"/>
                            <a:pt x="3117106" y="2010807"/>
                          </a:cubicBezTo>
                          <a:cubicBezTo>
                            <a:pt x="2834690" y="2006479"/>
                            <a:pt x="2624684" y="2021787"/>
                            <a:pt x="2416218" y="2010807"/>
                          </a:cubicBezTo>
                          <a:cubicBezTo>
                            <a:pt x="2207752" y="1999827"/>
                            <a:pt x="1885874" y="2035457"/>
                            <a:pt x="1715331" y="2010807"/>
                          </a:cubicBezTo>
                          <a:cubicBezTo>
                            <a:pt x="1544788" y="1986157"/>
                            <a:pt x="1360764" y="1993987"/>
                            <a:pt x="1186591" y="2010807"/>
                          </a:cubicBezTo>
                          <a:cubicBezTo>
                            <a:pt x="1012418" y="2027627"/>
                            <a:pt x="829756" y="2017879"/>
                            <a:pt x="571777" y="2010807"/>
                          </a:cubicBezTo>
                          <a:cubicBezTo>
                            <a:pt x="313798" y="2003735"/>
                            <a:pt x="272039" y="2011154"/>
                            <a:pt x="0" y="2010807"/>
                          </a:cubicBezTo>
                          <a:cubicBezTo>
                            <a:pt x="14936" y="1860138"/>
                            <a:pt x="-1556" y="1615474"/>
                            <a:pt x="0" y="1340538"/>
                          </a:cubicBezTo>
                          <a:cubicBezTo>
                            <a:pt x="1556" y="1065602"/>
                            <a:pt x="-16554" y="927424"/>
                            <a:pt x="0" y="710485"/>
                          </a:cubicBezTo>
                          <a:cubicBezTo>
                            <a:pt x="16554" y="493546"/>
                            <a:pt x="-31863" y="2111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180000" tIns="45720" rIns="180000" bIns="4572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nl-NL" sz="4000" dirty="0">
                  <a:latin typeface="Roboto" panose="020B0604020202020204" charset="0"/>
                  <a:ea typeface="Roboto" panose="020B0604020202020204" charset="0"/>
                </a:rPr>
                <a:t>setpointwijzigingen</a:t>
              </a:r>
            </a:p>
            <a:p>
              <a:pPr algn="r">
                <a:lnSpc>
                  <a:spcPct val="150000"/>
                </a:lnSpc>
              </a:pPr>
              <a:r>
                <a:rPr lang="nl-NL" sz="4000" dirty="0">
                  <a:latin typeface="Roboto" panose="020B0604020202020204" charset="0"/>
                  <a:ea typeface="Roboto" panose="020B0604020202020204" charset="0"/>
                </a:rPr>
                <a:t>weer</a:t>
              </a:r>
              <a:endParaRPr lang="nl-NL" sz="4400" dirty="0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pic>
        <p:nvPicPr>
          <p:cNvPr id="64" name="Graphic 63">
            <a:extLst>
              <a:ext uri="{FF2B5EF4-FFF2-40B4-BE49-F238E27FC236}">
                <a16:creationId xmlns:a16="http://schemas.microsoft.com/office/drawing/2014/main" id="{C09A9739-6D8B-4797-94E1-37B1A396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360" y="5863600"/>
            <a:ext cx="806506" cy="80650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853D021-B06A-4F1C-B9D8-8C8A1472B32A}"/>
              </a:ext>
            </a:extLst>
          </p:cNvPr>
          <p:cNvSpPr/>
          <p:nvPr/>
        </p:nvSpPr>
        <p:spPr>
          <a:xfrm>
            <a:off x="12473183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47300E2-8EB2-41C8-B191-965612812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68515" y="8281161"/>
            <a:ext cx="453665" cy="453665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77A744A-2E14-4B6A-BFE4-788404287BE8}"/>
              </a:ext>
            </a:extLst>
          </p:cNvPr>
          <p:cNvSpPr/>
          <p:nvPr/>
        </p:nvSpPr>
        <p:spPr>
          <a:xfrm>
            <a:off x="10905298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48107F01-04E6-4B22-9589-AFDEFB4AD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00630" y="8281161"/>
            <a:ext cx="453665" cy="45366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0FE7A87-D0FD-4C22-9947-245A766D79B0}"/>
              </a:ext>
            </a:extLst>
          </p:cNvPr>
          <p:cNvSpPr/>
          <p:nvPr/>
        </p:nvSpPr>
        <p:spPr>
          <a:xfrm>
            <a:off x="9394562" y="8202409"/>
            <a:ext cx="611170" cy="6111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1D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66EF00D-92A7-4362-8CDC-CDE74786C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9894" y="8281161"/>
            <a:ext cx="453665" cy="45366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B38D79-89D6-46E4-90DE-49845A66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2560" y="6504813"/>
            <a:ext cx="806506" cy="8065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55BE8D1E-40F9-4BBB-A3BD-FC4E77A42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3356" y="6629752"/>
            <a:ext cx="806506" cy="80650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F404D62-CECC-44D5-934D-5717A02A3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35667" y="6595506"/>
            <a:ext cx="806506" cy="80650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4A40600-5D32-4D86-AFF4-EC8445A3D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14464" y="5813030"/>
            <a:ext cx="806506" cy="806504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9F8506D4-7FFE-42F9-9069-A8EDF0FD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9773" y="7334012"/>
            <a:ext cx="806506" cy="806504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5293A9-4D9B-4207-8D28-7E13A366F388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10279862" y="6908065"/>
            <a:ext cx="472698" cy="1249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1F28F5-8C64-4329-B8DD-A238D6DEDB58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10279862" y="7033004"/>
            <a:ext cx="1069911" cy="7042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607260-CC33-4E95-80CF-33BC5A71F406}"/>
              </a:ext>
            </a:extLst>
          </p:cNvPr>
          <p:cNvCxnSpPr>
            <a:cxnSpLocks/>
            <a:stCxn id="64" idx="3"/>
            <a:endCxn id="76" idx="0"/>
          </p:cNvCxnSpPr>
          <p:nvPr/>
        </p:nvCxnSpPr>
        <p:spPr>
          <a:xfrm>
            <a:off x="10770866" y="6266852"/>
            <a:ext cx="384947" cy="2379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28CE77-BBE8-498C-A925-CEF5972A12E2}"/>
              </a:ext>
            </a:extLst>
          </p:cNvPr>
          <p:cNvCxnSpPr>
            <a:cxnSpLocks/>
            <a:stCxn id="76" idx="3"/>
            <a:endCxn id="78" idx="1"/>
          </p:cNvCxnSpPr>
          <p:nvPr/>
        </p:nvCxnSpPr>
        <p:spPr>
          <a:xfrm>
            <a:off x="11559066" y="6908065"/>
            <a:ext cx="576601" cy="9069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25B8FB-006B-4221-B133-6063559697FF}"/>
              </a:ext>
            </a:extLst>
          </p:cNvPr>
          <p:cNvCxnSpPr>
            <a:cxnSpLocks/>
            <a:stCxn id="79" idx="3"/>
            <a:endCxn id="78" idx="0"/>
          </p:cNvCxnSpPr>
          <p:nvPr/>
        </p:nvCxnSpPr>
        <p:spPr>
          <a:xfrm>
            <a:off x="12520970" y="6216282"/>
            <a:ext cx="17950" cy="3792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B6B5D5-40BA-40EE-91FA-E09144BCC6A2}"/>
              </a:ext>
            </a:extLst>
          </p:cNvPr>
          <p:cNvCxnSpPr>
            <a:cxnSpLocks/>
            <a:stCxn id="76" idx="3"/>
            <a:endCxn id="80" idx="0"/>
          </p:cNvCxnSpPr>
          <p:nvPr/>
        </p:nvCxnSpPr>
        <p:spPr>
          <a:xfrm>
            <a:off x="11559066" y="6908065"/>
            <a:ext cx="193960" cy="4259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D355560-C3A6-4530-A6B4-DFB3A53FA091}"/>
              </a:ext>
            </a:extLst>
          </p:cNvPr>
          <p:cNvCxnSpPr>
            <a:cxnSpLocks/>
            <a:stCxn id="76" idx="0"/>
            <a:endCxn id="79" idx="1"/>
          </p:cNvCxnSpPr>
          <p:nvPr/>
        </p:nvCxnSpPr>
        <p:spPr>
          <a:xfrm flipV="1">
            <a:off x="11155813" y="6216282"/>
            <a:ext cx="558651" cy="2885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FEF0DA-A975-4934-9897-73B3D166AF00}"/>
              </a:ext>
            </a:extLst>
          </p:cNvPr>
          <p:cNvCxnSpPr>
            <a:cxnSpLocks/>
            <a:stCxn id="65" idx="0"/>
            <a:endCxn id="80" idx="3"/>
          </p:cNvCxnSpPr>
          <p:nvPr/>
        </p:nvCxnSpPr>
        <p:spPr>
          <a:xfrm flipH="1" flipV="1">
            <a:off x="12156279" y="7737264"/>
            <a:ext cx="622489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A4CBB94-B4F0-4CF0-B705-73A6D5C07763}"/>
              </a:ext>
            </a:extLst>
          </p:cNvPr>
          <p:cNvCxnSpPr>
            <a:cxnSpLocks/>
            <a:stCxn id="68" idx="0"/>
            <a:endCxn id="77" idx="2"/>
          </p:cNvCxnSpPr>
          <p:nvPr/>
        </p:nvCxnSpPr>
        <p:spPr>
          <a:xfrm flipH="1" flipV="1">
            <a:off x="9876609" y="7436256"/>
            <a:ext cx="1334274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4C0E872-C6C8-4CE7-8976-FF5CDBFFA5EA}"/>
              </a:ext>
            </a:extLst>
          </p:cNvPr>
          <p:cNvCxnSpPr>
            <a:cxnSpLocks/>
            <a:stCxn id="71" idx="0"/>
            <a:endCxn id="77" idx="2"/>
          </p:cNvCxnSpPr>
          <p:nvPr/>
        </p:nvCxnSpPr>
        <p:spPr>
          <a:xfrm flipV="1">
            <a:off x="9700147" y="7436256"/>
            <a:ext cx="176462" cy="7661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D24E55-D6BD-4004-AAF3-42B70EF7E7DC}"/>
              </a:ext>
            </a:extLst>
          </p:cNvPr>
          <p:cNvCxnSpPr>
            <a:cxnSpLocks/>
            <a:stCxn id="78" idx="3"/>
            <a:endCxn id="35" idx="3"/>
          </p:cNvCxnSpPr>
          <p:nvPr/>
        </p:nvCxnSpPr>
        <p:spPr>
          <a:xfrm>
            <a:off x="12942173" y="6998758"/>
            <a:ext cx="423960" cy="1230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A32362-8197-4846-8AA9-5FA7F50A0494}"/>
              </a:ext>
            </a:extLst>
          </p:cNvPr>
          <p:cNvCxnSpPr>
            <a:cxnSpLocks/>
            <a:stCxn id="80" idx="3"/>
            <a:endCxn id="78" idx="2"/>
          </p:cNvCxnSpPr>
          <p:nvPr/>
        </p:nvCxnSpPr>
        <p:spPr>
          <a:xfrm flipV="1">
            <a:off x="12156279" y="7402010"/>
            <a:ext cx="382641" cy="33525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64B2A-B65E-425F-9B03-C37014535989}"/>
              </a:ext>
            </a:extLst>
          </p:cNvPr>
          <p:cNvCxnSpPr>
            <a:cxnSpLocks/>
            <a:stCxn id="64" idx="1"/>
            <a:endCxn id="77" idx="0"/>
          </p:cNvCxnSpPr>
          <p:nvPr/>
        </p:nvCxnSpPr>
        <p:spPr>
          <a:xfrm flipH="1">
            <a:off x="9876609" y="6266852"/>
            <a:ext cx="87751" cy="3629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37112FB-5B71-4846-9A6B-601D9B770785}"/>
              </a:ext>
            </a:extLst>
          </p:cNvPr>
          <p:cNvCxnSpPr>
            <a:cxnSpLocks/>
            <a:stCxn id="68" idx="0"/>
            <a:endCxn id="80" idx="1"/>
          </p:cNvCxnSpPr>
          <p:nvPr/>
        </p:nvCxnSpPr>
        <p:spPr>
          <a:xfrm flipV="1">
            <a:off x="11210883" y="7737264"/>
            <a:ext cx="138890" cy="4651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AF00F4-B3CD-4397-911A-9F66659FE07C}"/>
              </a:ext>
            </a:extLst>
          </p:cNvPr>
          <p:cNvCxnSpPr>
            <a:cxnSpLocks/>
            <a:stCxn id="35" idx="1"/>
            <a:endCxn id="77" idx="1"/>
          </p:cNvCxnSpPr>
          <p:nvPr/>
        </p:nvCxnSpPr>
        <p:spPr>
          <a:xfrm flipV="1">
            <a:off x="8945997" y="7033004"/>
            <a:ext cx="527359" cy="88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E9056727-35BD-4440-8CBF-9A330AB19C9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H="1">
            <a:off x="9473356" y="6998758"/>
            <a:ext cx="3468817" cy="34246"/>
          </a:xfrm>
          <a:prstGeom prst="bentConnector5">
            <a:avLst>
              <a:gd name="adj1" fmla="val -6590"/>
              <a:gd name="adj2" fmla="val -4201737"/>
              <a:gd name="adj3" fmla="val 10659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95AB22C-A244-43FA-ADD8-7E8E0FEDA980}"/>
              </a:ext>
            </a:extLst>
          </p:cNvPr>
          <p:cNvGrpSpPr/>
          <p:nvPr/>
        </p:nvGrpSpPr>
        <p:grpSpPr>
          <a:xfrm>
            <a:off x="16393457" y="4337662"/>
            <a:ext cx="5606939" cy="1446550"/>
            <a:chOff x="857608" y="4233020"/>
            <a:chExt cx="5606939" cy="1446550"/>
          </a:xfrm>
          <a:solidFill>
            <a:schemeClr val="bg1">
              <a:lumMod val="65000"/>
            </a:schemeClr>
          </a:solidFill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06D5A02C-6715-4FAB-8C2B-D11BCB0F9B0F}"/>
                </a:ext>
              </a:extLst>
            </p:cNvPr>
            <p:cNvSpPr txBox="1"/>
            <p:nvPr/>
          </p:nvSpPr>
          <p:spPr>
            <a:xfrm>
              <a:off x="857608" y="4233020"/>
              <a:ext cx="5606939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pic>
          <p:nvPicPr>
            <p:cNvPr id="211" name="Graphic 210" descr="Periodic Graph">
              <a:extLst>
                <a:ext uri="{FF2B5EF4-FFF2-40B4-BE49-F238E27FC236}">
                  <a16:creationId xmlns:a16="http://schemas.microsoft.com/office/drawing/2014/main" id="{E7C23AD3-CBD6-401E-8D6B-D6E2B62F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02858" y="4617792"/>
              <a:ext cx="769441" cy="769441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4A6B389-C598-4A05-B3EF-A72DD4526669}"/>
                </a:ext>
              </a:extLst>
            </p:cNvPr>
            <p:cNvSpPr txBox="1"/>
            <p:nvPr/>
          </p:nvSpPr>
          <p:spPr>
            <a:xfrm>
              <a:off x="1139663" y="4648570"/>
              <a:ext cx="4177747" cy="707886"/>
            </a:xfrm>
            <a:prstGeom prst="rect">
              <a:avLst/>
            </a:prstGeom>
            <a:grpFill/>
          </p:spPr>
          <p:txBody>
            <a:bodyPr wrap="non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berekende output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9A83275-E341-4848-9095-C472810EC5F2}"/>
              </a:ext>
            </a:extLst>
          </p:cNvPr>
          <p:cNvGrpSpPr/>
          <p:nvPr/>
        </p:nvGrpSpPr>
        <p:grpSpPr>
          <a:xfrm>
            <a:off x="1010008" y="4337662"/>
            <a:ext cx="5606939" cy="1446550"/>
            <a:chOff x="857608" y="4233020"/>
            <a:chExt cx="5606939" cy="1446550"/>
          </a:xfrm>
          <a:solidFill>
            <a:schemeClr val="bg1">
              <a:lumMod val="65000"/>
            </a:schemeClr>
          </a:solidFill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7ECC62C-1598-477F-B1B8-814D7D0CA5C2}"/>
                </a:ext>
              </a:extLst>
            </p:cNvPr>
            <p:cNvSpPr txBox="1"/>
            <p:nvPr/>
          </p:nvSpPr>
          <p:spPr>
            <a:xfrm>
              <a:off x="857608" y="4233020"/>
              <a:ext cx="5606939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 </a:t>
              </a:r>
              <a:br>
                <a:rPr lang="nl-NL" sz="440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</a:br>
              <a:endParaRPr lang="nl-NL" sz="440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091E6DB-819C-4AD2-AEA9-BA611E47D834}"/>
                </a:ext>
              </a:extLst>
            </p:cNvPr>
            <p:cNvSpPr txBox="1"/>
            <p:nvPr/>
          </p:nvSpPr>
          <p:spPr>
            <a:xfrm>
              <a:off x="1139663" y="4648570"/>
              <a:ext cx="1332416" cy="707886"/>
            </a:xfrm>
            <a:prstGeom prst="rect">
              <a:avLst/>
            </a:prstGeom>
            <a:grpFill/>
          </p:spPr>
          <p:txBody>
            <a:bodyPr wrap="none" lIns="91440" tIns="45720" rIns="91440" bIns="45720" rtlCol="0" anchor="ctr">
              <a:spAutoFit/>
            </a:bodyPr>
            <a:lstStyle/>
            <a:p>
              <a:r>
                <a:rPr lang="nl-NL" sz="400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</a:rPr>
                <a:t>input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1BE40C8-F18D-4BA1-ABED-A9D8D0EE4C88}"/>
              </a:ext>
            </a:extLst>
          </p:cNvPr>
          <p:cNvSpPr txBox="1"/>
          <p:nvPr/>
        </p:nvSpPr>
        <p:spPr>
          <a:xfrm rot="16200000">
            <a:off x="9164752" y="9164860"/>
            <a:ext cx="4027958" cy="3683060"/>
          </a:xfrm>
          <a:prstGeom prst="rect">
            <a:avLst/>
          </a:prstGeom>
          <a:noFill/>
          <a:ln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03697"/>
                      <a:gd name="connsiteY0" fmla="*/ 0 h 2010807"/>
                      <a:gd name="connsiteX1" fmla="*/ 571777 w 4303697"/>
                      <a:gd name="connsiteY1" fmla="*/ 0 h 2010807"/>
                      <a:gd name="connsiteX2" fmla="*/ 1057480 w 4303697"/>
                      <a:gd name="connsiteY2" fmla="*/ 0 h 2010807"/>
                      <a:gd name="connsiteX3" fmla="*/ 1758368 w 4303697"/>
                      <a:gd name="connsiteY3" fmla="*/ 0 h 2010807"/>
                      <a:gd name="connsiteX4" fmla="*/ 2330145 w 4303697"/>
                      <a:gd name="connsiteY4" fmla="*/ 0 h 2010807"/>
                      <a:gd name="connsiteX5" fmla="*/ 2901921 w 4303697"/>
                      <a:gd name="connsiteY5" fmla="*/ 0 h 2010807"/>
                      <a:gd name="connsiteX6" fmla="*/ 3602809 w 4303697"/>
                      <a:gd name="connsiteY6" fmla="*/ 0 h 2010807"/>
                      <a:gd name="connsiteX7" fmla="*/ 4303697 w 4303697"/>
                      <a:gd name="connsiteY7" fmla="*/ 0 h 2010807"/>
                      <a:gd name="connsiteX8" fmla="*/ 4303697 w 4303697"/>
                      <a:gd name="connsiteY8" fmla="*/ 710485 h 2010807"/>
                      <a:gd name="connsiteX9" fmla="*/ 4303697 w 4303697"/>
                      <a:gd name="connsiteY9" fmla="*/ 1340538 h 2010807"/>
                      <a:gd name="connsiteX10" fmla="*/ 4303697 w 4303697"/>
                      <a:gd name="connsiteY10" fmla="*/ 2010807 h 2010807"/>
                      <a:gd name="connsiteX11" fmla="*/ 3688883 w 4303697"/>
                      <a:gd name="connsiteY11" fmla="*/ 2010807 h 2010807"/>
                      <a:gd name="connsiteX12" fmla="*/ 3117106 w 4303697"/>
                      <a:gd name="connsiteY12" fmla="*/ 2010807 h 2010807"/>
                      <a:gd name="connsiteX13" fmla="*/ 2416218 w 4303697"/>
                      <a:gd name="connsiteY13" fmla="*/ 2010807 h 2010807"/>
                      <a:gd name="connsiteX14" fmla="*/ 1715331 w 4303697"/>
                      <a:gd name="connsiteY14" fmla="*/ 2010807 h 2010807"/>
                      <a:gd name="connsiteX15" fmla="*/ 1186591 w 4303697"/>
                      <a:gd name="connsiteY15" fmla="*/ 2010807 h 2010807"/>
                      <a:gd name="connsiteX16" fmla="*/ 571777 w 4303697"/>
                      <a:gd name="connsiteY16" fmla="*/ 2010807 h 2010807"/>
                      <a:gd name="connsiteX17" fmla="*/ 0 w 4303697"/>
                      <a:gd name="connsiteY17" fmla="*/ 2010807 h 2010807"/>
                      <a:gd name="connsiteX18" fmla="*/ 0 w 4303697"/>
                      <a:gd name="connsiteY18" fmla="*/ 1340538 h 2010807"/>
                      <a:gd name="connsiteX19" fmla="*/ 0 w 4303697"/>
                      <a:gd name="connsiteY19" fmla="*/ 710485 h 2010807"/>
                      <a:gd name="connsiteX20" fmla="*/ 0 w 4303697"/>
                      <a:gd name="connsiteY20" fmla="*/ 0 h 2010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303697" h="2010807" extrusionOk="0">
                        <a:moveTo>
                          <a:pt x="0" y="0"/>
                        </a:moveTo>
                        <a:cubicBezTo>
                          <a:pt x="123957" y="-3435"/>
                          <a:pt x="379201" y="19812"/>
                          <a:pt x="571777" y="0"/>
                        </a:cubicBezTo>
                        <a:cubicBezTo>
                          <a:pt x="764353" y="-19812"/>
                          <a:pt x="824864" y="-17426"/>
                          <a:pt x="1057480" y="0"/>
                        </a:cubicBezTo>
                        <a:cubicBezTo>
                          <a:pt x="1290096" y="17426"/>
                          <a:pt x="1586919" y="34171"/>
                          <a:pt x="1758368" y="0"/>
                        </a:cubicBezTo>
                        <a:cubicBezTo>
                          <a:pt x="1929817" y="-34171"/>
                          <a:pt x="2158375" y="26172"/>
                          <a:pt x="2330145" y="0"/>
                        </a:cubicBezTo>
                        <a:cubicBezTo>
                          <a:pt x="2501915" y="-26172"/>
                          <a:pt x="2681308" y="6644"/>
                          <a:pt x="2901921" y="0"/>
                        </a:cubicBezTo>
                        <a:cubicBezTo>
                          <a:pt x="3122534" y="-6644"/>
                          <a:pt x="3432240" y="-18941"/>
                          <a:pt x="3602809" y="0"/>
                        </a:cubicBezTo>
                        <a:cubicBezTo>
                          <a:pt x="3773378" y="18941"/>
                          <a:pt x="3994605" y="10758"/>
                          <a:pt x="4303697" y="0"/>
                        </a:cubicBezTo>
                        <a:cubicBezTo>
                          <a:pt x="4290404" y="308656"/>
                          <a:pt x="4327702" y="406595"/>
                          <a:pt x="4303697" y="710485"/>
                        </a:cubicBezTo>
                        <a:cubicBezTo>
                          <a:pt x="4279692" y="1014375"/>
                          <a:pt x="4332760" y="1180277"/>
                          <a:pt x="4303697" y="1340538"/>
                        </a:cubicBezTo>
                        <a:cubicBezTo>
                          <a:pt x="4274634" y="1500799"/>
                          <a:pt x="4306162" y="1760520"/>
                          <a:pt x="4303697" y="2010807"/>
                        </a:cubicBezTo>
                        <a:cubicBezTo>
                          <a:pt x="4117240" y="2019255"/>
                          <a:pt x="3979867" y="1994585"/>
                          <a:pt x="3688883" y="2010807"/>
                        </a:cubicBezTo>
                        <a:cubicBezTo>
                          <a:pt x="3397899" y="2027029"/>
                          <a:pt x="3399522" y="2015135"/>
                          <a:pt x="3117106" y="2010807"/>
                        </a:cubicBezTo>
                        <a:cubicBezTo>
                          <a:pt x="2834690" y="2006479"/>
                          <a:pt x="2624684" y="2021787"/>
                          <a:pt x="2416218" y="2010807"/>
                        </a:cubicBezTo>
                        <a:cubicBezTo>
                          <a:pt x="2207752" y="1999827"/>
                          <a:pt x="1885874" y="2035457"/>
                          <a:pt x="1715331" y="2010807"/>
                        </a:cubicBezTo>
                        <a:cubicBezTo>
                          <a:pt x="1544788" y="1986157"/>
                          <a:pt x="1360764" y="1993987"/>
                          <a:pt x="1186591" y="2010807"/>
                        </a:cubicBezTo>
                        <a:cubicBezTo>
                          <a:pt x="1012418" y="2027627"/>
                          <a:pt x="829756" y="2017879"/>
                          <a:pt x="571777" y="2010807"/>
                        </a:cubicBezTo>
                        <a:cubicBezTo>
                          <a:pt x="313798" y="2003735"/>
                          <a:pt x="272039" y="2011154"/>
                          <a:pt x="0" y="2010807"/>
                        </a:cubicBezTo>
                        <a:cubicBezTo>
                          <a:pt x="14936" y="1860138"/>
                          <a:pt x="-1556" y="1615474"/>
                          <a:pt x="0" y="1340538"/>
                        </a:cubicBezTo>
                        <a:cubicBezTo>
                          <a:pt x="1556" y="1065602"/>
                          <a:pt x="-16554" y="927424"/>
                          <a:pt x="0" y="710485"/>
                        </a:cubicBezTo>
                        <a:cubicBezTo>
                          <a:pt x="16554" y="493546"/>
                          <a:pt x="-31863" y="211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tIns="45720" rIns="180000" bIns="45720" rtlCol="0" anchor="t">
            <a:spAutoFit/>
          </a:bodyPr>
          <a:lstStyle/>
          <a:p>
            <a:pPr algn="r">
              <a:spcAft>
                <a:spcPts val="1000"/>
              </a:spcAft>
            </a:pPr>
            <a:r>
              <a: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</a:p>
          <a:p>
            <a:pPr algn="r">
              <a:spcAft>
                <a:spcPts val="1000"/>
              </a:spcAft>
            </a:pPr>
            <a:endParaRPr lang="nl-NL" sz="4000" i="1" dirty="0">
              <a:solidFill>
                <a:srgbClr val="B1D249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>
              <a:spcAft>
                <a:spcPts val="1000"/>
              </a:spcAft>
            </a:pPr>
            <a:r>
              <a:rPr lang="nl-NL" sz="4000" i="1" dirty="0">
                <a:solidFill>
                  <a:srgbClr val="1EBCC5"/>
                </a:solidFill>
                <a:latin typeface="Roboto" panose="020B0604020202020204" charset="0"/>
                <a:ea typeface="Roboto" panose="020B0604020202020204" charset="0"/>
              </a:rPr>
              <a:t>installatie</a:t>
            </a:r>
          </a:p>
          <a:p>
            <a:pPr algn="r">
              <a:spcAft>
                <a:spcPts val="1000"/>
              </a:spcAft>
            </a:pPr>
            <a:endParaRPr lang="nl-NL" sz="4000" i="1" dirty="0">
              <a:solidFill>
                <a:srgbClr val="B1D249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>
              <a:spcAft>
                <a:spcPts val="1000"/>
              </a:spcAft>
            </a:pPr>
            <a:r>
              <a:rPr lang="nl-NL" sz="4000" i="1" dirty="0">
                <a:solidFill>
                  <a:srgbClr val="B1D249"/>
                </a:solidFill>
                <a:latin typeface="Roboto" panose="020B0604020202020204" charset="0"/>
                <a:ea typeface="Roboto" panose="020B0604020202020204" charset="0"/>
              </a:rPr>
              <a:t>comfortwens</a:t>
            </a:r>
            <a:endParaRPr lang="nl-NL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932593-435E-4DAE-A42A-EE22B5C27EA8}"/>
              </a:ext>
            </a:extLst>
          </p:cNvPr>
          <p:cNvSpPr txBox="1"/>
          <p:nvPr/>
        </p:nvSpPr>
        <p:spPr>
          <a:xfrm>
            <a:off x="8920963" y="12160322"/>
            <a:ext cx="4283545" cy="1323439"/>
          </a:xfrm>
          <a:prstGeom prst="rect">
            <a:avLst/>
          </a:prstGeom>
          <a:solidFill>
            <a:srgbClr val="B1D249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400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rPr>
              <a:t>modelparameters</a:t>
            </a:r>
            <a:br>
              <a:rPr lang="nl-NL" sz="4000" dirty="0">
                <a:latin typeface="Roboto" panose="020B0604020202020204" charset="0"/>
                <a:ea typeface="Roboto" panose="020B0604020202020204" charset="0"/>
              </a:rPr>
            </a:br>
            <a:r>
              <a:rPr lang="nl-NL" sz="400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rPr>
              <a:t>(tijdonafhankelijk)</a:t>
            </a:r>
          </a:p>
        </p:txBody>
      </p:sp>
    </p:spTree>
    <p:extLst>
      <p:ext uri="{BB962C8B-B14F-4D97-AF65-F5344CB8AC3E}">
        <p14:creationId xmlns:p14="http://schemas.microsoft.com/office/powerpoint/2010/main" val="301361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B60A-9519-429D-8D6B-49D15A2D0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085" y="1449990"/>
            <a:ext cx="21029123" cy="2077088"/>
          </a:xfrm>
        </p:spPr>
        <p:txBody>
          <a:bodyPr>
            <a:normAutofit/>
          </a:bodyPr>
          <a:lstStyle/>
          <a:p>
            <a:r>
              <a:rPr lang="nl-NL" sz="6000" u="none" dirty="0">
                <a:latin typeface="Roboto Black" panose="020B0604020202020204" charset="0"/>
                <a:ea typeface="Roboto Black" panose="020B0604020202020204" charset="0"/>
              </a:rPr>
              <a:t>Dataverzameling: bestaande situatie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218C3-B32A-4E85-A3D5-69E0EF2092E1}"/>
              </a:ext>
            </a:extLst>
          </p:cNvPr>
          <p:cNvCxnSpPr>
            <a:cxnSpLocks/>
          </p:cNvCxnSpPr>
          <p:nvPr/>
        </p:nvCxnSpPr>
        <p:spPr>
          <a:xfrm>
            <a:off x="2451173" y="7830750"/>
            <a:ext cx="6452184" cy="0"/>
          </a:xfrm>
          <a:prstGeom prst="line">
            <a:avLst/>
          </a:prstGeom>
          <a:ln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5439682D-0160-4AC0-A307-D8B38E2B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07" y="10400538"/>
            <a:ext cx="1385090" cy="135905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89BC534-375B-49EE-803B-59379F732E29}"/>
              </a:ext>
            </a:extLst>
          </p:cNvPr>
          <p:cNvSpPr/>
          <p:nvPr/>
        </p:nvSpPr>
        <p:spPr>
          <a:xfrm>
            <a:off x="2451173" y="4221154"/>
            <a:ext cx="6452184" cy="7511800"/>
          </a:xfrm>
          <a:prstGeom prst="rect">
            <a:avLst/>
          </a:prstGeom>
          <a:noFill/>
          <a:ln w="38100">
            <a:solidFill>
              <a:srgbClr val="1EB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7DF41-AB45-42CE-B844-346BFE3CA979}"/>
              </a:ext>
            </a:extLst>
          </p:cNvPr>
          <p:cNvSpPr/>
          <p:nvPr/>
        </p:nvSpPr>
        <p:spPr>
          <a:xfrm>
            <a:off x="7356208" y="8194517"/>
            <a:ext cx="1373788" cy="1526794"/>
          </a:xfrm>
          <a:prstGeom prst="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slimme</a:t>
            </a:r>
            <a:r>
              <a:rPr lang="en-US" sz="28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meter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B50BE5-47B3-4222-8DE6-41EFC03B9677}"/>
              </a:ext>
            </a:extLst>
          </p:cNvPr>
          <p:cNvCxnSpPr>
            <a:cxnSpLocks/>
          </p:cNvCxnSpPr>
          <p:nvPr/>
        </p:nvCxnSpPr>
        <p:spPr>
          <a:xfrm flipV="1">
            <a:off x="2451174" y="2382940"/>
            <a:ext cx="3003258" cy="1838214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50B9FD-B0B1-4C93-BC0C-47627C1018B6}"/>
              </a:ext>
            </a:extLst>
          </p:cNvPr>
          <p:cNvCxnSpPr>
            <a:cxnSpLocks/>
          </p:cNvCxnSpPr>
          <p:nvPr/>
        </p:nvCxnSpPr>
        <p:spPr>
          <a:xfrm>
            <a:off x="5454432" y="2368659"/>
            <a:ext cx="3448925" cy="1852495"/>
          </a:xfrm>
          <a:prstGeom prst="line">
            <a:avLst/>
          </a:prstGeom>
          <a:ln w="38100">
            <a:solidFill>
              <a:srgbClr val="1EB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C5BB1A-A845-4405-AABC-D3E49BA36042}"/>
              </a:ext>
            </a:extLst>
          </p:cNvPr>
          <p:cNvGrpSpPr/>
          <p:nvPr/>
        </p:nvGrpSpPr>
        <p:grpSpPr>
          <a:xfrm>
            <a:off x="2605166" y="3318025"/>
            <a:ext cx="2205372" cy="2933610"/>
            <a:chOff x="1427589" y="1978884"/>
            <a:chExt cx="652944" cy="14668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793788-3410-4B96-BC5A-528E7E05607C}"/>
                </a:ext>
              </a:extLst>
            </p:cNvPr>
            <p:cNvSpPr/>
            <p:nvPr/>
          </p:nvSpPr>
          <p:spPr>
            <a:xfrm>
              <a:off x="1497142" y="1978884"/>
              <a:ext cx="106562" cy="645272"/>
            </a:xfrm>
            <a:prstGeom prst="rect">
              <a:avLst/>
            </a:prstGeom>
            <a:solidFill>
              <a:srgbClr val="1EB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0968FA-E585-421F-8F77-0864261BC811}"/>
                </a:ext>
              </a:extLst>
            </p:cNvPr>
            <p:cNvGrpSpPr/>
            <p:nvPr/>
          </p:nvGrpSpPr>
          <p:grpSpPr>
            <a:xfrm>
              <a:off x="1427589" y="2604111"/>
              <a:ext cx="652944" cy="841578"/>
              <a:chOff x="1427589" y="2604111"/>
              <a:chExt cx="652944" cy="84157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7BAA84D-4E84-4744-814E-95B5D9D365BE}"/>
                  </a:ext>
                </a:extLst>
              </p:cNvPr>
              <p:cNvSpPr/>
              <p:nvPr/>
            </p:nvSpPr>
            <p:spPr>
              <a:xfrm>
                <a:off x="1427589" y="2604111"/>
                <a:ext cx="652944" cy="611225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3200" dirty="0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cv-</a:t>
                </a:r>
                <a:r>
                  <a:rPr lang="en-US" sz="3200" dirty="0" err="1">
                    <a:solidFill>
                      <a:prstClr val="white"/>
                    </a:solidFill>
                    <a:latin typeface="Roboto" panose="020B0604020202020204" charset="0"/>
                    <a:ea typeface="Roboto" panose="020B0604020202020204" charset="0"/>
                  </a:rPr>
                  <a:t>ketel</a:t>
                </a:r>
                <a:endPara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1644FE-7E91-4E85-B301-49BD655889E0}"/>
                  </a:ext>
                </a:extLst>
              </p:cNvPr>
              <p:cNvSpPr/>
              <p:nvPr/>
            </p:nvSpPr>
            <p:spPr>
              <a:xfrm>
                <a:off x="1427589" y="3215336"/>
                <a:ext cx="652944" cy="230353"/>
              </a:xfrm>
              <a:prstGeom prst="rect">
                <a:avLst/>
              </a:prstGeom>
              <a:solidFill>
                <a:srgbClr val="1EBC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CBB74A-38DA-4F6A-B5E6-7717B6B029DF}"/>
                  </a:ext>
                </a:extLst>
              </p:cNvPr>
              <p:cNvSpPr/>
              <p:nvPr/>
            </p:nvSpPr>
            <p:spPr>
              <a:xfrm>
                <a:off x="1497142" y="3295890"/>
                <a:ext cx="125675" cy="1039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360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E53899-1AD4-4370-AFCF-D9137201F674}"/>
              </a:ext>
            </a:extLst>
          </p:cNvPr>
          <p:cNvCxnSpPr>
            <a:cxnSpLocks/>
            <a:stCxn id="75" idx="2"/>
            <a:endCxn id="53" idx="0"/>
          </p:cNvCxnSpPr>
          <p:nvPr/>
        </p:nvCxnSpPr>
        <p:spPr>
          <a:xfrm>
            <a:off x="3707852" y="6251635"/>
            <a:ext cx="0" cy="4148903"/>
          </a:xfrm>
          <a:prstGeom prst="straightConnector1">
            <a:avLst/>
          </a:prstGeom>
          <a:ln w="28575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3FFD2AE-7410-4F3F-8401-FA1AE15279DD}"/>
              </a:ext>
            </a:extLst>
          </p:cNvPr>
          <p:cNvSpPr/>
          <p:nvPr/>
        </p:nvSpPr>
        <p:spPr>
          <a:xfrm>
            <a:off x="12529556" y="7374270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netbeheerder</a:t>
            </a:r>
            <a:endParaRPr lang="en-US" sz="400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F23462-7C4B-473A-9084-75202AA05BC3}"/>
              </a:ext>
            </a:extLst>
          </p:cNvPr>
          <p:cNvGrpSpPr/>
          <p:nvPr/>
        </p:nvGrpSpPr>
        <p:grpSpPr>
          <a:xfrm>
            <a:off x="5079380" y="10263103"/>
            <a:ext cx="1946026" cy="1276288"/>
            <a:chOff x="3243388" y="4961506"/>
            <a:chExt cx="973013" cy="63814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D57966-4259-4ACB-88EC-47787A0A1255}"/>
                </a:ext>
              </a:extLst>
            </p:cNvPr>
            <p:cNvSpPr/>
            <p:nvPr/>
          </p:nvSpPr>
          <p:spPr>
            <a:xfrm>
              <a:off x="3311381" y="5217951"/>
              <a:ext cx="905020" cy="381699"/>
            </a:xfrm>
            <a:prstGeom prst="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3200" dirty="0">
                  <a:solidFill>
                    <a:prstClr val="white"/>
                  </a:solidFill>
                  <a:latin typeface="Roboto" panose="020B0604020202020204" charset="0"/>
                  <a:ea typeface="Roboto" panose="020B0604020202020204" charset="0"/>
                </a:rPr>
                <a:t>Wi-Fi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87454F-6EE1-4370-8C14-03FC9C547955}"/>
                </a:ext>
              </a:extLst>
            </p:cNvPr>
            <p:cNvCxnSpPr>
              <a:cxnSpLocks/>
            </p:cNvCxnSpPr>
            <p:nvPr/>
          </p:nvCxnSpPr>
          <p:spPr>
            <a:xfrm>
              <a:off x="3243388" y="4963113"/>
              <a:ext cx="215902" cy="261610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5E43864-597A-4ADC-A33D-8DFC9AA80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189" y="4961506"/>
              <a:ext cx="241102" cy="268739"/>
            </a:xfrm>
            <a:prstGeom prst="line">
              <a:avLst/>
            </a:prstGeom>
            <a:ln w="57150">
              <a:solidFill>
                <a:srgbClr val="1EBCC5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48862D9-7DA2-42B4-A58C-B71A73F0C3BF}"/>
              </a:ext>
            </a:extLst>
          </p:cNvPr>
          <p:cNvCxnSpPr>
            <a:cxnSpLocks/>
            <a:stCxn id="57" idx="3"/>
            <a:endCxn id="98" idx="1"/>
          </p:cNvCxnSpPr>
          <p:nvPr/>
        </p:nvCxnSpPr>
        <p:spPr>
          <a:xfrm flipV="1">
            <a:off x="8729996" y="8250319"/>
            <a:ext cx="3799560" cy="707595"/>
          </a:xfrm>
          <a:prstGeom prst="bentConnector3">
            <a:avLst>
              <a:gd name="adj1" fmla="val 50000"/>
            </a:avLst>
          </a:prstGeom>
          <a:ln w="38100">
            <a:solidFill>
              <a:srgbClr val="1EBC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FAC4E-8A45-494E-A837-C06B845D063F}"/>
              </a:ext>
            </a:extLst>
          </p:cNvPr>
          <p:cNvGrpSpPr/>
          <p:nvPr/>
        </p:nvGrpSpPr>
        <p:grpSpPr>
          <a:xfrm>
            <a:off x="19124882" y="11147738"/>
            <a:ext cx="2864547" cy="1752098"/>
            <a:chOff x="16560338" y="11526475"/>
            <a:chExt cx="2865193" cy="1752098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850721BE-1AD0-4AB7-A74C-C287D451DB5E}"/>
                </a:ext>
              </a:extLst>
            </p:cNvPr>
            <p:cNvSpPr/>
            <p:nvPr/>
          </p:nvSpPr>
          <p:spPr>
            <a:xfrm>
              <a:off x="16560338" y="11526475"/>
              <a:ext cx="2865193" cy="1752098"/>
            </a:xfrm>
            <a:prstGeom prst="roundRect">
              <a:avLst/>
            </a:prstGeom>
            <a:solidFill>
              <a:srgbClr val="1EBC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1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FA37E5E8-15D5-4888-BE32-3A4CC287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66093" y="11711712"/>
              <a:ext cx="1653683" cy="138162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4843B8-5633-4E76-9F4C-1681DEB73046}"/>
              </a:ext>
            </a:extLst>
          </p:cNvPr>
          <p:cNvSpPr/>
          <p:nvPr/>
        </p:nvSpPr>
        <p:spPr>
          <a:xfrm>
            <a:off x="19124882" y="9259966"/>
            <a:ext cx="2864547" cy="1752098"/>
          </a:xfrm>
          <a:prstGeom prst="roundRect">
            <a:avLst/>
          </a:prstGeom>
          <a:solidFill>
            <a:srgbClr val="1EB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openbare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gebouw</a:t>
            </a:r>
            <a:r>
              <a:rPr lang="en-US" sz="320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-info</a:t>
            </a:r>
          </a:p>
        </p:txBody>
      </p:sp>
      <p:sp>
        <p:nvSpPr>
          <p:cNvPr id="72" name="Smiley Face 71">
            <a:extLst>
              <a:ext uri="{FF2B5EF4-FFF2-40B4-BE49-F238E27FC236}">
                <a16:creationId xmlns:a16="http://schemas.microsoft.com/office/drawing/2014/main" id="{5BCC193C-F628-4E34-9AF2-E01BD1410AA2}"/>
              </a:ext>
            </a:extLst>
          </p:cNvPr>
          <p:cNvSpPr/>
          <p:nvPr/>
        </p:nvSpPr>
        <p:spPr>
          <a:xfrm>
            <a:off x="5526052" y="4997496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9E73AB-88C0-4DFA-AD82-B65CC4A7C645}"/>
              </a:ext>
            </a:extLst>
          </p:cNvPr>
          <p:cNvSpPr txBox="1"/>
          <p:nvPr/>
        </p:nvSpPr>
        <p:spPr>
          <a:xfrm>
            <a:off x="5175343" y="618474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bewoner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35E2C2-47C5-4D61-A7DC-5AE80393D8B2}"/>
              </a:ext>
            </a:extLst>
          </p:cNvPr>
          <p:cNvSpPr txBox="1"/>
          <p:nvPr/>
        </p:nvSpPr>
        <p:spPr>
          <a:xfrm>
            <a:off x="10293862" y="395420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Roboto" panose="020B0604020202020204" charset="0"/>
                <a:ea typeface="Roboto" panose="020B0604020202020204" charset="0"/>
              </a:rPr>
              <a:t>adviseur</a:t>
            </a:r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8FF4B55D-4ED4-4251-93EC-795401CC9298}"/>
              </a:ext>
            </a:extLst>
          </p:cNvPr>
          <p:cNvSpPr/>
          <p:nvPr/>
        </p:nvSpPr>
        <p:spPr>
          <a:xfrm>
            <a:off x="10576161" y="2644872"/>
            <a:ext cx="1087622" cy="1087622"/>
          </a:xfrm>
          <a:prstGeom prst="smileyFace">
            <a:avLst>
              <a:gd name="adj" fmla="val -3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2E6509-36B2-40D3-A55A-AFA337DCE9FD}"/>
              </a:ext>
            </a:extLst>
          </p:cNvPr>
          <p:cNvGrpSpPr/>
          <p:nvPr/>
        </p:nvGrpSpPr>
        <p:grpSpPr>
          <a:xfrm>
            <a:off x="7197407" y="4349915"/>
            <a:ext cx="1461916" cy="2438770"/>
            <a:chOff x="6184410" y="5505494"/>
            <a:chExt cx="1461916" cy="2438770"/>
          </a:xfrm>
        </p:grpSpPr>
        <p:pic>
          <p:nvPicPr>
            <p:cNvPr id="62" name="Afbeelding 20" descr="Afbeelding met tekst&#10;&#10;Automatisch gegenereerde beschrijving">
              <a:extLst>
                <a:ext uri="{FF2B5EF4-FFF2-40B4-BE49-F238E27FC236}">
                  <a16:creationId xmlns:a16="http://schemas.microsoft.com/office/drawing/2014/main" id="{89C10FD5-632F-4F56-A63A-2B9B4529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410" y="5505494"/>
              <a:ext cx="1461916" cy="2438770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155164-E6EC-4AFD-9284-467DB2804FF2}"/>
                </a:ext>
              </a:extLst>
            </p:cNvPr>
            <p:cNvSpPr/>
            <p:nvPr/>
          </p:nvSpPr>
          <p:spPr>
            <a:xfrm>
              <a:off x="6471734" y="5934839"/>
              <a:ext cx="956812" cy="158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606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A61A"/>
      </a:accent1>
      <a:accent2>
        <a:srgbClr val="FFCB05"/>
      </a:accent2>
      <a:accent3>
        <a:srgbClr val="FFF578"/>
      </a:accent3>
      <a:accent4>
        <a:srgbClr val="EE3034"/>
      </a:accent4>
      <a:accent5>
        <a:srgbClr val="F16682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-PP-Windeheim-16-9" id="{0468D834-CABC-E04A-9363-F436E29F7596}" vid="{BD4278CC-1326-FB47-A7D2-C63D709A14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0ab6f9-9ad7-4376-9881-ef5b6ae0bdef">
      <UserInfo>
        <DisplayName>Stephan Peters</DisplayName>
        <AccountId>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438AA0724FA40B98FC7EF2B95A2B5" ma:contentTypeVersion="13" ma:contentTypeDescription="Een nieuw document maken." ma:contentTypeScope="" ma:versionID="522859244fb6365af8537b3632bb3abe">
  <xsd:schema xmlns:xsd="http://www.w3.org/2001/XMLSchema" xmlns:xs="http://www.w3.org/2001/XMLSchema" xmlns:p="http://schemas.microsoft.com/office/2006/metadata/properties" xmlns:ns2="29955e8c-5030-4f3f-aa82-8136156c1f3e" xmlns:ns3="bf0ab6f9-9ad7-4376-9881-ef5b6ae0bdef" targetNamespace="http://schemas.microsoft.com/office/2006/metadata/properties" ma:root="true" ma:fieldsID="62e144910c63a65d8874e58681cab098" ns2:_="" ns3:_="">
    <xsd:import namespace="29955e8c-5030-4f3f-aa82-8136156c1f3e"/>
    <xsd:import namespace="bf0ab6f9-9ad7-4376-9881-ef5b6ae0b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55e8c-5030-4f3f-aa82-8136156c1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ab6f9-9ad7-4376-9881-ef5b6ae0b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CCB36-3C14-415D-AAB3-4CC78BE023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7249F-E1B1-4863-AAE8-B981A27A14C2}">
  <ds:schemaRefs>
    <ds:schemaRef ds:uri="bf0ab6f9-9ad7-4376-9881-ef5b6ae0bde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8ADA98-FDEF-42E9-BBB6-E65A75D30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55e8c-5030-4f3f-aa82-8136156c1f3e"/>
    <ds:schemaRef ds:uri="bf0ab6f9-9ad7-4376-9881-ef5b6ae0b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863</Words>
  <Application>Microsoft Office PowerPoint</Application>
  <PresentationFormat>Aangepast</PresentationFormat>
  <Paragraphs>257</Paragraphs>
  <Slides>14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Calibri</vt:lpstr>
      <vt:lpstr>Roboto Medium</vt:lpstr>
      <vt:lpstr>Arial</vt:lpstr>
      <vt:lpstr>Roboto Black</vt:lpstr>
      <vt:lpstr>Roboto</vt:lpstr>
      <vt:lpstr>Kantoorthema</vt:lpstr>
      <vt:lpstr>PowerPoint-presentatie</vt:lpstr>
      <vt:lpstr>PowerPoint-presentatie</vt:lpstr>
      <vt:lpstr>Eenvoudig model van warmtebalans woning</vt:lpstr>
      <vt:lpstr>1: Monitoringdata verzamelen</vt:lpstr>
      <vt:lpstr>2: Modelparameters gokken; output berekenen</vt:lpstr>
      <vt:lpstr>3: Vergelijken en modelparameters wijzigen</vt:lpstr>
      <vt:lpstr>2+3 Herhalen tot het past: ‘curve fitting’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Twomes Digital Twins voor de warmtetransitie</dc:title>
  <dc:creator>Henri ter Hofte</dc:creator>
  <cp:lastModifiedBy>Mirjam Bakker</cp:lastModifiedBy>
  <cp:revision>57</cp:revision>
  <dcterms:created xsi:type="dcterms:W3CDTF">2020-02-25T23:32:40Z</dcterms:created>
  <dcterms:modified xsi:type="dcterms:W3CDTF">2021-05-25T12:33:24Z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0x010100344438AA0724FA40B98FC7EF2B95A2B5</vt:lpwstr>
  </property>
</Properties>
</file>