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80" r:id="rId6"/>
  </p:sldMasterIdLst>
  <p:notesMasterIdLst>
    <p:notesMasterId r:id="rId45"/>
  </p:notesMasterIdLst>
  <p:handoutMasterIdLst>
    <p:handoutMasterId r:id="rId46"/>
  </p:handoutMasterIdLst>
  <p:sldIdLst>
    <p:sldId id="277" r:id="rId7"/>
    <p:sldId id="324" r:id="rId8"/>
    <p:sldId id="326" r:id="rId9"/>
    <p:sldId id="378" r:id="rId10"/>
    <p:sldId id="327" r:id="rId11"/>
    <p:sldId id="345" r:id="rId12"/>
    <p:sldId id="331" r:id="rId13"/>
    <p:sldId id="344" r:id="rId14"/>
    <p:sldId id="349" r:id="rId15"/>
    <p:sldId id="351" r:id="rId16"/>
    <p:sldId id="350" r:id="rId17"/>
    <p:sldId id="352" r:id="rId18"/>
    <p:sldId id="353" r:id="rId19"/>
    <p:sldId id="354" r:id="rId20"/>
    <p:sldId id="355" r:id="rId21"/>
    <p:sldId id="332" r:id="rId22"/>
    <p:sldId id="363" r:id="rId23"/>
    <p:sldId id="364" r:id="rId24"/>
    <p:sldId id="356" r:id="rId25"/>
    <p:sldId id="362" r:id="rId26"/>
    <p:sldId id="367" r:id="rId27"/>
    <p:sldId id="382" r:id="rId28"/>
    <p:sldId id="379" r:id="rId29"/>
    <p:sldId id="380" r:id="rId30"/>
    <p:sldId id="381" r:id="rId31"/>
    <p:sldId id="358" r:id="rId32"/>
    <p:sldId id="333" r:id="rId33"/>
    <p:sldId id="335" r:id="rId34"/>
    <p:sldId id="359" r:id="rId35"/>
    <p:sldId id="383" r:id="rId36"/>
    <p:sldId id="368" r:id="rId37"/>
    <p:sldId id="334" r:id="rId38"/>
    <p:sldId id="360" r:id="rId39"/>
    <p:sldId id="375" r:id="rId40"/>
    <p:sldId id="377" r:id="rId41"/>
    <p:sldId id="384" r:id="rId42"/>
    <p:sldId id="386" r:id="rId43"/>
    <p:sldId id="385" r:id="rId44"/>
  </p:sldIdLst>
  <p:sldSz cx="12192000" cy="6858000"/>
  <p:notesSz cx="9866313" cy="673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53E"/>
    <a:srgbClr val="8BB963"/>
    <a:srgbClr val="D5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1" autoAdjust="0"/>
    <p:restoredTop sz="94607"/>
  </p:normalViewPr>
  <p:slideViewPr>
    <p:cSldViewPr snapToGrid="0" snapToObjects="1">
      <p:cViewPr varScale="1">
        <p:scale>
          <a:sx n="83" d="100"/>
          <a:sy n="83" d="100"/>
        </p:scale>
        <p:origin x="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C1A5-E61E-4BCB-AB08-69A919914267}" type="datetime1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0D8D-A823-4A3A-B39E-FE29AA693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72072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BBB2-E440-4D78-96D4-DE935750480B}" type="datetime1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6632" y="3241588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397418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89198" y="6397418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D740-5CC4-4C86-89DB-079E6B688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5523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Voedselbossen zijn populair. Maar waarom?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14759D-27DA-3A49-AA96-6E5D426FF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8F039336-2C12-844E-8C51-16B671E67F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61925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02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49F8A468-BC5E-0B4A-A4E9-09B2B10A32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8845" y="1652911"/>
            <a:ext cx="5241468" cy="27225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84F2B822-DDDF-0348-9A29-66433E241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2729" y="588963"/>
            <a:ext cx="5465763" cy="674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</p:spTree>
    <p:extLst>
      <p:ext uri="{BB962C8B-B14F-4D97-AF65-F5344CB8AC3E}">
        <p14:creationId xmlns:p14="http://schemas.microsoft.com/office/powerpoint/2010/main" val="3434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AE4C22-D7E8-9D44-965A-FDAA8F441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94991" y="3211032"/>
            <a:ext cx="1862761" cy="1864500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3E3A17C-3D6F-444F-ADDD-2D988658B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12914" y="1722843"/>
            <a:ext cx="1488189" cy="148818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90C488BC-DC5F-0142-835B-7A3D5D950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01103" y="970663"/>
            <a:ext cx="1131039" cy="113103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DC226FBE-9815-164B-833E-7501DC6C3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AD7E821-0DF5-304D-A9C4-1C49D04FCBC9}"/>
              </a:ext>
            </a:extLst>
          </p:cNvPr>
          <p:cNvSpPr/>
          <p:nvPr userDrawn="1"/>
        </p:nvSpPr>
        <p:spPr>
          <a:xfrm>
            <a:off x="10045234" y="3163014"/>
            <a:ext cx="1912518" cy="1912518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54E9244-6260-744D-AFEB-38C7BF51D052}"/>
              </a:ext>
            </a:extLst>
          </p:cNvPr>
          <p:cNvSpPr/>
          <p:nvPr userDrawn="1"/>
        </p:nvSpPr>
        <p:spPr>
          <a:xfrm>
            <a:off x="9393087" y="1707112"/>
            <a:ext cx="1567670" cy="1567670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2220287-DD36-884D-9647-C3C3A3DE9288}"/>
              </a:ext>
            </a:extLst>
          </p:cNvPr>
          <p:cNvSpPr/>
          <p:nvPr userDrawn="1"/>
        </p:nvSpPr>
        <p:spPr>
          <a:xfrm>
            <a:off x="10863055" y="943484"/>
            <a:ext cx="1185395" cy="1185395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tekst 5">
            <a:extLst>
              <a:ext uri="{FF2B5EF4-FFF2-40B4-BE49-F238E27FC236}">
                <a16:creationId xmlns:a16="http://schemas.microsoft.com/office/drawing/2014/main" id="{EA73E4F7-5E1D-5B4B-A797-0CF9E6B45D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61925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1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2C7E3664-8598-2B44-A789-42100E7F9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88963"/>
            <a:ext cx="5465763" cy="715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49F8A468-BC5E-0B4A-A4E9-09B2B10A32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095" y="1697361"/>
            <a:ext cx="5241468" cy="27225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92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14759D-27DA-3A49-AA96-6E5D426FF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45EED119-E7ED-2B42-942A-20E400CB87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61925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7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AE4C22-D7E8-9D44-965A-FDAA8F441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94991" y="3211032"/>
            <a:ext cx="1862761" cy="1864500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3E3A17C-3D6F-444F-ADDD-2D988658B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12914" y="1722843"/>
            <a:ext cx="1488189" cy="148818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90C488BC-DC5F-0142-835B-7A3D5D950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01103" y="970663"/>
            <a:ext cx="1131039" cy="113103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DC226FBE-9815-164B-833E-7501DC6C3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AD7E821-0DF5-304D-A9C4-1C49D04FCBC9}"/>
              </a:ext>
            </a:extLst>
          </p:cNvPr>
          <p:cNvSpPr/>
          <p:nvPr userDrawn="1"/>
        </p:nvSpPr>
        <p:spPr>
          <a:xfrm>
            <a:off x="10045234" y="3163014"/>
            <a:ext cx="1912518" cy="1912518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54E9244-6260-744D-AFEB-38C7BF51D052}"/>
              </a:ext>
            </a:extLst>
          </p:cNvPr>
          <p:cNvSpPr/>
          <p:nvPr userDrawn="1"/>
        </p:nvSpPr>
        <p:spPr>
          <a:xfrm>
            <a:off x="9393087" y="1707112"/>
            <a:ext cx="1567670" cy="1567670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2220287-DD36-884D-9647-C3C3A3DE9288}"/>
              </a:ext>
            </a:extLst>
          </p:cNvPr>
          <p:cNvSpPr/>
          <p:nvPr userDrawn="1"/>
        </p:nvSpPr>
        <p:spPr>
          <a:xfrm>
            <a:off x="10863055" y="943484"/>
            <a:ext cx="1185395" cy="1185395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5ECA195A-8364-3B42-8DBD-81B5717A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61925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47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2C7E3664-8598-2B44-A789-42100E7F9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88963"/>
            <a:ext cx="5465763" cy="715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49F8A468-BC5E-0B4A-A4E9-09B2B10A32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095" y="1697361"/>
            <a:ext cx="5241468" cy="27225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34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944000"/>
            <a:ext cx="10862400" cy="4009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 descr="WL_PPT_ba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488"/>
            <a:ext cx="12192000" cy="6675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10862399" cy="1404001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000" y="5588372"/>
            <a:ext cx="2844800" cy="365125"/>
          </a:xfrm>
          <a:prstGeom prst="rect">
            <a:avLst/>
          </a:prstGeom>
        </p:spPr>
        <p:txBody>
          <a:bodyPr/>
          <a:lstStyle/>
          <a:p>
            <a:fld id="{3A95D4FF-9584-5240-A6A6-852EA4EE9CC8}" type="datetime1">
              <a:rPr lang="nl-NL" smtClean="0"/>
              <a:t>10-12-2019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558837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3223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9801795-F0B0-8C4B-BBC0-EAE379847CA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76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37E66B8B-CB49-724C-9102-7701B9B9DC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2729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D1323DBE-F1FD-5B40-9EBC-070AB245E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2729" y="156210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8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AE4C22-D7E8-9D44-965A-FDAA8F441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94991" y="3211032"/>
            <a:ext cx="1862761" cy="1864500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3E3A17C-3D6F-444F-ADDD-2D988658B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12914" y="1722843"/>
            <a:ext cx="1488189" cy="148818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90C488BC-DC5F-0142-835B-7A3D5D950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01103" y="970663"/>
            <a:ext cx="1131039" cy="1131039"/>
          </a:xfrm>
          <a:prstGeom prst="ellipse">
            <a:avLst/>
          </a:prstGeom>
          <a:solidFill>
            <a:srgbClr val="D5DFC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DC226FBE-9815-164B-833E-7501DC6C3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2729" y="588963"/>
            <a:ext cx="5465763" cy="131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Voedselbossen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AD7E821-0DF5-304D-A9C4-1C49D04FCBC9}"/>
              </a:ext>
            </a:extLst>
          </p:cNvPr>
          <p:cNvSpPr/>
          <p:nvPr userDrawn="1"/>
        </p:nvSpPr>
        <p:spPr>
          <a:xfrm>
            <a:off x="10045234" y="3163014"/>
            <a:ext cx="1912518" cy="1912518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54E9244-6260-744D-AFEB-38C7BF51D052}"/>
              </a:ext>
            </a:extLst>
          </p:cNvPr>
          <p:cNvSpPr/>
          <p:nvPr userDrawn="1"/>
        </p:nvSpPr>
        <p:spPr>
          <a:xfrm>
            <a:off x="9393087" y="1707112"/>
            <a:ext cx="1567670" cy="1567670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2220287-DD36-884D-9647-C3C3A3DE9288}"/>
              </a:ext>
            </a:extLst>
          </p:cNvPr>
          <p:cNvSpPr/>
          <p:nvPr userDrawn="1"/>
        </p:nvSpPr>
        <p:spPr>
          <a:xfrm>
            <a:off x="10863055" y="943484"/>
            <a:ext cx="1185395" cy="1185395"/>
          </a:xfrm>
          <a:prstGeom prst="ellipse">
            <a:avLst/>
          </a:prstGeom>
          <a:noFill/>
          <a:ln w="9525">
            <a:solidFill>
              <a:srgbClr val="386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41B5E26E-7607-EB4D-B0D5-F6153CD14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2729" y="1562100"/>
            <a:ext cx="5181600" cy="2501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 tekst tekst tekst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9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E754296-9394-F94C-AC36-DD7B2C8E15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25E428-3E6F-CA41-9AF6-D4E3AF51D6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4" y="0"/>
            <a:ext cx="12579048" cy="3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0A33CBC-C148-1B42-8810-4ECEB4F139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25E428-3E6F-CA41-9AF6-D4E3AF51D6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4" y="0"/>
            <a:ext cx="12579048" cy="3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827E34-7296-5245-A374-520D0AFB1D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25E428-3E6F-CA41-9AF6-D4E3AF51D6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4" y="0"/>
            <a:ext cx="12579048" cy="3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fi.int/sites/default/files/files/publication-bank/2018/tr_30.pdf" TargetMode="External"/><Relationship Id="rId2" Type="http://schemas.openxmlformats.org/officeDocument/2006/relationships/hyperlink" Target="http://www.deeproot.com/blog/blog-entries/how-trees-affect-soil-infiltration-rate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nature.com/articles/nature11485?WT.ec_id=NATURE-2012091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waldwirtschaft/waldbau/bergwald/bfw_bergwald_abfluss/index_DE" TargetMode="External"/><Relationship Id="rId2" Type="http://schemas.openxmlformats.org/officeDocument/2006/relationships/hyperlink" Target="https://www.waikatoregion.govt.nz/assets/PageFiles/10839/Tr0918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8914498_7_Conservation_Agriculture_Improving_Soil_Quality_for_Sustainable_Production_Systems" TargetMode="External"/><Relationship Id="rId2" Type="http://schemas.openxmlformats.org/officeDocument/2006/relationships/hyperlink" Target="https://www.researchgate.net/publication/226666534_The_effect_of_reduced_tillage_agriculture_on_carbon_dynamics_in_silt_loam_soil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epot.wur.nl/3277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agroforestry.co.uk/wp-content/uploads/site-files-pdf/Invertebrate-diversity-study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i.nl/webopac/MetaDataEditDownload.csp?file=2:144573: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greeni.nl/webopac/MetaDataEditDownload.csp?file=2:142473:1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wdown.org/solutions-summary-by-rank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1-1050/8/6/574/htm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obosbouw.nl/.cm4all/uproc.php/0/Trees%20increase%20soil%20organic%20carbon%20and%20nutrient%20availability%20in%20temperate%20agroforestry%20systems.pdf?cdp=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rspb.royalsocietypublishing.org/lookup/doi/10.1098/rspb.2018.1240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forestry.co.uk/wp-content/uploads/site-files-pdf/Invertebrate-diversity-study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omms14065" TargetMode="External"/><Relationship Id="rId2" Type="http://schemas.openxmlformats.org/officeDocument/2006/relationships/hyperlink" Target="https://www.sciencedirect.com/science/article/pii/S0959378017300134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360.yale.edu/features/how-deforestation-affecting-global-water-cycles-climate-change" TargetMode="External"/><Relationship Id="rId2" Type="http://schemas.openxmlformats.org/officeDocument/2006/relationships/hyperlink" Target="https://www.deutschlandfunk.de/streit-um-die-biotische-pumpe.676.de.html?dram:article_id=24436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2ADD1DF-B8AB-1A4F-9D3E-C950C8466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588963"/>
            <a:ext cx="10063843" cy="1435780"/>
          </a:xfrm>
        </p:spPr>
        <p:txBody>
          <a:bodyPr/>
          <a:lstStyle/>
          <a:p>
            <a:r>
              <a:rPr lang="nl-NL" dirty="0"/>
              <a:t>Voedselbossen en </a:t>
            </a:r>
            <a:r>
              <a:rPr lang="nl-NL" dirty="0" smtClean="0"/>
              <a:t>het water-, bodem- en klimaatsysteem </a:t>
            </a:r>
            <a:endParaRPr lang="nl-NL" dirty="0"/>
          </a:p>
        </p:txBody>
      </p:sp>
      <p:sp>
        <p:nvSpPr>
          <p:cNvPr id="6" name="Tijdelijke aanduiding voor tekst 1"/>
          <p:cNvSpPr txBox="1">
            <a:spLocks/>
          </p:cNvSpPr>
          <p:nvPr/>
        </p:nvSpPr>
        <p:spPr>
          <a:xfrm>
            <a:off x="304800" y="588963"/>
            <a:ext cx="11700387" cy="4617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nl-NL" sz="2400" dirty="0" smtClean="0"/>
              <a:t>Marco de Redelijkheid </a:t>
            </a:r>
          </a:p>
          <a:p>
            <a:pPr algn="r"/>
            <a:r>
              <a:rPr lang="nl-NL" sz="2400" i="1" dirty="0" smtClean="0"/>
              <a:t>Waterschap Limburg</a:t>
            </a:r>
          </a:p>
          <a:p>
            <a:pPr algn="r"/>
            <a:r>
              <a:rPr lang="nl-NL" sz="1800" b="0" dirty="0" smtClean="0"/>
              <a:t>m.m.v.</a:t>
            </a:r>
          </a:p>
          <a:p>
            <a:pPr algn="r"/>
            <a:r>
              <a:rPr lang="nl-NL" sz="1800" dirty="0" smtClean="0"/>
              <a:t>Hetty Adams &amp; </a:t>
            </a:r>
          </a:p>
          <a:p>
            <a:pPr algn="r"/>
            <a:r>
              <a:rPr lang="nl-NL" sz="1800" dirty="0" smtClean="0"/>
              <a:t>Marion </a:t>
            </a:r>
            <a:r>
              <a:rPr lang="nl-NL" sz="1800" dirty="0" err="1" smtClean="0"/>
              <a:t>Dortangs</a:t>
            </a:r>
            <a:r>
              <a:rPr lang="nl-NL" sz="1800" dirty="0" smtClean="0"/>
              <a:t> </a:t>
            </a:r>
          </a:p>
          <a:p>
            <a:pPr algn="r"/>
            <a:r>
              <a:rPr lang="nl-NL" sz="1800" b="0" i="1" dirty="0" smtClean="0"/>
              <a:t>(Limburgse </a:t>
            </a:r>
            <a:r>
              <a:rPr lang="nl-NL" sz="1800" b="0" i="1" dirty="0" err="1" smtClean="0"/>
              <a:t>Voedselbosbrigade</a:t>
            </a:r>
            <a:r>
              <a:rPr lang="nl-NL" sz="1800" b="0" i="1" dirty="0" smtClean="0"/>
              <a:t>)</a:t>
            </a:r>
          </a:p>
          <a:p>
            <a:pPr algn="r"/>
            <a:r>
              <a:rPr lang="nl-NL" sz="1800" dirty="0" smtClean="0"/>
              <a:t>Leonie Heijkants &amp; </a:t>
            </a:r>
          </a:p>
          <a:p>
            <a:pPr algn="r"/>
            <a:r>
              <a:rPr lang="nl-NL" sz="1800" dirty="0" smtClean="0"/>
              <a:t>Stijn Weijermans </a:t>
            </a:r>
            <a:r>
              <a:rPr lang="nl-NL" sz="1800" b="0" i="1" dirty="0" smtClean="0"/>
              <a:t>(Helicon) </a:t>
            </a:r>
          </a:p>
          <a:p>
            <a:pPr algn="r"/>
            <a:r>
              <a:rPr lang="nl-NL" sz="1800" dirty="0" smtClean="0"/>
              <a:t>Peter Groenhuijzen &amp; </a:t>
            </a:r>
          </a:p>
          <a:p>
            <a:pPr algn="r"/>
            <a:r>
              <a:rPr lang="nl-NL" sz="1800" dirty="0" smtClean="0"/>
              <a:t>Derk -Jan Stobbelaar </a:t>
            </a:r>
          </a:p>
          <a:p>
            <a:pPr algn="r"/>
            <a:r>
              <a:rPr lang="nl-NL" sz="1800" b="0" i="1" dirty="0" smtClean="0"/>
              <a:t>(Van Hal </a:t>
            </a:r>
            <a:r>
              <a:rPr lang="nl-NL" sz="1800" b="0" i="1" dirty="0" err="1" smtClean="0"/>
              <a:t>Larenstein</a:t>
            </a:r>
            <a:r>
              <a:rPr lang="nl-NL" sz="1800" b="0" i="1" dirty="0" smtClean="0"/>
              <a:t>)</a:t>
            </a:r>
            <a:endParaRPr lang="nl-NL" sz="2800" b="0" i="1" dirty="0" smtClean="0"/>
          </a:p>
          <a:p>
            <a:pPr algn="r"/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1814432"/>
            <a:ext cx="7565572" cy="465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0" y="632052"/>
            <a:ext cx="8633179" cy="58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703"/>
            <a:ext cx="9263743" cy="60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Resultaten uit de stages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4" y="1274302"/>
            <a:ext cx="4517555" cy="471976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Voedselbossen in bebouwde omgeving (</a:t>
            </a:r>
            <a:r>
              <a:rPr lang="nl-NL" b="1" dirty="0"/>
              <a:t>H</a:t>
            </a:r>
            <a:r>
              <a:rPr lang="nl-NL" b="1" dirty="0" smtClean="0"/>
              <a:t>eleen Verbeek)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Literatuurstudie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Handboek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Geen kwantitatief veldonderzoek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113">
            <a:off x="7802689" y="1141640"/>
            <a:ext cx="3971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332">
            <a:off x="4990179" y="1679390"/>
            <a:ext cx="395063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Resultaten uit de stages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31120" y="1100379"/>
            <a:ext cx="4140877" cy="471976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Rol voedselbossen in Geleenbeekdal (3 beste)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Geen kwantitatief veldonderzoek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Wel modelmatige benadering met de Waterwijzer landbouw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Voedselbos gemodelleerd als mix van appelbomen en extensief grasland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Natschade en droogteschade vergeleken met akkers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Beste locaties voor </a:t>
            </a:r>
            <a:r>
              <a:rPr lang="nl-NL" dirty="0" err="1" smtClean="0"/>
              <a:t>voedselbos</a:t>
            </a:r>
            <a:r>
              <a:rPr lang="nl-NL" dirty="0" smtClean="0"/>
              <a:t> beredeneerd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455">
            <a:off x="7486335" y="1001058"/>
            <a:ext cx="43338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28" y="699306"/>
            <a:ext cx="4857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223">
            <a:off x="4665210" y="1184929"/>
            <a:ext cx="3971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0" y="457200"/>
            <a:ext cx="761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0" y="3744686"/>
            <a:ext cx="780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304800" y="588963"/>
            <a:ext cx="10918723" cy="715297"/>
          </a:xfrm>
        </p:spPr>
        <p:txBody>
          <a:bodyPr/>
          <a:lstStyle/>
          <a:p>
            <a:r>
              <a:rPr lang="nl-NL" dirty="0" smtClean="0"/>
              <a:t>Resultaten uit bestudeerde literatuur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58220"/>
            <a:ext cx="11387602" cy="4890063"/>
          </a:xfrm>
        </p:spPr>
        <p:txBody>
          <a:bodyPr/>
          <a:lstStyle/>
          <a:p>
            <a:pPr marL="354013" indent="-354013"/>
            <a:r>
              <a:rPr lang="nl-NL" dirty="0" smtClean="0"/>
              <a:t>Infiltratie en waterberging</a:t>
            </a:r>
          </a:p>
          <a:p>
            <a:pPr marL="354013" indent="-354013"/>
            <a:r>
              <a:rPr lang="nl-NL" dirty="0" smtClean="0"/>
              <a:t>Biodiversiteit</a:t>
            </a:r>
          </a:p>
          <a:p>
            <a:pPr marL="354013" indent="-354013"/>
            <a:r>
              <a:rPr lang="nl-NL" dirty="0" smtClean="0"/>
              <a:t>Koolstof vastleggen</a:t>
            </a:r>
          </a:p>
          <a:p>
            <a:pPr marL="354013" indent="-354013"/>
            <a:r>
              <a:rPr lang="nl-NL" dirty="0" smtClean="0"/>
              <a:t>Weerpatronen</a:t>
            </a:r>
          </a:p>
          <a:p>
            <a:pPr marL="354013" indent="-354013"/>
            <a:endParaRPr lang="nl-NL" dirty="0"/>
          </a:p>
          <a:p>
            <a:pPr marL="0" indent="0">
              <a:buNone/>
            </a:pPr>
            <a:r>
              <a:rPr lang="nl-NL" u="sng" dirty="0" smtClean="0"/>
              <a:t>Disclaimer:</a:t>
            </a:r>
          </a:p>
          <a:p>
            <a:pPr marL="0" indent="0">
              <a:buNone/>
            </a:pPr>
            <a:r>
              <a:rPr lang="nl-NL" i="1" dirty="0" smtClean="0"/>
              <a:t>Weinig specifiek over voedselbossen; wel over </a:t>
            </a:r>
            <a:r>
              <a:rPr lang="nl-NL" b="1" u="sng" dirty="0" smtClean="0"/>
              <a:t>bos</a:t>
            </a:r>
            <a:r>
              <a:rPr lang="nl-NL" i="1" dirty="0" smtClean="0"/>
              <a:t> versus agrarisch gebruik.</a:t>
            </a:r>
          </a:p>
          <a:p>
            <a:pPr marL="0" indent="0">
              <a:buNone/>
            </a:pPr>
            <a:r>
              <a:rPr lang="nl-NL" i="1" dirty="0" smtClean="0"/>
              <a:t>Verre van volledig! Er is veel meer!</a:t>
            </a:r>
            <a:endParaRPr lang="nl-NL" i="1" dirty="0"/>
          </a:p>
          <a:p>
            <a:pPr marL="354013" indent="-354013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304800" y="588963"/>
            <a:ext cx="10918723" cy="715297"/>
          </a:xfrm>
        </p:spPr>
        <p:txBody>
          <a:bodyPr/>
          <a:lstStyle/>
          <a:p>
            <a:r>
              <a:rPr lang="nl-NL" dirty="0" smtClean="0"/>
              <a:t>Infiltratie en waterberging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58220"/>
            <a:ext cx="11387602" cy="48900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Boomwortel hebben dikkere </a:t>
            </a:r>
            <a:r>
              <a:rPr lang="nl-NL" dirty="0"/>
              <a:t>wortels </a:t>
            </a:r>
            <a:r>
              <a:rPr lang="nl-NL" dirty="0" smtClean="0"/>
              <a:t>dan </a:t>
            </a:r>
            <a:r>
              <a:rPr lang="nl-NL" dirty="0"/>
              <a:t>gras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/>
              <a:t>meer </a:t>
            </a:r>
            <a:r>
              <a:rPr lang="nl-NL" b="1" dirty="0"/>
              <a:t>macroporiën</a:t>
            </a: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meer infiltratie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water </a:t>
            </a:r>
            <a:r>
              <a:rPr lang="nl-NL" dirty="0"/>
              <a:t>rond de wortels </a:t>
            </a:r>
            <a:r>
              <a:rPr lang="nl-NL" dirty="0" smtClean="0"/>
              <a:t>dringt diep de </a:t>
            </a:r>
            <a:r>
              <a:rPr lang="nl-NL" dirty="0"/>
              <a:t>grond </a:t>
            </a:r>
            <a:r>
              <a:rPr lang="nl-NL" dirty="0" smtClean="0"/>
              <a:t>in. </a:t>
            </a:r>
            <a:endParaRPr lang="nl-NL" dirty="0"/>
          </a:p>
          <a:p>
            <a:pPr marL="457200" lvl="1" indent="0">
              <a:buNone/>
            </a:pPr>
            <a:r>
              <a:rPr lang="en-US" sz="1800" i="1" dirty="0" err="1"/>
              <a:t>Bron</a:t>
            </a:r>
            <a:r>
              <a:rPr lang="en-US" sz="1800" i="1" dirty="0"/>
              <a:t>: </a:t>
            </a:r>
            <a:r>
              <a:rPr lang="en-US" sz="1800" i="1" dirty="0" err="1"/>
              <a:t>Shanstrom</a:t>
            </a:r>
            <a:r>
              <a:rPr lang="en-US" sz="1800" i="1" dirty="0"/>
              <a:t>, N. 2014. Tree Roots Improve Soil Infiltration Rates. </a:t>
            </a:r>
            <a:r>
              <a:rPr lang="nl-NL" sz="1800" i="1" dirty="0"/>
              <a:t>Blog Green </a:t>
            </a:r>
            <a:r>
              <a:rPr lang="nl-NL" sz="1800" i="1" dirty="0" err="1"/>
              <a:t>Infrastructure</a:t>
            </a:r>
            <a:r>
              <a:rPr lang="nl-NL" sz="1800" i="1" dirty="0"/>
              <a:t>. </a:t>
            </a:r>
            <a:r>
              <a:rPr lang="nl-NL" sz="1800" i="1" u="sng" dirty="0">
                <a:hlinkClick r:id="rId2"/>
              </a:rPr>
              <a:t>http://www.deeproot.com/blog/blog-entries/how-trees-affect-soil-infiltration-rates</a:t>
            </a:r>
            <a:r>
              <a:rPr lang="nl-NL" sz="1800" i="1" dirty="0"/>
              <a:t> </a:t>
            </a:r>
            <a:endParaRPr lang="nl-NL" sz="1800" i="1" dirty="0" smtClean="0"/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Bossen </a:t>
            </a:r>
            <a:r>
              <a:rPr lang="nl-NL" b="1" dirty="0"/>
              <a:t>infiltreren</a:t>
            </a:r>
            <a:r>
              <a:rPr lang="nl-NL" dirty="0"/>
              <a:t> goed, </a:t>
            </a:r>
            <a:r>
              <a:rPr lang="nl-NL" b="1" dirty="0"/>
              <a:t>stabiliseren</a:t>
            </a:r>
            <a:r>
              <a:rPr lang="nl-NL" dirty="0"/>
              <a:t> de bodem, vergroten de </a:t>
            </a:r>
            <a:r>
              <a:rPr lang="nl-NL" b="1" dirty="0"/>
              <a:t>waterberging</a:t>
            </a:r>
            <a:r>
              <a:rPr lang="nl-NL" dirty="0"/>
              <a:t> in de bodem, vangen water op door </a:t>
            </a:r>
            <a:r>
              <a:rPr lang="nl-NL" b="1" dirty="0"/>
              <a:t>interceptie</a:t>
            </a:r>
            <a:r>
              <a:rPr lang="nl-NL" dirty="0"/>
              <a:t> en </a:t>
            </a:r>
            <a:r>
              <a:rPr lang="nl-NL" b="1" dirty="0" err="1"/>
              <a:t>evapotranspiratie</a:t>
            </a:r>
            <a:r>
              <a:rPr lang="nl-NL" dirty="0"/>
              <a:t>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Bossen </a:t>
            </a:r>
            <a:r>
              <a:rPr lang="nl-NL" dirty="0"/>
              <a:t>zijn een </a:t>
            </a:r>
            <a:r>
              <a:rPr lang="nl-NL" b="1" dirty="0"/>
              <a:t>goede buffer rond waterlopen </a:t>
            </a:r>
            <a:r>
              <a:rPr lang="nl-NL" dirty="0"/>
              <a:t>om verzuring en eutrofiering tegen te gaan. </a:t>
            </a:r>
          </a:p>
          <a:p>
            <a:pPr marL="457200" lvl="1" indent="0">
              <a:buNone/>
            </a:pPr>
            <a:r>
              <a:rPr lang="en-US" sz="1800" i="1" dirty="0" err="1"/>
              <a:t>Bron</a:t>
            </a:r>
            <a:r>
              <a:rPr lang="en-US" sz="1800" i="1" dirty="0"/>
              <a:t>: </a:t>
            </a:r>
            <a:r>
              <a:rPr lang="en-US" sz="1800" i="1" dirty="0" err="1"/>
              <a:t>Vänttinen</a:t>
            </a:r>
            <a:r>
              <a:rPr lang="en-US" sz="1800" i="1" dirty="0"/>
              <a:t>, </a:t>
            </a:r>
            <a:r>
              <a:rPr lang="en-US" sz="1800" i="1" dirty="0" err="1"/>
              <a:t>Nabuurs</a:t>
            </a:r>
            <a:r>
              <a:rPr lang="en-US" sz="1800" i="1" dirty="0"/>
              <a:t>, </a:t>
            </a:r>
            <a:r>
              <a:rPr lang="en-US" sz="1800" i="1" dirty="0" err="1"/>
              <a:t>Finér</a:t>
            </a:r>
            <a:r>
              <a:rPr lang="en-US" sz="1800" i="1" dirty="0"/>
              <a:t>, </a:t>
            </a:r>
            <a:r>
              <a:rPr lang="en-US" sz="1800" i="1" dirty="0" err="1"/>
              <a:t>Laurén</a:t>
            </a:r>
            <a:r>
              <a:rPr lang="en-US" sz="1800" i="1" dirty="0"/>
              <a:t>, </a:t>
            </a:r>
            <a:r>
              <a:rPr lang="en-US" sz="1800" i="1" dirty="0" err="1"/>
              <a:t>Lehto</a:t>
            </a:r>
            <a:r>
              <a:rPr lang="en-US" sz="1800" i="1" dirty="0"/>
              <a:t> &amp; </a:t>
            </a:r>
            <a:r>
              <a:rPr lang="en-US" sz="1800" i="1" dirty="0" err="1"/>
              <a:t>Tossavainen</a:t>
            </a:r>
            <a:r>
              <a:rPr lang="en-US" sz="1800" i="1" dirty="0"/>
              <a:t>. 2010. Forest -Water Interactions in Europe. European Forest </a:t>
            </a:r>
            <a:r>
              <a:rPr lang="en-US" sz="1800" i="1" dirty="0" err="1"/>
              <a:t>Institue</a:t>
            </a:r>
            <a:r>
              <a:rPr lang="en-US" sz="1800" i="1" dirty="0"/>
              <a:t>. EFI Technical Report 30, 2010. </a:t>
            </a:r>
            <a:r>
              <a:rPr lang="en-US" sz="1800" i="1" u="sng" dirty="0">
                <a:hlinkClick r:id="rId3"/>
              </a:rPr>
              <a:t>https://efi.int/sites/default/files/files/publication-bank/2018/tr_30.pdf</a:t>
            </a:r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354013" indent="-35401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0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7945"/>
            <a:ext cx="5700514" cy="41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13" y="1974953"/>
            <a:ext cx="5559858" cy="418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4800" y="1026467"/>
            <a:ext cx="42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Doorworteling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261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8458201" y="608695"/>
            <a:ext cx="3712028" cy="4979305"/>
          </a:xfrm>
        </p:spPr>
        <p:txBody>
          <a:bodyPr/>
          <a:lstStyle/>
          <a:p>
            <a:r>
              <a:rPr lang="nl-NL" sz="2400" b="0" dirty="0" smtClean="0">
                <a:solidFill>
                  <a:schemeClr val="tx1"/>
                </a:solidFill>
              </a:rPr>
              <a:t>Bossen hebben veel </a:t>
            </a:r>
            <a:r>
              <a:rPr lang="nl-NL" sz="2400" dirty="0" smtClean="0">
                <a:solidFill>
                  <a:schemeClr val="tx1"/>
                </a:solidFill>
              </a:rPr>
              <a:t>bovengrondse biomassa </a:t>
            </a:r>
            <a:r>
              <a:rPr lang="nl-NL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NL" sz="2400" b="0" dirty="0" smtClean="0">
                <a:solidFill>
                  <a:schemeClr val="tx1"/>
                </a:solidFill>
              </a:rPr>
              <a:t>veel </a:t>
            </a:r>
            <a:r>
              <a:rPr lang="nl-NL" sz="2400" b="0" dirty="0" err="1" smtClean="0">
                <a:solidFill>
                  <a:schemeClr val="tx1"/>
                </a:solidFill>
              </a:rPr>
              <a:t>evapotranspiratie</a:t>
            </a:r>
            <a:r>
              <a:rPr lang="nl-NL" sz="2400" b="0" dirty="0" smtClean="0">
                <a:solidFill>
                  <a:schemeClr val="tx1"/>
                </a:solidFill>
              </a:rPr>
              <a:t> + minder afstroom over oppervlakte </a:t>
            </a:r>
            <a:r>
              <a:rPr lang="nl-NL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weinig erosie </a:t>
            </a:r>
          </a:p>
          <a:p>
            <a:r>
              <a:rPr lang="en-US" sz="18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Bron</a:t>
            </a:r>
            <a:r>
              <a:rPr lang="en-US" sz="18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Aragão</a:t>
            </a:r>
            <a:r>
              <a:rPr lang="en-US" sz="1800" b="0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, L. The rainforest's water pump. Nature 489, 217–218 (2012) </a:t>
            </a:r>
            <a:r>
              <a:rPr lang="en-US" sz="18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doi:10.1038/nature11485 </a:t>
            </a:r>
            <a:r>
              <a:rPr lang="nl-NL" sz="1800" b="0" i="1" dirty="0">
                <a:solidFill>
                  <a:schemeClr val="tx1"/>
                </a:solidFill>
                <a:hlinkClick r:id="rId2"/>
              </a:rPr>
              <a:t>https://www.nature.com/articles/nature11485?WT.ec_id=NATURE-20120913</a:t>
            </a:r>
            <a:endParaRPr lang="nl-NL" sz="1800" b="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1800" b="0" i="1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nl-NL" sz="2400" b="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4"/>
            <a:ext cx="8458201" cy="529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33151" y="848275"/>
            <a:ext cx="11292791" cy="467078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Infiltratiecapaciteit: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begraasd </a:t>
            </a:r>
            <a:r>
              <a:rPr lang="nl-NL" dirty="0"/>
              <a:t>grasland (tussen 3 en 99 mm/uur</a:t>
            </a:r>
            <a:r>
              <a:rPr lang="nl-NL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bos </a:t>
            </a:r>
            <a:r>
              <a:rPr lang="nl-NL" dirty="0"/>
              <a:t>(tussen 121-1207 mm/uur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Grondgebruik leidt vooral tot </a:t>
            </a:r>
            <a:r>
              <a:rPr lang="nl-NL" b="1" dirty="0"/>
              <a:t>verschil in bodemstructuur </a:t>
            </a:r>
            <a:r>
              <a:rPr lang="nl-NL" dirty="0"/>
              <a:t>en minder in </a:t>
            </a:r>
            <a:r>
              <a:rPr lang="nl-NL" dirty="0" err="1"/>
              <a:t>bodemcompactie</a:t>
            </a:r>
            <a:r>
              <a:rPr lang="nl-NL" dirty="0"/>
              <a:t>.</a:t>
            </a:r>
          </a:p>
          <a:p>
            <a:pPr marL="457200" lvl="1" indent="0">
              <a:buNone/>
            </a:pPr>
            <a:r>
              <a:rPr lang="nl-NL" sz="1800" dirty="0" smtClean="0"/>
              <a:t>Bron</a:t>
            </a:r>
            <a:r>
              <a:rPr lang="nl-NL" sz="1800" dirty="0"/>
              <a:t>: Matthew Taylor, Murray </a:t>
            </a:r>
            <a:r>
              <a:rPr lang="nl-NL" sz="1800" dirty="0" err="1"/>
              <a:t>Mulholland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Danny </a:t>
            </a:r>
            <a:r>
              <a:rPr lang="nl-NL" sz="1800" dirty="0" err="1"/>
              <a:t>Thornburrow</a:t>
            </a:r>
            <a:r>
              <a:rPr lang="nl-NL" sz="1800" dirty="0"/>
              <a:t>. 2008. </a:t>
            </a:r>
            <a:r>
              <a:rPr lang="nl-NL" sz="1800" dirty="0" err="1"/>
              <a:t>Infiltration</a:t>
            </a:r>
            <a:r>
              <a:rPr lang="nl-NL" sz="1800" dirty="0"/>
              <a:t> </a:t>
            </a:r>
            <a:r>
              <a:rPr lang="nl-NL" sz="1800" dirty="0" err="1"/>
              <a:t>Characteristics</a:t>
            </a:r>
            <a:r>
              <a:rPr lang="nl-NL" sz="1800" dirty="0"/>
              <a:t> of </a:t>
            </a:r>
            <a:r>
              <a:rPr lang="nl-NL" sz="1800" dirty="0" err="1"/>
              <a:t>Soils</a:t>
            </a:r>
            <a:r>
              <a:rPr lang="nl-NL" sz="1800" dirty="0"/>
              <a:t> Under </a:t>
            </a:r>
            <a:r>
              <a:rPr lang="nl-NL" sz="1800" dirty="0" err="1"/>
              <a:t>Forestry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Agriculture</a:t>
            </a:r>
            <a:r>
              <a:rPr lang="nl-NL" sz="1800" dirty="0"/>
              <a:t> in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Upper</a:t>
            </a:r>
            <a:r>
              <a:rPr lang="nl-NL" sz="1800" dirty="0"/>
              <a:t> </a:t>
            </a:r>
            <a:r>
              <a:rPr lang="nl-NL" sz="1800" dirty="0" err="1"/>
              <a:t>Waikato</a:t>
            </a:r>
            <a:r>
              <a:rPr lang="nl-NL" sz="1800" dirty="0"/>
              <a:t> </a:t>
            </a:r>
            <a:r>
              <a:rPr lang="nl-NL" sz="1800" dirty="0" err="1"/>
              <a:t>Catchment</a:t>
            </a:r>
            <a:r>
              <a:rPr lang="nl-NL" sz="1800" dirty="0"/>
              <a:t>. Environment </a:t>
            </a:r>
            <a:r>
              <a:rPr lang="nl-NL" sz="1800" dirty="0" err="1"/>
              <a:t>Waikato</a:t>
            </a:r>
            <a:r>
              <a:rPr lang="nl-NL" sz="1800" dirty="0"/>
              <a:t> Technical Report 2009/18. </a:t>
            </a:r>
            <a:r>
              <a:rPr lang="en-US" sz="1800" i="1" u="sng" dirty="0">
                <a:hlinkClick r:id="rId2"/>
              </a:rPr>
              <a:t>https://www.waikatoregion.govt.nz/assets/PageFiles/10839/Tr0918.pdf</a:t>
            </a:r>
            <a:r>
              <a:rPr lang="en-US" sz="1800" i="1" dirty="0"/>
              <a:t> </a:t>
            </a: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dirty="0" smtClean="0"/>
              <a:t>Bos </a:t>
            </a:r>
            <a:r>
              <a:rPr lang="nl-NL" dirty="0"/>
              <a:t>moet </a:t>
            </a:r>
            <a:r>
              <a:rPr lang="nl-NL" b="1" dirty="0"/>
              <a:t>niet te dicht </a:t>
            </a:r>
            <a:r>
              <a:rPr lang="nl-NL" dirty="0" smtClean="0"/>
              <a:t>zijn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/>
              <a:t>veel </a:t>
            </a:r>
            <a:r>
              <a:rPr lang="nl-NL" b="1" dirty="0"/>
              <a:t>ondergroei </a:t>
            </a:r>
            <a:r>
              <a:rPr lang="nl-NL" dirty="0" smtClean="0">
                <a:sym typeface="Wingdings" panose="05000000000000000000" pitchFamily="2" charset="2"/>
              </a:rPr>
              <a:t> hoge </a:t>
            </a:r>
            <a:r>
              <a:rPr lang="nl-NL" dirty="0" smtClean="0"/>
              <a:t>afvloeiruwheid. </a:t>
            </a:r>
          </a:p>
          <a:p>
            <a:pPr marL="0" indent="0">
              <a:buNone/>
            </a:pPr>
            <a:r>
              <a:rPr lang="nl-NL" dirty="0" smtClean="0"/>
              <a:t>Mix van </a:t>
            </a:r>
            <a:r>
              <a:rPr lang="nl-NL" b="1" dirty="0" smtClean="0"/>
              <a:t>verschillende </a:t>
            </a:r>
            <a:r>
              <a:rPr lang="nl-NL" b="1" dirty="0"/>
              <a:t>boomsoorten </a:t>
            </a:r>
            <a:r>
              <a:rPr lang="nl-NL" dirty="0"/>
              <a:t>werkt beter dan </a:t>
            </a:r>
            <a:r>
              <a:rPr lang="nl-NL" dirty="0" err="1"/>
              <a:t>monocultures</a:t>
            </a:r>
            <a:r>
              <a:rPr lang="nl-NL" dirty="0"/>
              <a:t>. </a:t>
            </a:r>
            <a:endParaRPr lang="nl-NL" dirty="0" smtClean="0"/>
          </a:p>
          <a:p>
            <a:pPr marL="457200" lvl="1" indent="0">
              <a:buNone/>
            </a:pPr>
            <a:r>
              <a:rPr lang="nl-NL" sz="1800" dirty="0" smtClean="0"/>
              <a:t>Bron</a:t>
            </a:r>
            <a:r>
              <a:rPr lang="nl-NL" sz="1800" dirty="0"/>
              <a:t>: Gerhard </a:t>
            </a:r>
            <a:r>
              <a:rPr lang="nl-NL" sz="1800" dirty="0" err="1"/>
              <a:t>Markart</a:t>
            </a:r>
            <a:r>
              <a:rPr lang="nl-NL" sz="1800" dirty="0"/>
              <a:t>, Bernhard Kohl, Bernadette </a:t>
            </a:r>
            <a:r>
              <a:rPr lang="nl-NL" sz="1800" dirty="0" err="1"/>
              <a:t>Sotier</a:t>
            </a:r>
            <a:r>
              <a:rPr lang="nl-NL" sz="1800" dirty="0"/>
              <a:t>. </a:t>
            </a:r>
            <a:r>
              <a:rPr lang="nl-NL" sz="1800" dirty="0" err="1"/>
              <a:t>Bergwälder</a:t>
            </a:r>
            <a:r>
              <a:rPr lang="nl-NL" sz="1800" dirty="0"/>
              <a:t> als </a:t>
            </a:r>
            <a:r>
              <a:rPr lang="nl-NL" sz="1800" dirty="0" err="1"/>
              <a:t>Abflussregulatoren</a:t>
            </a:r>
            <a:r>
              <a:rPr lang="nl-NL" sz="1800" dirty="0"/>
              <a:t>. Website: </a:t>
            </a:r>
            <a:r>
              <a:rPr lang="de-DE" sz="1800" i="1" u="sng" dirty="0">
                <a:hlinkClick r:id="rId3"/>
              </a:rPr>
              <a:t>https://www.waldwissen.net/waldwirtschaft/waldbau/bergwald/bfw_bergwald_abfluss/index_DE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304799" y="556306"/>
            <a:ext cx="9851572" cy="715297"/>
          </a:xfrm>
        </p:spPr>
        <p:txBody>
          <a:bodyPr/>
          <a:lstStyle/>
          <a:p>
            <a:r>
              <a:rPr lang="nl-NL" dirty="0" smtClean="0"/>
              <a:t>Voedselbossen </a:t>
            </a:r>
            <a:r>
              <a:rPr lang="nl-NL" dirty="0" err="1" smtClean="0"/>
              <a:t>Zuid-Oost</a:t>
            </a:r>
            <a:r>
              <a:rPr lang="nl-NL" dirty="0" smtClean="0"/>
              <a:t> Nederland</a:t>
            </a:r>
          </a:p>
          <a:p>
            <a:r>
              <a:rPr lang="nl-NL" dirty="0" smtClean="0"/>
              <a:t>Doel van deelproject 6. Water en bodem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25856" y="1893465"/>
            <a:ext cx="11151628" cy="49625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Kennis verzamelen over </a:t>
            </a:r>
            <a:r>
              <a:rPr lang="nl-NL" dirty="0" smtClean="0"/>
              <a:t>de verschillen in water, </a:t>
            </a:r>
            <a:r>
              <a:rPr lang="nl-NL" dirty="0"/>
              <a:t>bodem </a:t>
            </a:r>
            <a:r>
              <a:rPr lang="nl-NL" dirty="0" smtClean="0"/>
              <a:t>en biodiversiteit</a:t>
            </a:r>
            <a:r>
              <a:rPr lang="nl-NL" dirty="0"/>
              <a:t>, voor en na</a:t>
            </a:r>
            <a:br>
              <a:rPr lang="nl-NL" dirty="0"/>
            </a:br>
            <a:r>
              <a:rPr lang="nl-NL" dirty="0"/>
              <a:t>aanleg van een </a:t>
            </a:r>
            <a:r>
              <a:rPr lang="nl-NL" dirty="0" smtClean="0"/>
              <a:t>voedselbos </a:t>
            </a:r>
            <a:r>
              <a:rPr lang="nl-NL" dirty="0" err="1" smtClean="0"/>
              <a:t>cq</a:t>
            </a:r>
            <a:r>
              <a:rPr lang="nl-NL" dirty="0" smtClean="0"/>
              <a:t>. binnen en buiten een voedselbos. </a:t>
            </a:r>
          </a:p>
          <a:p>
            <a:pPr marL="0" indent="0">
              <a:buNone/>
            </a:pPr>
            <a:r>
              <a:rPr lang="nl-NL" dirty="0" smtClean="0"/>
              <a:t>Met andere woorden, wat is het effect van voedselbossen op:</a:t>
            </a:r>
          </a:p>
          <a:p>
            <a:pPr marL="360363" indent="-360363"/>
            <a:r>
              <a:rPr lang="nl-NL" dirty="0" smtClean="0"/>
              <a:t>waterberging en -infiltratie</a:t>
            </a:r>
          </a:p>
          <a:p>
            <a:pPr marL="360363" indent="-360363"/>
            <a:r>
              <a:rPr lang="nl-NL" dirty="0"/>
              <a:t>w</a:t>
            </a:r>
            <a:r>
              <a:rPr lang="nl-NL" dirty="0" smtClean="0"/>
              <a:t>aterkwaliteit</a:t>
            </a:r>
            <a:endParaRPr lang="nl-NL" dirty="0"/>
          </a:p>
          <a:p>
            <a:pPr marL="360363" indent="-360363"/>
            <a:r>
              <a:rPr lang="nl-NL" dirty="0" smtClean="0"/>
              <a:t>bodemerosie</a:t>
            </a:r>
            <a:endParaRPr lang="nl-NL" dirty="0"/>
          </a:p>
          <a:p>
            <a:pPr marL="360363" indent="-360363"/>
            <a:r>
              <a:rPr lang="nl-NL" dirty="0"/>
              <a:t>b</a:t>
            </a:r>
            <a:r>
              <a:rPr lang="nl-NL" dirty="0" smtClean="0"/>
              <a:t>odemleven</a:t>
            </a:r>
          </a:p>
          <a:p>
            <a:pPr marL="360363" indent="-360363"/>
            <a:r>
              <a:rPr lang="nl-NL" dirty="0" smtClean="0"/>
              <a:t>bodemkwaliteit</a:t>
            </a:r>
            <a:endParaRPr lang="nl-NL" dirty="0"/>
          </a:p>
          <a:p>
            <a:pPr marL="360363" indent="-360363"/>
            <a:r>
              <a:rPr lang="nl-NL" dirty="0"/>
              <a:t>b</a:t>
            </a:r>
            <a:r>
              <a:rPr lang="nl-NL" dirty="0" smtClean="0"/>
              <a:t>iodiversiteit</a:t>
            </a:r>
          </a:p>
          <a:p>
            <a:pPr marL="360363" indent="-360363"/>
            <a:r>
              <a:rPr lang="nl-NL" dirty="0" smtClean="0"/>
              <a:t>(koolstofopslag, klimaat en weerpatronen)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33151" y="864603"/>
            <a:ext cx="11292791" cy="467078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 een </a:t>
            </a:r>
            <a:r>
              <a:rPr lang="nl-NL" dirty="0" err="1"/>
              <a:t>voedselbos</a:t>
            </a:r>
            <a:r>
              <a:rPr lang="nl-NL" dirty="0"/>
              <a:t> wordt </a:t>
            </a:r>
            <a:r>
              <a:rPr lang="nl-NL" b="1" dirty="0"/>
              <a:t>niet geploegd</a:t>
            </a:r>
            <a:r>
              <a:rPr lang="nl-NL" dirty="0"/>
              <a:t>. Hierdoor zal het opgebouwde organische stof niet oxideren, en wordt er geen bodemleven verstoord. Dit komt de structuur van de bodem ten </a:t>
            </a:r>
            <a:r>
              <a:rPr lang="nl-NL" dirty="0" smtClean="0"/>
              <a:t>goede.</a:t>
            </a:r>
          </a:p>
          <a:p>
            <a:pPr marL="457200" lvl="1" indent="0">
              <a:buNone/>
            </a:pPr>
            <a:r>
              <a:rPr lang="nl-NL" sz="1800" i="1" dirty="0" smtClean="0"/>
              <a:t>Bron: </a:t>
            </a:r>
            <a:r>
              <a:rPr lang="nl-NL" sz="1800" i="1" dirty="0" err="1" smtClean="0"/>
              <a:t>D'Haene</a:t>
            </a:r>
            <a:r>
              <a:rPr lang="nl-NL" sz="1800" i="1" dirty="0" smtClean="0"/>
              <a:t> et al. (2008).</a:t>
            </a:r>
            <a:r>
              <a:rPr lang="en-US" sz="1800" i="1" dirty="0"/>
              <a:t> The effect of reduced tillage agriculture on carbon dynamics in silt loam </a:t>
            </a:r>
            <a:r>
              <a:rPr lang="en-US" sz="1800" i="1" dirty="0" smtClean="0"/>
              <a:t>soils. Nutrient </a:t>
            </a:r>
            <a:r>
              <a:rPr lang="en-US" sz="1800" i="1" dirty="0"/>
              <a:t>Cycling in Agroecosystems 84(3):</a:t>
            </a:r>
            <a:r>
              <a:rPr lang="en-US" sz="1800" i="1" dirty="0" smtClean="0"/>
              <a:t>249-265. DOI</a:t>
            </a:r>
            <a:r>
              <a:rPr lang="en-US" sz="1800" i="1" dirty="0"/>
              <a:t>: </a:t>
            </a:r>
            <a:r>
              <a:rPr lang="en-US" sz="1800" i="1" dirty="0" smtClean="0"/>
              <a:t> 10.1007/s10705-008-9240-9</a:t>
            </a:r>
            <a:endParaRPr lang="en-US" sz="1800" i="1" dirty="0"/>
          </a:p>
          <a:p>
            <a:pPr marL="457200" lvl="1" indent="0">
              <a:buNone/>
            </a:pPr>
            <a:r>
              <a:rPr lang="nl-NL" sz="1800" i="1" dirty="0" smtClean="0">
                <a:hlinkClick r:id="rId2"/>
              </a:rPr>
              <a:t>https</a:t>
            </a:r>
            <a:r>
              <a:rPr lang="nl-NL" sz="1800" i="1" dirty="0">
                <a:hlinkClick r:id="rId2"/>
              </a:rPr>
              <a:t>://</a:t>
            </a:r>
            <a:r>
              <a:rPr lang="nl-NL" sz="1800" i="1" dirty="0" smtClean="0">
                <a:hlinkClick r:id="rId2"/>
              </a:rPr>
              <a:t>www.researchgate.net/publication/226666534_The_effect_of_reduced_tillage_agriculture_on_carbon_dynamics_in_silt_loam_soils</a:t>
            </a:r>
            <a:endParaRPr lang="nl-NL" sz="1800" i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GB" b="1" dirty="0"/>
              <a:t>Permanente </a:t>
            </a:r>
            <a:r>
              <a:rPr lang="en-GB" b="1" dirty="0" err="1"/>
              <a:t>beplanting</a:t>
            </a:r>
            <a:r>
              <a:rPr lang="en-GB" dirty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/>
              <a:t>bodem</a:t>
            </a:r>
            <a:r>
              <a:rPr lang="en-GB" dirty="0" smtClean="0"/>
              <a:t> </a:t>
            </a:r>
            <a:r>
              <a:rPr lang="en-GB" dirty="0" err="1" smtClean="0"/>
              <a:t>droogt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+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o</a:t>
            </a:r>
            <a:r>
              <a:rPr lang="en-GB" dirty="0" err="1" smtClean="0"/>
              <a:t>pbouw</a:t>
            </a:r>
            <a:r>
              <a:rPr lang="en-GB" dirty="0" smtClean="0"/>
              <a:t> </a:t>
            </a:r>
            <a:r>
              <a:rPr lang="en-GB" dirty="0"/>
              <a:t>van </a:t>
            </a:r>
            <a:r>
              <a:rPr lang="en-GB" dirty="0" err="1"/>
              <a:t>organische</a:t>
            </a:r>
            <a:r>
              <a:rPr lang="en-GB" dirty="0"/>
              <a:t> </a:t>
            </a:r>
            <a:r>
              <a:rPr lang="en-GB" dirty="0" err="1" smtClean="0"/>
              <a:t>stof</a:t>
            </a:r>
            <a:r>
              <a:rPr lang="en-GB" dirty="0" smtClean="0"/>
              <a:t> + </a:t>
            </a:r>
            <a:r>
              <a:rPr lang="en-GB" dirty="0" err="1" smtClean="0"/>
              <a:t>permanente</a:t>
            </a:r>
            <a:r>
              <a:rPr lang="en-GB" dirty="0" smtClean="0"/>
              <a:t> </a:t>
            </a:r>
            <a:r>
              <a:rPr lang="en-GB" dirty="0" err="1" smtClean="0"/>
              <a:t>beworteling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goede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/>
              <a:t>bodemstructuur</a:t>
            </a:r>
            <a:endParaRPr lang="en-GB" dirty="0" smtClean="0"/>
          </a:p>
          <a:p>
            <a:pPr marL="457200" lvl="1" indent="0">
              <a:buNone/>
            </a:pPr>
            <a:r>
              <a:rPr lang="en-US" sz="1800" i="1" dirty="0" err="1" smtClean="0"/>
              <a:t>Bron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Verhulst</a:t>
            </a:r>
            <a:r>
              <a:rPr lang="en-US" sz="1800" i="1" dirty="0"/>
              <a:t>, N. (2010). Conservation Agriculture, Improving Soil Quality for Sustainable Production Systems? </a:t>
            </a:r>
            <a:r>
              <a:rPr lang="en-US" sz="1800" i="1" dirty="0" err="1"/>
              <a:t>Advamces</a:t>
            </a:r>
            <a:r>
              <a:rPr lang="en-US" sz="1800" i="1" dirty="0"/>
              <a:t> in Soil Science: Food Security and Soil Quality, 137-208. </a:t>
            </a:r>
            <a:r>
              <a:rPr lang="en-US" sz="1800" i="1" dirty="0">
                <a:hlinkClick r:id="rId3"/>
              </a:rPr>
              <a:t>https://</a:t>
            </a:r>
            <a:r>
              <a:rPr lang="en-US" sz="1800" i="1" dirty="0" smtClean="0">
                <a:hlinkClick r:id="rId3"/>
              </a:rPr>
              <a:t>www.researchgate.net/publication/228914498_7_Conservation_Agriculture_Improving_Soil_Quality_for_Sustainable_Production_Systems</a:t>
            </a:r>
            <a:endParaRPr lang="en-US" sz="1800" i="1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Geen machines </a:t>
            </a:r>
            <a:r>
              <a:rPr lang="nl-NL" dirty="0" smtClean="0">
                <a:sym typeface="Wingdings" panose="05000000000000000000" pitchFamily="2" charset="2"/>
              </a:rPr>
              <a:t> geen </a:t>
            </a:r>
            <a:r>
              <a:rPr lang="nl-NL" dirty="0" smtClean="0"/>
              <a:t>druk </a:t>
            </a:r>
            <a:r>
              <a:rPr lang="nl-NL" dirty="0"/>
              <a:t>op de </a:t>
            </a:r>
            <a:r>
              <a:rPr lang="nl-NL" dirty="0" smtClean="0"/>
              <a:t>bodem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ym typeface="Wingdings" panose="05000000000000000000" pitchFamily="2" charset="2"/>
              </a:rPr>
              <a:t>geen verdichting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6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284166" y="701318"/>
            <a:ext cx="11603034" cy="5862767"/>
          </a:xfrm>
        </p:spPr>
        <p:txBody>
          <a:bodyPr/>
          <a:lstStyle/>
          <a:p>
            <a:pPr marL="0" indent="0" fontAlgn="base">
              <a:buNone/>
            </a:pPr>
            <a:r>
              <a:rPr lang="nl-NL" dirty="0"/>
              <a:t>De </a:t>
            </a:r>
            <a:r>
              <a:rPr lang="nl-NL" b="1" dirty="0" smtClean="0"/>
              <a:t>gewone regenworm </a:t>
            </a:r>
            <a:r>
              <a:rPr lang="nl-NL" b="1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graaft tot grondwaterspiegel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grote </a:t>
            </a:r>
            <a:r>
              <a:rPr lang="nl-NL" dirty="0"/>
              <a:t>netwerken </a:t>
            </a:r>
            <a:r>
              <a:rPr lang="nl-NL" dirty="0" smtClean="0"/>
              <a:t>kunnen </a:t>
            </a:r>
            <a:r>
              <a:rPr lang="nl-NL" b="1" dirty="0" smtClean="0"/>
              <a:t>200.000 </a:t>
            </a:r>
            <a:r>
              <a:rPr lang="nl-NL" b="1" dirty="0"/>
              <a:t>liter per hectare </a:t>
            </a:r>
            <a:r>
              <a:rPr lang="nl-NL" dirty="0" smtClean="0"/>
              <a:t>bergen </a:t>
            </a:r>
            <a:r>
              <a:rPr lang="nl-NL" dirty="0"/>
              <a:t>en snel </a:t>
            </a:r>
            <a:r>
              <a:rPr lang="nl-NL" dirty="0" smtClean="0"/>
              <a:t>wegvoeren. Tevens </a:t>
            </a:r>
            <a:r>
              <a:rPr lang="nl-NL" b="1" dirty="0" smtClean="0"/>
              <a:t>wateropslag </a:t>
            </a:r>
            <a:r>
              <a:rPr lang="nl-NL" dirty="0" smtClean="0">
                <a:sym typeface="Wingdings" panose="05000000000000000000" pitchFamily="2" charset="2"/>
              </a:rPr>
              <a:t> minder </a:t>
            </a:r>
            <a:r>
              <a:rPr lang="nl-NL" dirty="0" smtClean="0"/>
              <a:t>verdroging </a:t>
            </a:r>
            <a:r>
              <a:rPr lang="nl-NL" dirty="0"/>
              <a:t>en uitsterving van wortels in </a:t>
            </a:r>
            <a:r>
              <a:rPr lang="nl-NL" dirty="0" smtClean="0"/>
              <a:t>droge zomer.</a:t>
            </a:r>
            <a:endParaRPr lang="nl-NL" dirty="0"/>
          </a:p>
          <a:p>
            <a:pPr marL="457200" lvl="1" indent="0">
              <a:buNone/>
            </a:pPr>
            <a:r>
              <a:rPr lang="nl-NL" sz="1800" i="1" dirty="0" smtClean="0"/>
              <a:t>Bron: Franciska </a:t>
            </a:r>
            <a:r>
              <a:rPr lang="nl-NL" sz="1800" i="1" dirty="0"/>
              <a:t>de </a:t>
            </a:r>
            <a:r>
              <a:rPr lang="nl-NL" sz="1800" i="1" dirty="0" smtClean="0"/>
              <a:t>Vries in NRC, 2019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b="1" dirty="0"/>
              <a:t>actief bodemleven </a:t>
            </a:r>
            <a:r>
              <a:rPr lang="nl-NL" dirty="0"/>
              <a:t>is zeer belangrijk voor de opbouw van de bodem en zorgt dat nutriënten beschikbaar zijn voor opname door bomen en planten in het </a:t>
            </a:r>
            <a:r>
              <a:rPr lang="nl-NL" dirty="0" err="1"/>
              <a:t>voedselbos</a:t>
            </a:r>
            <a:r>
              <a:rPr lang="nl-NL" dirty="0"/>
              <a:t>, waardoor uitspoeling verminderd </a:t>
            </a:r>
            <a:r>
              <a:rPr lang="nl-NL" dirty="0" smtClean="0"/>
              <a:t>wordt.</a:t>
            </a:r>
          </a:p>
          <a:p>
            <a:pPr marL="457200" lvl="1" indent="0">
              <a:buNone/>
            </a:pPr>
            <a:r>
              <a:rPr lang="nl-NL" sz="1800" i="1" dirty="0"/>
              <a:t>Bron: Faber, J.H., G.A.J.M. Jagers op Akkerhuis, J. Bloem, J. </a:t>
            </a:r>
            <a:r>
              <a:rPr lang="nl-NL" sz="1800" i="1" dirty="0" err="1"/>
              <a:t>Lahr</a:t>
            </a:r>
            <a:r>
              <a:rPr lang="nl-NL" sz="1800" i="1" dirty="0"/>
              <a:t>, W.H. </a:t>
            </a:r>
            <a:r>
              <a:rPr lang="nl-NL" sz="1800" i="1" dirty="0" err="1"/>
              <a:t>Diemont</a:t>
            </a:r>
            <a:r>
              <a:rPr lang="nl-NL" sz="1800" i="1" dirty="0"/>
              <a:t> en L.C. Braat, 2009. Ecosysteemdiensten en bodemgebruik; Maatregelen ter verbetering van biologische bodemkwaliteit. Wageningen, </a:t>
            </a:r>
            <a:r>
              <a:rPr lang="nl-NL" sz="1800" i="1" dirty="0" err="1"/>
              <a:t>Alterra</a:t>
            </a:r>
            <a:r>
              <a:rPr lang="nl-NL" sz="1800" i="1" dirty="0"/>
              <a:t>, rapport 1813</a:t>
            </a:r>
            <a:r>
              <a:rPr lang="nl-NL" sz="1800" i="1" dirty="0" smtClean="0"/>
              <a:t>.</a:t>
            </a:r>
          </a:p>
          <a:p>
            <a:pPr marL="457200" lvl="1" indent="0">
              <a:buNone/>
            </a:pPr>
            <a:r>
              <a:rPr lang="nl-NL" sz="1800" i="1" dirty="0">
                <a:hlinkClick r:id="rId2"/>
              </a:rPr>
              <a:t>https://</a:t>
            </a:r>
            <a:r>
              <a:rPr lang="nl-NL" sz="1800" i="1" dirty="0" smtClean="0">
                <a:hlinkClick r:id="rId2"/>
              </a:rPr>
              <a:t>edepot.wur.nl/3277</a:t>
            </a:r>
            <a:endParaRPr lang="nl-NL" sz="1800" i="1" dirty="0" smtClean="0"/>
          </a:p>
          <a:p>
            <a:pPr marL="457200" lvl="1" indent="0">
              <a:buNone/>
            </a:pPr>
            <a:endParaRPr lang="nl-NL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1096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8751" y="539363"/>
            <a:ext cx="11129505" cy="5016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Hoeveel water houdt een </a:t>
            </a:r>
            <a:r>
              <a:rPr lang="nl-NL" sz="3600" b="1" dirty="0" err="1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voedselbos</a:t>
            </a:r>
            <a:r>
              <a:rPr lang="nl-NL" sz="3600" b="1" dirty="0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vast?</a:t>
            </a:r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r>
              <a:rPr lang="nl-NL" i="1" u="sng" dirty="0" smtClean="0"/>
              <a:t>Lijster et al., 2016:</a:t>
            </a:r>
          </a:p>
          <a:p>
            <a:pPr marL="0" indent="0">
              <a:buFontTx/>
              <a:buNone/>
            </a:pPr>
            <a:r>
              <a:rPr lang="nl-NL" dirty="0" smtClean="0"/>
              <a:t>1% extra organische stof in de bouwvoor (0-30 cm)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toename watervasthoudend vermogen van </a:t>
            </a:r>
            <a:r>
              <a:rPr lang="nl-NL" b="1" dirty="0" smtClean="0"/>
              <a:t>6,8 mm </a:t>
            </a:r>
            <a:r>
              <a:rPr lang="nl-NL" dirty="0" smtClean="0"/>
              <a:t>op zandgronden en </a:t>
            </a:r>
            <a:r>
              <a:rPr lang="nl-NL" b="1" dirty="0" smtClean="0"/>
              <a:t>9,3 mm</a:t>
            </a:r>
            <a:r>
              <a:rPr lang="nl-NL" dirty="0" smtClean="0"/>
              <a:t> op kleigronden (Lijster et al., 2016)</a:t>
            </a:r>
          </a:p>
          <a:p>
            <a:pPr marL="0" indent="0">
              <a:buFontTx/>
              <a:buNone/>
            </a:pPr>
            <a:endParaRPr lang="en-US" b="1" dirty="0" smtClean="0"/>
          </a:p>
          <a:p>
            <a:pPr marL="0" indent="0">
              <a:buFontTx/>
              <a:buNone/>
            </a:pPr>
            <a:r>
              <a:rPr lang="en-US" i="1" u="sng" dirty="0" err="1" smtClean="0"/>
              <a:t>Koepelplan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voedselbossen</a:t>
            </a:r>
            <a:r>
              <a:rPr lang="en-US" i="1" u="sng" dirty="0" smtClean="0"/>
              <a:t> </a:t>
            </a:r>
          </a:p>
          <a:p>
            <a:pPr marL="0" indent="0">
              <a:buFontTx/>
              <a:buNone/>
            </a:pPr>
            <a:r>
              <a:rPr lang="en-US" dirty="0" smtClean="0"/>
              <a:t>1% extra </a:t>
            </a:r>
            <a:r>
              <a:rPr lang="en-US" dirty="0" err="1" smtClean="0"/>
              <a:t>organische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170 m</a:t>
            </a:r>
            <a:r>
              <a:rPr lang="en-US" b="1" baseline="30000" dirty="0" smtClean="0"/>
              <a:t>3</a:t>
            </a:r>
            <a:r>
              <a:rPr lang="en-US" b="1" dirty="0" smtClean="0"/>
              <a:t>/ha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en-US" i="1" u="sng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i="1" u="sng" dirty="0" err="1" smtClean="0">
                <a:sym typeface="Wingdings" panose="05000000000000000000" pitchFamily="2" charset="2"/>
              </a:rPr>
              <a:t>Organische</a:t>
            </a:r>
            <a:r>
              <a:rPr lang="en-US" i="1" u="sng" dirty="0" smtClean="0">
                <a:sym typeface="Wingdings" panose="05000000000000000000" pitchFamily="2" charset="2"/>
              </a:rPr>
              <a:t> </a:t>
            </a:r>
            <a:r>
              <a:rPr lang="en-US" i="1" u="sng" dirty="0" err="1" smtClean="0">
                <a:sym typeface="Wingdings" panose="05000000000000000000" pitchFamily="2" charset="2"/>
              </a:rPr>
              <a:t>stof</a:t>
            </a:r>
            <a:r>
              <a:rPr lang="en-US" i="1" u="sng" dirty="0" smtClean="0">
                <a:sym typeface="Wingdings" panose="05000000000000000000" pitchFamily="2" charset="2"/>
              </a:rPr>
              <a:t> in </a:t>
            </a:r>
            <a:r>
              <a:rPr lang="en-US" i="1" u="sng" dirty="0" err="1" smtClean="0">
                <a:sym typeface="Wingdings" panose="05000000000000000000" pitchFamily="2" charset="2"/>
              </a:rPr>
              <a:t>voedselbosbodem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FontTx/>
              <a:buNone/>
            </a:pPr>
            <a:r>
              <a:rPr lang="en-US" dirty="0" smtClean="0">
                <a:sym typeface="Wingdings" panose="05000000000000000000" pitchFamily="2" charset="2"/>
              </a:rPr>
              <a:t>New Forest (Martin Crawford): 10 tot 20 %</a:t>
            </a:r>
          </a:p>
          <a:p>
            <a:pPr marL="0" indent="0">
              <a:buFontTx/>
              <a:buNone/>
            </a:pPr>
            <a:r>
              <a:rPr lang="en-US" dirty="0" err="1" smtClean="0">
                <a:sym typeface="Wingdings" panose="05000000000000000000" pitchFamily="2" charset="2"/>
              </a:rPr>
              <a:t>Ketelbroek</a:t>
            </a:r>
            <a:r>
              <a:rPr lang="en-US" dirty="0" smtClean="0">
                <a:sym typeface="Wingdings" panose="05000000000000000000" pitchFamily="2" charset="2"/>
              </a:rPr>
              <a:t> (Wouter van Eck): 8,5%</a:t>
            </a:r>
          </a:p>
          <a:p>
            <a:pPr marL="0" indent="0">
              <a:buFontTx/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64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Biodiversiteit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04800" y="1419776"/>
            <a:ext cx="11343357" cy="543822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Voedselbos Martin Crawford vergeleken met een bos, vergelijkbaar qua leeftijd en voorgeschiedenis </a:t>
            </a:r>
            <a:r>
              <a:rPr lang="nl-NL" dirty="0" smtClean="0">
                <a:sym typeface="Wingdings" panose="05000000000000000000" pitchFamily="2" charset="2"/>
              </a:rPr>
              <a:t> aantal </a:t>
            </a:r>
            <a:r>
              <a:rPr lang="nl-NL" dirty="0" smtClean="0"/>
              <a:t>taxa en individuen </a:t>
            </a:r>
            <a:r>
              <a:rPr lang="nl-NL" dirty="0"/>
              <a:t>van </a:t>
            </a:r>
            <a:r>
              <a:rPr lang="nl-NL" b="1" dirty="0" smtClean="0"/>
              <a:t>ongewervelden</a:t>
            </a:r>
            <a:r>
              <a:rPr lang="nl-NL" dirty="0" smtClean="0"/>
              <a:t> significant hoger</a:t>
            </a:r>
            <a:endParaRPr lang="nl-NL" dirty="0"/>
          </a:p>
          <a:p>
            <a:pPr marL="457200" lvl="1" indent="0">
              <a:buNone/>
            </a:pPr>
            <a:r>
              <a:rPr lang="nl-NL" sz="2000" i="1" dirty="0" smtClean="0"/>
              <a:t>Bron</a:t>
            </a:r>
            <a:r>
              <a:rPr lang="nl-NL" sz="2000" i="1" dirty="0"/>
              <a:t>: </a:t>
            </a:r>
            <a:r>
              <a:rPr lang="en-US" sz="2000" i="1" dirty="0"/>
              <a:t>West, J. (2016). Comparative semi-stratified invertebrate diversity study of the Agroforestry </a:t>
            </a:r>
            <a:r>
              <a:rPr lang="en-US" sz="2000" i="1" dirty="0" smtClean="0"/>
              <a:t>Research Trust </a:t>
            </a:r>
            <a:r>
              <a:rPr lang="en-US" sz="2000" i="1" dirty="0"/>
              <a:t>Forest Garden and Schumacher Native Woodland. </a:t>
            </a:r>
            <a:r>
              <a:rPr lang="en-US" sz="2000" i="1" dirty="0" err="1"/>
              <a:t>Dartington</a:t>
            </a:r>
            <a:r>
              <a:rPr lang="en-US" sz="2000" i="1" dirty="0"/>
              <a:t>: agroforestry.co.uk </a:t>
            </a:r>
            <a:r>
              <a:rPr lang="en-US" sz="2000" i="1" dirty="0">
                <a:hlinkClick r:id="rId2"/>
              </a:rPr>
              <a:t>https://</a:t>
            </a:r>
            <a:r>
              <a:rPr lang="en-US" sz="2000" i="1" dirty="0" smtClean="0">
                <a:hlinkClick r:id="rId2"/>
              </a:rPr>
              <a:t>www.agroforestry.co.uk/wp-content/uploads/site-files-pdf/Invertebrate-diversity-study.pdf</a:t>
            </a:r>
            <a:endParaRPr lang="en-US" sz="2000" i="1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2" y="3057524"/>
            <a:ext cx="539565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88963"/>
            <a:ext cx="5465763" cy="36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04800" y="5301723"/>
            <a:ext cx="11116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Bron: Baas</a:t>
            </a:r>
            <a:r>
              <a:rPr lang="nl-NL" i="1" dirty="0"/>
              <a:t>, W. R. (2018). Bodemactiviteit en landgebruik; Biologische activiteit in Groesbeek onder</a:t>
            </a:r>
            <a:br>
              <a:rPr lang="nl-NL" i="1" dirty="0"/>
            </a:br>
            <a:r>
              <a:rPr lang="nl-NL" i="1" dirty="0"/>
              <a:t>verschillende vormen van landgebruik. Velp: Van Hall </a:t>
            </a:r>
            <a:r>
              <a:rPr lang="nl-NL" i="1" dirty="0" err="1" smtClean="0"/>
              <a:t>Larenstein</a:t>
            </a:r>
            <a:r>
              <a:rPr lang="nl-NL" i="1" dirty="0"/>
              <a:t>. </a:t>
            </a:r>
            <a:r>
              <a:rPr lang="nl-NL" i="1" dirty="0" smtClean="0">
                <a:hlinkClick r:id="rId3"/>
              </a:rPr>
              <a:t>https</a:t>
            </a:r>
            <a:r>
              <a:rPr lang="nl-NL" i="1" dirty="0">
                <a:hlinkClick r:id="rId3"/>
              </a:rPr>
              <a:t>://</a:t>
            </a:r>
            <a:r>
              <a:rPr lang="nl-NL" i="1" dirty="0" smtClean="0">
                <a:hlinkClick r:id="rId3"/>
              </a:rPr>
              <a:t>www.greeni.nl/webopac/MetaDataEditDownload.csp?file=2:144573:1</a:t>
            </a:r>
            <a:endParaRPr lang="nl-NL" i="1" dirty="0" smtClean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4" y="588963"/>
            <a:ext cx="5793909" cy="46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16945" y="620235"/>
            <a:ext cx="7718433" cy="350896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Ketelbroek vergeleken mat nabijgelegen </a:t>
            </a:r>
            <a:r>
              <a:rPr lang="nl-NL" dirty="0" err="1" smtClean="0"/>
              <a:t>Bruuk</a:t>
            </a:r>
            <a:r>
              <a:rPr lang="nl-NL" dirty="0" smtClean="0"/>
              <a:t> op vogels, loopkevers en nachtvlinders:</a:t>
            </a:r>
          </a:p>
          <a:p>
            <a:pPr marL="447675" indent="-447675"/>
            <a:r>
              <a:rPr lang="nl-NL" dirty="0" smtClean="0"/>
              <a:t>Soortenrijkdom </a:t>
            </a:r>
            <a:r>
              <a:rPr lang="nl-NL" dirty="0"/>
              <a:t>in grote mate </a:t>
            </a:r>
            <a:r>
              <a:rPr lang="nl-NL" dirty="0" smtClean="0"/>
              <a:t>gelijk</a:t>
            </a:r>
          </a:p>
          <a:p>
            <a:pPr marL="447675" indent="-447675"/>
            <a:r>
              <a:rPr lang="nl-NL" dirty="0" smtClean="0"/>
              <a:t>Lage overeenkomst </a:t>
            </a:r>
            <a:r>
              <a:rPr lang="nl-NL" dirty="0"/>
              <a:t>in aangetroffen soorten </a:t>
            </a:r>
            <a:r>
              <a:rPr lang="nl-NL" dirty="0" smtClean="0"/>
              <a:t>vrij laag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16946" y="4813226"/>
            <a:ext cx="7718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Bron: </a:t>
            </a:r>
            <a:r>
              <a:rPr lang="nl-NL" i="1" dirty="0" err="1" smtClean="0"/>
              <a:t>Breidenbach</a:t>
            </a:r>
            <a:r>
              <a:rPr lang="nl-NL" i="1" dirty="0"/>
              <a:t>, J., Dijkgraaf, E.J., </a:t>
            </a:r>
            <a:r>
              <a:rPr lang="nl-NL" i="1" dirty="0" err="1"/>
              <a:t>Rooduijn</a:t>
            </a:r>
            <a:r>
              <a:rPr lang="nl-NL" i="1" dirty="0"/>
              <a:t>, B., Nijpels-Cieremans, R., </a:t>
            </a:r>
            <a:r>
              <a:rPr lang="nl-NL" i="1" dirty="0" err="1"/>
              <a:t>Strijkstra</a:t>
            </a:r>
            <a:r>
              <a:rPr lang="nl-NL" i="1" dirty="0"/>
              <a:t>, A.M</a:t>
            </a:r>
            <a:r>
              <a:rPr lang="nl-NL" i="1" dirty="0" smtClean="0"/>
              <a:t>. (2017): Voedselbossen </a:t>
            </a:r>
            <a:r>
              <a:rPr lang="nl-NL" i="1" dirty="0"/>
              <a:t>van belang voor </a:t>
            </a:r>
            <a:r>
              <a:rPr lang="nl-NL" i="1" dirty="0" smtClean="0"/>
              <a:t>biodiversiteit. De </a:t>
            </a:r>
            <a:r>
              <a:rPr lang="nl-NL" i="1" dirty="0"/>
              <a:t>Levende Natuur, Vol. 118, No. 3, p.90-93. ISSN 0024-1520.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www.greeni.nl/webopac/MetaDataEditDownload.csp?file=2:142473:1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35" y="620235"/>
            <a:ext cx="3553385" cy="59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304800" y="588963"/>
            <a:ext cx="8447314" cy="715297"/>
          </a:xfrm>
        </p:spPr>
        <p:txBody>
          <a:bodyPr/>
          <a:lstStyle/>
          <a:p>
            <a:r>
              <a:rPr lang="nl-NL" dirty="0" smtClean="0"/>
              <a:t>Koolstof vastleggen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04800" y="1318563"/>
            <a:ext cx="11358105" cy="4589139"/>
          </a:xfrm>
        </p:spPr>
        <p:txBody>
          <a:bodyPr/>
          <a:lstStyle/>
          <a:p>
            <a:pPr marL="457200" lvl="1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dirty="0" smtClean="0"/>
              <a:t>Lijst </a:t>
            </a:r>
            <a:r>
              <a:rPr lang="nl-NL" dirty="0"/>
              <a:t>van maatregelen ter </a:t>
            </a:r>
            <a:r>
              <a:rPr lang="nl-NL" dirty="0" smtClean="0"/>
              <a:t>verlaging van </a:t>
            </a:r>
            <a:r>
              <a:rPr lang="nl-NL" dirty="0"/>
              <a:t>het </a:t>
            </a:r>
            <a:r>
              <a:rPr lang="nl-NL" b="1" dirty="0"/>
              <a:t>broeikaseffect</a:t>
            </a:r>
            <a:r>
              <a:rPr lang="nl-NL" dirty="0"/>
              <a:t>. </a:t>
            </a:r>
            <a:r>
              <a:rPr lang="nl-NL" dirty="0" smtClean="0"/>
              <a:t>Boslandbouwsystemen </a:t>
            </a:r>
            <a:r>
              <a:rPr lang="nl-NL" dirty="0"/>
              <a:t>scoren als volgt:</a:t>
            </a:r>
          </a:p>
          <a:p>
            <a:pPr marL="261938" indent="-261938">
              <a:buNone/>
            </a:pPr>
            <a:r>
              <a:rPr lang="nl-NL" dirty="0" smtClean="0"/>
              <a:t>Nr.	9</a:t>
            </a:r>
            <a:r>
              <a:rPr lang="nl-NL" dirty="0"/>
              <a:t>. </a:t>
            </a:r>
            <a:r>
              <a:rPr lang="nl-NL" dirty="0" err="1"/>
              <a:t>silvopasture</a:t>
            </a:r>
            <a:r>
              <a:rPr lang="nl-NL" dirty="0"/>
              <a:t> </a:t>
            </a:r>
          </a:p>
          <a:p>
            <a:pPr marL="261938" indent="-261938">
              <a:buNone/>
            </a:pPr>
            <a:r>
              <a:rPr lang="nl-NL" dirty="0" smtClean="0"/>
              <a:t>Nr.	11</a:t>
            </a:r>
            <a:r>
              <a:rPr lang="nl-NL" dirty="0"/>
              <a:t>. </a:t>
            </a:r>
            <a:r>
              <a:rPr lang="nl-NL" dirty="0" err="1"/>
              <a:t>regenerative</a:t>
            </a:r>
            <a:r>
              <a:rPr lang="nl-NL" dirty="0"/>
              <a:t> </a:t>
            </a:r>
            <a:r>
              <a:rPr lang="nl-NL" dirty="0" err="1"/>
              <a:t>agriculture</a:t>
            </a:r>
            <a:r>
              <a:rPr lang="nl-NL" dirty="0"/>
              <a:t> </a:t>
            </a:r>
          </a:p>
          <a:p>
            <a:pPr marL="261938" lvl="1" indent="-261938">
              <a:buNone/>
            </a:pPr>
            <a:r>
              <a:rPr lang="nl-NL" dirty="0" smtClean="0"/>
              <a:t>Nr. 	16</a:t>
            </a:r>
            <a:r>
              <a:rPr lang="nl-NL" dirty="0"/>
              <a:t>. </a:t>
            </a:r>
            <a:r>
              <a:rPr lang="nl-NL" dirty="0" err="1"/>
              <a:t>conservation</a:t>
            </a:r>
            <a:r>
              <a:rPr lang="nl-NL" dirty="0"/>
              <a:t> </a:t>
            </a:r>
            <a:r>
              <a:rPr lang="nl-NL" dirty="0" err="1"/>
              <a:t>agriculture</a:t>
            </a:r>
            <a:r>
              <a:rPr lang="nl-NL" dirty="0"/>
              <a:t> </a:t>
            </a:r>
            <a:endParaRPr lang="nl-NL" dirty="0" smtClean="0"/>
          </a:p>
          <a:p>
            <a:pPr marL="261938" lvl="1" indent="-261938">
              <a:buNone/>
            </a:pPr>
            <a:r>
              <a:rPr lang="nl-NL" dirty="0" smtClean="0"/>
              <a:t>Nr. 	17</a:t>
            </a:r>
            <a:r>
              <a:rPr lang="nl-NL" dirty="0"/>
              <a:t>. tree </a:t>
            </a:r>
            <a:r>
              <a:rPr lang="nl-NL" dirty="0" err="1"/>
              <a:t>intercropping</a:t>
            </a:r>
            <a:r>
              <a:rPr lang="nl-NL" dirty="0"/>
              <a:t> </a:t>
            </a:r>
          </a:p>
          <a:p>
            <a:pPr marL="261938" lvl="1" indent="-261938">
              <a:buNone/>
            </a:pPr>
            <a:r>
              <a:rPr lang="nl-NL" dirty="0" smtClean="0"/>
              <a:t>Nr. 	28</a:t>
            </a:r>
            <a:r>
              <a:rPr lang="nl-NL" dirty="0"/>
              <a:t>. </a:t>
            </a:r>
            <a:r>
              <a:rPr lang="nl-NL" dirty="0" err="1"/>
              <a:t>multistrata</a:t>
            </a:r>
            <a:r>
              <a:rPr lang="nl-NL" dirty="0"/>
              <a:t> </a:t>
            </a:r>
            <a:r>
              <a:rPr lang="nl-NL" dirty="0" err="1" smtClean="0"/>
              <a:t>agroforestry</a:t>
            </a:r>
            <a:r>
              <a:rPr lang="nl-NL" dirty="0"/>
              <a:t> </a:t>
            </a:r>
          </a:p>
          <a:p>
            <a:pPr marL="261938" lvl="1" indent="-261938">
              <a:buNone/>
            </a:pPr>
            <a:endParaRPr lang="nl-NL" sz="1800" i="1" dirty="0" smtClean="0"/>
          </a:p>
          <a:p>
            <a:pPr marL="261938" lvl="1" indent="-261938">
              <a:buNone/>
            </a:pPr>
            <a:r>
              <a:rPr lang="en-US" sz="1800" i="1" dirty="0" err="1" smtClean="0"/>
              <a:t>Bron</a:t>
            </a:r>
            <a:r>
              <a:rPr lang="en-US" sz="1800" i="1" dirty="0"/>
              <a:t>: Project Drawdown. Website: </a:t>
            </a:r>
            <a:r>
              <a:rPr lang="en-US" sz="1800" i="1" u="sng" dirty="0">
                <a:hlinkClick r:id="rId2"/>
              </a:rPr>
              <a:t>https://www.drawdown.org/solutions-summary-by-rank</a:t>
            </a:r>
            <a:endParaRPr lang="nl-NL" dirty="0"/>
          </a:p>
          <a:p>
            <a:pPr marL="457200" lvl="1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859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16823" y="587019"/>
            <a:ext cx="11343357" cy="5438224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Geen enkel </a:t>
            </a:r>
            <a:r>
              <a:rPr lang="nl-NL" dirty="0"/>
              <a:t>landbouwsysteem met </a:t>
            </a:r>
            <a:r>
              <a:rPr lang="nl-NL" dirty="0" err="1"/>
              <a:t>eenjarigen</a:t>
            </a:r>
            <a:r>
              <a:rPr lang="nl-NL" dirty="0"/>
              <a:t> </a:t>
            </a:r>
            <a:r>
              <a:rPr lang="nl-NL" dirty="0" smtClean="0"/>
              <a:t>heeft een </a:t>
            </a:r>
            <a:r>
              <a:rPr lang="nl-NL" b="1" dirty="0"/>
              <a:t>positief klimaateffect</a:t>
            </a:r>
            <a:r>
              <a:rPr lang="nl-NL" dirty="0"/>
              <a:t>. Meerjarige teelten en bossen </a:t>
            </a:r>
            <a:r>
              <a:rPr lang="nl-NL" dirty="0" smtClean="0"/>
              <a:t>wel</a:t>
            </a:r>
            <a:r>
              <a:rPr lang="nl-NL" dirty="0"/>
              <a:t>. </a:t>
            </a: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Agrobosbouw </a:t>
            </a:r>
            <a:r>
              <a:rPr lang="nl-NL" b="1" dirty="0"/>
              <a:t>legt 7,2 ± 2,8 ton C/ha/jaar vast </a:t>
            </a:r>
            <a:r>
              <a:rPr lang="nl-NL" dirty="0"/>
              <a:t>waarvan 70% in biomassa en 30% in de bodem.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Wel </a:t>
            </a:r>
            <a:r>
              <a:rPr lang="nl-NL" dirty="0"/>
              <a:t>neemt de opslag af naarmate het bos ouder wordt. </a:t>
            </a:r>
            <a:r>
              <a:rPr lang="nl-NL" b="1" dirty="0"/>
              <a:t>Jonge systemen, zoals voedselbossen, zijn dus het meest effectief</a:t>
            </a:r>
            <a:r>
              <a:rPr lang="nl-NL" dirty="0"/>
              <a:t>.</a:t>
            </a:r>
          </a:p>
          <a:p>
            <a:pPr marL="457200" lvl="1" indent="0">
              <a:buNone/>
            </a:pPr>
            <a:r>
              <a:rPr lang="nl-NL" sz="2000" i="1" dirty="0" smtClean="0"/>
              <a:t>Bron</a:t>
            </a:r>
            <a:r>
              <a:rPr lang="nl-NL" sz="2000" i="1" dirty="0"/>
              <a:t>: Matthew </a:t>
            </a:r>
            <a:r>
              <a:rPr lang="nl-NL" sz="2000" i="1" dirty="0" err="1"/>
              <a:t>Heron</a:t>
            </a:r>
            <a:r>
              <a:rPr lang="nl-NL" sz="2000" i="1" dirty="0"/>
              <a:t> Wilson &amp; Sarah Taylor </a:t>
            </a:r>
            <a:r>
              <a:rPr lang="nl-NL" sz="2000" i="1" dirty="0" err="1"/>
              <a:t>Lovel</a:t>
            </a:r>
            <a:r>
              <a:rPr lang="nl-NL" sz="2000" i="1" dirty="0"/>
              <a:t>. </a:t>
            </a:r>
            <a:r>
              <a:rPr lang="en-US" sz="2000" i="1" dirty="0"/>
              <a:t>2016. Agroforestry—The Next Step in Sustainable and Resilient Agriculture. </a:t>
            </a:r>
            <a:r>
              <a:rPr lang="nl-NL" sz="2000" i="1" dirty="0" err="1"/>
              <a:t>Sustainability</a:t>
            </a:r>
            <a:r>
              <a:rPr lang="nl-NL" sz="2000" i="1" dirty="0"/>
              <a:t> 2016, 8(6), 574. </a:t>
            </a:r>
            <a:r>
              <a:rPr lang="nl-NL" sz="2000" i="1" u="sng" dirty="0">
                <a:hlinkClick r:id="rId2"/>
              </a:rPr>
              <a:t>https://www.mdpi.com/2071-1050/8/6/574/htm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949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carbonfarmingsolution.com/sites/carbonfarmingsolution.com/files/styles/full_width/public/images/page/24/seq%20rates.png?itok=LCf5kq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" y="132736"/>
            <a:ext cx="10521816" cy="66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33151" y="505375"/>
            <a:ext cx="11586706" cy="5944411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Rijenteelt </a:t>
            </a:r>
            <a:r>
              <a:rPr lang="nl-NL" dirty="0" err="1" smtClean="0"/>
              <a:t>agroforestry</a:t>
            </a:r>
            <a:r>
              <a:rPr lang="nl-NL" dirty="0" smtClean="0"/>
              <a:t> vergeleken met landbouw zonder bomen:</a:t>
            </a:r>
          </a:p>
          <a:p>
            <a:pPr marL="0" indent="0">
              <a:buNone/>
            </a:pPr>
            <a:r>
              <a:rPr lang="nl-NL" b="1" dirty="0" smtClean="0"/>
              <a:t>koolstoftoename</a:t>
            </a:r>
            <a:r>
              <a:rPr lang="nl-NL" dirty="0" smtClean="0"/>
              <a:t> </a:t>
            </a:r>
            <a:r>
              <a:rPr lang="nl-NL" dirty="0"/>
              <a:t>gemiddeld  5300 kg/ha; </a:t>
            </a: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nutriëntentoename</a:t>
            </a:r>
            <a:r>
              <a:rPr lang="nl-NL" dirty="0" smtClean="0"/>
              <a:t> 108 </a:t>
            </a:r>
            <a:r>
              <a:rPr lang="nl-NL" dirty="0"/>
              <a:t>kg K/ha; 45 kg Mg/ha; 86 kg P/ha en 16 kg Na/ha.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Oorzaak </a:t>
            </a:r>
            <a:r>
              <a:rPr lang="nl-NL" dirty="0"/>
              <a:t>is bladval en verrijking van de </a:t>
            </a:r>
            <a:r>
              <a:rPr lang="nl-NL" dirty="0" err="1"/>
              <a:t>doorvallende</a:t>
            </a:r>
            <a:r>
              <a:rPr lang="nl-NL" dirty="0"/>
              <a:t> neerslag. De gehalten zijn hoger naarmate de bomen ouder </a:t>
            </a:r>
            <a:r>
              <a:rPr lang="nl-NL" dirty="0" smtClean="0"/>
              <a:t>zijn en dichter bij de bomenrij. </a:t>
            </a:r>
            <a:endParaRPr lang="nl-NL" dirty="0"/>
          </a:p>
          <a:p>
            <a:pPr marL="457200" lvl="1" indent="0">
              <a:buNone/>
            </a:pP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 err="1" smtClean="0"/>
              <a:t>Bron</a:t>
            </a:r>
            <a:r>
              <a:rPr lang="en-US" sz="1800" i="1" dirty="0"/>
              <a:t>: P. Pardon; B. </a:t>
            </a:r>
            <a:r>
              <a:rPr lang="en-US" sz="1800" i="1" dirty="0" err="1"/>
              <a:t>Reubens</a:t>
            </a:r>
            <a:r>
              <a:rPr lang="en-US" sz="1800" i="1" dirty="0"/>
              <a:t>; D. </a:t>
            </a:r>
            <a:r>
              <a:rPr lang="en-US" sz="1800" i="1" dirty="0" err="1"/>
              <a:t>Reheul</a:t>
            </a:r>
            <a:r>
              <a:rPr lang="en-US" sz="1800" i="1" dirty="0"/>
              <a:t>;  J. Mertens; P. De </a:t>
            </a:r>
            <a:r>
              <a:rPr lang="en-US" sz="1800" i="1" dirty="0" err="1"/>
              <a:t>Frenne</a:t>
            </a:r>
            <a:r>
              <a:rPr lang="en-US" sz="1800" i="1" dirty="0"/>
              <a:t>; T. </a:t>
            </a:r>
            <a:r>
              <a:rPr lang="en-US" sz="1800" i="1" dirty="0" err="1"/>
              <a:t>Coussement</a:t>
            </a:r>
            <a:r>
              <a:rPr lang="en-US" sz="1800" i="1" dirty="0"/>
              <a:t>; P. </a:t>
            </a:r>
            <a:r>
              <a:rPr lang="en-US" sz="1800" i="1" dirty="0" err="1"/>
              <a:t>Janssens</a:t>
            </a:r>
            <a:r>
              <a:rPr lang="en-US" sz="1800" i="1" dirty="0"/>
              <a:t> &amp; K. </a:t>
            </a:r>
            <a:r>
              <a:rPr lang="en-US" sz="1800" i="1" dirty="0" err="1"/>
              <a:t>Verheyen</a:t>
            </a:r>
            <a:r>
              <a:rPr lang="en-US" sz="1800" i="1" dirty="0"/>
              <a:t>, 2017. Trees increase soil organic carbon and nutrient availability in temperate agroforestry systems. </a:t>
            </a:r>
            <a:r>
              <a:rPr lang="nl-NL" sz="1800" i="1" u="sng" dirty="0">
                <a:hlinkClick r:id="rId2"/>
              </a:rPr>
              <a:t>http://www.agrobosbouw.nl/.cm4all/uproc.php/0/Trees%20increase%20soil%20organic%20carbon%20and%20nutrient%20availability%20in%20temperate%20agroforestry%20systems.pdf?cdp=a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01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25856" y="1304259"/>
            <a:ext cx="11004144" cy="4963805"/>
          </a:xfrm>
        </p:spPr>
        <p:txBody>
          <a:bodyPr/>
          <a:lstStyle/>
          <a:p>
            <a:pPr marL="442913" indent="-442913"/>
            <a:r>
              <a:rPr lang="nl-NL" dirty="0" smtClean="0"/>
              <a:t>Interacties </a:t>
            </a:r>
            <a:r>
              <a:rPr lang="nl-NL" dirty="0"/>
              <a:t>tussen bomen/bos en:</a:t>
            </a:r>
          </a:p>
          <a:p>
            <a:pPr marL="900113" lvl="1" indent="-442913"/>
            <a:r>
              <a:rPr lang="nl-NL" dirty="0"/>
              <a:t>bodem</a:t>
            </a:r>
          </a:p>
          <a:p>
            <a:pPr marL="900113" lvl="1" indent="-442913"/>
            <a:r>
              <a:rPr lang="nl-NL" dirty="0"/>
              <a:t>water</a:t>
            </a:r>
          </a:p>
          <a:p>
            <a:pPr marL="900113" lvl="1" indent="-442913"/>
            <a:r>
              <a:rPr lang="nl-NL" dirty="0"/>
              <a:t>nutriënten</a:t>
            </a:r>
          </a:p>
          <a:p>
            <a:pPr marL="900113" lvl="1" indent="-442913"/>
            <a:r>
              <a:rPr lang="nl-NL" dirty="0"/>
              <a:t>organische stof</a:t>
            </a:r>
          </a:p>
          <a:p>
            <a:pPr marL="900113" lvl="1" indent="-442913"/>
            <a:r>
              <a:rPr lang="nl-NL" dirty="0" smtClean="0"/>
              <a:t>(bodem)leven</a:t>
            </a:r>
            <a:endParaRPr lang="nl-NL" dirty="0">
              <a:solidFill>
                <a:srgbClr val="FF0000"/>
              </a:solidFill>
            </a:endParaRPr>
          </a:p>
          <a:p>
            <a:pPr marL="900113" lvl="1" indent="-442913"/>
            <a:r>
              <a:rPr lang="nl-NL" dirty="0"/>
              <a:t>(</a:t>
            </a:r>
            <a:r>
              <a:rPr lang="nl-NL" dirty="0" smtClean="0"/>
              <a:t>micro)klimaat</a:t>
            </a:r>
          </a:p>
          <a:p>
            <a:pPr marL="442913" indent="-442913"/>
            <a:r>
              <a:rPr lang="nl-NL" dirty="0" smtClean="0"/>
              <a:t>Verschillen hierin tussen natuurlijk bos, voedselbos en ander grondgebruik</a:t>
            </a:r>
          </a:p>
          <a:p>
            <a:pPr marL="442913" indent="-442913"/>
            <a:r>
              <a:rPr lang="nl-NL" dirty="0" smtClean="0"/>
              <a:t>Voedselbossen op verschillende plekken in het landschap: hellingen, plateaus, beekdalen, stad en dorp(</a:t>
            </a:r>
            <a:r>
              <a:rPr lang="nl-NL" dirty="0" err="1" smtClean="0"/>
              <a:t>sranden</a:t>
            </a:r>
            <a:r>
              <a:rPr lang="nl-NL" dirty="0" smtClean="0"/>
              <a:t>)</a:t>
            </a:r>
          </a:p>
          <a:p>
            <a:pPr marL="442913" indent="-442913"/>
            <a:r>
              <a:rPr lang="nl-NL" dirty="0" smtClean="0"/>
              <a:t>De rol van voedselbossen als waterberging, waterzuivering, bodemreiniging </a:t>
            </a:r>
          </a:p>
          <a:p>
            <a:pPr marL="442913" indent="-442913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8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0375" y="780741"/>
            <a:ext cx="5075068" cy="27225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Soortenrijke bossen leggen meer koolstof vast boven en onder de grond, in stammen, wortels, dood hout, schimmels en bodem. </a:t>
            </a: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Gevarieerde </a:t>
            </a:r>
            <a:r>
              <a:rPr lang="nl-NL" b="1" dirty="0"/>
              <a:t>bossen slaan grofweg twee keer zoveel koolstof op als </a:t>
            </a:r>
            <a:r>
              <a:rPr lang="nl-NL" b="1" dirty="0" smtClean="0"/>
              <a:t>monoculturen</a:t>
            </a:r>
          </a:p>
          <a:p>
            <a:pPr marL="457200" lvl="1" indent="0">
              <a:buNone/>
            </a:pPr>
            <a:r>
              <a:rPr lang="nl-NL" sz="1800" i="1" dirty="0" smtClean="0"/>
              <a:t>Bron: </a:t>
            </a:r>
            <a:r>
              <a:rPr lang="en-US" sz="1800" i="1" dirty="0"/>
              <a:t>Liu, X. et al. (2018) Tree species richness increases ecosystem carbon storage in subtropical forests, Proceedings of the Royal Society of London B, </a:t>
            </a:r>
            <a:r>
              <a:rPr lang="en-US" sz="1800" i="1" dirty="0" err="1">
                <a:hlinkClick r:id="rId2"/>
              </a:rPr>
              <a:t>doi</a:t>
            </a:r>
            <a:r>
              <a:rPr lang="en-US" sz="1800" i="1" dirty="0">
                <a:hlinkClick r:id="rId2"/>
              </a:rPr>
              <a:t>/10.1098/rspb.2018.1240</a:t>
            </a:r>
            <a:endParaRPr lang="nl-NL" sz="1800" i="1" dirty="0"/>
          </a:p>
        </p:txBody>
      </p:sp>
      <p:sp>
        <p:nvSpPr>
          <p:cNvPr id="4" name="AutoShape 2" descr="https://www.carbonbrief.org/wp-content/uploads/2018/08/Screen-Shot-2018-08-17-at-10.33.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s://www.carbonbrief.org/wp-content/uploads/2018/08/Screen-Shot-2018-08-17-at-10.33.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3" y="761260"/>
            <a:ext cx="64484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813" y="2013227"/>
            <a:ext cx="7081157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5813" y="351234"/>
            <a:ext cx="117130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In </a:t>
            </a:r>
            <a:r>
              <a:rPr lang="nl-NL" sz="2400" dirty="0" err="1" smtClean="0"/>
              <a:t>voedselbos</a:t>
            </a:r>
            <a:r>
              <a:rPr lang="nl-NL" sz="2400" dirty="0" smtClean="0"/>
              <a:t> Martin Crawford: </a:t>
            </a:r>
            <a:r>
              <a:rPr lang="nl-NL" sz="2400" b="1" dirty="0" smtClean="0"/>
              <a:t>organische stofgehalte significant </a:t>
            </a:r>
            <a:r>
              <a:rPr lang="nl-NL" sz="2400" b="1" dirty="0"/>
              <a:t>hoger </a:t>
            </a:r>
            <a:r>
              <a:rPr lang="nl-NL" sz="2400" dirty="0"/>
              <a:t>dan een bos, vergelijkbaar qua leeftijd en voorgeschiedenis. </a:t>
            </a:r>
          </a:p>
          <a:p>
            <a:pPr lvl="1"/>
            <a:r>
              <a:rPr lang="nl-NL" i="1" dirty="0"/>
              <a:t>Bron: </a:t>
            </a:r>
            <a:r>
              <a:rPr lang="en-US" i="1" dirty="0"/>
              <a:t>West, J. (2016). Comparative semi-stratified invertebrate diversity study of the Agroforestry Research Trust Forest Garden and Schumacher Native Woodland. </a:t>
            </a:r>
            <a:r>
              <a:rPr lang="en-US" i="1" dirty="0" err="1"/>
              <a:t>Dartington</a:t>
            </a:r>
            <a:r>
              <a:rPr lang="en-US" i="1" dirty="0"/>
              <a:t>: agroforestry.co.uk </a:t>
            </a:r>
            <a:r>
              <a:rPr lang="en-US" i="1" dirty="0">
                <a:hlinkClick r:id="rId3"/>
              </a:rPr>
              <a:t>https://www.agroforestry.co.uk/wp-content/uploads/site-files-pdf/Invertebrate-diversity-study.pdf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04800" y="1403447"/>
            <a:ext cx="11417099" cy="44232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Dat bossen koolstof opslaan is belangrijk, maar nog belangrijker voor het klimaat is dat bossen grote invloed hebben op </a:t>
            </a:r>
            <a:r>
              <a:rPr lang="nl-NL" b="1" dirty="0"/>
              <a:t>water en energiestromen </a:t>
            </a:r>
            <a:r>
              <a:rPr lang="nl-NL" dirty="0"/>
              <a:t>(warmte - koude). </a:t>
            </a:r>
          </a:p>
          <a:p>
            <a:pPr marL="457200" lvl="1" indent="0">
              <a:buNone/>
            </a:pPr>
            <a:r>
              <a:rPr lang="en-US" sz="1800" i="1" dirty="0" err="1"/>
              <a:t>Bron</a:t>
            </a:r>
            <a:r>
              <a:rPr lang="en-US" sz="1800" i="1" dirty="0"/>
              <a:t>: Ellison et al. 2017. Trees, forests and water: Cool insights for a hot world. Global Environmental Change. Volume 43, March 2017, Pages 51-61. </a:t>
            </a:r>
            <a:r>
              <a:rPr lang="en-US" sz="1800" i="1" u="sng" dirty="0">
                <a:hlinkClick r:id="rId2"/>
              </a:rPr>
              <a:t>https://</a:t>
            </a:r>
            <a:r>
              <a:rPr lang="en-US" sz="1800" i="1" u="sng" dirty="0" smtClean="0">
                <a:hlinkClick r:id="rId2"/>
              </a:rPr>
              <a:t>www.sciencedirect.com/science/article/pii/S0959378017300134</a:t>
            </a:r>
            <a:endParaRPr lang="en-US" sz="1800" i="1" u="sng" dirty="0" smtClean="0"/>
          </a:p>
          <a:p>
            <a:pPr marL="457200" lvl="1" indent="0">
              <a:buNone/>
            </a:pPr>
            <a:endParaRPr lang="nl-NL" sz="1800" dirty="0" smtClean="0"/>
          </a:p>
          <a:p>
            <a:pPr marL="457200" lvl="1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de zomer </a:t>
            </a:r>
            <a:r>
              <a:rPr lang="nl-NL" dirty="0" smtClean="0"/>
              <a:t>komt boven Nederlandse bosgebieden </a:t>
            </a:r>
            <a:r>
              <a:rPr lang="nl-NL" dirty="0"/>
              <a:t>zo’n 10 procent meer bewolking </a:t>
            </a:r>
            <a:r>
              <a:rPr lang="nl-NL" dirty="0" smtClean="0"/>
              <a:t>voor </a:t>
            </a:r>
            <a:r>
              <a:rPr lang="nl-NL" dirty="0"/>
              <a:t>dan boven het omringende gebied. De </a:t>
            </a:r>
            <a:r>
              <a:rPr lang="nl-NL" b="1" dirty="0"/>
              <a:t>extra wolkenvorming </a:t>
            </a:r>
            <a:r>
              <a:rPr lang="nl-NL" dirty="0"/>
              <a:t>heeft over het algemeen een afkoelend </a:t>
            </a:r>
            <a:r>
              <a:rPr lang="nl-NL" dirty="0" smtClean="0"/>
              <a:t>effect en er kan meer </a:t>
            </a:r>
            <a:r>
              <a:rPr lang="nl-NL" dirty="0"/>
              <a:t>regen vallen. </a:t>
            </a:r>
            <a:endParaRPr lang="nl-NL" dirty="0" smtClean="0"/>
          </a:p>
          <a:p>
            <a:pPr marL="457200" lvl="1" indent="0">
              <a:buNone/>
            </a:pPr>
            <a:r>
              <a:rPr lang="en-US" sz="1800" i="1" dirty="0" err="1" smtClean="0"/>
              <a:t>Bron</a:t>
            </a:r>
            <a:r>
              <a:rPr lang="en-US" sz="1800" i="1" dirty="0"/>
              <a:t>: </a:t>
            </a:r>
            <a:r>
              <a:rPr lang="en-US" sz="1800" i="1" dirty="0" err="1"/>
              <a:t>Teuling</a:t>
            </a:r>
            <a:r>
              <a:rPr lang="en-US" sz="1800" i="1" dirty="0"/>
              <a:t> et al., 2017. Observational evidence for cloud cover enhancement over western European forests.</a:t>
            </a:r>
            <a:r>
              <a:rPr lang="nl-NL" sz="1800" i="1" u="sng" dirty="0">
                <a:hlinkClick r:id="rId3"/>
              </a:rPr>
              <a:t>https://www.nature.com/articles/ncomms14065</a:t>
            </a:r>
            <a:endParaRPr lang="nl-NL" dirty="0"/>
          </a:p>
          <a:p>
            <a:pPr marL="360363" indent="-360363"/>
            <a:endParaRPr lang="nl-NL" dirty="0" smtClean="0"/>
          </a:p>
          <a:p>
            <a:endParaRPr lang="nl-NL" b="1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304800" y="588963"/>
            <a:ext cx="11641393" cy="974366"/>
          </a:xfrm>
        </p:spPr>
        <p:txBody>
          <a:bodyPr/>
          <a:lstStyle/>
          <a:p>
            <a:r>
              <a:rPr lang="nl-NL" dirty="0" smtClean="0"/>
              <a:t>Weerpatronen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333151" y="619675"/>
            <a:ext cx="11472405" cy="5797454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De </a:t>
            </a:r>
            <a:r>
              <a:rPr lang="nl-NL" b="1" dirty="0" err="1" smtClean="0"/>
              <a:t>biotic</a:t>
            </a:r>
            <a:r>
              <a:rPr lang="nl-NL" b="1" dirty="0" smtClean="0"/>
              <a:t> pump: 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Wouden </a:t>
            </a:r>
            <a:r>
              <a:rPr lang="nl-NL" dirty="0"/>
              <a:t>vormen </a:t>
            </a:r>
            <a:r>
              <a:rPr lang="nl-NL" dirty="0" smtClean="0"/>
              <a:t>zelf </a:t>
            </a:r>
            <a:r>
              <a:rPr lang="nl-NL" dirty="0"/>
              <a:t>een lagedrukgebied en trekken daarmee vochtige lucht vanuit de </a:t>
            </a:r>
            <a:r>
              <a:rPr lang="nl-NL" dirty="0" smtClean="0"/>
              <a:t>  omgeving aan 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Onbegroeide continenten hebben vaker aflandige wind (b).</a:t>
            </a:r>
            <a:endParaRPr lang="nl-NL" dirty="0"/>
          </a:p>
          <a:p>
            <a:pPr marL="457200" lvl="1" indent="0">
              <a:buNone/>
            </a:pPr>
            <a:r>
              <a:rPr lang="de-DE" sz="1800" i="1" dirty="0" err="1"/>
              <a:t>Bron</a:t>
            </a:r>
            <a:r>
              <a:rPr lang="de-DE" sz="1800" i="1" dirty="0"/>
              <a:t>: Lucian Haas, 2013.  Streit um die biotische Pumpe. Russische Physikerin sieht Wald als treibende Kraft im Wettergeschehen.</a:t>
            </a:r>
            <a:r>
              <a:rPr lang="de-DE" sz="1800" dirty="0"/>
              <a:t> </a:t>
            </a:r>
            <a:r>
              <a:rPr lang="nl-NL" sz="1800" i="1" u="sng" dirty="0">
                <a:hlinkClick r:id="rId2"/>
              </a:rPr>
              <a:t>https://www.deutschlandfunk.de/streit-um-die-biotische-pumpe.676.de.html?dram:article_id=244366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Ontbossing </a:t>
            </a:r>
            <a:r>
              <a:rPr lang="nl-NL" b="1" dirty="0"/>
              <a:t>beïnvloedt weerpatronen </a:t>
            </a:r>
            <a:r>
              <a:rPr lang="nl-NL" dirty="0"/>
              <a:t>tot diep in continenten</a:t>
            </a:r>
            <a:r>
              <a:rPr lang="nl-NL" dirty="0" smtClean="0"/>
              <a:t>.</a:t>
            </a:r>
            <a:endParaRPr lang="nl-NL" dirty="0"/>
          </a:p>
          <a:p>
            <a:pPr marL="457200" lvl="1" indent="0">
              <a:buNone/>
            </a:pPr>
            <a:r>
              <a:rPr lang="en-US" sz="1800" i="1" dirty="0" err="1"/>
              <a:t>Bron</a:t>
            </a:r>
            <a:r>
              <a:rPr lang="en-US" sz="1800" i="1" dirty="0"/>
              <a:t>: Fred Pierce, 2018. Rivers in the Sky: How Deforestation Is Affecting Global Water Cycles. </a:t>
            </a:r>
            <a:r>
              <a:rPr lang="nl-NL" sz="1800" i="1" u="sng" dirty="0">
                <a:hlinkClick r:id="rId3"/>
              </a:rPr>
              <a:t>https://e360.yale.edu/features/how-deforestation-affecting-global-water-cycles-climate-change</a:t>
            </a:r>
            <a:endParaRPr lang="nl-NL" sz="1800" dirty="0"/>
          </a:p>
        </p:txBody>
      </p:sp>
      <p:pic>
        <p:nvPicPr>
          <p:cNvPr id="4" name="Picture 2" descr="Figure 1. The impact of vegetation on the hydrological cycle and atmosphe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0" y="2305003"/>
            <a:ext cx="109918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gld.nl/data/uploads/2019/08/5d52db38dd269_INFOGRPAHIC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14" y="473784"/>
            <a:ext cx="82867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182015" y="473785"/>
            <a:ext cx="3425278" cy="974366"/>
          </a:xfrm>
        </p:spPr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0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(Tegen)stellingen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97360"/>
            <a:ext cx="11488734" cy="4474839"/>
          </a:xfrm>
        </p:spPr>
        <p:txBody>
          <a:bodyPr/>
          <a:lstStyle/>
          <a:p>
            <a:pPr marL="441325" indent="-441325"/>
            <a:r>
              <a:rPr lang="nl-NL" dirty="0" smtClean="0"/>
              <a:t>Om het belang van voedselbossen te onderbouwen moeten we meer kwantitatief onderzoek doen.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ó</a:t>
            </a:r>
            <a:r>
              <a:rPr lang="nl-NL" dirty="0" smtClean="0"/>
              <a:t>f</a:t>
            </a:r>
          </a:p>
          <a:p>
            <a:pPr marL="0" indent="0">
              <a:buNone/>
            </a:pPr>
            <a:endParaRPr lang="nl-NL" dirty="0"/>
          </a:p>
          <a:p>
            <a:pPr marL="441325" indent="-441325"/>
            <a:r>
              <a:rPr lang="nl-NL" dirty="0" smtClean="0"/>
              <a:t>De voordelen van voedselbossen zijn voldoende onderzocht, nu aan de slag!</a:t>
            </a:r>
          </a:p>
        </p:txBody>
      </p:sp>
    </p:spTree>
    <p:extLst>
      <p:ext uri="{BB962C8B-B14F-4D97-AF65-F5344CB8AC3E}">
        <p14:creationId xmlns:p14="http://schemas.microsoft.com/office/powerpoint/2010/main" val="10737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(Tegen)stellingen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97360"/>
            <a:ext cx="11488734" cy="4474839"/>
          </a:xfrm>
        </p:spPr>
        <p:txBody>
          <a:bodyPr/>
          <a:lstStyle/>
          <a:p>
            <a:pPr marL="441325" indent="-441325"/>
            <a:r>
              <a:rPr lang="nl-NL" dirty="0" smtClean="0"/>
              <a:t>Voedselbosinitiatieven moeten financieel beloond worden voor hun positieve effecten op klimaat en waterhuishouding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ó</a:t>
            </a:r>
            <a:r>
              <a:rPr lang="nl-NL" dirty="0" smtClean="0"/>
              <a:t>f</a:t>
            </a:r>
          </a:p>
          <a:p>
            <a:pPr marL="0" indent="0">
              <a:buNone/>
            </a:pPr>
            <a:endParaRPr lang="nl-NL" dirty="0"/>
          </a:p>
          <a:p>
            <a:pPr marL="441325" indent="-441325"/>
            <a:r>
              <a:rPr lang="nl-NL" dirty="0" smtClean="0"/>
              <a:t>Subsidie op voedselbossen is een vorm van oneerlijke concurrentie </a:t>
            </a:r>
          </a:p>
        </p:txBody>
      </p:sp>
    </p:spTree>
    <p:extLst>
      <p:ext uri="{BB962C8B-B14F-4D97-AF65-F5344CB8AC3E}">
        <p14:creationId xmlns:p14="http://schemas.microsoft.com/office/powerpoint/2010/main" val="10086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(Tegen)stellingen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97360"/>
            <a:ext cx="11488734" cy="4474839"/>
          </a:xfrm>
        </p:spPr>
        <p:txBody>
          <a:bodyPr/>
          <a:lstStyle/>
          <a:p>
            <a:pPr marL="441325" indent="-441325"/>
            <a:r>
              <a:rPr lang="nl-NL" dirty="0" smtClean="0"/>
              <a:t>Net als Waterschap De Dommel zouden alle waterschappen geld en energie  moeten steken in het aanleggen en onderzoeken van voedselbossen</a:t>
            </a:r>
          </a:p>
          <a:p>
            <a:pPr marL="441325" indent="-441325"/>
            <a:endParaRPr lang="nl-NL" dirty="0" smtClean="0"/>
          </a:p>
          <a:p>
            <a:pPr marL="0" indent="0">
              <a:buNone/>
            </a:pPr>
            <a:r>
              <a:rPr lang="nl-NL" dirty="0"/>
              <a:t>ó</a:t>
            </a:r>
            <a:r>
              <a:rPr lang="nl-NL" dirty="0" smtClean="0"/>
              <a:t>f</a:t>
            </a:r>
          </a:p>
          <a:p>
            <a:pPr marL="0" indent="0">
              <a:buNone/>
            </a:pPr>
            <a:endParaRPr lang="nl-NL" dirty="0"/>
          </a:p>
          <a:p>
            <a:pPr marL="441325" indent="-441325"/>
            <a:r>
              <a:rPr lang="nl-NL" dirty="0" smtClean="0"/>
              <a:t>Als er bestuurlijk binnen een waterschap geen draagvlak is voor voedselbossen, is het trekken aan een dood paard</a:t>
            </a:r>
          </a:p>
        </p:txBody>
      </p:sp>
    </p:spTree>
    <p:extLst>
      <p:ext uri="{BB962C8B-B14F-4D97-AF65-F5344CB8AC3E}">
        <p14:creationId xmlns:p14="http://schemas.microsoft.com/office/powerpoint/2010/main" val="4268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(Tegen)stellingen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97360"/>
            <a:ext cx="11488734" cy="4474839"/>
          </a:xfrm>
        </p:spPr>
        <p:txBody>
          <a:bodyPr/>
          <a:lstStyle/>
          <a:p>
            <a:pPr marL="441325" indent="-441325"/>
            <a:r>
              <a:rPr lang="nl-NL" dirty="0" smtClean="0"/>
              <a:t>De belangrijkste belemmering voor boerenbedrijven is het onzekere verdienmodel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ó</a:t>
            </a:r>
            <a:r>
              <a:rPr lang="nl-NL" dirty="0" smtClean="0"/>
              <a:t>f</a:t>
            </a:r>
          </a:p>
          <a:p>
            <a:pPr marL="0" indent="0">
              <a:buNone/>
            </a:pPr>
            <a:endParaRPr lang="nl-NL" dirty="0"/>
          </a:p>
          <a:p>
            <a:pPr marL="441325" indent="-441325"/>
            <a:r>
              <a:rPr lang="nl-NL" dirty="0" smtClean="0"/>
              <a:t>Het concept voedselbossen is te afwijkend van het gangbare model dat het nooit breed geaccepteerd zal worden </a:t>
            </a:r>
          </a:p>
        </p:txBody>
      </p:sp>
    </p:spTree>
    <p:extLst>
      <p:ext uri="{BB962C8B-B14F-4D97-AF65-F5344CB8AC3E}">
        <p14:creationId xmlns:p14="http://schemas.microsoft.com/office/powerpoint/2010/main" val="10086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1463"/>
            <a:ext cx="4391025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30" y="498140"/>
            <a:ext cx="2793548" cy="28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13" y="517279"/>
            <a:ext cx="2775857" cy="27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2" y="3515807"/>
            <a:ext cx="2809876" cy="27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54" y="3532136"/>
            <a:ext cx="2801232" cy="27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12" y="2191687"/>
            <a:ext cx="2746087" cy="27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47" y="2191687"/>
            <a:ext cx="2763418" cy="27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5" y="1697361"/>
            <a:ext cx="11387602" cy="3140110"/>
          </a:xfrm>
        </p:spPr>
        <p:txBody>
          <a:bodyPr/>
          <a:lstStyle/>
          <a:p>
            <a:pPr marL="442913" indent="-442913"/>
            <a:r>
              <a:rPr lang="nl-NL" dirty="0" smtClean="0"/>
              <a:t>Internationale literatuur verzamelen en ordenen</a:t>
            </a:r>
          </a:p>
          <a:p>
            <a:pPr marL="442913" indent="-442913"/>
            <a:r>
              <a:rPr lang="nl-NL" dirty="0" smtClean="0"/>
              <a:t>Onderzoeksvragen opstellen voor stages, afstudeeropdrachten  en practica</a:t>
            </a:r>
          </a:p>
          <a:p>
            <a:pPr marL="442913" indent="-442913"/>
            <a:r>
              <a:rPr lang="nl-NL" dirty="0" smtClean="0">
                <a:sym typeface="Wingdings" panose="05000000000000000000" pitchFamily="2" charset="2"/>
              </a:rPr>
              <a:t>Onderzoeksvragen bekend maken bij stagecoördinatoren en studenten</a:t>
            </a:r>
            <a:endParaRPr lang="nl-NL" dirty="0" smtClean="0"/>
          </a:p>
          <a:p>
            <a:pPr marL="442913" indent="-442913"/>
            <a:r>
              <a:rPr lang="nl-NL" dirty="0" smtClean="0"/>
              <a:t>Stageplekken aanbieden bij Erkende Leerbedrijven</a:t>
            </a:r>
          </a:p>
          <a:p>
            <a:pPr marL="442913" indent="-442913"/>
            <a:r>
              <a:rPr lang="nl-NL" dirty="0" smtClean="0"/>
              <a:t>Locaties voor veldonderzoek zoeken</a:t>
            </a:r>
          </a:p>
          <a:p>
            <a:pPr marL="442913" indent="-442913"/>
            <a:r>
              <a:rPr lang="nl-NL" dirty="0" smtClean="0"/>
              <a:t>Studentonderzoeken begeleiden</a:t>
            </a:r>
          </a:p>
          <a:p>
            <a:pPr marL="442913" indent="-442913"/>
            <a:r>
              <a:rPr lang="nl-NL" dirty="0" smtClean="0"/>
              <a:t>Onderzoeksmethoden zoeken voor mbo-studenten</a:t>
            </a:r>
          </a:p>
          <a:p>
            <a:pPr marL="442913" indent="-442913"/>
            <a:r>
              <a:rPr lang="nl-NL" dirty="0" smtClean="0"/>
              <a:t>Resultaten verspreiden, toegankelijk maken en gebruiken als input voor het curriculum</a:t>
            </a:r>
          </a:p>
          <a:p>
            <a:pPr marL="442913" indent="-442913"/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46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11785" y="635078"/>
            <a:ext cx="10862400" cy="4795905"/>
          </a:xfrm>
        </p:spPr>
        <p:txBody>
          <a:bodyPr>
            <a:normAutofit lnSpcReduction="10000"/>
          </a:bodyPr>
          <a:lstStyle/>
          <a:p>
            <a:pPr marL="0" lvl="1" indent="0">
              <a:buClrTx/>
              <a:buNone/>
            </a:pPr>
            <a:r>
              <a:rPr lang="nl-NL" sz="3600" b="1" dirty="0">
                <a:solidFill>
                  <a:srgbClr val="38653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Stages en afstudeeronderzoeken </a:t>
            </a:r>
          </a:p>
          <a:p>
            <a:pPr marL="0" lvl="1" indent="0">
              <a:buClrTx/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700088" lvl="2" indent="-342900"/>
            <a:r>
              <a:rPr lang="nl-NL" sz="2400" i="1" dirty="0" smtClean="0"/>
              <a:t>Lily Siepel, Derike Velthuis, Wessel Zondergeld en</a:t>
            </a:r>
            <a:br>
              <a:rPr lang="nl-NL" sz="2400" i="1" dirty="0" smtClean="0"/>
            </a:br>
            <a:r>
              <a:rPr lang="nl-NL" sz="2400" i="1" dirty="0" smtClean="0"/>
              <a:t>Wiesje Schimmel </a:t>
            </a:r>
            <a:r>
              <a:rPr lang="nl-NL" sz="2400" dirty="0" smtClean="0"/>
              <a:t>(Van </a:t>
            </a:r>
            <a:r>
              <a:rPr lang="nl-NL" sz="2400" dirty="0"/>
              <a:t>Hall </a:t>
            </a:r>
            <a:r>
              <a:rPr lang="nl-NL" sz="2400" dirty="0" err="1"/>
              <a:t>Larenstein</a:t>
            </a:r>
            <a:r>
              <a:rPr lang="nl-NL" sz="2400" dirty="0" smtClean="0"/>
              <a:t>) – </a:t>
            </a:r>
            <a:r>
              <a:rPr lang="nl-NL" sz="2400" b="1" dirty="0" smtClean="0"/>
              <a:t>Waterbalans Voedselbos Ketelbroek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pPr marL="700088" lvl="2" indent="-342900"/>
            <a:r>
              <a:rPr lang="nl-NL" sz="2400" i="1" dirty="0" smtClean="0"/>
              <a:t>Heleen </a:t>
            </a:r>
            <a:r>
              <a:rPr lang="nl-NL" sz="2400" i="1" dirty="0"/>
              <a:t>Verbeek</a:t>
            </a:r>
            <a:r>
              <a:rPr lang="nl-NL" sz="2400" dirty="0"/>
              <a:t> (Van Hall </a:t>
            </a:r>
            <a:r>
              <a:rPr lang="nl-NL" sz="2400" dirty="0" err="1"/>
              <a:t>Larenstein</a:t>
            </a:r>
            <a:r>
              <a:rPr lang="nl-NL" sz="2400" dirty="0" smtClean="0"/>
              <a:t>) – </a:t>
            </a:r>
            <a:r>
              <a:rPr lang="nl-NL" sz="2400" b="1" dirty="0"/>
              <a:t>Voedselbossen in stedelijke omgeving</a:t>
            </a:r>
          </a:p>
          <a:p>
            <a:pPr marL="700088" lvl="2" indent="-342900"/>
            <a:endParaRPr lang="nl-NL" sz="2400" dirty="0"/>
          </a:p>
          <a:p>
            <a:pPr marL="700088" lvl="2" indent="-342900"/>
            <a:r>
              <a:rPr lang="nl-NL" sz="2400" i="1" dirty="0"/>
              <a:t>Groep 3e </a:t>
            </a:r>
            <a:r>
              <a:rPr lang="nl-NL" sz="2400" i="1" dirty="0" err="1"/>
              <a:t>jaars</a:t>
            </a:r>
            <a:r>
              <a:rPr lang="nl-NL" sz="2400" i="1" dirty="0"/>
              <a:t> Land- en watermanagement </a:t>
            </a:r>
            <a:r>
              <a:rPr lang="nl-NL" sz="2400" dirty="0"/>
              <a:t>(Van Hall </a:t>
            </a:r>
            <a:r>
              <a:rPr lang="nl-NL" sz="2400" dirty="0" err="1"/>
              <a:t>Larenstein</a:t>
            </a:r>
            <a:r>
              <a:rPr lang="nl-NL" sz="2400" dirty="0" smtClean="0"/>
              <a:t>) – </a:t>
            </a:r>
            <a:r>
              <a:rPr lang="nl-NL" sz="2400" b="1" dirty="0"/>
              <a:t>Rol van voedselbossen in de  waterhuishouding van een deel van het Geleenbeekdal</a:t>
            </a:r>
          </a:p>
          <a:p>
            <a:pPr marL="700088" lvl="2" indent="-342900"/>
            <a:endParaRPr lang="nl-NL" sz="2400" dirty="0"/>
          </a:p>
          <a:p>
            <a:pPr marL="700088" lvl="2" indent="-342900"/>
            <a:r>
              <a:rPr lang="nl-NL" sz="2400" i="1" dirty="0" smtClean="0"/>
              <a:t>Eva van Dijk </a:t>
            </a:r>
            <a:r>
              <a:rPr lang="nl-NL" sz="2400" dirty="0" smtClean="0"/>
              <a:t>(HAS Den Bosch)</a:t>
            </a:r>
            <a:r>
              <a:rPr lang="nl-NL" sz="2400" i="1" dirty="0" smtClean="0"/>
              <a:t> </a:t>
            </a:r>
            <a:r>
              <a:rPr lang="nl-NL" sz="2400" dirty="0" smtClean="0"/>
              <a:t>– </a:t>
            </a:r>
            <a:r>
              <a:rPr lang="nl-NL" sz="2400" b="1" dirty="0" smtClean="0"/>
              <a:t>Infiltratie in voedselbossen </a:t>
            </a:r>
            <a:r>
              <a:rPr lang="nl-NL" sz="2400" dirty="0" smtClean="0"/>
              <a:t>(2020)</a:t>
            </a:r>
          </a:p>
          <a:p>
            <a:pPr marL="700088" lvl="2" indent="-342900"/>
            <a:endParaRPr lang="nl-NL" sz="2400" dirty="0"/>
          </a:p>
          <a:p>
            <a:pPr marL="700088" lvl="2" indent="-342900"/>
            <a:r>
              <a:rPr lang="nl-NL" sz="2400" b="1" dirty="0" err="1" smtClean="0"/>
              <a:t>Nul-meting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voedselbos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Heijthuijzen</a:t>
            </a:r>
            <a:r>
              <a:rPr lang="nl-NL" sz="2400" b="1" dirty="0" smtClean="0"/>
              <a:t> </a:t>
            </a:r>
            <a:r>
              <a:rPr lang="nl-NL" sz="2400" dirty="0" smtClean="0"/>
              <a:t>(studenten </a:t>
            </a:r>
            <a:r>
              <a:rPr lang="nl-NL" sz="2400" dirty="0" err="1" smtClean="0"/>
              <a:t>Citaverde</a:t>
            </a:r>
            <a:r>
              <a:rPr lang="nl-NL" sz="2400" dirty="0" smtClean="0"/>
              <a:t>, 2020)</a:t>
            </a:r>
            <a:endParaRPr lang="nl-NL" sz="2400" dirty="0"/>
          </a:p>
          <a:p>
            <a:pPr marL="814388" lvl="2" indent="-457200">
              <a:buClrTx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21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Resultaten uit de stages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29094" y="1697360"/>
            <a:ext cx="6998377" cy="471976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Waterbalansstudie Ketelbroek</a:t>
            </a:r>
          </a:p>
          <a:p>
            <a:pPr marL="0" indent="0">
              <a:buNone/>
            </a:pPr>
            <a:r>
              <a:rPr lang="nl-NL" b="1" dirty="0" smtClean="0"/>
              <a:t>(vergeleken met akker ernaast)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Waterkwaliteit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Bodemprofielen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Organische stofgehalte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Infiltratiecapaciteit  </a:t>
            </a:r>
            <a:r>
              <a:rPr lang="nl-NL" dirty="0" smtClean="0">
                <a:sym typeface="Wingdings" panose="05000000000000000000" pitchFamily="2" charset="2"/>
              </a:rPr>
              <a:t> mislukt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Waarneming plasvorming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Theoretische waterbalans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2">
            <a:off x="5639110" y="1049454"/>
            <a:ext cx="40386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32" y="570825"/>
            <a:ext cx="68675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Resultaten uit de stages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4259"/>
            <a:ext cx="4939874" cy="50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20" y="1334450"/>
            <a:ext cx="3606494" cy="25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74220" y="4229100"/>
            <a:ext cx="514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Inmiddels zijn in Ketelbroek al gehalten van 8,5 % gemeten!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98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557"/>
            <a:ext cx="10393842" cy="64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096000" y="4271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Verbeterde versie Peter Groenhuijzen en Anouk Berendsen, september 2018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2143" y="1061357"/>
            <a:ext cx="6466114" cy="45720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3" y="4868597"/>
            <a:ext cx="1575254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4" y="2083707"/>
            <a:ext cx="64738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96" y="5904664"/>
            <a:ext cx="15795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361D56600D840B1A8B5A1AAC277F2" ma:contentTypeVersion="13" ma:contentTypeDescription="Een nieuw document maken." ma:contentTypeScope="" ma:versionID="03184d50e1ad7af7cb9e29fb150a2ea8">
  <xsd:schema xmlns:xsd="http://www.w3.org/2001/XMLSchema" xmlns:xs="http://www.w3.org/2001/XMLSchema" xmlns:p="http://schemas.microsoft.com/office/2006/metadata/properties" xmlns:ns3="7bba1145-0e9c-4b38-85cb-6d1f30b74245" xmlns:ns4="53a0ecdb-5c7e-4ac8-90b6-379555a54188" targetNamespace="http://schemas.microsoft.com/office/2006/metadata/properties" ma:root="true" ma:fieldsID="2b29ad482def504f15e19a50c1a8051a" ns3:_="" ns4:_="">
    <xsd:import namespace="7bba1145-0e9c-4b38-85cb-6d1f30b74245"/>
    <xsd:import namespace="53a0ecdb-5c7e-4ac8-90b6-379555a54188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a1145-0e9c-4b38-85cb-6d1f30b74245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0ecdb-5c7e-4ac8-90b6-379555a54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7bba1145-0e9c-4b38-85cb-6d1f30b74245" xsi:nil="true"/>
    <FileHash xmlns="7bba1145-0e9c-4b38-85cb-6d1f30b74245" xsi:nil="true"/>
  </documentManagement>
</p:properties>
</file>

<file path=customXml/itemProps1.xml><?xml version="1.0" encoding="utf-8"?>
<ds:datastoreItem xmlns:ds="http://schemas.openxmlformats.org/officeDocument/2006/customXml" ds:itemID="{4B3B645A-CE35-49BC-8564-27FF59252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a1145-0e9c-4b38-85cb-6d1f30b74245"/>
    <ds:schemaRef ds:uri="53a0ecdb-5c7e-4ac8-90b6-379555a54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6976AE-2F90-4C48-932B-A8BECFC29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E5B9B-9C6C-4EAB-97D6-178658A89506}">
  <ds:schemaRefs>
    <ds:schemaRef ds:uri="http://purl.org/dc/terms/"/>
    <ds:schemaRef ds:uri="7bba1145-0e9c-4b38-85cb-6d1f30b7424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3a0ecdb-5c7e-4ac8-90b6-379555a5418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Breedbeeld</PresentationFormat>
  <Paragraphs>224</Paragraphs>
  <Slides>38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38</vt:i4>
      </vt:variant>
    </vt:vector>
  </HeadingPairs>
  <TitlesOfParts>
    <vt:vector size="46" baseType="lpstr">
      <vt:lpstr>Arial</vt:lpstr>
      <vt:lpstr>Arial Unicode MS</vt:lpstr>
      <vt:lpstr>Calibri</vt:lpstr>
      <vt:lpstr>Calibri Light</vt:lpstr>
      <vt:lpstr>Wingdings</vt:lpstr>
      <vt:lpstr>Aangepast ontwerp</vt:lpstr>
      <vt:lpstr>2_Aangepast ontwerp</vt:lpstr>
      <vt:lpstr>3_Aangepast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Stobbelaar, Derk Jan</cp:lastModifiedBy>
  <cp:revision>134</cp:revision>
  <cp:lastPrinted>2019-01-14T18:46:55Z</cp:lastPrinted>
  <dcterms:created xsi:type="dcterms:W3CDTF">2018-10-05T10:04:50Z</dcterms:created>
  <dcterms:modified xsi:type="dcterms:W3CDTF">2019-12-10T17:26:39Z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0x0101005F8361D56600D840B1A8B5A1AAC277F2</vt:lpwstr>
  </property>
</Properties>
</file>