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601200" cy="12801600" type="A3"/>
  <p:notesSz cx="6797675" cy="9926638"/>
  <p:defaultTextStyle>
    <a:defPPr>
      <a:defRPr lang="nl-NL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3D5"/>
    <a:srgbClr val="70AC2E"/>
    <a:srgbClr val="DA0000"/>
    <a:srgbClr val="D3D3D3"/>
    <a:srgbClr val="CFCFCF"/>
    <a:srgbClr val="CDCDCD"/>
    <a:srgbClr val="D7D7D7"/>
    <a:srgbClr val="DBDBDB"/>
    <a:srgbClr val="D5D5D5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286" autoAdjust="0"/>
    <p:restoredTop sz="94660"/>
  </p:normalViewPr>
  <p:slideViewPr>
    <p:cSldViewPr>
      <p:cViewPr>
        <p:scale>
          <a:sx n="100" d="100"/>
          <a:sy n="100" d="100"/>
        </p:scale>
        <p:origin x="-1278" y="2928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87" cy="496112"/>
          </a:xfrm>
          <a:prstGeom prst="rect">
            <a:avLst/>
          </a:prstGeom>
        </p:spPr>
        <p:txBody>
          <a:bodyPr vert="horz" lIns="62966" tIns="31483" rIns="62966" bIns="31483" rtlCol="0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915" y="0"/>
            <a:ext cx="2946674" cy="496112"/>
          </a:xfrm>
          <a:prstGeom prst="rect">
            <a:avLst/>
          </a:prstGeom>
        </p:spPr>
        <p:txBody>
          <a:bodyPr vert="horz" lIns="62966" tIns="31483" rIns="62966" bIns="31483" rtlCol="0"/>
          <a:lstStyle>
            <a:lvl1pPr algn="r">
              <a:defRPr sz="800"/>
            </a:lvl1pPr>
          </a:lstStyle>
          <a:p>
            <a:fld id="{FCB92B8F-2B84-43C7-933F-EFD0DB877187}" type="datetimeFigureOut">
              <a:rPr lang="nl-NL" smtClean="0"/>
              <a:pPr/>
              <a:t>22-3-2016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66" tIns="31483" rIns="62966" bIns="3148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333" y="4715263"/>
            <a:ext cx="5439010" cy="4467207"/>
          </a:xfrm>
          <a:prstGeom prst="rect">
            <a:avLst/>
          </a:prstGeom>
        </p:spPr>
        <p:txBody>
          <a:bodyPr vert="horz" lIns="62966" tIns="31483" rIns="62966" bIns="31483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331"/>
            <a:ext cx="2945587" cy="496112"/>
          </a:xfrm>
          <a:prstGeom prst="rect">
            <a:avLst/>
          </a:prstGeom>
        </p:spPr>
        <p:txBody>
          <a:bodyPr vert="horz" lIns="62966" tIns="31483" rIns="62966" bIns="31483" rtlCol="0" anchor="b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915" y="9428331"/>
            <a:ext cx="2946674" cy="496112"/>
          </a:xfrm>
          <a:prstGeom prst="rect">
            <a:avLst/>
          </a:prstGeom>
        </p:spPr>
        <p:txBody>
          <a:bodyPr vert="horz" lIns="62966" tIns="31483" rIns="62966" bIns="31483" rtlCol="0" anchor="b"/>
          <a:lstStyle>
            <a:lvl1pPr algn="r">
              <a:defRPr sz="800"/>
            </a:lvl1pPr>
          </a:lstStyle>
          <a:p>
            <a:fld id="{E896CA2C-0883-40CE-8634-9E9B1D1B7AA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04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CA2C-0883-40CE-8634-9E9B1D1B7AA7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8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9FB2-FCCF-4FF1-AFCE-3B3B959EA2B6}" type="datetimeFigureOut">
              <a:rPr lang="nl-NL" smtClean="0"/>
              <a:pPr/>
              <a:t>22-3-2016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7E37-AA4D-43EE-B502-9C7F3E91E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9FB2-FCCF-4FF1-AFCE-3B3B959EA2B6}" type="datetimeFigureOut">
              <a:rPr lang="nl-NL" smtClean="0"/>
              <a:pPr/>
              <a:t>22-3-2016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7E37-AA4D-43EE-B502-9C7F3E91E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9FB2-FCCF-4FF1-AFCE-3B3B959EA2B6}" type="datetimeFigureOut">
              <a:rPr lang="nl-NL" smtClean="0"/>
              <a:pPr/>
              <a:t>22-3-2016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7E37-AA4D-43EE-B502-9C7F3E91E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9FB2-FCCF-4FF1-AFCE-3B3B959EA2B6}" type="datetimeFigureOut">
              <a:rPr lang="nl-NL" smtClean="0"/>
              <a:pPr/>
              <a:t>22-3-2016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7E37-AA4D-43EE-B502-9C7F3E91E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9FB2-FCCF-4FF1-AFCE-3B3B959EA2B6}" type="datetimeFigureOut">
              <a:rPr lang="nl-NL" smtClean="0"/>
              <a:pPr/>
              <a:t>22-3-2016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7E37-AA4D-43EE-B502-9C7F3E91E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9FB2-FCCF-4FF1-AFCE-3B3B959EA2B6}" type="datetimeFigureOut">
              <a:rPr lang="nl-NL" smtClean="0"/>
              <a:pPr/>
              <a:t>22-3-2016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7E37-AA4D-43EE-B502-9C7F3E91E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9FB2-FCCF-4FF1-AFCE-3B3B959EA2B6}" type="datetimeFigureOut">
              <a:rPr lang="nl-NL" smtClean="0"/>
              <a:pPr/>
              <a:t>22-3-2016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7E37-AA4D-43EE-B502-9C7F3E91E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9FB2-FCCF-4FF1-AFCE-3B3B959EA2B6}" type="datetimeFigureOut">
              <a:rPr lang="nl-NL" smtClean="0"/>
              <a:pPr/>
              <a:t>22-3-2016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7E37-AA4D-43EE-B502-9C7F3E91E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9FB2-FCCF-4FF1-AFCE-3B3B959EA2B6}" type="datetimeFigureOut">
              <a:rPr lang="nl-NL" smtClean="0"/>
              <a:pPr/>
              <a:t>22-3-2016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7E37-AA4D-43EE-B502-9C7F3E91E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9FB2-FCCF-4FF1-AFCE-3B3B959EA2B6}" type="datetimeFigureOut">
              <a:rPr lang="nl-NL" smtClean="0"/>
              <a:pPr/>
              <a:t>22-3-2016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7E37-AA4D-43EE-B502-9C7F3E91E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9FB2-FCCF-4FF1-AFCE-3B3B959EA2B6}" type="datetimeFigureOut">
              <a:rPr lang="nl-NL" smtClean="0"/>
              <a:pPr/>
              <a:t>22-3-2016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7E37-AA4D-43EE-B502-9C7F3E91E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59FB2-FCCF-4FF1-AFCE-3B3B959EA2B6}" type="datetimeFigureOut">
              <a:rPr lang="nl-NL" smtClean="0"/>
              <a:pPr/>
              <a:t>22-3-2016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47E37-AA4D-43EE-B502-9C7F3E91E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299201" y="2466238"/>
            <a:ext cx="4109911" cy="397031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l-NL" sz="1600" b="1" dirty="0" smtClean="0"/>
          </a:p>
          <a:p>
            <a:pPr algn="ctr"/>
            <a:endParaRPr lang="nl-NL" sz="1600" b="1" dirty="0"/>
          </a:p>
          <a:p>
            <a:pPr algn="ctr"/>
            <a:endParaRPr lang="nl-NL" sz="1600" b="1" dirty="0" smtClean="0"/>
          </a:p>
          <a:p>
            <a:pPr algn="ctr"/>
            <a:endParaRPr lang="nl-NL" sz="1600" b="1" dirty="0"/>
          </a:p>
          <a:p>
            <a:pPr algn="ctr"/>
            <a:endParaRPr lang="nl-NL" sz="1600" b="1" dirty="0" smtClean="0"/>
          </a:p>
          <a:p>
            <a:pPr algn="ctr"/>
            <a:endParaRPr lang="nl-NL" sz="1600" b="1" dirty="0"/>
          </a:p>
          <a:p>
            <a:pPr algn="ctr"/>
            <a:endParaRPr lang="nl-NL" sz="1600" b="1" dirty="0" smtClean="0"/>
          </a:p>
          <a:p>
            <a:pPr algn="ctr"/>
            <a:endParaRPr lang="nl-NL" sz="1600" b="1" dirty="0"/>
          </a:p>
          <a:p>
            <a:pPr algn="ctr"/>
            <a:endParaRPr lang="nl-NL" sz="1600" b="1" dirty="0" smtClean="0"/>
          </a:p>
          <a:p>
            <a:pPr algn="ctr"/>
            <a:endParaRPr lang="nl-NL" sz="1600" b="1" dirty="0"/>
          </a:p>
          <a:p>
            <a:pPr algn="ctr"/>
            <a:endParaRPr lang="nl-NL" sz="1600" b="1" dirty="0" smtClean="0"/>
          </a:p>
          <a:p>
            <a:pPr algn="ctr"/>
            <a:endParaRPr lang="nl-NL" sz="1600" b="1" dirty="0"/>
          </a:p>
          <a:p>
            <a:pPr algn="ctr"/>
            <a:endParaRPr lang="nl-NL" sz="1600" b="1" dirty="0" smtClean="0"/>
          </a:p>
          <a:p>
            <a:pPr algn="ctr"/>
            <a:endParaRPr lang="nl-NL" sz="1600" b="1" dirty="0"/>
          </a:p>
          <a:p>
            <a:pPr algn="ctr"/>
            <a:endParaRPr lang="nl-NL" sz="1600" b="1" dirty="0" smtClean="0"/>
          </a:p>
          <a:p>
            <a:pPr algn="ctr"/>
            <a:endParaRPr lang="nl-NL" sz="1200" b="1" dirty="0" smtClean="0"/>
          </a:p>
        </p:txBody>
      </p:sp>
      <p:sp>
        <p:nvSpPr>
          <p:cNvPr id="17" name="Rechthoek 16"/>
          <p:cNvSpPr/>
          <p:nvPr/>
        </p:nvSpPr>
        <p:spPr>
          <a:xfrm>
            <a:off x="240943" y="11809457"/>
            <a:ext cx="4775681" cy="68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64096" y="6040760"/>
            <a:ext cx="4787317" cy="3847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nl-NL" sz="1600" dirty="0"/>
          </a:p>
          <a:p>
            <a:pPr algn="just"/>
            <a:endParaRPr lang="nl-NL" sz="1400" dirty="0" smtClean="0"/>
          </a:p>
          <a:p>
            <a:pPr algn="just"/>
            <a:endParaRPr lang="nl-NL" sz="1400" dirty="0"/>
          </a:p>
          <a:p>
            <a:pPr algn="just"/>
            <a:endParaRPr lang="nl-NL" sz="1400" dirty="0" smtClean="0"/>
          </a:p>
          <a:p>
            <a:pPr algn="just"/>
            <a:endParaRPr lang="nl-NL" sz="1400" dirty="0" smtClean="0"/>
          </a:p>
          <a:p>
            <a:pPr algn="just"/>
            <a:endParaRPr lang="nl-NL" sz="1400" dirty="0"/>
          </a:p>
          <a:p>
            <a:pPr algn="just"/>
            <a:endParaRPr lang="nl-NL" sz="1400" b="1" dirty="0" smtClean="0"/>
          </a:p>
          <a:p>
            <a:pPr algn="just"/>
            <a:endParaRPr lang="nl-NL" sz="1400" b="1" dirty="0"/>
          </a:p>
          <a:p>
            <a:pPr algn="just"/>
            <a:endParaRPr lang="nl-NL" sz="1400" b="1" dirty="0" smtClean="0"/>
          </a:p>
          <a:p>
            <a:pPr algn="just"/>
            <a:endParaRPr lang="nl-NL" sz="1400" b="1" dirty="0"/>
          </a:p>
          <a:p>
            <a:pPr algn="just"/>
            <a:endParaRPr lang="nl-NL" sz="1400" b="1" dirty="0" smtClean="0"/>
          </a:p>
          <a:p>
            <a:pPr algn="just"/>
            <a:endParaRPr lang="nl-NL" sz="1400" b="1" dirty="0"/>
          </a:p>
          <a:p>
            <a:pPr algn="just"/>
            <a:endParaRPr lang="nl-NL" sz="1400" b="1" dirty="0" smtClean="0"/>
          </a:p>
          <a:p>
            <a:pPr algn="just" fontAlgn="t"/>
            <a:r>
              <a:rPr lang="en-GB" sz="1200" b="1" dirty="0" smtClean="0"/>
              <a:t>Figure 1: Virus infections cause severe defects in </a:t>
            </a:r>
            <a:r>
              <a:rPr lang="en-GB" sz="1200" b="1" i="1" dirty="0" smtClean="0"/>
              <a:t>Capsicum</a:t>
            </a:r>
            <a:r>
              <a:rPr lang="en-GB" sz="1200" b="1" dirty="0" smtClean="0"/>
              <a:t> plants and fruits (Top). Cartoon of genetic variation (</a:t>
            </a:r>
            <a:r>
              <a:rPr lang="en-GB" sz="1200" b="1" dirty="0" err="1" smtClean="0"/>
              <a:t>colored</a:t>
            </a:r>
            <a:r>
              <a:rPr lang="en-GB" sz="1200" b="1" dirty="0" smtClean="0"/>
              <a:t> boxes represent differences in the genetic code) found in a Capsicum viral-resistance gene. Plants carrying the </a:t>
            </a:r>
            <a:r>
              <a:rPr lang="en-GB" sz="1200" b="1" i="1" dirty="0" smtClean="0"/>
              <a:t>A</a:t>
            </a:r>
            <a:r>
              <a:rPr lang="en-GB" sz="1200" b="1" dirty="0" smtClean="0"/>
              <a:t> allele have the least resistance whereas </a:t>
            </a:r>
            <a:r>
              <a:rPr lang="en-GB" sz="1200" b="1" i="1" dirty="0" smtClean="0"/>
              <a:t>C</a:t>
            </a:r>
            <a:r>
              <a:rPr lang="en-GB" sz="1200" b="1" dirty="0" smtClean="0"/>
              <a:t> offers the highest protection.</a:t>
            </a:r>
            <a:endParaRPr lang="en-GB" sz="1200" dirty="0"/>
          </a:p>
        </p:txBody>
      </p:sp>
      <p:sp>
        <p:nvSpPr>
          <p:cNvPr id="75" name="Rechthoek 74"/>
          <p:cNvSpPr/>
          <p:nvPr/>
        </p:nvSpPr>
        <p:spPr>
          <a:xfrm>
            <a:off x="9481120" y="11415363"/>
            <a:ext cx="120080" cy="16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nl-NL" sz="600" dirty="0">
              <a:solidFill>
                <a:schemeClr val="tx1"/>
              </a:solidFill>
            </a:endParaRPr>
          </a:p>
        </p:txBody>
      </p:sp>
      <p:pic>
        <p:nvPicPr>
          <p:cNvPr id="1027" name="Afbeelding 1" descr="cid:image001.png@01CB50D3.5F3C73F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385" y="11915534"/>
            <a:ext cx="1542390" cy="51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vak 1"/>
          <p:cNvSpPr txBox="1"/>
          <p:nvPr/>
        </p:nvSpPr>
        <p:spPr>
          <a:xfrm>
            <a:off x="240943" y="2452246"/>
            <a:ext cx="4787317" cy="3416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nl-NL" sz="1200" b="1" dirty="0" err="1" smtClean="0"/>
              <a:t>Introduction</a:t>
            </a:r>
            <a:r>
              <a:rPr lang="nl-NL" sz="1200" b="1" dirty="0" smtClean="0"/>
              <a:t>:</a:t>
            </a:r>
          </a:p>
          <a:p>
            <a:pPr algn="just"/>
            <a:endParaRPr lang="nl-NL" sz="1200" b="1" dirty="0" smtClean="0"/>
          </a:p>
          <a:p>
            <a:pPr algn="just"/>
            <a:r>
              <a:rPr lang="en-GB" sz="1200" dirty="0" smtClean="0"/>
              <a:t>Genetic markers allow breeders to select for favourable traits with unprecedented speed and accuracy. In </a:t>
            </a:r>
            <a:r>
              <a:rPr lang="en-GB" sz="1200" dirty="0"/>
              <a:t>recent years great </a:t>
            </a:r>
            <a:r>
              <a:rPr lang="en-GB" sz="1200" dirty="0" smtClean="0"/>
              <a:t>progress was booked </a:t>
            </a:r>
            <a:r>
              <a:rPr lang="en-GB" sz="1200" dirty="0"/>
              <a:t>in the development and implementation of marker-assisted selection (MAS) strategies </a:t>
            </a:r>
            <a:r>
              <a:rPr lang="en-GB" sz="1200" dirty="0" smtClean="0"/>
              <a:t>throughout the plant breeding field. However</a:t>
            </a:r>
            <a:r>
              <a:rPr lang="en-GB" sz="1200" dirty="0"/>
              <a:t>, due to high R&amp;D cost many small and mid-size companies still operate without MAS. </a:t>
            </a:r>
            <a:endParaRPr lang="en-GB" sz="1200" dirty="0" smtClean="0"/>
          </a:p>
          <a:p>
            <a:pPr algn="just"/>
            <a:endParaRPr lang="en-GB" sz="1200" dirty="0"/>
          </a:p>
          <a:p>
            <a:pPr algn="just"/>
            <a:r>
              <a:rPr lang="en-GB" sz="1200" dirty="0" smtClean="0"/>
              <a:t>We set </a:t>
            </a:r>
            <a:r>
              <a:rPr lang="en-GB" sz="1200" dirty="0"/>
              <a:t>up a program to implement MAS in </a:t>
            </a:r>
            <a:r>
              <a:rPr lang="en-GB" sz="1200" dirty="0" smtClean="0"/>
              <a:t>our </a:t>
            </a:r>
            <a:r>
              <a:rPr lang="en-GB" sz="1200" dirty="0"/>
              <a:t>curriculum by combining relevant questions from local breeders with </a:t>
            </a:r>
            <a:r>
              <a:rPr lang="en-GB" sz="1200" dirty="0" smtClean="0"/>
              <a:t>up-to-date techniques. As </a:t>
            </a:r>
            <a:r>
              <a:rPr lang="en-GB" sz="1200" dirty="0"/>
              <a:t>a result students are early on exposed to new developments in </a:t>
            </a:r>
            <a:r>
              <a:rPr lang="en-GB" sz="1200" dirty="0" smtClean="0"/>
              <a:t>the field of plant </a:t>
            </a:r>
            <a:r>
              <a:rPr lang="en-GB" sz="1200" dirty="0"/>
              <a:t>breeding </a:t>
            </a:r>
            <a:r>
              <a:rPr lang="en-GB" sz="1200" dirty="0" smtClean="0"/>
              <a:t>and familiarized </a:t>
            </a:r>
            <a:r>
              <a:rPr lang="en-GB" sz="1200" dirty="0"/>
              <a:t>with questions in their future work field.</a:t>
            </a:r>
            <a:endParaRPr lang="en-US" sz="1200" dirty="0"/>
          </a:p>
          <a:p>
            <a:pPr algn="just"/>
            <a:endParaRPr lang="en-GB" sz="1200" dirty="0" smtClean="0"/>
          </a:p>
          <a:p>
            <a:pPr algn="just"/>
            <a:r>
              <a:rPr lang="en-GB" sz="1200" dirty="0" smtClean="0"/>
              <a:t>Here </a:t>
            </a:r>
            <a:r>
              <a:rPr lang="en-GB" sz="1200" dirty="0"/>
              <a:t>we describe a recently conducted study to develop genetic markers for disease resistance in a </a:t>
            </a:r>
            <a:r>
              <a:rPr lang="en-GB" sz="1200" i="1" dirty="0"/>
              <a:t>Capsicum</a:t>
            </a:r>
            <a:r>
              <a:rPr lang="en-GB" sz="1200" dirty="0"/>
              <a:t> breeding </a:t>
            </a:r>
            <a:r>
              <a:rPr lang="en-GB" sz="1200" dirty="0" smtClean="0"/>
              <a:t>program in </a:t>
            </a:r>
            <a:r>
              <a:rPr lang="en-GB" sz="1200" dirty="0"/>
              <a:t>a multi disciplinary </a:t>
            </a:r>
            <a:r>
              <a:rPr lang="en-GB" sz="1200" dirty="0" smtClean="0"/>
              <a:t>approach with </a:t>
            </a:r>
            <a:r>
              <a:rPr lang="en-GB" sz="1200" dirty="0"/>
              <a:t>the department of Horticulture &amp; Agri-Business (</a:t>
            </a:r>
            <a:r>
              <a:rPr lang="en-GB" sz="1200" dirty="0" err="1"/>
              <a:t>Inholland</a:t>
            </a:r>
            <a:r>
              <a:rPr lang="en-GB" sz="1200" dirty="0"/>
              <a:t>, </a:t>
            </a:r>
            <a:r>
              <a:rPr lang="en-GB" sz="1200" dirty="0" smtClean="0"/>
              <a:t>Delf</a:t>
            </a:r>
            <a:r>
              <a:rPr lang="en-GB" sz="1200" dirty="0" smtClean="0">
                <a:solidFill>
                  <a:srgbClr val="FF0000"/>
                </a:solidFill>
              </a:rPr>
              <a:t>t</a:t>
            </a:r>
            <a:r>
              <a:rPr lang="en-GB" sz="1200" dirty="0" smtClean="0"/>
              <a:t>)</a:t>
            </a:r>
            <a:endParaRPr lang="nl-NL" sz="1200" dirty="0"/>
          </a:p>
        </p:txBody>
      </p:sp>
      <p:sp>
        <p:nvSpPr>
          <p:cNvPr id="103" name="Titel 1"/>
          <p:cNvSpPr>
            <a:spLocks noGrp="1"/>
          </p:cNvSpPr>
          <p:nvPr>
            <p:ph type="ctrTitle"/>
          </p:nvPr>
        </p:nvSpPr>
        <p:spPr>
          <a:xfrm>
            <a:off x="0" y="136104"/>
            <a:ext cx="9601200" cy="1950797"/>
          </a:xfrm>
          <a:noFill/>
        </p:spPr>
        <p:txBody>
          <a:bodyPr>
            <a:noAutofit/>
          </a:bodyPr>
          <a:lstStyle/>
          <a:p>
            <a:r>
              <a:rPr lang="en-US" sz="4000" dirty="0"/>
              <a:t>Developing G</a:t>
            </a:r>
            <a:r>
              <a:rPr lang="en-US" sz="4000" dirty="0" smtClean="0"/>
              <a:t>enetic Markers </a:t>
            </a:r>
            <a:r>
              <a:rPr lang="en-US" sz="4000" dirty="0"/>
              <a:t>for </a:t>
            </a:r>
            <a:r>
              <a:rPr lang="en-US" sz="4000" i="1" dirty="0" smtClean="0"/>
              <a:t>Capsicum</a:t>
            </a:r>
            <a:r>
              <a:rPr lang="en-US" sz="4000" dirty="0" smtClean="0"/>
              <a:t> </a:t>
            </a:r>
            <a:r>
              <a:rPr lang="en-US" sz="4000" dirty="0"/>
              <a:t>D</a:t>
            </a:r>
            <a:r>
              <a:rPr lang="en-US" sz="4000" dirty="0" smtClean="0"/>
              <a:t>isease </a:t>
            </a:r>
            <a:r>
              <a:rPr lang="en-US" sz="4000" dirty="0"/>
              <a:t>R</a:t>
            </a:r>
            <a:r>
              <a:rPr lang="en-US" sz="4000" dirty="0" smtClean="0"/>
              <a:t>esistance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2000" u="sng" dirty="0" smtClean="0"/>
              <a:t>Bas Rutjens</a:t>
            </a:r>
            <a:r>
              <a:rPr lang="nl-NL" sz="2000" dirty="0"/>
              <a:t> </a:t>
            </a:r>
            <a:r>
              <a:rPr lang="nl-NL" sz="2000" dirty="0" smtClean="0"/>
              <a:t>&amp; Nelleke </a:t>
            </a:r>
            <a:r>
              <a:rPr lang="nl-NL" sz="2000" dirty="0" err="1" smtClean="0"/>
              <a:t>Kreike</a:t>
            </a:r>
            <a:r>
              <a:rPr lang="nl-NL" sz="2000" dirty="0" smtClean="0">
                <a:solidFill>
                  <a:schemeClr val="bg1"/>
                </a:solidFill>
              </a:rPr>
              <a:t/>
            </a:r>
            <a:br>
              <a:rPr lang="nl-NL" sz="2000" dirty="0" smtClean="0">
                <a:solidFill>
                  <a:schemeClr val="bg1"/>
                </a:solidFill>
              </a:rPr>
            </a:br>
            <a:r>
              <a:rPr lang="nl-NL" sz="1400" dirty="0" smtClean="0"/>
              <a:t>Green </a:t>
            </a:r>
            <a:r>
              <a:rPr lang="nl-NL" sz="1400" dirty="0" err="1" smtClean="0"/>
              <a:t>Biotechnology</a:t>
            </a:r>
            <a:r>
              <a:rPr lang="nl-NL" sz="1400" dirty="0" smtClean="0"/>
              <a:t>, Hogeschool Inholland, Naaldwijkstraat </a:t>
            </a:r>
            <a:r>
              <a:rPr lang="nl-NL" sz="1400" dirty="0"/>
              <a:t>45, 1059GJ, Amsterdam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5304656" y="8561040"/>
            <a:ext cx="410991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nl-NL" sz="1200" b="1" dirty="0" smtClean="0"/>
          </a:p>
          <a:p>
            <a:pPr algn="just"/>
            <a:endParaRPr lang="nl-NL" sz="1200" b="1" dirty="0" smtClean="0"/>
          </a:p>
          <a:p>
            <a:pPr algn="just"/>
            <a:endParaRPr lang="nl-NL" sz="1200" b="1" dirty="0" smtClean="0"/>
          </a:p>
          <a:p>
            <a:pPr algn="just"/>
            <a:endParaRPr lang="nl-NL" sz="1200" b="1" dirty="0" smtClean="0"/>
          </a:p>
          <a:p>
            <a:pPr algn="just"/>
            <a:endParaRPr lang="nl-NL" sz="1200" b="1" dirty="0" smtClean="0"/>
          </a:p>
          <a:p>
            <a:pPr algn="just"/>
            <a:endParaRPr lang="nl-NL" sz="1200" b="1" dirty="0"/>
          </a:p>
          <a:p>
            <a:pPr algn="just"/>
            <a:endParaRPr lang="nl-NL" sz="1200" b="1" dirty="0" smtClean="0"/>
          </a:p>
          <a:p>
            <a:pPr algn="just"/>
            <a:endParaRPr lang="nl-NL" sz="1200" b="1" dirty="0"/>
          </a:p>
          <a:p>
            <a:endParaRPr lang="nl-NL" sz="1200" b="1" dirty="0" smtClean="0"/>
          </a:p>
          <a:p>
            <a:r>
              <a:rPr lang="nl-NL" sz="1200" b="1" dirty="0" err="1" smtClean="0"/>
              <a:t>Figure</a:t>
            </a:r>
            <a:r>
              <a:rPr lang="nl-NL" sz="1200" b="1" dirty="0" smtClean="0"/>
              <a:t> 3:</a:t>
            </a:r>
            <a:endParaRPr lang="nl-NL" sz="1200" dirty="0"/>
          </a:p>
        </p:txBody>
      </p:sp>
      <p:sp>
        <p:nvSpPr>
          <p:cNvPr id="36" name="Tekstvak 35"/>
          <p:cNvSpPr txBox="1"/>
          <p:nvPr/>
        </p:nvSpPr>
        <p:spPr>
          <a:xfrm>
            <a:off x="5304656" y="6616824"/>
            <a:ext cx="412482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200" dirty="0" smtClean="0"/>
              <a:t>To confirm the accuracy of the test a bio-assay was conducted in collaboration with the department of Horticulture &amp; Agri-Business (</a:t>
            </a:r>
            <a:r>
              <a:rPr lang="en-GB" sz="1200" dirty="0" err="1" smtClean="0"/>
              <a:t>Inholland</a:t>
            </a:r>
            <a:r>
              <a:rPr lang="en-GB" sz="1200" dirty="0" smtClean="0"/>
              <a:t>, Delft). To this end </a:t>
            </a:r>
            <a:r>
              <a:rPr lang="en-GB" sz="1200" i="1" dirty="0" smtClean="0">
                <a:solidFill>
                  <a:srgbClr val="FF0000"/>
                </a:solidFill>
              </a:rPr>
              <a:t>Capsicum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  <a:r>
              <a:rPr lang="en-GB" sz="1200" dirty="0" smtClean="0"/>
              <a:t>plants from which samples were taken for the genetic test were inoculated with specific viral strains and checked for disease development. Bio-assays are laborious, depend on relatively old plants and often suffer from a-specific symptom </a:t>
            </a:r>
            <a:r>
              <a:rPr lang="en-GB" sz="1200" dirty="0" smtClean="0"/>
              <a:t>formation </a:t>
            </a:r>
            <a:r>
              <a:rPr lang="en-GB" sz="1200" dirty="0" smtClean="0">
                <a:solidFill>
                  <a:srgbClr val="FF0000"/>
                </a:solidFill>
              </a:rPr>
              <a:t>that are </a:t>
            </a:r>
            <a:r>
              <a:rPr lang="en-GB" sz="1200" dirty="0" smtClean="0"/>
              <a:t>caused </a:t>
            </a:r>
            <a:r>
              <a:rPr lang="en-GB" sz="1200" dirty="0" smtClean="0"/>
              <a:t>by variations in growth condition and/or secondary </a:t>
            </a:r>
            <a:r>
              <a:rPr lang="en-GB" sz="1200" dirty="0" smtClean="0"/>
              <a:t>infections. </a:t>
            </a:r>
            <a:endParaRPr lang="en-GB" sz="1200" dirty="0"/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9669" b="79085"/>
          <a:stretch/>
        </p:blipFill>
        <p:spPr bwMode="auto">
          <a:xfrm>
            <a:off x="480120" y="6040760"/>
            <a:ext cx="2088232" cy="13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7" t="24955" r="-1949" b="52983"/>
          <a:stretch/>
        </p:blipFill>
        <p:spPr bwMode="auto">
          <a:xfrm>
            <a:off x="2856384" y="6040761"/>
            <a:ext cx="2016224" cy="140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42696" y="7768952"/>
            <a:ext cx="3797864" cy="59068"/>
          </a:xfrm>
          <a:prstGeom prst="rect">
            <a:avLst/>
          </a:prstGeom>
          <a:solidFill>
            <a:srgbClr val="CCFFCC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n w="3175" cmpd="sng">
                <a:solidFill>
                  <a:schemeClr val="tx1"/>
                </a:solidFill>
              </a:ln>
              <a:solidFill>
                <a:srgbClr val="CCFFCC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642696" y="8034432"/>
            <a:ext cx="3797864" cy="58419"/>
          </a:xfrm>
          <a:prstGeom prst="rect">
            <a:avLst/>
          </a:prstGeom>
          <a:solidFill>
            <a:srgbClr val="CCFFCC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CFFCC"/>
              </a:solidFill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42696" y="8299263"/>
            <a:ext cx="3797864" cy="59068"/>
          </a:xfrm>
          <a:prstGeom prst="rect">
            <a:avLst/>
          </a:prstGeom>
          <a:solidFill>
            <a:srgbClr val="CCFFCC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CFFCC"/>
              </a:solidFill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626302" y="8296975"/>
            <a:ext cx="59068" cy="64975"/>
          </a:xfrm>
          <a:prstGeom prst="rect">
            <a:avLst/>
          </a:prstGeom>
          <a:solidFill>
            <a:srgbClr val="3366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CFFCC"/>
              </a:solidFill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626302" y="7766664"/>
            <a:ext cx="59068" cy="64975"/>
          </a:xfrm>
          <a:prstGeom prst="rect">
            <a:avLst/>
          </a:prstGeom>
          <a:solidFill>
            <a:srgbClr val="3366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CFFCC"/>
              </a:solidFill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1120265" y="8032176"/>
            <a:ext cx="59068" cy="64261"/>
          </a:xfrm>
          <a:prstGeom prst="rect">
            <a:avLst/>
          </a:prstGeom>
          <a:solidFill>
            <a:srgbClr val="FF66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CFFCC"/>
              </a:solidFill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1385097" y="7766664"/>
            <a:ext cx="59068" cy="64975"/>
          </a:xfrm>
          <a:prstGeom prst="rect">
            <a:avLst/>
          </a:prstGeom>
          <a:solidFill>
            <a:srgbClr val="78977A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CFFCC"/>
              </a:solidFill>
            </a:endParaRP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1850015" y="8296975"/>
            <a:ext cx="58419" cy="64975"/>
          </a:xfrm>
          <a:prstGeom prst="rect">
            <a:avLst/>
          </a:prstGeom>
          <a:solidFill>
            <a:srgbClr val="78977A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78977A"/>
              </a:solidFill>
            </a:endParaRP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45071" y="7766664"/>
            <a:ext cx="59068" cy="64975"/>
          </a:xfrm>
          <a:prstGeom prst="rect">
            <a:avLst/>
          </a:prstGeom>
          <a:solidFill>
            <a:srgbClr val="008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CFFCC"/>
              </a:solidFill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2474281" y="8296975"/>
            <a:ext cx="59068" cy="64975"/>
          </a:xfrm>
          <a:prstGeom prst="rect">
            <a:avLst/>
          </a:prstGeom>
          <a:solidFill>
            <a:srgbClr val="008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CFFCC"/>
              </a:solidFill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3357701" y="8296975"/>
            <a:ext cx="59068" cy="64975"/>
          </a:xfrm>
          <a:prstGeom prst="rect">
            <a:avLst/>
          </a:prstGeom>
          <a:solidFill>
            <a:srgbClr val="3366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CFFCC"/>
              </a:solidFill>
            </a:endParaRP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3858155" y="7766664"/>
            <a:ext cx="59068" cy="64975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CFFCC"/>
              </a:solidFill>
            </a:endParaRPr>
          </a:p>
        </p:txBody>
      </p:sp>
      <p:sp>
        <p:nvSpPr>
          <p:cNvPr id="45" name="Rectangle 2"/>
          <p:cNvSpPr>
            <a:spLocks/>
          </p:cNvSpPr>
          <p:nvPr/>
        </p:nvSpPr>
        <p:spPr bwMode="auto">
          <a:xfrm>
            <a:off x="336104" y="7696944"/>
            <a:ext cx="407633" cy="15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 i="1" dirty="0" smtClean="0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A</a:t>
            </a:r>
            <a:endParaRPr lang="en-US" sz="1400" i="1" baseline="-25000" dirty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46" name="Rectangle 2"/>
          <p:cNvSpPr>
            <a:spLocks/>
          </p:cNvSpPr>
          <p:nvPr/>
        </p:nvSpPr>
        <p:spPr bwMode="auto">
          <a:xfrm>
            <a:off x="336104" y="7923228"/>
            <a:ext cx="407633" cy="19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 i="1" dirty="0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B</a:t>
            </a:r>
            <a:endParaRPr lang="en-US" sz="1400" i="1" baseline="-25000" dirty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47" name="Rectangle 2"/>
          <p:cNvSpPr>
            <a:spLocks/>
          </p:cNvSpPr>
          <p:nvPr/>
        </p:nvSpPr>
        <p:spPr bwMode="auto">
          <a:xfrm>
            <a:off x="336104" y="8211260"/>
            <a:ext cx="407633" cy="19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 i="1" dirty="0" smtClean="0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C</a:t>
            </a:r>
            <a:endParaRPr lang="en-US" sz="1400" i="1" baseline="-25000" dirty="0" smtClean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48" name="Right Triangle 30"/>
          <p:cNvSpPr>
            <a:spLocks noChangeArrowheads="1"/>
          </p:cNvSpPr>
          <p:nvPr/>
        </p:nvSpPr>
        <p:spPr bwMode="auto">
          <a:xfrm>
            <a:off x="4509239" y="7677959"/>
            <a:ext cx="147345" cy="765285"/>
          </a:xfrm>
          <a:prstGeom prst="rtTriangle">
            <a:avLst/>
          </a:prstGeom>
          <a:gradFill rotWithShape="1">
            <a:gsLst>
              <a:gs pos="0">
                <a:srgbClr val="FF0000"/>
              </a:gs>
              <a:gs pos="100000">
                <a:srgbClr val="008000"/>
              </a:gs>
            </a:gsLst>
            <a:lin ang="5400000"/>
          </a:gra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5400000">
            <a:off x="4394305" y="7819861"/>
            <a:ext cx="8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Resistance</a:t>
            </a:r>
          </a:p>
          <a:p>
            <a:pPr algn="ctr"/>
            <a:r>
              <a:rPr lang="en-US" sz="1200" b="1" dirty="0" smtClean="0"/>
              <a:t> Level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40160" y="10217224"/>
            <a:ext cx="1846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0" name="Tekstvak 1"/>
          <p:cNvSpPr txBox="1"/>
          <p:nvPr/>
        </p:nvSpPr>
        <p:spPr>
          <a:xfrm>
            <a:off x="264096" y="10073208"/>
            <a:ext cx="478731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 smtClean="0"/>
              <a:t>Results:</a:t>
            </a:r>
          </a:p>
          <a:p>
            <a:pPr algn="just"/>
            <a:endParaRPr lang="en-GB" sz="1200" b="1" dirty="0" smtClean="0"/>
          </a:p>
          <a:p>
            <a:pPr algn="just"/>
            <a:r>
              <a:rPr lang="en-GB" sz="1200" dirty="0" smtClean="0"/>
              <a:t>In collaboration with a local </a:t>
            </a:r>
            <a:r>
              <a:rPr lang="en-GB" sz="1200" i="1" dirty="0" smtClean="0"/>
              <a:t>Capsicum</a:t>
            </a:r>
            <a:r>
              <a:rPr lang="en-GB" sz="1200" dirty="0" smtClean="0"/>
              <a:t> breeder we designed a genetic test that detects the </a:t>
            </a:r>
            <a:r>
              <a:rPr lang="en-GB" sz="1200" i="1" dirty="0" smtClean="0"/>
              <a:t>C</a:t>
            </a:r>
            <a:r>
              <a:rPr lang="en-GB" sz="1200" dirty="0" smtClean="0"/>
              <a:t> resistance allele. Based on variations in the genetic code we were able to design 2 tests that allow simple and fast detection of the </a:t>
            </a:r>
            <a:r>
              <a:rPr lang="en-GB" sz="1200" i="1" dirty="0" smtClean="0"/>
              <a:t>C</a:t>
            </a:r>
            <a:r>
              <a:rPr lang="en-GB" sz="1200" dirty="0" smtClean="0"/>
              <a:t> allele (Figure 2).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/>
          <a:srcRect t="12694" r="74927" b="13730"/>
          <a:stretch/>
        </p:blipFill>
        <p:spPr>
          <a:xfrm>
            <a:off x="5376664" y="4960640"/>
            <a:ext cx="1829724" cy="1368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64696" y="5752728"/>
            <a:ext cx="16499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(A)     (B)     (C)</a:t>
            </a:r>
          </a:p>
          <a:p>
            <a:pPr algn="ctr"/>
            <a:r>
              <a:rPr lang="en-US" sz="1400" dirty="0" smtClean="0"/>
              <a:t>Plant DNA</a:t>
            </a:r>
          </a:p>
          <a:p>
            <a:pPr algn="ctr"/>
            <a:endParaRPr lang="en-US" sz="1400" dirty="0"/>
          </a:p>
        </p:txBody>
      </p:sp>
      <p:pic>
        <p:nvPicPr>
          <p:cNvPr id="11" name="Picture 10" descr="HRM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13829" r="224" b="709"/>
          <a:stretch/>
        </p:blipFill>
        <p:spPr>
          <a:xfrm>
            <a:off x="5355456" y="2521565"/>
            <a:ext cx="3995812" cy="23204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48872" y="4888633"/>
            <a:ext cx="208823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 smtClean="0"/>
              <a:t>Figure 2: High resolution melting analysis allows discrimination between </a:t>
            </a:r>
            <a:r>
              <a:rPr lang="en-GB" sz="1200" b="1" i="1" dirty="0" smtClean="0"/>
              <a:t>C </a:t>
            </a:r>
            <a:r>
              <a:rPr lang="en-GB" sz="1200" b="1" dirty="0" smtClean="0"/>
              <a:t>and </a:t>
            </a:r>
            <a:r>
              <a:rPr lang="en-GB" sz="1200" b="1" i="1" dirty="0" smtClean="0"/>
              <a:t>A</a:t>
            </a:r>
            <a:r>
              <a:rPr lang="en-GB" sz="1200" b="1" dirty="0" smtClean="0"/>
              <a:t>/</a:t>
            </a:r>
            <a:r>
              <a:rPr lang="en-GB" sz="1200" b="1" i="1" dirty="0" smtClean="0"/>
              <a:t>B</a:t>
            </a:r>
            <a:r>
              <a:rPr lang="en-GB" sz="1200" b="1" dirty="0" smtClean="0"/>
              <a:t> alleles in a single reaction (top).  Results of the </a:t>
            </a:r>
            <a:r>
              <a:rPr lang="en-GB" sz="1200" b="1" i="1" dirty="0" smtClean="0"/>
              <a:t>C</a:t>
            </a:r>
            <a:r>
              <a:rPr lang="en-GB" sz="1200" b="1" dirty="0" smtClean="0"/>
              <a:t>-allele specific PCR (black band, which is absent in the </a:t>
            </a:r>
            <a:r>
              <a:rPr lang="en-GB" sz="1200" b="1" i="1" dirty="0" smtClean="0"/>
              <a:t>A</a:t>
            </a:r>
            <a:r>
              <a:rPr lang="en-GB" sz="1200" b="1" dirty="0" smtClean="0"/>
              <a:t> and </a:t>
            </a:r>
            <a:r>
              <a:rPr lang="en-GB" sz="1200" b="1" i="1" dirty="0" smtClean="0"/>
              <a:t>B</a:t>
            </a:r>
            <a:r>
              <a:rPr lang="en-GB" sz="1200" b="1" dirty="0" smtClean="0"/>
              <a:t> reactions) (left). </a:t>
            </a:r>
          </a:p>
          <a:p>
            <a:endParaRPr lang="en-GB" dirty="0"/>
          </a:p>
        </p:txBody>
      </p:sp>
      <p:sp>
        <p:nvSpPr>
          <p:cNvPr id="53" name="Tekstvak 1"/>
          <p:cNvSpPr txBox="1"/>
          <p:nvPr/>
        </p:nvSpPr>
        <p:spPr>
          <a:xfrm>
            <a:off x="5304657" y="10695145"/>
            <a:ext cx="410445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 smtClean="0"/>
              <a:t>Conclusion:</a:t>
            </a:r>
          </a:p>
          <a:p>
            <a:pPr algn="just"/>
            <a:endParaRPr lang="en-GB" sz="1200" b="1" dirty="0" smtClean="0"/>
          </a:p>
          <a:p>
            <a:pPr algn="just"/>
            <a:r>
              <a:rPr lang="en-GB" sz="1200" dirty="0" smtClean="0"/>
              <a:t>Our developed genetic test </a:t>
            </a:r>
            <a:r>
              <a:rPr lang="en-GB" sz="1200" dirty="0" smtClean="0"/>
              <a:t>show</a:t>
            </a:r>
            <a:r>
              <a:rPr lang="en-GB" sz="1200" dirty="0" smtClean="0">
                <a:solidFill>
                  <a:srgbClr val="FF0000"/>
                </a:solidFill>
              </a:rPr>
              <a:t>s</a:t>
            </a:r>
            <a:r>
              <a:rPr lang="en-GB" sz="1200" dirty="0" smtClean="0"/>
              <a:t> </a:t>
            </a:r>
            <a:r>
              <a:rPr lang="en-GB" sz="1200" dirty="0" smtClean="0"/>
              <a:t>an accuracy of &gt;99%. This test will allow the breeder to save money on growth and labour costs and greatly speed up breeding </a:t>
            </a:r>
            <a:r>
              <a:rPr lang="en-GB" sz="1200" dirty="0" smtClean="0"/>
              <a:t>programm</a:t>
            </a:r>
            <a:r>
              <a:rPr lang="en-GB" sz="1200" dirty="0" smtClean="0">
                <a:solidFill>
                  <a:srgbClr val="FF0000"/>
                </a:solidFill>
              </a:rPr>
              <a:t>e</a:t>
            </a:r>
            <a:r>
              <a:rPr lang="en-GB" sz="1200" dirty="0" smtClean="0"/>
              <a:t>s</a:t>
            </a:r>
            <a:r>
              <a:rPr lang="en-GB" sz="1200" dirty="0" smtClean="0"/>
              <a:t>.</a:t>
            </a:r>
          </a:p>
          <a:p>
            <a:pPr algn="just"/>
            <a:r>
              <a:rPr lang="en-GB" sz="1200" dirty="0" smtClean="0"/>
              <a:t>In total 7 students have directly benefited from </a:t>
            </a:r>
            <a:r>
              <a:rPr lang="en-GB" sz="1200" dirty="0" smtClean="0">
                <a:solidFill>
                  <a:srgbClr val="FF0000"/>
                </a:solidFill>
              </a:rPr>
              <a:t>i</a:t>
            </a:r>
            <a:r>
              <a:rPr lang="en-GB" sz="1200" dirty="0" smtClean="0"/>
              <a:t>mplementation </a:t>
            </a:r>
            <a:r>
              <a:rPr lang="en-GB" sz="1200" dirty="0" smtClean="0"/>
              <a:t>of this research in our curriculum by actively contributing </a:t>
            </a:r>
            <a:r>
              <a:rPr lang="en-GB" sz="1200" dirty="0" smtClean="0">
                <a:solidFill>
                  <a:srgbClr val="FF0000"/>
                </a:solidFill>
              </a:rPr>
              <a:t>the</a:t>
            </a:r>
            <a:r>
              <a:rPr lang="en-GB" sz="1200" dirty="0" smtClean="0"/>
              <a:t> the here described work. Moreover they have had direct contact with the breeder which has helped them to connect with their future work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476</Words>
  <Application>Microsoft Office PowerPoint</Application>
  <PresentationFormat>A3 (297 x 420 mm)</PresentationFormat>
  <Paragraphs>63</Paragraphs>
  <Slides>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Office-thema</vt:lpstr>
      <vt:lpstr>Developing Genetic Markers for Capsicum Disease Resistance  Bas Rutjens &amp; Nelleke Kreike Green Biotechnology, Hogeschool Inholland, Naaldwijkstraat 45, 1059GJ, Amsterdam</vt:lpstr>
    </vt:vector>
  </TitlesOfParts>
  <Company>INHOLLAND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Richard.Kragten</dc:creator>
  <cp:lastModifiedBy>Kreike, Nelleke</cp:lastModifiedBy>
  <cp:revision>183</cp:revision>
  <cp:lastPrinted>2016-03-22T15:04:50Z</cp:lastPrinted>
  <dcterms:created xsi:type="dcterms:W3CDTF">2010-07-06T13:32:01Z</dcterms:created>
  <dcterms:modified xsi:type="dcterms:W3CDTF">2016-03-22T15:10:10Z</dcterms:modified>
</cp:coreProperties>
</file>