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comment1.xml" ContentType="application/vnd.openxmlformats-officedocument.presentationml.comment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256" r:id="rId2"/>
    <p:sldId id="267" r:id="rId3"/>
    <p:sldId id="306" r:id="rId4"/>
    <p:sldId id="307" r:id="rId5"/>
    <p:sldId id="269" r:id="rId6"/>
    <p:sldId id="270" r:id="rId7"/>
    <p:sldId id="271" r:id="rId8"/>
    <p:sldId id="304" r:id="rId9"/>
    <p:sldId id="305" r:id="rId10"/>
    <p:sldId id="276" r:id="rId11"/>
    <p:sldId id="278" r:id="rId12"/>
    <p:sldId id="302"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294" r:id="rId28"/>
    <p:sldId id="308" r:id="rId29"/>
    <p:sldId id="309" r:id="rId30"/>
    <p:sldId id="310" r:id="rId31"/>
    <p:sldId id="296" r:id="rId32"/>
    <p:sldId id="303" r:id="rId33"/>
    <p:sldId id="298" r:id="rId34"/>
    <p:sldId id="299" r:id="rId35"/>
    <p:sldId id="300" r:id="rId36"/>
    <p:sldId id="301" r:id="rId37"/>
    <p:sldId id="264" r:id="rId38"/>
  </p:sldIdLst>
  <p:sldSz cx="9144000" cy="6858000" type="screen4x3"/>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ouwer, Rien" initials="B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74115" autoAdjust="0"/>
  </p:normalViewPr>
  <p:slideViewPr>
    <p:cSldViewPr snapToGrid="0">
      <p:cViewPr varScale="1">
        <p:scale>
          <a:sx n="85" d="100"/>
          <a:sy n="85" d="100"/>
        </p:scale>
        <p:origin x="2112" y="78"/>
      </p:cViewPr>
      <p:guideLst>
        <p:guide orient="horz" pos="2160"/>
        <p:guide pos="2880"/>
      </p:guideLst>
    </p:cSldViewPr>
  </p:slideViewPr>
  <p:outlineViewPr>
    <p:cViewPr>
      <p:scale>
        <a:sx n="33" d="100"/>
        <a:sy n="33" d="100"/>
      </p:scale>
      <p:origin x="6" y="631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11-14T11:35:53.435" idx="1">
    <p:pos x="2939" y="1918"/>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78ABA4E0-8100-40C7-B9C3-03413A77A59F}" type="datetimeFigureOut">
              <a:rPr lang="nl-NL" smtClean="0"/>
              <a:t>19-11-2016</a:t>
            </a:fld>
            <a:endParaRPr lang="nl-NL"/>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nl-NL"/>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A1334276-8D3D-47E5-B2D1-47B3A61C205B}" type="slidenum">
              <a:rPr lang="nl-NL" smtClean="0"/>
              <a:t>‹nr.›</a:t>
            </a:fld>
            <a:endParaRPr lang="nl-NL"/>
          </a:p>
        </p:txBody>
      </p:sp>
    </p:spTree>
    <p:extLst>
      <p:ext uri="{BB962C8B-B14F-4D97-AF65-F5344CB8AC3E}">
        <p14:creationId xmlns:p14="http://schemas.microsoft.com/office/powerpoint/2010/main" val="7727150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2C8F1CF-523D-464C-91F1-63268413163F}" type="datetimeFigureOut">
              <a:rPr lang="nl-NL" smtClean="0"/>
              <a:t>19-11-2016</a:t>
            </a:fld>
            <a:endParaRPr lang="nl-NL"/>
          </a:p>
        </p:txBody>
      </p:sp>
      <p:sp>
        <p:nvSpPr>
          <p:cNvPr id="4" name="Tijdelijke aanduiding voor dia-afbeelding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E11CE0C-54E8-4F68-885E-6E914062AD7B}" type="slidenum">
              <a:rPr lang="nl-NL" smtClean="0"/>
              <a:t>‹nr.›</a:t>
            </a:fld>
            <a:endParaRPr lang="nl-NL"/>
          </a:p>
        </p:txBody>
      </p:sp>
    </p:spTree>
    <p:extLst>
      <p:ext uri="{BB962C8B-B14F-4D97-AF65-F5344CB8AC3E}">
        <p14:creationId xmlns:p14="http://schemas.microsoft.com/office/powerpoint/2010/main" val="1014102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Future telling research: </a:t>
            </a:r>
            <a:r>
              <a:rPr lang="en-GB" dirty="0" err="1"/>
              <a:t>Welke</a:t>
            </a:r>
            <a:r>
              <a:rPr lang="en-GB" dirty="0"/>
              <a:t> van de </a:t>
            </a:r>
            <a:r>
              <a:rPr lang="en-GB" dirty="0" err="1"/>
              <a:t>toekomstige</a:t>
            </a:r>
            <a:r>
              <a:rPr lang="en-GB" dirty="0"/>
              <a:t> trends </a:t>
            </a:r>
            <a:r>
              <a:rPr lang="en-GB" dirty="0" err="1"/>
              <a:t>gaan</a:t>
            </a:r>
            <a:r>
              <a:rPr lang="en-GB" dirty="0"/>
              <a:t> de </a:t>
            </a:r>
            <a:r>
              <a:rPr lang="en-GB" dirty="0" err="1"/>
              <a:t>meeste</a:t>
            </a:r>
            <a:r>
              <a:rPr lang="en-GB" dirty="0"/>
              <a:t> </a:t>
            </a:r>
            <a:r>
              <a:rPr lang="en-GB" dirty="0" err="1"/>
              <a:t>invloed</a:t>
            </a:r>
            <a:r>
              <a:rPr lang="en-GB" dirty="0"/>
              <a:t> </a:t>
            </a:r>
            <a:r>
              <a:rPr lang="en-GB" dirty="0" err="1"/>
              <a:t>hebben</a:t>
            </a:r>
            <a:r>
              <a:rPr lang="en-GB" dirty="0"/>
              <a:t>? (op</a:t>
            </a:r>
            <a:r>
              <a:rPr lang="en-GB" baseline="0" dirty="0"/>
              <a:t> </a:t>
            </a:r>
            <a:r>
              <a:rPr lang="en-GB" baseline="0" dirty="0" err="1"/>
              <a:t>onze</a:t>
            </a:r>
            <a:r>
              <a:rPr lang="en-GB" baseline="0" dirty="0"/>
              <a:t> </a:t>
            </a:r>
            <a:r>
              <a:rPr lang="en-GB" baseline="0" dirty="0" err="1"/>
              <a:t>economie</a:t>
            </a:r>
            <a:r>
              <a:rPr lang="en-GB" baseline="0" dirty="0"/>
              <a:t>?)</a:t>
            </a:r>
            <a:endParaRPr lang="nl-NL" dirty="0"/>
          </a:p>
        </p:txBody>
      </p:sp>
      <p:sp>
        <p:nvSpPr>
          <p:cNvPr id="4" name="Slide Number Placeholder 3"/>
          <p:cNvSpPr>
            <a:spLocks noGrp="1"/>
          </p:cNvSpPr>
          <p:nvPr>
            <p:ph type="sldNum" sz="quarter" idx="10"/>
          </p:nvPr>
        </p:nvSpPr>
        <p:spPr/>
        <p:txBody>
          <a:bodyPr/>
          <a:lstStyle/>
          <a:p>
            <a:fld id="{FE11CE0C-54E8-4F68-885E-6E914062AD7B}" type="slidenum">
              <a:rPr lang="nl-NL" smtClean="0"/>
              <a:t>3</a:t>
            </a:fld>
            <a:endParaRPr lang="nl-NL"/>
          </a:p>
        </p:txBody>
      </p:sp>
    </p:spTree>
    <p:extLst>
      <p:ext uri="{BB962C8B-B14F-4D97-AF65-F5344CB8AC3E}">
        <p14:creationId xmlns:p14="http://schemas.microsoft.com/office/powerpoint/2010/main" val="3488065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Communicatie staat bovenaan. Als regisseur moet je alle partijen verbinden die soms</a:t>
            </a:r>
            <a:r>
              <a:rPr lang="nl-NL" baseline="0" dirty="0"/>
              <a:t> tegengestelde signalen en geluiden afgeven. </a:t>
            </a:r>
          </a:p>
          <a:p>
            <a:r>
              <a:rPr lang="nl-NL" baseline="0" dirty="0"/>
              <a:t>Transparantie over handelen is essentieel ook weer naar alle kanten toe. Naar patiënt naar familie naar vrijwilligers (nieuwe partij in het zorgnetwerk die steeds dominanter wordt) naar zorgverleners van verschillend pluimage. Want je moet ook met iedereen samenwerken</a:t>
            </a:r>
          </a:p>
          <a:p>
            <a:endParaRPr lang="nl-NL" baseline="0" dirty="0"/>
          </a:p>
          <a:p>
            <a:r>
              <a:rPr lang="nl-NL" baseline="0" dirty="0"/>
              <a:t>Zelfsturing wordt steeds belangrijker enerzijds door de toename van de rol van de </a:t>
            </a:r>
            <a:r>
              <a:rPr lang="nl-NL" baseline="0" dirty="0" err="1"/>
              <a:t>zorgregiseur</a:t>
            </a:r>
            <a:r>
              <a:rPr lang="nl-NL" baseline="0" dirty="0"/>
              <a:t> en anderzijds behoefte om een eigen verantwoordelijkheid en eigen positie erin te nemen en af te wijken van protocollen als dat noodzakelijk of wenselijk is. </a:t>
            </a:r>
          </a:p>
          <a:p>
            <a:endParaRPr lang="nl-NL" baseline="0" dirty="0"/>
          </a:p>
          <a:p>
            <a:endParaRPr lang="nl-NL" baseline="0" dirty="0"/>
          </a:p>
          <a:p>
            <a:r>
              <a:rPr lang="nl-NL" baseline="0" dirty="0"/>
              <a:t>Bureau </a:t>
            </a:r>
            <a:r>
              <a:rPr lang="nl-NL" baseline="0" dirty="0" err="1"/>
              <a:t>zorgregiseur</a:t>
            </a:r>
            <a:r>
              <a:rPr lang="nl-NL" baseline="0" dirty="0"/>
              <a:t>:</a:t>
            </a:r>
          </a:p>
          <a:p>
            <a:r>
              <a:rPr lang="nl-NL" b="1" dirty="0"/>
              <a:t>Jouw profiel</a:t>
            </a:r>
            <a:br>
              <a:rPr lang="nl-NL" dirty="0"/>
            </a:br>
            <a:r>
              <a:rPr lang="nl-NL" dirty="0"/>
              <a:t>Als onafhankelijk zorgregisseur bij </a:t>
            </a:r>
            <a:r>
              <a:rPr lang="nl-NL" dirty="0" err="1"/>
              <a:t>Buro</a:t>
            </a:r>
            <a:r>
              <a:rPr lang="nl-NL" dirty="0"/>
              <a:t> Zorgregie heb je een HBO werk- en denkniveau en beheers je de Nederlandse taal in woord en geschrift. Je bent in het bezit van aan rijbewijs en auto en hebt een representatief voorkomen. Je bent stressbestendig, flexibel en kunt snel handelen in spoedsituaties. Daarnaast beschik je over een goede kennis van Microsoft Office en heeft het gebruik van internet voor jou geen geheimen.</a:t>
            </a:r>
            <a:endParaRPr lang="nl-NL" baseline="0" dirty="0"/>
          </a:p>
          <a:p>
            <a:endParaRPr lang="nl-NL" dirty="0"/>
          </a:p>
        </p:txBody>
      </p:sp>
      <p:sp>
        <p:nvSpPr>
          <p:cNvPr id="4" name="Tijdelijke aanduiding voor dianummer 3"/>
          <p:cNvSpPr>
            <a:spLocks noGrp="1"/>
          </p:cNvSpPr>
          <p:nvPr>
            <p:ph type="sldNum" sz="quarter" idx="10"/>
          </p:nvPr>
        </p:nvSpPr>
        <p:spPr/>
        <p:txBody>
          <a:bodyPr/>
          <a:lstStyle/>
          <a:p>
            <a:pPr>
              <a:defRPr/>
            </a:pPr>
            <a:fld id="{AA868990-69CC-4A47-A914-E3DAA4203435}" type="slidenum">
              <a:rPr lang="en-US" smtClean="0"/>
              <a:pPr>
                <a:defRPr/>
              </a:pPr>
              <a:t>18</a:t>
            </a:fld>
            <a:endParaRPr lang="en-US"/>
          </a:p>
        </p:txBody>
      </p:sp>
    </p:spTree>
    <p:extLst>
      <p:ext uri="{BB962C8B-B14F-4D97-AF65-F5344CB8AC3E}">
        <p14:creationId xmlns:p14="http://schemas.microsoft.com/office/powerpoint/2010/main" val="34676334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err="1"/>
              <a:t>Verdeinmodel</a:t>
            </a:r>
            <a:r>
              <a:rPr lang="nl-NL" baseline="0" dirty="0"/>
              <a:t> onder druk: er wordt minder verzekerd, ook door krimp/demografie, producten </a:t>
            </a:r>
            <a:r>
              <a:rPr lang="nl-NL" baseline="0" dirty="0" err="1"/>
              <a:t>an</a:t>
            </a:r>
            <a:r>
              <a:rPr lang="nl-NL" baseline="0" dirty="0"/>
              <a:t> </a:t>
            </a:r>
            <a:r>
              <a:rPr lang="nl-NL" baseline="0" dirty="0" err="1"/>
              <a:t>sich</a:t>
            </a:r>
            <a:r>
              <a:rPr lang="nl-NL" baseline="0" dirty="0"/>
              <a:t> versimpelen (zo standaard mogelijk: zelfbediening) en ook niet meer maatwerk combi's maar pakketten (standaard pakketten).</a:t>
            </a:r>
          </a:p>
          <a:p>
            <a:endParaRPr lang="nl-NL" baseline="0" dirty="0"/>
          </a:p>
          <a:p>
            <a:r>
              <a:rPr lang="nl-NL" baseline="0" dirty="0"/>
              <a:t>Daarnaast transparantie door betere vergelijking met producten van concurrenten.</a:t>
            </a:r>
          </a:p>
          <a:p>
            <a:endParaRPr lang="nl-NL" baseline="0" dirty="0"/>
          </a:p>
          <a:p>
            <a:r>
              <a:rPr lang="nl-NL" baseline="0" dirty="0"/>
              <a:t>Slimme websites; de websites zijn steeds beter opgezet voor cliënten om zelfstandig een goed keus te maken voor het productdienstverlening dat zij willen hebben</a:t>
            </a:r>
          </a:p>
          <a:p>
            <a:endParaRPr lang="nl-NL" dirty="0"/>
          </a:p>
          <a:p>
            <a:endParaRPr lang="nl-NL" dirty="0"/>
          </a:p>
          <a:p>
            <a:r>
              <a:rPr lang="nl-NL" dirty="0"/>
              <a:t>Men</a:t>
            </a:r>
            <a:r>
              <a:rPr lang="nl-NL" baseline="0" dirty="0"/>
              <a:t> was verkoper en ontving provisie maar dat mag in de particuliere markt niet meer.  </a:t>
            </a:r>
          </a:p>
          <a:p>
            <a:r>
              <a:rPr lang="nl-NL" baseline="0" dirty="0"/>
              <a:t>Wat het nu veel functies verdwijnen Hele afdelingen bijv. backoffice minimaliseert,  </a:t>
            </a:r>
            <a:r>
              <a:rPr lang="nl-NL" baseline="0" dirty="0" err="1"/>
              <a:t>middenoffice</a:t>
            </a:r>
            <a:r>
              <a:rPr lang="nl-NL" baseline="0" dirty="0"/>
              <a:t> verdwijnt helemaal. Frontoffice is beperkt tot specialisme. Vaak in combinatie met andere belanghebbenden combiverkoop. </a:t>
            </a:r>
          </a:p>
          <a:p>
            <a:endParaRPr lang="nl-NL" dirty="0"/>
          </a:p>
          <a:p>
            <a:endParaRPr lang="nl-NL" dirty="0"/>
          </a:p>
          <a:p>
            <a:r>
              <a:rPr lang="nl-NL" dirty="0"/>
              <a:t>Heel vaak geen contact meer met de klant (want</a:t>
            </a:r>
            <a:r>
              <a:rPr lang="nl-NL" baseline="0" dirty="0"/>
              <a:t> zelf doen) </a:t>
            </a:r>
            <a:r>
              <a:rPr lang="nl-NL" dirty="0"/>
              <a:t> maar als</a:t>
            </a:r>
            <a:r>
              <a:rPr lang="nl-NL" baseline="0" dirty="0"/>
              <a:t> er contact is dan is dat redelijk intensief. </a:t>
            </a:r>
          </a:p>
          <a:p>
            <a:r>
              <a:rPr lang="nl-NL" baseline="0" dirty="0"/>
              <a:t>De adviseur heeft bij zijn cliënten (die hij nog heeft) minder met partijen te maken en kan meer zelf doen.</a:t>
            </a:r>
          </a:p>
          <a:p>
            <a:endParaRPr lang="nl-NL" baseline="0" dirty="0"/>
          </a:p>
          <a:p>
            <a:endParaRPr lang="nl-NL" baseline="0" dirty="0"/>
          </a:p>
          <a:p>
            <a:r>
              <a:rPr lang="nl-NL" baseline="0" dirty="0"/>
              <a:t>Tesla voorbeeld Gesignaleerd voordat het ongeluk in Baarn gebeurde: als er zelfrijdende auto's komen wie is er dan nog verantwoordelijk? De verzekeraar van de chauffeur of de autofabrikant die zich daarvoor moet verzekeren?  Voor schadebehandelaars leidt dit tot de vraag wie betaalt een schade. Er is nu al veel discussie hierover tussen verzekeraars onderling en dat leidt tot verlamming naar de </a:t>
            </a:r>
            <a:r>
              <a:rPr lang="nl-NL" baseline="0" dirty="0" err="1"/>
              <a:t>client</a:t>
            </a:r>
            <a:r>
              <a:rPr lang="nl-NL" baseline="0" dirty="0"/>
              <a:t>. Dit gaat alleen maar verder en de schadeadviseur weet niet goed hoe hij hier in de praktijk mee om moet gaan zeker niet richting de </a:t>
            </a:r>
            <a:r>
              <a:rPr lang="nl-NL" baseline="0" dirty="0" err="1"/>
              <a:t>client</a:t>
            </a:r>
            <a:r>
              <a:rPr lang="nl-NL" baseline="0" dirty="0"/>
              <a:t>. </a:t>
            </a:r>
          </a:p>
          <a:p>
            <a:endParaRPr lang="nl-NL" baseline="0" dirty="0"/>
          </a:p>
          <a:p>
            <a:r>
              <a:rPr lang="nl-NL" baseline="0" dirty="0"/>
              <a:t>Het feit dat </a:t>
            </a:r>
            <a:r>
              <a:rPr lang="nl-NL" baseline="0" dirty="0" err="1"/>
              <a:t>clienten</a:t>
            </a:r>
            <a:r>
              <a:rPr lang="nl-NL" baseline="0" dirty="0"/>
              <a:t> als ze niet aan zelfservice doen altijd met complexere zaken bij de adviseur terecht komen </a:t>
            </a:r>
            <a:r>
              <a:rPr lang="nl-NL" baseline="0" dirty="0" err="1"/>
              <a:t>leiodt</a:t>
            </a:r>
            <a:r>
              <a:rPr lang="nl-NL" baseline="0" dirty="0"/>
              <a:t> ertoe dat dit een druk legt op de adviseur zelf. Zowel cognitief als mens richting de </a:t>
            </a:r>
            <a:r>
              <a:rPr lang="nl-NL" baseline="0" dirty="0" err="1"/>
              <a:t>client</a:t>
            </a:r>
            <a:r>
              <a:rPr lang="nl-NL" baseline="0" dirty="0"/>
              <a:t>.  Het afwijzen van iets vergt een bepaalde kunst van </a:t>
            </a:r>
            <a:r>
              <a:rPr lang="nl-NL" baseline="0" dirty="0" err="1"/>
              <a:t>cpommuniceren</a:t>
            </a:r>
            <a:endParaRPr lang="nl-NL" dirty="0"/>
          </a:p>
        </p:txBody>
      </p:sp>
      <p:sp>
        <p:nvSpPr>
          <p:cNvPr id="4" name="Tijdelijke aanduiding voor dianummer 3"/>
          <p:cNvSpPr>
            <a:spLocks noGrp="1"/>
          </p:cNvSpPr>
          <p:nvPr>
            <p:ph type="sldNum" sz="quarter" idx="10"/>
          </p:nvPr>
        </p:nvSpPr>
        <p:spPr/>
        <p:txBody>
          <a:bodyPr/>
          <a:lstStyle/>
          <a:p>
            <a:pPr>
              <a:defRPr/>
            </a:pPr>
            <a:fld id="{AA868990-69CC-4A47-A914-E3DAA4203435}" type="slidenum">
              <a:rPr lang="en-US" smtClean="0"/>
              <a:pPr>
                <a:defRPr/>
              </a:pPr>
              <a:t>19</a:t>
            </a:fld>
            <a:endParaRPr lang="en-US"/>
          </a:p>
        </p:txBody>
      </p:sp>
    </p:spTree>
    <p:extLst>
      <p:ext uri="{BB962C8B-B14F-4D97-AF65-F5344CB8AC3E}">
        <p14:creationId xmlns:p14="http://schemas.microsoft.com/office/powerpoint/2010/main" val="713638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a:p>
            <a:r>
              <a:rPr lang="nl-NL" dirty="0"/>
              <a:t>De kunst van communicatie staat hier centraal. Hoe verpak ik</a:t>
            </a:r>
            <a:r>
              <a:rPr lang="nl-NL" baseline="0" dirty="0"/>
              <a:t> een </a:t>
            </a:r>
            <a:r>
              <a:rPr lang="nl-NL" baseline="0" dirty="0" err="1"/>
              <a:t>begatieve</a:t>
            </a:r>
            <a:r>
              <a:rPr lang="nl-NL" baseline="0" dirty="0"/>
              <a:t> boodschap op positieve en voor de </a:t>
            </a:r>
            <a:r>
              <a:rPr lang="nl-NL" baseline="0" dirty="0" err="1"/>
              <a:t>client</a:t>
            </a:r>
            <a:r>
              <a:rPr lang="nl-NL" baseline="0" dirty="0"/>
              <a:t> acceptabele wijze? </a:t>
            </a:r>
          </a:p>
          <a:p>
            <a:endParaRPr lang="nl-NL" baseline="0" dirty="0"/>
          </a:p>
          <a:p>
            <a:r>
              <a:rPr lang="nl-NL" baseline="0" dirty="0"/>
              <a:t>Samenwerking gebeurt met verschillende afdelingen, en met externen zoals bij herverzekering. Maar de interne ondersteunende partijen worden steeds minder en daarmee wordt de zelfstandigheid van de medewerker vergroot. </a:t>
            </a:r>
            <a:endParaRPr lang="nl-NL" dirty="0"/>
          </a:p>
          <a:p>
            <a:endParaRPr lang="nl-NL" dirty="0"/>
          </a:p>
          <a:p>
            <a:r>
              <a:rPr lang="nl-NL" dirty="0"/>
              <a:t>Flexibiliteit fysiek met verschillende werkplekken maar ook het</a:t>
            </a:r>
            <a:r>
              <a:rPr lang="nl-NL" baseline="0" dirty="0"/>
              <a:t> kunnen schakelen </a:t>
            </a:r>
            <a:r>
              <a:rPr lang="nl-NL" baseline="0" dirty="0" err="1"/>
              <a:t>obv</a:t>
            </a:r>
            <a:r>
              <a:rPr lang="nl-NL" baseline="0" dirty="0"/>
              <a:t> veranderende </a:t>
            </a:r>
            <a:r>
              <a:rPr lang="nl-NL" baseline="0" dirty="0" err="1"/>
              <a:t>kalntbehoeften</a:t>
            </a:r>
            <a:endParaRPr lang="nl-NL" dirty="0"/>
          </a:p>
        </p:txBody>
      </p:sp>
      <p:sp>
        <p:nvSpPr>
          <p:cNvPr id="4" name="Tijdelijke aanduiding voor dianummer 3"/>
          <p:cNvSpPr>
            <a:spLocks noGrp="1"/>
          </p:cNvSpPr>
          <p:nvPr>
            <p:ph type="sldNum" sz="quarter" idx="10"/>
          </p:nvPr>
        </p:nvSpPr>
        <p:spPr/>
        <p:txBody>
          <a:bodyPr/>
          <a:lstStyle/>
          <a:p>
            <a:pPr>
              <a:defRPr/>
            </a:pPr>
            <a:fld id="{AA868990-69CC-4A47-A914-E3DAA4203435}" type="slidenum">
              <a:rPr lang="en-US" smtClean="0"/>
              <a:pPr>
                <a:defRPr/>
              </a:pPr>
              <a:t>20</a:t>
            </a:fld>
            <a:endParaRPr lang="en-US"/>
          </a:p>
        </p:txBody>
      </p:sp>
    </p:spTree>
    <p:extLst>
      <p:ext uri="{BB962C8B-B14F-4D97-AF65-F5344CB8AC3E}">
        <p14:creationId xmlns:p14="http://schemas.microsoft.com/office/powerpoint/2010/main" val="3924826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Agressie neemt toe zowel in</a:t>
            </a:r>
            <a:r>
              <a:rPr lang="nl-NL" baseline="0" dirty="0"/>
              <a:t> aantallen als in de heftigheid daarvan lees intensiteit</a:t>
            </a:r>
          </a:p>
          <a:p>
            <a:r>
              <a:rPr lang="nl-NL" dirty="0"/>
              <a:t>Mondigheid: ik krijg een bon maar ik zie op mijn smartphone dat dat volgens artikel 43</a:t>
            </a:r>
            <a:r>
              <a:rPr lang="nl-NL" baseline="0" dirty="0"/>
              <a:t> niet klopt lees maar</a:t>
            </a:r>
          </a:p>
          <a:p>
            <a:r>
              <a:rPr lang="nl-NL" baseline="0" dirty="0"/>
              <a:t>Schijnwerpers; steeds meer nemen mensen met hun smartphone handelingen van de politie op denk aan opname van de houdgreep met dodelijke afloop van een man in Den haag mei 2015</a:t>
            </a:r>
          </a:p>
          <a:p>
            <a:r>
              <a:rPr lang="nl-NL" baseline="0" dirty="0"/>
              <a:t>Probleem is soms dat men ene deel laat zien en niet het geheel waardoor er ene verkeerd beeld ontstaat naar buiten</a:t>
            </a:r>
          </a:p>
          <a:p>
            <a:r>
              <a:rPr lang="nl-NL" baseline="0" dirty="0"/>
              <a:t>Opkomst cybercrime; nieuw specialisme; politie loopt achter de feiten aan </a:t>
            </a:r>
            <a:r>
              <a:rPr lang="nl-NL" baseline="0" dirty="0" err="1"/>
              <a:t>mbt</a:t>
            </a:r>
            <a:r>
              <a:rPr lang="nl-NL" baseline="0" dirty="0"/>
              <a:t> moderne technieken van misdadigers</a:t>
            </a:r>
          </a:p>
          <a:p>
            <a:r>
              <a:rPr lang="nl-NL" baseline="0" dirty="0" err="1"/>
              <a:t>Vb</a:t>
            </a:r>
            <a:r>
              <a:rPr lang="nl-NL" baseline="0" dirty="0"/>
              <a:t> protocollering: oproep huiselijk geweld. Woning is afgesloten en dan?  Protocol vereist wachten (kan ontvoering zijn of fysiek geweld) kind overleden </a:t>
            </a:r>
          </a:p>
          <a:p>
            <a:r>
              <a:rPr lang="nl-NL" baseline="0" dirty="0"/>
              <a:t>Smartphones drones (wietplantage en drugslabs en misdadigers op de vlucht)detecteren van kentekens uit de auto's begin van digital verwerken van bonnen</a:t>
            </a:r>
          </a:p>
          <a:p>
            <a:endParaRPr lang="nl-NL" baseline="0" dirty="0"/>
          </a:p>
          <a:p>
            <a:r>
              <a:rPr lang="nl-NL" baseline="0" dirty="0"/>
              <a:t>In de toekomst meer zelfsturing verwacht want men moet met name in steeds andere situaties snel kunnen handelen en besluiten nemen. Maar de </a:t>
            </a:r>
            <a:r>
              <a:rPr lang="nl-NL" baseline="0" dirty="0" err="1"/>
              <a:t>protocolering</a:t>
            </a:r>
            <a:r>
              <a:rPr lang="nl-NL" baseline="0" dirty="0"/>
              <a:t> lijkt dit in de weg te staan. Dit lijkt de essentie van het dilemma van de politieagent. (Zaandam, eerder ingrijpen of niet? Discriminatie, laat je het uit de hand lopen, zet je de zaak </a:t>
            </a:r>
            <a:r>
              <a:rPr lang="nl-NL" baseline="0" dirty="0" err="1"/>
              <a:t>ops</a:t>
            </a:r>
            <a:r>
              <a:rPr lang="nl-NL" baseline="0" dirty="0"/>
              <a:t> </a:t>
            </a:r>
            <a:r>
              <a:rPr lang="nl-NL" baseline="0" dirty="0" err="1"/>
              <a:t>cherp</a:t>
            </a:r>
            <a:r>
              <a:rPr lang="nl-NL" baseline="0" dirty="0"/>
              <a:t> of blijf je sussen?) Je doet het nooit goed dus toename mentale druk op agenten. </a:t>
            </a:r>
          </a:p>
          <a:p>
            <a:endParaRPr lang="nl-NL" baseline="0" dirty="0"/>
          </a:p>
          <a:p>
            <a:endParaRPr lang="nl-NL" dirty="0"/>
          </a:p>
        </p:txBody>
      </p:sp>
      <p:sp>
        <p:nvSpPr>
          <p:cNvPr id="4" name="Tijdelijke aanduiding voor dianummer 3"/>
          <p:cNvSpPr>
            <a:spLocks noGrp="1"/>
          </p:cNvSpPr>
          <p:nvPr>
            <p:ph type="sldNum" sz="quarter" idx="10"/>
          </p:nvPr>
        </p:nvSpPr>
        <p:spPr/>
        <p:txBody>
          <a:bodyPr/>
          <a:lstStyle/>
          <a:p>
            <a:pPr>
              <a:defRPr/>
            </a:pPr>
            <a:fld id="{AA868990-69CC-4A47-A914-E3DAA4203435}" type="slidenum">
              <a:rPr lang="en-US" smtClean="0"/>
              <a:pPr>
                <a:defRPr/>
              </a:pPr>
              <a:t>21</a:t>
            </a:fld>
            <a:endParaRPr lang="en-US"/>
          </a:p>
        </p:txBody>
      </p:sp>
    </p:spTree>
    <p:extLst>
      <p:ext uri="{BB962C8B-B14F-4D97-AF65-F5344CB8AC3E}">
        <p14:creationId xmlns:p14="http://schemas.microsoft.com/office/powerpoint/2010/main" val="41123165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Probleemoplossend denken ; daadkracht</a:t>
            </a:r>
            <a:r>
              <a:rPr lang="nl-NL" baseline="0" dirty="0"/>
              <a:t> in de besluitvorming (overwicht krijgen op de situatie) </a:t>
            </a:r>
          </a:p>
          <a:p>
            <a:r>
              <a:rPr lang="nl-NL" dirty="0"/>
              <a:t>Samenwerking; tweeledig ; in een rol </a:t>
            </a:r>
            <a:r>
              <a:rPr lang="nl-NL" dirty="0" err="1"/>
              <a:t>bijv</a:t>
            </a:r>
            <a:r>
              <a:rPr lang="nl-NL" dirty="0"/>
              <a:t> de wijkagent met meerdere participanten, kunnen netwerken </a:t>
            </a:r>
            <a:r>
              <a:rPr lang="nl-NL" dirty="0" err="1"/>
              <a:t>bijv</a:t>
            </a:r>
            <a:r>
              <a:rPr lang="nl-NL" dirty="0"/>
              <a:t> winkeliers, bewoners, gemeente etc. maar ook door de inzet</a:t>
            </a:r>
            <a:r>
              <a:rPr lang="nl-NL" baseline="0" dirty="0"/>
              <a:t> van de politieagent zelf in diverse rollen waarvoor telkens andere eisen (lees kwaliteiten worden gevraagd </a:t>
            </a:r>
            <a:r>
              <a:rPr lang="nl-NL" baseline="0" dirty="0" err="1"/>
              <a:t>bijv</a:t>
            </a:r>
            <a:r>
              <a:rPr lang="nl-NL" baseline="0" dirty="0"/>
              <a:t> wijkagent , straatagent, recherchewerk</a:t>
            </a:r>
            <a:endParaRPr lang="nl-NL" dirty="0"/>
          </a:p>
          <a:p>
            <a:r>
              <a:rPr lang="nl-NL" dirty="0"/>
              <a:t>Flexibiliteit; tweeledig inzet in verschillende rollen, snel kunnen omschakelen en in het werkveld</a:t>
            </a:r>
            <a:r>
              <a:rPr lang="nl-NL" baseline="0" dirty="0"/>
              <a:t> kunnen omgaan met verschillende situaties. </a:t>
            </a:r>
            <a:endParaRPr lang="nl-NL" dirty="0"/>
          </a:p>
          <a:p>
            <a:r>
              <a:rPr lang="nl-NL" dirty="0"/>
              <a:t>Creativiteit; toename</a:t>
            </a:r>
            <a:r>
              <a:rPr lang="nl-NL" baseline="0" dirty="0"/>
              <a:t> complexiteit problematiek geïntensiveerd door intensiteit van de agressie vraagt om creativiteit in combi met communicatie </a:t>
            </a:r>
          </a:p>
          <a:p>
            <a:r>
              <a:rPr lang="nl-NL" baseline="0" dirty="0"/>
              <a:t>Communicatie; in de dialoog komen hier probleemoplossend  vermogen, creativiteit, samenwerking maart </a:t>
            </a:r>
            <a:r>
              <a:rPr lang="nl-NL" baseline="0" dirty="0">
                <a:solidFill>
                  <a:srgbClr val="FF0000"/>
                </a:solidFill>
              </a:rPr>
              <a:t>ook mensenkennis </a:t>
            </a:r>
            <a:r>
              <a:rPr lang="nl-NL" baseline="0" dirty="0"/>
              <a:t>samen. </a:t>
            </a:r>
          </a:p>
          <a:p>
            <a:r>
              <a:rPr lang="nl-NL" baseline="0" dirty="0"/>
              <a:t>Zelfsturing  zal belangrijker worden. Maar staat </a:t>
            </a:r>
            <a:r>
              <a:rPr lang="nl-NL" baseline="0" dirty="0" err="1"/>
              <a:t>to</a:t>
            </a:r>
            <a:r>
              <a:rPr lang="nl-NL" baseline="0" dirty="0"/>
              <a:t> de sterke protocollering</a:t>
            </a:r>
          </a:p>
          <a:p>
            <a:endParaRPr lang="nl-NL" baseline="0" dirty="0"/>
          </a:p>
          <a:p>
            <a:r>
              <a:rPr lang="nl-NL" baseline="0" dirty="0"/>
              <a:t>Naar toekomst toe speelt: </a:t>
            </a:r>
          </a:p>
          <a:p>
            <a:r>
              <a:rPr lang="nl-NL" baseline="0" dirty="0"/>
              <a:t>ICT; door toename gebruik technische hulpmiddelen voor opsporing crimes als een drone, smartphone </a:t>
            </a:r>
            <a:r>
              <a:rPr lang="nl-NL" baseline="0" dirty="0" err="1"/>
              <a:t>etc</a:t>
            </a:r>
            <a:r>
              <a:rPr lang="nl-NL" baseline="0" dirty="0"/>
              <a:t> hogere eisen maar ook </a:t>
            </a:r>
            <a:r>
              <a:rPr lang="nl-NL" baseline="0" dirty="0" err="1"/>
              <a:t>bijv</a:t>
            </a:r>
            <a:r>
              <a:rPr lang="nl-NL" baseline="0" dirty="0"/>
              <a:t> ontstaan en toename van cybercrime</a:t>
            </a:r>
          </a:p>
          <a:p>
            <a:r>
              <a:rPr lang="nl-NL" baseline="0" dirty="0"/>
              <a:t>Zelfsturing; mede door regels, complexiteit, agressie zal de straatagent zelf beslissingen moeten nemen om zaken op te lossen c.q. niet uit de hand te laten lopen.</a:t>
            </a:r>
            <a:endParaRPr lang="nl-NL" dirty="0"/>
          </a:p>
        </p:txBody>
      </p:sp>
      <p:sp>
        <p:nvSpPr>
          <p:cNvPr id="4" name="Tijdelijke aanduiding voor dianummer 3"/>
          <p:cNvSpPr>
            <a:spLocks noGrp="1"/>
          </p:cNvSpPr>
          <p:nvPr>
            <p:ph type="sldNum" sz="quarter" idx="10"/>
          </p:nvPr>
        </p:nvSpPr>
        <p:spPr/>
        <p:txBody>
          <a:bodyPr/>
          <a:lstStyle/>
          <a:p>
            <a:pPr>
              <a:defRPr/>
            </a:pPr>
            <a:fld id="{AA868990-69CC-4A47-A914-E3DAA4203435}" type="slidenum">
              <a:rPr lang="en-US" smtClean="0"/>
              <a:pPr>
                <a:defRPr/>
              </a:pPr>
              <a:t>22</a:t>
            </a:fld>
            <a:endParaRPr lang="en-US"/>
          </a:p>
        </p:txBody>
      </p:sp>
    </p:spTree>
    <p:extLst>
      <p:ext uri="{BB962C8B-B14F-4D97-AF65-F5344CB8AC3E}">
        <p14:creationId xmlns:p14="http://schemas.microsoft.com/office/powerpoint/2010/main" val="6936867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a:t>Standaardisatie door slimme websites van producten.</a:t>
            </a:r>
          </a:p>
          <a:p>
            <a:r>
              <a:rPr lang="nl-NL" baseline="0" dirty="0"/>
              <a:t>Adviseur ter sprake bij aanvraag cliënten van complexe financiële constructies (zakelijk en private banking) </a:t>
            </a:r>
            <a:r>
              <a:rPr lang="nl-NL" baseline="0" dirty="0" err="1"/>
              <a:t>retail</a:t>
            </a:r>
            <a:r>
              <a:rPr lang="nl-NL" baseline="0" dirty="0"/>
              <a:t> is volledig gestandaardiseerd</a:t>
            </a:r>
          </a:p>
          <a:p>
            <a:r>
              <a:rPr lang="nl-NL" baseline="0" dirty="0"/>
              <a:t>Adviseur is meer ondernemer zijn eigen kredieten verzameld. Heeft targets moet opportunity's nalopen.  Hij werkt meer buiten (relatiebezoek w.o. </a:t>
            </a:r>
            <a:r>
              <a:rPr lang="nl-NL" baseline="0" dirty="0" err="1"/>
              <a:t>prospects</a:t>
            </a:r>
            <a:r>
              <a:rPr lang="nl-NL" baseline="0" dirty="0"/>
              <a:t> ) dan binnen</a:t>
            </a:r>
          </a:p>
        </p:txBody>
      </p:sp>
      <p:sp>
        <p:nvSpPr>
          <p:cNvPr id="4" name="Tijdelijke aanduiding voor dianummer 3"/>
          <p:cNvSpPr>
            <a:spLocks noGrp="1"/>
          </p:cNvSpPr>
          <p:nvPr>
            <p:ph type="sldNum" sz="quarter" idx="10"/>
          </p:nvPr>
        </p:nvSpPr>
        <p:spPr/>
        <p:txBody>
          <a:bodyPr/>
          <a:lstStyle/>
          <a:p>
            <a:pPr>
              <a:defRPr/>
            </a:pPr>
            <a:fld id="{AA868990-69CC-4A47-A914-E3DAA4203435}" type="slidenum">
              <a:rPr lang="en-US" smtClean="0"/>
              <a:pPr>
                <a:defRPr/>
              </a:pPr>
              <a:t>23</a:t>
            </a:fld>
            <a:endParaRPr lang="en-US"/>
          </a:p>
        </p:txBody>
      </p:sp>
    </p:spTree>
    <p:extLst>
      <p:ext uri="{BB962C8B-B14F-4D97-AF65-F5344CB8AC3E}">
        <p14:creationId xmlns:p14="http://schemas.microsoft.com/office/powerpoint/2010/main" val="471590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a:p>
            <a:r>
              <a:rPr lang="nl-NL" dirty="0"/>
              <a:t>De kunst van communicatie staat hier centraal. Op welke manier kan ik de cliënt tegemoet komen bij zijn vraag over een </a:t>
            </a:r>
            <a:r>
              <a:rPr lang="nl-NL" dirty="0" err="1"/>
              <a:t>finc</a:t>
            </a:r>
            <a:r>
              <a:rPr lang="nl-NL" dirty="0"/>
              <a:t> product werkend binnen de regels van de AFM WFT en wat klant zelf aan regelgeving heeft. </a:t>
            </a:r>
            <a:endParaRPr lang="nl-NL" baseline="0" dirty="0"/>
          </a:p>
          <a:p>
            <a:endParaRPr lang="nl-NL" baseline="0" dirty="0"/>
          </a:p>
          <a:p>
            <a:r>
              <a:rPr lang="nl-NL" baseline="0" dirty="0"/>
              <a:t>Kritisch denken afweging t </a:t>
            </a:r>
            <a:r>
              <a:rPr lang="nl-NL" baseline="0" dirty="0" err="1"/>
              <a:t>ijd</a:t>
            </a:r>
            <a:r>
              <a:rPr lang="nl-NL" baseline="0" dirty="0"/>
              <a:t> en rendement product voor deze cliënt. Is het rendement het waard om die hoeveelheid tijd in een </a:t>
            </a:r>
            <a:r>
              <a:rPr lang="nl-NL" baseline="0" dirty="0" err="1"/>
              <a:t>cleint</a:t>
            </a:r>
            <a:r>
              <a:rPr lang="nl-NL" baseline="0" dirty="0"/>
              <a:t> te steken; en is de investering door de bank aan de cliënt het risico waard? </a:t>
            </a:r>
          </a:p>
          <a:p>
            <a:endParaRPr lang="nl-NL" baseline="0" dirty="0"/>
          </a:p>
          <a:p>
            <a:r>
              <a:rPr lang="nl-NL" baseline="0" dirty="0"/>
              <a:t>Samenwerking gebeurt met verschillende afdelingen, en met externen zoals bij herverzekering. Maar de interne ondersteunende partijen worden steeds minder en daarmee wordt de zelfstandigheid van de medewerker vergroot. </a:t>
            </a:r>
            <a:endParaRPr lang="nl-NL" dirty="0"/>
          </a:p>
          <a:p>
            <a:endParaRPr lang="nl-NL" dirty="0"/>
          </a:p>
          <a:p>
            <a:r>
              <a:rPr lang="nl-NL" dirty="0"/>
              <a:t>Flexibiliteit fysiek met verschillende werkplekken maar ook het</a:t>
            </a:r>
            <a:r>
              <a:rPr lang="nl-NL" baseline="0" dirty="0"/>
              <a:t> kunnen schakelen </a:t>
            </a:r>
            <a:r>
              <a:rPr lang="nl-NL" baseline="0" dirty="0" err="1"/>
              <a:t>obv</a:t>
            </a:r>
            <a:r>
              <a:rPr lang="nl-NL" baseline="0" dirty="0"/>
              <a:t> veranderende </a:t>
            </a:r>
            <a:r>
              <a:rPr lang="nl-NL" baseline="0" dirty="0" err="1"/>
              <a:t>kalntbehoeften</a:t>
            </a:r>
            <a:endParaRPr lang="nl-NL" dirty="0"/>
          </a:p>
        </p:txBody>
      </p:sp>
      <p:sp>
        <p:nvSpPr>
          <p:cNvPr id="4" name="Tijdelijke aanduiding voor dianummer 3"/>
          <p:cNvSpPr>
            <a:spLocks noGrp="1"/>
          </p:cNvSpPr>
          <p:nvPr>
            <p:ph type="sldNum" sz="quarter" idx="10"/>
          </p:nvPr>
        </p:nvSpPr>
        <p:spPr/>
        <p:txBody>
          <a:bodyPr/>
          <a:lstStyle/>
          <a:p>
            <a:pPr>
              <a:defRPr/>
            </a:pPr>
            <a:fld id="{AA868990-69CC-4A47-A914-E3DAA4203435}" type="slidenum">
              <a:rPr lang="en-US" smtClean="0"/>
              <a:pPr>
                <a:defRPr/>
              </a:pPr>
              <a:t>24</a:t>
            </a:fld>
            <a:endParaRPr lang="en-US"/>
          </a:p>
        </p:txBody>
      </p:sp>
    </p:spTree>
    <p:extLst>
      <p:ext uri="{BB962C8B-B14F-4D97-AF65-F5344CB8AC3E}">
        <p14:creationId xmlns:p14="http://schemas.microsoft.com/office/powerpoint/2010/main" val="30868143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Voorbeelden:</a:t>
            </a:r>
          </a:p>
          <a:p>
            <a:endParaRPr lang="nl-NL" dirty="0"/>
          </a:p>
          <a:p>
            <a:r>
              <a:rPr lang="nl-NL" dirty="0"/>
              <a:t>Uit de pers</a:t>
            </a:r>
          </a:p>
          <a:p>
            <a:r>
              <a:rPr lang="nl-NL" dirty="0" err="1"/>
              <a:t>Gefocussed</a:t>
            </a:r>
            <a:r>
              <a:rPr lang="nl-NL" baseline="0" dirty="0"/>
              <a:t> op de instrumenten (</a:t>
            </a:r>
            <a:r>
              <a:rPr lang="nl-NL" dirty="0"/>
              <a:t>Rood lampje) niet meer naar buiten</a:t>
            </a:r>
            <a:r>
              <a:rPr lang="nl-NL" baseline="0" dirty="0"/>
              <a:t> kijken (lees niet bewust van de omgeving) en het toestel stortte te laag vliegend neer</a:t>
            </a:r>
          </a:p>
          <a:p>
            <a:r>
              <a:rPr lang="nl-NL" baseline="0" dirty="0" err="1"/>
              <a:t>Turkisch</a:t>
            </a:r>
            <a:r>
              <a:rPr lang="nl-NL" baseline="0" dirty="0"/>
              <a:t> </a:t>
            </a:r>
            <a:r>
              <a:rPr lang="nl-NL" baseline="0" dirty="0" err="1"/>
              <a:t>airlines</a:t>
            </a:r>
            <a:r>
              <a:rPr lang="nl-NL" baseline="0" dirty="0"/>
              <a:t> </a:t>
            </a:r>
          </a:p>
          <a:p>
            <a:r>
              <a:rPr lang="nl-NL" baseline="0" dirty="0"/>
              <a:t>Verkeerde coördinaten</a:t>
            </a:r>
          </a:p>
          <a:p>
            <a:endParaRPr lang="nl-NL" baseline="0" dirty="0"/>
          </a:p>
          <a:p>
            <a:r>
              <a:rPr lang="nl-NL" baseline="0" dirty="0"/>
              <a:t>Uit ons onderzoek:</a:t>
            </a:r>
          </a:p>
          <a:p>
            <a:r>
              <a:rPr lang="nl-NL" baseline="0" dirty="0" err="1"/>
              <a:t>Lowcost</a:t>
            </a:r>
            <a:r>
              <a:rPr lang="nl-NL" baseline="0" dirty="0"/>
              <a:t> = weinig benzine = risico voor veiligheid</a:t>
            </a:r>
          </a:p>
          <a:p>
            <a:r>
              <a:rPr lang="nl-NL" baseline="0" dirty="0"/>
              <a:t>Protocollen  moeten gevolgd worden </a:t>
            </a:r>
            <a:r>
              <a:rPr lang="nl-NL" baseline="0" dirty="0" err="1"/>
              <a:t>vb</a:t>
            </a:r>
            <a:r>
              <a:rPr lang="nl-NL" baseline="0" dirty="0"/>
              <a:t> allerlei </a:t>
            </a:r>
            <a:r>
              <a:rPr lang="nl-NL" baseline="0" dirty="0" err="1"/>
              <a:t>checklisten</a:t>
            </a:r>
            <a:r>
              <a:rPr lang="nl-NL" baseline="0" dirty="0"/>
              <a:t> moeten worden langsgelopen en het zelf denken komt daardoor (intuïtie) in het geding</a:t>
            </a:r>
          </a:p>
          <a:p>
            <a:endParaRPr lang="nl-NL" baseline="0" dirty="0"/>
          </a:p>
          <a:p>
            <a:r>
              <a:rPr lang="nl-NL" baseline="0" dirty="0"/>
              <a:t>Piloot als manager: je bent verantwoordelijk voor de passagiers terwijl je vroeger alleen hoefde te vliegen. Dat uit zich in: het beslissingen nemen als er </a:t>
            </a:r>
            <a:r>
              <a:rPr lang="nl-NL" baseline="0" dirty="0" err="1"/>
              <a:t>bijv</a:t>
            </a:r>
            <a:r>
              <a:rPr lang="nl-NL" baseline="0" dirty="0"/>
              <a:t> een dronken passagier, geweld agressie en bedreigende situaties.  is. Dat was vroeger minder.</a:t>
            </a:r>
          </a:p>
          <a:p>
            <a:endParaRPr lang="nl-NL" baseline="0" dirty="0"/>
          </a:p>
          <a:p>
            <a:r>
              <a:rPr lang="nl-NL" baseline="0" dirty="0"/>
              <a:t>Piloten geeuwen veel en raken vermoeid ze hoeven in de cockpit niet veel te doen.  Tegelijkertijd is de omgeving complexer geworden, waardoor er ondanks de saaiheid sprake is van een toenemende druk vooral mentaal omdat je alert moet zijn en </a:t>
            </a:r>
            <a:r>
              <a:rPr lang="nl-NL" baseline="0" dirty="0" err="1"/>
              <a:t>blivejn</a:t>
            </a:r>
            <a:r>
              <a:rPr lang="nl-NL" baseline="0" dirty="0"/>
              <a:t>. En omdat er opeens iets kan gebeuren waarop je moet ingrijpen.  Van passiviteit naar hyperactiviteit</a:t>
            </a:r>
          </a:p>
          <a:p>
            <a:endParaRPr lang="nl-NL" baseline="0" dirty="0"/>
          </a:p>
          <a:p>
            <a:endParaRPr lang="nl-NL" baseline="0" dirty="0"/>
          </a:p>
          <a:p>
            <a:endParaRPr lang="nl-NL" baseline="0" dirty="0"/>
          </a:p>
          <a:p>
            <a:endParaRPr lang="nl-NL" baseline="0" dirty="0"/>
          </a:p>
          <a:p>
            <a:endParaRPr lang="nl-NL" dirty="0"/>
          </a:p>
        </p:txBody>
      </p:sp>
      <p:sp>
        <p:nvSpPr>
          <p:cNvPr id="4" name="Tijdelijke aanduiding voor dianummer 3"/>
          <p:cNvSpPr>
            <a:spLocks noGrp="1"/>
          </p:cNvSpPr>
          <p:nvPr>
            <p:ph type="sldNum" sz="quarter" idx="10"/>
          </p:nvPr>
        </p:nvSpPr>
        <p:spPr/>
        <p:txBody>
          <a:bodyPr/>
          <a:lstStyle/>
          <a:p>
            <a:pPr>
              <a:defRPr/>
            </a:pPr>
            <a:fld id="{AA868990-69CC-4A47-A914-E3DAA4203435}" type="slidenum">
              <a:rPr lang="en-US" smtClean="0"/>
              <a:pPr>
                <a:defRPr/>
              </a:pPr>
              <a:t>25</a:t>
            </a:fld>
            <a:endParaRPr lang="en-US"/>
          </a:p>
        </p:txBody>
      </p:sp>
    </p:spTree>
    <p:extLst>
      <p:ext uri="{BB962C8B-B14F-4D97-AF65-F5344CB8AC3E}">
        <p14:creationId xmlns:p14="http://schemas.microsoft.com/office/powerpoint/2010/main" val="34431047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Uitwerking</a:t>
            </a:r>
          </a:p>
          <a:p>
            <a:endParaRPr lang="nl-NL" dirty="0"/>
          </a:p>
          <a:p>
            <a:r>
              <a:rPr lang="nl-NL" dirty="0"/>
              <a:t>Verantwoordelijkheid is groot zeker in relatie tot saaiheid en protocollen: hoe blijf je alert en hoe kun je toch ingrijpen als er wat gebeurt?</a:t>
            </a:r>
            <a:r>
              <a:rPr lang="nl-NL" baseline="0" dirty="0"/>
              <a:t>  Hoe houd je het in een saaie omgeving vol om toch alert te blijven? </a:t>
            </a:r>
          </a:p>
          <a:p>
            <a:r>
              <a:rPr lang="nl-NL" baseline="0" dirty="0"/>
              <a:t>Communicatie: blijvend nu en in de toekomst je moet communiceren met je co piloot  en  ook met de grond (verkeersleiding), met cabinepersoneel (behoeften/problemen passagiers)  en </a:t>
            </a:r>
            <a:r>
              <a:rPr lang="nl-NL" baseline="0" dirty="0" err="1"/>
              <a:t>evt</a:t>
            </a:r>
            <a:r>
              <a:rPr lang="nl-NL" baseline="0" dirty="0"/>
              <a:t> hoofdkantoor maatschappij voor operationele zaken ) </a:t>
            </a:r>
          </a:p>
          <a:p>
            <a:r>
              <a:rPr lang="nl-NL" baseline="0" dirty="0"/>
              <a:t>Productiviteit teamwork om een goed product (lees dienstverlening) neer te zetten om te onderscheiden van je concurrenten heeft ook te maken met zoveel mogelijk vlieguren per p[</a:t>
            </a:r>
            <a:r>
              <a:rPr lang="nl-NL" baseline="0" dirty="0" err="1"/>
              <a:t>iloot</a:t>
            </a:r>
            <a:endParaRPr lang="nl-NL" dirty="0"/>
          </a:p>
        </p:txBody>
      </p:sp>
      <p:sp>
        <p:nvSpPr>
          <p:cNvPr id="4" name="Tijdelijke aanduiding voor dianummer 3"/>
          <p:cNvSpPr>
            <a:spLocks noGrp="1"/>
          </p:cNvSpPr>
          <p:nvPr>
            <p:ph type="sldNum" sz="quarter" idx="10"/>
          </p:nvPr>
        </p:nvSpPr>
        <p:spPr/>
        <p:txBody>
          <a:bodyPr/>
          <a:lstStyle/>
          <a:p>
            <a:pPr>
              <a:defRPr/>
            </a:pPr>
            <a:fld id="{AA868990-69CC-4A47-A914-E3DAA4203435}" type="slidenum">
              <a:rPr lang="en-US" smtClean="0"/>
              <a:pPr>
                <a:defRPr/>
              </a:pPr>
              <a:t>26</a:t>
            </a:fld>
            <a:endParaRPr lang="en-US"/>
          </a:p>
        </p:txBody>
      </p:sp>
    </p:spTree>
    <p:extLst>
      <p:ext uri="{BB962C8B-B14F-4D97-AF65-F5344CB8AC3E}">
        <p14:creationId xmlns:p14="http://schemas.microsoft.com/office/powerpoint/2010/main" val="3741079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Wijze</a:t>
            </a:r>
            <a:r>
              <a:rPr lang="en-US" dirty="0"/>
              <a:t> van </a:t>
            </a:r>
            <a:r>
              <a:rPr lang="en-US" dirty="0" err="1"/>
              <a:t>werken</a:t>
            </a:r>
            <a:r>
              <a:rPr lang="en-US" dirty="0"/>
              <a:t> </a:t>
            </a:r>
            <a:r>
              <a:rPr lang="en-US" dirty="0" err="1"/>
              <a:t>betekent</a:t>
            </a:r>
            <a:r>
              <a:rPr lang="en-US" dirty="0"/>
              <a:t> </a:t>
            </a:r>
            <a:r>
              <a:rPr lang="en-US" dirty="0" err="1"/>
              <a:t>ook</a:t>
            </a:r>
            <a:r>
              <a:rPr lang="en-US" dirty="0"/>
              <a:t> </a:t>
            </a:r>
            <a:r>
              <a:rPr lang="en-US" dirty="0" err="1"/>
              <a:t>een</a:t>
            </a:r>
            <a:r>
              <a:rPr lang="en-US" dirty="0"/>
              <a:t> </a:t>
            </a:r>
            <a:r>
              <a:rPr lang="en-US" dirty="0" err="1"/>
              <a:t>ander</a:t>
            </a:r>
            <a:r>
              <a:rPr lang="en-US" dirty="0"/>
              <a:t> </a:t>
            </a:r>
            <a:r>
              <a:rPr lang="en-US" dirty="0" err="1"/>
              <a:t>verdienmodel</a:t>
            </a:r>
            <a:endParaRPr lang="en-US" dirty="0"/>
          </a:p>
          <a:p>
            <a:r>
              <a:rPr lang="en-US" dirty="0" err="1"/>
              <a:t>GaP</a:t>
            </a:r>
            <a:r>
              <a:rPr lang="en-US" baseline="0" dirty="0"/>
              <a:t> </a:t>
            </a:r>
            <a:r>
              <a:rPr lang="en-US" dirty="0" err="1"/>
              <a:t>verpleegkundigen</a:t>
            </a:r>
            <a:r>
              <a:rPr lang="en-US" dirty="0"/>
              <a:t> </a:t>
            </a:r>
            <a:r>
              <a:rPr lang="en-US" dirty="0" err="1"/>
              <a:t>ervaren</a:t>
            </a:r>
            <a:r>
              <a:rPr lang="en-US" dirty="0"/>
              <a:t> </a:t>
            </a:r>
            <a:r>
              <a:rPr lang="en-US" dirty="0" err="1"/>
              <a:t>zich</a:t>
            </a:r>
            <a:r>
              <a:rPr lang="en-US" dirty="0"/>
              <a:t> </a:t>
            </a:r>
            <a:r>
              <a:rPr lang="en-US" dirty="0" err="1"/>
              <a:t>niet</a:t>
            </a:r>
            <a:r>
              <a:rPr lang="en-US" dirty="0"/>
              <a:t> </a:t>
            </a:r>
            <a:r>
              <a:rPr lang="en-US" dirty="0" err="1"/>
              <a:t>als</a:t>
            </a:r>
            <a:r>
              <a:rPr lang="en-US" dirty="0"/>
              <a:t> </a:t>
            </a:r>
            <a:r>
              <a:rPr lang="en-US" dirty="0" err="1"/>
              <a:t>zorgregisseur</a:t>
            </a:r>
            <a:endParaRPr lang="en-US" dirty="0"/>
          </a:p>
        </p:txBody>
      </p:sp>
      <p:sp>
        <p:nvSpPr>
          <p:cNvPr id="4" name="Slide Number Placeholder 3"/>
          <p:cNvSpPr>
            <a:spLocks noGrp="1"/>
          </p:cNvSpPr>
          <p:nvPr>
            <p:ph type="sldNum" sz="quarter" idx="10"/>
          </p:nvPr>
        </p:nvSpPr>
        <p:spPr/>
        <p:txBody>
          <a:bodyPr/>
          <a:lstStyle/>
          <a:p>
            <a:fld id="{FE11CE0C-54E8-4F68-885E-6E914062AD7B}" type="slidenum">
              <a:rPr lang="nl-NL" smtClean="0"/>
              <a:t>28</a:t>
            </a:fld>
            <a:endParaRPr lang="nl-NL"/>
          </a:p>
        </p:txBody>
      </p:sp>
    </p:spTree>
    <p:extLst>
      <p:ext uri="{BB962C8B-B14F-4D97-AF65-F5344CB8AC3E}">
        <p14:creationId xmlns:p14="http://schemas.microsoft.com/office/powerpoint/2010/main" val="2861956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noProof="0" dirty="0"/>
              <a:t>Uitkomsten</a:t>
            </a:r>
          </a:p>
          <a:p>
            <a:pPr marL="171450" indent="-171450">
              <a:buFont typeface="Arial" panose="020B0604020202020204" pitchFamily="34" charset="0"/>
              <a:buChar char="•"/>
            </a:pPr>
            <a:r>
              <a:rPr lang="nl-NL" noProof="0" dirty="0"/>
              <a:t>Hier</a:t>
            </a:r>
            <a:r>
              <a:rPr lang="nl-NL" baseline="0" noProof="0" dirty="0"/>
              <a:t> ziet u een ‘</a:t>
            </a:r>
            <a:r>
              <a:rPr lang="nl-NL" baseline="0" noProof="0" dirty="0" err="1"/>
              <a:t>infographic</a:t>
            </a:r>
            <a:r>
              <a:rPr lang="nl-NL" baseline="0" noProof="0" dirty="0"/>
              <a:t>’ van de uitkomsten. </a:t>
            </a:r>
            <a:endParaRPr lang="nl-NL" noProof="0" dirty="0"/>
          </a:p>
          <a:p>
            <a:pPr marL="171450" indent="-171450">
              <a:buFont typeface="Arial" panose="020B0604020202020204" pitchFamily="34" charset="0"/>
              <a:buChar char="•"/>
            </a:pPr>
            <a:r>
              <a:rPr lang="nl-NL" noProof="0" dirty="0"/>
              <a:t>14 verschillende trends</a:t>
            </a:r>
          </a:p>
          <a:p>
            <a:pPr marL="171450" indent="-171450">
              <a:buFont typeface="Arial" panose="020B0604020202020204" pitchFamily="34" charset="0"/>
              <a:buChar char="•"/>
            </a:pPr>
            <a:r>
              <a:rPr lang="nl-NL" noProof="0" dirty="0"/>
              <a:t>Overlappen? Jazeker, maar alsnog individueel</a:t>
            </a:r>
            <a:r>
              <a:rPr lang="nl-NL" baseline="0" noProof="0" dirty="0"/>
              <a:t> herkenbare </a:t>
            </a:r>
            <a:r>
              <a:rPr lang="nl-NL" noProof="0" dirty="0"/>
              <a:t> trends. </a:t>
            </a:r>
          </a:p>
        </p:txBody>
      </p:sp>
      <p:sp>
        <p:nvSpPr>
          <p:cNvPr id="4" name="Tijdelijke aanduiding voor dianummer 3"/>
          <p:cNvSpPr>
            <a:spLocks noGrp="1"/>
          </p:cNvSpPr>
          <p:nvPr>
            <p:ph type="sldNum" sz="quarter" idx="10"/>
          </p:nvPr>
        </p:nvSpPr>
        <p:spPr/>
        <p:txBody>
          <a:bodyPr/>
          <a:lstStyle/>
          <a:p>
            <a:pPr>
              <a:defRPr/>
            </a:pPr>
            <a:fld id="{AA868990-69CC-4A47-A914-E3DAA4203435}" type="slidenum">
              <a:rPr lang="en-US" smtClean="0"/>
              <a:pPr>
                <a:defRPr/>
              </a:pPr>
              <a:t>4</a:t>
            </a:fld>
            <a:endParaRPr lang="en-US"/>
          </a:p>
        </p:txBody>
      </p:sp>
    </p:spTree>
    <p:extLst>
      <p:ext uri="{BB962C8B-B14F-4D97-AF65-F5344CB8AC3E}">
        <p14:creationId xmlns:p14="http://schemas.microsoft.com/office/powerpoint/2010/main" val="38055585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err="1"/>
              <a:t>Bijv</a:t>
            </a:r>
            <a:r>
              <a:rPr lang="nl-NL" dirty="0"/>
              <a:t> </a:t>
            </a:r>
            <a:r>
              <a:rPr lang="nl-NL" dirty="0" err="1"/>
              <a:t>verpleegkunidigen</a:t>
            </a:r>
            <a:r>
              <a:rPr lang="nl-NL" dirty="0"/>
              <a:t> aantal </a:t>
            </a:r>
            <a:r>
              <a:rPr lang="nl-NL" dirty="0" err="1"/>
              <a:t>behsndelpmethoden</a:t>
            </a:r>
            <a:r>
              <a:rPr lang="nl-NL" dirty="0"/>
              <a:t> </a:t>
            </a:r>
            <a:r>
              <a:rPr lang="nl-NL" dirty="0" err="1"/>
              <a:t>mbt</a:t>
            </a:r>
            <a:r>
              <a:rPr lang="nl-NL" dirty="0"/>
              <a:t> </a:t>
            </a:r>
            <a:r>
              <a:rPr lang="nl-NL" dirty="0" err="1"/>
              <a:t>oplossenvetrmogen</a:t>
            </a:r>
            <a:endParaRPr lang="en-US" dirty="0"/>
          </a:p>
        </p:txBody>
      </p:sp>
      <p:sp>
        <p:nvSpPr>
          <p:cNvPr id="4" name="Slide Number Placeholder 3"/>
          <p:cNvSpPr>
            <a:spLocks noGrp="1"/>
          </p:cNvSpPr>
          <p:nvPr>
            <p:ph type="sldNum" sz="quarter" idx="10"/>
          </p:nvPr>
        </p:nvSpPr>
        <p:spPr/>
        <p:txBody>
          <a:bodyPr/>
          <a:lstStyle/>
          <a:p>
            <a:fld id="{FE11CE0C-54E8-4F68-885E-6E914062AD7B}" type="slidenum">
              <a:rPr lang="nl-NL" smtClean="0"/>
              <a:t>29</a:t>
            </a:fld>
            <a:endParaRPr lang="nl-NL"/>
          </a:p>
        </p:txBody>
      </p:sp>
    </p:spTree>
    <p:extLst>
      <p:ext uri="{BB962C8B-B14F-4D97-AF65-F5344CB8AC3E}">
        <p14:creationId xmlns:p14="http://schemas.microsoft.com/office/powerpoint/2010/main" val="11179084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Hoge</a:t>
            </a:r>
            <a:r>
              <a:rPr lang="nl-NL" baseline="0" dirty="0"/>
              <a:t> werkdruk  met name </a:t>
            </a:r>
            <a:r>
              <a:rPr lang="nl-NL" baseline="0"/>
              <a:t>bij verpleegkundigen</a:t>
            </a:r>
            <a:endParaRPr lang="en-US" baseline="0" dirty="0"/>
          </a:p>
        </p:txBody>
      </p:sp>
      <p:sp>
        <p:nvSpPr>
          <p:cNvPr id="4" name="Slide Number Placeholder 3"/>
          <p:cNvSpPr>
            <a:spLocks noGrp="1"/>
          </p:cNvSpPr>
          <p:nvPr>
            <p:ph type="sldNum" sz="quarter" idx="10"/>
          </p:nvPr>
        </p:nvSpPr>
        <p:spPr/>
        <p:txBody>
          <a:bodyPr/>
          <a:lstStyle/>
          <a:p>
            <a:fld id="{FE11CE0C-54E8-4F68-885E-6E914062AD7B}" type="slidenum">
              <a:rPr lang="nl-NL" smtClean="0"/>
              <a:t>30</a:t>
            </a:fld>
            <a:endParaRPr lang="nl-NL"/>
          </a:p>
        </p:txBody>
      </p:sp>
    </p:spTree>
    <p:extLst>
      <p:ext uri="{BB962C8B-B14F-4D97-AF65-F5344CB8AC3E}">
        <p14:creationId xmlns:p14="http://schemas.microsoft.com/office/powerpoint/2010/main" val="2638166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A868990-69CC-4A47-A914-E3DAA4203435}" type="slidenum">
              <a:rPr lang="en-US" smtClean="0"/>
              <a:pPr>
                <a:defRPr/>
              </a:pPr>
              <a:t>6</a:t>
            </a:fld>
            <a:endParaRPr lang="en-US"/>
          </a:p>
        </p:txBody>
      </p:sp>
    </p:spTree>
    <p:extLst>
      <p:ext uri="{BB962C8B-B14F-4D97-AF65-F5344CB8AC3E}">
        <p14:creationId xmlns:p14="http://schemas.microsoft.com/office/powerpoint/2010/main" val="255698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A868990-69CC-4A47-A914-E3DAA4203435}" type="slidenum">
              <a:rPr lang="en-US" smtClean="0"/>
              <a:pPr>
                <a:defRPr/>
              </a:pPr>
              <a:t>11</a:t>
            </a:fld>
            <a:endParaRPr lang="en-US"/>
          </a:p>
        </p:txBody>
      </p:sp>
    </p:spTree>
    <p:extLst>
      <p:ext uri="{BB962C8B-B14F-4D97-AF65-F5344CB8AC3E}">
        <p14:creationId xmlns:p14="http://schemas.microsoft.com/office/powerpoint/2010/main" val="4244230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Ontwikkeld in de VS door docenten</a:t>
            </a:r>
            <a:r>
              <a:rPr lang="nl-NL" baseline="0" dirty="0"/>
              <a:t> onderwijskundigen en zakelijke leiders van bedrijven. </a:t>
            </a:r>
          </a:p>
          <a:p>
            <a:r>
              <a:rPr lang="nl-NL" baseline="0" dirty="0"/>
              <a:t>Doel was beeld te schetsen van de benodigde kennis vaardigheden en expertise om te kunnen leven en werken in de 21</a:t>
            </a:r>
            <a:r>
              <a:rPr lang="nl-NL" baseline="30000" dirty="0"/>
              <a:t>e</a:t>
            </a:r>
            <a:r>
              <a:rPr lang="nl-NL" baseline="0" dirty="0"/>
              <a:t> eeuw</a:t>
            </a:r>
          </a:p>
          <a:p>
            <a:endParaRPr lang="nl-NL" baseline="0" dirty="0"/>
          </a:p>
          <a:p>
            <a:r>
              <a:rPr lang="nl-NL" baseline="0" dirty="0"/>
              <a:t>Is beweging geworden over de grenzen heen en wordt thans vooral in onderwijs gebruikt om een visie te hebben op toekomstgericht onderwijs. Het is echter nog niet empirisch in NL onderzocht. </a:t>
            </a:r>
            <a:endParaRPr lang="nl-NL" dirty="0"/>
          </a:p>
        </p:txBody>
      </p:sp>
      <p:sp>
        <p:nvSpPr>
          <p:cNvPr id="4" name="Tijdelijke aanduiding voor dianummer 3"/>
          <p:cNvSpPr>
            <a:spLocks noGrp="1"/>
          </p:cNvSpPr>
          <p:nvPr>
            <p:ph type="sldNum" sz="quarter" idx="10"/>
          </p:nvPr>
        </p:nvSpPr>
        <p:spPr/>
        <p:txBody>
          <a:bodyPr/>
          <a:lstStyle/>
          <a:p>
            <a:pPr>
              <a:defRPr/>
            </a:pPr>
            <a:fld id="{AA868990-69CC-4A47-A914-E3DAA4203435}" type="slidenum">
              <a:rPr lang="en-US" smtClean="0"/>
              <a:pPr>
                <a:defRPr/>
              </a:pPr>
              <a:t>13</a:t>
            </a:fld>
            <a:endParaRPr lang="en-US"/>
          </a:p>
        </p:txBody>
      </p:sp>
    </p:spTree>
    <p:extLst>
      <p:ext uri="{BB962C8B-B14F-4D97-AF65-F5344CB8AC3E}">
        <p14:creationId xmlns:p14="http://schemas.microsoft.com/office/powerpoint/2010/main" val="3764160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Opzet tenminste 10 interviews</a:t>
            </a:r>
            <a:r>
              <a:rPr lang="nl-NL" baseline="0" dirty="0"/>
              <a:t> met de onderhavige functies; in bepaalde gevallen twee functies  die een </a:t>
            </a:r>
            <a:r>
              <a:rPr lang="nl-NL" baseline="0" dirty="0" err="1"/>
              <a:t>overview</a:t>
            </a:r>
            <a:r>
              <a:rPr lang="nl-NL" baseline="0" dirty="0"/>
              <a:t> hebben op deze onderhavige functies</a:t>
            </a:r>
            <a:endParaRPr lang="nl-NL" dirty="0"/>
          </a:p>
        </p:txBody>
      </p:sp>
      <p:sp>
        <p:nvSpPr>
          <p:cNvPr id="4" name="Tijdelijke aanduiding voor dianummer 3"/>
          <p:cNvSpPr>
            <a:spLocks noGrp="1"/>
          </p:cNvSpPr>
          <p:nvPr>
            <p:ph type="sldNum" sz="quarter" idx="10"/>
          </p:nvPr>
        </p:nvSpPr>
        <p:spPr/>
        <p:txBody>
          <a:bodyPr/>
          <a:lstStyle/>
          <a:p>
            <a:pPr>
              <a:defRPr/>
            </a:pPr>
            <a:fld id="{AA868990-69CC-4A47-A914-E3DAA4203435}" type="slidenum">
              <a:rPr lang="en-US" smtClean="0"/>
              <a:pPr>
                <a:defRPr/>
              </a:pPr>
              <a:t>14</a:t>
            </a:fld>
            <a:endParaRPr lang="en-US"/>
          </a:p>
        </p:txBody>
      </p:sp>
    </p:spTree>
    <p:extLst>
      <p:ext uri="{BB962C8B-B14F-4D97-AF65-F5344CB8AC3E}">
        <p14:creationId xmlns:p14="http://schemas.microsoft.com/office/powerpoint/2010/main" val="4079764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account moet natuurlijk de cijfers kennen, maar hij moet vooral</a:t>
            </a:r>
            <a:r>
              <a:rPr lang="nl-NL" baseline="0" dirty="0"/>
              <a:t> snappen waar ze vandaan komen en hoe ze tot stand zijn gekomen. Het doorgronden van hoe de organisatie en cultuur daar is </a:t>
            </a:r>
            <a:r>
              <a:rPr lang="nl-NL" baseline="0" dirty="0" err="1"/>
              <a:t>is</a:t>
            </a:r>
            <a:r>
              <a:rPr lang="nl-NL" baseline="0" dirty="0"/>
              <a:t> essentieel. Om het </a:t>
            </a:r>
            <a:r>
              <a:rPr lang="nl-NL" baseline="0" dirty="0" err="1"/>
              <a:t>riscioprofiel</a:t>
            </a:r>
            <a:r>
              <a:rPr lang="nl-NL" baseline="0" dirty="0"/>
              <a:t> van zo’n organisatie goed in beeld te brengen. Daarna volgt het dilemma wanneer grijp ik in?  </a:t>
            </a:r>
          </a:p>
          <a:p>
            <a:endParaRPr lang="nl-NL" baseline="0" dirty="0"/>
          </a:p>
          <a:p>
            <a:r>
              <a:rPr lang="nl-NL" baseline="0" dirty="0"/>
              <a:t>Voor accountants van vak is het voor de accountant heel erg </a:t>
            </a:r>
            <a:r>
              <a:rPr lang="nl-NL" baseline="0" dirty="0" err="1"/>
              <a:t>moeijk</a:t>
            </a:r>
            <a:r>
              <a:rPr lang="nl-NL" baseline="0" dirty="0"/>
              <a:t> te accepteren hoe het vak is geworden. De vraag die men zich vaak stelt: ben ik nog wel met cijfers bezig?  Of is mijn rol er een gericht op organisatieontwikkeling? Gelijktijdig is je een verschuiving van de vroegere cijfercontrole naar organisatiecontrole. </a:t>
            </a:r>
            <a:r>
              <a:rPr lang="nl-NL" baseline="0" dirty="0" err="1"/>
              <a:t>Dwz</a:t>
            </a:r>
            <a:r>
              <a:rPr lang="nl-NL" baseline="0" dirty="0"/>
              <a:t> data analyses van gegevens naar analyses van hoe werken de systemen in organisaties en welke cultuur heerst hier om heen/. Dus over welke waarden en normen beschikkend e medewerkers in het bedrijf. </a:t>
            </a:r>
          </a:p>
          <a:p>
            <a:endParaRPr lang="nl-NL" baseline="0" dirty="0"/>
          </a:p>
          <a:p>
            <a:r>
              <a:rPr lang="nl-NL" baseline="0" dirty="0"/>
              <a:t>Bij </a:t>
            </a:r>
            <a:r>
              <a:rPr lang="nl-NL" baseline="0" dirty="0" err="1"/>
              <a:t>accoutnants</a:t>
            </a:r>
            <a:r>
              <a:rPr lang="nl-NL" baseline="0" dirty="0"/>
              <a:t> gaat het gesprek vaak over de toekomst waar gaat dat naar toe, terwijl het in het verleden vooral over het verleden ging: hoe zijn de gegevens tot stand gekomen? </a:t>
            </a:r>
          </a:p>
          <a:p>
            <a:endParaRPr lang="nl-NL" baseline="0" dirty="0"/>
          </a:p>
          <a:p>
            <a:r>
              <a:rPr lang="nl-NL" baseline="0" dirty="0"/>
              <a:t>Integriteit is meer dan vroeger een publieke functie die vertrouwen moet uitstralen naar buiten. (Enron, Imtech, Ahold)</a:t>
            </a:r>
          </a:p>
          <a:p>
            <a:endParaRPr lang="nl-NL" baseline="0" dirty="0"/>
          </a:p>
          <a:p>
            <a:r>
              <a:rPr lang="nl-NL" baseline="0" dirty="0"/>
              <a:t>Mondigheid van de organisatie waar je moet tegen op boksen</a:t>
            </a:r>
          </a:p>
          <a:p>
            <a:endParaRPr lang="nl-NL" dirty="0"/>
          </a:p>
        </p:txBody>
      </p:sp>
      <p:sp>
        <p:nvSpPr>
          <p:cNvPr id="4" name="Tijdelijke aanduiding voor dianummer 3"/>
          <p:cNvSpPr>
            <a:spLocks noGrp="1"/>
          </p:cNvSpPr>
          <p:nvPr>
            <p:ph type="sldNum" sz="quarter" idx="10"/>
          </p:nvPr>
        </p:nvSpPr>
        <p:spPr/>
        <p:txBody>
          <a:bodyPr/>
          <a:lstStyle/>
          <a:p>
            <a:pPr>
              <a:defRPr/>
            </a:pPr>
            <a:fld id="{AA868990-69CC-4A47-A914-E3DAA4203435}" type="slidenum">
              <a:rPr lang="en-US" smtClean="0"/>
              <a:pPr>
                <a:defRPr/>
              </a:pPr>
              <a:t>15</a:t>
            </a:fld>
            <a:endParaRPr lang="en-US"/>
          </a:p>
        </p:txBody>
      </p:sp>
    </p:spTree>
    <p:extLst>
      <p:ext uri="{BB962C8B-B14F-4D97-AF65-F5344CB8AC3E}">
        <p14:creationId xmlns:p14="http://schemas.microsoft.com/office/powerpoint/2010/main" val="3085273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Communicatie; balancerend tussen intern (het bedrijf’ en externen ) </a:t>
            </a:r>
            <a:r>
              <a:rPr lang="nl-NL" dirty="0" err="1"/>
              <a:t>bijv</a:t>
            </a:r>
            <a:r>
              <a:rPr lang="nl-NL" dirty="0"/>
              <a:t> aan de belastingen om een</a:t>
            </a:r>
            <a:r>
              <a:rPr lang="nl-NL" baseline="0" dirty="0"/>
              <a:t> advies te presenteren dat vertrouwen geniet</a:t>
            </a:r>
          </a:p>
          <a:p>
            <a:r>
              <a:rPr lang="nl-NL" baseline="0" dirty="0"/>
              <a:t>Kritisch denken; in zijn denken dient zijn onafhankelijkheid (in het op te stellen advies)  meegenomen te worden</a:t>
            </a:r>
          </a:p>
          <a:p>
            <a:r>
              <a:rPr lang="en-US" baseline="0" dirty="0" err="1"/>
              <a:t>Verantwoordelijkheid</a:t>
            </a:r>
            <a:r>
              <a:rPr lang="en-US" baseline="0" dirty="0"/>
              <a:t> </a:t>
            </a:r>
            <a:r>
              <a:rPr lang="en-US" baseline="0" dirty="0" err="1"/>
              <a:t>voor</a:t>
            </a:r>
            <a:r>
              <a:rPr lang="en-US" baseline="0" dirty="0"/>
              <a:t> de </a:t>
            </a:r>
            <a:r>
              <a:rPr lang="en-US" baseline="0" dirty="0" err="1"/>
              <a:t>juistheid</a:t>
            </a:r>
            <a:r>
              <a:rPr lang="en-US" baseline="0" dirty="0"/>
              <a:t> van </a:t>
            </a:r>
            <a:r>
              <a:rPr lang="en-US" baseline="0" dirty="0" err="1"/>
              <a:t>controle</a:t>
            </a:r>
            <a:r>
              <a:rPr lang="en-US" baseline="0" dirty="0"/>
              <a:t> op de </a:t>
            </a:r>
            <a:r>
              <a:rPr lang="en-US" baseline="0" dirty="0" err="1"/>
              <a:t>jaarrekeningen</a:t>
            </a:r>
            <a:r>
              <a:rPr lang="en-US" baseline="0" dirty="0"/>
              <a:t> etc. (</a:t>
            </a:r>
            <a:r>
              <a:rPr lang="en-US" baseline="0" dirty="0" err="1"/>
              <a:t>groot</a:t>
            </a:r>
            <a:r>
              <a:rPr lang="en-US" baseline="0" dirty="0"/>
              <a:t> </a:t>
            </a:r>
            <a:r>
              <a:rPr lang="en-US" baseline="0" dirty="0" err="1"/>
              <a:t>afbreukrisico</a:t>
            </a:r>
            <a:r>
              <a:rPr lang="en-US" baseline="0" dirty="0"/>
              <a:t> </a:t>
            </a:r>
            <a:r>
              <a:rPr lang="en-US" baseline="0" dirty="0" err="1"/>
              <a:t>bij</a:t>
            </a:r>
            <a:r>
              <a:rPr lang="en-US" baseline="0" dirty="0"/>
              <a:t> </a:t>
            </a:r>
            <a:r>
              <a:rPr lang="en-US" baseline="0" dirty="0" err="1"/>
              <a:t>onjuistheid</a:t>
            </a:r>
            <a:r>
              <a:rPr lang="en-US" baseline="0" dirty="0"/>
              <a:t>)</a:t>
            </a:r>
            <a:endParaRPr lang="nl-NL" baseline="0" dirty="0"/>
          </a:p>
          <a:p>
            <a:r>
              <a:rPr lang="en-US" baseline="0" dirty="0" err="1"/>
              <a:t>Probleemoplossend</a:t>
            </a:r>
            <a:r>
              <a:rPr lang="en-US" baseline="0" dirty="0"/>
              <a:t> </a:t>
            </a:r>
            <a:r>
              <a:rPr lang="en-US" baseline="0" dirty="0" err="1"/>
              <a:t>vermogen</a:t>
            </a:r>
            <a:r>
              <a:rPr lang="en-US" baseline="0" dirty="0"/>
              <a:t>; </a:t>
            </a:r>
            <a:r>
              <a:rPr lang="en-US" baseline="0" dirty="0" err="1"/>
              <a:t>voor</a:t>
            </a:r>
            <a:r>
              <a:rPr lang="en-US" baseline="0" dirty="0"/>
              <a:t> </a:t>
            </a:r>
            <a:r>
              <a:rPr lang="en-US" baseline="0" dirty="0" err="1"/>
              <a:t>een</a:t>
            </a:r>
            <a:r>
              <a:rPr lang="en-US" baseline="0" dirty="0"/>
              <a:t> </a:t>
            </a:r>
            <a:r>
              <a:rPr lang="en-US" baseline="0" dirty="0" err="1"/>
              <a:t>probleem</a:t>
            </a:r>
            <a:r>
              <a:rPr lang="en-US" baseline="0" dirty="0"/>
              <a:t> </a:t>
            </a:r>
            <a:r>
              <a:rPr lang="en-US" baseline="0" dirty="0" err="1"/>
              <a:t>zal</a:t>
            </a:r>
            <a:r>
              <a:rPr lang="en-US" baseline="0" dirty="0"/>
              <a:t> </a:t>
            </a:r>
            <a:r>
              <a:rPr lang="en-US" baseline="0" dirty="0" err="1"/>
              <a:t>hij</a:t>
            </a:r>
            <a:r>
              <a:rPr lang="en-US" baseline="0" dirty="0"/>
              <a:t> </a:t>
            </a:r>
            <a:r>
              <a:rPr lang="en-US" baseline="0" dirty="0" err="1"/>
              <a:t>meerdere</a:t>
            </a:r>
            <a:r>
              <a:rPr lang="en-US" baseline="0" dirty="0"/>
              <a:t> </a:t>
            </a:r>
            <a:r>
              <a:rPr lang="en-US" baseline="0" dirty="0" err="1"/>
              <a:t>invalshoeken</a:t>
            </a:r>
            <a:r>
              <a:rPr lang="en-US" baseline="0" dirty="0"/>
              <a:t> </a:t>
            </a:r>
            <a:r>
              <a:rPr lang="en-US" baseline="0" dirty="0" err="1"/>
              <a:t>moeten</a:t>
            </a:r>
            <a:r>
              <a:rPr lang="en-US" baseline="0" dirty="0"/>
              <a:t> </a:t>
            </a:r>
            <a:r>
              <a:rPr lang="en-US" baseline="0" dirty="0" err="1"/>
              <a:t>gebruiken</a:t>
            </a:r>
            <a:r>
              <a:rPr lang="en-US" baseline="0" dirty="0"/>
              <a:t> </a:t>
            </a:r>
            <a:r>
              <a:rPr lang="en-US" baseline="0" dirty="0" err="1"/>
              <a:t>denk</a:t>
            </a:r>
            <a:r>
              <a:rPr lang="en-US" baseline="0" dirty="0"/>
              <a:t> </a:t>
            </a:r>
            <a:r>
              <a:rPr lang="en-US" baseline="0" dirty="0" err="1"/>
              <a:t>aan</a:t>
            </a:r>
            <a:r>
              <a:rPr lang="en-US" baseline="0" dirty="0"/>
              <a:t> </a:t>
            </a:r>
            <a:r>
              <a:rPr lang="en-US" baseline="0" dirty="0" err="1"/>
              <a:t>fiscaal</a:t>
            </a:r>
            <a:r>
              <a:rPr lang="en-US" baseline="0" dirty="0"/>
              <a:t>, (</a:t>
            </a:r>
            <a:r>
              <a:rPr lang="en-US" baseline="0" dirty="0" err="1"/>
              <a:t>personeels</a:t>
            </a:r>
            <a:r>
              <a:rPr lang="en-US" baseline="0" dirty="0"/>
              <a:t>)</a:t>
            </a:r>
            <a:r>
              <a:rPr lang="en-US" baseline="0" dirty="0" err="1"/>
              <a:t>organisatorisch</a:t>
            </a:r>
            <a:r>
              <a:rPr lang="en-US" baseline="0" dirty="0"/>
              <a:t>, </a:t>
            </a:r>
            <a:r>
              <a:rPr lang="en-US" baseline="0" dirty="0" err="1"/>
              <a:t>financiele</a:t>
            </a:r>
            <a:r>
              <a:rPr lang="en-US" baseline="0" dirty="0"/>
              <a:t> </a:t>
            </a:r>
            <a:r>
              <a:rPr lang="en-US" baseline="0" dirty="0" err="1"/>
              <a:t>middelen</a:t>
            </a:r>
            <a:endParaRPr lang="en-US" baseline="0" dirty="0"/>
          </a:p>
          <a:p>
            <a:endParaRPr lang="en-US" baseline="0" dirty="0"/>
          </a:p>
          <a:p>
            <a:r>
              <a:rPr lang="en-US" baseline="0" dirty="0" err="1"/>
              <a:t>Creativiteit</a:t>
            </a:r>
            <a:r>
              <a:rPr lang="en-US" baseline="0" dirty="0"/>
              <a:t>; in de </a:t>
            </a:r>
            <a:r>
              <a:rPr lang="en-US" baseline="0" dirty="0" err="1"/>
              <a:t>relatie</a:t>
            </a:r>
            <a:r>
              <a:rPr lang="en-US" baseline="0" dirty="0"/>
              <a:t> met de client tot </a:t>
            </a:r>
            <a:r>
              <a:rPr lang="en-US" baseline="0" dirty="0" err="1"/>
              <a:t>een</a:t>
            </a:r>
            <a:r>
              <a:rPr lang="en-US" baseline="0" dirty="0"/>
              <a:t> </a:t>
            </a:r>
            <a:r>
              <a:rPr lang="en-US" baseline="0" dirty="0" err="1"/>
              <a:t>goed</a:t>
            </a:r>
            <a:r>
              <a:rPr lang="en-US" baseline="0" dirty="0"/>
              <a:t> </a:t>
            </a:r>
            <a:r>
              <a:rPr lang="en-US" baseline="0" dirty="0" err="1"/>
              <a:t>advies</a:t>
            </a:r>
            <a:r>
              <a:rPr lang="en-US" baseline="0" dirty="0"/>
              <a:t> </a:t>
            </a:r>
            <a:r>
              <a:rPr lang="en-US" baseline="0" dirty="0" err="1"/>
              <a:t>te</a:t>
            </a:r>
            <a:r>
              <a:rPr lang="en-US" baseline="0" dirty="0"/>
              <a:t> </a:t>
            </a:r>
            <a:r>
              <a:rPr lang="en-US" baseline="0" dirty="0" err="1"/>
              <a:t>komen</a:t>
            </a:r>
            <a:r>
              <a:rPr lang="en-US" baseline="0" dirty="0"/>
              <a:t> </a:t>
            </a:r>
            <a:r>
              <a:rPr lang="en-US" baseline="0" dirty="0" err="1"/>
              <a:t>binnen</a:t>
            </a:r>
            <a:r>
              <a:rPr lang="en-US" baseline="0" dirty="0"/>
              <a:t> de </a:t>
            </a:r>
            <a:r>
              <a:rPr lang="en-US" baseline="0" dirty="0" err="1"/>
              <a:t>vele</a:t>
            </a:r>
            <a:r>
              <a:rPr lang="en-US" baseline="0" dirty="0"/>
              <a:t> regels (</a:t>
            </a:r>
            <a:r>
              <a:rPr lang="en-US" baseline="0" dirty="0" err="1"/>
              <a:t>belastingen</a:t>
            </a:r>
            <a:r>
              <a:rPr lang="en-US" baseline="0" dirty="0"/>
              <a:t>/</a:t>
            </a:r>
            <a:r>
              <a:rPr lang="en-US" baseline="0" dirty="0" err="1"/>
              <a:t>wettelijke</a:t>
            </a:r>
            <a:r>
              <a:rPr lang="en-US" baseline="0" dirty="0"/>
              <a:t> </a:t>
            </a:r>
            <a:r>
              <a:rPr lang="en-US" baseline="0" dirty="0" err="1"/>
              <a:t>regelingen</a:t>
            </a:r>
            <a:r>
              <a:rPr lang="en-US" baseline="0" dirty="0"/>
              <a:t> </a:t>
            </a:r>
            <a:r>
              <a:rPr lang="en-US" baseline="0" dirty="0" err="1"/>
              <a:t>o.m</a:t>
            </a:r>
            <a:r>
              <a:rPr lang="en-US" baseline="0" dirty="0"/>
              <a:t>. AFM die </a:t>
            </a:r>
            <a:r>
              <a:rPr lang="en-US" baseline="0" dirty="0" err="1"/>
              <a:t>er</a:t>
            </a:r>
            <a:r>
              <a:rPr lang="en-US" baseline="0" dirty="0"/>
              <a:t> </a:t>
            </a:r>
            <a:r>
              <a:rPr lang="en-US" baseline="0" dirty="0" err="1"/>
              <a:t>zijn</a:t>
            </a:r>
            <a:r>
              <a:rPr lang="en-US" baseline="0" dirty="0"/>
              <a:t>. </a:t>
            </a:r>
          </a:p>
          <a:p>
            <a:r>
              <a:rPr lang="en-US" baseline="0" dirty="0"/>
              <a:t>ICT </a:t>
            </a:r>
            <a:r>
              <a:rPr lang="en-US" baseline="0" dirty="0" err="1"/>
              <a:t>vaardigheden</a:t>
            </a:r>
            <a:r>
              <a:rPr lang="en-US" baseline="0" dirty="0"/>
              <a:t>; </a:t>
            </a:r>
            <a:r>
              <a:rPr lang="en-US" baseline="0" dirty="0" err="1"/>
              <a:t>hij</a:t>
            </a:r>
            <a:r>
              <a:rPr lang="en-US" baseline="0" dirty="0"/>
              <a:t> </a:t>
            </a:r>
            <a:r>
              <a:rPr lang="en-US" baseline="0" dirty="0" err="1"/>
              <a:t>zal</a:t>
            </a:r>
            <a:r>
              <a:rPr lang="en-US" baseline="0" dirty="0"/>
              <a:t> (ICT) </a:t>
            </a:r>
            <a:r>
              <a:rPr lang="en-US" baseline="0" dirty="0" err="1"/>
              <a:t>systemen</a:t>
            </a:r>
            <a:r>
              <a:rPr lang="en-US" baseline="0" dirty="0"/>
              <a:t> </a:t>
            </a:r>
            <a:r>
              <a:rPr lang="en-US" baseline="0" dirty="0" err="1"/>
              <a:t>moeten</a:t>
            </a:r>
            <a:r>
              <a:rPr lang="en-US" baseline="0" dirty="0"/>
              <a:t> </a:t>
            </a:r>
            <a:r>
              <a:rPr lang="en-US" baseline="0" dirty="0" err="1"/>
              <a:t>kunnen</a:t>
            </a:r>
            <a:r>
              <a:rPr lang="en-US" baseline="0" dirty="0"/>
              <a:t> </a:t>
            </a:r>
            <a:r>
              <a:rPr lang="en-US" baseline="0" dirty="0" err="1"/>
              <a:t>doorgronden</a:t>
            </a:r>
            <a:r>
              <a:rPr lang="en-US" baseline="0" dirty="0"/>
              <a:t> op </a:t>
            </a:r>
            <a:r>
              <a:rPr lang="en-US" baseline="0" dirty="0" err="1"/>
              <a:t>bijvoorbeeld</a:t>
            </a:r>
            <a:r>
              <a:rPr lang="en-US" baseline="0" dirty="0"/>
              <a:t> </a:t>
            </a:r>
            <a:r>
              <a:rPr lang="en-US" baseline="0" dirty="0" err="1"/>
              <a:t>fraude</a:t>
            </a:r>
            <a:r>
              <a:rPr lang="en-US" baseline="0" dirty="0"/>
              <a:t> </a:t>
            </a:r>
            <a:r>
              <a:rPr lang="en-US" baseline="0" dirty="0" err="1"/>
              <a:t>gevoeligheid</a:t>
            </a:r>
            <a:endParaRPr lang="nl-NL" baseline="0" dirty="0"/>
          </a:p>
          <a:p>
            <a:endParaRPr lang="nl-NL" dirty="0"/>
          </a:p>
        </p:txBody>
      </p:sp>
      <p:sp>
        <p:nvSpPr>
          <p:cNvPr id="4" name="Tijdelijke aanduiding voor dianummer 3"/>
          <p:cNvSpPr>
            <a:spLocks noGrp="1"/>
          </p:cNvSpPr>
          <p:nvPr>
            <p:ph type="sldNum" sz="quarter" idx="10"/>
          </p:nvPr>
        </p:nvSpPr>
        <p:spPr/>
        <p:txBody>
          <a:bodyPr/>
          <a:lstStyle/>
          <a:p>
            <a:pPr>
              <a:defRPr/>
            </a:pPr>
            <a:fld id="{AA868990-69CC-4A47-A914-E3DAA4203435}" type="slidenum">
              <a:rPr lang="en-US" smtClean="0"/>
              <a:pPr>
                <a:defRPr/>
              </a:pPr>
              <a:t>16</a:t>
            </a:fld>
            <a:endParaRPr lang="en-US"/>
          </a:p>
        </p:txBody>
      </p:sp>
    </p:spTree>
    <p:extLst>
      <p:ext uri="{BB962C8B-B14F-4D97-AF65-F5344CB8AC3E}">
        <p14:creationId xmlns:p14="http://schemas.microsoft.com/office/powerpoint/2010/main" val="2739985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Hospice 2 verpleegkundigen en 24 vrijwilligers alleen dan rendabel</a:t>
            </a:r>
          </a:p>
          <a:p>
            <a:endParaRPr lang="nl-NL" dirty="0"/>
          </a:p>
          <a:p>
            <a:endParaRPr lang="nl-NL" dirty="0"/>
          </a:p>
          <a:p>
            <a:r>
              <a:rPr lang="nl-NL" dirty="0"/>
              <a:t>Digitalisering is niet alleen  patiëntdossier maar ook zorgrobot. Door digitaal dossier weet je meer omdat je het kunt teruglezen bij mondelinge overdracht vergeet je de helft. </a:t>
            </a:r>
          </a:p>
          <a:p>
            <a:endParaRPr lang="nl-NL" dirty="0"/>
          </a:p>
          <a:p>
            <a:r>
              <a:rPr lang="nl-NL" dirty="0"/>
              <a:t>Behandelplan</a:t>
            </a:r>
            <a:r>
              <a:rPr lang="nl-NL" baseline="0" dirty="0"/>
              <a:t> staat voorop = protocol = heilig. Valt het erbuiten dan hier uitstel van handelen. Het zorg op maat en zorgplan moeten overeen komen en mag niet afwijken van elkaar. Papier is heilig. </a:t>
            </a:r>
          </a:p>
          <a:p>
            <a:endParaRPr lang="nl-NL" baseline="0" dirty="0"/>
          </a:p>
          <a:p>
            <a:r>
              <a:rPr lang="nl-NL" baseline="0" dirty="0"/>
              <a:t>Ga ik de arts bellen of niet? Met name in avonduren of ‘s-nachts want hij ligt te rusten. Gevolgen KUNNEN ernstig zijn. Zowel inde werkrelatie arts-verpleegkundige  als gevolg voor de patiënt. Dit wordt ervaren als continue mentale druk. </a:t>
            </a:r>
          </a:p>
          <a:p>
            <a:endParaRPr lang="nl-NL" baseline="0" dirty="0"/>
          </a:p>
          <a:p>
            <a:r>
              <a:rPr lang="nl-NL" baseline="0" dirty="0"/>
              <a:t>Het zorggevoel verdwijnt als je lang iets niet hebt hoeven doen (</a:t>
            </a:r>
            <a:r>
              <a:rPr lang="nl-NL" baseline="0" dirty="0" err="1"/>
              <a:t>speialisatie</a:t>
            </a:r>
            <a:r>
              <a:rPr lang="nl-NL" baseline="0" dirty="0"/>
              <a:t> als het niet vaak voorkomt) dan verlies je de  vaardigheid e en risico BIG te verliezen je kunt het beter NIET doen dan fout doen.  </a:t>
            </a:r>
          </a:p>
          <a:p>
            <a:endParaRPr lang="nl-NL" baseline="0" dirty="0"/>
          </a:p>
          <a:p>
            <a:r>
              <a:rPr lang="nl-NL" baseline="0" dirty="0"/>
              <a:t>Mondige </a:t>
            </a:r>
            <a:r>
              <a:rPr lang="nl-NL" baseline="0" dirty="0" err="1"/>
              <a:t>patient</a:t>
            </a:r>
            <a:r>
              <a:rPr lang="nl-NL" baseline="0" dirty="0"/>
              <a:t> die zelf veel lijkt te weten, vergt meer en andere manier van communiceren van de verpleegkundige. </a:t>
            </a:r>
          </a:p>
          <a:p>
            <a:r>
              <a:rPr lang="nl-NL" baseline="0" dirty="0"/>
              <a:t>Veel betrokken partijen, met verschillende soms tegengestelde belangen. Er is ene heel netwerk rondom de </a:t>
            </a:r>
            <a:r>
              <a:rPr lang="nl-NL" baseline="0" dirty="0" err="1"/>
              <a:t>patient</a:t>
            </a:r>
            <a:r>
              <a:rPr lang="nl-NL" baseline="0" dirty="0"/>
              <a:t> familie, artsen andere medische deskundigen (ouderenverzorgers, therapeuten, maatschappelijk werkers) en je moet heir een weg in vinden. </a:t>
            </a:r>
          </a:p>
          <a:p>
            <a:endParaRPr lang="nl-NL" baseline="0" dirty="0"/>
          </a:p>
          <a:p>
            <a:endParaRPr lang="nl-NL" baseline="0" dirty="0"/>
          </a:p>
          <a:p>
            <a:r>
              <a:rPr lang="nl-NL" baseline="0" dirty="0"/>
              <a:t>Contradictie: men wil zaken vastleggen in werkprocessen en deze standaardiseren, maar op het moment dat het is vastgelegd werkt het niet. Voorbeeld; het behandelen van patiënten is in tijdeenheden vastgelegd (wassen artsen apotheek, etc. en bij wijkverpleging helemaal (zoveel minuten voor bepaalde handeling).  De praktijk is echter veel weerbarstiger dan op papier is beschreven. Bovendien zodra er iets nieuwe bij komt (in </a:t>
            </a:r>
            <a:r>
              <a:rPr lang="nl-NL" baseline="0" dirty="0">
                <a:solidFill>
                  <a:schemeClr val="tx2"/>
                </a:solidFill>
              </a:rPr>
              <a:t>de medische techniek</a:t>
            </a:r>
            <a:r>
              <a:rPr lang="nl-NL" baseline="0" dirty="0"/>
              <a:t>, inde organisatie dan moet dit weer helemaal worden bijgesteld. </a:t>
            </a:r>
          </a:p>
          <a:p>
            <a:endParaRPr lang="nl-NL" dirty="0"/>
          </a:p>
          <a:p>
            <a:endParaRPr lang="nl-NL" dirty="0"/>
          </a:p>
        </p:txBody>
      </p:sp>
      <p:sp>
        <p:nvSpPr>
          <p:cNvPr id="4" name="Tijdelijke aanduiding voor dianummer 3"/>
          <p:cNvSpPr>
            <a:spLocks noGrp="1"/>
          </p:cNvSpPr>
          <p:nvPr>
            <p:ph type="sldNum" sz="quarter" idx="10"/>
          </p:nvPr>
        </p:nvSpPr>
        <p:spPr/>
        <p:txBody>
          <a:bodyPr/>
          <a:lstStyle/>
          <a:p>
            <a:pPr>
              <a:defRPr/>
            </a:pPr>
            <a:fld id="{AA868990-69CC-4A47-A914-E3DAA4203435}" type="slidenum">
              <a:rPr lang="en-US" smtClean="0"/>
              <a:pPr>
                <a:defRPr/>
              </a:pPr>
              <a:t>17</a:t>
            </a:fld>
            <a:endParaRPr lang="en-US"/>
          </a:p>
        </p:txBody>
      </p:sp>
    </p:spTree>
    <p:extLst>
      <p:ext uri="{BB962C8B-B14F-4D97-AF65-F5344CB8AC3E}">
        <p14:creationId xmlns:p14="http://schemas.microsoft.com/office/powerpoint/2010/main" val="918150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nl-N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l-NL"/>
          </a:p>
        </p:txBody>
      </p:sp>
      <p:sp>
        <p:nvSpPr>
          <p:cNvPr id="4" name="Date Placeholder 3"/>
          <p:cNvSpPr>
            <a:spLocks noGrp="1"/>
          </p:cNvSpPr>
          <p:nvPr>
            <p:ph type="dt" sz="half" idx="10"/>
          </p:nvPr>
        </p:nvSpPr>
        <p:spPr/>
        <p:txBody>
          <a:bodyPr/>
          <a:lstStyle/>
          <a:p>
            <a:fld id="{53544E9A-3BA2-427D-A032-55016AD9922A}" type="datetimeFigureOut">
              <a:rPr lang="nl-NL" smtClean="0"/>
              <a:t>19-11-2016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BEB54BC-EA35-4586-B6F4-7841C070A77A}" type="slidenum">
              <a:rPr lang="nl-NL" smtClean="0"/>
              <a:t>‹nr.›</a:t>
            </a:fld>
            <a:endParaRPr lang="nl-NL"/>
          </a:p>
        </p:txBody>
      </p:sp>
    </p:spTree>
    <p:extLst>
      <p:ext uri="{BB962C8B-B14F-4D97-AF65-F5344CB8AC3E}">
        <p14:creationId xmlns:p14="http://schemas.microsoft.com/office/powerpoint/2010/main" val="2533198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p>
            <a:fld id="{53544E9A-3BA2-427D-A032-55016AD9922A}" type="datetimeFigureOut">
              <a:rPr lang="nl-NL" smtClean="0"/>
              <a:t>19-11-2016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BEB54BC-EA35-4586-B6F4-7841C070A77A}" type="slidenum">
              <a:rPr lang="nl-NL" smtClean="0"/>
              <a:t>‹nr.›</a:t>
            </a:fld>
            <a:endParaRPr lang="nl-NL"/>
          </a:p>
        </p:txBody>
      </p:sp>
    </p:spTree>
    <p:extLst>
      <p:ext uri="{BB962C8B-B14F-4D97-AF65-F5344CB8AC3E}">
        <p14:creationId xmlns:p14="http://schemas.microsoft.com/office/powerpoint/2010/main" val="1078381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nl-N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p>
            <a:fld id="{53544E9A-3BA2-427D-A032-55016AD9922A}" type="datetimeFigureOut">
              <a:rPr lang="nl-NL" smtClean="0"/>
              <a:t>19-11-2016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BEB54BC-EA35-4586-B6F4-7841C070A77A}" type="slidenum">
              <a:rPr lang="nl-NL" smtClean="0"/>
              <a:t>‹nr.›</a:t>
            </a:fld>
            <a:endParaRPr lang="nl-NL"/>
          </a:p>
        </p:txBody>
      </p:sp>
    </p:spTree>
    <p:extLst>
      <p:ext uri="{BB962C8B-B14F-4D97-AF65-F5344CB8AC3E}">
        <p14:creationId xmlns:p14="http://schemas.microsoft.com/office/powerpoint/2010/main" val="2688953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bg2"/>
                </a:solidFill>
              </a:defRPr>
            </a:lvl1pPr>
          </a:lstStyle>
          <a:p>
            <a:r>
              <a:rPr lang="nl-NL"/>
              <a:t>Klik om de stijl te bewerken</a:t>
            </a:r>
            <a:endParaRPr lang="en-US" dirty="0"/>
          </a:p>
        </p:txBody>
      </p:sp>
      <p:sp>
        <p:nvSpPr>
          <p:cNvPr id="8" name="Text Placeholder 7"/>
          <p:cNvSpPr>
            <a:spLocks noGrp="1"/>
          </p:cNvSpPr>
          <p:nvPr>
            <p:ph type="body" sz="quarter" idx="13"/>
          </p:nvPr>
        </p:nvSpPr>
        <p:spPr>
          <a:xfrm>
            <a:off x="1414800" y="2030412"/>
            <a:ext cx="7444800" cy="4103987"/>
          </a:xfrm>
          <a:prstGeom prst="rect">
            <a:avLst/>
          </a:prstGeom>
        </p:spPr>
        <p:txBody>
          <a:bodyPr>
            <a:normAutofit/>
          </a:bodyPr>
          <a:lstStyle>
            <a:lvl2pPr marL="0" indent="-342000">
              <a:spcBef>
                <a:spcPts val="400"/>
              </a:spcBef>
              <a:spcAft>
                <a:spcPts val="600"/>
              </a:spcAft>
              <a:buClr>
                <a:schemeClr val="bg2"/>
              </a:buClr>
              <a:buFont typeface="+mj-lt"/>
              <a:buAutoNum type="arabicPeriod"/>
              <a:defRPr sz="2000"/>
            </a:lvl2pPr>
          </a:lstStyle>
          <a:p>
            <a:pPr lvl="0"/>
            <a:r>
              <a:rPr lang="nl-NL"/>
              <a:t>Klik om de modelstijlen te bewerken</a:t>
            </a:r>
          </a:p>
          <a:p>
            <a:pPr lvl="1"/>
            <a:r>
              <a:rPr lang="nl-NL"/>
              <a:t>Tweede niveau</a:t>
            </a:r>
          </a:p>
          <a:p>
            <a:pPr lvl="2"/>
            <a:r>
              <a:rPr lang="nl-NL"/>
              <a:t>Derde niveau</a:t>
            </a:r>
          </a:p>
          <a:p>
            <a:pPr lvl="3"/>
            <a:r>
              <a:rPr lang="nl-NL"/>
              <a:t>Vierde niveau</a:t>
            </a:r>
          </a:p>
        </p:txBody>
      </p:sp>
      <p:sp>
        <p:nvSpPr>
          <p:cNvPr id="4" name="Slide Number Placeholder 5"/>
          <p:cNvSpPr>
            <a:spLocks noGrp="1"/>
          </p:cNvSpPr>
          <p:nvPr>
            <p:ph type="sldNum" sz="quarter" idx="14"/>
          </p:nvPr>
        </p:nvSpPr>
        <p:spPr/>
        <p:txBody>
          <a:bodyPr/>
          <a:lstStyle>
            <a:lvl1pPr>
              <a:defRPr/>
            </a:lvl1pPr>
          </a:lstStyle>
          <a:p>
            <a:pPr>
              <a:defRPr/>
            </a:pPr>
            <a:fld id="{0E442B6C-6C0E-1645-BA0F-9D86079C8522}" type="slidenum">
              <a:rPr lang="en-US" smtClean="0"/>
              <a:pPr>
                <a:defRPr/>
              </a:pPr>
              <a:t>‹nr.›</a:t>
            </a:fld>
            <a:endParaRPr lang="en-US" dirty="0"/>
          </a:p>
        </p:txBody>
      </p:sp>
    </p:spTree>
    <p:extLst>
      <p:ext uri="{BB962C8B-B14F-4D97-AF65-F5344CB8AC3E}">
        <p14:creationId xmlns:p14="http://schemas.microsoft.com/office/powerpoint/2010/main" val="28698050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el en objec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NL"/>
              <a:t>Klik om de stijl te bewerken</a:t>
            </a:r>
            <a:endParaRPr lang="en-US" dirty="0"/>
          </a:p>
        </p:txBody>
      </p:sp>
      <p:sp>
        <p:nvSpPr>
          <p:cNvPr id="12" name="Content Placeholder 11"/>
          <p:cNvSpPr>
            <a:spLocks noGrp="1"/>
          </p:cNvSpPr>
          <p:nvPr>
            <p:ph sz="quarter" idx="14"/>
          </p:nvPr>
        </p:nvSpPr>
        <p:spPr>
          <a:xfrm>
            <a:off x="1414225" y="2030413"/>
            <a:ext cx="7445375" cy="409575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Slide Number Placeholder 6"/>
          <p:cNvSpPr>
            <a:spLocks noGrp="1"/>
          </p:cNvSpPr>
          <p:nvPr>
            <p:ph type="sldNum" sz="quarter" idx="15"/>
          </p:nvPr>
        </p:nvSpPr>
        <p:spPr>
          <a:xfrm>
            <a:off x="6553200" y="6356350"/>
            <a:ext cx="2306638" cy="365125"/>
          </a:xfrm>
        </p:spPr>
        <p:txBody>
          <a:bodyPr/>
          <a:lstStyle>
            <a:lvl1pPr>
              <a:defRPr/>
            </a:lvl1pPr>
          </a:lstStyle>
          <a:p>
            <a:pPr>
              <a:defRPr/>
            </a:pPr>
            <a:fld id="{EE46C9AB-B09A-D340-A795-DDD0796AC23E}" type="slidenum">
              <a:rPr lang="en-US" smtClean="0"/>
              <a:pPr>
                <a:defRPr/>
              </a:pPr>
              <a:t>‹nr.›</a:t>
            </a:fld>
            <a:endParaRPr lang="en-US"/>
          </a:p>
        </p:txBody>
      </p:sp>
    </p:spTree>
    <p:extLst>
      <p:ext uri="{BB962C8B-B14F-4D97-AF65-F5344CB8AC3E}">
        <p14:creationId xmlns:p14="http://schemas.microsoft.com/office/powerpoint/2010/main" val="28068506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ekst slide">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nl-NL"/>
              <a:t>Klik om de stijl te bewerken</a:t>
            </a:r>
            <a:endParaRPr lang="en-US" dirty="0"/>
          </a:p>
        </p:txBody>
      </p:sp>
      <p:sp>
        <p:nvSpPr>
          <p:cNvPr id="8" name="Text Placeholder 7"/>
          <p:cNvSpPr>
            <a:spLocks noGrp="1"/>
          </p:cNvSpPr>
          <p:nvPr>
            <p:ph type="body" sz="quarter" idx="13"/>
          </p:nvPr>
        </p:nvSpPr>
        <p:spPr>
          <a:xfrm>
            <a:off x="1414800" y="2030400"/>
            <a:ext cx="7444800" cy="40968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Slide Number Placeholder 5"/>
          <p:cNvSpPr>
            <a:spLocks noGrp="1"/>
          </p:cNvSpPr>
          <p:nvPr>
            <p:ph type="sldNum" sz="quarter" idx="14"/>
          </p:nvPr>
        </p:nvSpPr>
        <p:spPr/>
        <p:txBody>
          <a:bodyPr/>
          <a:lstStyle>
            <a:lvl1pPr>
              <a:defRPr/>
            </a:lvl1pPr>
          </a:lstStyle>
          <a:p>
            <a:pPr>
              <a:defRPr/>
            </a:pPr>
            <a:fld id="{AB6CD9B9-FA70-E542-91DB-95BE5BD62439}" type="slidenum">
              <a:rPr lang="en-US" smtClean="0"/>
              <a:pPr>
                <a:defRPr/>
              </a:pPr>
              <a:t>‹nr.›</a:t>
            </a:fld>
            <a:endParaRPr lang="en-US" dirty="0"/>
          </a:p>
        </p:txBody>
      </p:sp>
    </p:spTree>
    <p:extLst>
      <p:ext uri="{BB962C8B-B14F-4D97-AF65-F5344CB8AC3E}">
        <p14:creationId xmlns:p14="http://schemas.microsoft.com/office/powerpoint/2010/main" val="16139629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ekst en plaatje">
    <p:spTree>
      <p:nvGrpSpPr>
        <p:cNvPr id="1" name=""/>
        <p:cNvGrpSpPr/>
        <p:nvPr/>
      </p:nvGrpSpPr>
      <p:grpSpPr>
        <a:xfrm>
          <a:off x="0" y="0"/>
          <a:ext cx="0" cy="0"/>
          <a:chOff x="0" y="0"/>
          <a:chExt cx="0" cy="0"/>
        </a:xfrm>
      </p:grpSpPr>
      <p:sp>
        <p:nvSpPr>
          <p:cNvPr id="5" name="Title 1"/>
          <p:cNvSpPr txBox="1">
            <a:spLocks/>
          </p:cNvSpPr>
          <p:nvPr/>
        </p:nvSpPr>
        <p:spPr>
          <a:xfrm>
            <a:off x="1144588" y="641350"/>
            <a:ext cx="7715250" cy="1223963"/>
          </a:xfrm>
          <a:prstGeom prst="rect">
            <a:avLst/>
          </a:prstGeom>
        </p:spPr>
        <p:txBody>
          <a:bodyPr/>
          <a:lstStyle>
            <a:lvl1pPr>
              <a:defRPr baseline="0"/>
            </a:lvl1pPr>
          </a:lstStyle>
          <a:p>
            <a:pPr fontAlgn="auto">
              <a:spcAft>
                <a:spcPts val="0"/>
              </a:spcAft>
              <a:defRPr/>
            </a:pPr>
            <a:endParaRPr lang="en-US" sz="3400" b="1" dirty="0">
              <a:solidFill>
                <a:schemeClr val="bg1"/>
              </a:solidFill>
              <a:latin typeface="Arial Narrow"/>
              <a:ea typeface="+mj-ea"/>
              <a:cs typeface="Arial Narrow"/>
            </a:endParaRPr>
          </a:p>
        </p:txBody>
      </p:sp>
      <p:sp>
        <p:nvSpPr>
          <p:cNvPr id="7" name="Title 1"/>
          <p:cNvSpPr txBox="1">
            <a:spLocks/>
          </p:cNvSpPr>
          <p:nvPr/>
        </p:nvSpPr>
        <p:spPr>
          <a:xfrm>
            <a:off x="1144588" y="641350"/>
            <a:ext cx="7715250" cy="1223963"/>
          </a:xfrm>
          <a:prstGeom prst="rect">
            <a:avLst/>
          </a:prstGeom>
        </p:spPr>
        <p:txBody>
          <a:bodyPr/>
          <a:lstStyle>
            <a:lvl1pPr>
              <a:defRPr baseline="0"/>
            </a:lvl1pPr>
          </a:lstStyle>
          <a:p>
            <a:pPr fontAlgn="auto">
              <a:spcAft>
                <a:spcPts val="0"/>
              </a:spcAft>
              <a:defRPr/>
            </a:pPr>
            <a:endParaRPr lang="en-US" sz="3400" b="1" dirty="0">
              <a:solidFill>
                <a:schemeClr val="bg1"/>
              </a:solidFill>
              <a:latin typeface="Arial Narrow"/>
              <a:ea typeface="+mj-ea"/>
              <a:cs typeface="Arial Narrow"/>
            </a:endParaRPr>
          </a:p>
        </p:txBody>
      </p:sp>
      <p:sp>
        <p:nvSpPr>
          <p:cNvPr id="4" name="Content Placeholder 3"/>
          <p:cNvSpPr>
            <a:spLocks noGrp="1"/>
          </p:cNvSpPr>
          <p:nvPr>
            <p:ph sz="half" idx="2"/>
          </p:nvPr>
        </p:nvSpPr>
        <p:spPr>
          <a:xfrm>
            <a:off x="5259600" y="2030400"/>
            <a:ext cx="3600000" cy="4095763"/>
          </a:xfrm>
          <a:prstGeom prst="rect">
            <a:avLst/>
          </a:prstGeom>
        </p:spPr>
        <p:txBody>
          <a:bodyPr>
            <a:normAutofit/>
          </a:bodyPr>
          <a:lstStyle>
            <a:lvl1pPr marL="0">
              <a:buFont typeface="Lucida Grande"/>
              <a:buNone/>
              <a:defRPr sz="2800"/>
            </a:lvl1pPr>
            <a:lvl2pPr marL="90000" indent="-277200">
              <a:buClr>
                <a:schemeClr val="bg2"/>
              </a:buClr>
              <a:buFont typeface="Arial"/>
              <a:buNone/>
              <a:defRPr sz="2400" baseline="0"/>
            </a:lvl2pPr>
            <a:lvl3pPr marL="90000" indent="-277200">
              <a:buClr>
                <a:schemeClr val="bg2"/>
              </a:buClr>
              <a:buFont typeface="Wingdings" charset="2"/>
              <a:buAutoNum type="arabicPlain"/>
              <a:defRPr sz="2000"/>
            </a:lvl3pPr>
            <a:lvl4pPr marL="90000" indent="-277200">
              <a:buClr>
                <a:schemeClr val="bg2"/>
              </a:buClr>
              <a:buFont typeface="Wingdings" charset="2"/>
              <a:buAutoNum type="arabicPlain"/>
              <a:defRPr sz="1800"/>
            </a:lvl4pPr>
            <a:lvl5pPr marL="90000" indent="-277200">
              <a:buClr>
                <a:schemeClr val="bg2"/>
              </a:buClr>
              <a:buFont typeface="Wingdings" charset="2"/>
              <a:buAutoNum type="arabicPlain"/>
              <a:defRPr sz="1800"/>
            </a:lvl5pPr>
            <a:lvl6pPr>
              <a:defRPr sz="1800"/>
            </a:lvl6pPr>
            <a:lvl7pPr>
              <a:defRPr sz="1800"/>
            </a:lvl7pPr>
            <a:lvl8pPr>
              <a:defRPr sz="1800"/>
            </a:lvl8pPr>
            <a:lvl9pPr>
              <a:defRPr sz="1800"/>
            </a:lvl9pPr>
          </a:lstStyle>
          <a:p>
            <a:pPr lvl="0"/>
            <a:r>
              <a:rPr lang="nl-NL"/>
              <a:t>Klik om de modelstijlen te bewerken</a:t>
            </a:r>
          </a:p>
        </p:txBody>
      </p:sp>
      <p:sp>
        <p:nvSpPr>
          <p:cNvPr id="9" name="Text Placeholder 8"/>
          <p:cNvSpPr>
            <a:spLocks noGrp="1"/>
          </p:cNvSpPr>
          <p:nvPr>
            <p:ph type="body" sz="quarter" idx="13"/>
          </p:nvPr>
        </p:nvSpPr>
        <p:spPr>
          <a:xfrm>
            <a:off x="1428863" y="2030413"/>
            <a:ext cx="3600337" cy="4095750"/>
          </a:xfrm>
          <a:prstGeom prst="rect">
            <a:avLst/>
          </a:prstGeom>
        </p:spPr>
        <p:txBody>
          <a:bodyPr/>
          <a:lstStyle>
            <a:lvl2pPr marL="270000" indent="-270000">
              <a:buFont typeface="Lucida Grande"/>
              <a:buChar char="-"/>
              <a:defRPr/>
            </a:lvl2pPr>
            <a:lvl3pPr marL="270000" indent="-270000">
              <a:buFont typeface="Lucida Grande"/>
              <a:buChar char="-"/>
              <a:defRPr/>
            </a:lvl3pPr>
            <a:lvl4pPr marL="270000" indent="-270000">
              <a:buFont typeface="Lucida Grande"/>
              <a:buChar char="-"/>
              <a:defRPr/>
            </a:lvl4pPr>
            <a:lvl5pPr marL="270000" indent="-270000">
              <a:buFont typeface="Lucida Grande"/>
              <a:buChar cha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6" name="Title 5"/>
          <p:cNvSpPr>
            <a:spLocks noGrp="1"/>
          </p:cNvSpPr>
          <p:nvPr>
            <p:ph type="title"/>
          </p:nvPr>
        </p:nvSpPr>
        <p:spPr/>
        <p:txBody>
          <a:bodyPr/>
          <a:lstStyle/>
          <a:p>
            <a:r>
              <a:rPr lang="nl-NL"/>
              <a:t>Klik om de stijl te bewerken</a:t>
            </a:r>
            <a:endParaRPr lang="en-US"/>
          </a:p>
        </p:txBody>
      </p:sp>
      <p:sp>
        <p:nvSpPr>
          <p:cNvPr id="8" name="Slide Number Placeholder 6"/>
          <p:cNvSpPr>
            <a:spLocks noGrp="1"/>
          </p:cNvSpPr>
          <p:nvPr>
            <p:ph type="sldNum" sz="quarter" idx="14"/>
          </p:nvPr>
        </p:nvSpPr>
        <p:spPr>
          <a:xfrm>
            <a:off x="6553200" y="6356350"/>
            <a:ext cx="2306638" cy="365125"/>
          </a:xfrm>
        </p:spPr>
        <p:txBody>
          <a:bodyPr/>
          <a:lstStyle>
            <a:lvl1pPr>
              <a:defRPr/>
            </a:lvl1pPr>
          </a:lstStyle>
          <a:p>
            <a:pPr>
              <a:defRPr/>
            </a:pPr>
            <a:fld id="{BD78D24A-6932-5646-A6E6-531FC1D590BD}" type="slidenum">
              <a:rPr lang="en-US" smtClean="0"/>
              <a:pPr>
                <a:defRPr/>
              </a:pPr>
              <a:t>‹nr.›</a:t>
            </a:fld>
            <a:endParaRPr lang="en-US"/>
          </a:p>
        </p:txBody>
      </p:sp>
      <p:sp>
        <p:nvSpPr>
          <p:cNvPr id="10" name="Title 1"/>
          <p:cNvSpPr txBox="1">
            <a:spLocks/>
          </p:cNvSpPr>
          <p:nvPr/>
        </p:nvSpPr>
        <p:spPr>
          <a:xfrm>
            <a:off x="1144588" y="641350"/>
            <a:ext cx="7715250" cy="1223963"/>
          </a:xfrm>
          <a:prstGeom prst="rect">
            <a:avLst/>
          </a:prstGeom>
        </p:spPr>
        <p:txBody>
          <a:bodyPr/>
          <a:lstStyle>
            <a:lvl1pPr>
              <a:defRPr baseline="0"/>
            </a:lvl1pPr>
          </a:lstStyle>
          <a:p>
            <a:pPr fontAlgn="auto">
              <a:spcAft>
                <a:spcPts val="0"/>
              </a:spcAft>
              <a:defRPr/>
            </a:pPr>
            <a:endParaRPr lang="en-US" sz="3400" b="1" dirty="0">
              <a:solidFill>
                <a:schemeClr val="bg1"/>
              </a:solidFill>
              <a:latin typeface="Arial Narrow"/>
              <a:ea typeface="+mj-ea"/>
              <a:cs typeface="Arial Narrow"/>
            </a:endParaRPr>
          </a:p>
        </p:txBody>
      </p:sp>
      <p:sp>
        <p:nvSpPr>
          <p:cNvPr id="11" name="Title 1"/>
          <p:cNvSpPr txBox="1">
            <a:spLocks/>
          </p:cNvSpPr>
          <p:nvPr userDrawn="1"/>
        </p:nvSpPr>
        <p:spPr>
          <a:xfrm>
            <a:off x="1144588" y="641350"/>
            <a:ext cx="7715250" cy="1223963"/>
          </a:xfrm>
          <a:prstGeom prst="rect">
            <a:avLst/>
          </a:prstGeom>
        </p:spPr>
        <p:txBody>
          <a:bodyPr/>
          <a:lstStyle>
            <a:lvl1pPr>
              <a:defRPr baseline="0"/>
            </a:lvl1pPr>
          </a:lstStyle>
          <a:p>
            <a:pPr fontAlgn="auto">
              <a:spcAft>
                <a:spcPts val="0"/>
              </a:spcAft>
              <a:defRPr/>
            </a:pPr>
            <a:endParaRPr lang="en-US" sz="3400" b="1" dirty="0">
              <a:solidFill>
                <a:schemeClr val="bg1"/>
              </a:solidFill>
              <a:latin typeface="Arial Narrow"/>
              <a:ea typeface="+mj-ea"/>
              <a:cs typeface="Arial Narrow"/>
            </a:endParaRPr>
          </a:p>
        </p:txBody>
      </p:sp>
    </p:spTree>
    <p:extLst>
      <p:ext uri="{BB962C8B-B14F-4D97-AF65-F5344CB8AC3E}">
        <p14:creationId xmlns:p14="http://schemas.microsoft.com/office/powerpoint/2010/main" val="309570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p>
            <a:fld id="{53544E9A-3BA2-427D-A032-55016AD9922A}" type="datetimeFigureOut">
              <a:rPr lang="nl-NL" smtClean="0"/>
              <a:t>19-11-2016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BEB54BC-EA35-4586-B6F4-7841C070A77A}" type="slidenum">
              <a:rPr lang="nl-NL" smtClean="0"/>
              <a:t>‹nr.›</a:t>
            </a:fld>
            <a:endParaRPr lang="nl-NL"/>
          </a:p>
        </p:txBody>
      </p:sp>
    </p:spTree>
    <p:extLst>
      <p:ext uri="{BB962C8B-B14F-4D97-AF65-F5344CB8AC3E}">
        <p14:creationId xmlns:p14="http://schemas.microsoft.com/office/powerpoint/2010/main" val="2322544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544E9A-3BA2-427D-A032-55016AD9922A}" type="datetimeFigureOut">
              <a:rPr lang="nl-NL" smtClean="0"/>
              <a:t>19-11-2016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BEB54BC-EA35-4586-B6F4-7841C070A77A}" type="slidenum">
              <a:rPr lang="nl-NL" smtClean="0"/>
              <a:t>‹nr.›</a:t>
            </a:fld>
            <a:endParaRPr lang="nl-NL"/>
          </a:p>
        </p:txBody>
      </p:sp>
    </p:spTree>
    <p:extLst>
      <p:ext uri="{BB962C8B-B14F-4D97-AF65-F5344CB8AC3E}">
        <p14:creationId xmlns:p14="http://schemas.microsoft.com/office/powerpoint/2010/main" val="2372051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p:cNvSpPr>
            <a:spLocks noGrp="1"/>
          </p:cNvSpPr>
          <p:nvPr>
            <p:ph type="dt" sz="half" idx="10"/>
          </p:nvPr>
        </p:nvSpPr>
        <p:spPr/>
        <p:txBody>
          <a:bodyPr/>
          <a:lstStyle/>
          <a:p>
            <a:fld id="{53544E9A-3BA2-427D-A032-55016AD9922A}" type="datetimeFigureOut">
              <a:rPr lang="nl-NL" smtClean="0"/>
              <a:t>19-11-2016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CBEB54BC-EA35-4586-B6F4-7841C070A77A}" type="slidenum">
              <a:rPr lang="nl-NL" smtClean="0"/>
              <a:t>‹nr.›</a:t>
            </a:fld>
            <a:endParaRPr lang="nl-NL"/>
          </a:p>
        </p:txBody>
      </p:sp>
    </p:spTree>
    <p:extLst>
      <p:ext uri="{BB962C8B-B14F-4D97-AF65-F5344CB8AC3E}">
        <p14:creationId xmlns:p14="http://schemas.microsoft.com/office/powerpoint/2010/main" val="1588877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p:cNvSpPr>
            <a:spLocks noGrp="1"/>
          </p:cNvSpPr>
          <p:nvPr>
            <p:ph type="dt" sz="half" idx="10"/>
          </p:nvPr>
        </p:nvSpPr>
        <p:spPr/>
        <p:txBody>
          <a:bodyPr/>
          <a:lstStyle/>
          <a:p>
            <a:fld id="{53544E9A-3BA2-427D-A032-55016AD9922A}" type="datetimeFigureOut">
              <a:rPr lang="nl-NL" smtClean="0"/>
              <a:t>19-11-2016</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CBEB54BC-EA35-4586-B6F4-7841C070A77A}" type="slidenum">
              <a:rPr lang="nl-NL" smtClean="0"/>
              <a:t>‹nr.›</a:t>
            </a:fld>
            <a:endParaRPr lang="nl-NL"/>
          </a:p>
        </p:txBody>
      </p:sp>
    </p:spTree>
    <p:extLst>
      <p:ext uri="{BB962C8B-B14F-4D97-AF65-F5344CB8AC3E}">
        <p14:creationId xmlns:p14="http://schemas.microsoft.com/office/powerpoint/2010/main" val="1915009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Date Placeholder 2"/>
          <p:cNvSpPr>
            <a:spLocks noGrp="1"/>
          </p:cNvSpPr>
          <p:nvPr>
            <p:ph type="dt" sz="half" idx="10"/>
          </p:nvPr>
        </p:nvSpPr>
        <p:spPr/>
        <p:txBody>
          <a:bodyPr/>
          <a:lstStyle/>
          <a:p>
            <a:fld id="{53544E9A-3BA2-427D-A032-55016AD9922A}" type="datetimeFigureOut">
              <a:rPr lang="nl-NL" smtClean="0"/>
              <a:t>19-11-2016</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CBEB54BC-EA35-4586-B6F4-7841C070A77A}" type="slidenum">
              <a:rPr lang="nl-NL" smtClean="0"/>
              <a:t>‹nr.›</a:t>
            </a:fld>
            <a:endParaRPr lang="nl-NL"/>
          </a:p>
        </p:txBody>
      </p:sp>
    </p:spTree>
    <p:extLst>
      <p:ext uri="{BB962C8B-B14F-4D97-AF65-F5344CB8AC3E}">
        <p14:creationId xmlns:p14="http://schemas.microsoft.com/office/powerpoint/2010/main" val="1706875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544E9A-3BA2-427D-A032-55016AD9922A}" type="datetimeFigureOut">
              <a:rPr lang="nl-NL" smtClean="0"/>
              <a:t>19-11-2016</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CBEB54BC-EA35-4586-B6F4-7841C070A77A}" type="slidenum">
              <a:rPr lang="nl-NL" smtClean="0"/>
              <a:t>‹nr.›</a:t>
            </a:fld>
            <a:endParaRPr lang="nl-NL"/>
          </a:p>
        </p:txBody>
      </p:sp>
    </p:spTree>
    <p:extLst>
      <p:ext uri="{BB962C8B-B14F-4D97-AF65-F5344CB8AC3E}">
        <p14:creationId xmlns:p14="http://schemas.microsoft.com/office/powerpoint/2010/main" val="3823039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544E9A-3BA2-427D-A032-55016AD9922A}" type="datetimeFigureOut">
              <a:rPr lang="nl-NL" smtClean="0"/>
              <a:t>19-11-2016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CBEB54BC-EA35-4586-B6F4-7841C070A77A}" type="slidenum">
              <a:rPr lang="nl-NL" smtClean="0"/>
              <a:t>‹nr.›</a:t>
            </a:fld>
            <a:endParaRPr lang="nl-NL"/>
          </a:p>
        </p:txBody>
      </p:sp>
    </p:spTree>
    <p:extLst>
      <p:ext uri="{BB962C8B-B14F-4D97-AF65-F5344CB8AC3E}">
        <p14:creationId xmlns:p14="http://schemas.microsoft.com/office/powerpoint/2010/main" val="79309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544E9A-3BA2-427D-A032-55016AD9922A}" type="datetimeFigureOut">
              <a:rPr lang="nl-NL" smtClean="0"/>
              <a:t>19-11-2016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CBEB54BC-EA35-4586-B6F4-7841C070A77A}" type="slidenum">
              <a:rPr lang="nl-NL" smtClean="0"/>
              <a:t>‹nr.›</a:t>
            </a:fld>
            <a:endParaRPr lang="nl-NL"/>
          </a:p>
        </p:txBody>
      </p:sp>
    </p:spTree>
    <p:extLst>
      <p:ext uri="{BB962C8B-B14F-4D97-AF65-F5344CB8AC3E}">
        <p14:creationId xmlns:p14="http://schemas.microsoft.com/office/powerpoint/2010/main" val="1925036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nl-NL"/>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544E9A-3BA2-427D-A032-55016AD9922A}" type="datetimeFigureOut">
              <a:rPr lang="nl-NL" smtClean="0"/>
              <a:t>19-11-2016</a:t>
            </a:fld>
            <a:endParaRPr lang="nl-N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EB54BC-EA35-4586-B6F4-7841C070A77A}" type="slidenum">
              <a:rPr lang="nl-NL" smtClean="0"/>
              <a:t>‹nr.›</a:t>
            </a:fld>
            <a:endParaRPr lang="nl-NL"/>
          </a:p>
        </p:txBody>
      </p:sp>
    </p:spTree>
    <p:extLst>
      <p:ext uri="{BB962C8B-B14F-4D97-AF65-F5344CB8AC3E}">
        <p14:creationId xmlns:p14="http://schemas.microsoft.com/office/powerpoint/2010/main" val="2823685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Layout" Target="../slideLayouts/slideLayout15.xml"/><Relationship Id="rId4" Type="http://schemas.openxmlformats.org/officeDocument/2006/relationships/image" Target="../media/image19.emf"/></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29.jpe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35.jpeg"/></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37.jpg"/></Relationships>
</file>

<file path=ppt/slides/_rels/slide2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41.jpeg"/></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4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image" Target="../media/image44.jpeg"/><Relationship Id="rId1" Type="http://schemas.openxmlformats.org/officeDocument/2006/relationships/slideLayout" Target="../slideLayouts/slideLayout13.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35.xml.rels><?xml version="1.0" encoding="UTF-8" standalone="yes"?>
<Relationships xmlns="http://schemas.openxmlformats.org/package/2006/relationships"><Relationship Id="rId8" Type="http://schemas.openxmlformats.org/officeDocument/2006/relationships/hyperlink" Target="https://www.weforum.org/reports/the-global-risks-report-2016/" TargetMode="External"/><Relationship Id="rId13" Type="http://schemas.openxmlformats.org/officeDocument/2006/relationships/hyperlink" Target="http://learnmore.economist.com/story/57ad9dd93b3c9d571cbd981f" TargetMode="External"/><Relationship Id="rId3" Type="http://schemas.openxmlformats.org/officeDocument/2006/relationships/hyperlink" Target="https://www.towerswatson.com/nl-NL/Insights/IC-Types/Survey-Research-Results/2014/08/the-2014-global-workforce-study" TargetMode="External"/><Relationship Id="rId7" Type="http://schemas.openxmlformats.org/officeDocument/2006/relationships/hyperlink" Target="https://www.rathenau.nl/nl/publicatie/werken-aan-de-robotsamenleving" TargetMode="External"/><Relationship Id="rId12" Type="http://schemas.openxmlformats.org/officeDocument/2006/relationships/hyperlink" Target="https://www.randstad.nl/binaries/content/assets/randstadnl/werkgevers/acties/trends-2016.pdf" TargetMode="External"/><Relationship Id="rId2" Type="http://schemas.openxmlformats.org/officeDocument/2006/relationships/hyperlink" Target="http://www.iso.nl/website/wp-content/uploads/2014/06/1314-Aan-de-slag-Aansluiting-op-de-arbeidsmarkt2.pdf" TargetMode="External"/><Relationship Id="rId1" Type="http://schemas.openxmlformats.org/officeDocument/2006/relationships/slideLayout" Target="../slideLayouts/slideLayout13.xml"/><Relationship Id="rId6" Type="http://schemas.openxmlformats.org/officeDocument/2006/relationships/hyperlink" Target="http://www.oxfordmartin.ox.ac.uk/downloads/academic/The_Future_of_Employment.pdf" TargetMode="External"/><Relationship Id="rId11" Type="http://schemas.openxmlformats.org/officeDocument/2006/relationships/hyperlink" Target="http://www.mckinsey.com/business-functions/organization/our-insights/ahead-of-the-curve-the-future-of-performance-management" TargetMode="External"/><Relationship Id="rId5" Type="http://schemas.openxmlformats.org/officeDocument/2006/relationships/hyperlink" Target="http://www.wrr.nl/publicaties/publicatie/article/de-robot-de-baas-de-toekomst-van-werk-in-het-tweede-machinetijdperk-31/" TargetMode="External"/><Relationship Id="rId10" Type="http://schemas.openxmlformats.org/officeDocument/2006/relationships/hyperlink" Target="http://www2.deloitte.com/content/dam/Deloitte/uk/Documents/finance/deloitte-uk-finance-robots-are-coming.pdf" TargetMode="External"/><Relationship Id="rId4" Type="http://schemas.openxmlformats.org/officeDocument/2006/relationships/hyperlink" Target="http://www.uwv.nl/overuwv/Images/ROA_R_2013_11_ANOB%202018.pdf" TargetMode="External"/><Relationship Id="rId9" Type="http://schemas.openxmlformats.org/officeDocument/2006/relationships/hyperlink" Target="http://www2.deloitte.com/uk/en/pages/growth/articles/from-brawn-to-brains--the-impact-of-technology-on-jobs-in-the-u.html" TargetMode="External"/><Relationship Id="rId14" Type="http://schemas.openxmlformats.org/officeDocument/2006/relationships/hyperlink" Target="http://www.cpb.nl/sites/default/files/publicaties/download/cpb-policy-brief-2015-13-baanpolarisatie-nederland.pdf"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youtube.com/watch?v=wMDVjFtVrD8&amp;feature=youtu.be" TargetMode="External"/><Relationship Id="rId7" Type="http://schemas.openxmlformats.org/officeDocument/2006/relationships/hyperlink" Target="https://www.youtube.com/watch?v=AhrB5ZZXnjM" TargetMode="External"/><Relationship Id="rId2" Type="http://schemas.openxmlformats.org/officeDocument/2006/relationships/hyperlink" Target="https://www.youtube.com/watch?v=E6oldmGdMJ8" TargetMode="External"/><Relationship Id="rId1" Type="http://schemas.openxmlformats.org/officeDocument/2006/relationships/slideLayout" Target="../slideLayouts/slideLayout13.xml"/><Relationship Id="rId6" Type="http://schemas.openxmlformats.org/officeDocument/2006/relationships/hyperlink" Target="https://www.youtube.com/watch?v=zTbuFN8_D_s#t=27" TargetMode="External"/><Relationship Id="rId5" Type="http://schemas.openxmlformats.org/officeDocument/2006/relationships/hyperlink" Target="http://www.mejudice.nl/video/detail/charissa-freese-over-een-veranderende-arbeidsmarkt" TargetMode="External"/><Relationship Id="rId4" Type="http://schemas.openxmlformats.org/officeDocument/2006/relationships/hyperlink" Target="https://www.youtube.com/watch?v=DfGs2Y5WJ14"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emf"/><Relationship Id="rId2" Type="http://schemas.openxmlformats.org/officeDocument/2006/relationships/image" Target="../media/image8.jpeg"/><Relationship Id="rId1" Type="http://schemas.openxmlformats.org/officeDocument/2006/relationships/slideLayout" Target="../slideLayouts/slideLayout14.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99592" y="2060848"/>
            <a:ext cx="7772400" cy="1470025"/>
          </a:xfrm>
        </p:spPr>
        <p:txBody>
          <a:bodyPr/>
          <a:lstStyle/>
          <a:p>
            <a:r>
              <a:rPr lang="nl-NL" dirty="0">
                <a:solidFill>
                  <a:schemeClr val="tx1">
                    <a:lumMod val="85000"/>
                    <a:lumOff val="15000"/>
                  </a:schemeClr>
                </a:solidFill>
              </a:rPr>
              <a:t>21st </a:t>
            </a:r>
            <a:r>
              <a:rPr lang="nl-NL" dirty="0" err="1">
                <a:solidFill>
                  <a:schemeClr val="tx1">
                    <a:lumMod val="85000"/>
                    <a:lumOff val="15000"/>
                  </a:schemeClr>
                </a:solidFill>
              </a:rPr>
              <a:t>Century</a:t>
            </a:r>
            <a:r>
              <a:rPr lang="nl-NL" dirty="0">
                <a:solidFill>
                  <a:schemeClr val="tx1">
                    <a:lumMod val="85000"/>
                    <a:lumOff val="15000"/>
                  </a:schemeClr>
                </a:solidFill>
              </a:rPr>
              <a:t> Skills op het werk</a:t>
            </a:r>
            <a:endParaRPr lang="nl-NL" dirty="0"/>
          </a:p>
        </p:txBody>
      </p:sp>
      <p:sp>
        <p:nvSpPr>
          <p:cNvPr id="3" name="Subtitle 2"/>
          <p:cNvSpPr>
            <a:spLocks noGrp="1"/>
          </p:cNvSpPr>
          <p:nvPr>
            <p:ph type="subTitle" idx="1"/>
          </p:nvPr>
        </p:nvSpPr>
        <p:spPr>
          <a:xfrm>
            <a:off x="179512" y="3284984"/>
            <a:ext cx="9361040" cy="720080"/>
          </a:xfrm>
        </p:spPr>
        <p:txBody>
          <a:bodyPr/>
          <a:lstStyle/>
          <a:p>
            <a:r>
              <a:rPr lang="nl-NL" dirty="0"/>
              <a:t>Over de effecten van robotisering en digitalisering</a:t>
            </a:r>
            <a:endParaRPr lang="en-US" dirty="0">
              <a:latin typeface="Arial Narrow" pitchFamily="-107" charset="0"/>
            </a:endParaRPr>
          </a:p>
          <a:p>
            <a:endParaRPr lang="nl-NL" dirty="0"/>
          </a:p>
        </p:txBody>
      </p:sp>
      <p:sp>
        <p:nvSpPr>
          <p:cNvPr id="5" name="Text Placeholder 6"/>
          <p:cNvSpPr txBox="1">
            <a:spLocks/>
          </p:cNvSpPr>
          <p:nvPr/>
        </p:nvSpPr>
        <p:spPr>
          <a:xfrm>
            <a:off x="933255" y="4653136"/>
            <a:ext cx="7824246" cy="133214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NL" sz="1600" dirty="0">
                <a:latin typeface="Arial" panose="020B0604020202020204" pitchFamily="34" charset="0"/>
                <a:cs typeface="Arial" panose="020B0604020202020204" pitchFamily="34" charset="0"/>
              </a:rPr>
              <a:t>Petra Biemans, lector HRM en Persoonlijk Ondernemerschap </a:t>
            </a:r>
            <a:r>
              <a:rPr lang="nl-NL" sz="1600" dirty="0" err="1">
                <a:latin typeface="Arial" panose="020B0604020202020204" pitchFamily="34" charset="0"/>
                <a:cs typeface="Arial" panose="020B0604020202020204" pitchFamily="34" charset="0"/>
              </a:rPr>
              <a:t>Inholland</a:t>
            </a:r>
            <a:endParaRPr lang="en-US" sz="1600" dirty="0">
              <a:latin typeface="Arial" panose="020B0604020202020204" pitchFamily="34" charset="0"/>
              <a:cs typeface="Arial" panose="020B0604020202020204" pitchFamily="34" charset="0"/>
            </a:endParaRPr>
          </a:p>
          <a:p>
            <a:pPr marL="0" indent="0">
              <a:buNone/>
            </a:pPr>
            <a:r>
              <a:rPr lang="nl-NL" sz="1600" dirty="0">
                <a:latin typeface="Arial" panose="020B0604020202020204" pitchFamily="34" charset="0"/>
                <a:cs typeface="Arial" panose="020B0604020202020204" pitchFamily="34" charset="0"/>
              </a:rPr>
              <a:t>Ellen </a:t>
            </a:r>
            <a:r>
              <a:rPr lang="nl-NL" sz="1600" dirty="0" err="1">
                <a:latin typeface="Arial" panose="020B0604020202020204" pitchFamily="34" charset="0"/>
                <a:cs typeface="Arial" panose="020B0604020202020204" pitchFamily="34" charset="0"/>
              </a:rPr>
              <a:t>Sjoer</a:t>
            </a:r>
            <a:r>
              <a:rPr lang="nl-NL" sz="1600" dirty="0">
                <a:latin typeface="Arial" panose="020B0604020202020204" pitchFamily="34" charset="0"/>
                <a:cs typeface="Arial" panose="020B0604020202020204" pitchFamily="34" charset="0"/>
              </a:rPr>
              <a:t>, lector Duurzame Talentontwikkeling De Haagse Hogeschool</a:t>
            </a:r>
          </a:p>
          <a:p>
            <a:pPr marL="0" indent="0">
              <a:buNone/>
            </a:pPr>
            <a:r>
              <a:rPr lang="nl-NL" sz="1600" dirty="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a:p>
            <a:pPr marL="0" indent="0">
              <a:buNone/>
            </a:pPr>
            <a:r>
              <a:rPr lang="nl-NL" sz="1600" dirty="0">
                <a:latin typeface="Arial" panose="020B0604020202020204" pitchFamily="34" charset="0"/>
                <a:cs typeface="Arial" panose="020B0604020202020204" pitchFamily="34" charset="0"/>
              </a:rPr>
              <a:t>Den Haag, 21 november 2016</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5738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3"/>
          </p:nvPr>
        </p:nvSpPr>
        <p:spPr/>
        <p:txBody>
          <a:bodyPr/>
          <a:lstStyle/>
          <a:p>
            <a:endParaRPr lang="nl-NL"/>
          </a:p>
        </p:txBody>
      </p:sp>
      <p:sp>
        <p:nvSpPr>
          <p:cNvPr id="4" name="Tijdelijke aanduiding voor dianummer 3"/>
          <p:cNvSpPr>
            <a:spLocks noGrp="1"/>
          </p:cNvSpPr>
          <p:nvPr>
            <p:ph type="sldNum" sz="quarter" idx="14"/>
          </p:nvPr>
        </p:nvSpPr>
        <p:spPr/>
        <p:txBody>
          <a:bodyPr/>
          <a:lstStyle/>
          <a:p>
            <a:pPr>
              <a:defRPr/>
            </a:pPr>
            <a:fld id="{AB6CD9B9-FA70-E542-91DB-95BE5BD62439}" type="slidenum">
              <a:rPr lang="en-US" smtClean="0"/>
              <a:pPr>
                <a:defRPr/>
              </a:pPr>
              <a:t>10</a:t>
            </a:fld>
            <a:endParaRPr lang="en-US" dirty="0"/>
          </a:p>
        </p:txBody>
      </p:sp>
      <p:pic>
        <p:nvPicPr>
          <p:cNvPr id="5" name="Afbeelding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6053" y="1139390"/>
            <a:ext cx="7452320" cy="5589240"/>
          </a:xfrm>
          <a:prstGeom prst="rect">
            <a:avLst/>
          </a:prstGeom>
        </p:spPr>
      </p:pic>
    </p:spTree>
    <p:extLst>
      <p:ext uri="{BB962C8B-B14F-4D97-AF65-F5344CB8AC3E}">
        <p14:creationId xmlns:p14="http://schemas.microsoft.com/office/powerpoint/2010/main" val="942285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167746" y="1412777"/>
            <a:ext cx="3735126" cy="4644515"/>
          </a:xfrm>
          <a:ln>
            <a:solidFill>
              <a:schemeClr val="bg1"/>
            </a:solidFill>
          </a:ln>
        </p:spPr>
        <p:txBody>
          <a:bodyPr>
            <a:normAutofit/>
          </a:bodyPr>
          <a:lstStyle/>
          <a:p>
            <a:pPr>
              <a:lnSpc>
                <a:spcPts val="2500"/>
              </a:lnSpc>
            </a:pPr>
            <a:r>
              <a:rPr lang="nl-NL" dirty="0"/>
              <a:t>Werknemers moeten cognitief, sociaal en gedragsmatig steeds meer kunnen</a:t>
            </a:r>
            <a:r>
              <a:rPr lang="nl-NL" sz="3600" dirty="0"/>
              <a:t>:</a:t>
            </a:r>
          </a:p>
          <a:p>
            <a:pPr>
              <a:lnSpc>
                <a:spcPts val="2500"/>
              </a:lnSpc>
            </a:pPr>
            <a:endParaRPr lang="nl-NL" sz="3600" dirty="0"/>
          </a:p>
          <a:p>
            <a:pPr>
              <a:lnSpc>
                <a:spcPts val="2500"/>
              </a:lnSpc>
            </a:pPr>
            <a:endParaRPr lang="nl-NL" sz="3600" dirty="0"/>
          </a:p>
          <a:p>
            <a:pPr marL="457200" indent="-457200">
              <a:lnSpc>
                <a:spcPts val="2500"/>
              </a:lnSpc>
              <a:buFont typeface="Arial" panose="020B0604020202020204" pitchFamily="34" charset="0"/>
              <a:buChar char="•"/>
            </a:pPr>
            <a:r>
              <a:rPr lang="nl-NL" sz="3100" b="0" i="1" dirty="0"/>
              <a:t>Superslim zijn</a:t>
            </a:r>
          </a:p>
          <a:p>
            <a:pPr marL="457200" indent="-457200">
              <a:lnSpc>
                <a:spcPts val="2500"/>
              </a:lnSpc>
              <a:buFont typeface="Arial" panose="020B0604020202020204" pitchFamily="34" charset="0"/>
              <a:buChar char="•"/>
            </a:pPr>
            <a:r>
              <a:rPr lang="nl-NL" sz="3100" b="0" i="1" dirty="0"/>
              <a:t>Superslim blijven</a:t>
            </a:r>
          </a:p>
          <a:p>
            <a:pPr marL="457200" indent="-457200">
              <a:lnSpc>
                <a:spcPts val="2500"/>
              </a:lnSpc>
              <a:buFont typeface="Arial" panose="020B0604020202020204" pitchFamily="34" charset="0"/>
              <a:buChar char="•"/>
            </a:pPr>
            <a:r>
              <a:rPr lang="nl-NL" sz="3100" b="0" i="1" dirty="0"/>
              <a:t>Supersociaal </a:t>
            </a:r>
          </a:p>
          <a:p>
            <a:pPr marL="457200" indent="-457200">
              <a:lnSpc>
                <a:spcPts val="2500"/>
              </a:lnSpc>
              <a:buFont typeface="Arial" panose="020B0604020202020204" pitchFamily="34" charset="0"/>
              <a:buChar char="•"/>
            </a:pPr>
            <a:r>
              <a:rPr lang="nl-NL" sz="3100" b="0" i="1" dirty="0"/>
              <a:t>Superflexibel</a:t>
            </a:r>
            <a:r>
              <a:rPr lang="nl-NL" sz="3100" b="0" dirty="0"/>
              <a:t> </a:t>
            </a:r>
          </a:p>
          <a:p>
            <a:pPr marL="457200" indent="-457200">
              <a:lnSpc>
                <a:spcPts val="2500"/>
              </a:lnSpc>
              <a:buFont typeface="Arial" panose="020B0604020202020204" pitchFamily="34" charset="0"/>
              <a:buChar char="•"/>
            </a:pPr>
            <a:endParaRPr lang="nl-NL" b="0" dirty="0"/>
          </a:p>
        </p:txBody>
      </p:sp>
      <p:sp>
        <p:nvSpPr>
          <p:cNvPr id="2" name="Title 1"/>
          <p:cNvSpPr>
            <a:spLocks noGrp="1"/>
          </p:cNvSpPr>
          <p:nvPr>
            <p:ph type="title"/>
          </p:nvPr>
        </p:nvSpPr>
        <p:spPr>
          <a:xfrm>
            <a:off x="1037110" y="825838"/>
            <a:ext cx="7715250" cy="771426"/>
          </a:xfrm>
        </p:spPr>
        <p:txBody>
          <a:bodyPr>
            <a:normAutofit fontScale="90000"/>
          </a:bodyPr>
          <a:lstStyle/>
          <a:p>
            <a:pPr algn="ctr"/>
            <a:r>
              <a:rPr lang="nl-NL" sz="4000" dirty="0"/>
              <a:t>Superman</a:t>
            </a:r>
            <a:br>
              <a:rPr lang="nl-NL" sz="4000" dirty="0"/>
            </a:br>
            <a:endParaRPr lang="nl-NL" sz="4000" dirty="0"/>
          </a:p>
        </p:txBody>
      </p:sp>
      <p:sp>
        <p:nvSpPr>
          <p:cNvPr id="3" name="Slide Number Placeholder 2"/>
          <p:cNvSpPr>
            <a:spLocks noGrp="1"/>
          </p:cNvSpPr>
          <p:nvPr>
            <p:ph type="sldNum" sz="quarter" idx="14"/>
          </p:nvPr>
        </p:nvSpPr>
        <p:spPr/>
        <p:txBody>
          <a:bodyPr/>
          <a:lstStyle/>
          <a:p>
            <a:pPr>
              <a:defRPr/>
            </a:pPr>
            <a:fld id="{F56D55B9-09D1-2E4D-BE57-B898A4884D9A}" type="slidenum">
              <a:rPr lang="nl-NL" smtClean="0"/>
              <a:pPr>
                <a:defRPr/>
              </a:pPr>
              <a:t>11</a:t>
            </a:fld>
            <a:endParaRPr lang="nl-NL" dirty="0"/>
          </a:p>
        </p:txBody>
      </p:sp>
      <p:sp>
        <p:nvSpPr>
          <p:cNvPr id="7" name="Tekstvak 5"/>
          <p:cNvSpPr txBox="1"/>
          <p:nvPr/>
        </p:nvSpPr>
        <p:spPr>
          <a:xfrm>
            <a:off x="4589960" y="6356350"/>
            <a:ext cx="1155574" cy="307777"/>
          </a:xfrm>
          <a:prstGeom prst="rect">
            <a:avLst/>
          </a:prstGeom>
          <a:noFill/>
        </p:spPr>
        <p:txBody>
          <a:bodyPr wrap="none" rtlCol="0">
            <a:spAutoFit/>
          </a:bodyPr>
          <a:lstStyle/>
          <a:p>
            <a:pPr algn="ctr"/>
            <a:r>
              <a:rPr lang="nl-NL" sz="1400" dirty="0">
                <a:solidFill>
                  <a:schemeClr val="bg1"/>
                </a:solidFill>
              </a:rPr>
              <a:t>11 dec 2015</a:t>
            </a:r>
            <a:endParaRPr lang="en-US" sz="1400" dirty="0">
              <a:solidFill>
                <a:schemeClr val="bg1"/>
              </a:solidFill>
            </a:endParaRPr>
          </a:p>
        </p:txBody>
      </p:sp>
      <p:sp>
        <p:nvSpPr>
          <p:cNvPr id="8" name="Tekstvak 4"/>
          <p:cNvSpPr txBox="1"/>
          <p:nvPr/>
        </p:nvSpPr>
        <p:spPr>
          <a:xfrm>
            <a:off x="1187624" y="6356350"/>
            <a:ext cx="1478290" cy="307777"/>
          </a:xfrm>
          <a:prstGeom prst="rect">
            <a:avLst/>
          </a:prstGeom>
          <a:noFill/>
        </p:spPr>
        <p:txBody>
          <a:bodyPr wrap="none" rtlCol="0">
            <a:spAutoFit/>
          </a:bodyPr>
          <a:lstStyle/>
          <a:p>
            <a:r>
              <a:rPr lang="nl-NL" sz="1400" dirty="0" err="1">
                <a:solidFill>
                  <a:schemeClr val="bg1"/>
                </a:solidFill>
              </a:rPr>
              <a:t>Nivé</a:t>
            </a:r>
            <a:r>
              <a:rPr lang="nl-NL" sz="1400" dirty="0">
                <a:solidFill>
                  <a:schemeClr val="bg1"/>
                </a:solidFill>
              </a:rPr>
              <a:t> conferentie</a:t>
            </a:r>
            <a:endParaRPr lang="en-US" sz="1400" dirty="0">
              <a:solidFill>
                <a:schemeClr val="bg1"/>
              </a:solidFill>
            </a:endParaRPr>
          </a:p>
        </p:txBody>
      </p:sp>
      <p:pic>
        <p:nvPicPr>
          <p:cNvPr id="11" name="Afbeelding 10"/>
          <p:cNvPicPr>
            <a:picLocks noChangeAspect="1"/>
          </p:cNvPicPr>
          <p:nvPr/>
        </p:nvPicPr>
        <p:blipFill rotWithShape="1">
          <a:blip r:embed="rId3" cstate="email">
            <a:extLst>
              <a:ext uri="{28A0092B-C50C-407E-A947-70E740481C1C}">
                <a14:useLocalDpi xmlns:a14="http://schemas.microsoft.com/office/drawing/2010/main"/>
              </a:ext>
            </a:extLst>
          </a:blip>
          <a:srcRect b="5255"/>
          <a:stretch/>
        </p:blipFill>
        <p:spPr>
          <a:xfrm>
            <a:off x="1256260" y="1412777"/>
            <a:ext cx="3638475" cy="4742347"/>
          </a:xfrm>
          <a:prstGeom prst="rect">
            <a:avLst/>
          </a:prstGeom>
        </p:spPr>
      </p:pic>
    </p:spTree>
    <p:extLst>
      <p:ext uri="{BB962C8B-B14F-4D97-AF65-F5344CB8AC3E}">
        <p14:creationId xmlns:p14="http://schemas.microsoft.com/office/powerpoint/2010/main" val="3135534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5"/>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931012" y="2696647"/>
            <a:ext cx="3223452" cy="2562644"/>
          </a:xfrm>
        </p:spPr>
      </p:pic>
      <p:sp>
        <p:nvSpPr>
          <p:cNvPr id="4" name="Titel 3"/>
          <p:cNvSpPr>
            <a:spLocks noGrp="1"/>
          </p:cNvSpPr>
          <p:nvPr>
            <p:ph type="title"/>
          </p:nvPr>
        </p:nvSpPr>
        <p:spPr>
          <a:xfrm>
            <a:off x="504334" y="755405"/>
            <a:ext cx="8229600" cy="1143000"/>
          </a:xfrm>
        </p:spPr>
        <p:txBody>
          <a:bodyPr>
            <a:normAutofit fontScale="90000"/>
          </a:bodyPr>
          <a:lstStyle/>
          <a:p>
            <a:r>
              <a:rPr lang="nl-NL" dirty="0"/>
              <a:t>Plu-Pluriformiteit:</a:t>
            </a:r>
            <a:br>
              <a:rPr lang="nl-NL" dirty="0"/>
            </a:br>
            <a:r>
              <a:rPr lang="nl-NL" dirty="0"/>
              <a:t>Van T-</a:t>
            </a:r>
            <a:r>
              <a:rPr lang="nl-NL" dirty="0" err="1"/>
              <a:t>shaped</a:t>
            </a:r>
            <a:r>
              <a:rPr lang="nl-NL" dirty="0"/>
              <a:t> naar </a:t>
            </a:r>
            <a:r>
              <a:rPr lang="nl-NL" dirty="0" err="1"/>
              <a:t>Umbrella-shaped</a:t>
            </a:r>
            <a:endParaRPr lang="nl-NL" dirty="0"/>
          </a:p>
        </p:txBody>
      </p:sp>
      <p:sp>
        <p:nvSpPr>
          <p:cNvPr id="5" name="Tijdelijke aanduiding voor dianummer 4"/>
          <p:cNvSpPr>
            <a:spLocks noGrp="1"/>
          </p:cNvSpPr>
          <p:nvPr>
            <p:ph type="sldNum" sz="quarter" idx="14"/>
          </p:nvPr>
        </p:nvSpPr>
        <p:spPr/>
        <p:txBody>
          <a:bodyPr/>
          <a:lstStyle/>
          <a:p>
            <a:pPr>
              <a:defRPr/>
            </a:pPr>
            <a:fld id="{BD78D24A-6932-5646-A6E6-531FC1D590BD}" type="slidenum">
              <a:rPr lang="en-US" smtClean="0"/>
              <a:pPr>
                <a:defRPr/>
              </a:pPr>
              <a:t>12</a:t>
            </a:fld>
            <a:endParaRPr lang="en-US"/>
          </a:p>
        </p:txBody>
      </p:sp>
      <p:pic>
        <p:nvPicPr>
          <p:cNvPr id="7" name="Afbeelding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08104" y="2728899"/>
            <a:ext cx="3100500" cy="2246334"/>
          </a:xfrm>
          <a:prstGeom prst="rect">
            <a:avLst/>
          </a:prstGeom>
        </p:spPr>
      </p:pic>
      <p:pic>
        <p:nvPicPr>
          <p:cNvPr id="8" name="Afbeelding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76075" y="2307206"/>
            <a:ext cx="5263346" cy="3089719"/>
          </a:xfrm>
          <a:prstGeom prst="rect">
            <a:avLst/>
          </a:prstGeom>
        </p:spPr>
      </p:pic>
    </p:spTree>
    <p:extLst>
      <p:ext uri="{BB962C8B-B14F-4D97-AF65-F5344CB8AC3E}">
        <p14:creationId xmlns:p14="http://schemas.microsoft.com/office/powerpoint/2010/main" val="3400681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5"/>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1223628" y="569329"/>
            <a:ext cx="7632848" cy="5764827"/>
          </a:xfrm>
        </p:spPr>
      </p:pic>
      <p:sp>
        <p:nvSpPr>
          <p:cNvPr id="5" name="Tijdelijke aanduiding voor dianummer 4"/>
          <p:cNvSpPr>
            <a:spLocks noGrp="1"/>
          </p:cNvSpPr>
          <p:nvPr>
            <p:ph type="sldNum" sz="quarter" idx="14"/>
          </p:nvPr>
        </p:nvSpPr>
        <p:spPr/>
        <p:txBody>
          <a:bodyPr/>
          <a:lstStyle/>
          <a:p>
            <a:pPr>
              <a:defRPr/>
            </a:pPr>
            <a:fld id="{BD78D24A-6932-5646-A6E6-531FC1D590BD}" type="slidenum">
              <a:rPr lang="en-US" smtClean="0"/>
              <a:pPr>
                <a:defRPr/>
              </a:pPr>
              <a:t>13</a:t>
            </a:fld>
            <a:endParaRPr lang="en-US"/>
          </a:p>
        </p:txBody>
      </p:sp>
    </p:spTree>
    <p:extLst>
      <p:ext uri="{BB962C8B-B14F-4D97-AF65-F5344CB8AC3E}">
        <p14:creationId xmlns:p14="http://schemas.microsoft.com/office/powerpoint/2010/main" val="1965171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3"/>
          </p:nvPr>
        </p:nvSpPr>
        <p:spPr>
          <a:xfrm>
            <a:off x="1428863" y="2030413"/>
            <a:ext cx="6599521" cy="4095750"/>
          </a:xfrm>
        </p:spPr>
        <p:txBody>
          <a:bodyPr>
            <a:normAutofit fontScale="92500" lnSpcReduction="20000"/>
          </a:bodyPr>
          <a:lstStyle/>
          <a:p>
            <a:pPr marL="457200" indent="-457200">
              <a:buFont typeface="Arial" panose="020B0604020202020204" pitchFamily="34" charset="0"/>
              <a:buChar char="•"/>
            </a:pPr>
            <a:r>
              <a:rPr lang="nl-NL" dirty="0"/>
              <a:t>21 st CS in de werkpraktijk</a:t>
            </a:r>
          </a:p>
          <a:p>
            <a:pPr marL="457200" indent="-457200">
              <a:buFont typeface="Arial" panose="020B0604020202020204" pitchFamily="34" charset="0"/>
              <a:buChar char="•"/>
            </a:pPr>
            <a:r>
              <a:rPr lang="nl-NL" dirty="0"/>
              <a:t>20 Minor studenten HHS </a:t>
            </a:r>
          </a:p>
          <a:p>
            <a:pPr marL="727200" lvl="1" indent="-457200">
              <a:buFont typeface="Arial" panose="020B0604020202020204" pitchFamily="34" charset="0"/>
              <a:buChar char="•"/>
            </a:pPr>
            <a:r>
              <a:rPr lang="nl-NL" dirty="0"/>
              <a:t>Verpleegkundige en accountant</a:t>
            </a:r>
          </a:p>
          <a:p>
            <a:pPr marL="457200" indent="-457200">
              <a:buFont typeface="Arial" panose="020B0604020202020204" pitchFamily="34" charset="0"/>
              <a:buChar char="•"/>
            </a:pPr>
            <a:r>
              <a:rPr lang="nl-NL" dirty="0"/>
              <a:t>12 afstudeerders Inholland</a:t>
            </a:r>
          </a:p>
          <a:p>
            <a:pPr marL="727200" lvl="1" indent="-457200">
              <a:buFont typeface="Arial" panose="020B0604020202020204" pitchFamily="34" charset="0"/>
              <a:buChar char="•"/>
            </a:pPr>
            <a:r>
              <a:rPr lang="nl-NL" dirty="0"/>
              <a:t>O.a. piloot, accountant, verpleegkundige, politieagent, financieel adviseur, schade/verzekeringsadviseur</a:t>
            </a:r>
          </a:p>
          <a:p>
            <a:pPr marL="727200" lvl="1" indent="-457200">
              <a:buFont typeface="Arial" panose="020B0604020202020204" pitchFamily="34" charset="0"/>
              <a:buChar char="•"/>
            </a:pPr>
            <a:r>
              <a:rPr lang="nl-NL" dirty="0"/>
              <a:t>144 interviews</a:t>
            </a:r>
          </a:p>
          <a:p>
            <a:pPr lvl="1" indent="0">
              <a:buNone/>
            </a:pPr>
            <a:r>
              <a:rPr lang="nl-NL" dirty="0"/>
              <a:t>Door: docentonderzoekers: Rien Brouwer (Inholland) en Karin </a:t>
            </a:r>
            <a:r>
              <a:rPr lang="nl-NL" dirty="0" err="1"/>
              <a:t>Potting</a:t>
            </a:r>
            <a:r>
              <a:rPr lang="nl-NL" dirty="0"/>
              <a:t> (HHS)</a:t>
            </a:r>
          </a:p>
        </p:txBody>
      </p:sp>
      <p:sp>
        <p:nvSpPr>
          <p:cNvPr id="4" name="Titel 3"/>
          <p:cNvSpPr>
            <a:spLocks noGrp="1"/>
          </p:cNvSpPr>
          <p:nvPr>
            <p:ph type="title"/>
          </p:nvPr>
        </p:nvSpPr>
        <p:spPr>
          <a:xfrm>
            <a:off x="480647" y="477838"/>
            <a:ext cx="8229600" cy="1143000"/>
          </a:xfrm>
        </p:spPr>
        <p:txBody>
          <a:bodyPr/>
          <a:lstStyle/>
          <a:p>
            <a:r>
              <a:rPr lang="nl-NL" dirty="0"/>
              <a:t>Onderzoek Inholland-HHS</a:t>
            </a:r>
          </a:p>
        </p:txBody>
      </p:sp>
      <p:sp>
        <p:nvSpPr>
          <p:cNvPr id="5" name="Tijdelijke aanduiding voor dianummer 4"/>
          <p:cNvSpPr>
            <a:spLocks noGrp="1"/>
          </p:cNvSpPr>
          <p:nvPr>
            <p:ph type="sldNum" sz="quarter" idx="14"/>
          </p:nvPr>
        </p:nvSpPr>
        <p:spPr/>
        <p:txBody>
          <a:bodyPr/>
          <a:lstStyle/>
          <a:p>
            <a:pPr>
              <a:defRPr/>
            </a:pPr>
            <a:fld id="{BD78D24A-6932-5646-A6E6-531FC1D590BD}" type="slidenum">
              <a:rPr lang="en-US" smtClean="0"/>
              <a:pPr>
                <a:defRPr/>
              </a:pPr>
              <a:t>14</a:t>
            </a:fld>
            <a:endParaRPr lang="en-US"/>
          </a:p>
        </p:txBody>
      </p:sp>
    </p:spTree>
    <p:extLst>
      <p:ext uri="{BB962C8B-B14F-4D97-AF65-F5344CB8AC3E}">
        <p14:creationId xmlns:p14="http://schemas.microsoft.com/office/powerpoint/2010/main" val="955661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4677" y="588542"/>
            <a:ext cx="8229600" cy="1143000"/>
          </a:xfrm>
        </p:spPr>
        <p:txBody>
          <a:bodyPr>
            <a:normAutofit fontScale="90000"/>
          </a:bodyPr>
          <a:lstStyle/>
          <a:p>
            <a:r>
              <a:rPr lang="nl-NL" dirty="0"/>
              <a:t>Accountant: Van cijferaar naar </a:t>
            </a:r>
            <a:r>
              <a:rPr lang="nl-NL" dirty="0" err="1"/>
              <a:t>organisatie-adviseur</a:t>
            </a:r>
            <a:endParaRPr lang="nl-NL" dirty="0"/>
          </a:p>
        </p:txBody>
      </p:sp>
      <p:pic>
        <p:nvPicPr>
          <p:cNvPr id="5" name="Tijdelijke aanduiding voor inhoud 4"/>
          <p:cNvPicPr>
            <a:picLocks noGrp="1" noChangeAspect="1"/>
          </p:cNvPicPr>
          <p:nvPr>
            <p:ph sz="quarter" idx="14"/>
          </p:nvPr>
        </p:nvPicPr>
        <p:blipFill>
          <a:blip r:embed="rId3" cstate="email">
            <a:extLst>
              <a:ext uri="{28A0092B-C50C-407E-A947-70E740481C1C}">
                <a14:useLocalDpi xmlns:a14="http://schemas.microsoft.com/office/drawing/2010/main"/>
              </a:ext>
            </a:extLst>
          </a:blip>
          <a:stretch>
            <a:fillRect/>
          </a:stretch>
        </p:blipFill>
        <p:spPr>
          <a:xfrm>
            <a:off x="835478" y="1865313"/>
            <a:ext cx="3163971" cy="1995735"/>
          </a:xfrm>
        </p:spPr>
      </p:pic>
      <p:sp>
        <p:nvSpPr>
          <p:cNvPr id="4" name="Tijdelijke aanduiding voor dianummer 3"/>
          <p:cNvSpPr>
            <a:spLocks noGrp="1"/>
          </p:cNvSpPr>
          <p:nvPr>
            <p:ph type="sldNum" sz="quarter" idx="1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46C9AB-B09A-D340-A795-DDD0796AC23E}" type="slidenum">
              <a:rPr kumimoji="0" lang="en-US" sz="1200" b="0" i="0" u="none" strike="noStrike" kern="1200" cap="none" spc="0" normalizeH="0" baseline="0" noProof="0" smtClean="0">
                <a:ln>
                  <a:noFill/>
                </a:ln>
                <a:solidFill>
                  <a:srgbClr val="826B63"/>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srgbClr val="826B63"/>
              </a:solidFill>
              <a:effectLst/>
              <a:uLnTx/>
              <a:uFillTx/>
              <a:latin typeface="Arial"/>
              <a:ea typeface="+mn-ea"/>
              <a:cs typeface="+mn-cs"/>
            </a:endParaRPr>
          </a:p>
        </p:txBody>
      </p:sp>
      <p:pic>
        <p:nvPicPr>
          <p:cNvPr id="6" name="Afbeelding 5"/>
          <p:cNvPicPr>
            <a:picLocks noChangeAspect="1"/>
          </p:cNvPicPr>
          <p:nvPr/>
        </p:nvPicPr>
        <p:blipFill>
          <a:blip r:embed="rId4"/>
          <a:stretch>
            <a:fillRect/>
          </a:stretch>
        </p:blipFill>
        <p:spPr>
          <a:xfrm>
            <a:off x="922438" y="4128591"/>
            <a:ext cx="3041492" cy="2435617"/>
          </a:xfrm>
          <a:prstGeom prst="rect">
            <a:avLst/>
          </a:prstGeom>
        </p:spPr>
      </p:pic>
      <p:sp>
        <p:nvSpPr>
          <p:cNvPr id="8" name="Content Placeholder 3"/>
          <p:cNvSpPr txBox="1">
            <a:spLocks/>
          </p:cNvSpPr>
          <p:nvPr/>
        </p:nvSpPr>
        <p:spPr bwMode="auto">
          <a:xfrm>
            <a:off x="4355976" y="1788574"/>
            <a:ext cx="4503862" cy="4932901"/>
          </a:xfrm>
          <a:prstGeom prst="rect">
            <a:avLst/>
          </a:prstGeom>
          <a:noFill/>
          <a:ln w="9525">
            <a:solidFill>
              <a:schemeClr val="bg1"/>
            </a:solidFill>
            <a:miter lim="800000"/>
            <a:headEnd/>
            <a:tailEnd/>
          </a:ln>
        </p:spPr>
        <p:txBody>
          <a:bodyPr vert="horz" wrap="square" lIns="91440" tIns="45720" rIns="91440" bIns="45720" numCol="1" anchor="t" anchorCtr="0" compatLnSpc="1">
            <a:prstTxWarp prst="textNoShape">
              <a:avLst/>
            </a:prstTxWarp>
            <a:normAutofit fontScale="92500"/>
          </a:bodyPr>
          <a:lstStyle>
            <a:lvl1pPr marL="0" indent="0" algn="l" defTabSz="457200" rtl="0" eaLnBrk="1" fontAlgn="base" hangingPunct="1">
              <a:spcBef>
                <a:spcPct val="20000"/>
              </a:spcBef>
              <a:spcAft>
                <a:spcPct val="0"/>
              </a:spcAft>
              <a:buFontTx/>
              <a:buNone/>
              <a:defRPr sz="2800" b="1" kern="1200">
                <a:solidFill>
                  <a:schemeClr val="bg2"/>
                </a:solidFill>
                <a:latin typeface="Arial (Body)"/>
                <a:ea typeface="ＭＳ Ｐゴシック" pitchFamily="-107" charset="-128"/>
                <a:cs typeface="Arial (Body)"/>
              </a:defRPr>
            </a:lvl1pPr>
            <a:lvl2pPr marL="358775" indent="-179388" algn="l" defTabSz="457200" rtl="0" eaLnBrk="1" fontAlgn="base" hangingPunct="1">
              <a:spcBef>
                <a:spcPct val="20000"/>
              </a:spcBef>
              <a:spcAft>
                <a:spcPct val="0"/>
              </a:spcAft>
              <a:buSzPct val="100000"/>
              <a:buFontTx/>
              <a:buNone/>
              <a:defRPr sz="2400" kern="1200">
                <a:solidFill>
                  <a:schemeClr val="bg1"/>
                </a:solidFill>
                <a:latin typeface="Arial (Body)"/>
                <a:ea typeface="ＭＳ Ｐゴシック" pitchFamily="-107" charset="-128"/>
                <a:cs typeface="Arial (Body)"/>
              </a:defRPr>
            </a:lvl2pPr>
            <a:lvl3pPr marL="628650" indent="-269875" algn="l" defTabSz="457200" rtl="0" eaLnBrk="1" fontAlgn="base" hangingPunct="1">
              <a:spcBef>
                <a:spcPct val="20000"/>
              </a:spcBef>
              <a:spcAft>
                <a:spcPct val="0"/>
              </a:spcAft>
              <a:buSzPct val="100000"/>
              <a:buFont typeface="Lucida Grande" pitchFamily="-107" charset="0"/>
              <a:buChar char="-"/>
              <a:defRPr sz="2400" kern="1200">
                <a:solidFill>
                  <a:schemeClr val="bg1"/>
                </a:solidFill>
                <a:latin typeface="Arial (Body)"/>
                <a:ea typeface="ＭＳ Ｐゴシック" pitchFamily="-107" charset="-128"/>
                <a:cs typeface="Arial (Body)"/>
              </a:defRPr>
            </a:lvl3pPr>
            <a:lvl4pPr marL="720000" indent="270000" algn="l" defTabSz="457200" rtl="0" eaLnBrk="1" fontAlgn="base" hangingPunct="1">
              <a:spcBef>
                <a:spcPct val="20000"/>
              </a:spcBef>
              <a:spcAft>
                <a:spcPct val="0"/>
              </a:spcAft>
              <a:buSzPct val="100000"/>
              <a:buChar char="–"/>
              <a:defRPr sz="2000" kern="1200">
                <a:solidFill>
                  <a:schemeClr val="bg1"/>
                </a:solidFill>
                <a:latin typeface="Arial (Body)"/>
                <a:ea typeface="ＭＳ Ｐゴシック" pitchFamily="-107" charset="-128"/>
                <a:cs typeface="Arial (Body)"/>
              </a:defRPr>
            </a:lvl4pPr>
            <a:lvl5pPr marL="990000" indent="0" algn="l" defTabSz="457200" rtl="0" eaLnBrk="1" fontAlgn="base" hangingPunct="1">
              <a:spcBef>
                <a:spcPct val="20000"/>
              </a:spcBef>
              <a:spcAft>
                <a:spcPct val="0"/>
              </a:spcAft>
              <a:buSzPct val="100000"/>
              <a:buNone/>
              <a:defRPr sz="1600" kern="1200">
                <a:solidFill>
                  <a:schemeClr val="bg2"/>
                </a:solidFill>
                <a:latin typeface="Arial (Body)"/>
                <a:ea typeface="ＭＳ Ｐゴシック" pitchFamily="-107" charset="-128"/>
                <a:cs typeface="Arial (Body)"/>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ts val="2500"/>
              </a:lnSpc>
            </a:pPr>
            <a:r>
              <a:rPr lang="nl-NL" dirty="0">
                <a:solidFill>
                  <a:schemeClr val="tx1"/>
                </a:solidFill>
              </a:rPr>
              <a:t>Realiteit</a:t>
            </a:r>
          </a:p>
          <a:p>
            <a:pPr marL="457200" indent="-457200">
              <a:lnSpc>
                <a:spcPts val="2500"/>
              </a:lnSpc>
              <a:buFont typeface="Arial" panose="020B0604020202020204" pitchFamily="34" charset="0"/>
              <a:buChar char="•"/>
            </a:pPr>
            <a:r>
              <a:rPr lang="nl-NL" b="0" i="1" dirty="0">
                <a:solidFill>
                  <a:schemeClr val="tx1"/>
                </a:solidFill>
              </a:rPr>
              <a:t>Data </a:t>
            </a:r>
            <a:r>
              <a:rPr lang="nl-NL" b="0" i="1" dirty="0" err="1">
                <a:solidFill>
                  <a:schemeClr val="tx1"/>
                </a:solidFill>
              </a:rPr>
              <a:t>driven</a:t>
            </a:r>
            <a:endParaRPr lang="nl-NL" b="0" i="1" dirty="0">
              <a:solidFill>
                <a:schemeClr val="tx1"/>
              </a:solidFill>
            </a:endParaRPr>
          </a:p>
          <a:p>
            <a:pPr marL="457200" indent="-457200">
              <a:lnSpc>
                <a:spcPts val="2500"/>
              </a:lnSpc>
              <a:buFont typeface="Arial" panose="020B0604020202020204" pitchFamily="34" charset="0"/>
              <a:buChar char="•"/>
            </a:pPr>
            <a:r>
              <a:rPr lang="nl-NL" b="0" i="1" dirty="0">
                <a:solidFill>
                  <a:schemeClr val="tx1"/>
                </a:solidFill>
              </a:rPr>
              <a:t>Integriteit en vertrouwen</a:t>
            </a:r>
          </a:p>
          <a:p>
            <a:pPr marL="457200" indent="-457200">
              <a:lnSpc>
                <a:spcPts val="2500"/>
              </a:lnSpc>
              <a:buFont typeface="Arial" panose="020B0604020202020204" pitchFamily="34" charset="0"/>
              <a:buChar char="•"/>
            </a:pPr>
            <a:r>
              <a:rPr lang="nl-NL" b="0" i="1" dirty="0">
                <a:solidFill>
                  <a:schemeClr val="tx1"/>
                </a:solidFill>
              </a:rPr>
              <a:t>Standaardisatie</a:t>
            </a:r>
          </a:p>
          <a:p>
            <a:pPr marL="457200" indent="-457200">
              <a:lnSpc>
                <a:spcPts val="2500"/>
              </a:lnSpc>
              <a:buFont typeface="Arial" panose="020B0604020202020204" pitchFamily="34" charset="0"/>
              <a:buChar char="•"/>
            </a:pPr>
            <a:r>
              <a:rPr lang="nl-NL" b="0" i="1" dirty="0">
                <a:solidFill>
                  <a:schemeClr val="tx1"/>
                </a:solidFill>
              </a:rPr>
              <a:t>Controle op afstand </a:t>
            </a:r>
          </a:p>
          <a:p>
            <a:pPr marL="457200" indent="-457200">
              <a:lnSpc>
                <a:spcPts val="2500"/>
              </a:lnSpc>
              <a:buFont typeface="Arial" panose="020B0604020202020204" pitchFamily="34" charset="0"/>
              <a:buChar char="•"/>
            </a:pPr>
            <a:r>
              <a:rPr lang="nl-NL" b="0" i="1" dirty="0">
                <a:solidFill>
                  <a:schemeClr val="tx1"/>
                </a:solidFill>
              </a:rPr>
              <a:t>Kennis bedrijfsprocessen</a:t>
            </a:r>
          </a:p>
          <a:p>
            <a:pPr marL="457200" indent="-457200">
              <a:lnSpc>
                <a:spcPts val="2500"/>
              </a:lnSpc>
              <a:buFont typeface="Arial" panose="020B0604020202020204" pitchFamily="34" charset="0"/>
              <a:buChar char="•"/>
            </a:pPr>
            <a:r>
              <a:rPr lang="nl-NL" b="0" i="1" dirty="0">
                <a:solidFill>
                  <a:schemeClr val="tx1"/>
                </a:solidFill>
              </a:rPr>
              <a:t>Mensen kunnen inschatten noodzaak</a:t>
            </a:r>
          </a:p>
          <a:p>
            <a:pPr marL="457200" indent="-457200">
              <a:lnSpc>
                <a:spcPts val="2500"/>
              </a:lnSpc>
              <a:buFont typeface="Arial" panose="020B0604020202020204" pitchFamily="34" charset="0"/>
              <a:buChar char="•"/>
            </a:pPr>
            <a:r>
              <a:rPr lang="nl-NL" b="0" i="1" dirty="0">
                <a:solidFill>
                  <a:schemeClr val="tx1"/>
                </a:solidFill>
              </a:rPr>
              <a:t>Regeldruk (AFM)</a:t>
            </a:r>
          </a:p>
          <a:p>
            <a:pPr marL="457200" indent="-457200">
              <a:lnSpc>
                <a:spcPts val="2500"/>
              </a:lnSpc>
              <a:buFont typeface="Arial" panose="020B0604020202020204" pitchFamily="34" charset="0"/>
              <a:buChar char="•"/>
            </a:pPr>
            <a:r>
              <a:rPr lang="nl-NL" b="0" i="1" dirty="0">
                <a:solidFill>
                  <a:schemeClr val="tx1"/>
                </a:solidFill>
              </a:rPr>
              <a:t>Gaat over toekomst </a:t>
            </a:r>
            <a:r>
              <a:rPr lang="nl-NL" b="0" i="1" dirty="0" err="1">
                <a:solidFill>
                  <a:schemeClr val="tx1"/>
                </a:solidFill>
              </a:rPr>
              <a:t>ipv</a:t>
            </a:r>
            <a:r>
              <a:rPr lang="nl-NL" b="0" i="1" dirty="0">
                <a:solidFill>
                  <a:schemeClr val="tx1"/>
                </a:solidFill>
              </a:rPr>
              <a:t> verleden</a:t>
            </a:r>
          </a:p>
          <a:p>
            <a:pPr marL="457200" indent="-457200">
              <a:lnSpc>
                <a:spcPts val="2500"/>
              </a:lnSpc>
              <a:buFont typeface="Arial" panose="020B0604020202020204" pitchFamily="34" charset="0"/>
              <a:buChar char="•"/>
            </a:pPr>
            <a:r>
              <a:rPr lang="nl-NL" b="0" i="1" dirty="0">
                <a:solidFill>
                  <a:schemeClr val="tx1"/>
                </a:solidFill>
              </a:rPr>
              <a:t>Variatie in functies</a:t>
            </a:r>
          </a:p>
          <a:p>
            <a:pPr>
              <a:lnSpc>
                <a:spcPts val="2500"/>
              </a:lnSpc>
            </a:pPr>
            <a:endParaRPr lang="nl-NL" b="0" i="1" dirty="0"/>
          </a:p>
          <a:p>
            <a:pPr marL="457200" indent="-457200">
              <a:lnSpc>
                <a:spcPts val="2500"/>
              </a:lnSpc>
              <a:buFont typeface="Arial" panose="020B0604020202020204" pitchFamily="34" charset="0"/>
              <a:buChar char="•"/>
            </a:pPr>
            <a:endParaRPr lang="nl-NL" b="0" dirty="0"/>
          </a:p>
          <a:p>
            <a:pPr marL="457200" indent="-457200">
              <a:lnSpc>
                <a:spcPts val="2500"/>
              </a:lnSpc>
              <a:buFont typeface="Arial" panose="020B0604020202020204" pitchFamily="34" charset="0"/>
              <a:buChar char="•"/>
            </a:pPr>
            <a:endParaRPr lang="nl-NL" b="0" dirty="0"/>
          </a:p>
        </p:txBody>
      </p:sp>
    </p:spTree>
    <p:extLst>
      <p:ext uri="{BB962C8B-B14F-4D97-AF65-F5344CB8AC3E}">
        <p14:creationId xmlns:p14="http://schemas.microsoft.com/office/powerpoint/2010/main" val="312943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6277" y="668182"/>
            <a:ext cx="8229600" cy="1143000"/>
          </a:xfrm>
        </p:spPr>
        <p:txBody>
          <a:bodyPr>
            <a:noAutofit/>
          </a:bodyPr>
          <a:lstStyle/>
          <a:p>
            <a:r>
              <a:rPr lang="nl-NL" sz="3600" dirty="0"/>
              <a:t>Accountant: Van cijferaar naar </a:t>
            </a:r>
            <a:br>
              <a:rPr lang="nl-NL" sz="3600" dirty="0"/>
            </a:br>
            <a:r>
              <a:rPr lang="nl-NL" sz="3600" dirty="0" err="1"/>
              <a:t>organisatie-adviseur</a:t>
            </a:r>
            <a:endParaRPr lang="nl-NL" sz="3600" dirty="0"/>
          </a:p>
        </p:txBody>
      </p:sp>
      <p:sp>
        <p:nvSpPr>
          <p:cNvPr id="4" name="Tijdelijke aanduiding voor dianummer 3"/>
          <p:cNvSpPr>
            <a:spLocks noGrp="1"/>
          </p:cNvSpPr>
          <p:nvPr>
            <p:ph type="sldNum" sz="quarter" idx="1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46C9AB-B09A-D340-A795-DDD0796AC23E}" type="slidenum">
              <a:rPr kumimoji="0" lang="en-US" sz="1200" b="0" i="0" u="none" strike="noStrike" kern="1200" cap="none" spc="0" normalizeH="0" baseline="0" noProof="0" smtClean="0">
                <a:ln>
                  <a:noFill/>
                </a:ln>
                <a:solidFill>
                  <a:srgbClr val="826B63"/>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srgbClr val="826B63"/>
              </a:solidFill>
              <a:effectLst/>
              <a:uLnTx/>
              <a:uFillTx/>
              <a:latin typeface="Arial"/>
              <a:ea typeface="+mn-ea"/>
              <a:cs typeface="+mn-cs"/>
            </a:endParaRPr>
          </a:p>
        </p:txBody>
      </p:sp>
      <p:pic>
        <p:nvPicPr>
          <p:cNvPr id="7" name="Afbeelding 6"/>
          <p:cNvPicPr>
            <a:picLocks noChangeAspect="1"/>
          </p:cNvPicPr>
          <p:nvPr/>
        </p:nvPicPr>
        <p:blipFill>
          <a:blip r:embed="rId3"/>
          <a:stretch>
            <a:fillRect/>
          </a:stretch>
        </p:blipFill>
        <p:spPr>
          <a:xfrm>
            <a:off x="1144588" y="2009076"/>
            <a:ext cx="2857500" cy="1600200"/>
          </a:xfrm>
          <a:prstGeom prst="rect">
            <a:avLst/>
          </a:prstGeom>
        </p:spPr>
      </p:pic>
      <p:pic>
        <p:nvPicPr>
          <p:cNvPr id="9" name="Tijdelijke aanduiding voor inhoud 8"/>
          <p:cNvPicPr>
            <a:picLocks noGrp="1" noChangeAspect="1"/>
          </p:cNvPicPr>
          <p:nvPr>
            <p:ph sz="quarter" idx="14"/>
          </p:nvPr>
        </p:nvPicPr>
        <p:blipFill>
          <a:blip r:embed="rId4"/>
          <a:stretch>
            <a:fillRect/>
          </a:stretch>
        </p:blipFill>
        <p:spPr>
          <a:xfrm>
            <a:off x="1547664" y="4005064"/>
            <a:ext cx="1905000" cy="1905000"/>
          </a:xfrm>
        </p:spPr>
      </p:pic>
      <p:sp>
        <p:nvSpPr>
          <p:cNvPr id="10" name="Content Placeholder 3"/>
          <p:cNvSpPr txBox="1">
            <a:spLocks/>
          </p:cNvSpPr>
          <p:nvPr/>
        </p:nvSpPr>
        <p:spPr bwMode="auto">
          <a:xfrm>
            <a:off x="4167084" y="1617316"/>
            <a:ext cx="4885917" cy="4932901"/>
          </a:xfrm>
          <a:prstGeom prst="rect">
            <a:avLst/>
          </a:prstGeom>
          <a:noFill/>
          <a:ln w="9525">
            <a:solidFill>
              <a:schemeClr val="bg1"/>
            </a:solidFill>
            <a:miter lim="800000"/>
            <a:headEnd/>
            <a:tailEnd/>
          </a:ln>
        </p:spPr>
        <p:txBody>
          <a:bodyPr vert="horz" wrap="square" lIns="91440" tIns="45720" rIns="91440" bIns="45720" numCol="1" anchor="t" anchorCtr="0" compatLnSpc="1">
            <a:prstTxWarp prst="textNoShape">
              <a:avLst/>
            </a:prstTxWarp>
            <a:normAutofit/>
          </a:bodyPr>
          <a:lstStyle>
            <a:lvl1pPr marL="0" indent="0" algn="l" defTabSz="457200" rtl="0" eaLnBrk="1" fontAlgn="base" hangingPunct="1">
              <a:spcBef>
                <a:spcPct val="20000"/>
              </a:spcBef>
              <a:spcAft>
                <a:spcPct val="0"/>
              </a:spcAft>
              <a:buFontTx/>
              <a:buNone/>
              <a:defRPr sz="2800" b="1" kern="1200">
                <a:solidFill>
                  <a:schemeClr val="bg2"/>
                </a:solidFill>
                <a:latin typeface="Arial (Body)"/>
                <a:ea typeface="ＭＳ Ｐゴシック" pitchFamily="-107" charset="-128"/>
                <a:cs typeface="Arial (Body)"/>
              </a:defRPr>
            </a:lvl1pPr>
            <a:lvl2pPr marL="358775" indent="-179388" algn="l" defTabSz="457200" rtl="0" eaLnBrk="1" fontAlgn="base" hangingPunct="1">
              <a:spcBef>
                <a:spcPct val="20000"/>
              </a:spcBef>
              <a:spcAft>
                <a:spcPct val="0"/>
              </a:spcAft>
              <a:buSzPct val="100000"/>
              <a:buFontTx/>
              <a:buNone/>
              <a:defRPr sz="2400" kern="1200">
                <a:solidFill>
                  <a:schemeClr val="bg1"/>
                </a:solidFill>
                <a:latin typeface="Arial (Body)"/>
                <a:ea typeface="ＭＳ Ｐゴシック" pitchFamily="-107" charset="-128"/>
                <a:cs typeface="Arial (Body)"/>
              </a:defRPr>
            </a:lvl2pPr>
            <a:lvl3pPr marL="628650" indent="-269875" algn="l" defTabSz="457200" rtl="0" eaLnBrk="1" fontAlgn="base" hangingPunct="1">
              <a:spcBef>
                <a:spcPct val="20000"/>
              </a:spcBef>
              <a:spcAft>
                <a:spcPct val="0"/>
              </a:spcAft>
              <a:buSzPct val="100000"/>
              <a:buFont typeface="Lucida Grande" pitchFamily="-107" charset="0"/>
              <a:buChar char="-"/>
              <a:defRPr sz="2400" kern="1200">
                <a:solidFill>
                  <a:schemeClr val="bg1"/>
                </a:solidFill>
                <a:latin typeface="Arial (Body)"/>
                <a:ea typeface="ＭＳ Ｐゴシック" pitchFamily="-107" charset="-128"/>
                <a:cs typeface="Arial (Body)"/>
              </a:defRPr>
            </a:lvl3pPr>
            <a:lvl4pPr marL="720000" indent="270000" algn="l" defTabSz="457200" rtl="0" eaLnBrk="1" fontAlgn="base" hangingPunct="1">
              <a:spcBef>
                <a:spcPct val="20000"/>
              </a:spcBef>
              <a:spcAft>
                <a:spcPct val="0"/>
              </a:spcAft>
              <a:buSzPct val="100000"/>
              <a:buChar char="–"/>
              <a:defRPr sz="2000" kern="1200">
                <a:solidFill>
                  <a:schemeClr val="bg1"/>
                </a:solidFill>
                <a:latin typeface="Arial (Body)"/>
                <a:ea typeface="ＭＳ Ｐゴシック" pitchFamily="-107" charset="-128"/>
                <a:cs typeface="Arial (Body)"/>
              </a:defRPr>
            </a:lvl4pPr>
            <a:lvl5pPr marL="990000" indent="0" algn="l" defTabSz="457200" rtl="0" eaLnBrk="1" fontAlgn="base" hangingPunct="1">
              <a:spcBef>
                <a:spcPct val="20000"/>
              </a:spcBef>
              <a:spcAft>
                <a:spcPct val="0"/>
              </a:spcAft>
              <a:buSzPct val="100000"/>
              <a:buNone/>
              <a:defRPr sz="1600" kern="1200">
                <a:solidFill>
                  <a:schemeClr val="bg2"/>
                </a:solidFill>
                <a:latin typeface="Arial (Body)"/>
                <a:ea typeface="ＭＳ Ｐゴシック" pitchFamily="-107" charset="-128"/>
                <a:cs typeface="Arial (Body)"/>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ts val="2500"/>
              </a:lnSpc>
            </a:pPr>
            <a:endParaRPr lang="nl-NL" dirty="0"/>
          </a:p>
          <a:p>
            <a:pPr>
              <a:lnSpc>
                <a:spcPts val="2500"/>
              </a:lnSpc>
            </a:pPr>
            <a:r>
              <a:rPr lang="nl-NL" dirty="0">
                <a:solidFill>
                  <a:schemeClr val="tx1"/>
                </a:solidFill>
              </a:rPr>
              <a:t>21st </a:t>
            </a:r>
            <a:r>
              <a:rPr lang="nl-NL" dirty="0" err="1">
                <a:solidFill>
                  <a:schemeClr val="tx1"/>
                </a:solidFill>
              </a:rPr>
              <a:t>Century</a:t>
            </a:r>
            <a:r>
              <a:rPr lang="nl-NL" dirty="0">
                <a:solidFill>
                  <a:schemeClr val="tx1"/>
                </a:solidFill>
              </a:rPr>
              <a:t> Skills</a:t>
            </a:r>
          </a:p>
          <a:p>
            <a:pPr>
              <a:lnSpc>
                <a:spcPts val="2500"/>
              </a:lnSpc>
            </a:pPr>
            <a:r>
              <a:rPr lang="nl-NL" dirty="0">
                <a:solidFill>
                  <a:schemeClr val="tx1"/>
                </a:solidFill>
              </a:rPr>
              <a:t> </a:t>
            </a:r>
          </a:p>
          <a:p>
            <a:pPr marL="457200" indent="-457200">
              <a:lnSpc>
                <a:spcPts val="2500"/>
              </a:lnSpc>
              <a:buFont typeface="Arial" panose="020B0604020202020204" pitchFamily="34" charset="0"/>
              <a:buChar char="•"/>
            </a:pPr>
            <a:r>
              <a:rPr lang="nl-NL" b="0" dirty="0">
                <a:solidFill>
                  <a:schemeClr val="tx1"/>
                </a:solidFill>
              </a:rPr>
              <a:t>Communicatie</a:t>
            </a:r>
          </a:p>
          <a:p>
            <a:pPr marL="457200" indent="-457200">
              <a:lnSpc>
                <a:spcPts val="2500"/>
              </a:lnSpc>
              <a:buFont typeface="Arial" panose="020B0604020202020204" pitchFamily="34" charset="0"/>
              <a:buChar char="•"/>
            </a:pPr>
            <a:r>
              <a:rPr lang="nl-NL" b="0" dirty="0">
                <a:solidFill>
                  <a:schemeClr val="tx1"/>
                </a:solidFill>
              </a:rPr>
              <a:t>Kritisch denken</a:t>
            </a:r>
          </a:p>
          <a:p>
            <a:pPr marL="457200" indent="-457200">
              <a:lnSpc>
                <a:spcPts val="2500"/>
              </a:lnSpc>
              <a:buFont typeface="Arial" panose="020B0604020202020204" pitchFamily="34" charset="0"/>
              <a:buChar char="•"/>
            </a:pPr>
            <a:r>
              <a:rPr lang="nl-NL" b="0" dirty="0">
                <a:solidFill>
                  <a:schemeClr val="tx1"/>
                </a:solidFill>
              </a:rPr>
              <a:t>Verantwoordelijkheid</a:t>
            </a:r>
          </a:p>
          <a:p>
            <a:pPr marL="457200" indent="-457200">
              <a:lnSpc>
                <a:spcPts val="2500"/>
              </a:lnSpc>
              <a:buFont typeface="Arial" panose="020B0604020202020204" pitchFamily="34" charset="0"/>
              <a:buChar char="•"/>
            </a:pPr>
            <a:r>
              <a:rPr lang="en-US" b="0" dirty="0" err="1">
                <a:solidFill>
                  <a:schemeClr val="tx1"/>
                </a:solidFill>
              </a:rPr>
              <a:t>Probleemoplossend</a:t>
            </a:r>
            <a:r>
              <a:rPr lang="en-US" b="0" dirty="0">
                <a:solidFill>
                  <a:schemeClr val="tx1"/>
                </a:solidFill>
              </a:rPr>
              <a:t> </a:t>
            </a:r>
            <a:r>
              <a:rPr lang="en-US" b="0" dirty="0" err="1">
                <a:solidFill>
                  <a:schemeClr val="tx1"/>
                </a:solidFill>
              </a:rPr>
              <a:t>vermogen</a:t>
            </a:r>
            <a:endParaRPr lang="nl-NL" b="0" dirty="0">
              <a:solidFill>
                <a:schemeClr val="tx1"/>
              </a:solidFill>
            </a:endParaRPr>
          </a:p>
          <a:p>
            <a:pPr marL="457200" indent="-457200">
              <a:lnSpc>
                <a:spcPts val="2500"/>
              </a:lnSpc>
              <a:buFont typeface="Arial" panose="020B0604020202020204" pitchFamily="34" charset="0"/>
              <a:buChar char="•"/>
            </a:pPr>
            <a:r>
              <a:rPr lang="en-US" b="0" dirty="0" err="1">
                <a:solidFill>
                  <a:schemeClr val="tx1"/>
                </a:solidFill>
              </a:rPr>
              <a:t>Creativiteit</a:t>
            </a:r>
            <a:endParaRPr lang="nl-NL" b="0" dirty="0">
              <a:solidFill>
                <a:schemeClr val="tx1"/>
              </a:solidFill>
            </a:endParaRPr>
          </a:p>
          <a:p>
            <a:pPr marL="457200" indent="-457200">
              <a:lnSpc>
                <a:spcPts val="2500"/>
              </a:lnSpc>
              <a:buFont typeface="Arial" panose="020B0604020202020204" pitchFamily="34" charset="0"/>
              <a:buChar char="•"/>
            </a:pPr>
            <a:r>
              <a:rPr lang="nl-NL" b="0" dirty="0">
                <a:solidFill>
                  <a:schemeClr val="tx1"/>
                </a:solidFill>
              </a:rPr>
              <a:t>ICT vaardigheden</a:t>
            </a:r>
          </a:p>
          <a:p>
            <a:pPr marL="457200" indent="-457200">
              <a:lnSpc>
                <a:spcPts val="2500"/>
              </a:lnSpc>
              <a:buFont typeface="Arial" panose="020B0604020202020204" pitchFamily="34" charset="0"/>
              <a:buChar char="•"/>
            </a:pPr>
            <a:endParaRPr lang="nl-NL" b="0" dirty="0"/>
          </a:p>
        </p:txBody>
      </p:sp>
    </p:spTree>
    <p:extLst>
      <p:ext uri="{BB962C8B-B14F-4D97-AF65-F5344CB8AC3E}">
        <p14:creationId xmlns:p14="http://schemas.microsoft.com/office/powerpoint/2010/main" val="37541846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4588" y="1591778"/>
            <a:ext cx="2191845" cy="2321870"/>
          </a:xfrm>
          <a:prstGeom prst="rect">
            <a:avLst/>
          </a:prstGeom>
        </p:spPr>
      </p:pic>
      <p:sp>
        <p:nvSpPr>
          <p:cNvPr id="2" name="Titel 1"/>
          <p:cNvSpPr>
            <a:spLocks noGrp="1"/>
          </p:cNvSpPr>
          <p:nvPr>
            <p:ph type="title"/>
          </p:nvPr>
        </p:nvSpPr>
        <p:spPr>
          <a:xfrm>
            <a:off x="1144588" y="456800"/>
            <a:ext cx="7715250" cy="1223963"/>
          </a:xfrm>
        </p:spPr>
        <p:txBody>
          <a:bodyPr>
            <a:normAutofit/>
          </a:bodyPr>
          <a:lstStyle/>
          <a:p>
            <a:r>
              <a:rPr lang="nl-NL" sz="2800" dirty="0"/>
              <a:t>Verpleegkundige: </a:t>
            </a:r>
            <a:br>
              <a:rPr lang="nl-NL" sz="2800" dirty="0"/>
            </a:br>
            <a:r>
              <a:rPr lang="nl-NL" sz="2800" dirty="0"/>
              <a:t>Van ziekenverzorgster naar zorgregisseur</a:t>
            </a:r>
          </a:p>
        </p:txBody>
      </p:sp>
      <p:sp>
        <p:nvSpPr>
          <p:cNvPr id="4" name="Tijdelijke aanduiding voor dianummer 3"/>
          <p:cNvSpPr>
            <a:spLocks noGrp="1"/>
          </p:cNvSpPr>
          <p:nvPr>
            <p:ph type="sldNum" sz="quarter" idx="1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46C9AB-B09A-D340-A795-DDD0796AC23E}" type="slidenum">
              <a:rPr kumimoji="0" lang="en-US" sz="1200" b="0" i="0" u="none" strike="noStrike" kern="1200" cap="none" spc="0" normalizeH="0" baseline="0" noProof="0" smtClean="0">
                <a:ln>
                  <a:noFill/>
                </a:ln>
                <a:solidFill>
                  <a:srgbClr val="826B63"/>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srgbClr val="826B63"/>
              </a:solidFill>
              <a:effectLst/>
              <a:uLnTx/>
              <a:uFillTx/>
              <a:latin typeface="Arial"/>
              <a:ea typeface="+mn-ea"/>
              <a:cs typeface="+mn-cs"/>
            </a:endParaRPr>
          </a:p>
        </p:txBody>
      </p:sp>
      <p:sp>
        <p:nvSpPr>
          <p:cNvPr id="6" name="AutoShape 2" descr="Afbeeldingsresultaat voor wijkverpleegkundige"/>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2" name="Content Placeholder 3"/>
          <p:cNvSpPr>
            <a:spLocks noGrp="1"/>
          </p:cNvSpPr>
          <p:nvPr>
            <p:ph sz="half" idx="4294967295"/>
          </p:nvPr>
        </p:nvSpPr>
        <p:spPr>
          <a:xfrm>
            <a:off x="3851920" y="1490834"/>
            <a:ext cx="5184575" cy="5230641"/>
          </a:xfrm>
          <a:prstGeom prst="rect">
            <a:avLst/>
          </a:prstGeom>
          <a:ln>
            <a:solidFill>
              <a:schemeClr val="bg1"/>
            </a:solidFill>
          </a:ln>
        </p:spPr>
        <p:txBody>
          <a:bodyPr>
            <a:normAutofit fontScale="25000" lnSpcReduction="20000"/>
          </a:bodyPr>
          <a:lstStyle/>
          <a:p>
            <a:pPr>
              <a:lnSpc>
                <a:spcPts val="2500"/>
              </a:lnSpc>
            </a:pPr>
            <a:r>
              <a:rPr lang="nl-NL" sz="5500" dirty="0"/>
              <a:t>Dilemma’s </a:t>
            </a:r>
          </a:p>
          <a:p>
            <a:pPr marL="457200" indent="-457200">
              <a:lnSpc>
                <a:spcPts val="2500"/>
              </a:lnSpc>
              <a:buFont typeface="Arial" panose="020B0604020202020204" pitchFamily="34" charset="0"/>
              <a:buChar char="•"/>
            </a:pPr>
            <a:r>
              <a:rPr lang="nl-NL" sz="5500" b="0" i="1" dirty="0"/>
              <a:t>Digitalisering en robotisering</a:t>
            </a:r>
          </a:p>
          <a:p>
            <a:pPr marL="457200" indent="-457200">
              <a:lnSpc>
                <a:spcPts val="2500"/>
              </a:lnSpc>
              <a:buFont typeface="Arial" panose="020B0604020202020204" pitchFamily="34" charset="0"/>
              <a:buChar char="•"/>
            </a:pPr>
            <a:r>
              <a:rPr lang="nl-NL" sz="5500" b="0" i="1" dirty="0"/>
              <a:t>Complexe zorgvraag</a:t>
            </a:r>
          </a:p>
          <a:p>
            <a:pPr marL="457200" indent="-457200">
              <a:lnSpc>
                <a:spcPts val="2500"/>
              </a:lnSpc>
              <a:buFont typeface="Arial" panose="020B0604020202020204" pitchFamily="34" charset="0"/>
              <a:buChar char="•"/>
            </a:pPr>
            <a:r>
              <a:rPr lang="nl-NL" sz="5500" b="0" i="1" dirty="0"/>
              <a:t>Multi problematiek</a:t>
            </a:r>
          </a:p>
          <a:p>
            <a:pPr marL="457200" indent="-457200">
              <a:lnSpc>
                <a:spcPts val="2500"/>
              </a:lnSpc>
              <a:buFont typeface="Arial" panose="020B0604020202020204" pitchFamily="34" charset="0"/>
              <a:buChar char="•"/>
            </a:pPr>
            <a:r>
              <a:rPr lang="nl-NL" sz="5500" b="0" i="1" dirty="0"/>
              <a:t>Zorg op maat </a:t>
            </a:r>
          </a:p>
          <a:p>
            <a:pPr marL="457200" indent="-457200">
              <a:lnSpc>
                <a:spcPts val="2500"/>
              </a:lnSpc>
              <a:buFont typeface="Arial" panose="020B0604020202020204" pitchFamily="34" charset="0"/>
              <a:buChar char="•"/>
            </a:pPr>
            <a:r>
              <a:rPr lang="nl-NL" sz="5500" b="0" i="1" dirty="0"/>
              <a:t>Mondige patiënt </a:t>
            </a:r>
          </a:p>
          <a:p>
            <a:pPr marL="457200" indent="-457200">
              <a:lnSpc>
                <a:spcPts val="2500"/>
              </a:lnSpc>
              <a:buFont typeface="Arial" panose="020B0604020202020204" pitchFamily="34" charset="0"/>
              <a:buChar char="•"/>
            </a:pPr>
            <a:r>
              <a:rPr lang="nl-NL" sz="5500" b="0" i="1" dirty="0"/>
              <a:t>Veel betrokken partijen (vrijwilligers)</a:t>
            </a:r>
          </a:p>
          <a:p>
            <a:pPr>
              <a:lnSpc>
                <a:spcPts val="2500"/>
              </a:lnSpc>
            </a:pPr>
            <a:r>
              <a:rPr lang="nl-NL" sz="5500" b="0" i="1" dirty="0" err="1"/>
              <a:t>vs</a:t>
            </a:r>
            <a:endParaRPr lang="nl-NL" sz="5500" b="0" i="1" dirty="0"/>
          </a:p>
          <a:p>
            <a:pPr marL="457200" indent="-457200">
              <a:lnSpc>
                <a:spcPts val="2500"/>
              </a:lnSpc>
              <a:buFont typeface="Arial" panose="020B0604020202020204" pitchFamily="34" charset="0"/>
              <a:buChar char="•"/>
            </a:pPr>
            <a:r>
              <a:rPr lang="nl-NL" sz="5500" b="0" i="1" dirty="0"/>
              <a:t>Protocollen en standaardisatie van zorgplannen</a:t>
            </a:r>
          </a:p>
          <a:p>
            <a:pPr marL="457200" indent="-457200">
              <a:lnSpc>
                <a:spcPts val="2500"/>
              </a:lnSpc>
              <a:buFont typeface="Arial" panose="020B0604020202020204" pitchFamily="34" charset="0"/>
              <a:buChar char="•"/>
            </a:pPr>
            <a:r>
              <a:rPr lang="nl-NL" sz="5500" b="0" i="1" dirty="0"/>
              <a:t>BIG</a:t>
            </a:r>
          </a:p>
          <a:p>
            <a:pPr marL="457200" indent="-457200">
              <a:lnSpc>
                <a:spcPts val="2500"/>
              </a:lnSpc>
              <a:buFont typeface="Arial" panose="020B0604020202020204" pitchFamily="34" charset="0"/>
              <a:buChar char="•"/>
            </a:pPr>
            <a:r>
              <a:rPr lang="nl-NL" sz="5500" b="0" i="1" dirty="0"/>
              <a:t>Behandelplan</a:t>
            </a:r>
          </a:p>
          <a:p>
            <a:pPr marL="457200" indent="-457200">
              <a:lnSpc>
                <a:spcPts val="2500"/>
              </a:lnSpc>
              <a:buFont typeface="Arial" panose="020B0604020202020204" pitchFamily="34" charset="0"/>
              <a:buChar char="•"/>
            </a:pPr>
            <a:r>
              <a:rPr lang="nl-NL" sz="5500" b="0" i="1" dirty="0"/>
              <a:t>Efficiency</a:t>
            </a:r>
          </a:p>
          <a:p>
            <a:pPr marL="457200" indent="-457200">
              <a:lnSpc>
                <a:spcPts val="2500"/>
              </a:lnSpc>
              <a:buFont typeface="Arial" panose="020B0604020202020204" pitchFamily="34" charset="0"/>
              <a:buChar char="•"/>
            </a:pPr>
            <a:r>
              <a:rPr lang="nl-NL" sz="5500" b="0" i="1" dirty="0"/>
              <a:t>Kortere zorgtijd</a:t>
            </a:r>
          </a:p>
          <a:p>
            <a:pPr marL="0" indent="0">
              <a:lnSpc>
                <a:spcPts val="2500"/>
              </a:lnSpc>
              <a:buNone/>
            </a:pPr>
            <a:r>
              <a:rPr lang="nl-NL" sz="5500" i="1" dirty="0"/>
              <a:t>NB variatie in functies</a:t>
            </a:r>
            <a:endParaRPr lang="nl-NL" sz="5500" b="0" dirty="0"/>
          </a:p>
          <a:p>
            <a:pPr marL="457200" indent="-457200">
              <a:lnSpc>
                <a:spcPts val="2500"/>
              </a:lnSpc>
              <a:buFont typeface="Arial" panose="020B0604020202020204" pitchFamily="34" charset="0"/>
              <a:buChar char="•"/>
            </a:pPr>
            <a:endParaRPr lang="nl-NL" b="0" dirty="0"/>
          </a:p>
        </p:txBody>
      </p:sp>
      <p:pic>
        <p:nvPicPr>
          <p:cNvPr id="3" name="Afbeelding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3498" y="4113521"/>
            <a:ext cx="2613670" cy="2613670"/>
          </a:xfrm>
          <a:prstGeom prst="rect">
            <a:avLst/>
          </a:prstGeom>
        </p:spPr>
      </p:pic>
    </p:spTree>
    <p:extLst>
      <p:ext uri="{BB962C8B-B14F-4D97-AF65-F5344CB8AC3E}">
        <p14:creationId xmlns:p14="http://schemas.microsoft.com/office/powerpoint/2010/main" val="3823101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57495" y="477068"/>
            <a:ext cx="8133809" cy="1223963"/>
          </a:xfrm>
        </p:spPr>
        <p:txBody>
          <a:bodyPr>
            <a:noAutofit/>
          </a:bodyPr>
          <a:lstStyle/>
          <a:p>
            <a:r>
              <a:rPr lang="nl-NL" sz="2800" dirty="0"/>
              <a:t>Verpleegkundige: Van ziekenverzorgster naar zorgregisseur</a:t>
            </a:r>
          </a:p>
        </p:txBody>
      </p:sp>
      <p:sp>
        <p:nvSpPr>
          <p:cNvPr id="4" name="Tijdelijke aanduiding voor dianummer 3"/>
          <p:cNvSpPr>
            <a:spLocks noGrp="1"/>
          </p:cNvSpPr>
          <p:nvPr>
            <p:ph type="sldNum" sz="quarter" idx="1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46C9AB-B09A-D340-A795-DDD0796AC23E}" type="slidenum">
              <a:rPr kumimoji="0" lang="en-US" sz="1200" b="0" i="0" u="none" strike="noStrike" kern="1200" cap="none" spc="0" normalizeH="0" baseline="0" noProof="0" smtClean="0">
                <a:ln>
                  <a:noFill/>
                </a:ln>
                <a:solidFill>
                  <a:srgbClr val="826B63"/>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srgbClr val="826B63"/>
              </a:solidFill>
              <a:effectLst/>
              <a:uLnTx/>
              <a:uFillTx/>
              <a:latin typeface="Arial"/>
              <a:ea typeface="+mn-ea"/>
              <a:cs typeface="+mn-cs"/>
            </a:endParaRPr>
          </a:p>
        </p:txBody>
      </p:sp>
      <p:sp>
        <p:nvSpPr>
          <p:cNvPr id="6" name="AutoShape 2" descr="Afbeeldingsresultaat voor wijkverpleegkundige"/>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2" name="Content Placeholder 3"/>
          <p:cNvSpPr>
            <a:spLocks noGrp="1"/>
          </p:cNvSpPr>
          <p:nvPr>
            <p:ph sz="half" idx="4294967295"/>
          </p:nvPr>
        </p:nvSpPr>
        <p:spPr>
          <a:xfrm>
            <a:off x="3973921" y="1788574"/>
            <a:ext cx="4885917" cy="4932901"/>
          </a:xfrm>
          <a:prstGeom prst="rect">
            <a:avLst/>
          </a:prstGeom>
          <a:ln>
            <a:solidFill>
              <a:schemeClr val="bg1"/>
            </a:solidFill>
          </a:ln>
        </p:spPr>
        <p:txBody>
          <a:bodyPr>
            <a:normAutofit/>
          </a:bodyPr>
          <a:lstStyle/>
          <a:p>
            <a:pPr>
              <a:lnSpc>
                <a:spcPts val="2500"/>
              </a:lnSpc>
            </a:pPr>
            <a:endParaRPr lang="nl-NL" dirty="0"/>
          </a:p>
          <a:p>
            <a:pPr>
              <a:lnSpc>
                <a:spcPts val="2500"/>
              </a:lnSpc>
            </a:pPr>
            <a:r>
              <a:rPr lang="nl-NL" dirty="0"/>
              <a:t>21st </a:t>
            </a:r>
            <a:r>
              <a:rPr lang="nl-NL" dirty="0" err="1"/>
              <a:t>Century</a:t>
            </a:r>
            <a:r>
              <a:rPr lang="nl-NL" dirty="0"/>
              <a:t> Skills</a:t>
            </a:r>
          </a:p>
          <a:p>
            <a:pPr>
              <a:lnSpc>
                <a:spcPts val="2500"/>
              </a:lnSpc>
            </a:pPr>
            <a:r>
              <a:rPr lang="nl-NL" dirty="0"/>
              <a:t> </a:t>
            </a:r>
          </a:p>
          <a:p>
            <a:pPr marL="457200" indent="-457200">
              <a:lnSpc>
                <a:spcPts val="2500"/>
              </a:lnSpc>
              <a:buFont typeface="Arial" panose="020B0604020202020204" pitchFamily="34" charset="0"/>
              <a:buChar char="•"/>
            </a:pPr>
            <a:r>
              <a:rPr lang="nl-NL" b="0" dirty="0"/>
              <a:t>Communicatie (!)</a:t>
            </a:r>
          </a:p>
          <a:p>
            <a:pPr marL="457200" indent="-457200">
              <a:lnSpc>
                <a:spcPts val="2500"/>
              </a:lnSpc>
              <a:buFont typeface="Arial" panose="020B0604020202020204" pitchFamily="34" charset="0"/>
              <a:buChar char="•"/>
            </a:pPr>
            <a:r>
              <a:rPr lang="nl-NL" b="0" dirty="0"/>
              <a:t>Samenwerken</a:t>
            </a:r>
          </a:p>
          <a:p>
            <a:pPr marL="457200" indent="-457200">
              <a:lnSpc>
                <a:spcPts val="2500"/>
              </a:lnSpc>
              <a:buFont typeface="Arial" panose="020B0604020202020204" pitchFamily="34" charset="0"/>
              <a:buChar char="•"/>
            </a:pPr>
            <a:r>
              <a:rPr lang="nl-NL" b="0" dirty="0"/>
              <a:t>Kritisch denken</a:t>
            </a:r>
          </a:p>
          <a:p>
            <a:pPr marL="457200" indent="-457200">
              <a:lnSpc>
                <a:spcPts val="2500"/>
              </a:lnSpc>
              <a:buFont typeface="Arial" panose="020B0604020202020204" pitchFamily="34" charset="0"/>
              <a:buChar char="•"/>
            </a:pPr>
            <a:r>
              <a:rPr lang="nl-NL" b="0" dirty="0"/>
              <a:t>Zelfsturing</a:t>
            </a:r>
          </a:p>
          <a:p>
            <a:pPr marL="457200" indent="-457200">
              <a:lnSpc>
                <a:spcPts val="2500"/>
              </a:lnSpc>
              <a:buFont typeface="Arial" panose="020B0604020202020204" pitchFamily="34" charset="0"/>
              <a:buChar char="•"/>
            </a:pPr>
            <a:r>
              <a:rPr lang="nl-NL" b="0" dirty="0"/>
              <a:t>Verantwoordelijkheid</a:t>
            </a:r>
          </a:p>
          <a:p>
            <a:pPr marL="457200" indent="-457200">
              <a:lnSpc>
                <a:spcPts val="2500"/>
              </a:lnSpc>
              <a:buFont typeface="Arial" panose="020B0604020202020204" pitchFamily="34" charset="0"/>
              <a:buChar char="•"/>
            </a:pPr>
            <a:r>
              <a:rPr lang="nl-NL" b="0" dirty="0"/>
              <a:t>ICT</a:t>
            </a:r>
          </a:p>
          <a:p>
            <a:pPr marL="457200" indent="-457200">
              <a:lnSpc>
                <a:spcPts val="2500"/>
              </a:lnSpc>
              <a:buFont typeface="Arial" panose="020B0604020202020204" pitchFamily="34" charset="0"/>
              <a:buChar char="•"/>
            </a:pPr>
            <a:endParaRPr lang="nl-NL" b="0" dirty="0"/>
          </a:p>
        </p:txBody>
      </p:sp>
      <p:pic>
        <p:nvPicPr>
          <p:cNvPr id="3" name="Afbeelding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6854" y="5527143"/>
            <a:ext cx="3446041" cy="1134277"/>
          </a:xfrm>
          <a:prstGeom prst="rect">
            <a:avLst/>
          </a:prstGeom>
        </p:spPr>
      </p:pic>
      <p:pic>
        <p:nvPicPr>
          <p:cNvPr id="8" name="Afbeelding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5316" y="3876583"/>
            <a:ext cx="2694434" cy="1528052"/>
          </a:xfrm>
          <a:prstGeom prst="rect">
            <a:avLst/>
          </a:prstGeom>
        </p:spPr>
      </p:pic>
      <p:pic>
        <p:nvPicPr>
          <p:cNvPr id="5" name="Afbeelding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6854" y="1591315"/>
            <a:ext cx="3499668" cy="2197725"/>
          </a:xfrm>
          <a:prstGeom prst="rect">
            <a:avLst/>
          </a:prstGeom>
        </p:spPr>
      </p:pic>
    </p:spTree>
    <p:extLst>
      <p:ext uri="{BB962C8B-B14F-4D97-AF65-F5344CB8AC3E}">
        <p14:creationId xmlns:p14="http://schemas.microsoft.com/office/powerpoint/2010/main" val="363434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30238" y="645574"/>
            <a:ext cx="8229600" cy="1143000"/>
          </a:xfrm>
        </p:spPr>
        <p:txBody>
          <a:bodyPr>
            <a:normAutofit/>
          </a:bodyPr>
          <a:lstStyle/>
          <a:p>
            <a:r>
              <a:rPr lang="nl-NL" sz="3200" dirty="0"/>
              <a:t>Schade/verzekeringsadviseur: Van </a:t>
            </a:r>
            <a:r>
              <a:rPr lang="nl-NL" sz="3200" dirty="0" err="1"/>
              <a:t>all-round</a:t>
            </a:r>
            <a:r>
              <a:rPr lang="nl-NL" sz="3200" dirty="0"/>
              <a:t> verkoper naar adviseur</a:t>
            </a:r>
          </a:p>
        </p:txBody>
      </p:sp>
      <p:sp>
        <p:nvSpPr>
          <p:cNvPr id="4" name="Tijdelijke aanduiding voor dianummer 3"/>
          <p:cNvSpPr>
            <a:spLocks noGrp="1"/>
          </p:cNvSpPr>
          <p:nvPr>
            <p:ph type="sldNum" sz="quarter" idx="1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46C9AB-B09A-D340-A795-DDD0796AC23E}" type="slidenum">
              <a:rPr kumimoji="0" lang="en-US" sz="1200" b="0" i="0" u="none" strike="noStrike" kern="1200" cap="none" spc="0" normalizeH="0" baseline="0" noProof="0" smtClean="0">
                <a:ln>
                  <a:noFill/>
                </a:ln>
                <a:solidFill>
                  <a:srgbClr val="826B63"/>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srgbClr val="826B63"/>
              </a:solidFill>
              <a:effectLst/>
              <a:uLnTx/>
              <a:uFillTx/>
              <a:latin typeface="Arial"/>
              <a:ea typeface="+mn-ea"/>
              <a:cs typeface="+mn-cs"/>
            </a:endParaRPr>
          </a:p>
        </p:txBody>
      </p:sp>
      <p:sp>
        <p:nvSpPr>
          <p:cNvPr id="8" name="Content Placeholder 3"/>
          <p:cNvSpPr txBox="1">
            <a:spLocks/>
          </p:cNvSpPr>
          <p:nvPr/>
        </p:nvSpPr>
        <p:spPr bwMode="auto">
          <a:xfrm>
            <a:off x="3995936" y="1808041"/>
            <a:ext cx="4863902" cy="4932901"/>
          </a:xfrm>
          <a:prstGeom prst="rect">
            <a:avLst/>
          </a:prstGeom>
          <a:noFill/>
          <a:ln w="9525">
            <a:solidFill>
              <a:schemeClr val="bg1"/>
            </a:solidFill>
            <a:miter lim="800000"/>
            <a:headEnd/>
            <a:tailEnd/>
          </a:ln>
        </p:spPr>
        <p:txBody>
          <a:bodyPr vert="horz" wrap="square" lIns="91440" tIns="45720" rIns="91440" bIns="45720" numCol="1" anchor="t" anchorCtr="0" compatLnSpc="1">
            <a:prstTxWarp prst="textNoShape">
              <a:avLst/>
            </a:prstTxWarp>
            <a:normAutofit fontScale="62500" lnSpcReduction="20000"/>
          </a:bodyPr>
          <a:lstStyle>
            <a:lvl1pPr marL="0" indent="0" algn="l" defTabSz="457200" rtl="0" eaLnBrk="1" fontAlgn="base" hangingPunct="1">
              <a:spcBef>
                <a:spcPct val="20000"/>
              </a:spcBef>
              <a:spcAft>
                <a:spcPct val="0"/>
              </a:spcAft>
              <a:buFontTx/>
              <a:buNone/>
              <a:defRPr sz="2800" b="1" kern="1200">
                <a:solidFill>
                  <a:schemeClr val="bg2"/>
                </a:solidFill>
                <a:latin typeface="Arial (Body)"/>
                <a:ea typeface="ＭＳ Ｐゴシック" pitchFamily="-107" charset="-128"/>
                <a:cs typeface="Arial (Body)"/>
              </a:defRPr>
            </a:lvl1pPr>
            <a:lvl2pPr marL="358775" indent="-179388" algn="l" defTabSz="457200" rtl="0" eaLnBrk="1" fontAlgn="base" hangingPunct="1">
              <a:spcBef>
                <a:spcPct val="20000"/>
              </a:spcBef>
              <a:spcAft>
                <a:spcPct val="0"/>
              </a:spcAft>
              <a:buSzPct val="100000"/>
              <a:buFontTx/>
              <a:buNone/>
              <a:defRPr sz="2400" kern="1200">
                <a:solidFill>
                  <a:schemeClr val="bg1"/>
                </a:solidFill>
                <a:latin typeface="Arial (Body)"/>
                <a:ea typeface="ＭＳ Ｐゴシック" pitchFamily="-107" charset="-128"/>
                <a:cs typeface="Arial (Body)"/>
              </a:defRPr>
            </a:lvl2pPr>
            <a:lvl3pPr marL="628650" indent="-269875" algn="l" defTabSz="457200" rtl="0" eaLnBrk="1" fontAlgn="base" hangingPunct="1">
              <a:spcBef>
                <a:spcPct val="20000"/>
              </a:spcBef>
              <a:spcAft>
                <a:spcPct val="0"/>
              </a:spcAft>
              <a:buSzPct val="100000"/>
              <a:buFont typeface="Lucida Grande" pitchFamily="-107" charset="0"/>
              <a:buChar char="-"/>
              <a:defRPr sz="2400" kern="1200">
                <a:solidFill>
                  <a:schemeClr val="bg1"/>
                </a:solidFill>
                <a:latin typeface="Arial (Body)"/>
                <a:ea typeface="ＭＳ Ｐゴシック" pitchFamily="-107" charset="-128"/>
                <a:cs typeface="Arial (Body)"/>
              </a:defRPr>
            </a:lvl3pPr>
            <a:lvl4pPr marL="720000" indent="270000" algn="l" defTabSz="457200" rtl="0" eaLnBrk="1" fontAlgn="base" hangingPunct="1">
              <a:spcBef>
                <a:spcPct val="20000"/>
              </a:spcBef>
              <a:spcAft>
                <a:spcPct val="0"/>
              </a:spcAft>
              <a:buSzPct val="100000"/>
              <a:buChar char="–"/>
              <a:defRPr sz="2000" kern="1200">
                <a:solidFill>
                  <a:schemeClr val="bg1"/>
                </a:solidFill>
                <a:latin typeface="Arial (Body)"/>
                <a:ea typeface="ＭＳ Ｐゴシック" pitchFamily="-107" charset="-128"/>
                <a:cs typeface="Arial (Body)"/>
              </a:defRPr>
            </a:lvl4pPr>
            <a:lvl5pPr marL="990000" indent="0" algn="l" defTabSz="457200" rtl="0" eaLnBrk="1" fontAlgn="base" hangingPunct="1">
              <a:spcBef>
                <a:spcPct val="20000"/>
              </a:spcBef>
              <a:spcAft>
                <a:spcPct val="0"/>
              </a:spcAft>
              <a:buSzPct val="100000"/>
              <a:buNone/>
              <a:defRPr sz="1600" kern="1200">
                <a:solidFill>
                  <a:schemeClr val="bg2"/>
                </a:solidFill>
                <a:latin typeface="Arial (Body)"/>
                <a:ea typeface="ＭＳ Ｐゴシック" pitchFamily="-107" charset="-128"/>
                <a:cs typeface="Arial (Body)"/>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ts val="2500"/>
              </a:lnSpc>
            </a:pPr>
            <a:r>
              <a:rPr lang="nl-NL" dirty="0">
                <a:solidFill>
                  <a:schemeClr val="tx1"/>
                </a:solidFill>
              </a:rPr>
              <a:t>Realiteit:</a:t>
            </a:r>
          </a:p>
          <a:p>
            <a:pPr marL="457200" indent="-457200">
              <a:lnSpc>
                <a:spcPts val="2500"/>
              </a:lnSpc>
              <a:buFontTx/>
              <a:buChar char="-"/>
            </a:pPr>
            <a:r>
              <a:rPr lang="nl-NL" sz="2600" b="0" dirty="0">
                <a:solidFill>
                  <a:schemeClr val="tx1">
                    <a:lumMod val="50000"/>
                  </a:schemeClr>
                </a:solidFill>
              </a:rPr>
              <a:t>Verdienmodel staat onder druk</a:t>
            </a:r>
          </a:p>
          <a:p>
            <a:pPr marL="815975" lvl="1" indent="-457200">
              <a:lnSpc>
                <a:spcPts val="2500"/>
              </a:lnSpc>
              <a:buFontTx/>
              <a:buChar char="-"/>
            </a:pPr>
            <a:r>
              <a:rPr lang="nl-NL" sz="2600" dirty="0">
                <a:solidFill>
                  <a:srgbClr val="FF0000"/>
                </a:solidFill>
              </a:rPr>
              <a:t>Verzekeren minder vanzelfsprekend</a:t>
            </a:r>
          </a:p>
          <a:p>
            <a:pPr marL="815975" lvl="1" indent="-457200">
              <a:lnSpc>
                <a:spcPts val="2500"/>
              </a:lnSpc>
              <a:buFontTx/>
              <a:buChar char="-"/>
            </a:pPr>
            <a:r>
              <a:rPr lang="nl-NL" sz="2600" dirty="0">
                <a:solidFill>
                  <a:srgbClr val="FF0000"/>
                </a:solidFill>
              </a:rPr>
              <a:t>Van maatwerk naar pakketverzekering</a:t>
            </a:r>
          </a:p>
          <a:p>
            <a:pPr marL="815975" lvl="1" indent="-457200">
              <a:lnSpc>
                <a:spcPts val="2500"/>
              </a:lnSpc>
              <a:buFontTx/>
              <a:buChar char="-"/>
            </a:pPr>
            <a:r>
              <a:rPr lang="nl-NL" sz="2600" dirty="0">
                <a:solidFill>
                  <a:srgbClr val="FF0000"/>
                </a:solidFill>
              </a:rPr>
              <a:t>Wetgeving </a:t>
            </a:r>
            <a:r>
              <a:rPr lang="nl-NL" sz="2600" dirty="0">
                <a:solidFill>
                  <a:srgbClr val="FF0000"/>
                </a:solidFill>
                <a:sym typeface="Wingdings" panose="05000000000000000000" pitchFamily="2" charset="2"/>
              </a:rPr>
              <a:t> provisie</a:t>
            </a:r>
          </a:p>
          <a:p>
            <a:pPr marL="815975" lvl="1" indent="-457200">
              <a:lnSpc>
                <a:spcPts val="2500"/>
              </a:lnSpc>
              <a:buFontTx/>
              <a:buChar char="-"/>
            </a:pPr>
            <a:r>
              <a:rPr lang="nl-NL" sz="2600" dirty="0">
                <a:solidFill>
                  <a:srgbClr val="FF0000"/>
                </a:solidFill>
                <a:sym typeface="Wingdings" panose="05000000000000000000" pitchFamily="2" charset="2"/>
              </a:rPr>
              <a:t>Concurrentie</a:t>
            </a:r>
            <a:endParaRPr lang="nl-NL" sz="2600" dirty="0">
              <a:solidFill>
                <a:srgbClr val="FF0000"/>
              </a:solidFill>
            </a:endParaRPr>
          </a:p>
          <a:p>
            <a:pPr marL="457200" indent="-457200">
              <a:lnSpc>
                <a:spcPts val="2500"/>
              </a:lnSpc>
              <a:buFontTx/>
              <a:buChar char="-"/>
            </a:pPr>
            <a:r>
              <a:rPr lang="nl-NL" sz="2600" b="0" dirty="0">
                <a:solidFill>
                  <a:schemeClr val="tx1">
                    <a:lumMod val="50000"/>
                  </a:schemeClr>
                </a:solidFill>
              </a:rPr>
              <a:t>Lage kosten en efficiency</a:t>
            </a:r>
          </a:p>
          <a:p>
            <a:pPr marL="457200" indent="-457200">
              <a:lnSpc>
                <a:spcPts val="2500"/>
              </a:lnSpc>
              <a:buFontTx/>
              <a:buChar char="-"/>
            </a:pPr>
            <a:r>
              <a:rPr lang="nl-NL" sz="2600" b="0" dirty="0">
                <a:solidFill>
                  <a:schemeClr val="tx1">
                    <a:lumMod val="50000"/>
                  </a:schemeClr>
                </a:solidFill>
              </a:rPr>
              <a:t>Introductie slimme websites</a:t>
            </a:r>
          </a:p>
          <a:p>
            <a:pPr marL="457200" indent="-457200">
              <a:lnSpc>
                <a:spcPts val="2500"/>
              </a:lnSpc>
              <a:buFontTx/>
              <a:buChar char="-"/>
            </a:pPr>
            <a:r>
              <a:rPr lang="nl-NL" sz="2600" b="0" dirty="0">
                <a:solidFill>
                  <a:schemeClr val="tx1">
                    <a:lumMod val="50000"/>
                  </a:schemeClr>
                </a:solidFill>
              </a:rPr>
              <a:t>Verdwijnen tussenpersonen/afbouw backoffice</a:t>
            </a:r>
          </a:p>
          <a:p>
            <a:pPr marL="457200" indent="-457200">
              <a:lnSpc>
                <a:spcPts val="2500"/>
              </a:lnSpc>
              <a:buFontTx/>
              <a:buChar char="-"/>
            </a:pPr>
            <a:r>
              <a:rPr lang="nl-NL" sz="2600" b="0" dirty="0">
                <a:solidFill>
                  <a:schemeClr val="tx1">
                    <a:lumMod val="50000"/>
                  </a:schemeClr>
                </a:solidFill>
              </a:rPr>
              <a:t>Advies alleen bij complexe zaken + direct contact</a:t>
            </a:r>
          </a:p>
          <a:p>
            <a:pPr marL="457200" indent="-457200">
              <a:lnSpc>
                <a:spcPts val="2500"/>
              </a:lnSpc>
              <a:buFontTx/>
              <a:buChar char="-"/>
            </a:pPr>
            <a:r>
              <a:rPr lang="nl-NL" sz="2600" b="0" dirty="0">
                <a:solidFill>
                  <a:schemeClr val="tx1">
                    <a:lumMod val="50000"/>
                  </a:schemeClr>
                </a:solidFill>
              </a:rPr>
              <a:t>Kunst van communiceren</a:t>
            </a:r>
          </a:p>
          <a:p>
            <a:pPr marL="457200" indent="-457200">
              <a:lnSpc>
                <a:spcPts val="2500"/>
              </a:lnSpc>
              <a:buFontTx/>
              <a:buChar char="-"/>
            </a:pPr>
            <a:r>
              <a:rPr lang="nl-NL" sz="2600" b="0" dirty="0">
                <a:solidFill>
                  <a:schemeClr val="tx1">
                    <a:lumMod val="50000"/>
                  </a:schemeClr>
                </a:solidFill>
              </a:rPr>
              <a:t>WFT (protocol)</a:t>
            </a:r>
            <a:endParaRPr lang="nl-NL" sz="2600" b="0" i="1" dirty="0"/>
          </a:p>
          <a:p>
            <a:pPr marL="457200" indent="-457200">
              <a:lnSpc>
                <a:spcPts val="2500"/>
              </a:lnSpc>
              <a:buFont typeface="Arial" panose="020B0604020202020204" pitchFamily="34" charset="0"/>
              <a:buChar char="•"/>
            </a:pPr>
            <a:endParaRPr lang="nl-NL" b="0" dirty="0"/>
          </a:p>
          <a:p>
            <a:pPr marL="457200" indent="-457200">
              <a:lnSpc>
                <a:spcPts val="2500"/>
              </a:lnSpc>
              <a:buFont typeface="Arial" panose="020B0604020202020204" pitchFamily="34" charset="0"/>
              <a:buChar char="•"/>
            </a:pPr>
            <a:endParaRPr lang="nl-NL" b="0" dirty="0"/>
          </a:p>
        </p:txBody>
      </p:sp>
      <p:pic>
        <p:nvPicPr>
          <p:cNvPr id="5" name="Afbeelding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5536" y="1849045"/>
            <a:ext cx="3429000" cy="4850892"/>
          </a:xfrm>
          <a:prstGeom prst="rect">
            <a:avLst/>
          </a:prstGeom>
        </p:spPr>
      </p:pic>
    </p:spTree>
    <p:extLst>
      <p:ext uri="{BB962C8B-B14F-4D97-AF65-F5344CB8AC3E}">
        <p14:creationId xmlns:p14="http://schemas.microsoft.com/office/powerpoint/2010/main" val="1523248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3"/>
          </p:nvPr>
        </p:nvSpPr>
        <p:spPr>
          <a:xfrm>
            <a:off x="1331640" y="2958220"/>
            <a:ext cx="7444800" cy="4502759"/>
          </a:xfrm>
        </p:spPr>
        <p:txBody>
          <a:bodyPr>
            <a:normAutofit/>
          </a:bodyPr>
          <a:lstStyle/>
          <a:p>
            <a:pPr marL="514350" indent="-514350">
              <a:buFont typeface="+mj-lt"/>
              <a:buAutoNum type="arabicPeriod"/>
            </a:pPr>
            <a:r>
              <a:rPr lang="nl-NL" dirty="0"/>
              <a:t>Trends op het werk</a:t>
            </a:r>
          </a:p>
          <a:p>
            <a:pPr marL="514350" indent="-514350">
              <a:buFont typeface="+mj-lt"/>
              <a:buAutoNum type="arabicPeriod"/>
            </a:pPr>
            <a:endParaRPr lang="nl-NL" dirty="0"/>
          </a:p>
          <a:p>
            <a:pPr marL="514350" indent="-514350">
              <a:buFont typeface="+mj-lt"/>
              <a:buAutoNum type="arabicPeriod"/>
            </a:pPr>
            <a:r>
              <a:rPr lang="nl-NL" dirty="0"/>
              <a:t>21st </a:t>
            </a:r>
            <a:r>
              <a:rPr lang="nl-NL" dirty="0" err="1"/>
              <a:t>Century</a:t>
            </a:r>
            <a:r>
              <a:rPr lang="nl-NL" dirty="0"/>
              <a:t> Skills</a:t>
            </a:r>
          </a:p>
          <a:p>
            <a:pPr marL="514350" indent="-514350">
              <a:buFont typeface="+mj-lt"/>
              <a:buAutoNum type="arabicPeriod"/>
            </a:pPr>
            <a:endParaRPr lang="nl-NL" dirty="0"/>
          </a:p>
          <a:p>
            <a:pPr marL="514350" indent="-514350">
              <a:buFont typeface="+mj-lt"/>
              <a:buAutoNum type="arabicPeriod"/>
            </a:pPr>
            <a:r>
              <a:rPr lang="nl-NL" dirty="0"/>
              <a:t>Onderzoek van HHS en </a:t>
            </a:r>
            <a:r>
              <a:rPr lang="nl-NL" dirty="0" err="1"/>
              <a:t>Inholland</a:t>
            </a:r>
            <a:r>
              <a:rPr lang="nl-NL" dirty="0"/>
              <a:t>: </a:t>
            </a:r>
            <a:br>
              <a:rPr lang="nl-NL" dirty="0"/>
            </a:br>
            <a:r>
              <a:rPr lang="nl-NL" sz="2000" dirty="0"/>
              <a:t>Welke concrete veranderingen hebben plaatsgevonden op het werk en welke competenties zijn of worden essentieel om het werk te kunnen blijven uitvoeren?</a:t>
            </a:r>
          </a:p>
        </p:txBody>
      </p:sp>
      <p:sp>
        <p:nvSpPr>
          <p:cNvPr id="4" name="Tijdelijke aanduiding voor dianummer 3"/>
          <p:cNvSpPr>
            <a:spLocks noGrp="1"/>
          </p:cNvSpPr>
          <p:nvPr>
            <p:ph type="sldNum" sz="quarter" idx="14"/>
          </p:nvPr>
        </p:nvSpPr>
        <p:spPr>
          <a:xfrm flipV="1">
            <a:off x="8239027" y="6721475"/>
            <a:ext cx="707009" cy="273214"/>
          </a:xfrm>
        </p:spPr>
        <p:txBody>
          <a:bodyPr/>
          <a:lstStyle/>
          <a:p>
            <a:pPr>
              <a:defRPr/>
            </a:pPr>
            <a:fld id="{0E442B6C-6C0E-1645-BA0F-9D86079C8522}" type="slidenum">
              <a:rPr lang="en-US" smtClean="0"/>
              <a:pPr>
                <a:defRPr/>
              </a:pPr>
              <a:t>2</a:t>
            </a:fld>
            <a:endParaRPr lang="en-US" dirty="0"/>
          </a:p>
        </p:txBody>
      </p:sp>
      <p:pic>
        <p:nvPicPr>
          <p:cNvPr id="5" name="Afbeelding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84800" y="733215"/>
            <a:ext cx="3260080" cy="2225005"/>
          </a:xfrm>
          <a:prstGeom prst="rect">
            <a:avLst/>
          </a:prstGeom>
        </p:spPr>
      </p:pic>
    </p:spTree>
    <p:extLst>
      <p:ext uri="{BB962C8B-B14F-4D97-AF65-F5344CB8AC3E}">
        <p14:creationId xmlns:p14="http://schemas.microsoft.com/office/powerpoint/2010/main" val="35826474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7538" y="688853"/>
            <a:ext cx="8229600" cy="1143000"/>
          </a:xfrm>
        </p:spPr>
        <p:txBody>
          <a:bodyPr>
            <a:normAutofit fontScale="90000"/>
          </a:bodyPr>
          <a:lstStyle/>
          <a:p>
            <a:r>
              <a:rPr lang="nl-NL" dirty="0"/>
              <a:t>Schade/verzekeringsadviseur: Van </a:t>
            </a:r>
            <a:r>
              <a:rPr lang="nl-NL" dirty="0" err="1"/>
              <a:t>all-round</a:t>
            </a:r>
            <a:r>
              <a:rPr lang="nl-NL" dirty="0"/>
              <a:t> verkoper naar adviseur </a:t>
            </a:r>
          </a:p>
        </p:txBody>
      </p:sp>
      <p:sp>
        <p:nvSpPr>
          <p:cNvPr id="4" name="Tijdelijke aanduiding voor dianummer 3"/>
          <p:cNvSpPr>
            <a:spLocks noGrp="1"/>
          </p:cNvSpPr>
          <p:nvPr>
            <p:ph type="sldNum" sz="quarter" idx="1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46C9AB-B09A-D340-A795-DDD0796AC23E}" type="slidenum">
              <a:rPr kumimoji="0" lang="en-US" sz="1200" b="0" i="0" u="none" strike="noStrike" kern="1200" cap="none" spc="0" normalizeH="0" baseline="0" noProof="0" smtClean="0">
                <a:ln>
                  <a:noFill/>
                </a:ln>
                <a:solidFill>
                  <a:srgbClr val="826B63"/>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srgbClr val="826B63"/>
              </a:solidFill>
              <a:effectLst/>
              <a:uLnTx/>
              <a:uFillTx/>
              <a:latin typeface="Arial"/>
              <a:ea typeface="+mn-ea"/>
              <a:cs typeface="+mn-cs"/>
            </a:endParaRPr>
          </a:p>
        </p:txBody>
      </p:sp>
      <p:sp>
        <p:nvSpPr>
          <p:cNvPr id="10" name="Content Placeholder 3"/>
          <p:cNvSpPr txBox="1">
            <a:spLocks/>
          </p:cNvSpPr>
          <p:nvPr/>
        </p:nvSpPr>
        <p:spPr bwMode="auto">
          <a:xfrm>
            <a:off x="4280888" y="1772816"/>
            <a:ext cx="4568913" cy="4500853"/>
          </a:xfrm>
          <a:prstGeom prst="rect">
            <a:avLst/>
          </a:prstGeom>
          <a:noFill/>
          <a:ln w="9525">
            <a:solidFill>
              <a:schemeClr val="bg1"/>
            </a:solidFill>
            <a:miter lim="800000"/>
            <a:headEnd/>
            <a:tailEnd/>
          </a:ln>
        </p:spPr>
        <p:txBody>
          <a:bodyPr vert="horz" wrap="square" lIns="91440" tIns="45720" rIns="91440" bIns="45720" numCol="1" anchor="t" anchorCtr="0" compatLnSpc="1">
            <a:prstTxWarp prst="textNoShape">
              <a:avLst/>
            </a:prstTxWarp>
            <a:normAutofit/>
          </a:bodyPr>
          <a:lstStyle>
            <a:lvl1pPr marL="0" indent="0" algn="l" defTabSz="457200" rtl="0" eaLnBrk="1" fontAlgn="base" hangingPunct="1">
              <a:spcBef>
                <a:spcPct val="20000"/>
              </a:spcBef>
              <a:spcAft>
                <a:spcPct val="0"/>
              </a:spcAft>
              <a:buFontTx/>
              <a:buNone/>
              <a:defRPr sz="2800" b="1" kern="1200">
                <a:solidFill>
                  <a:schemeClr val="bg2"/>
                </a:solidFill>
                <a:latin typeface="Arial (Body)"/>
                <a:ea typeface="ＭＳ Ｐゴシック" pitchFamily="-107" charset="-128"/>
                <a:cs typeface="Arial (Body)"/>
              </a:defRPr>
            </a:lvl1pPr>
            <a:lvl2pPr marL="358775" indent="-179388" algn="l" defTabSz="457200" rtl="0" eaLnBrk="1" fontAlgn="base" hangingPunct="1">
              <a:spcBef>
                <a:spcPct val="20000"/>
              </a:spcBef>
              <a:spcAft>
                <a:spcPct val="0"/>
              </a:spcAft>
              <a:buSzPct val="100000"/>
              <a:buFontTx/>
              <a:buNone/>
              <a:defRPr sz="2400" kern="1200">
                <a:solidFill>
                  <a:schemeClr val="bg1"/>
                </a:solidFill>
                <a:latin typeface="Arial (Body)"/>
                <a:ea typeface="ＭＳ Ｐゴシック" pitchFamily="-107" charset="-128"/>
                <a:cs typeface="Arial (Body)"/>
              </a:defRPr>
            </a:lvl2pPr>
            <a:lvl3pPr marL="628650" indent="-269875" algn="l" defTabSz="457200" rtl="0" eaLnBrk="1" fontAlgn="base" hangingPunct="1">
              <a:spcBef>
                <a:spcPct val="20000"/>
              </a:spcBef>
              <a:spcAft>
                <a:spcPct val="0"/>
              </a:spcAft>
              <a:buSzPct val="100000"/>
              <a:buFont typeface="Lucida Grande" pitchFamily="-107" charset="0"/>
              <a:buChar char="-"/>
              <a:defRPr sz="2400" kern="1200">
                <a:solidFill>
                  <a:schemeClr val="bg1"/>
                </a:solidFill>
                <a:latin typeface="Arial (Body)"/>
                <a:ea typeface="ＭＳ Ｐゴシック" pitchFamily="-107" charset="-128"/>
                <a:cs typeface="Arial (Body)"/>
              </a:defRPr>
            </a:lvl3pPr>
            <a:lvl4pPr marL="720000" indent="270000" algn="l" defTabSz="457200" rtl="0" eaLnBrk="1" fontAlgn="base" hangingPunct="1">
              <a:spcBef>
                <a:spcPct val="20000"/>
              </a:spcBef>
              <a:spcAft>
                <a:spcPct val="0"/>
              </a:spcAft>
              <a:buSzPct val="100000"/>
              <a:buChar char="–"/>
              <a:defRPr sz="2000" kern="1200">
                <a:solidFill>
                  <a:schemeClr val="bg1"/>
                </a:solidFill>
                <a:latin typeface="Arial (Body)"/>
                <a:ea typeface="ＭＳ Ｐゴシック" pitchFamily="-107" charset="-128"/>
                <a:cs typeface="Arial (Body)"/>
              </a:defRPr>
            </a:lvl4pPr>
            <a:lvl5pPr marL="990000" indent="0" algn="l" defTabSz="457200" rtl="0" eaLnBrk="1" fontAlgn="base" hangingPunct="1">
              <a:spcBef>
                <a:spcPct val="20000"/>
              </a:spcBef>
              <a:spcAft>
                <a:spcPct val="0"/>
              </a:spcAft>
              <a:buSzPct val="100000"/>
              <a:buNone/>
              <a:defRPr sz="1600" kern="1200">
                <a:solidFill>
                  <a:schemeClr val="bg2"/>
                </a:solidFill>
                <a:latin typeface="Arial (Body)"/>
                <a:ea typeface="ＭＳ Ｐゴシック" pitchFamily="-107" charset="-128"/>
                <a:cs typeface="Arial (Body)"/>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ts val="2500"/>
              </a:lnSpc>
            </a:pPr>
            <a:endParaRPr lang="nl-NL" dirty="0"/>
          </a:p>
          <a:p>
            <a:pPr>
              <a:lnSpc>
                <a:spcPts val="2500"/>
              </a:lnSpc>
            </a:pPr>
            <a:r>
              <a:rPr lang="nl-NL" dirty="0">
                <a:solidFill>
                  <a:schemeClr val="tx1"/>
                </a:solidFill>
              </a:rPr>
              <a:t>21st </a:t>
            </a:r>
            <a:r>
              <a:rPr lang="nl-NL" dirty="0" err="1">
                <a:solidFill>
                  <a:schemeClr val="tx1"/>
                </a:solidFill>
              </a:rPr>
              <a:t>Century</a:t>
            </a:r>
            <a:r>
              <a:rPr lang="nl-NL" dirty="0">
                <a:solidFill>
                  <a:schemeClr val="tx1"/>
                </a:solidFill>
              </a:rPr>
              <a:t> Skills</a:t>
            </a:r>
          </a:p>
          <a:p>
            <a:pPr marL="457200" indent="-457200">
              <a:lnSpc>
                <a:spcPts val="2500"/>
              </a:lnSpc>
              <a:buFont typeface="Arial" panose="020B0604020202020204" pitchFamily="34" charset="0"/>
              <a:buChar char="•"/>
            </a:pPr>
            <a:endParaRPr lang="nl-NL" b="0" dirty="0">
              <a:solidFill>
                <a:schemeClr val="tx1"/>
              </a:solidFill>
            </a:endParaRPr>
          </a:p>
          <a:p>
            <a:pPr marL="457200" indent="-457200">
              <a:lnSpc>
                <a:spcPts val="2500"/>
              </a:lnSpc>
              <a:buFont typeface="Arial" panose="020B0604020202020204" pitchFamily="34" charset="0"/>
              <a:buChar char="•"/>
            </a:pPr>
            <a:r>
              <a:rPr lang="nl-NL" b="0" dirty="0">
                <a:solidFill>
                  <a:schemeClr val="tx1"/>
                </a:solidFill>
              </a:rPr>
              <a:t>Communicatie</a:t>
            </a:r>
          </a:p>
          <a:p>
            <a:pPr marL="457200" indent="-457200">
              <a:lnSpc>
                <a:spcPts val="2500"/>
              </a:lnSpc>
              <a:buFont typeface="Arial" panose="020B0604020202020204" pitchFamily="34" charset="0"/>
              <a:buChar char="•"/>
            </a:pPr>
            <a:r>
              <a:rPr lang="nl-NL" b="0" dirty="0">
                <a:solidFill>
                  <a:schemeClr val="tx1"/>
                </a:solidFill>
              </a:rPr>
              <a:t>Samenwerking</a:t>
            </a:r>
          </a:p>
          <a:p>
            <a:pPr marL="457200" indent="-457200">
              <a:lnSpc>
                <a:spcPts val="2500"/>
              </a:lnSpc>
              <a:buFont typeface="Arial" panose="020B0604020202020204" pitchFamily="34" charset="0"/>
              <a:buChar char="•"/>
            </a:pPr>
            <a:r>
              <a:rPr lang="nl-NL" b="0" dirty="0">
                <a:solidFill>
                  <a:schemeClr val="tx1"/>
                </a:solidFill>
              </a:rPr>
              <a:t>Flexibiliteit</a:t>
            </a:r>
          </a:p>
          <a:p>
            <a:pPr marL="457200" indent="-457200">
              <a:lnSpc>
                <a:spcPts val="2500"/>
              </a:lnSpc>
              <a:buFont typeface="Arial" panose="020B0604020202020204" pitchFamily="34" charset="0"/>
              <a:buChar char="•"/>
            </a:pPr>
            <a:r>
              <a:rPr lang="nl-NL" b="0" dirty="0">
                <a:solidFill>
                  <a:schemeClr val="tx1"/>
                </a:solidFill>
              </a:rPr>
              <a:t>Zelfsturing</a:t>
            </a:r>
          </a:p>
          <a:p>
            <a:pPr marL="457200" indent="-457200">
              <a:lnSpc>
                <a:spcPts val="2500"/>
              </a:lnSpc>
              <a:buFont typeface="Arial" panose="020B0604020202020204" pitchFamily="34" charset="0"/>
              <a:buChar char="•"/>
            </a:pPr>
            <a:r>
              <a:rPr lang="nl-NL" b="0" dirty="0">
                <a:solidFill>
                  <a:schemeClr val="tx1"/>
                </a:solidFill>
              </a:rPr>
              <a:t>ICT</a:t>
            </a:r>
          </a:p>
          <a:p>
            <a:pPr marL="457200" indent="-457200">
              <a:lnSpc>
                <a:spcPts val="2500"/>
              </a:lnSpc>
              <a:buFont typeface="Arial" panose="020B0604020202020204" pitchFamily="34" charset="0"/>
              <a:buChar char="•"/>
            </a:pPr>
            <a:endParaRPr lang="nl-NL" b="0" dirty="0"/>
          </a:p>
        </p:txBody>
      </p:sp>
      <p:pic>
        <p:nvPicPr>
          <p:cNvPr id="7" name="Afbeelding 6"/>
          <p:cNvPicPr>
            <a:picLocks noChangeAspect="1"/>
          </p:cNvPicPr>
          <p:nvPr/>
        </p:nvPicPr>
        <p:blipFill>
          <a:blip r:embed="rId3"/>
          <a:stretch>
            <a:fillRect/>
          </a:stretch>
        </p:blipFill>
        <p:spPr>
          <a:xfrm>
            <a:off x="971600" y="2769949"/>
            <a:ext cx="2938993" cy="2088232"/>
          </a:xfrm>
          <a:prstGeom prst="rect">
            <a:avLst/>
          </a:prstGeom>
        </p:spPr>
      </p:pic>
    </p:spTree>
    <p:extLst>
      <p:ext uri="{BB962C8B-B14F-4D97-AF65-F5344CB8AC3E}">
        <p14:creationId xmlns:p14="http://schemas.microsoft.com/office/powerpoint/2010/main" val="21845092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880" y="517902"/>
            <a:ext cx="9341296" cy="1143000"/>
          </a:xfrm>
        </p:spPr>
        <p:txBody>
          <a:bodyPr>
            <a:normAutofit/>
          </a:bodyPr>
          <a:lstStyle/>
          <a:p>
            <a:r>
              <a:rPr lang="nl-NL" dirty="0"/>
              <a:t>Politieagent: Van diender naar </a:t>
            </a:r>
            <a:r>
              <a:rPr lang="nl-NL" dirty="0" err="1"/>
              <a:t>Robocop</a:t>
            </a:r>
            <a:endParaRPr lang="nl-NL" dirty="0"/>
          </a:p>
        </p:txBody>
      </p:sp>
      <p:sp>
        <p:nvSpPr>
          <p:cNvPr id="4" name="Tijdelijke aanduiding voor dianummer 3"/>
          <p:cNvSpPr>
            <a:spLocks noGrp="1"/>
          </p:cNvSpPr>
          <p:nvPr>
            <p:ph type="sldNum" sz="quarter" idx="1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46C9AB-B09A-D340-A795-DDD0796AC23E}" type="slidenum">
              <a:rPr kumimoji="0" lang="en-US" sz="1200" b="0" i="0" u="none" strike="noStrike" kern="1200" cap="none" spc="0" normalizeH="0" baseline="0" noProof="0" smtClean="0">
                <a:ln>
                  <a:noFill/>
                </a:ln>
                <a:solidFill>
                  <a:srgbClr val="826B63"/>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srgbClr val="826B63"/>
              </a:solidFill>
              <a:effectLst/>
              <a:uLnTx/>
              <a:uFillTx/>
              <a:latin typeface="Arial"/>
              <a:ea typeface="+mn-ea"/>
              <a:cs typeface="+mn-cs"/>
            </a:endParaRPr>
          </a:p>
        </p:txBody>
      </p:sp>
      <p:sp>
        <p:nvSpPr>
          <p:cNvPr id="8" name="Content Placeholder 3"/>
          <p:cNvSpPr txBox="1">
            <a:spLocks/>
          </p:cNvSpPr>
          <p:nvPr/>
        </p:nvSpPr>
        <p:spPr bwMode="auto">
          <a:xfrm>
            <a:off x="4301269" y="1542176"/>
            <a:ext cx="4503862" cy="4932901"/>
          </a:xfrm>
          <a:prstGeom prst="rect">
            <a:avLst/>
          </a:prstGeom>
          <a:noFill/>
          <a:ln w="9525">
            <a:solidFill>
              <a:schemeClr val="bg1"/>
            </a:solidFill>
            <a:miter lim="800000"/>
            <a:headEnd/>
            <a:tailEnd/>
          </a:ln>
        </p:spPr>
        <p:txBody>
          <a:bodyPr vert="horz" wrap="square" lIns="91440" tIns="45720" rIns="91440" bIns="45720" numCol="1" anchor="t" anchorCtr="0" compatLnSpc="1">
            <a:prstTxWarp prst="textNoShape">
              <a:avLst/>
            </a:prstTxWarp>
            <a:normAutofit fontScale="55000" lnSpcReduction="20000"/>
          </a:bodyPr>
          <a:lstStyle>
            <a:lvl1pPr marL="0" indent="0" algn="l" defTabSz="457200" rtl="0" eaLnBrk="1" fontAlgn="base" hangingPunct="1">
              <a:spcBef>
                <a:spcPct val="20000"/>
              </a:spcBef>
              <a:spcAft>
                <a:spcPct val="0"/>
              </a:spcAft>
              <a:buFontTx/>
              <a:buNone/>
              <a:defRPr sz="2800" b="1" kern="1200">
                <a:solidFill>
                  <a:schemeClr val="bg2"/>
                </a:solidFill>
                <a:latin typeface="Arial (Body)"/>
                <a:ea typeface="ＭＳ Ｐゴシック" pitchFamily="-107" charset="-128"/>
                <a:cs typeface="Arial (Body)"/>
              </a:defRPr>
            </a:lvl1pPr>
            <a:lvl2pPr marL="358775" indent="-179388" algn="l" defTabSz="457200" rtl="0" eaLnBrk="1" fontAlgn="base" hangingPunct="1">
              <a:spcBef>
                <a:spcPct val="20000"/>
              </a:spcBef>
              <a:spcAft>
                <a:spcPct val="0"/>
              </a:spcAft>
              <a:buSzPct val="100000"/>
              <a:buFontTx/>
              <a:buNone/>
              <a:defRPr sz="2400" kern="1200">
                <a:solidFill>
                  <a:schemeClr val="bg1"/>
                </a:solidFill>
                <a:latin typeface="Arial (Body)"/>
                <a:ea typeface="ＭＳ Ｐゴシック" pitchFamily="-107" charset="-128"/>
                <a:cs typeface="Arial (Body)"/>
              </a:defRPr>
            </a:lvl2pPr>
            <a:lvl3pPr marL="628650" indent="-269875" algn="l" defTabSz="457200" rtl="0" eaLnBrk="1" fontAlgn="base" hangingPunct="1">
              <a:spcBef>
                <a:spcPct val="20000"/>
              </a:spcBef>
              <a:spcAft>
                <a:spcPct val="0"/>
              </a:spcAft>
              <a:buSzPct val="100000"/>
              <a:buFont typeface="Lucida Grande" pitchFamily="-107" charset="0"/>
              <a:buChar char="-"/>
              <a:defRPr sz="2400" kern="1200">
                <a:solidFill>
                  <a:schemeClr val="bg1"/>
                </a:solidFill>
                <a:latin typeface="Arial (Body)"/>
                <a:ea typeface="ＭＳ Ｐゴシック" pitchFamily="-107" charset="-128"/>
                <a:cs typeface="Arial (Body)"/>
              </a:defRPr>
            </a:lvl3pPr>
            <a:lvl4pPr marL="720000" indent="270000" algn="l" defTabSz="457200" rtl="0" eaLnBrk="1" fontAlgn="base" hangingPunct="1">
              <a:spcBef>
                <a:spcPct val="20000"/>
              </a:spcBef>
              <a:spcAft>
                <a:spcPct val="0"/>
              </a:spcAft>
              <a:buSzPct val="100000"/>
              <a:buChar char="–"/>
              <a:defRPr sz="2000" kern="1200">
                <a:solidFill>
                  <a:schemeClr val="bg1"/>
                </a:solidFill>
                <a:latin typeface="Arial (Body)"/>
                <a:ea typeface="ＭＳ Ｐゴシック" pitchFamily="-107" charset="-128"/>
                <a:cs typeface="Arial (Body)"/>
              </a:defRPr>
            </a:lvl4pPr>
            <a:lvl5pPr marL="990000" indent="0" algn="l" defTabSz="457200" rtl="0" eaLnBrk="1" fontAlgn="base" hangingPunct="1">
              <a:spcBef>
                <a:spcPct val="20000"/>
              </a:spcBef>
              <a:spcAft>
                <a:spcPct val="0"/>
              </a:spcAft>
              <a:buSzPct val="100000"/>
              <a:buNone/>
              <a:defRPr sz="1600" kern="1200">
                <a:solidFill>
                  <a:schemeClr val="bg2"/>
                </a:solidFill>
                <a:latin typeface="Arial (Body)"/>
                <a:ea typeface="ＭＳ Ｐゴシック" pitchFamily="-107" charset="-128"/>
                <a:cs typeface="Arial (Body)"/>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ts val="2500"/>
              </a:lnSpc>
            </a:pPr>
            <a:r>
              <a:rPr lang="nl-NL" dirty="0">
                <a:solidFill>
                  <a:schemeClr val="tx1"/>
                </a:solidFill>
              </a:rPr>
              <a:t>Realiteit:</a:t>
            </a:r>
          </a:p>
          <a:p>
            <a:pPr marL="457200" indent="-457200">
              <a:lnSpc>
                <a:spcPts val="2500"/>
              </a:lnSpc>
              <a:buFont typeface="Arial" panose="020B0604020202020204" pitchFamily="34" charset="0"/>
              <a:buChar char="•"/>
            </a:pPr>
            <a:r>
              <a:rPr lang="nl-NL" dirty="0">
                <a:solidFill>
                  <a:schemeClr val="tx1"/>
                </a:solidFill>
              </a:rPr>
              <a:t>Toename van agressie en afname van ‘autoriteit’</a:t>
            </a:r>
          </a:p>
          <a:p>
            <a:pPr marL="457200" indent="-457200">
              <a:lnSpc>
                <a:spcPts val="2500"/>
              </a:lnSpc>
              <a:buFont typeface="Arial" panose="020B0604020202020204" pitchFamily="34" charset="0"/>
              <a:buChar char="•"/>
            </a:pPr>
            <a:r>
              <a:rPr lang="nl-NL" dirty="0">
                <a:solidFill>
                  <a:schemeClr val="tx1"/>
                </a:solidFill>
              </a:rPr>
              <a:t>Toename van mondigheid publiek </a:t>
            </a:r>
          </a:p>
          <a:p>
            <a:pPr marL="457200" indent="-457200">
              <a:lnSpc>
                <a:spcPts val="2500"/>
              </a:lnSpc>
              <a:buFont typeface="Arial" panose="020B0604020202020204" pitchFamily="34" charset="0"/>
              <a:buChar char="•"/>
            </a:pPr>
            <a:r>
              <a:rPr lang="nl-NL" dirty="0">
                <a:solidFill>
                  <a:schemeClr val="tx1"/>
                </a:solidFill>
              </a:rPr>
              <a:t>Het werken staat in de </a:t>
            </a:r>
            <a:r>
              <a:rPr lang="nl-NL" dirty="0">
                <a:solidFill>
                  <a:srgbClr val="FF0000"/>
                </a:solidFill>
              </a:rPr>
              <a:t>schijnwerpers</a:t>
            </a:r>
          </a:p>
          <a:p>
            <a:pPr marL="457200" indent="-457200">
              <a:lnSpc>
                <a:spcPts val="2500"/>
              </a:lnSpc>
              <a:buFont typeface="Arial" panose="020B0604020202020204" pitchFamily="34" charset="0"/>
              <a:buChar char="•"/>
            </a:pPr>
            <a:r>
              <a:rPr lang="nl-NL" dirty="0">
                <a:solidFill>
                  <a:schemeClr val="tx1"/>
                </a:solidFill>
              </a:rPr>
              <a:t>Opkomst cybercrime</a:t>
            </a:r>
          </a:p>
          <a:p>
            <a:pPr marL="457200" indent="-457200">
              <a:lnSpc>
                <a:spcPts val="2500"/>
              </a:lnSpc>
              <a:buFont typeface="Arial" panose="020B0604020202020204" pitchFamily="34" charset="0"/>
              <a:buChar char="•"/>
            </a:pPr>
            <a:r>
              <a:rPr lang="nl-NL" dirty="0">
                <a:solidFill>
                  <a:schemeClr val="tx1"/>
                </a:solidFill>
              </a:rPr>
              <a:t>Van straat- naar internet surveillance </a:t>
            </a:r>
          </a:p>
          <a:p>
            <a:pPr marL="457200" indent="-457200">
              <a:lnSpc>
                <a:spcPts val="2500"/>
              </a:lnSpc>
              <a:buFont typeface="Arial" panose="020B0604020202020204" pitchFamily="34" charset="0"/>
              <a:buChar char="•"/>
            </a:pPr>
            <a:r>
              <a:rPr lang="nl-NL" dirty="0">
                <a:solidFill>
                  <a:schemeClr val="tx1"/>
                </a:solidFill>
              </a:rPr>
              <a:t>Gebruik technische snufjes</a:t>
            </a:r>
          </a:p>
          <a:p>
            <a:pPr marL="457200" indent="-457200">
              <a:lnSpc>
                <a:spcPts val="2500"/>
              </a:lnSpc>
              <a:buFont typeface="Arial" panose="020B0604020202020204" pitchFamily="34" charset="0"/>
              <a:buChar char="•"/>
            </a:pPr>
            <a:r>
              <a:rPr lang="nl-NL" dirty="0">
                <a:solidFill>
                  <a:schemeClr val="tx1"/>
                </a:solidFill>
              </a:rPr>
              <a:t>Toename digitalisering proces-verbalen/</a:t>
            </a:r>
            <a:r>
              <a:rPr lang="nl-NL" dirty="0" err="1">
                <a:solidFill>
                  <a:schemeClr val="tx1"/>
                </a:solidFill>
              </a:rPr>
              <a:t>adm</a:t>
            </a:r>
            <a:endParaRPr lang="nl-NL" dirty="0">
              <a:solidFill>
                <a:schemeClr val="tx1"/>
              </a:solidFill>
            </a:endParaRPr>
          </a:p>
          <a:p>
            <a:pPr marL="457200" indent="-457200">
              <a:lnSpc>
                <a:spcPts val="2500"/>
              </a:lnSpc>
              <a:buFont typeface="Arial" panose="020B0604020202020204" pitchFamily="34" charset="0"/>
              <a:buChar char="•"/>
            </a:pPr>
            <a:r>
              <a:rPr lang="nl-NL" dirty="0">
                <a:solidFill>
                  <a:schemeClr val="tx1"/>
                </a:solidFill>
              </a:rPr>
              <a:t>Protocollering van handelen </a:t>
            </a:r>
            <a:r>
              <a:rPr lang="nl-NL" dirty="0" err="1">
                <a:solidFill>
                  <a:schemeClr val="tx1"/>
                </a:solidFill>
              </a:rPr>
              <a:t>vs</a:t>
            </a:r>
            <a:r>
              <a:rPr lang="nl-NL" dirty="0">
                <a:solidFill>
                  <a:schemeClr val="tx1"/>
                </a:solidFill>
              </a:rPr>
              <a:t> zelfstandig besluiten (!)</a:t>
            </a:r>
          </a:p>
          <a:p>
            <a:pPr>
              <a:lnSpc>
                <a:spcPts val="2500"/>
              </a:lnSpc>
            </a:pPr>
            <a:endParaRPr lang="nl-NL" b="0" i="1" dirty="0">
              <a:solidFill>
                <a:schemeClr val="tx1"/>
              </a:solidFill>
            </a:endParaRPr>
          </a:p>
          <a:p>
            <a:pPr marL="457200" indent="-457200">
              <a:lnSpc>
                <a:spcPts val="2500"/>
              </a:lnSpc>
              <a:buFont typeface="Arial" panose="020B0604020202020204" pitchFamily="34" charset="0"/>
              <a:buChar char="•"/>
            </a:pPr>
            <a:endParaRPr lang="nl-NL" b="0" dirty="0"/>
          </a:p>
          <a:p>
            <a:pPr marL="457200" indent="-457200">
              <a:lnSpc>
                <a:spcPts val="2500"/>
              </a:lnSpc>
              <a:buFont typeface="Arial" panose="020B0604020202020204" pitchFamily="34" charset="0"/>
              <a:buChar char="•"/>
            </a:pPr>
            <a:endParaRPr lang="nl-NL" b="0" dirty="0"/>
          </a:p>
        </p:txBody>
      </p:sp>
      <p:pic>
        <p:nvPicPr>
          <p:cNvPr id="9" name="Afbeelding 8"/>
          <p:cNvPicPr>
            <a:picLocks noChangeAspect="1"/>
          </p:cNvPicPr>
          <p:nvPr/>
        </p:nvPicPr>
        <p:blipFill>
          <a:blip r:embed="rId3"/>
          <a:stretch>
            <a:fillRect/>
          </a:stretch>
        </p:blipFill>
        <p:spPr>
          <a:xfrm>
            <a:off x="611560" y="1556792"/>
            <a:ext cx="3305944" cy="2226002"/>
          </a:xfrm>
          <a:prstGeom prst="rect">
            <a:avLst/>
          </a:prstGeom>
        </p:spPr>
      </p:pic>
      <p:pic>
        <p:nvPicPr>
          <p:cNvPr id="10" name="Afbeelding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1560" y="4077072"/>
            <a:ext cx="3236360" cy="2191820"/>
          </a:xfrm>
          <a:prstGeom prst="rect">
            <a:avLst/>
          </a:prstGeom>
        </p:spPr>
      </p:pic>
    </p:spTree>
    <p:extLst>
      <p:ext uri="{BB962C8B-B14F-4D97-AF65-F5344CB8AC3E}">
        <p14:creationId xmlns:p14="http://schemas.microsoft.com/office/powerpoint/2010/main" val="39123211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2831" y="411078"/>
            <a:ext cx="8229600" cy="1143000"/>
          </a:xfrm>
        </p:spPr>
        <p:txBody>
          <a:bodyPr>
            <a:normAutofit/>
          </a:bodyPr>
          <a:lstStyle/>
          <a:p>
            <a:r>
              <a:rPr lang="nl-NL" sz="3600" dirty="0"/>
              <a:t>Politieagent: Van diender naar </a:t>
            </a:r>
            <a:r>
              <a:rPr lang="nl-NL" sz="3600" dirty="0" err="1"/>
              <a:t>Robocop</a:t>
            </a:r>
            <a:endParaRPr lang="nl-NL" sz="3600" dirty="0"/>
          </a:p>
        </p:txBody>
      </p:sp>
      <p:sp>
        <p:nvSpPr>
          <p:cNvPr id="4" name="Tijdelijke aanduiding voor dianummer 3"/>
          <p:cNvSpPr>
            <a:spLocks noGrp="1"/>
          </p:cNvSpPr>
          <p:nvPr>
            <p:ph type="sldNum" sz="quarter" idx="1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46C9AB-B09A-D340-A795-DDD0796AC23E}" type="slidenum">
              <a:rPr kumimoji="0" lang="en-US" sz="1200" b="0" i="0" u="none" strike="noStrike" kern="1200" cap="none" spc="0" normalizeH="0" baseline="0" noProof="0" smtClean="0">
                <a:ln>
                  <a:noFill/>
                </a:ln>
                <a:solidFill>
                  <a:srgbClr val="826B63"/>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srgbClr val="826B63"/>
              </a:solidFill>
              <a:effectLst/>
              <a:uLnTx/>
              <a:uFillTx/>
              <a:latin typeface="Arial"/>
              <a:ea typeface="+mn-ea"/>
              <a:cs typeface="+mn-cs"/>
            </a:endParaRPr>
          </a:p>
        </p:txBody>
      </p:sp>
      <p:sp>
        <p:nvSpPr>
          <p:cNvPr id="10" name="Content Placeholder 3"/>
          <p:cNvSpPr txBox="1">
            <a:spLocks/>
          </p:cNvSpPr>
          <p:nvPr/>
        </p:nvSpPr>
        <p:spPr bwMode="auto">
          <a:xfrm>
            <a:off x="4280888" y="1340768"/>
            <a:ext cx="4568913" cy="4932901"/>
          </a:xfrm>
          <a:prstGeom prst="rect">
            <a:avLst/>
          </a:prstGeom>
          <a:noFill/>
          <a:ln w="9525">
            <a:solidFill>
              <a:schemeClr val="bg1"/>
            </a:solidFill>
            <a:miter lim="800000"/>
            <a:headEnd/>
            <a:tailEnd/>
          </a:ln>
        </p:spPr>
        <p:txBody>
          <a:bodyPr vert="horz" wrap="square" lIns="91440" tIns="45720" rIns="91440" bIns="45720" numCol="1" anchor="t" anchorCtr="0" compatLnSpc="1">
            <a:prstTxWarp prst="textNoShape">
              <a:avLst/>
            </a:prstTxWarp>
            <a:normAutofit fontScale="85000" lnSpcReduction="10000"/>
          </a:bodyPr>
          <a:lstStyle>
            <a:lvl1pPr marL="0" indent="0" algn="l" defTabSz="457200" rtl="0" eaLnBrk="1" fontAlgn="base" hangingPunct="1">
              <a:spcBef>
                <a:spcPct val="20000"/>
              </a:spcBef>
              <a:spcAft>
                <a:spcPct val="0"/>
              </a:spcAft>
              <a:buFontTx/>
              <a:buNone/>
              <a:defRPr sz="2800" b="1" kern="1200">
                <a:solidFill>
                  <a:schemeClr val="bg2"/>
                </a:solidFill>
                <a:latin typeface="Arial (Body)"/>
                <a:ea typeface="ＭＳ Ｐゴシック" pitchFamily="-107" charset="-128"/>
                <a:cs typeface="Arial (Body)"/>
              </a:defRPr>
            </a:lvl1pPr>
            <a:lvl2pPr marL="358775" indent="-179388" algn="l" defTabSz="457200" rtl="0" eaLnBrk="1" fontAlgn="base" hangingPunct="1">
              <a:spcBef>
                <a:spcPct val="20000"/>
              </a:spcBef>
              <a:spcAft>
                <a:spcPct val="0"/>
              </a:spcAft>
              <a:buSzPct val="100000"/>
              <a:buFontTx/>
              <a:buNone/>
              <a:defRPr sz="2400" kern="1200">
                <a:solidFill>
                  <a:schemeClr val="bg1"/>
                </a:solidFill>
                <a:latin typeface="Arial (Body)"/>
                <a:ea typeface="ＭＳ Ｐゴシック" pitchFamily="-107" charset="-128"/>
                <a:cs typeface="Arial (Body)"/>
              </a:defRPr>
            </a:lvl2pPr>
            <a:lvl3pPr marL="628650" indent="-269875" algn="l" defTabSz="457200" rtl="0" eaLnBrk="1" fontAlgn="base" hangingPunct="1">
              <a:spcBef>
                <a:spcPct val="20000"/>
              </a:spcBef>
              <a:spcAft>
                <a:spcPct val="0"/>
              </a:spcAft>
              <a:buSzPct val="100000"/>
              <a:buFont typeface="Lucida Grande" pitchFamily="-107" charset="0"/>
              <a:buChar char="-"/>
              <a:defRPr sz="2400" kern="1200">
                <a:solidFill>
                  <a:schemeClr val="bg1"/>
                </a:solidFill>
                <a:latin typeface="Arial (Body)"/>
                <a:ea typeface="ＭＳ Ｐゴシック" pitchFamily="-107" charset="-128"/>
                <a:cs typeface="Arial (Body)"/>
              </a:defRPr>
            </a:lvl3pPr>
            <a:lvl4pPr marL="720000" indent="270000" algn="l" defTabSz="457200" rtl="0" eaLnBrk="1" fontAlgn="base" hangingPunct="1">
              <a:spcBef>
                <a:spcPct val="20000"/>
              </a:spcBef>
              <a:spcAft>
                <a:spcPct val="0"/>
              </a:spcAft>
              <a:buSzPct val="100000"/>
              <a:buChar char="–"/>
              <a:defRPr sz="2000" kern="1200">
                <a:solidFill>
                  <a:schemeClr val="bg1"/>
                </a:solidFill>
                <a:latin typeface="Arial (Body)"/>
                <a:ea typeface="ＭＳ Ｐゴシック" pitchFamily="-107" charset="-128"/>
                <a:cs typeface="Arial (Body)"/>
              </a:defRPr>
            </a:lvl4pPr>
            <a:lvl5pPr marL="990000" indent="0" algn="l" defTabSz="457200" rtl="0" eaLnBrk="1" fontAlgn="base" hangingPunct="1">
              <a:spcBef>
                <a:spcPct val="20000"/>
              </a:spcBef>
              <a:spcAft>
                <a:spcPct val="0"/>
              </a:spcAft>
              <a:buSzPct val="100000"/>
              <a:buNone/>
              <a:defRPr sz="1600" kern="1200">
                <a:solidFill>
                  <a:schemeClr val="bg2"/>
                </a:solidFill>
                <a:latin typeface="Arial (Body)"/>
                <a:ea typeface="ＭＳ Ｐゴシック" pitchFamily="-107" charset="-128"/>
                <a:cs typeface="Arial (Body)"/>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ts val="2500"/>
              </a:lnSpc>
            </a:pPr>
            <a:endParaRPr lang="nl-NL" dirty="0"/>
          </a:p>
          <a:p>
            <a:pPr>
              <a:lnSpc>
                <a:spcPts val="2500"/>
              </a:lnSpc>
            </a:pPr>
            <a:r>
              <a:rPr lang="nl-NL" dirty="0">
                <a:solidFill>
                  <a:schemeClr val="tx1"/>
                </a:solidFill>
              </a:rPr>
              <a:t>21st </a:t>
            </a:r>
            <a:r>
              <a:rPr lang="nl-NL" dirty="0" err="1">
                <a:solidFill>
                  <a:schemeClr val="tx1"/>
                </a:solidFill>
              </a:rPr>
              <a:t>Century</a:t>
            </a:r>
            <a:r>
              <a:rPr lang="nl-NL" dirty="0">
                <a:solidFill>
                  <a:schemeClr val="tx1"/>
                </a:solidFill>
              </a:rPr>
              <a:t> Skills</a:t>
            </a:r>
          </a:p>
          <a:p>
            <a:pPr marL="457200" indent="-457200">
              <a:lnSpc>
                <a:spcPts val="2500"/>
              </a:lnSpc>
              <a:buFont typeface="Arial" panose="020B0604020202020204" pitchFamily="34" charset="0"/>
              <a:buChar char="•"/>
            </a:pPr>
            <a:endParaRPr lang="nl-NL" b="0" dirty="0"/>
          </a:p>
          <a:p>
            <a:pPr marL="457200" indent="-457200">
              <a:lnSpc>
                <a:spcPts val="2500"/>
              </a:lnSpc>
              <a:buFont typeface="Arial" panose="020B0604020202020204" pitchFamily="34" charset="0"/>
              <a:buChar char="•"/>
            </a:pPr>
            <a:r>
              <a:rPr lang="nl-NL" b="0" dirty="0">
                <a:solidFill>
                  <a:schemeClr val="tx1">
                    <a:lumMod val="50000"/>
                  </a:schemeClr>
                </a:solidFill>
              </a:rPr>
              <a:t>Probleemoplossend denken</a:t>
            </a:r>
          </a:p>
          <a:p>
            <a:pPr marL="815975" lvl="1" indent="-457200">
              <a:lnSpc>
                <a:spcPts val="2500"/>
              </a:lnSpc>
              <a:buFont typeface="Arial" panose="020B0604020202020204" pitchFamily="34" charset="0"/>
              <a:buChar char="•"/>
            </a:pPr>
            <a:r>
              <a:rPr lang="nl-NL" b="0" dirty="0">
                <a:solidFill>
                  <a:srgbClr val="FF0000"/>
                </a:solidFill>
              </a:rPr>
              <a:t>Daadkracht, besluitvaardigheid</a:t>
            </a:r>
          </a:p>
          <a:p>
            <a:pPr marL="815975" lvl="1" indent="-457200">
              <a:lnSpc>
                <a:spcPts val="2500"/>
              </a:lnSpc>
              <a:buFont typeface="Arial" panose="020B0604020202020204" pitchFamily="34" charset="0"/>
              <a:buChar char="•"/>
            </a:pPr>
            <a:r>
              <a:rPr lang="nl-NL" b="0" dirty="0">
                <a:solidFill>
                  <a:srgbClr val="FF0000"/>
                </a:solidFill>
              </a:rPr>
              <a:t>Stressbestendigheid</a:t>
            </a:r>
          </a:p>
          <a:p>
            <a:pPr marL="457200" indent="-457200">
              <a:lnSpc>
                <a:spcPts val="2500"/>
              </a:lnSpc>
              <a:buFont typeface="Arial" panose="020B0604020202020204" pitchFamily="34" charset="0"/>
              <a:buChar char="•"/>
            </a:pPr>
            <a:r>
              <a:rPr lang="nl-NL" b="0" dirty="0">
                <a:solidFill>
                  <a:schemeClr val="tx1"/>
                </a:solidFill>
              </a:rPr>
              <a:t>Samenwerking</a:t>
            </a:r>
          </a:p>
          <a:p>
            <a:pPr marL="457200" indent="-457200">
              <a:lnSpc>
                <a:spcPts val="2500"/>
              </a:lnSpc>
              <a:buFont typeface="Arial" panose="020B0604020202020204" pitchFamily="34" charset="0"/>
              <a:buChar char="•"/>
            </a:pPr>
            <a:r>
              <a:rPr lang="nl-NL" b="0" dirty="0">
                <a:solidFill>
                  <a:schemeClr val="tx1"/>
                </a:solidFill>
              </a:rPr>
              <a:t>Flexibiliteit</a:t>
            </a:r>
          </a:p>
          <a:p>
            <a:pPr marL="457200" indent="-457200">
              <a:lnSpc>
                <a:spcPts val="2500"/>
              </a:lnSpc>
              <a:buFont typeface="Arial" panose="020B0604020202020204" pitchFamily="34" charset="0"/>
              <a:buChar char="•"/>
            </a:pPr>
            <a:r>
              <a:rPr lang="nl-NL" b="0" dirty="0">
                <a:solidFill>
                  <a:schemeClr val="tx1"/>
                </a:solidFill>
              </a:rPr>
              <a:t>Creativiteit</a:t>
            </a:r>
          </a:p>
          <a:p>
            <a:pPr marL="457200" indent="-457200">
              <a:lnSpc>
                <a:spcPts val="2500"/>
              </a:lnSpc>
              <a:buFont typeface="Arial" panose="020B0604020202020204" pitchFamily="34" charset="0"/>
              <a:buChar char="•"/>
            </a:pPr>
            <a:r>
              <a:rPr lang="nl-NL" b="0" dirty="0">
                <a:solidFill>
                  <a:schemeClr val="tx1"/>
                </a:solidFill>
              </a:rPr>
              <a:t>Communicatie</a:t>
            </a:r>
          </a:p>
          <a:p>
            <a:pPr marL="457200" indent="-457200">
              <a:lnSpc>
                <a:spcPts val="2500"/>
              </a:lnSpc>
              <a:buFont typeface="Arial" panose="020B0604020202020204" pitchFamily="34" charset="0"/>
              <a:buChar char="•"/>
            </a:pPr>
            <a:r>
              <a:rPr lang="nl-NL" b="0" dirty="0">
                <a:solidFill>
                  <a:schemeClr val="tx1"/>
                </a:solidFill>
              </a:rPr>
              <a:t>ICT</a:t>
            </a:r>
          </a:p>
          <a:p>
            <a:pPr marL="457200" indent="-457200">
              <a:lnSpc>
                <a:spcPts val="2500"/>
              </a:lnSpc>
              <a:buFont typeface="Arial" panose="020B0604020202020204" pitchFamily="34" charset="0"/>
              <a:buChar char="•"/>
            </a:pPr>
            <a:r>
              <a:rPr lang="nl-NL" b="0" dirty="0">
                <a:solidFill>
                  <a:schemeClr val="tx1"/>
                </a:solidFill>
              </a:rPr>
              <a:t>Zelfsturing/zelfstandigheid</a:t>
            </a:r>
          </a:p>
          <a:p>
            <a:pPr marL="457200" indent="-457200">
              <a:lnSpc>
                <a:spcPts val="2500"/>
              </a:lnSpc>
              <a:buFont typeface="Arial" panose="020B0604020202020204" pitchFamily="34" charset="0"/>
              <a:buChar char="•"/>
            </a:pPr>
            <a:endParaRPr lang="nl-NL" b="0" dirty="0"/>
          </a:p>
        </p:txBody>
      </p:sp>
      <p:pic>
        <p:nvPicPr>
          <p:cNvPr id="5" name="Tijdelijke aanduiding voor inhoud 4"/>
          <p:cNvPicPr>
            <a:picLocks noGrp="1" noChangeAspect="1"/>
          </p:cNvPicPr>
          <p:nvPr>
            <p:ph sz="quarter" idx="14"/>
          </p:nvPr>
        </p:nvPicPr>
        <p:blipFill>
          <a:blip r:embed="rId3"/>
          <a:stretch>
            <a:fillRect/>
          </a:stretch>
        </p:blipFill>
        <p:spPr>
          <a:xfrm>
            <a:off x="611560" y="1554078"/>
            <a:ext cx="3218884" cy="1872208"/>
          </a:xfrm>
        </p:spPr>
      </p:pic>
      <p:pic>
        <p:nvPicPr>
          <p:cNvPr id="6" name="Afbeelding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0042" y="3982420"/>
            <a:ext cx="3723842" cy="1737793"/>
          </a:xfrm>
          <a:prstGeom prst="rect">
            <a:avLst/>
          </a:prstGeom>
        </p:spPr>
      </p:pic>
    </p:spTree>
    <p:extLst>
      <p:ext uri="{BB962C8B-B14F-4D97-AF65-F5344CB8AC3E}">
        <p14:creationId xmlns:p14="http://schemas.microsoft.com/office/powerpoint/2010/main" val="23318951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80647" y="443893"/>
            <a:ext cx="8229600" cy="1143000"/>
          </a:xfrm>
        </p:spPr>
        <p:txBody>
          <a:bodyPr>
            <a:normAutofit/>
          </a:bodyPr>
          <a:lstStyle/>
          <a:p>
            <a:r>
              <a:rPr lang="nl-NL" sz="2800" dirty="0"/>
              <a:t>Bankmedewerker: Van bankemployé naar </a:t>
            </a:r>
            <a:br>
              <a:rPr lang="nl-NL" sz="2800" dirty="0"/>
            </a:br>
            <a:r>
              <a:rPr lang="nl-NL" sz="2800" dirty="0"/>
              <a:t>Financieel adviseur</a:t>
            </a:r>
          </a:p>
        </p:txBody>
      </p:sp>
      <p:sp>
        <p:nvSpPr>
          <p:cNvPr id="4" name="Tijdelijke aanduiding voor dianummer 3"/>
          <p:cNvSpPr>
            <a:spLocks noGrp="1"/>
          </p:cNvSpPr>
          <p:nvPr>
            <p:ph type="sldNum" sz="quarter" idx="1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46C9AB-B09A-D340-A795-DDD0796AC23E}" type="slidenum">
              <a:rPr kumimoji="0" lang="en-US" sz="1200" b="0" i="0" u="none" strike="noStrike" kern="1200" cap="none" spc="0" normalizeH="0" baseline="0" noProof="0" smtClean="0">
                <a:ln>
                  <a:noFill/>
                </a:ln>
                <a:solidFill>
                  <a:srgbClr val="826B63"/>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srgbClr val="826B63"/>
              </a:solidFill>
              <a:effectLst/>
              <a:uLnTx/>
              <a:uFillTx/>
              <a:latin typeface="Arial"/>
              <a:ea typeface="+mn-ea"/>
              <a:cs typeface="+mn-cs"/>
            </a:endParaRPr>
          </a:p>
        </p:txBody>
      </p:sp>
      <p:sp>
        <p:nvSpPr>
          <p:cNvPr id="8" name="Content Placeholder 3"/>
          <p:cNvSpPr txBox="1">
            <a:spLocks/>
          </p:cNvSpPr>
          <p:nvPr/>
        </p:nvSpPr>
        <p:spPr bwMode="auto">
          <a:xfrm>
            <a:off x="3995936" y="1808041"/>
            <a:ext cx="4863902" cy="4932901"/>
          </a:xfrm>
          <a:prstGeom prst="rect">
            <a:avLst/>
          </a:prstGeom>
          <a:noFill/>
          <a:ln w="9525">
            <a:solidFill>
              <a:schemeClr val="bg1"/>
            </a:solidFill>
            <a:miter lim="800000"/>
            <a:headEnd/>
            <a:tailEnd/>
          </a:ln>
        </p:spPr>
        <p:txBody>
          <a:bodyPr vert="horz" wrap="square" lIns="91440" tIns="45720" rIns="91440" bIns="45720" numCol="1" anchor="t" anchorCtr="0" compatLnSpc="1">
            <a:prstTxWarp prst="textNoShape">
              <a:avLst/>
            </a:prstTxWarp>
            <a:normAutofit/>
          </a:bodyPr>
          <a:lstStyle>
            <a:lvl1pPr marL="0" indent="0" algn="l" defTabSz="457200" rtl="0" eaLnBrk="1" fontAlgn="base" hangingPunct="1">
              <a:spcBef>
                <a:spcPct val="20000"/>
              </a:spcBef>
              <a:spcAft>
                <a:spcPct val="0"/>
              </a:spcAft>
              <a:buFontTx/>
              <a:buNone/>
              <a:defRPr sz="2800" b="1" kern="1200">
                <a:solidFill>
                  <a:schemeClr val="bg2"/>
                </a:solidFill>
                <a:latin typeface="Arial (Body)"/>
                <a:ea typeface="ＭＳ Ｐゴシック" pitchFamily="-107" charset="-128"/>
                <a:cs typeface="Arial (Body)"/>
              </a:defRPr>
            </a:lvl1pPr>
            <a:lvl2pPr marL="358775" indent="-179388" algn="l" defTabSz="457200" rtl="0" eaLnBrk="1" fontAlgn="base" hangingPunct="1">
              <a:spcBef>
                <a:spcPct val="20000"/>
              </a:spcBef>
              <a:spcAft>
                <a:spcPct val="0"/>
              </a:spcAft>
              <a:buSzPct val="100000"/>
              <a:buFontTx/>
              <a:buNone/>
              <a:defRPr sz="2400" kern="1200">
                <a:solidFill>
                  <a:schemeClr val="bg1"/>
                </a:solidFill>
                <a:latin typeface="Arial (Body)"/>
                <a:ea typeface="ＭＳ Ｐゴシック" pitchFamily="-107" charset="-128"/>
                <a:cs typeface="Arial (Body)"/>
              </a:defRPr>
            </a:lvl2pPr>
            <a:lvl3pPr marL="628650" indent="-269875" algn="l" defTabSz="457200" rtl="0" eaLnBrk="1" fontAlgn="base" hangingPunct="1">
              <a:spcBef>
                <a:spcPct val="20000"/>
              </a:spcBef>
              <a:spcAft>
                <a:spcPct val="0"/>
              </a:spcAft>
              <a:buSzPct val="100000"/>
              <a:buFont typeface="Lucida Grande" pitchFamily="-107" charset="0"/>
              <a:buChar char="-"/>
              <a:defRPr sz="2400" kern="1200">
                <a:solidFill>
                  <a:schemeClr val="bg1"/>
                </a:solidFill>
                <a:latin typeface="Arial (Body)"/>
                <a:ea typeface="ＭＳ Ｐゴシック" pitchFamily="-107" charset="-128"/>
                <a:cs typeface="Arial (Body)"/>
              </a:defRPr>
            </a:lvl3pPr>
            <a:lvl4pPr marL="720000" indent="270000" algn="l" defTabSz="457200" rtl="0" eaLnBrk="1" fontAlgn="base" hangingPunct="1">
              <a:spcBef>
                <a:spcPct val="20000"/>
              </a:spcBef>
              <a:spcAft>
                <a:spcPct val="0"/>
              </a:spcAft>
              <a:buSzPct val="100000"/>
              <a:buChar char="–"/>
              <a:defRPr sz="2000" kern="1200">
                <a:solidFill>
                  <a:schemeClr val="bg1"/>
                </a:solidFill>
                <a:latin typeface="Arial (Body)"/>
                <a:ea typeface="ＭＳ Ｐゴシック" pitchFamily="-107" charset="-128"/>
                <a:cs typeface="Arial (Body)"/>
              </a:defRPr>
            </a:lvl4pPr>
            <a:lvl5pPr marL="990000" indent="0" algn="l" defTabSz="457200" rtl="0" eaLnBrk="1" fontAlgn="base" hangingPunct="1">
              <a:spcBef>
                <a:spcPct val="20000"/>
              </a:spcBef>
              <a:spcAft>
                <a:spcPct val="0"/>
              </a:spcAft>
              <a:buSzPct val="100000"/>
              <a:buNone/>
              <a:defRPr sz="1600" kern="1200">
                <a:solidFill>
                  <a:schemeClr val="bg2"/>
                </a:solidFill>
                <a:latin typeface="Arial (Body)"/>
                <a:ea typeface="ＭＳ Ｐゴシック" pitchFamily="-107" charset="-128"/>
                <a:cs typeface="Arial (Body)"/>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ts val="2500"/>
              </a:lnSpc>
            </a:pPr>
            <a:r>
              <a:rPr lang="nl-NL" dirty="0">
                <a:solidFill>
                  <a:schemeClr val="tx1"/>
                </a:solidFill>
              </a:rPr>
              <a:t>Realiteit:</a:t>
            </a:r>
          </a:p>
          <a:p>
            <a:pPr marL="457200" indent="-457200">
              <a:lnSpc>
                <a:spcPts val="2500"/>
              </a:lnSpc>
              <a:buFontTx/>
              <a:buChar char="-"/>
            </a:pPr>
            <a:r>
              <a:rPr lang="nl-NL" sz="2600" b="0" dirty="0">
                <a:solidFill>
                  <a:schemeClr val="tx1"/>
                </a:solidFill>
              </a:rPr>
              <a:t>Groot deel </a:t>
            </a:r>
            <a:r>
              <a:rPr lang="nl-NL" sz="2600" b="0" dirty="0">
                <a:solidFill>
                  <a:schemeClr val="tx1">
                    <a:lumMod val="50000"/>
                  </a:schemeClr>
                </a:solidFill>
              </a:rPr>
              <a:t>producten gestandaardiseerd</a:t>
            </a:r>
          </a:p>
          <a:p>
            <a:pPr marL="457200" indent="-457200">
              <a:lnSpc>
                <a:spcPts val="2500"/>
              </a:lnSpc>
              <a:buFontTx/>
              <a:buChar char="-"/>
            </a:pPr>
            <a:r>
              <a:rPr lang="nl-NL" sz="2600" b="0" dirty="0">
                <a:solidFill>
                  <a:schemeClr val="tx1">
                    <a:lumMod val="50000"/>
                  </a:schemeClr>
                </a:solidFill>
              </a:rPr>
              <a:t>Complexe financiële producten</a:t>
            </a:r>
          </a:p>
          <a:p>
            <a:pPr marL="457200" indent="-457200">
              <a:lnSpc>
                <a:spcPts val="2500"/>
              </a:lnSpc>
              <a:buFontTx/>
              <a:buChar char="-"/>
            </a:pPr>
            <a:r>
              <a:rPr lang="nl-NL" sz="2600" b="0" dirty="0">
                <a:solidFill>
                  <a:schemeClr val="tx1">
                    <a:lumMod val="50000"/>
                  </a:schemeClr>
                </a:solidFill>
              </a:rPr>
              <a:t>Relaties belangrijker dan product</a:t>
            </a:r>
          </a:p>
          <a:p>
            <a:pPr marL="457200" indent="-457200">
              <a:lnSpc>
                <a:spcPts val="2500"/>
              </a:lnSpc>
              <a:buFontTx/>
              <a:buChar char="-"/>
            </a:pPr>
            <a:r>
              <a:rPr lang="nl-NL" sz="2600" b="0" dirty="0">
                <a:solidFill>
                  <a:schemeClr val="tx1">
                    <a:lumMod val="50000"/>
                  </a:schemeClr>
                </a:solidFill>
              </a:rPr>
              <a:t>Vertrouwen en integriteit</a:t>
            </a:r>
          </a:p>
          <a:p>
            <a:pPr marL="457200" indent="-457200">
              <a:lnSpc>
                <a:spcPts val="2500"/>
              </a:lnSpc>
              <a:buFontTx/>
              <a:buChar char="-"/>
            </a:pPr>
            <a:r>
              <a:rPr lang="nl-NL" sz="2600" b="0" dirty="0">
                <a:solidFill>
                  <a:schemeClr val="tx1">
                    <a:lumMod val="50000"/>
                  </a:schemeClr>
                </a:solidFill>
              </a:rPr>
              <a:t>Adviseur is ondernemer, werkplek buiten</a:t>
            </a:r>
          </a:p>
          <a:p>
            <a:pPr marL="457200" indent="-457200">
              <a:lnSpc>
                <a:spcPts val="2500"/>
              </a:lnSpc>
              <a:buFontTx/>
              <a:buChar char="-"/>
            </a:pPr>
            <a:r>
              <a:rPr lang="nl-NL" sz="2600" b="0" dirty="0">
                <a:solidFill>
                  <a:schemeClr val="tx1">
                    <a:lumMod val="50000"/>
                  </a:schemeClr>
                </a:solidFill>
              </a:rPr>
              <a:t>Backoffice verdwijnt</a:t>
            </a:r>
          </a:p>
          <a:p>
            <a:pPr marL="457200" indent="-457200">
              <a:lnSpc>
                <a:spcPts val="2500"/>
              </a:lnSpc>
              <a:buFontTx/>
              <a:buChar char="-"/>
            </a:pPr>
            <a:r>
              <a:rPr lang="nl-NL" sz="2600" b="0" dirty="0">
                <a:solidFill>
                  <a:schemeClr val="tx1">
                    <a:lumMod val="50000"/>
                  </a:schemeClr>
                </a:solidFill>
              </a:rPr>
              <a:t>Regelgeving troef (WFT AFM)</a:t>
            </a:r>
          </a:p>
          <a:p>
            <a:pPr marL="457200" indent="-457200">
              <a:lnSpc>
                <a:spcPts val="2500"/>
              </a:lnSpc>
              <a:buFontTx/>
              <a:buChar char="-"/>
            </a:pPr>
            <a:endParaRPr lang="nl-NL" sz="2600" b="0" i="1" dirty="0"/>
          </a:p>
          <a:p>
            <a:pPr marL="457200" indent="-457200">
              <a:lnSpc>
                <a:spcPts val="2500"/>
              </a:lnSpc>
              <a:buFont typeface="Arial" panose="020B0604020202020204" pitchFamily="34" charset="0"/>
              <a:buChar char="•"/>
            </a:pPr>
            <a:endParaRPr lang="nl-NL" b="0" dirty="0"/>
          </a:p>
          <a:p>
            <a:pPr marL="457200" indent="-457200">
              <a:lnSpc>
                <a:spcPts val="2500"/>
              </a:lnSpc>
              <a:buFont typeface="Arial" panose="020B0604020202020204" pitchFamily="34" charset="0"/>
              <a:buChar char="•"/>
            </a:pPr>
            <a:endParaRPr lang="nl-NL" b="0" dirty="0"/>
          </a:p>
        </p:txBody>
      </p:sp>
      <p:pic>
        <p:nvPicPr>
          <p:cNvPr id="3" name="Afbeelding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45208" y="3861047"/>
            <a:ext cx="1920592" cy="2846145"/>
          </a:xfrm>
          <a:prstGeom prst="rect">
            <a:avLst/>
          </a:prstGeom>
        </p:spPr>
      </p:pic>
      <p:pic>
        <p:nvPicPr>
          <p:cNvPr id="6" name="Afbeelding 5"/>
          <p:cNvPicPr>
            <a:picLocks noChangeAspect="1"/>
          </p:cNvPicPr>
          <p:nvPr/>
        </p:nvPicPr>
        <p:blipFill>
          <a:blip r:embed="rId4"/>
          <a:stretch>
            <a:fillRect/>
          </a:stretch>
        </p:blipFill>
        <p:spPr>
          <a:xfrm>
            <a:off x="1144588" y="1808041"/>
            <a:ext cx="2486025" cy="1838325"/>
          </a:xfrm>
          <a:prstGeom prst="rect">
            <a:avLst/>
          </a:prstGeom>
        </p:spPr>
      </p:pic>
    </p:spTree>
    <p:extLst>
      <p:ext uri="{BB962C8B-B14F-4D97-AF65-F5344CB8AC3E}">
        <p14:creationId xmlns:p14="http://schemas.microsoft.com/office/powerpoint/2010/main" val="367043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547135"/>
            <a:ext cx="8229600" cy="1143000"/>
          </a:xfrm>
        </p:spPr>
        <p:txBody>
          <a:bodyPr>
            <a:normAutofit/>
          </a:bodyPr>
          <a:lstStyle/>
          <a:p>
            <a:r>
              <a:rPr lang="nl-NL" sz="2800" dirty="0"/>
              <a:t>Bankmedewerker: Van bankemployé naar </a:t>
            </a:r>
            <a:br>
              <a:rPr lang="nl-NL" sz="2800" dirty="0"/>
            </a:br>
            <a:r>
              <a:rPr lang="nl-NL" sz="2800" dirty="0"/>
              <a:t>Financieel adviseur</a:t>
            </a:r>
          </a:p>
        </p:txBody>
      </p:sp>
      <p:sp>
        <p:nvSpPr>
          <p:cNvPr id="4" name="Tijdelijke aanduiding voor dianummer 3"/>
          <p:cNvSpPr>
            <a:spLocks noGrp="1"/>
          </p:cNvSpPr>
          <p:nvPr>
            <p:ph type="sldNum" sz="quarter" idx="1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46C9AB-B09A-D340-A795-DDD0796AC23E}" type="slidenum">
              <a:rPr kumimoji="0" lang="en-US" sz="1200" b="0" i="0" u="none" strike="noStrike" kern="1200" cap="none" spc="0" normalizeH="0" baseline="0" noProof="0" smtClean="0">
                <a:ln>
                  <a:noFill/>
                </a:ln>
                <a:solidFill>
                  <a:srgbClr val="826B63"/>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srgbClr val="826B63"/>
              </a:solidFill>
              <a:effectLst/>
              <a:uLnTx/>
              <a:uFillTx/>
              <a:latin typeface="Arial"/>
              <a:ea typeface="+mn-ea"/>
              <a:cs typeface="+mn-cs"/>
            </a:endParaRPr>
          </a:p>
        </p:txBody>
      </p:sp>
      <p:sp>
        <p:nvSpPr>
          <p:cNvPr id="10" name="Content Placeholder 3"/>
          <p:cNvSpPr txBox="1">
            <a:spLocks/>
          </p:cNvSpPr>
          <p:nvPr/>
        </p:nvSpPr>
        <p:spPr bwMode="auto">
          <a:xfrm>
            <a:off x="4788024" y="1772816"/>
            <a:ext cx="4061777" cy="4500853"/>
          </a:xfrm>
          <a:prstGeom prst="rect">
            <a:avLst/>
          </a:prstGeom>
          <a:noFill/>
          <a:ln w="9525">
            <a:solidFill>
              <a:schemeClr val="bg1"/>
            </a:solidFill>
            <a:miter lim="800000"/>
            <a:headEnd/>
            <a:tailEnd/>
          </a:ln>
        </p:spPr>
        <p:txBody>
          <a:bodyPr vert="horz" wrap="square" lIns="91440" tIns="45720" rIns="91440" bIns="45720" numCol="1" anchor="t" anchorCtr="0" compatLnSpc="1">
            <a:prstTxWarp prst="textNoShape">
              <a:avLst/>
            </a:prstTxWarp>
            <a:normAutofit/>
          </a:bodyPr>
          <a:lstStyle>
            <a:lvl1pPr marL="0" indent="0" algn="l" defTabSz="457200" rtl="0" eaLnBrk="1" fontAlgn="base" hangingPunct="1">
              <a:spcBef>
                <a:spcPct val="20000"/>
              </a:spcBef>
              <a:spcAft>
                <a:spcPct val="0"/>
              </a:spcAft>
              <a:buFontTx/>
              <a:buNone/>
              <a:defRPr sz="2800" b="1" kern="1200">
                <a:solidFill>
                  <a:schemeClr val="bg2"/>
                </a:solidFill>
                <a:latin typeface="Arial (Body)"/>
                <a:ea typeface="ＭＳ Ｐゴシック" pitchFamily="-107" charset="-128"/>
                <a:cs typeface="Arial (Body)"/>
              </a:defRPr>
            </a:lvl1pPr>
            <a:lvl2pPr marL="358775" indent="-179388" algn="l" defTabSz="457200" rtl="0" eaLnBrk="1" fontAlgn="base" hangingPunct="1">
              <a:spcBef>
                <a:spcPct val="20000"/>
              </a:spcBef>
              <a:spcAft>
                <a:spcPct val="0"/>
              </a:spcAft>
              <a:buSzPct val="100000"/>
              <a:buFontTx/>
              <a:buNone/>
              <a:defRPr sz="2400" kern="1200">
                <a:solidFill>
                  <a:schemeClr val="bg1"/>
                </a:solidFill>
                <a:latin typeface="Arial (Body)"/>
                <a:ea typeface="ＭＳ Ｐゴシック" pitchFamily="-107" charset="-128"/>
                <a:cs typeface="Arial (Body)"/>
              </a:defRPr>
            </a:lvl2pPr>
            <a:lvl3pPr marL="628650" indent="-269875" algn="l" defTabSz="457200" rtl="0" eaLnBrk="1" fontAlgn="base" hangingPunct="1">
              <a:spcBef>
                <a:spcPct val="20000"/>
              </a:spcBef>
              <a:spcAft>
                <a:spcPct val="0"/>
              </a:spcAft>
              <a:buSzPct val="100000"/>
              <a:buFont typeface="Lucida Grande" pitchFamily="-107" charset="0"/>
              <a:buChar char="-"/>
              <a:defRPr sz="2400" kern="1200">
                <a:solidFill>
                  <a:schemeClr val="bg1"/>
                </a:solidFill>
                <a:latin typeface="Arial (Body)"/>
                <a:ea typeface="ＭＳ Ｐゴシック" pitchFamily="-107" charset="-128"/>
                <a:cs typeface="Arial (Body)"/>
              </a:defRPr>
            </a:lvl3pPr>
            <a:lvl4pPr marL="720000" indent="270000" algn="l" defTabSz="457200" rtl="0" eaLnBrk="1" fontAlgn="base" hangingPunct="1">
              <a:spcBef>
                <a:spcPct val="20000"/>
              </a:spcBef>
              <a:spcAft>
                <a:spcPct val="0"/>
              </a:spcAft>
              <a:buSzPct val="100000"/>
              <a:buChar char="–"/>
              <a:defRPr sz="2000" kern="1200">
                <a:solidFill>
                  <a:schemeClr val="bg1"/>
                </a:solidFill>
                <a:latin typeface="Arial (Body)"/>
                <a:ea typeface="ＭＳ Ｐゴシック" pitchFamily="-107" charset="-128"/>
                <a:cs typeface="Arial (Body)"/>
              </a:defRPr>
            </a:lvl4pPr>
            <a:lvl5pPr marL="990000" indent="0" algn="l" defTabSz="457200" rtl="0" eaLnBrk="1" fontAlgn="base" hangingPunct="1">
              <a:spcBef>
                <a:spcPct val="20000"/>
              </a:spcBef>
              <a:spcAft>
                <a:spcPct val="0"/>
              </a:spcAft>
              <a:buSzPct val="100000"/>
              <a:buNone/>
              <a:defRPr sz="1600" kern="1200">
                <a:solidFill>
                  <a:schemeClr val="bg2"/>
                </a:solidFill>
                <a:latin typeface="Arial (Body)"/>
                <a:ea typeface="ＭＳ Ｐゴシック" pitchFamily="-107" charset="-128"/>
                <a:cs typeface="Arial (Body)"/>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ts val="2500"/>
              </a:lnSpc>
            </a:pPr>
            <a:endParaRPr lang="nl-NL" dirty="0"/>
          </a:p>
          <a:p>
            <a:pPr>
              <a:lnSpc>
                <a:spcPts val="2500"/>
              </a:lnSpc>
            </a:pPr>
            <a:r>
              <a:rPr lang="nl-NL" dirty="0">
                <a:solidFill>
                  <a:schemeClr val="tx1"/>
                </a:solidFill>
              </a:rPr>
              <a:t>21st </a:t>
            </a:r>
            <a:r>
              <a:rPr lang="nl-NL" dirty="0" err="1">
                <a:solidFill>
                  <a:schemeClr val="tx1"/>
                </a:solidFill>
              </a:rPr>
              <a:t>Century</a:t>
            </a:r>
            <a:r>
              <a:rPr lang="nl-NL" dirty="0">
                <a:solidFill>
                  <a:schemeClr val="tx1"/>
                </a:solidFill>
              </a:rPr>
              <a:t> Skills</a:t>
            </a:r>
          </a:p>
          <a:p>
            <a:pPr marL="457200" indent="-457200">
              <a:lnSpc>
                <a:spcPts val="2500"/>
              </a:lnSpc>
              <a:buFont typeface="Arial" panose="020B0604020202020204" pitchFamily="34" charset="0"/>
              <a:buChar char="•"/>
            </a:pPr>
            <a:endParaRPr lang="nl-NL" b="0" dirty="0">
              <a:solidFill>
                <a:schemeClr val="tx1"/>
              </a:solidFill>
            </a:endParaRPr>
          </a:p>
          <a:p>
            <a:pPr marL="457200" indent="-457200">
              <a:lnSpc>
                <a:spcPts val="2500"/>
              </a:lnSpc>
              <a:buFont typeface="Arial" panose="020B0604020202020204" pitchFamily="34" charset="0"/>
              <a:buChar char="•"/>
            </a:pPr>
            <a:r>
              <a:rPr lang="nl-NL" b="0" dirty="0">
                <a:solidFill>
                  <a:schemeClr val="tx1"/>
                </a:solidFill>
              </a:rPr>
              <a:t>Communicatie</a:t>
            </a:r>
          </a:p>
          <a:p>
            <a:pPr marL="457200" indent="-457200">
              <a:lnSpc>
                <a:spcPts val="2500"/>
              </a:lnSpc>
              <a:buFont typeface="Arial" panose="020B0604020202020204" pitchFamily="34" charset="0"/>
              <a:buChar char="•"/>
            </a:pPr>
            <a:r>
              <a:rPr lang="nl-NL" b="0" dirty="0">
                <a:solidFill>
                  <a:schemeClr val="tx1"/>
                </a:solidFill>
              </a:rPr>
              <a:t>Creativiteit </a:t>
            </a:r>
          </a:p>
          <a:p>
            <a:pPr marL="457200" indent="-457200">
              <a:lnSpc>
                <a:spcPts val="2500"/>
              </a:lnSpc>
              <a:buFont typeface="Arial" panose="020B0604020202020204" pitchFamily="34" charset="0"/>
              <a:buChar char="•"/>
            </a:pPr>
            <a:r>
              <a:rPr lang="nl-NL" b="0" dirty="0">
                <a:solidFill>
                  <a:schemeClr val="tx1"/>
                </a:solidFill>
              </a:rPr>
              <a:t>Samenwerking</a:t>
            </a:r>
          </a:p>
          <a:p>
            <a:pPr marL="457200" indent="-457200">
              <a:lnSpc>
                <a:spcPts val="2500"/>
              </a:lnSpc>
              <a:buFont typeface="Arial" panose="020B0604020202020204" pitchFamily="34" charset="0"/>
              <a:buChar char="•"/>
            </a:pPr>
            <a:r>
              <a:rPr lang="nl-NL" b="0" dirty="0">
                <a:solidFill>
                  <a:schemeClr val="tx1"/>
                </a:solidFill>
              </a:rPr>
              <a:t>Flexibiliteit</a:t>
            </a:r>
          </a:p>
          <a:p>
            <a:pPr marL="457200" indent="-457200">
              <a:lnSpc>
                <a:spcPts val="2500"/>
              </a:lnSpc>
              <a:buFont typeface="Arial" panose="020B0604020202020204" pitchFamily="34" charset="0"/>
              <a:buChar char="•"/>
            </a:pPr>
            <a:r>
              <a:rPr lang="nl-NL" b="0" dirty="0">
                <a:solidFill>
                  <a:schemeClr val="tx1"/>
                </a:solidFill>
              </a:rPr>
              <a:t>Zelfsturing</a:t>
            </a:r>
          </a:p>
          <a:p>
            <a:pPr marL="457200" indent="-457200">
              <a:lnSpc>
                <a:spcPts val="2500"/>
              </a:lnSpc>
              <a:buFont typeface="Arial" panose="020B0604020202020204" pitchFamily="34" charset="0"/>
              <a:buChar char="•"/>
            </a:pPr>
            <a:r>
              <a:rPr lang="nl-NL" b="0" dirty="0">
                <a:solidFill>
                  <a:schemeClr val="tx1"/>
                </a:solidFill>
              </a:rPr>
              <a:t>ICT</a:t>
            </a:r>
          </a:p>
          <a:p>
            <a:pPr marL="457200" indent="-457200">
              <a:lnSpc>
                <a:spcPts val="2500"/>
              </a:lnSpc>
              <a:buFont typeface="Arial" panose="020B0604020202020204" pitchFamily="34" charset="0"/>
              <a:buChar char="•"/>
            </a:pPr>
            <a:endParaRPr lang="nl-NL" b="0" dirty="0"/>
          </a:p>
        </p:txBody>
      </p:sp>
      <p:pic>
        <p:nvPicPr>
          <p:cNvPr id="6" name="Afbeelding 5"/>
          <p:cNvPicPr>
            <a:picLocks noChangeAspect="1"/>
          </p:cNvPicPr>
          <p:nvPr/>
        </p:nvPicPr>
        <p:blipFill>
          <a:blip r:embed="rId3"/>
          <a:stretch>
            <a:fillRect/>
          </a:stretch>
        </p:blipFill>
        <p:spPr>
          <a:xfrm>
            <a:off x="1298343" y="1690135"/>
            <a:ext cx="3246262" cy="2160240"/>
          </a:xfrm>
          <a:prstGeom prst="rect">
            <a:avLst/>
          </a:prstGeom>
        </p:spPr>
      </p:pic>
      <p:pic>
        <p:nvPicPr>
          <p:cNvPr id="8" name="Afbeelding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7430" y="3406889"/>
            <a:ext cx="1784796" cy="3172971"/>
          </a:xfrm>
          <a:prstGeom prst="rect">
            <a:avLst/>
          </a:prstGeom>
        </p:spPr>
      </p:pic>
    </p:spTree>
    <p:extLst>
      <p:ext uri="{BB962C8B-B14F-4D97-AF65-F5344CB8AC3E}">
        <p14:creationId xmlns:p14="http://schemas.microsoft.com/office/powerpoint/2010/main" val="35157779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30238" y="727931"/>
            <a:ext cx="8229600" cy="1143000"/>
          </a:xfrm>
        </p:spPr>
        <p:txBody>
          <a:bodyPr>
            <a:normAutofit fontScale="90000"/>
          </a:bodyPr>
          <a:lstStyle/>
          <a:p>
            <a:r>
              <a:rPr lang="nl-NL" sz="3600" dirty="0"/>
              <a:t>Piloot: Van vliegenier naar systeembewaker</a:t>
            </a:r>
            <a:br>
              <a:rPr lang="nl-NL" dirty="0"/>
            </a:br>
            <a:endParaRPr lang="nl-NL" dirty="0"/>
          </a:p>
        </p:txBody>
      </p:sp>
      <p:pic>
        <p:nvPicPr>
          <p:cNvPr id="5" name="Tijdelijke aanduiding voor inhoud 4"/>
          <p:cNvPicPr>
            <a:picLocks noGrp="1" noChangeAspect="1"/>
          </p:cNvPicPr>
          <p:nvPr>
            <p:ph sz="quarter" idx="14"/>
          </p:nvPr>
        </p:nvPicPr>
        <p:blipFill>
          <a:blip r:embed="rId3"/>
          <a:stretch>
            <a:fillRect/>
          </a:stretch>
        </p:blipFill>
        <p:spPr>
          <a:xfrm>
            <a:off x="611560" y="1484784"/>
            <a:ext cx="2748533" cy="1750845"/>
          </a:xfrm>
        </p:spPr>
      </p:pic>
      <p:sp>
        <p:nvSpPr>
          <p:cNvPr id="4" name="Tijdelijke aanduiding voor dianummer 3"/>
          <p:cNvSpPr>
            <a:spLocks noGrp="1"/>
          </p:cNvSpPr>
          <p:nvPr>
            <p:ph type="sldNum" sz="quarter" idx="1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46C9AB-B09A-D340-A795-DDD0796AC23E}" type="slidenum">
              <a:rPr kumimoji="0" lang="en-US" sz="1200" b="0" i="0" u="none" strike="noStrike" kern="1200" cap="none" spc="0" normalizeH="0" baseline="0" noProof="0" smtClean="0">
                <a:ln>
                  <a:noFill/>
                </a:ln>
                <a:solidFill>
                  <a:srgbClr val="826B63"/>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srgbClr val="826B63"/>
              </a:solidFill>
              <a:effectLst/>
              <a:uLnTx/>
              <a:uFillTx/>
              <a:latin typeface="Arial"/>
              <a:ea typeface="+mn-ea"/>
              <a:cs typeface="+mn-cs"/>
            </a:endParaRPr>
          </a:p>
        </p:txBody>
      </p:sp>
      <p:pic>
        <p:nvPicPr>
          <p:cNvPr id="7" name="Afbeelding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1522" y="3782194"/>
            <a:ext cx="3208356" cy="2280401"/>
          </a:xfrm>
          <a:prstGeom prst="rect">
            <a:avLst/>
          </a:prstGeom>
        </p:spPr>
      </p:pic>
      <p:sp>
        <p:nvSpPr>
          <p:cNvPr id="8" name="Content Placeholder 3"/>
          <p:cNvSpPr txBox="1">
            <a:spLocks/>
          </p:cNvSpPr>
          <p:nvPr/>
        </p:nvSpPr>
        <p:spPr bwMode="auto">
          <a:xfrm>
            <a:off x="3973921" y="1788574"/>
            <a:ext cx="4885917" cy="4932901"/>
          </a:xfrm>
          <a:prstGeom prst="rect">
            <a:avLst/>
          </a:prstGeom>
          <a:noFill/>
          <a:ln w="9525">
            <a:solidFill>
              <a:schemeClr val="bg1"/>
            </a:solidFill>
            <a:miter lim="800000"/>
            <a:headEnd/>
            <a:tailEnd/>
          </a:ln>
        </p:spPr>
        <p:txBody>
          <a:bodyPr vert="horz" wrap="square" lIns="91440" tIns="45720" rIns="91440" bIns="45720" numCol="1" anchor="t" anchorCtr="0" compatLnSpc="1">
            <a:prstTxWarp prst="textNoShape">
              <a:avLst/>
            </a:prstTxWarp>
            <a:normAutofit fontScale="77500" lnSpcReduction="20000"/>
          </a:bodyPr>
          <a:lstStyle>
            <a:lvl1pPr marL="0" indent="0" algn="l" defTabSz="457200" rtl="0" eaLnBrk="1" fontAlgn="base" hangingPunct="1">
              <a:spcBef>
                <a:spcPct val="20000"/>
              </a:spcBef>
              <a:spcAft>
                <a:spcPct val="0"/>
              </a:spcAft>
              <a:buFontTx/>
              <a:buNone/>
              <a:defRPr sz="2800" b="1" kern="1200">
                <a:solidFill>
                  <a:schemeClr val="bg2"/>
                </a:solidFill>
                <a:latin typeface="Arial (Body)"/>
                <a:ea typeface="ＭＳ Ｐゴシック" pitchFamily="-107" charset="-128"/>
                <a:cs typeface="Arial (Body)"/>
              </a:defRPr>
            </a:lvl1pPr>
            <a:lvl2pPr marL="358775" indent="-179388" algn="l" defTabSz="457200" rtl="0" eaLnBrk="1" fontAlgn="base" hangingPunct="1">
              <a:spcBef>
                <a:spcPct val="20000"/>
              </a:spcBef>
              <a:spcAft>
                <a:spcPct val="0"/>
              </a:spcAft>
              <a:buSzPct val="100000"/>
              <a:buFontTx/>
              <a:buNone/>
              <a:defRPr sz="2400" kern="1200">
                <a:solidFill>
                  <a:schemeClr val="bg1"/>
                </a:solidFill>
                <a:latin typeface="Arial (Body)"/>
                <a:ea typeface="ＭＳ Ｐゴシック" pitchFamily="-107" charset="-128"/>
                <a:cs typeface="Arial (Body)"/>
              </a:defRPr>
            </a:lvl2pPr>
            <a:lvl3pPr marL="628650" indent="-269875" algn="l" defTabSz="457200" rtl="0" eaLnBrk="1" fontAlgn="base" hangingPunct="1">
              <a:spcBef>
                <a:spcPct val="20000"/>
              </a:spcBef>
              <a:spcAft>
                <a:spcPct val="0"/>
              </a:spcAft>
              <a:buSzPct val="100000"/>
              <a:buFont typeface="Lucida Grande" pitchFamily="-107" charset="0"/>
              <a:buChar char="-"/>
              <a:defRPr sz="2400" kern="1200">
                <a:solidFill>
                  <a:schemeClr val="bg1"/>
                </a:solidFill>
                <a:latin typeface="Arial (Body)"/>
                <a:ea typeface="ＭＳ Ｐゴシック" pitchFamily="-107" charset="-128"/>
                <a:cs typeface="Arial (Body)"/>
              </a:defRPr>
            </a:lvl3pPr>
            <a:lvl4pPr marL="720000" indent="270000" algn="l" defTabSz="457200" rtl="0" eaLnBrk="1" fontAlgn="base" hangingPunct="1">
              <a:spcBef>
                <a:spcPct val="20000"/>
              </a:spcBef>
              <a:spcAft>
                <a:spcPct val="0"/>
              </a:spcAft>
              <a:buSzPct val="100000"/>
              <a:buChar char="–"/>
              <a:defRPr sz="2000" kern="1200">
                <a:solidFill>
                  <a:schemeClr val="bg1"/>
                </a:solidFill>
                <a:latin typeface="Arial (Body)"/>
                <a:ea typeface="ＭＳ Ｐゴシック" pitchFamily="-107" charset="-128"/>
                <a:cs typeface="Arial (Body)"/>
              </a:defRPr>
            </a:lvl4pPr>
            <a:lvl5pPr marL="990000" indent="0" algn="l" defTabSz="457200" rtl="0" eaLnBrk="1" fontAlgn="base" hangingPunct="1">
              <a:spcBef>
                <a:spcPct val="20000"/>
              </a:spcBef>
              <a:spcAft>
                <a:spcPct val="0"/>
              </a:spcAft>
              <a:buSzPct val="100000"/>
              <a:buNone/>
              <a:defRPr sz="1600" kern="1200">
                <a:solidFill>
                  <a:schemeClr val="bg2"/>
                </a:solidFill>
                <a:latin typeface="Arial (Body)"/>
                <a:ea typeface="ＭＳ Ｐゴシック" pitchFamily="-107" charset="-128"/>
                <a:cs typeface="Arial (Body)"/>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ts val="2500"/>
              </a:lnSpc>
            </a:pPr>
            <a:r>
              <a:rPr lang="nl-NL" dirty="0">
                <a:solidFill>
                  <a:schemeClr val="tx1"/>
                </a:solidFill>
              </a:rPr>
              <a:t>Realiteit:</a:t>
            </a:r>
          </a:p>
          <a:p>
            <a:pPr marL="457200" indent="-457200">
              <a:lnSpc>
                <a:spcPts val="2500"/>
              </a:lnSpc>
              <a:buFont typeface="Arial" panose="020B0604020202020204" pitchFamily="34" charset="0"/>
              <a:buChar char="•"/>
            </a:pPr>
            <a:r>
              <a:rPr lang="nl-NL" b="0" i="1" dirty="0" err="1">
                <a:solidFill>
                  <a:schemeClr val="tx1"/>
                </a:solidFill>
              </a:rPr>
              <a:t>Fly</a:t>
            </a:r>
            <a:r>
              <a:rPr lang="nl-NL" b="0" i="1" dirty="0">
                <a:solidFill>
                  <a:schemeClr val="tx1"/>
                </a:solidFill>
              </a:rPr>
              <a:t> </a:t>
            </a:r>
            <a:r>
              <a:rPr lang="nl-NL" b="0" i="1" dirty="0" err="1">
                <a:solidFill>
                  <a:schemeClr val="tx1"/>
                </a:solidFill>
              </a:rPr>
              <a:t>by</a:t>
            </a:r>
            <a:r>
              <a:rPr lang="nl-NL" b="0" i="1" dirty="0">
                <a:solidFill>
                  <a:schemeClr val="tx1"/>
                </a:solidFill>
              </a:rPr>
              <a:t> </a:t>
            </a:r>
            <a:r>
              <a:rPr lang="nl-NL" b="0" i="1" dirty="0" err="1">
                <a:solidFill>
                  <a:schemeClr val="tx1"/>
                </a:solidFill>
              </a:rPr>
              <a:t>wire</a:t>
            </a:r>
            <a:r>
              <a:rPr lang="nl-NL" b="0" i="1" dirty="0">
                <a:solidFill>
                  <a:schemeClr val="tx1"/>
                </a:solidFill>
              </a:rPr>
              <a:t> </a:t>
            </a:r>
            <a:r>
              <a:rPr lang="nl-NL" b="0" i="1" dirty="0" err="1">
                <a:solidFill>
                  <a:schemeClr val="tx1"/>
                </a:solidFill>
              </a:rPr>
              <a:t>vs</a:t>
            </a:r>
            <a:r>
              <a:rPr lang="nl-NL" b="0" i="1" dirty="0">
                <a:solidFill>
                  <a:schemeClr val="tx1"/>
                </a:solidFill>
              </a:rPr>
              <a:t> ‘spierkracht’</a:t>
            </a:r>
          </a:p>
          <a:p>
            <a:pPr marL="457200" indent="-457200">
              <a:lnSpc>
                <a:spcPts val="2500"/>
              </a:lnSpc>
              <a:buFont typeface="Arial" panose="020B0604020202020204" pitchFamily="34" charset="0"/>
              <a:buChar char="•"/>
            </a:pPr>
            <a:r>
              <a:rPr lang="nl-NL" b="0" i="1" dirty="0">
                <a:solidFill>
                  <a:schemeClr val="tx1"/>
                </a:solidFill>
              </a:rPr>
              <a:t>Computer de baas </a:t>
            </a:r>
            <a:r>
              <a:rPr lang="nl-NL" b="0" i="1" dirty="0" err="1">
                <a:solidFill>
                  <a:schemeClr val="tx1"/>
                </a:solidFill>
              </a:rPr>
              <a:t>vs</a:t>
            </a:r>
            <a:r>
              <a:rPr lang="nl-NL" b="0" i="1" dirty="0">
                <a:solidFill>
                  <a:schemeClr val="tx1"/>
                </a:solidFill>
              </a:rPr>
              <a:t> </a:t>
            </a:r>
            <a:r>
              <a:rPr lang="nl-NL" b="0" i="1" dirty="0" err="1">
                <a:solidFill>
                  <a:schemeClr val="tx1"/>
                </a:solidFill>
              </a:rPr>
              <a:t>selfcontrol</a:t>
            </a:r>
            <a:endParaRPr lang="nl-NL" b="0" i="1" dirty="0">
              <a:solidFill>
                <a:schemeClr val="tx1"/>
              </a:solidFill>
            </a:endParaRPr>
          </a:p>
          <a:p>
            <a:pPr marL="457200" indent="-457200">
              <a:lnSpc>
                <a:spcPts val="2500"/>
              </a:lnSpc>
              <a:buFont typeface="Arial" panose="020B0604020202020204" pitchFamily="34" charset="0"/>
              <a:buChar char="•"/>
            </a:pPr>
            <a:r>
              <a:rPr lang="nl-NL" b="0" i="1" dirty="0">
                <a:solidFill>
                  <a:schemeClr val="tx1"/>
                </a:solidFill>
              </a:rPr>
              <a:t>Digitalisering en iPad</a:t>
            </a:r>
          </a:p>
          <a:p>
            <a:pPr marL="457200" indent="-457200">
              <a:lnSpc>
                <a:spcPts val="2500"/>
              </a:lnSpc>
              <a:buFont typeface="Arial" panose="020B0604020202020204" pitchFamily="34" charset="0"/>
              <a:buChar char="•"/>
            </a:pPr>
            <a:r>
              <a:rPr lang="nl-NL" b="0" i="1" dirty="0">
                <a:solidFill>
                  <a:schemeClr val="tx1"/>
                </a:solidFill>
              </a:rPr>
              <a:t>Checklists </a:t>
            </a:r>
            <a:r>
              <a:rPr lang="nl-NL" b="0" i="1" dirty="0" err="1">
                <a:solidFill>
                  <a:schemeClr val="tx1"/>
                </a:solidFill>
              </a:rPr>
              <a:t>vs</a:t>
            </a:r>
            <a:r>
              <a:rPr lang="nl-NL" b="0" i="1" dirty="0">
                <a:solidFill>
                  <a:schemeClr val="tx1"/>
                </a:solidFill>
              </a:rPr>
              <a:t> ingrijpen </a:t>
            </a:r>
          </a:p>
          <a:p>
            <a:pPr marL="457200" indent="-457200">
              <a:lnSpc>
                <a:spcPts val="2500"/>
              </a:lnSpc>
              <a:buFont typeface="Arial" panose="020B0604020202020204" pitchFamily="34" charset="0"/>
              <a:buChar char="•"/>
            </a:pPr>
            <a:r>
              <a:rPr lang="nl-NL" b="0" i="1" dirty="0">
                <a:solidFill>
                  <a:schemeClr val="tx1"/>
                </a:solidFill>
              </a:rPr>
              <a:t>Low </a:t>
            </a:r>
            <a:r>
              <a:rPr lang="nl-NL" b="0" i="1" dirty="0" err="1">
                <a:solidFill>
                  <a:schemeClr val="tx1"/>
                </a:solidFill>
              </a:rPr>
              <a:t>cost</a:t>
            </a:r>
            <a:r>
              <a:rPr lang="nl-NL" b="0" i="1" dirty="0">
                <a:solidFill>
                  <a:schemeClr val="tx1"/>
                </a:solidFill>
              </a:rPr>
              <a:t>  en efficiency</a:t>
            </a:r>
          </a:p>
          <a:p>
            <a:pPr marL="457200" indent="-457200">
              <a:lnSpc>
                <a:spcPts val="2500"/>
              </a:lnSpc>
              <a:buFont typeface="Arial" panose="020B0604020202020204" pitchFamily="34" charset="0"/>
              <a:buChar char="•"/>
            </a:pPr>
            <a:r>
              <a:rPr lang="nl-NL" b="0" i="1" dirty="0">
                <a:solidFill>
                  <a:schemeClr val="tx1"/>
                </a:solidFill>
              </a:rPr>
              <a:t>Veiligheid </a:t>
            </a:r>
            <a:r>
              <a:rPr lang="nl-NL" b="0" i="1" dirty="0" err="1">
                <a:solidFill>
                  <a:schemeClr val="tx1"/>
                </a:solidFill>
              </a:rPr>
              <a:t>vs</a:t>
            </a:r>
            <a:r>
              <a:rPr lang="nl-NL" b="0" i="1" dirty="0">
                <a:solidFill>
                  <a:schemeClr val="tx1"/>
                </a:solidFill>
              </a:rPr>
              <a:t> winst</a:t>
            </a:r>
          </a:p>
          <a:p>
            <a:pPr marL="457200" indent="-457200">
              <a:lnSpc>
                <a:spcPts val="2500"/>
              </a:lnSpc>
              <a:buFont typeface="Arial" panose="020B0604020202020204" pitchFamily="34" charset="0"/>
              <a:buChar char="•"/>
            </a:pPr>
            <a:r>
              <a:rPr lang="nl-NL" b="0" i="1" dirty="0">
                <a:solidFill>
                  <a:schemeClr val="tx1"/>
                </a:solidFill>
              </a:rPr>
              <a:t>Protocollen </a:t>
            </a:r>
            <a:r>
              <a:rPr lang="nl-NL" b="0" i="1" dirty="0" err="1">
                <a:solidFill>
                  <a:schemeClr val="tx1"/>
                </a:solidFill>
              </a:rPr>
              <a:t>vs</a:t>
            </a:r>
            <a:r>
              <a:rPr lang="nl-NL" b="0" i="1" dirty="0">
                <a:solidFill>
                  <a:schemeClr val="tx1"/>
                </a:solidFill>
              </a:rPr>
              <a:t> flexibiliteit roosters en verblijftijd </a:t>
            </a:r>
          </a:p>
          <a:p>
            <a:pPr marL="457200" indent="-457200">
              <a:lnSpc>
                <a:spcPts val="2500"/>
              </a:lnSpc>
              <a:buFont typeface="Arial" panose="020B0604020202020204" pitchFamily="34" charset="0"/>
              <a:buChar char="•"/>
            </a:pPr>
            <a:r>
              <a:rPr lang="nl-NL" b="0" i="1" dirty="0">
                <a:solidFill>
                  <a:schemeClr val="tx1"/>
                </a:solidFill>
              </a:rPr>
              <a:t>Verlies van ‘vlieggevoel’</a:t>
            </a:r>
          </a:p>
          <a:p>
            <a:pPr marL="457200" indent="-457200">
              <a:lnSpc>
                <a:spcPts val="2500"/>
              </a:lnSpc>
              <a:buFont typeface="Arial" panose="020B0604020202020204" pitchFamily="34" charset="0"/>
              <a:buChar char="•"/>
            </a:pPr>
            <a:r>
              <a:rPr lang="nl-NL" b="0" i="1" dirty="0">
                <a:solidFill>
                  <a:schemeClr val="tx1"/>
                </a:solidFill>
              </a:rPr>
              <a:t>Piloot én manager </a:t>
            </a:r>
          </a:p>
          <a:p>
            <a:pPr marL="457200" indent="-457200">
              <a:lnSpc>
                <a:spcPts val="2500"/>
              </a:lnSpc>
              <a:buFont typeface="Arial" panose="020B0604020202020204" pitchFamily="34" charset="0"/>
              <a:buChar char="•"/>
            </a:pPr>
            <a:r>
              <a:rPr lang="nl-NL" b="0" i="1" dirty="0">
                <a:solidFill>
                  <a:schemeClr val="tx1"/>
                </a:solidFill>
              </a:rPr>
              <a:t>Saai, saai en nog eens saai </a:t>
            </a:r>
            <a:r>
              <a:rPr lang="nl-NL" b="0" i="1" dirty="0" err="1">
                <a:solidFill>
                  <a:schemeClr val="tx1"/>
                </a:solidFill>
              </a:rPr>
              <a:t>vs</a:t>
            </a:r>
            <a:r>
              <a:rPr lang="nl-NL" b="0" i="1" dirty="0">
                <a:solidFill>
                  <a:schemeClr val="tx1"/>
                </a:solidFill>
              </a:rPr>
              <a:t> meer complexiteit </a:t>
            </a:r>
          </a:p>
          <a:p>
            <a:pPr>
              <a:lnSpc>
                <a:spcPts val="2500"/>
              </a:lnSpc>
            </a:pPr>
            <a:endParaRPr lang="nl-NL" b="0" i="1" dirty="0"/>
          </a:p>
          <a:p>
            <a:pPr marL="457200" indent="-457200">
              <a:lnSpc>
                <a:spcPts val="2500"/>
              </a:lnSpc>
              <a:buFont typeface="Arial" panose="020B0604020202020204" pitchFamily="34" charset="0"/>
              <a:buChar char="•"/>
            </a:pPr>
            <a:endParaRPr lang="nl-NL" b="0" dirty="0"/>
          </a:p>
          <a:p>
            <a:pPr marL="457200" indent="-457200">
              <a:lnSpc>
                <a:spcPts val="2500"/>
              </a:lnSpc>
              <a:buFont typeface="Arial" panose="020B0604020202020204" pitchFamily="34" charset="0"/>
              <a:buChar char="•"/>
            </a:pPr>
            <a:endParaRPr lang="nl-NL" b="0" dirty="0"/>
          </a:p>
        </p:txBody>
      </p:sp>
    </p:spTree>
    <p:extLst>
      <p:ext uri="{BB962C8B-B14F-4D97-AF65-F5344CB8AC3E}">
        <p14:creationId xmlns:p14="http://schemas.microsoft.com/office/powerpoint/2010/main" val="40367435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612620"/>
            <a:ext cx="8229600" cy="1143000"/>
          </a:xfrm>
        </p:spPr>
        <p:txBody>
          <a:bodyPr>
            <a:normAutofit/>
          </a:bodyPr>
          <a:lstStyle/>
          <a:p>
            <a:r>
              <a:rPr lang="nl-NL" sz="3200" dirty="0"/>
              <a:t>Piloot: Van vliegenier naar systeembewaker</a:t>
            </a:r>
            <a:br>
              <a:rPr lang="nl-NL" sz="3200" dirty="0"/>
            </a:br>
            <a:endParaRPr lang="nl-NL" sz="3200" dirty="0"/>
          </a:p>
        </p:txBody>
      </p:sp>
      <p:sp>
        <p:nvSpPr>
          <p:cNvPr id="4" name="Tijdelijke aanduiding voor dianummer 3"/>
          <p:cNvSpPr>
            <a:spLocks noGrp="1"/>
          </p:cNvSpPr>
          <p:nvPr>
            <p:ph type="sldNum" sz="quarter" idx="1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46C9AB-B09A-D340-A795-DDD0796AC23E}" type="slidenum">
              <a:rPr kumimoji="0" lang="en-US" sz="1200" b="0" i="0" u="none" strike="noStrike" kern="1200" cap="none" spc="0" normalizeH="0" baseline="0" noProof="0" smtClean="0">
                <a:ln>
                  <a:noFill/>
                </a:ln>
                <a:solidFill>
                  <a:srgbClr val="826B63"/>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srgbClr val="826B63"/>
              </a:solidFill>
              <a:effectLst/>
              <a:uLnTx/>
              <a:uFillTx/>
              <a:latin typeface="Arial"/>
              <a:ea typeface="+mn-ea"/>
              <a:cs typeface="+mn-cs"/>
            </a:endParaRPr>
          </a:p>
        </p:txBody>
      </p:sp>
      <p:pic>
        <p:nvPicPr>
          <p:cNvPr id="6" name="Afbeelding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0665" y="1684645"/>
            <a:ext cx="3328370" cy="1872208"/>
          </a:xfrm>
          <a:prstGeom prst="rect">
            <a:avLst/>
          </a:prstGeom>
        </p:spPr>
      </p:pic>
      <p:pic>
        <p:nvPicPr>
          <p:cNvPr id="8" name="Tijdelijke aanduiding voor inhoud 7"/>
          <p:cNvPicPr>
            <a:picLocks noGrp="1" noChangeAspect="1"/>
          </p:cNvPicPr>
          <p:nvPr>
            <p:ph sz="quarter" idx="14"/>
          </p:nvPr>
        </p:nvPicPr>
        <p:blipFill>
          <a:blip r:embed="rId4" cstate="email">
            <a:extLst>
              <a:ext uri="{28A0092B-C50C-407E-A947-70E740481C1C}">
                <a14:useLocalDpi xmlns:a14="http://schemas.microsoft.com/office/drawing/2010/main"/>
              </a:ext>
            </a:extLst>
          </a:blip>
          <a:stretch>
            <a:fillRect/>
          </a:stretch>
        </p:blipFill>
        <p:spPr>
          <a:xfrm>
            <a:off x="420665" y="3799812"/>
            <a:ext cx="3422127" cy="2278991"/>
          </a:xfrm>
        </p:spPr>
      </p:pic>
      <p:sp>
        <p:nvSpPr>
          <p:cNvPr id="9" name="Content Placeholder 3"/>
          <p:cNvSpPr txBox="1">
            <a:spLocks/>
          </p:cNvSpPr>
          <p:nvPr/>
        </p:nvSpPr>
        <p:spPr bwMode="auto">
          <a:xfrm>
            <a:off x="4174899" y="1925099"/>
            <a:ext cx="4885917" cy="4932901"/>
          </a:xfrm>
          <a:prstGeom prst="rect">
            <a:avLst/>
          </a:prstGeom>
          <a:noFill/>
          <a:ln w="9525">
            <a:solidFill>
              <a:schemeClr val="bg1"/>
            </a:solidFill>
            <a:miter lim="800000"/>
            <a:headEnd/>
            <a:tailEnd/>
          </a:ln>
        </p:spPr>
        <p:txBody>
          <a:bodyPr vert="horz" wrap="square" lIns="91440" tIns="45720" rIns="91440" bIns="45720" numCol="1" anchor="t" anchorCtr="0" compatLnSpc="1">
            <a:prstTxWarp prst="textNoShape">
              <a:avLst/>
            </a:prstTxWarp>
            <a:normAutofit/>
          </a:bodyPr>
          <a:lstStyle>
            <a:lvl1pPr marL="0" indent="0" algn="l" defTabSz="457200" rtl="0" eaLnBrk="1" fontAlgn="base" hangingPunct="1">
              <a:spcBef>
                <a:spcPct val="20000"/>
              </a:spcBef>
              <a:spcAft>
                <a:spcPct val="0"/>
              </a:spcAft>
              <a:buFontTx/>
              <a:buNone/>
              <a:defRPr sz="2800" b="1" kern="1200">
                <a:solidFill>
                  <a:schemeClr val="bg2"/>
                </a:solidFill>
                <a:latin typeface="Arial (Body)"/>
                <a:ea typeface="ＭＳ Ｐゴシック" pitchFamily="-107" charset="-128"/>
                <a:cs typeface="Arial (Body)"/>
              </a:defRPr>
            </a:lvl1pPr>
            <a:lvl2pPr marL="358775" indent="-179388" algn="l" defTabSz="457200" rtl="0" eaLnBrk="1" fontAlgn="base" hangingPunct="1">
              <a:spcBef>
                <a:spcPct val="20000"/>
              </a:spcBef>
              <a:spcAft>
                <a:spcPct val="0"/>
              </a:spcAft>
              <a:buSzPct val="100000"/>
              <a:buFontTx/>
              <a:buNone/>
              <a:defRPr sz="2400" kern="1200">
                <a:solidFill>
                  <a:schemeClr val="bg1"/>
                </a:solidFill>
                <a:latin typeface="Arial (Body)"/>
                <a:ea typeface="ＭＳ Ｐゴシック" pitchFamily="-107" charset="-128"/>
                <a:cs typeface="Arial (Body)"/>
              </a:defRPr>
            </a:lvl2pPr>
            <a:lvl3pPr marL="628650" indent="-269875" algn="l" defTabSz="457200" rtl="0" eaLnBrk="1" fontAlgn="base" hangingPunct="1">
              <a:spcBef>
                <a:spcPct val="20000"/>
              </a:spcBef>
              <a:spcAft>
                <a:spcPct val="0"/>
              </a:spcAft>
              <a:buSzPct val="100000"/>
              <a:buFont typeface="Lucida Grande" pitchFamily="-107" charset="0"/>
              <a:buChar char="-"/>
              <a:defRPr sz="2400" kern="1200">
                <a:solidFill>
                  <a:schemeClr val="bg1"/>
                </a:solidFill>
                <a:latin typeface="Arial (Body)"/>
                <a:ea typeface="ＭＳ Ｐゴシック" pitchFamily="-107" charset="-128"/>
                <a:cs typeface="Arial (Body)"/>
              </a:defRPr>
            </a:lvl3pPr>
            <a:lvl4pPr marL="720000" indent="270000" algn="l" defTabSz="457200" rtl="0" eaLnBrk="1" fontAlgn="base" hangingPunct="1">
              <a:spcBef>
                <a:spcPct val="20000"/>
              </a:spcBef>
              <a:spcAft>
                <a:spcPct val="0"/>
              </a:spcAft>
              <a:buSzPct val="100000"/>
              <a:buChar char="–"/>
              <a:defRPr sz="2000" kern="1200">
                <a:solidFill>
                  <a:schemeClr val="bg1"/>
                </a:solidFill>
                <a:latin typeface="Arial (Body)"/>
                <a:ea typeface="ＭＳ Ｐゴシック" pitchFamily="-107" charset="-128"/>
                <a:cs typeface="Arial (Body)"/>
              </a:defRPr>
            </a:lvl4pPr>
            <a:lvl5pPr marL="990000" indent="0" algn="l" defTabSz="457200" rtl="0" eaLnBrk="1" fontAlgn="base" hangingPunct="1">
              <a:spcBef>
                <a:spcPct val="20000"/>
              </a:spcBef>
              <a:spcAft>
                <a:spcPct val="0"/>
              </a:spcAft>
              <a:buSzPct val="100000"/>
              <a:buNone/>
              <a:defRPr sz="1600" kern="1200">
                <a:solidFill>
                  <a:schemeClr val="bg2"/>
                </a:solidFill>
                <a:latin typeface="Arial (Body)"/>
                <a:ea typeface="ＭＳ Ｐゴシック" pitchFamily="-107" charset="-128"/>
                <a:cs typeface="Arial (Body)"/>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ts val="2500"/>
              </a:lnSpc>
            </a:pPr>
            <a:endParaRPr lang="nl-NL" dirty="0"/>
          </a:p>
          <a:p>
            <a:pPr>
              <a:lnSpc>
                <a:spcPts val="2500"/>
              </a:lnSpc>
            </a:pPr>
            <a:r>
              <a:rPr lang="nl-NL" dirty="0">
                <a:solidFill>
                  <a:schemeClr val="tx1"/>
                </a:solidFill>
              </a:rPr>
              <a:t>21st </a:t>
            </a:r>
            <a:r>
              <a:rPr lang="nl-NL" dirty="0" err="1">
                <a:solidFill>
                  <a:schemeClr val="tx1"/>
                </a:solidFill>
              </a:rPr>
              <a:t>Century</a:t>
            </a:r>
            <a:r>
              <a:rPr lang="nl-NL" dirty="0">
                <a:solidFill>
                  <a:schemeClr val="tx1"/>
                </a:solidFill>
              </a:rPr>
              <a:t> Skills</a:t>
            </a:r>
          </a:p>
          <a:p>
            <a:pPr>
              <a:lnSpc>
                <a:spcPts val="2500"/>
              </a:lnSpc>
            </a:pPr>
            <a:r>
              <a:rPr lang="nl-NL" dirty="0">
                <a:solidFill>
                  <a:schemeClr val="tx1"/>
                </a:solidFill>
              </a:rPr>
              <a:t> </a:t>
            </a:r>
          </a:p>
          <a:p>
            <a:pPr marL="457200" indent="-457200">
              <a:lnSpc>
                <a:spcPts val="2500"/>
              </a:lnSpc>
              <a:buFont typeface="Arial" panose="020B0604020202020204" pitchFamily="34" charset="0"/>
              <a:buChar char="•"/>
            </a:pPr>
            <a:r>
              <a:rPr lang="nl-NL" b="0" dirty="0">
                <a:solidFill>
                  <a:schemeClr val="tx1"/>
                </a:solidFill>
              </a:rPr>
              <a:t>Verantwoordelijkheid (!)</a:t>
            </a:r>
          </a:p>
          <a:p>
            <a:pPr marL="457200" indent="-457200">
              <a:lnSpc>
                <a:spcPts val="2500"/>
              </a:lnSpc>
              <a:buFont typeface="Arial" panose="020B0604020202020204" pitchFamily="34" charset="0"/>
              <a:buChar char="•"/>
            </a:pPr>
            <a:r>
              <a:rPr lang="nl-NL" b="0" dirty="0">
                <a:solidFill>
                  <a:schemeClr val="tx1"/>
                </a:solidFill>
              </a:rPr>
              <a:t>Zelfsturing</a:t>
            </a:r>
          </a:p>
          <a:p>
            <a:pPr marL="457200" indent="-457200">
              <a:lnSpc>
                <a:spcPts val="2500"/>
              </a:lnSpc>
              <a:buFont typeface="Arial" panose="020B0604020202020204" pitchFamily="34" charset="0"/>
              <a:buChar char="•"/>
            </a:pPr>
            <a:r>
              <a:rPr lang="nl-NL" b="0" dirty="0">
                <a:solidFill>
                  <a:schemeClr val="tx1"/>
                </a:solidFill>
              </a:rPr>
              <a:t>Communicatie</a:t>
            </a:r>
          </a:p>
          <a:p>
            <a:pPr marL="457200" indent="-457200">
              <a:lnSpc>
                <a:spcPts val="2500"/>
              </a:lnSpc>
              <a:buFont typeface="Arial" panose="020B0604020202020204" pitchFamily="34" charset="0"/>
              <a:buChar char="•"/>
            </a:pPr>
            <a:r>
              <a:rPr lang="nl-NL" b="0" dirty="0">
                <a:solidFill>
                  <a:schemeClr val="tx1"/>
                </a:solidFill>
              </a:rPr>
              <a:t>Kritisch denken</a:t>
            </a:r>
          </a:p>
          <a:p>
            <a:pPr marL="457200" indent="-457200">
              <a:lnSpc>
                <a:spcPts val="2500"/>
              </a:lnSpc>
              <a:buFont typeface="Arial" panose="020B0604020202020204" pitchFamily="34" charset="0"/>
              <a:buChar char="•"/>
            </a:pPr>
            <a:r>
              <a:rPr lang="nl-NL" b="0" dirty="0">
                <a:solidFill>
                  <a:schemeClr val="tx1"/>
                </a:solidFill>
              </a:rPr>
              <a:t>ICT</a:t>
            </a:r>
          </a:p>
          <a:p>
            <a:pPr marL="457200" indent="-457200">
              <a:lnSpc>
                <a:spcPts val="2500"/>
              </a:lnSpc>
              <a:buFont typeface="Arial" panose="020B0604020202020204" pitchFamily="34" charset="0"/>
              <a:buChar char="•"/>
            </a:pPr>
            <a:r>
              <a:rPr lang="nl-NL" b="0" dirty="0">
                <a:solidFill>
                  <a:schemeClr val="tx1"/>
                </a:solidFill>
              </a:rPr>
              <a:t>Productiviteit</a:t>
            </a:r>
          </a:p>
          <a:p>
            <a:pPr marL="457200" indent="-457200">
              <a:lnSpc>
                <a:spcPts val="2500"/>
              </a:lnSpc>
              <a:buFont typeface="Arial" panose="020B0604020202020204" pitchFamily="34" charset="0"/>
              <a:buChar char="•"/>
            </a:pPr>
            <a:endParaRPr lang="nl-NL" b="0" dirty="0"/>
          </a:p>
        </p:txBody>
      </p:sp>
    </p:spTree>
    <p:extLst>
      <p:ext uri="{BB962C8B-B14F-4D97-AF65-F5344CB8AC3E}">
        <p14:creationId xmlns:p14="http://schemas.microsoft.com/office/powerpoint/2010/main" val="20878676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3"/>
          </p:nvPr>
        </p:nvSpPr>
        <p:spPr>
          <a:xfrm>
            <a:off x="1259632" y="1484784"/>
            <a:ext cx="7247593" cy="4095750"/>
          </a:xfrm>
        </p:spPr>
        <p:txBody>
          <a:bodyPr>
            <a:normAutofit lnSpcReduction="10000"/>
          </a:bodyPr>
          <a:lstStyle/>
          <a:p>
            <a:pPr marL="457200" indent="-457200">
              <a:buFont typeface="Arial" panose="020B0604020202020204" pitchFamily="34" charset="0"/>
              <a:buChar char="•"/>
            </a:pPr>
            <a:r>
              <a:rPr lang="nl-NL" dirty="0"/>
              <a:t>Klassiek beroepsbeeld </a:t>
            </a:r>
            <a:r>
              <a:rPr lang="nl-NL" dirty="0">
                <a:latin typeface="Times New Roman" panose="02020603050405020304" pitchFamily="18" charset="0"/>
                <a:cs typeface="Times New Roman" panose="02020603050405020304" pitchFamily="18" charset="0"/>
              </a:rPr>
              <a:t>≠ </a:t>
            </a:r>
            <a:r>
              <a:rPr lang="nl-NL" dirty="0"/>
              <a:t>realiteit</a:t>
            </a:r>
          </a:p>
          <a:p>
            <a:pPr marL="457200" indent="-457200">
              <a:buFont typeface="Arial" panose="020B0604020202020204" pitchFamily="34" charset="0"/>
              <a:buChar char="•"/>
            </a:pPr>
            <a:r>
              <a:rPr lang="nl-NL" dirty="0"/>
              <a:t>Blijft in transitie !</a:t>
            </a:r>
          </a:p>
          <a:p>
            <a:pPr marL="457200" indent="-457200">
              <a:buFont typeface="Arial" panose="020B0604020202020204" pitchFamily="34" charset="0"/>
              <a:buChar char="•"/>
            </a:pPr>
            <a:r>
              <a:rPr lang="nl-NL" dirty="0" err="1"/>
              <a:t>Protocolisering</a:t>
            </a:r>
            <a:r>
              <a:rPr lang="nl-NL" dirty="0"/>
              <a:t> </a:t>
            </a:r>
            <a:r>
              <a:rPr lang="nl-NL" dirty="0">
                <a:sym typeface="Wingdings" panose="05000000000000000000" pitchFamily="2" charset="2"/>
              </a:rPr>
              <a:t> verlamming op moment suprême  uitstel van handelen</a:t>
            </a:r>
          </a:p>
          <a:p>
            <a:pPr marL="457200" indent="-457200">
              <a:buFont typeface="Arial" panose="020B0604020202020204" pitchFamily="34" charset="0"/>
              <a:buChar char="•"/>
            </a:pPr>
            <a:r>
              <a:rPr lang="nl-NL" dirty="0">
                <a:sym typeface="Wingdings" panose="05000000000000000000" pitchFamily="2" charset="2"/>
              </a:rPr>
              <a:t>‘Vermeende’(?) deskundigheid omgeving zet druk op de deskundige professional</a:t>
            </a:r>
            <a:endParaRPr lang="nl-NL" dirty="0"/>
          </a:p>
        </p:txBody>
      </p:sp>
      <p:sp>
        <p:nvSpPr>
          <p:cNvPr id="4" name="Titel 3"/>
          <p:cNvSpPr>
            <a:spLocks noGrp="1"/>
          </p:cNvSpPr>
          <p:nvPr>
            <p:ph type="title"/>
          </p:nvPr>
        </p:nvSpPr>
        <p:spPr>
          <a:xfrm>
            <a:off x="457200" y="359479"/>
            <a:ext cx="8229600" cy="1143000"/>
          </a:xfrm>
        </p:spPr>
        <p:txBody>
          <a:bodyPr/>
          <a:lstStyle/>
          <a:p>
            <a:r>
              <a:rPr lang="nl-NL" dirty="0"/>
              <a:t>Algemene conclusies</a:t>
            </a:r>
          </a:p>
        </p:txBody>
      </p:sp>
      <p:sp>
        <p:nvSpPr>
          <p:cNvPr id="5" name="Tijdelijke aanduiding voor dianummer 4"/>
          <p:cNvSpPr>
            <a:spLocks noGrp="1"/>
          </p:cNvSpPr>
          <p:nvPr>
            <p:ph type="sldNum" sz="quarter" idx="14"/>
          </p:nvPr>
        </p:nvSpPr>
        <p:spPr/>
        <p:txBody>
          <a:bodyPr/>
          <a:lstStyle/>
          <a:p>
            <a:pPr>
              <a:defRPr/>
            </a:pPr>
            <a:fld id="{BD78D24A-6932-5646-A6E6-531FC1D590BD}" type="slidenum">
              <a:rPr lang="en-US" smtClean="0"/>
              <a:pPr>
                <a:defRPr/>
              </a:pPr>
              <a:t>27</a:t>
            </a:fld>
            <a:endParaRPr lang="en-US"/>
          </a:p>
        </p:txBody>
      </p:sp>
    </p:spTree>
    <p:extLst>
      <p:ext uri="{BB962C8B-B14F-4D97-AF65-F5344CB8AC3E}">
        <p14:creationId xmlns:p14="http://schemas.microsoft.com/office/powerpoint/2010/main" val="21428424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p>
        </p:txBody>
      </p:sp>
      <p:sp>
        <p:nvSpPr>
          <p:cNvPr id="3" name="Content Placeholder 2"/>
          <p:cNvSpPr>
            <a:spLocks noGrp="1"/>
          </p:cNvSpPr>
          <p:nvPr>
            <p:ph sz="quarter" idx="14"/>
          </p:nvPr>
        </p:nvSpPr>
        <p:spPr>
          <a:xfrm>
            <a:off x="1414225" y="1272209"/>
            <a:ext cx="7445375" cy="5367130"/>
          </a:xfrm>
        </p:spPr>
        <p:txBody>
          <a:bodyPr>
            <a:normAutofit/>
          </a:bodyPr>
          <a:lstStyle/>
          <a:p>
            <a:pPr>
              <a:buFontTx/>
              <a:buChar char="-"/>
            </a:pPr>
            <a:endParaRPr lang="en-US" dirty="0"/>
          </a:p>
          <a:p>
            <a:pPr>
              <a:buFontTx/>
              <a:buChar char="-"/>
            </a:pPr>
            <a:r>
              <a:rPr lang="en-US" sz="3000" dirty="0" err="1"/>
              <a:t>Toename</a:t>
            </a:r>
            <a:r>
              <a:rPr lang="en-US" sz="3000" dirty="0"/>
              <a:t> </a:t>
            </a:r>
            <a:r>
              <a:rPr lang="en-US" sz="3000" dirty="0" err="1"/>
              <a:t>complexiteit</a:t>
            </a:r>
            <a:r>
              <a:rPr lang="en-US" sz="3000" dirty="0"/>
              <a:t> </a:t>
            </a:r>
            <a:r>
              <a:rPr lang="en-US" sz="3000" dirty="0" err="1"/>
              <a:t>problemen</a:t>
            </a:r>
            <a:r>
              <a:rPr lang="en-US" sz="3000" dirty="0"/>
              <a:t> </a:t>
            </a:r>
            <a:r>
              <a:rPr lang="en-US" sz="3000" dirty="0" err="1"/>
              <a:t>leidt</a:t>
            </a:r>
            <a:r>
              <a:rPr lang="en-US" sz="3000" dirty="0"/>
              <a:t> tot </a:t>
            </a:r>
            <a:r>
              <a:rPr lang="en-US" sz="3000" dirty="0" err="1"/>
              <a:t>multidisciplinair</a:t>
            </a:r>
            <a:r>
              <a:rPr lang="en-US" sz="3000" dirty="0"/>
              <a:t> </a:t>
            </a:r>
            <a:r>
              <a:rPr lang="en-US" sz="3000" dirty="0" err="1"/>
              <a:t>samenwerken</a:t>
            </a:r>
            <a:r>
              <a:rPr lang="en-US" sz="3000" dirty="0"/>
              <a:t> (must)</a:t>
            </a:r>
          </a:p>
          <a:p>
            <a:pPr>
              <a:buFontTx/>
              <a:buChar char="-"/>
            </a:pPr>
            <a:r>
              <a:rPr lang="en-US" sz="3000" dirty="0"/>
              <a:t>Low cost and efficiency</a:t>
            </a:r>
          </a:p>
          <a:p>
            <a:pPr>
              <a:buFontTx/>
              <a:buChar char="-"/>
            </a:pPr>
            <a:r>
              <a:rPr lang="nl-NL" sz="3000" dirty="0"/>
              <a:t>Gap tussen beleidsmakers en de werkvloer</a:t>
            </a:r>
          </a:p>
          <a:p>
            <a:pPr>
              <a:buFontTx/>
              <a:buChar char="-"/>
            </a:pPr>
            <a:r>
              <a:rPr lang="nl-NL" sz="3000" dirty="0"/>
              <a:t>Ervaren van hoge werkdruk </a:t>
            </a:r>
          </a:p>
          <a:p>
            <a:pPr>
              <a:buFontTx/>
              <a:buChar char="-"/>
            </a:pPr>
            <a:endParaRPr lang="en-US" dirty="0"/>
          </a:p>
        </p:txBody>
      </p:sp>
      <p:sp>
        <p:nvSpPr>
          <p:cNvPr id="4" name="Slide Number Placeholder 3"/>
          <p:cNvSpPr>
            <a:spLocks noGrp="1"/>
          </p:cNvSpPr>
          <p:nvPr>
            <p:ph type="sldNum" sz="quarter" idx="15"/>
          </p:nvPr>
        </p:nvSpPr>
        <p:spPr/>
        <p:txBody>
          <a:bodyPr/>
          <a:lstStyle/>
          <a:p>
            <a:pPr>
              <a:defRPr/>
            </a:pPr>
            <a:fld id="{EE46C9AB-B09A-D340-A795-DDD0796AC23E}" type="slidenum">
              <a:rPr lang="en-US" smtClean="0"/>
              <a:pPr>
                <a:defRPr/>
              </a:pPr>
              <a:t>28</a:t>
            </a:fld>
            <a:endParaRPr lang="en-US"/>
          </a:p>
        </p:txBody>
      </p:sp>
    </p:spTree>
    <p:extLst>
      <p:ext uri="{BB962C8B-B14F-4D97-AF65-F5344CB8AC3E}">
        <p14:creationId xmlns:p14="http://schemas.microsoft.com/office/powerpoint/2010/main" val="25158849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3"/>
          </p:nvPr>
        </p:nvSpPr>
        <p:spPr>
          <a:xfrm>
            <a:off x="791853" y="1656522"/>
            <a:ext cx="7740588" cy="4982817"/>
          </a:xfrm>
        </p:spPr>
        <p:txBody>
          <a:bodyPr>
            <a:noAutofit/>
          </a:bodyPr>
          <a:lstStyle/>
          <a:p>
            <a:r>
              <a:rPr lang="nl-NL" sz="2800" dirty="0"/>
              <a:t>ICT is er gewoon</a:t>
            </a:r>
          </a:p>
          <a:p>
            <a:r>
              <a:rPr lang="en-US" sz="2800" dirty="0" err="1"/>
              <a:t>Kennis</a:t>
            </a:r>
            <a:r>
              <a:rPr lang="en-US" sz="2800" dirty="0"/>
              <a:t> driven</a:t>
            </a:r>
            <a:endParaRPr lang="nl-NL" sz="2800" dirty="0"/>
          </a:p>
          <a:p>
            <a:pPr marL="0" indent="0">
              <a:buNone/>
            </a:pPr>
            <a:r>
              <a:rPr lang="nl-NL" sz="2800" b="1" dirty="0"/>
              <a:t>Dominante skills</a:t>
            </a:r>
          </a:p>
          <a:p>
            <a:r>
              <a:rPr lang="en-US" sz="2800" dirty="0" err="1">
                <a:solidFill>
                  <a:srgbClr val="FF0000"/>
                </a:solidFill>
              </a:rPr>
              <a:t>Communicatie</a:t>
            </a:r>
            <a:r>
              <a:rPr lang="en-US" sz="2800" dirty="0"/>
              <a:t> </a:t>
            </a:r>
            <a:r>
              <a:rPr lang="en-US" sz="2800" dirty="0" err="1"/>
              <a:t>communicatie</a:t>
            </a:r>
            <a:r>
              <a:rPr lang="en-US" sz="2800" dirty="0"/>
              <a:t> en nog </a:t>
            </a:r>
            <a:r>
              <a:rPr lang="en-US" sz="2800" dirty="0" err="1"/>
              <a:t>eens</a:t>
            </a:r>
            <a:r>
              <a:rPr lang="en-US" sz="2800" dirty="0"/>
              <a:t> …. (maar </a:t>
            </a:r>
            <a:r>
              <a:rPr lang="en-US" sz="2800" dirty="0" err="1"/>
              <a:t>wel</a:t>
            </a:r>
            <a:r>
              <a:rPr lang="en-US" sz="2800" dirty="0"/>
              <a:t> </a:t>
            </a:r>
            <a:r>
              <a:rPr lang="en-US" sz="2800" dirty="0" err="1"/>
              <a:t>overal</a:t>
            </a:r>
            <a:r>
              <a:rPr lang="en-US" sz="2800" dirty="0"/>
              <a:t> </a:t>
            </a:r>
            <a:r>
              <a:rPr lang="en-US" sz="2800" dirty="0" err="1"/>
              <a:t>anders</a:t>
            </a:r>
            <a:r>
              <a:rPr lang="en-US" sz="2800" dirty="0"/>
              <a:t>)</a:t>
            </a:r>
          </a:p>
          <a:p>
            <a:r>
              <a:rPr lang="nl-NL" sz="2800" dirty="0">
                <a:solidFill>
                  <a:srgbClr val="FF0000"/>
                </a:solidFill>
              </a:rPr>
              <a:t>Samenwerken</a:t>
            </a:r>
          </a:p>
          <a:p>
            <a:r>
              <a:rPr lang="nl-NL" sz="2800" dirty="0">
                <a:solidFill>
                  <a:srgbClr val="FF0000"/>
                </a:solidFill>
              </a:rPr>
              <a:t>Kritisch denken in combinatie met zelfsturing</a:t>
            </a:r>
          </a:p>
          <a:p>
            <a:r>
              <a:rPr lang="nl-NL" sz="2800" i="1" dirty="0"/>
              <a:t>Cluster communicatie en samenwerken</a:t>
            </a:r>
          </a:p>
          <a:p>
            <a:r>
              <a:rPr lang="nl-NL" sz="2800" i="1" dirty="0"/>
              <a:t>Cluster kritisch denken, probleemoplossend vermogen  en creativiteit</a:t>
            </a:r>
            <a:endParaRPr lang="en-US" sz="2800" i="1" dirty="0"/>
          </a:p>
          <a:p>
            <a:endParaRPr lang="nl-NL" dirty="0"/>
          </a:p>
        </p:txBody>
      </p:sp>
      <p:sp>
        <p:nvSpPr>
          <p:cNvPr id="4" name="Titel 3"/>
          <p:cNvSpPr>
            <a:spLocks noGrp="1"/>
          </p:cNvSpPr>
          <p:nvPr>
            <p:ph type="title"/>
          </p:nvPr>
        </p:nvSpPr>
        <p:spPr>
          <a:xfrm>
            <a:off x="494908" y="453747"/>
            <a:ext cx="8229600" cy="1143000"/>
          </a:xfrm>
        </p:spPr>
        <p:txBody>
          <a:bodyPr/>
          <a:lstStyle/>
          <a:p>
            <a:r>
              <a:rPr lang="nl-NL" dirty="0"/>
              <a:t>21st </a:t>
            </a:r>
            <a:r>
              <a:rPr lang="nl-NL" dirty="0" err="1"/>
              <a:t>Century</a:t>
            </a:r>
            <a:r>
              <a:rPr lang="nl-NL" dirty="0"/>
              <a:t> Skills</a:t>
            </a:r>
          </a:p>
        </p:txBody>
      </p:sp>
      <p:sp>
        <p:nvSpPr>
          <p:cNvPr id="5" name="Tijdelijke aanduiding voor dianummer 4"/>
          <p:cNvSpPr>
            <a:spLocks noGrp="1"/>
          </p:cNvSpPr>
          <p:nvPr>
            <p:ph type="sldNum" sz="quarter" idx="14"/>
          </p:nvPr>
        </p:nvSpPr>
        <p:spPr/>
        <p:txBody>
          <a:bodyPr/>
          <a:lstStyle/>
          <a:p>
            <a:pPr>
              <a:defRPr/>
            </a:pPr>
            <a:fld id="{BD78D24A-6932-5646-A6E6-531FC1D590BD}" type="slidenum">
              <a:rPr lang="en-US" smtClean="0"/>
              <a:pPr>
                <a:defRPr/>
              </a:pPr>
              <a:t>29</a:t>
            </a:fld>
            <a:endParaRPr lang="en-US"/>
          </a:p>
        </p:txBody>
      </p:sp>
    </p:spTree>
    <p:extLst>
      <p:ext uri="{BB962C8B-B14F-4D97-AF65-F5344CB8AC3E}">
        <p14:creationId xmlns:p14="http://schemas.microsoft.com/office/powerpoint/2010/main" val="2562382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solidFill>
                  <a:schemeClr val="accent3"/>
                </a:solidFill>
              </a:rPr>
              <a:t>Creating value in the Next Economy</a:t>
            </a:r>
            <a:endParaRPr lang="nl-NL" b="1" dirty="0">
              <a:solidFill>
                <a:schemeClr val="accent3"/>
              </a:solidFill>
            </a:endParaRPr>
          </a:p>
        </p:txBody>
      </p:sp>
      <p:sp>
        <p:nvSpPr>
          <p:cNvPr id="3" name="Content Placeholder 2"/>
          <p:cNvSpPr>
            <a:spLocks noGrp="1"/>
          </p:cNvSpPr>
          <p:nvPr>
            <p:ph idx="1"/>
          </p:nvPr>
        </p:nvSpPr>
        <p:spPr/>
        <p:txBody>
          <a:bodyPr>
            <a:normAutofit fontScale="92500" lnSpcReduction="20000"/>
          </a:bodyPr>
          <a:lstStyle/>
          <a:p>
            <a:pPr marL="0" indent="0">
              <a:buNone/>
            </a:pPr>
            <a:r>
              <a:rPr lang="nl-NL" sz="2800" dirty="0"/>
              <a:t>Welke trends gaan de meeste invloed hebben?</a:t>
            </a:r>
          </a:p>
          <a:p>
            <a:pPr marL="0" indent="0">
              <a:buNone/>
            </a:pPr>
            <a:r>
              <a:rPr lang="nl-NL" sz="2800" dirty="0">
                <a:solidFill>
                  <a:schemeClr val="accent1"/>
                </a:solidFill>
              </a:rPr>
              <a:t> </a:t>
            </a:r>
            <a:endParaRPr lang="en-GB" sz="2800" dirty="0">
              <a:solidFill>
                <a:schemeClr val="accent1"/>
              </a:solidFill>
            </a:endParaRPr>
          </a:p>
          <a:p>
            <a:pPr marL="0" indent="0">
              <a:buNone/>
            </a:pPr>
            <a:r>
              <a:rPr lang="en-GB" sz="2800" dirty="0">
                <a:solidFill>
                  <a:schemeClr val="accent3"/>
                </a:solidFill>
              </a:rPr>
              <a:t>Driver for change 1</a:t>
            </a:r>
            <a:r>
              <a:rPr lang="en-GB" sz="2800" dirty="0"/>
              <a:t>: Continue </a:t>
            </a:r>
            <a:r>
              <a:rPr lang="en-GB" sz="2800" dirty="0" err="1"/>
              <a:t>innovatie</a:t>
            </a:r>
            <a:r>
              <a:rPr lang="en-GB" sz="2800" dirty="0"/>
              <a:t> en </a:t>
            </a:r>
            <a:r>
              <a:rPr lang="en-GB" sz="2800" dirty="0" err="1"/>
              <a:t>vernieuwing</a:t>
            </a:r>
            <a:endParaRPr lang="en-GB" sz="2800" dirty="0"/>
          </a:p>
          <a:p>
            <a:pPr marL="0" indent="0">
              <a:buNone/>
            </a:pPr>
            <a:endParaRPr lang="en-GB" sz="2800" dirty="0"/>
          </a:p>
          <a:p>
            <a:pPr marL="0" indent="0">
              <a:buNone/>
            </a:pPr>
            <a:r>
              <a:rPr lang="en-GB" sz="2800" dirty="0">
                <a:solidFill>
                  <a:schemeClr val="accent3"/>
                </a:solidFill>
              </a:rPr>
              <a:t>Driver for change 2</a:t>
            </a:r>
            <a:r>
              <a:rPr lang="en-GB" sz="2800" dirty="0"/>
              <a:t>: Continue </a:t>
            </a:r>
            <a:r>
              <a:rPr lang="en-GB" sz="2800" dirty="0" err="1"/>
              <a:t>ondernemerschap</a:t>
            </a:r>
            <a:endParaRPr lang="en-GB" sz="2800" dirty="0"/>
          </a:p>
          <a:p>
            <a:pPr marL="0" indent="0">
              <a:buNone/>
            </a:pPr>
            <a:endParaRPr lang="en-GB" sz="2800" dirty="0"/>
          </a:p>
          <a:p>
            <a:pPr marL="0" indent="0">
              <a:buNone/>
            </a:pPr>
            <a:r>
              <a:rPr lang="en-GB" sz="2800" dirty="0">
                <a:solidFill>
                  <a:schemeClr val="accent3"/>
                </a:solidFill>
              </a:rPr>
              <a:t>Driver for change 3</a:t>
            </a:r>
            <a:r>
              <a:rPr lang="en-GB" sz="2800" dirty="0"/>
              <a:t>: De </a:t>
            </a:r>
            <a:r>
              <a:rPr lang="en-GB" sz="2800" dirty="0" err="1"/>
              <a:t>menselijke</a:t>
            </a:r>
            <a:r>
              <a:rPr lang="en-GB" sz="2800" dirty="0"/>
              <a:t> </a:t>
            </a:r>
            <a:r>
              <a:rPr lang="en-GB" sz="2800" dirty="0" err="1"/>
              <a:t>maat</a:t>
            </a:r>
            <a:endParaRPr lang="en-GB" sz="2800" dirty="0"/>
          </a:p>
          <a:p>
            <a:pPr marL="0" indent="0">
              <a:buNone/>
            </a:pPr>
            <a:endParaRPr lang="en-GB" sz="2800" dirty="0"/>
          </a:p>
          <a:p>
            <a:pPr marL="0" indent="0">
              <a:buNone/>
            </a:pPr>
            <a:r>
              <a:rPr lang="en-GB" sz="2800" dirty="0">
                <a:solidFill>
                  <a:schemeClr val="accent3"/>
                </a:solidFill>
              </a:rPr>
              <a:t>Driver for change 4</a:t>
            </a:r>
            <a:r>
              <a:rPr lang="en-GB" sz="2800" dirty="0"/>
              <a:t>: Global challenges: </a:t>
            </a:r>
            <a:r>
              <a:rPr lang="en-GB" sz="2800" dirty="0" err="1"/>
              <a:t>organiseren</a:t>
            </a:r>
            <a:r>
              <a:rPr lang="en-GB" sz="2800" dirty="0"/>
              <a:t> van 			   </a:t>
            </a:r>
            <a:r>
              <a:rPr lang="en-GB" sz="2800" dirty="0" err="1"/>
              <a:t>duurzaamheid</a:t>
            </a:r>
            <a:endParaRPr lang="en-GB" sz="2800" dirty="0"/>
          </a:p>
          <a:p>
            <a:pPr marL="0" indent="0">
              <a:buNone/>
            </a:pPr>
            <a:endParaRPr lang="en-GB" sz="1700" dirty="0"/>
          </a:p>
          <a:p>
            <a:pPr marL="0" indent="0">
              <a:buNone/>
            </a:pPr>
            <a:r>
              <a:rPr lang="en-GB" sz="1700" dirty="0" err="1"/>
              <a:t>Uit</a:t>
            </a:r>
            <a:r>
              <a:rPr lang="en-GB" sz="1700" dirty="0"/>
              <a:t>: </a:t>
            </a:r>
            <a:r>
              <a:rPr lang="en-GB" sz="1700" i="1" dirty="0"/>
              <a:t>Creating value in the Next Economy</a:t>
            </a:r>
            <a:r>
              <a:rPr lang="en-GB" sz="1700" dirty="0"/>
              <a:t>. M. </a:t>
            </a:r>
            <a:r>
              <a:rPr lang="en-GB" sz="1700" dirty="0" err="1"/>
              <a:t>Knuppe</a:t>
            </a:r>
            <a:r>
              <a:rPr lang="en-GB" sz="1700" dirty="0"/>
              <a:t>, R. </a:t>
            </a:r>
            <a:r>
              <a:rPr lang="en-GB" sz="1700" dirty="0" err="1"/>
              <a:t>Valkenburg</a:t>
            </a:r>
            <a:r>
              <a:rPr lang="en-GB" sz="1700" dirty="0"/>
              <a:t> en S. </a:t>
            </a:r>
            <a:r>
              <a:rPr lang="en-GB" sz="1700" dirty="0" err="1"/>
              <a:t>Fredriksz</a:t>
            </a:r>
            <a:r>
              <a:rPr lang="en-GB" sz="1700" dirty="0"/>
              <a:t> (2015)</a:t>
            </a:r>
          </a:p>
          <a:p>
            <a:endParaRPr lang="en-GB" dirty="0"/>
          </a:p>
          <a:p>
            <a:endParaRPr lang="en-GB" dirty="0"/>
          </a:p>
          <a:p>
            <a:endParaRPr lang="nl-NL" dirty="0"/>
          </a:p>
        </p:txBody>
      </p:sp>
    </p:spTree>
    <p:extLst>
      <p:ext uri="{BB962C8B-B14F-4D97-AF65-F5344CB8AC3E}">
        <p14:creationId xmlns:p14="http://schemas.microsoft.com/office/powerpoint/2010/main" val="6340510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Stellingen HRM </a:t>
            </a:r>
            <a:endParaRPr lang="en-US" dirty="0"/>
          </a:p>
        </p:txBody>
      </p:sp>
      <p:sp>
        <p:nvSpPr>
          <p:cNvPr id="3" name="Content Placeholder 2"/>
          <p:cNvSpPr>
            <a:spLocks noGrp="1"/>
          </p:cNvSpPr>
          <p:nvPr>
            <p:ph sz="quarter" idx="14"/>
          </p:nvPr>
        </p:nvSpPr>
        <p:spPr>
          <a:xfrm>
            <a:off x="738365" y="1593091"/>
            <a:ext cx="8246609" cy="4754699"/>
          </a:xfrm>
        </p:spPr>
        <p:txBody>
          <a:bodyPr/>
          <a:lstStyle/>
          <a:p>
            <a:pPr algn="just"/>
            <a:r>
              <a:rPr lang="nl-NL" dirty="0"/>
              <a:t>Onbegrensd werken leidt er toe dat de mens geen robot kan zijn!</a:t>
            </a:r>
          </a:p>
          <a:p>
            <a:pPr algn="just"/>
            <a:endParaRPr lang="nl-NL" dirty="0"/>
          </a:p>
          <a:p>
            <a:pPr algn="just"/>
            <a:r>
              <a:rPr lang="nl-NL" dirty="0"/>
              <a:t>Gevraagd; een generalist die ook specialist is en omgekeerd. Het schaap met de 5 poten bestaat niet!</a:t>
            </a:r>
            <a:endParaRPr lang="en-US" dirty="0"/>
          </a:p>
        </p:txBody>
      </p:sp>
      <p:sp>
        <p:nvSpPr>
          <p:cNvPr id="4" name="Slide Number Placeholder 3"/>
          <p:cNvSpPr>
            <a:spLocks noGrp="1"/>
          </p:cNvSpPr>
          <p:nvPr>
            <p:ph type="sldNum" sz="quarter" idx="15"/>
          </p:nvPr>
        </p:nvSpPr>
        <p:spPr/>
        <p:txBody>
          <a:bodyPr/>
          <a:lstStyle/>
          <a:p>
            <a:pPr>
              <a:defRPr/>
            </a:pPr>
            <a:fld id="{EE46C9AB-B09A-D340-A795-DDD0796AC23E}" type="slidenum">
              <a:rPr lang="en-US" smtClean="0"/>
              <a:pPr>
                <a:defRPr/>
              </a:pPr>
              <a:t>30</a:t>
            </a:fld>
            <a:endParaRPr lang="en-US"/>
          </a:p>
        </p:txBody>
      </p:sp>
    </p:spTree>
    <p:extLst>
      <p:ext uri="{BB962C8B-B14F-4D97-AF65-F5344CB8AC3E}">
        <p14:creationId xmlns:p14="http://schemas.microsoft.com/office/powerpoint/2010/main" val="2388480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3"/>
          </p:nvPr>
        </p:nvSpPr>
        <p:spPr>
          <a:xfrm>
            <a:off x="1428863" y="2030413"/>
            <a:ext cx="7175585" cy="4095750"/>
          </a:xfrm>
        </p:spPr>
        <p:txBody>
          <a:bodyPr/>
          <a:lstStyle/>
          <a:p>
            <a:r>
              <a:rPr lang="nl-NL" dirty="0"/>
              <a:t>Herkent u dit?</a:t>
            </a:r>
          </a:p>
          <a:p>
            <a:r>
              <a:rPr lang="nl-NL" dirty="0"/>
              <a:t>Welke vraagstukken spelen er bij u op het werk?</a:t>
            </a:r>
          </a:p>
          <a:p>
            <a:endParaRPr lang="nl-NL" dirty="0"/>
          </a:p>
          <a:p>
            <a:pPr marL="0" indent="0">
              <a:buNone/>
            </a:pPr>
            <a:r>
              <a:rPr lang="nl-NL" dirty="0">
                <a:sym typeface="Wingdings" panose="05000000000000000000" pitchFamily="2" charset="2"/>
              </a:rPr>
              <a:t> Speeddaten!</a:t>
            </a:r>
            <a:endParaRPr lang="nl-NL" dirty="0"/>
          </a:p>
        </p:txBody>
      </p:sp>
      <p:sp>
        <p:nvSpPr>
          <p:cNvPr id="4" name="Titel 3"/>
          <p:cNvSpPr>
            <a:spLocks noGrp="1"/>
          </p:cNvSpPr>
          <p:nvPr>
            <p:ph type="title"/>
          </p:nvPr>
        </p:nvSpPr>
        <p:spPr>
          <a:xfrm>
            <a:off x="447773" y="548015"/>
            <a:ext cx="8229600" cy="1143000"/>
          </a:xfrm>
        </p:spPr>
        <p:txBody>
          <a:bodyPr>
            <a:normAutofit/>
          </a:bodyPr>
          <a:lstStyle/>
          <a:p>
            <a:r>
              <a:rPr lang="nl-NL" dirty="0"/>
              <a:t>Hoe zit dat bij u?</a:t>
            </a:r>
          </a:p>
        </p:txBody>
      </p:sp>
      <p:sp>
        <p:nvSpPr>
          <p:cNvPr id="5" name="Tijdelijke aanduiding voor dianummer 4"/>
          <p:cNvSpPr>
            <a:spLocks noGrp="1"/>
          </p:cNvSpPr>
          <p:nvPr>
            <p:ph type="sldNum" sz="quarter" idx="14"/>
          </p:nvPr>
        </p:nvSpPr>
        <p:spPr/>
        <p:txBody>
          <a:bodyPr/>
          <a:lstStyle/>
          <a:p>
            <a:pPr>
              <a:defRPr/>
            </a:pPr>
            <a:fld id="{BD78D24A-6932-5646-A6E6-531FC1D590BD}" type="slidenum">
              <a:rPr lang="en-US" smtClean="0"/>
              <a:pPr>
                <a:defRPr/>
              </a:pPr>
              <a:t>31</a:t>
            </a:fld>
            <a:endParaRPr lang="en-US"/>
          </a:p>
        </p:txBody>
      </p:sp>
    </p:spTree>
    <p:extLst>
      <p:ext uri="{BB962C8B-B14F-4D97-AF65-F5344CB8AC3E}">
        <p14:creationId xmlns:p14="http://schemas.microsoft.com/office/powerpoint/2010/main" val="2893493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428863" y="2030413"/>
            <a:ext cx="6942139" cy="4095750"/>
          </a:xfrm>
        </p:spPr>
        <p:txBody>
          <a:bodyPr/>
          <a:lstStyle/>
          <a:p>
            <a:pPr marL="514350" indent="-514350">
              <a:buFont typeface="+mj-lt"/>
              <a:buAutoNum type="arabicPeriod"/>
            </a:pPr>
            <a:r>
              <a:rPr lang="nl-NL" dirty="0"/>
              <a:t>Voorbereiden (3 min.)</a:t>
            </a:r>
          </a:p>
          <a:p>
            <a:pPr marL="514350" indent="-514350">
              <a:buFont typeface="+mj-lt"/>
              <a:buAutoNum type="arabicPeriod"/>
            </a:pPr>
            <a:r>
              <a:rPr lang="nl-NL" dirty="0"/>
              <a:t>Zoek een </a:t>
            </a:r>
            <a:r>
              <a:rPr lang="nl-NL" b="1" dirty="0"/>
              <a:t>On</a:t>
            </a:r>
            <a:r>
              <a:rPr lang="nl-NL" dirty="0"/>
              <a:t>bekende </a:t>
            </a:r>
          </a:p>
          <a:p>
            <a:pPr marL="514350" indent="-514350">
              <a:buFont typeface="+mj-lt"/>
              <a:buAutoNum type="arabicPeriod"/>
            </a:pPr>
            <a:r>
              <a:rPr lang="nl-NL" dirty="0"/>
              <a:t>Pitch je vraagstuk (2 min. pp)</a:t>
            </a:r>
          </a:p>
          <a:p>
            <a:pPr marL="514350" indent="-514350">
              <a:buFont typeface="+mj-lt"/>
              <a:buAutoNum type="arabicPeriod"/>
            </a:pPr>
            <a:r>
              <a:rPr lang="nl-NL" dirty="0"/>
              <a:t>Vergelijk en bepaal de kern (2 min.) </a:t>
            </a:r>
          </a:p>
          <a:p>
            <a:pPr marL="514350" indent="-514350">
              <a:buFont typeface="+mj-lt"/>
              <a:buAutoNum type="arabicPeriod"/>
            </a:pPr>
            <a:r>
              <a:rPr lang="nl-NL" dirty="0"/>
              <a:t>Zoek samen naar een weg (2 min.)</a:t>
            </a:r>
          </a:p>
          <a:p>
            <a:pPr marL="514350" indent="-514350">
              <a:buFont typeface="+mj-lt"/>
              <a:buAutoNum type="arabicPeriod"/>
            </a:pPr>
            <a:endParaRPr lang="nl-NL" dirty="0"/>
          </a:p>
          <a:p>
            <a:pPr marL="514350" indent="-514350">
              <a:buFont typeface="+mj-lt"/>
              <a:buAutoNum type="arabicPeriod"/>
            </a:pPr>
            <a:endParaRPr lang="en-US" dirty="0"/>
          </a:p>
        </p:txBody>
      </p:sp>
      <p:sp>
        <p:nvSpPr>
          <p:cNvPr id="4" name="Title 3"/>
          <p:cNvSpPr>
            <a:spLocks noGrp="1"/>
          </p:cNvSpPr>
          <p:nvPr>
            <p:ph type="title"/>
          </p:nvPr>
        </p:nvSpPr>
        <p:spPr/>
        <p:txBody>
          <a:bodyPr>
            <a:normAutofit fontScale="90000"/>
          </a:bodyPr>
          <a:lstStyle/>
          <a:p>
            <a:br>
              <a:rPr lang="nl-NL" dirty="0"/>
            </a:br>
            <a:r>
              <a:rPr lang="en-US" dirty="0" err="1"/>
              <a:t>Spelregels</a:t>
            </a:r>
            <a:r>
              <a:rPr lang="en-US" dirty="0"/>
              <a:t>:</a:t>
            </a:r>
          </a:p>
        </p:txBody>
      </p:sp>
    </p:spTree>
    <p:extLst>
      <p:ext uri="{BB962C8B-B14F-4D97-AF65-F5344CB8AC3E}">
        <p14:creationId xmlns:p14="http://schemas.microsoft.com/office/powerpoint/2010/main" val="5436763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5"/>
          </p:nvPr>
        </p:nvSpPr>
        <p:spPr/>
        <p:txBody>
          <a:bodyPr/>
          <a:lstStyle/>
          <a:p>
            <a:pPr>
              <a:defRPr/>
            </a:pPr>
            <a:fld id="{EE46C9AB-B09A-D340-A795-DDD0796AC23E}" type="slidenum">
              <a:rPr lang="en-US" smtClean="0"/>
              <a:pPr>
                <a:defRPr/>
              </a:pPr>
              <a:t>33</a:t>
            </a:fld>
            <a:endParaRPr lang="en-US"/>
          </a:p>
        </p:txBody>
      </p:sp>
      <p:sp>
        <p:nvSpPr>
          <p:cNvPr id="5" name="Rol: horizontaal 4"/>
          <p:cNvSpPr/>
          <p:nvPr/>
        </p:nvSpPr>
        <p:spPr>
          <a:xfrm>
            <a:off x="1115616" y="2204864"/>
            <a:ext cx="7632848" cy="2664296"/>
          </a:xfrm>
          <a:prstGeom prst="horizontalScrol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6600" dirty="0">
                <a:solidFill>
                  <a:schemeClr val="bg1"/>
                </a:solidFill>
              </a:rPr>
              <a:t>Wat levert dit op?</a:t>
            </a:r>
          </a:p>
        </p:txBody>
      </p:sp>
    </p:spTree>
    <p:extLst>
      <p:ext uri="{BB962C8B-B14F-4D97-AF65-F5344CB8AC3E}">
        <p14:creationId xmlns:p14="http://schemas.microsoft.com/office/powerpoint/2010/main" val="29945557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46C9AB-B09A-D340-A795-DDD0796AC23E}" type="slidenum">
              <a:rPr kumimoji="0" lang="en-US" sz="1200" b="0" i="0" u="none" strike="noStrike" kern="1200" cap="none" spc="0" normalizeH="0" baseline="0" noProof="0" smtClean="0">
                <a:ln>
                  <a:noFill/>
                </a:ln>
                <a:solidFill>
                  <a:srgbClr val="826B63"/>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srgbClr val="826B63"/>
              </a:solidFill>
              <a:effectLst/>
              <a:uLnTx/>
              <a:uFillTx/>
              <a:latin typeface="Arial"/>
              <a:ea typeface="+mn-ea"/>
              <a:cs typeface="+mn-cs"/>
            </a:endParaRPr>
          </a:p>
        </p:txBody>
      </p:sp>
      <p:sp>
        <p:nvSpPr>
          <p:cNvPr id="5" name="Kruis 4"/>
          <p:cNvSpPr/>
          <p:nvPr/>
        </p:nvSpPr>
        <p:spPr>
          <a:xfrm rot="2450783">
            <a:off x="1028608" y="696761"/>
            <a:ext cx="1088438" cy="1115659"/>
          </a:xfrm>
          <a:prstGeom prst="plus">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6" name="Ring 5"/>
          <p:cNvSpPr/>
          <p:nvPr/>
        </p:nvSpPr>
        <p:spPr>
          <a:xfrm>
            <a:off x="2349350" y="4228621"/>
            <a:ext cx="914400" cy="914400"/>
          </a:xfrm>
          <a:prstGeom prst="donu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Kruis 9"/>
          <p:cNvSpPr/>
          <p:nvPr/>
        </p:nvSpPr>
        <p:spPr>
          <a:xfrm rot="2450783">
            <a:off x="7215464" y="5363108"/>
            <a:ext cx="1088438" cy="1115659"/>
          </a:xfrm>
          <a:prstGeom prst="plus">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13" name="Kruis 12"/>
          <p:cNvSpPr/>
          <p:nvPr/>
        </p:nvSpPr>
        <p:spPr>
          <a:xfrm rot="2450783">
            <a:off x="546082" y="2215567"/>
            <a:ext cx="1088438" cy="1115659"/>
          </a:xfrm>
          <a:prstGeom prst="plus">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15" name="Kruis 14"/>
          <p:cNvSpPr/>
          <p:nvPr/>
        </p:nvSpPr>
        <p:spPr>
          <a:xfrm rot="2450783">
            <a:off x="3426405" y="3303218"/>
            <a:ext cx="1088438" cy="1115659"/>
          </a:xfrm>
          <a:prstGeom prst="plus">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16" name="Kruis 15"/>
          <p:cNvSpPr/>
          <p:nvPr/>
        </p:nvSpPr>
        <p:spPr>
          <a:xfrm rot="2450783">
            <a:off x="5755971" y="257772"/>
            <a:ext cx="1088438" cy="1115659"/>
          </a:xfrm>
          <a:prstGeom prst="plus">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17" name="Kruis 16"/>
          <p:cNvSpPr/>
          <p:nvPr/>
        </p:nvSpPr>
        <p:spPr>
          <a:xfrm rot="2450783">
            <a:off x="890730" y="4081134"/>
            <a:ext cx="1088438" cy="1115659"/>
          </a:xfrm>
          <a:prstGeom prst="plus">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19" name="Kruis 18"/>
          <p:cNvSpPr/>
          <p:nvPr/>
        </p:nvSpPr>
        <p:spPr>
          <a:xfrm rot="2450783">
            <a:off x="2099127" y="5363108"/>
            <a:ext cx="1088438" cy="1115659"/>
          </a:xfrm>
          <a:prstGeom prst="plus">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0" name="Kruis 19"/>
          <p:cNvSpPr/>
          <p:nvPr/>
        </p:nvSpPr>
        <p:spPr>
          <a:xfrm rot="2450783">
            <a:off x="4979449" y="5385729"/>
            <a:ext cx="1088438" cy="1115659"/>
          </a:xfrm>
          <a:prstGeom prst="plus">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2" name="Gelijkbenige driehoek 21"/>
          <p:cNvSpPr/>
          <p:nvPr/>
        </p:nvSpPr>
        <p:spPr>
          <a:xfrm>
            <a:off x="4345075" y="679118"/>
            <a:ext cx="1060704" cy="914400"/>
          </a:xfrm>
          <a:prstGeom prst="triangl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4" name="Ring 23"/>
          <p:cNvSpPr/>
          <p:nvPr/>
        </p:nvSpPr>
        <p:spPr>
          <a:xfrm>
            <a:off x="3410445" y="1761835"/>
            <a:ext cx="914400" cy="914400"/>
          </a:xfrm>
          <a:prstGeom prst="donu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5" name="Gelijkbenige driehoek 24"/>
          <p:cNvSpPr/>
          <p:nvPr/>
        </p:nvSpPr>
        <p:spPr>
          <a:xfrm>
            <a:off x="3686441" y="5553364"/>
            <a:ext cx="1060704" cy="914400"/>
          </a:xfrm>
          <a:prstGeom prst="triangl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6" name="L-vorm 25"/>
          <p:cNvSpPr/>
          <p:nvPr/>
        </p:nvSpPr>
        <p:spPr>
          <a:xfrm>
            <a:off x="4831320" y="2636912"/>
            <a:ext cx="914400" cy="914400"/>
          </a:xfrm>
          <a:prstGeom prst="corner">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7" name="L-vorm 26"/>
          <p:cNvSpPr/>
          <p:nvPr/>
        </p:nvSpPr>
        <p:spPr>
          <a:xfrm>
            <a:off x="7945438" y="3861047"/>
            <a:ext cx="914400" cy="914400"/>
          </a:xfrm>
          <a:prstGeom prst="corner">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8" name="L-vorm 27"/>
          <p:cNvSpPr/>
          <p:nvPr/>
        </p:nvSpPr>
        <p:spPr>
          <a:xfrm>
            <a:off x="2668673" y="629074"/>
            <a:ext cx="914400" cy="914400"/>
          </a:xfrm>
          <a:prstGeom prst="corner">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9" name="Kruis 28"/>
          <p:cNvSpPr/>
          <p:nvPr/>
        </p:nvSpPr>
        <p:spPr>
          <a:xfrm rot="2450783">
            <a:off x="5978023" y="1813604"/>
            <a:ext cx="1088438" cy="1115659"/>
          </a:xfrm>
          <a:prstGeom prst="plus">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30" name="Kruis 29"/>
          <p:cNvSpPr/>
          <p:nvPr/>
        </p:nvSpPr>
        <p:spPr>
          <a:xfrm rot="2450783">
            <a:off x="1943009" y="2399800"/>
            <a:ext cx="1088438" cy="1115659"/>
          </a:xfrm>
          <a:prstGeom prst="plus">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31" name="Kruis 30"/>
          <p:cNvSpPr/>
          <p:nvPr/>
        </p:nvSpPr>
        <p:spPr>
          <a:xfrm rot="2450783">
            <a:off x="4748021" y="4092115"/>
            <a:ext cx="1088438" cy="1115659"/>
          </a:xfrm>
          <a:prstGeom prst="plus">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32" name="Ring 31"/>
          <p:cNvSpPr/>
          <p:nvPr/>
        </p:nvSpPr>
        <p:spPr>
          <a:xfrm>
            <a:off x="6068762" y="4513461"/>
            <a:ext cx="914400" cy="914400"/>
          </a:xfrm>
          <a:prstGeom prst="donu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33" name="Gelijkbenige driehoek 32"/>
          <p:cNvSpPr/>
          <p:nvPr/>
        </p:nvSpPr>
        <p:spPr>
          <a:xfrm>
            <a:off x="7791107" y="2179712"/>
            <a:ext cx="1060704" cy="914400"/>
          </a:xfrm>
          <a:prstGeom prst="triangl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34" name="Ovaal 33"/>
          <p:cNvSpPr/>
          <p:nvPr/>
        </p:nvSpPr>
        <p:spPr>
          <a:xfrm>
            <a:off x="7488238" y="629074"/>
            <a:ext cx="914400" cy="914400"/>
          </a:xfrm>
          <a:prstGeom prst="ellipse">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35" name="Ovaal 34"/>
          <p:cNvSpPr/>
          <p:nvPr/>
        </p:nvSpPr>
        <p:spPr>
          <a:xfrm>
            <a:off x="6841565" y="3540331"/>
            <a:ext cx="914400" cy="914400"/>
          </a:xfrm>
          <a:prstGeom prst="ellipse">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36" name="Ovaal 35"/>
          <p:cNvSpPr/>
          <p:nvPr/>
        </p:nvSpPr>
        <p:spPr>
          <a:xfrm>
            <a:off x="658427" y="5553364"/>
            <a:ext cx="914400" cy="914400"/>
          </a:xfrm>
          <a:prstGeom prst="ellipse">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pic>
        <p:nvPicPr>
          <p:cNvPr id="37" name="Picture 3" descr="\\NS0001\mdwhome\murielle.tenwolde\My Documents\My Pictures\Microsoft Mediagalerie\PH01628J.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6850" y="4552950"/>
            <a:ext cx="2424113" cy="1604963"/>
          </a:xfrm>
          <a:prstGeom prst="rect">
            <a:avLst/>
          </a:prstGeom>
          <a:noFill/>
          <a:ln w="9525">
            <a:noFill/>
            <a:miter lim="800000"/>
            <a:headEnd/>
            <a:tailEnd/>
          </a:ln>
        </p:spPr>
      </p:pic>
      <p:pic>
        <p:nvPicPr>
          <p:cNvPr id="38" name="Picture 4" descr="\\NS0001\mdwhome\murielle.tenwolde\My Documents\My Pictures\Microsoft Mediagalerie\j040890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66823" y="2760027"/>
            <a:ext cx="1927225" cy="1951038"/>
          </a:xfrm>
          <a:prstGeom prst="rect">
            <a:avLst/>
          </a:prstGeom>
          <a:noFill/>
          <a:ln w="9525">
            <a:noFill/>
            <a:miter lim="800000"/>
            <a:headEnd/>
            <a:tailEnd/>
          </a:ln>
        </p:spPr>
      </p:pic>
      <p:pic>
        <p:nvPicPr>
          <p:cNvPr id="39" name="Picture 5" descr="\\NS0001\mdwhome\murielle.tenwolde\My Documents\My Pictures\Microsoft Mediagalerie\j0411789.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50950" y="476674"/>
            <a:ext cx="2740025" cy="1825625"/>
          </a:xfrm>
          <a:prstGeom prst="rect">
            <a:avLst/>
          </a:prstGeom>
          <a:noFill/>
          <a:ln w="9525">
            <a:noFill/>
            <a:miter lim="800000"/>
            <a:headEnd/>
            <a:tailEnd/>
          </a:ln>
        </p:spPr>
      </p:pic>
      <p:pic>
        <p:nvPicPr>
          <p:cNvPr id="40" name="Picture 5" descr="\\NS0001\mdwhome\murielle.tenwolde\My Documents\My Pictures\Microsoft Mediagalerie\j0400335.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553200" y="2313146"/>
            <a:ext cx="2135188" cy="1422400"/>
          </a:xfrm>
          <a:prstGeom prst="rect">
            <a:avLst/>
          </a:prstGeom>
          <a:noFill/>
          <a:ln w="9525">
            <a:noFill/>
            <a:miter lim="800000"/>
            <a:headEnd/>
            <a:tailEnd/>
          </a:ln>
        </p:spPr>
      </p:pic>
      <p:pic>
        <p:nvPicPr>
          <p:cNvPr id="41" name="Picture 4" descr="\\NS0001\mdwhome\murielle.tenwolde\My Documents\My Pictures\Microsoft Mediagalerie\j0411819.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322762" y="3540331"/>
            <a:ext cx="1728788" cy="2600325"/>
          </a:xfrm>
          <a:prstGeom prst="rect">
            <a:avLst/>
          </a:prstGeom>
          <a:noFill/>
          <a:ln w="9525">
            <a:noFill/>
            <a:miter lim="800000"/>
            <a:headEnd/>
            <a:tailEnd/>
          </a:ln>
        </p:spPr>
      </p:pic>
      <p:pic>
        <p:nvPicPr>
          <p:cNvPr id="42" name="Afbeelding 2" descr="Brochureshoot_Rdam59_clean.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4210050" y="742950"/>
            <a:ext cx="2057400" cy="2413000"/>
          </a:xfrm>
          <a:prstGeom prst="rect">
            <a:avLst/>
          </a:prstGeom>
          <a:noFill/>
          <a:ln w="9525">
            <a:noFill/>
            <a:miter lim="800000"/>
            <a:headEnd/>
            <a:tailEnd/>
          </a:ln>
        </p:spPr>
      </p:pic>
      <p:pic>
        <p:nvPicPr>
          <p:cNvPr id="43" name="Picture 14" descr="\\NS0001\mdwhome\murielle.tenwolde\My Documents\My Pictures\Microsoft Mediagalerie\j0316786.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300191" y="4755645"/>
            <a:ext cx="2393950" cy="1595437"/>
          </a:xfrm>
          <a:prstGeom prst="rect">
            <a:avLst/>
          </a:prstGeom>
          <a:noFill/>
          <a:ln w="9525">
            <a:noFill/>
            <a:miter lim="800000"/>
            <a:headEnd/>
            <a:tailEnd/>
          </a:ln>
        </p:spPr>
      </p:pic>
    </p:spTree>
    <p:extLst>
      <p:ext uri="{BB962C8B-B14F-4D97-AF65-F5344CB8AC3E}">
        <p14:creationId xmlns:p14="http://schemas.microsoft.com/office/powerpoint/2010/main" val="6079527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checkerboard(across)">
                                      <p:cBhvr>
                                        <p:cTn id="7" dur="500"/>
                                        <p:tgtEl>
                                          <p:spTgt spid="37"/>
                                        </p:tgtEl>
                                      </p:cBhvr>
                                    </p:animEffect>
                                  </p:childTnLst>
                                </p:cTn>
                              </p:par>
                              <p:par>
                                <p:cTn id="8" presetID="5" presetClass="entr" presetSubtype="10"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checkerboard(across)">
                                      <p:cBhvr>
                                        <p:cTn id="10" dur="500"/>
                                        <p:tgtEl>
                                          <p:spTgt spid="38"/>
                                        </p:tgtEl>
                                      </p:cBhvr>
                                    </p:animEffect>
                                  </p:childTnLst>
                                </p:cTn>
                              </p:par>
                              <p:par>
                                <p:cTn id="11" presetID="5" presetClass="entr" presetSubtype="1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checkerboard(across)">
                                      <p:cBhvr>
                                        <p:cTn id="13" dur="500"/>
                                        <p:tgtEl>
                                          <p:spTgt spid="39"/>
                                        </p:tgtEl>
                                      </p:cBhvr>
                                    </p:animEffect>
                                  </p:childTnLst>
                                </p:cTn>
                              </p:par>
                              <p:par>
                                <p:cTn id="14" presetID="5" presetClass="entr" presetSubtype="1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checkerboard(across)">
                                      <p:cBhvr>
                                        <p:cTn id="16" dur="500"/>
                                        <p:tgtEl>
                                          <p:spTgt spid="42"/>
                                        </p:tgtEl>
                                      </p:cBhvr>
                                    </p:animEffect>
                                  </p:childTnLst>
                                </p:cTn>
                              </p:par>
                              <p:par>
                                <p:cTn id="17" presetID="5" presetClass="entr" presetSubtype="10"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checkerboard(across)">
                                      <p:cBhvr>
                                        <p:cTn id="19" dur="500"/>
                                        <p:tgtEl>
                                          <p:spTgt spid="41"/>
                                        </p:tgtEl>
                                      </p:cBhvr>
                                    </p:animEffect>
                                  </p:childTnLst>
                                </p:cTn>
                              </p:par>
                              <p:par>
                                <p:cTn id="20" presetID="5" presetClass="entr" presetSubtype="10" fill="hold"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checkerboard(across)">
                                      <p:cBhvr>
                                        <p:cTn id="22" dur="500"/>
                                        <p:tgtEl>
                                          <p:spTgt spid="40"/>
                                        </p:tgtEl>
                                      </p:cBhvr>
                                    </p:animEffect>
                                  </p:childTnLst>
                                </p:cTn>
                              </p:par>
                              <p:par>
                                <p:cTn id="23" presetID="5" presetClass="entr" presetSubtype="10" fill="hold" nodeType="with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checkerboard(across)">
                                      <p:cBhvr>
                                        <p:cTn id="2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bronnen</a:t>
            </a:r>
          </a:p>
        </p:txBody>
      </p:sp>
      <p:sp>
        <p:nvSpPr>
          <p:cNvPr id="3" name="Tijdelijke aanduiding voor inhoud 2"/>
          <p:cNvSpPr>
            <a:spLocks noGrp="1"/>
          </p:cNvSpPr>
          <p:nvPr>
            <p:ph sz="quarter" idx="14"/>
          </p:nvPr>
        </p:nvSpPr>
        <p:spPr/>
        <p:txBody>
          <a:bodyPr/>
          <a:lstStyle/>
          <a:p>
            <a:pPr marL="457200" indent="-457200">
              <a:buFont typeface="Arial" panose="020B0604020202020204" pitchFamily="34" charset="0"/>
              <a:buChar char="•"/>
            </a:pPr>
            <a:r>
              <a:rPr lang="nl-NL" sz="1400" dirty="0">
                <a:hlinkClick r:id="rId2"/>
              </a:rPr>
              <a:t>ISO aan de slag</a:t>
            </a:r>
          </a:p>
          <a:p>
            <a:pPr marL="457200" indent="-457200">
              <a:buFont typeface="Arial" panose="020B0604020202020204" pitchFamily="34" charset="0"/>
              <a:buChar char="•"/>
            </a:pPr>
            <a:r>
              <a:rPr lang="nl-NL" sz="1400" dirty="0">
                <a:hlinkClick r:id="rId3"/>
              </a:rPr>
              <a:t>Global </a:t>
            </a:r>
            <a:r>
              <a:rPr lang="nl-NL" sz="1400" dirty="0" err="1">
                <a:hlinkClick r:id="rId3"/>
              </a:rPr>
              <a:t>workforce</a:t>
            </a:r>
            <a:r>
              <a:rPr lang="nl-NL" sz="1400" dirty="0">
                <a:hlinkClick r:id="rId3"/>
              </a:rPr>
              <a:t> </a:t>
            </a:r>
            <a:r>
              <a:rPr lang="nl-NL" sz="1400" dirty="0" err="1">
                <a:hlinkClick r:id="rId3"/>
              </a:rPr>
              <a:t>study</a:t>
            </a:r>
            <a:r>
              <a:rPr lang="nl-NL" sz="1400" dirty="0">
                <a:hlinkClick r:id="rId3"/>
              </a:rPr>
              <a:t> Towers Watson </a:t>
            </a:r>
            <a:endParaRPr lang="nl-NL" sz="1400" dirty="0"/>
          </a:p>
          <a:p>
            <a:pPr marL="457200" indent="-457200">
              <a:buFont typeface="Arial" panose="020B0604020202020204" pitchFamily="34" charset="0"/>
              <a:buChar char="•"/>
            </a:pPr>
            <a:r>
              <a:rPr lang="nl-NL" sz="1400" dirty="0">
                <a:hlinkClick r:id="rId4"/>
              </a:rPr>
              <a:t>ROA onderzoek aansluiting arbeidsmarkt 2018</a:t>
            </a:r>
            <a:endParaRPr lang="nl-NL" sz="1400" dirty="0"/>
          </a:p>
          <a:p>
            <a:pPr marL="457200" indent="-457200">
              <a:buFont typeface="Arial" panose="020B0604020202020204" pitchFamily="34" charset="0"/>
              <a:buChar char="•"/>
            </a:pPr>
            <a:r>
              <a:rPr lang="nl-NL" sz="1400" dirty="0">
                <a:hlinkClick r:id="rId5"/>
              </a:rPr>
              <a:t>De robot de baas WRR 2015</a:t>
            </a:r>
            <a:endParaRPr lang="nl-NL" sz="1400" dirty="0"/>
          </a:p>
          <a:p>
            <a:pPr marL="457200" indent="-457200">
              <a:buFont typeface="Arial" panose="020B0604020202020204" pitchFamily="34" charset="0"/>
              <a:buChar char="•"/>
            </a:pPr>
            <a:r>
              <a:rPr lang="nl-NL" sz="1400" dirty="0">
                <a:hlinkClick r:id="rId6"/>
              </a:rPr>
              <a:t>Artikel Frey &amp; </a:t>
            </a:r>
            <a:r>
              <a:rPr lang="nl-NL" sz="1400" dirty="0" err="1">
                <a:hlinkClick r:id="rId6"/>
              </a:rPr>
              <a:t>Osborne</a:t>
            </a:r>
            <a:r>
              <a:rPr lang="nl-NL" sz="1400" dirty="0">
                <a:hlinkClick r:id="rId6"/>
              </a:rPr>
              <a:t> 2013</a:t>
            </a:r>
            <a:endParaRPr lang="nl-NL" sz="1400" dirty="0"/>
          </a:p>
          <a:p>
            <a:pPr marL="457200" indent="-457200">
              <a:buFont typeface="Arial" panose="020B0604020202020204" pitchFamily="34" charset="0"/>
              <a:buChar char="•"/>
            </a:pPr>
            <a:r>
              <a:rPr lang="nl-NL" sz="1400" dirty="0">
                <a:hlinkClick r:id="rId7"/>
              </a:rPr>
              <a:t>Rapport </a:t>
            </a:r>
            <a:r>
              <a:rPr lang="nl-NL" sz="1400" dirty="0" err="1">
                <a:hlinkClick r:id="rId7"/>
              </a:rPr>
              <a:t>Rathenau</a:t>
            </a:r>
            <a:r>
              <a:rPr lang="nl-NL" sz="1400" dirty="0">
                <a:hlinkClick r:id="rId7"/>
              </a:rPr>
              <a:t> </a:t>
            </a:r>
            <a:r>
              <a:rPr lang="nl-NL" sz="1400" dirty="0" err="1">
                <a:hlinkClick r:id="rId7"/>
              </a:rPr>
              <a:t>insitiuut</a:t>
            </a:r>
            <a:r>
              <a:rPr lang="nl-NL" sz="1400" dirty="0">
                <a:hlinkClick r:id="rId7"/>
              </a:rPr>
              <a:t>: Werken aan de robotsamenleving</a:t>
            </a:r>
            <a:endParaRPr lang="nl-NL" sz="1400" dirty="0"/>
          </a:p>
          <a:p>
            <a:pPr marL="457200" indent="-457200">
              <a:buFont typeface="Arial" panose="020B0604020202020204" pitchFamily="34" charset="0"/>
              <a:buChar char="•"/>
            </a:pPr>
            <a:r>
              <a:rPr lang="nl-NL" sz="1400" dirty="0">
                <a:hlinkClick r:id="rId8"/>
              </a:rPr>
              <a:t>Rapport </a:t>
            </a:r>
            <a:r>
              <a:rPr lang="nl-NL" sz="1400" dirty="0" err="1">
                <a:hlinkClick r:id="rId8"/>
              </a:rPr>
              <a:t>Economic</a:t>
            </a:r>
            <a:r>
              <a:rPr lang="nl-NL" sz="1400" dirty="0">
                <a:hlinkClick r:id="rId8"/>
              </a:rPr>
              <a:t> </a:t>
            </a:r>
            <a:r>
              <a:rPr lang="nl-NL" sz="1400" dirty="0" err="1">
                <a:hlinkClick r:id="rId8"/>
              </a:rPr>
              <a:t>Formum</a:t>
            </a:r>
            <a:r>
              <a:rPr lang="nl-NL" sz="1400" dirty="0">
                <a:hlinkClick r:id="rId8"/>
              </a:rPr>
              <a:t> 2016 Global Risk </a:t>
            </a:r>
            <a:endParaRPr lang="nl-NL" sz="1400" dirty="0"/>
          </a:p>
          <a:p>
            <a:pPr marL="457200" indent="-457200">
              <a:buFont typeface="Arial" panose="020B0604020202020204" pitchFamily="34" charset="0"/>
              <a:buChar char="•"/>
            </a:pPr>
            <a:r>
              <a:rPr lang="nl-NL" sz="1400" dirty="0" err="1">
                <a:hlinkClick r:id="rId9"/>
              </a:rPr>
              <a:t>From</a:t>
            </a:r>
            <a:r>
              <a:rPr lang="nl-NL" sz="1400" dirty="0">
                <a:hlinkClick r:id="rId9"/>
              </a:rPr>
              <a:t> </a:t>
            </a:r>
            <a:r>
              <a:rPr lang="nl-NL" sz="1400" dirty="0" err="1">
                <a:hlinkClick r:id="rId9"/>
              </a:rPr>
              <a:t>Brawn</a:t>
            </a:r>
            <a:r>
              <a:rPr lang="nl-NL" sz="1400" dirty="0">
                <a:hlinkClick r:id="rId9"/>
              </a:rPr>
              <a:t> tot Brains Deloitte</a:t>
            </a:r>
            <a:endParaRPr lang="nl-NL" sz="1400" dirty="0"/>
          </a:p>
          <a:p>
            <a:pPr marL="457200" indent="-457200">
              <a:buFont typeface="Arial" panose="020B0604020202020204" pitchFamily="34" charset="0"/>
              <a:buChar char="•"/>
            </a:pPr>
            <a:r>
              <a:rPr lang="nl-NL" sz="1400" dirty="0">
                <a:hlinkClick r:id="rId10"/>
              </a:rPr>
              <a:t>The Robots are </a:t>
            </a:r>
            <a:r>
              <a:rPr lang="nl-NL" sz="1400" dirty="0" err="1">
                <a:hlinkClick r:id="rId10"/>
              </a:rPr>
              <a:t>coming</a:t>
            </a:r>
            <a:r>
              <a:rPr lang="nl-NL" sz="1400" dirty="0">
                <a:hlinkClick r:id="rId10"/>
              </a:rPr>
              <a:t> Deloitte</a:t>
            </a:r>
            <a:endParaRPr lang="nl-NL" sz="1400" dirty="0"/>
          </a:p>
          <a:p>
            <a:pPr marL="457200" indent="-457200">
              <a:buFont typeface="Arial" panose="020B0604020202020204" pitchFamily="34" charset="0"/>
              <a:buChar char="•"/>
            </a:pPr>
            <a:r>
              <a:rPr lang="nl-NL" sz="1400" dirty="0">
                <a:hlinkClick r:id="rId11"/>
              </a:rPr>
              <a:t>The </a:t>
            </a:r>
            <a:r>
              <a:rPr lang="nl-NL" sz="1400" dirty="0" err="1">
                <a:hlinkClick r:id="rId11"/>
              </a:rPr>
              <a:t>future</a:t>
            </a:r>
            <a:r>
              <a:rPr lang="nl-NL" sz="1400" dirty="0">
                <a:hlinkClick r:id="rId11"/>
              </a:rPr>
              <a:t> of Performance Management McKinsey &amp; Company</a:t>
            </a:r>
            <a:endParaRPr lang="nl-NL" sz="1400" dirty="0"/>
          </a:p>
          <a:p>
            <a:pPr marL="457200" indent="-457200">
              <a:buFont typeface="Arial" panose="020B0604020202020204" pitchFamily="34" charset="0"/>
              <a:buChar char="•"/>
            </a:pPr>
            <a:r>
              <a:rPr lang="nl-NL" sz="1400" dirty="0">
                <a:hlinkClick r:id="rId12"/>
              </a:rPr>
              <a:t>Innovatie van werk Randstad 2016</a:t>
            </a:r>
            <a:endParaRPr lang="nl-NL" sz="1400" dirty="0"/>
          </a:p>
          <a:p>
            <a:pPr marL="457200" indent="-457200">
              <a:buFont typeface="Arial" panose="020B0604020202020204" pitchFamily="34" charset="0"/>
              <a:buChar char="•"/>
            </a:pPr>
            <a:r>
              <a:rPr lang="nl-NL" sz="1400" dirty="0">
                <a:hlinkClick r:id="rId13"/>
              </a:rPr>
              <a:t>The </a:t>
            </a:r>
            <a:r>
              <a:rPr lang="nl-NL" sz="1400" dirty="0" err="1">
                <a:hlinkClick r:id="rId13"/>
              </a:rPr>
              <a:t>future</a:t>
            </a:r>
            <a:r>
              <a:rPr lang="nl-NL" sz="1400" dirty="0">
                <a:hlinkClick r:id="rId13"/>
              </a:rPr>
              <a:t> of </a:t>
            </a:r>
            <a:r>
              <a:rPr lang="nl-NL" sz="1400" dirty="0" err="1">
                <a:hlinkClick r:id="rId13"/>
              </a:rPr>
              <a:t>work</a:t>
            </a:r>
            <a:r>
              <a:rPr lang="nl-NL" sz="1400" dirty="0">
                <a:hlinkClick r:id="rId13"/>
              </a:rPr>
              <a:t>, The Economist</a:t>
            </a:r>
            <a:endParaRPr lang="nl-NL" sz="1400" dirty="0"/>
          </a:p>
          <a:p>
            <a:pPr marL="457200" indent="-457200">
              <a:buFont typeface="Arial" panose="020B0604020202020204" pitchFamily="34" charset="0"/>
              <a:buChar char="•"/>
            </a:pPr>
            <a:r>
              <a:rPr lang="nl-NL" sz="1400" dirty="0">
                <a:hlinkClick r:id="rId14"/>
              </a:rPr>
              <a:t>CPB, Baanpolarisatie in Nederland</a:t>
            </a:r>
            <a:endParaRPr lang="nl-NL" sz="1400" dirty="0"/>
          </a:p>
          <a:p>
            <a:pPr marL="457200" indent="-457200">
              <a:buFont typeface="Arial" panose="020B0604020202020204" pitchFamily="34" charset="0"/>
              <a:buChar char="•"/>
            </a:pPr>
            <a:endParaRPr lang="nl-NL" sz="1400" dirty="0"/>
          </a:p>
          <a:p>
            <a:pPr marL="457200" indent="-457200">
              <a:buFont typeface="Arial" panose="020B0604020202020204" pitchFamily="34" charset="0"/>
              <a:buChar char="•"/>
            </a:pPr>
            <a:endParaRPr lang="nl-NL" sz="1400" dirty="0"/>
          </a:p>
        </p:txBody>
      </p:sp>
      <p:sp>
        <p:nvSpPr>
          <p:cNvPr id="4" name="Tijdelijke aanduiding voor dianummer 3"/>
          <p:cNvSpPr>
            <a:spLocks noGrp="1"/>
          </p:cNvSpPr>
          <p:nvPr>
            <p:ph type="sldNum" sz="quarter" idx="1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46C9AB-B09A-D340-A795-DDD0796AC23E}" type="slidenum">
              <a:rPr kumimoji="0" lang="en-US" sz="1200" b="0" i="0" u="none" strike="noStrike" kern="1200" cap="none" spc="0" normalizeH="0" baseline="0" noProof="0" smtClean="0">
                <a:ln>
                  <a:noFill/>
                </a:ln>
                <a:solidFill>
                  <a:srgbClr val="826B63"/>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srgbClr val="826B63"/>
              </a:solidFill>
              <a:effectLst/>
              <a:uLnTx/>
              <a:uFillTx/>
              <a:latin typeface="Arial"/>
              <a:ea typeface="+mn-ea"/>
              <a:cs typeface="+mn-cs"/>
            </a:endParaRPr>
          </a:p>
        </p:txBody>
      </p:sp>
    </p:spTree>
    <p:extLst>
      <p:ext uri="{BB962C8B-B14F-4D97-AF65-F5344CB8AC3E}">
        <p14:creationId xmlns:p14="http://schemas.microsoft.com/office/powerpoint/2010/main" val="27746154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Kijken:</a:t>
            </a:r>
          </a:p>
        </p:txBody>
      </p:sp>
      <p:sp>
        <p:nvSpPr>
          <p:cNvPr id="3" name="Tijdelijke aanduiding voor inhoud 2"/>
          <p:cNvSpPr>
            <a:spLocks noGrp="1"/>
          </p:cNvSpPr>
          <p:nvPr>
            <p:ph sz="quarter" idx="14"/>
          </p:nvPr>
        </p:nvSpPr>
        <p:spPr/>
        <p:txBody>
          <a:bodyPr/>
          <a:lstStyle/>
          <a:p>
            <a:pPr marL="457200" indent="-457200">
              <a:buFont typeface="Arial" panose="020B0604020202020204" pitchFamily="34" charset="0"/>
              <a:buChar char="•"/>
            </a:pPr>
            <a:r>
              <a:rPr lang="nl-NL" dirty="0">
                <a:hlinkClick r:id="rId2"/>
              </a:rPr>
              <a:t>De toekomst van werk A. </a:t>
            </a:r>
            <a:r>
              <a:rPr lang="nl-NL" dirty="0" err="1">
                <a:hlinkClick r:id="rId2"/>
              </a:rPr>
              <a:t>Bakas</a:t>
            </a:r>
            <a:endParaRPr lang="nl-NL" dirty="0"/>
          </a:p>
          <a:p>
            <a:pPr marL="457200" indent="-457200">
              <a:buFont typeface="Arial" panose="020B0604020202020204" pitchFamily="34" charset="0"/>
              <a:buChar char="•"/>
            </a:pPr>
            <a:r>
              <a:rPr lang="nl-NL" dirty="0">
                <a:hlinkClick r:id="rId3"/>
              </a:rPr>
              <a:t>Young HR: Fedde in het jaar 2060</a:t>
            </a:r>
            <a:endParaRPr lang="nl-NL" dirty="0"/>
          </a:p>
          <a:p>
            <a:pPr marL="457200" indent="-457200">
              <a:buFont typeface="Arial" panose="020B0604020202020204" pitchFamily="34" charset="0"/>
              <a:buChar char="•"/>
            </a:pPr>
            <a:r>
              <a:rPr lang="nl-NL" dirty="0">
                <a:hlinkClick r:id="rId4"/>
              </a:rPr>
              <a:t>Vroeger: Charlie </a:t>
            </a:r>
            <a:r>
              <a:rPr lang="nl-NL" dirty="0" err="1">
                <a:hlinkClick r:id="rId4"/>
              </a:rPr>
              <a:t>Chaplin</a:t>
            </a:r>
            <a:r>
              <a:rPr lang="nl-NL" dirty="0">
                <a:hlinkClick r:id="rId4"/>
              </a:rPr>
              <a:t> </a:t>
            </a:r>
            <a:r>
              <a:rPr lang="nl-NL" dirty="0" err="1">
                <a:hlinkClick r:id="rId4"/>
              </a:rPr>
              <a:t>Factory</a:t>
            </a:r>
            <a:r>
              <a:rPr lang="nl-NL" dirty="0">
                <a:hlinkClick r:id="rId4"/>
              </a:rPr>
              <a:t> </a:t>
            </a:r>
            <a:r>
              <a:rPr lang="nl-NL" dirty="0" err="1">
                <a:hlinkClick r:id="rId4"/>
              </a:rPr>
              <a:t>Work</a:t>
            </a:r>
            <a:endParaRPr lang="nl-NL" dirty="0"/>
          </a:p>
          <a:p>
            <a:pPr marL="457200" indent="-457200">
              <a:buFont typeface="Arial" panose="020B0604020202020204" pitchFamily="34" charset="0"/>
              <a:buChar char="•"/>
            </a:pPr>
            <a:r>
              <a:rPr lang="nl-NL" dirty="0">
                <a:hlinkClick r:id="rId5"/>
              </a:rPr>
              <a:t>Charissa Freese over veranderende arbeidsmarkt</a:t>
            </a:r>
            <a:endParaRPr lang="nl-NL" dirty="0"/>
          </a:p>
          <a:p>
            <a:pPr marL="457200" indent="-457200">
              <a:buFont typeface="Arial" panose="020B0604020202020204" pitchFamily="34" charset="0"/>
              <a:buChar char="•"/>
            </a:pPr>
            <a:r>
              <a:rPr lang="nl-NL" dirty="0" err="1">
                <a:hlinkClick r:id="rId6"/>
              </a:rPr>
              <a:t>Above</a:t>
            </a:r>
            <a:r>
              <a:rPr lang="nl-NL" dirty="0">
                <a:hlinkClick r:id="rId6"/>
              </a:rPr>
              <a:t> </a:t>
            </a:r>
            <a:r>
              <a:rPr lang="nl-NL" dirty="0" err="1">
                <a:hlinkClick r:id="rId6"/>
              </a:rPr>
              <a:t>and</a:t>
            </a:r>
            <a:r>
              <a:rPr lang="nl-NL" dirty="0">
                <a:hlinkClick r:id="rId6"/>
              </a:rPr>
              <a:t> Beyond P21 model</a:t>
            </a:r>
            <a:endParaRPr lang="nl-NL" dirty="0"/>
          </a:p>
          <a:p>
            <a:pPr marL="457200" indent="-457200">
              <a:buFont typeface="Arial" panose="020B0604020202020204" pitchFamily="34" charset="0"/>
              <a:buChar char="•"/>
            </a:pPr>
            <a:r>
              <a:rPr lang="nl-NL" dirty="0">
                <a:hlinkClick r:id="rId7"/>
              </a:rPr>
              <a:t>The internet of </a:t>
            </a:r>
            <a:r>
              <a:rPr lang="nl-NL" dirty="0" err="1">
                <a:hlinkClick r:id="rId7"/>
              </a:rPr>
              <a:t>things</a:t>
            </a:r>
            <a:endParaRPr lang="nl-NL" dirty="0"/>
          </a:p>
          <a:p>
            <a:endParaRPr lang="nl-NL" dirty="0"/>
          </a:p>
          <a:p>
            <a:pPr marL="457200" indent="-457200">
              <a:buFont typeface="Arial" panose="020B0604020202020204" pitchFamily="34" charset="0"/>
              <a:buChar char="•"/>
            </a:pPr>
            <a:endParaRPr lang="nl-NL" dirty="0"/>
          </a:p>
          <a:p>
            <a:pPr marL="457200" indent="-457200">
              <a:buFont typeface="Arial" panose="020B0604020202020204" pitchFamily="34" charset="0"/>
              <a:buChar char="•"/>
            </a:pPr>
            <a:endParaRPr lang="nl-NL" dirty="0"/>
          </a:p>
        </p:txBody>
      </p:sp>
      <p:sp>
        <p:nvSpPr>
          <p:cNvPr id="4" name="Tijdelijke aanduiding voor dianummer 3"/>
          <p:cNvSpPr>
            <a:spLocks noGrp="1"/>
          </p:cNvSpPr>
          <p:nvPr>
            <p:ph type="sldNum" sz="quarter" idx="1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46C9AB-B09A-D340-A795-DDD0796AC23E}" type="slidenum">
              <a:rPr kumimoji="0" lang="en-US" sz="1200" b="0" i="0" u="none" strike="noStrike" kern="1200" cap="none" spc="0" normalizeH="0" baseline="0" noProof="0" smtClean="0">
                <a:ln>
                  <a:noFill/>
                </a:ln>
                <a:solidFill>
                  <a:srgbClr val="826B63"/>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srgbClr val="826B63"/>
              </a:solidFill>
              <a:effectLst/>
              <a:uLnTx/>
              <a:uFillTx/>
              <a:latin typeface="Arial"/>
              <a:ea typeface="+mn-ea"/>
              <a:cs typeface="+mn-cs"/>
            </a:endParaRPr>
          </a:p>
        </p:txBody>
      </p:sp>
    </p:spTree>
    <p:extLst>
      <p:ext uri="{BB962C8B-B14F-4D97-AF65-F5344CB8AC3E}">
        <p14:creationId xmlns:p14="http://schemas.microsoft.com/office/powerpoint/2010/main" val="650070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755576" y="3296681"/>
            <a:ext cx="7632848" cy="2304256"/>
          </a:xfrm>
          <a:prstGeom prst="rect">
            <a:avLst/>
          </a:prstGeom>
          <a:solidFill>
            <a:schemeClr val="tx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b="1" dirty="0">
                <a:solidFill>
                  <a:schemeClr val="bg1"/>
                </a:solidFill>
              </a:rPr>
              <a:t>www.dehaagsehogeschool.nl</a:t>
            </a:r>
          </a:p>
          <a:p>
            <a:r>
              <a:rPr lang="nl-NL" b="1" dirty="0">
                <a:solidFill>
                  <a:schemeClr val="bg1"/>
                </a:solidFill>
              </a:rPr>
              <a:t>&amp;</a:t>
            </a:r>
          </a:p>
          <a:p>
            <a:r>
              <a:rPr lang="nl-NL" b="1" dirty="0">
                <a:solidFill>
                  <a:schemeClr val="bg1"/>
                </a:solidFill>
              </a:rPr>
              <a:t>www.inholland.nl</a:t>
            </a:r>
          </a:p>
        </p:txBody>
      </p:sp>
    </p:spTree>
    <p:extLst>
      <p:ext uri="{BB962C8B-B14F-4D97-AF65-F5344CB8AC3E}">
        <p14:creationId xmlns:p14="http://schemas.microsoft.com/office/powerpoint/2010/main" val="4227031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43441" y="821929"/>
            <a:ext cx="7905617" cy="6244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jdelijke aanduiding voor dianummer 3"/>
          <p:cNvSpPr>
            <a:spLocks noGrp="1"/>
          </p:cNvSpPr>
          <p:nvPr>
            <p:ph type="sldNum" sz="quarter" idx="15"/>
          </p:nvPr>
        </p:nvSpPr>
        <p:spPr/>
        <p:txBody>
          <a:bodyPr/>
          <a:lstStyle/>
          <a:p>
            <a:pPr>
              <a:defRPr/>
            </a:pPr>
            <a:fld id="{0E442B6C-6C0E-1645-BA0F-9D86079C8522}" type="slidenum">
              <a:rPr lang="en-US" smtClean="0"/>
              <a:pPr>
                <a:defRPr/>
              </a:pPr>
              <a:t>4</a:t>
            </a:fld>
            <a:endParaRPr lang="en-US" dirty="0"/>
          </a:p>
        </p:txBody>
      </p:sp>
    </p:spTree>
    <p:extLst>
      <p:ext uri="{BB962C8B-B14F-4D97-AF65-F5344CB8AC3E}">
        <p14:creationId xmlns:p14="http://schemas.microsoft.com/office/powerpoint/2010/main" val="1885712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0936" y="430946"/>
            <a:ext cx="8229600" cy="1143000"/>
          </a:xfrm>
        </p:spPr>
        <p:txBody>
          <a:bodyPr/>
          <a:lstStyle/>
          <a:p>
            <a:pPr algn="ctr"/>
            <a:r>
              <a:rPr lang="nl-NL" dirty="0"/>
              <a:t>Multi </a:t>
            </a:r>
            <a:r>
              <a:rPr lang="nl-NL" dirty="0" err="1"/>
              <a:t>Ulti</a:t>
            </a:r>
            <a:r>
              <a:rPr lang="nl-NL" dirty="0"/>
              <a:t> Mania</a:t>
            </a:r>
          </a:p>
        </p:txBody>
      </p:sp>
      <p:sp>
        <p:nvSpPr>
          <p:cNvPr id="4" name="Tijdelijke aanduiding voor dianummer 3"/>
          <p:cNvSpPr>
            <a:spLocks noGrp="1"/>
          </p:cNvSpPr>
          <p:nvPr>
            <p:ph type="sldNum" sz="quarter" idx="14"/>
          </p:nvPr>
        </p:nvSpPr>
        <p:spPr/>
        <p:txBody>
          <a:bodyPr/>
          <a:lstStyle/>
          <a:p>
            <a:pPr>
              <a:defRPr/>
            </a:pPr>
            <a:fld id="{AB6CD9B9-FA70-E542-91DB-95BE5BD62439}" type="slidenum">
              <a:rPr lang="en-US" smtClean="0"/>
              <a:pPr>
                <a:defRPr/>
              </a:pPr>
              <a:t>5</a:t>
            </a:fld>
            <a:endParaRPr lang="en-US" dirty="0"/>
          </a:p>
        </p:txBody>
      </p:sp>
      <p:pic>
        <p:nvPicPr>
          <p:cNvPr id="6" name="Afbeelding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43608" y="1668561"/>
            <a:ext cx="3492128" cy="5188696"/>
          </a:xfrm>
          <a:prstGeom prst="rect">
            <a:avLst/>
          </a:prstGeom>
        </p:spPr>
      </p:pic>
      <p:sp>
        <p:nvSpPr>
          <p:cNvPr id="7" name="Content Placeholder 3"/>
          <p:cNvSpPr txBox="1">
            <a:spLocks/>
          </p:cNvSpPr>
          <p:nvPr/>
        </p:nvSpPr>
        <p:spPr>
          <a:xfrm>
            <a:off x="4788024" y="1654002"/>
            <a:ext cx="4116279" cy="4799334"/>
          </a:xfrm>
          <a:prstGeom prst="rect">
            <a:avLst/>
          </a:prstGeom>
          <a:ln>
            <a:solidFill>
              <a:schemeClr val="bg1"/>
            </a:solidFill>
          </a:ln>
        </p:spPr>
        <p:txBody>
          <a:bodyPr>
            <a:normAutofit/>
          </a:bodyPr>
          <a:lstStyle>
            <a:lvl1pPr marL="0" indent="0" algn="l" defTabSz="457200" rtl="0" eaLnBrk="1" fontAlgn="base" hangingPunct="1">
              <a:spcBef>
                <a:spcPct val="20000"/>
              </a:spcBef>
              <a:spcAft>
                <a:spcPct val="0"/>
              </a:spcAft>
              <a:buFontTx/>
              <a:buNone/>
              <a:defRPr sz="2800" b="1" kern="1200">
                <a:solidFill>
                  <a:schemeClr val="bg2"/>
                </a:solidFill>
                <a:latin typeface="Arial (Body)"/>
                <a:ea typeface="ＭＳ Ｐゴシック" pitchFamily="-107" charset="-128"/>
                <a:cs typeface="Arial (Body)"/>
              </a:defRPr>
            </a:lvl1pPr>
            <a:lvl2pPr marL="358775" indent="-179388" algn="l" defTabSz="457200" rtl="0" eaLnBrk="1" fontAlgn="base" hangingPunct="1">
              <a:spcBef>
                <a:spcPct val="20000"/>
              </a:spcBef>
              <a:spcAft>
                <a:spcPct val="0"/>
              </a:spcAft>
              <a:buSzPct val="100000"/>
              <a:buFontTx/>
              <a:buNone/>
              <a:defRPr sz="2400" kern="1200">
                <a:solidFill>
                  <a:schemeClr val="bg1"/>
                </a:solidFill>
                <a:latin typeface="Arial (Body)"/>
                <a:ea typeface="ＭＳ Ｐゴシック" pitchFamily="-107" charset="-128"/>
                <a:cs typeface="Arial (Body)"/>
              </a:defRPr>
            </a:lvl2pPr>
            <a:lvl3pPr marL="628650" indent="-269875" algn="l" defTabSz="457200" rtl="0" eaLnBrk="1" fontAlgn="base" hangingPunct="1">
              <a:spcBef>
                <a:spcPct val="20000"/>
              </a:spcBef>
              <a:spcAft>
                <a:spcPct val="0"/>
              </a:spcAft>
              <a:buSzPct val="100000"/>
              <a:buFont typeface="Lucida Grande" pitchFamily="-107" charset="0"/>
              <a:buChar char="-"/>
              <a:defRPr sz="2400" kern="1200">
                <a:solidFill>
                  <a:schemeClr val="bg1"/>
                </a:solidFill>
                <a:latin typeface="Arial (Body)"/>
                <a:ea typeface="ＭＳ Ｐゴシック" pitchFamily="-107" charset="-128"/>
                <a:cs typeface="Arial (Body)"/>
              </a:defRPr>
            </a:lvl3pPr>
            <a:lvl4pPr marL="720000" indent="270000" algn="l" defTabSz="457200" rtl="0" eaLnBrk="1" fontAlgn="base" hangingPunct="1">
              <a:spcBef>
                <a:spcPct val="20000"/>
              </a:spcBef>
              <a:spcAft>
                <a:spcPct val="0"/>
              </a:spcAft>
              <a:buSzPct val="100000"/>
              <a:buChar char="–"/>
              <a:defRPr sz="2000" kern="1200">
                <a:solidFill>
                  <a:schemeClr val="bg1"/>
                </a:solidFill>
                <a:latin typeface="Arial (Body)"/>
                <a:ea typeface="ＭＳ Ｐゴシック" pitchFamily="-107" charset="-128"/>
                <a:cs typeface="Arial (Body)"/>
              </a:defRPr>
            </a:lvl4pPr>
            <a:lvl5pPr marL="990000" indent="0" algn="l" defTabSz="457200" rtl="0" eaLnBrk="1" fontAlgn="base" hangingPunct="1">
              <a:spcBef>
                <a:spcPct val="20000"/>
              </a:spcBef>
              <a:spcAft>
                <a:spcPct val="0"/>
              </a:spcAft>
              <a:buSzPct val="100000"/>
              <a:buNone/>
              <a:defRPr sz="1600" kern="1200">
                <a:solidFill>
                  <a:schemeClr val="bg2"/>
                </a:solidFill>
                <a:latin typeface="Arial (Body)"/>
                <a:ea typeface="ＭＳ Ｐゴシック" pitchFamily="-107" charset="-128"/>
                <a:cs typeface="Arial (Body)"/>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ts val="3000"/>
              </a:lnSpc>
              <a:spcBef>
                <a:spcPts val="0"/>
              </a:spcBef>
            </a:pPr>
            <a:r>
              <a:rPr lang="nl-NL" dirty="0">
                <a:solidFill>
                  <a:schemeClr val="tx2"/>
                </a:solidFill>
              </a:rPr>
              <a:t>Complexiteit is troef:</a:t>
            </a:r>
          </a:p>
          <a:p>
            <a:pPr>
              <a:lnSpc>
                <a:spcPts val="3000"/>
              </a:lnSpc>
              <a:spcBef>
                <a:spcPts val="0"/>
              </a:spcBef>
            </a:pPr>
            <a:endParaRPr lang="nl-NL" dirty="0">
              <a:solidFill>
                <a:schemeClr val="tx2"/>
              </a:solidFill>
            </a:endParaRPr>
          </a:p>
          <a:p>
            <a:pPr>
              <a:lnSpc>
                <a:spcPts val="3000"/>
              </a:lnSpc>
              <a:spcBef>
                <a:spcPts val="0"/>
              </a:spcBef>
            </a:pPr>
            <a:endParaRPr lang="nl-NL" dirty="0">
              <a:solidFill>
                <a:schemeClr val="tx2"/>
              </a:solidFill>
            </a:endParaRPr>
          </a:p>
          <a:p>
            <a:pPr marL="342900" indent="-342900">
              <a:lnSpc>
                <a:spcPts val="2500"/>
              </a:lnSpc>
              <a:spcBef>
                <a:spcPts val="0"/>
              </a:spcBef>
              <a:buFont typeface="Arial" panose="020B0604020202020204" pitchFamily="34" charset="0"/>
              <a:buChar char="•"/>
            </a:pPr>
            <a:r>
              <a:rPr lang="nl-NL" sz="2400" b="0" dirty="0">
                <a:solidFill>
                  <a:schemeClr val="tx2"/>
                </a:solidFill>
              </a:rPr>
              <a:t>Multicultureel</a:t>
            </a:r>
          </a:p>
          <a:p>
            <a:pPr marL="342900" indent="-342900">
              <a:lnSpc>
                <a:spcPts val="2500"/>
              </a:lnSpc>
              <a:spcBef>
                <a:spcPts val="0"/>
              </a:spcBef>
              <a:buFont typeface="Arial" panose="020B0604020202020204" pitchFamily="34" charset="0"/>
              <a:buChar char="•"/>
            </a:pPr>
            <a:r>
              <a:rPr lang="nl-NL" sz="2400" b="0" dirty="0">
                <a:solidFill>
                  <a:schemeClr val="tx2"/>
                </a:solidFill>
              </a:rPr>
              <a:t>Multidisciplinair</a:t>
            </a:r>
          </a:p>
          <a:p>
            <a:pPr marL="342900" indent="-342900">
              <a:lnSpc>
                <a:spcPts val="2500"/>
              </a:lnSpc>
              <a:spcBef>
                <a:spcPts val="0"/>
              </a:spcBef>
              <a:buFont typeface="Arial" panose="020B0604020202020204" pitchFamily="34" charset="0"/>
              <a:buChar char="•"/>
            </a:pPr>
            <a:r>
              <a:rPr lang="nl-NL" sz="2400" b="0" dirty="0">
                <a:solidFill>
                  <a:schemeClr val="tx2"/>
                </a:solidFill>
              </a:rPr>
              <a:t>Multinationaal</a:t>
            </a:r>
          </a:p>
          <a:p>
            <a:pPr marL="342900" indent="-342900">
              <a:lnSpc>
                <a:spcPts val="2500"/>
              </a:lnSpc>
              <a:spcBef>
                <a:spcPts val="0"/>
              </a:spcBef>
              <a:buFont typeface="Arial" panose="020B0604020202020204" pitchFamily="34" charset="0"/>
              <a:buChar char="•"/>
            </a:pPr>
            <a:r>
              <a:rPr lang="nl-NL" sz="2400" b="0" dirty="0">
                <a:solidFill>
                  <a:schemeClr val="tx2"/>
                </a:solidFill>
              </a:rPr>
              <a:t>Multiketens</a:t>
            </a:r>
          </a:p>
          <a:p>
            <a:pPr marL="342900" indent="-342900">
              <a:lnSpc>
                <a:spcPts val="2500"/>
              </a:lnSpc>
              <a:spcBef>
                <a:spcPts val="0"/>
              </a:spcBef>
              <a:buFont typeface="Arial" panose="020B0604020202020204" pitchFamily="34" charset="0"/>
              <a:buChar char="•"/>
            </a:pPr>
            <a:r>
              <a:rPr lang="nl-NL" sz="2400" b="0" dirty="0" err="1">
                <a:solidFill>
                  <a:schemeClr val="tx2"/>
                </a:solidFill>
              </a:rPr>
              <a:t>Multichannel</a:t>
            </a:r>
            <a:r>
              <a:rPr lang="nl-NL" sz="2400" b="0" dirty="0">
                <a:solidFill>
                  <a:schemeClr val="tx2"/>
                </a:solidFill>
              </a:rPr>
              <a:t> management</a:t>
            </a:r>
          </a:p>
          <a:p>
            <a:pPr marL="342900" indent="-342900">
              <a:lnSpc>
                <a:spcPts val="2500"/>
              </a:lnSpc>
              <a:spcBef>
                <a:spcPts val="0"/>
              </a:spcBef>
              <a:buFont typeface="Arial" panose="020B0604020202020204" pitchFamily="34" charset="0"/>
              <a:buChar char="•"/>
            </a:pPr>
            <a:r>
              <a:rPr lang="nl-NL" sz="2400" b="0" dirty="0">
                <a:solidFill>
                  <a:schemeClr val="tx2"/>
                </a:solidFill>
              </a:rPr>
              <a:t>Multimedia in bedrijf</a:t>
            </a:r>
          </a:p>
          <a:p>
            <a:endParaRPr lang="nl-NL" b="0" dirty="0"/>
          </a:p>
        </p:txBody>
      </p:sp>
    </p:spTree>
    <p:extLst>
      <p:ext uri="{BB962C8B-B14F-4D97-AF65-F5344CB8AC3E}">
        <p14:creationId xmlns:p14="http://schemas.microsoft.com/office/powerpoint/2010/main" val="595631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167746" y="1664804"/>
            <a:ext cx="3735126" cy="4392488"/>
          </a:xfrm>
          <a:ln>
            <a:solidFill>
              <a:schemeClr val="bg1"/>
            </a:solidFill>
          </a:ln>
        </p:spPr>
        <p:txBody>
          <a:bodyPr>
            <a:normAutofit fontScale="70000" lnSpcReduction="20000"/>
          </a:bodyPr>
          <a:lstStyle/>
          <a:p>
            <a:pPr>
              <a:lnSpc>
                <a:spcPts val="2500"/>
              </a:lnSpc>
            </a:pPr>
            <a:r>
              <a:rPr lang="nl-NL" sz="3600" dirty="0"/>
              <a:t>Toenemende wet- en regelgeving vanuit de overheid en toenemende verantwoordingseisen van zowel de buitenwereld als intern. </a:t>
            </a:r>
          </a:p>
          <a:p>
            <a:pPr marL="457200" indent="-457200">
              <a:lnSpc>
                <a:spcPts val="2500"/>
              </a:lnSpc>
              <a:buFont typeface="Arial" panose="020B0604020202020204" pitchFamily="34" charset="0"/>
              <a:buChar char="•"/>
            </a:pPr>
            <a:r>
              <a:rPr lang="nl-NL" sz="3100" b="0" dirty="0"/>
              <a:t>Safety &amp; Security worden meer belangrijker in een complexe en open wereld.</a:t>
            </a:r>
          </a:p>
          <a:p>
            <a:pPr marL="457200" indent="-457200">
              <a:lnSpc>
                <a:spcPts val="2500"/>
              </a:lnSpc>
              <a:buFont typeface="Arial" panose="020B0604020202020204" pitchFamily="34" charset="0"/>
              <a:buChar char="•"/>
            </a:pPr>
            <a:r>
              <a:rPr lang="nl-NL" sz="3100" b="0" dirty="0" err="1"/>
              <a:t>Governance</a:t>
            </a:r>
            <a:r>
              <a:rPr lang="nl-NL" sz="3100" b="0" dirty="0"/>
              <a:t> en ethiek spelen steeds grotere rollen</a:t>
            </a:r>
            <a:r>
              <a:rPr lang="nl-NL" sz="2900" b="0" dirty="0"/>
              <a:t>.</a:t>
            </a:r>
          </a:p>
          <a:p>
            <a:pPr marL="457200" indent="-457200">
              <a:lnSpc>
                <a:spcPts val="2500"/>
              </a:lnSpc>
              <a:buFont typeface="Arial" panose="020B0604020202020204" pitchFamily="34" charset="0"/>
              <a:buChar char="•"/>
            </a:pPr>
            <a:endParaRPr lang="nl-NL" b="0" dirty="0"/>
          </a:p>
        </p:txBody>
      </p:sp>
      <p:sp>
        <p:nvSpPr>
          <p:cNvPr id="2" name="Title 1"/>
          <p:cNvSpPr>
            <a:spLocks noGrp="1"/>
          </p:cNvSpPr>
          <p:nvPr>
            <p:ph type="title"/>
          </p:nvPr>
        </p:nvSpPr>
        <p:spPr>
          <a:xfrm>
            <a:off x="1144588" y="821105"/>
            <a:ext cx="7715250" cy="771426"/>
          </a:xfrm>
        </p:spPr>
        <p:txBody>
          <a:bodyPr>
            <a:normAutofit fontScale="90000"/>
          </a:bodyPr>
          <a:lstStyle/>
          <a:p>
            <a:pPr algn="ctr"/>
            <a:r>
              <a:rPr lang="nl-NL" sz="4000" dirty="0"/>
              <a:t>Omgaan met het ‘Billie Turf effect’</a:t>
            </a:r>
            <a:br>
              <a:rPr lang="nl-NL" sz="4000" dirty="0"/>
            </a:br>
            <a:endParaRPr lang="nl-NL" sz="4000" dirty="0"/>
          </a:p>
        </p:txBody>
      </p:sp>
      <p:sp>
        <p:nvSpPr>
          <p:cNvPr id="3" name="Slide Number Placeholder 2"/>
          <p:cNvSpPr>
            <a:spLocks noGrp="1"/>
          </p:cNvSpPr>
          <p:nvPr>
            <p:ph type="sldNum" sz="quarter" idx="14"/>
          </p:nvPr>
        </p:nvSpPr>
        <p:spPr/>
        <p:txBody>
          <a:bodyPr/>
          <a:lstStyle/>
          <a:p>
            <a:pPr>
              <a:defRPr/>
            </a:pPr>
            <a:fld id="{F56D55B9-09D1-2E4D-BE57-B898A4884D9A}" type="slidenum">
              <a:rPr lang="nl-NL" smtClean="0"/>
              <a:pPr>
                <a:defRPr/>
              </a:pPr>
              <a:t>6</a:t>
            </a:fld>
            <a:endParaRPr lang="nl-NL"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31640" y="1664804"/>
            <a:ext cx="3595607" cy="4392488"/>
          </a:xfrm>
          <a:prstGeom prst="rect">
            <a:avLst/>
          </a:prstGeom>
        </p:spPr>
      </p:pic>
    </p:spTree>
    <p:extLst>
      <p:ext uri="{BB962C8B-B14F-4D97-AF65-F5344CB8AC3E}">
        <p14:creationId xmlns:p14="http://schemas.microsoft.com/office/powerpoint/2010/main" val="4018930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4"/>
          </p:nvPr>
        </p:nvSpPr>
        <p:spPr/>
        <p:txBody>
          <a:bodyPr/>
          <a:lstStyle/>
          <a:p>
            <a:pPr>
              <a:defRPr/>
            </a:pPr>
            <a:fld id="{AB6CD9B9-FA70-E542-91DB-95BE5BD62439}" type="slidenum">
              <a:rPr lang="en-US" smtClean="0"/>
              <a:pPr>
                <a:defRPr/>
              </a:pPr>
              <a:t>7</a:t>
            </a:fld>
            <a:endParaRPr lang="en-US" dirty="0"/>
          </a:p>
        </p:txBody>
      </p:sp>
      <p:pic>
        <p:nvPicPr>
          <p:cNvPr id="6"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7300" y="1356012"/>
            <a:ext cx="4125120" cy="5000337"/>
          </a:xfrm>
          <a:prstGeom prst="rect">
            <a:avLst/>
          </a:prstGeom>
        </p:spPr>
      </p:pic>
      <p:sp>
        <p:nvSpPr>
          <p:cNvPr id="2" name="Titel 1"/>
          <p:cNvSpPr>
            <a:spLocks noGrp="1"/>
          </p:cNvSpPr>
          <p:nvPr>
            <p:ph type="title"/>
          </p:nvPr>
        </p:nvSpPr>
        <p:spPr>
          <a:xfrm>
            <a:off x="457200" y="404167"/>
            <a:ext cx="8229600" cy="1143000"/>
          </a:xfrm>
        </p:spPr>
        <p:txBody>
          <a:bodyPr/>
          <a:lstStyle/>
          <a:p>
            <a:pPr algn="ctr"/>
            <a:r>
              <a:rPr lang="nl-NL" dirty="0"/>
              <a:t>IT is </a:t>
            </a:r>
            <a:r>
              <a:rPr lang="nl-NL" dirty="0" err="1"/>
              <a:t>Ticking</a:t>
            </a:r>
            <a:endParaRPr lang="nl-NL" dirty="0"/>
          </a:p>
        </p:txBody>
      </p:sp>
      <p:sp>
        <p:nvSpPr>
          <p:cNvPr id="11" name="Content Placeholder 3"/>
          <p:cNvSpPr txBox="1">
            <a:spLocks/>
          </p:cNvSpPr>
          <p:nvPr/>
        </p:nvSpPr>
        <p:spPr>
          <a:xfrm>
            <a:off x="5186002" y="1556792"/>
            <a:ext cx="3715444" cy="4392488"/>
          </a:xfrm>
          <a:prstGeom prst="rect">
            <a:avLst/>
          </a:prstGeom>
          <a:ln>
            <a:solidFill>
              <a:schemeClr val="bg1"/>
            </a:solidFill>
          </a:ln>
        </p:spPr>
        <p:txBody>
          <a:bodyPr>
            <a:normAutofit/>
          </a:bodyPr>
          <a:lstStyle>
            <a:lvl1pPr marL="0" indent="0" algn="l" defTabSz="457200" rtl="0" eaLnBrk="1" fontAlgn="base" hangingPunct="1">
              <a:spcBef>
                <a:spcPct val="20000"/>
              </a:spcBef>
              <a:spcAft>
                <a:spcPct val="0"/>
              </a:spcAft>
              <a:buFontTx/>
              <a:buNone/>
              <a:defRPr sz="2800" b="1" kern="1200">
                <a:solidFill>
                  <a:schemeClr val="bg2"/>
                </a:solidFill>
                <a:latin typeface="Arial (Body)"/>
                <a:ea typeface="ＭＳ Ｐゴシック" pitchFamily="-107" charset="-128"/>
                <a:cs typeface="Arial (Body)"/>
              </a:defRPr>
            </a:lvl1pPr>
            <a:lvl2pPr marL="358775" indent="-179388" algn="l" defTabSz="457200" rtl="0" eaLnBrk="1" fontAlgn="base" hangingPunct="1">
              <a:spcBef>
                <a:spcPct val="20000"/>
              </a:spcBef>
              <a:spcAft>
                <a:spcPct val="0"/>
              </a:spcAft>
              <a:buSzPct val="100000"/>
              <a:buFontTx/>
              <a:buNone/>
              <a:defRPr sz="2400" kern="1200">
                <a:solidFill>
                  <a:schemeClr val="bg1"/>
                </a:solidFill>
                <a:latin typeface="Arial (Body)"/>
                <a:ea typeface="ＭＳ Ｐゴシック" pitchFamily="-107" charset="-128"/>
                <a:cs typeface="Arial (Body)"/>
              </a:defRPr>
            </a:lvl2pPr>
            <a:lvl3pPr marL="628650" indent="-269875" algn="l" defTabSz="457200" rtl="0" eaLnBrk="1" fontAlgn="base" hangingPunct="1">
              <a:spcBef>
                <a:spcPct val="20000"/>
              </a:spcBef>
              <a:spcAft>
                <a:spcPct val="0"/>
              </a:spcAft>
              <a:buSzPct val="100000"/>
              <a:buFont typeface="Lucida Grande" pitchFamily="-107" charset="0"/>
              <a:buChar char="-"/>
              <a:defRPr sz="2400" kern="1200">
                <a:solidFill>
                  <a:schemeClr val="bg1"/>
                </a:solidFill>
                <a:latin typeface="Arial (Body)"/>
                <a:ea typeface="ＭＳ Ｐゴシック" pitchFamily="-107" charset="-128"/>
                <a:cs typeface="Arial (Body)"/>
              </a:defRPr>
            </a:lvl3pPr>
            <a:lvl4pPr marL="720000" indent="270000" algn="l" defTabSz="457200" rtl="0" eaLnBrk="1" fontAlgn="base" hangingPunct="1">
              <a:spcBef>
                <a:spcPct val="20000"/>
              </a:spcBef>
              <a:spcAft>
                <a:spcPct val="0"/>
              </a:spcAft>
              <a:buSzPct val="100000"/>
              <a:buChar char="–"/>
              <a:defRPr sz="2000" kern="1200">
                <a:solidFill>
                  <a:schemeClr val="bg1"/>
                </a:solidFill>
                <a:latin typeface="Arial (Body)"/>
                <a:ea typeface="ＭＳ Ｐゴシック" pitchFamily="-107" charset="-128"/>
                <a:cs typeface="Arial (Body)"/>
              </a:defRPr>
            </a:lvl4pPr>
            <a:lvl5pPr marL="990000" indent="0" algn="l" defTabSz="457200" rtl="0" eaLnBrk="1" fontAlgn="base" hangingPunct="1">
              <a:spcBef>
                <a:spcPct val="20000"/>
              </a:spcBef>
              <a:spcAft>
                <a:spcPct val="0"/>
              </a:spcAft>
              <a:buSzPct val="100000"/>
              <a:buNone/>
              <a:defRPr sz="1600" kern="1200">
                <a:solidFill>
                  <a:schemeClr val="bg2"/>
                </a:solidFill>
                <a:latin typeface="Arial (Body)"/>
                <a:ea typeface="ＭＳ Ｐゴシック" pitchFamily="-107" charset="-128"/>
                <a:cs typeface="Arial (Body)"/>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ts val="3000"/>
              </a:lnSpc>
            </a:pPr>
            <a:r>
              <a:rPr lang="nl-NL" dirty="0">
                <a:solidFill>
                  <a:schemeClr val="tx2"/>
                </a:solidFill>
              </a:rPr>
              <a:t>ICT wordt steeds meer het kloppende hart van én tussen organisaties. </a:t>
            </a:r>
          </a:p>
          <a:p>
            <a:pPr marL="457200" indent="-457200">
              <a:buFont typeface="Arial" panose="020B0604020202020204" pitchFamily="34" charset="0"/>
              <a:buChar char="•"/>
            </a:pPr>
            <a:r>
              <a:rPr lang="nl-NL" b="0" dirty="0">
                <a:solidFill>
                  <a:schemeClr val="tx2"/>
                </a:solidFill>
              </a:rPr>
              <a:t>Werk </a:t>
            </a:r>
            <a:r>
              <a:rPr lang="nl-NL" b="0" i="1" dirty="0">
                <a:solidFill>
                  <a:schemeClr val="tx2"/>
                </a:solidFill>
              </a:rPr>
              <a:t>verandert</a:t>
            </a:r>
          </a:p>
          <a:p>
            <a:pPr marL="457200" indent="-457200">
              <a:buFont typeface="Arial" panose="020B0604020202020204" pitchFamily="34" charset="0"/>
              <a:buChar char="•"/>
            </a:pPr>
            <a:r>
              <a:rPr lang="nl-NL" b="0" dirty="0">
                <a:solidFill>
                  <a:schemeClr val="tx2"/>
                </a:solidFill>
              </a:rPr>
              <a:t>Werk </a:t>
            </a:r>
            <a:r>
              <a:rPr lang="nl-NL" b="0" i="1" dirty="0">
                <a:solidFill>
                  <a:schemeClr val="tx2"/>
                </a:solidFill>
              </a:rPr>
              <a:t>verdwijnt</a:t>
            </a:r>
          </a:p>
          <a:p>
            <a:pPr marL="457200" indent="-457200">
              <a:buFont typeface="Arial" panose="020B0604020202020204" pitchFamily="34" charset="0"/>
              <a:buChar char="•"/>
            </a:pPr>
            <a:r>
              <a:rPr lang="nl-NL" b="0" dirty="0">
                <a:solidFill>
                  <a:schemeClr val="tx2"/>
                </a:solidFill>
              </a:rPr>
              <a:t>Werk </a:t>
            </a:r>
            <a:r>
              <a:rPr lang="nl-NL" b="0" i="1" dirty="0">
                <a:solidFill>
                  <a:schemeClr val="tx2"/>
                </a:solidFill>
              </a:rPr>
              <a:t>verschijnt</a:t>
            </a:r>
          </a:p>
        </p:txBody>
      </p:sp>
    </p:spTree>
    <p:extLst>
      <p:ext uri="{BB962C8B-B14F-4D97-AF65-F5344CB8AC3E}">
        <p14:creationId xmlns:p14="http://schemas.microsoft.com/office/powerpoint/2010/main" val="3505766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846" y="900122"/>
            <a:ext cx="8229600" cy="1143000"/>
          </a:xfrm>
        </p:spPr>
        <p:txBody>
          <a:bodyPr>
            <a:normAutofit fontScale="90000"/>
          </a:bodyPr>
          <a:lstStyle/>
          <a:p>
            <a:pPr algn="l"/>
            <a:r>
              <a:rPr lang="nl-NL" dirty="0"/>
              <a:t>Robots zijn overal en alles is je</a:t>
            </a:r>
            <a:br>
              <a:rPr lang="nl-NL" dirty="0"/>
            </a:br>
            <a:r>
              <a:rPr lang="nl-NL" dirty="0"/>
              <a:t>te printen:</a:t>
            </a:r>
            <a:br>
              <a:rPr lang="nl-NL" dirty="0"/>
            </a:br>
            <a:endParaRPr lang="nl-NL" dirty="0"/>
          </a:p>
        </p:txBody>
      </p:sp>
      <p:sp>
        <p:nvSpPr>
          <p:cNvPr id="3" name="Tijdelijke aanduiding voor tekst 2"/>
          <p:cNvSpPr>
            <a:spLocks noGrp="1"/>
          </p:cNvSpPr>
          <p:nvPr>
            <p:ph type="body" sz="quarter" idx="13"/>
          </p:nvPr>
        </p:nvSpPr>
        <p:spPr>
          <a:xfrm>
            <a:off x="1144588" y="1751628"/>
            <a:ext cx="7444800" cy="4096800"/>
          </a:xfrm>
        </p:spPr>
        <p:txBody>
          <a:bodyPr/>
          <a:lstStyle/>
          <a:p>
            <a:r>
              <a:rPr lang="nl-NL" sz="2800" dirty="0"/>
              <a:t>Huis</a:t>
            </a:r>
          </a:p>
          <a:p>
            <a:r>
              <a:rPr lang="nl-NL" sz="2800" dirty="0"/>
              <a:t>Huid</a:t>
            </a:r>
          </a:p>
          <a:p>
            <a:r>
              <a:rPr lang="nl-NL" sz="2800" dirty="0"/>
              <a:t>Hulpmiddelen</a:t>
            </a:r>
          </a:p>
          <a:p>
            <a:r>
              <a:rPr lang="nl-NL" sz="2800" dirty="0"/>
              <a:t>Vliegtuig onderdeel</a:t>
            </a:r>
          </a:p>
          <a:p>
            <a:r>
              <a:rPr lang="nl-NL" sz="2800" dirty="0"/>
              <a:t>Chirurgie</a:t>
            </a:r>
          </a:p>
          <a:p>
            <a:r>
              <a:rPr lang="nl-NL" sz="2800" dirty="0"/>
              <a:t>Auto </a:t>
            </a:r>
            <a:r>
              <a:rPr lang="nl-NL" sz="2800" dirty="0" err="1"/>
              <a:t>etc.etc</a:t>
            </a:r>
            <a:r>
              <a:rPr lang="nl-NL" sz="2800" dirty="0"/>
              <a:t>.</a:t>
            </a:r>
          </a:p>
          <a:p>
            <a:endParaRPr lang="nl-NL" dirty="0"/>
          </a:p>
          <a:p>
            <a:endParaRPr lang="nl-NL" dirty="0"/>
          </a:p>
        </p:txBody>
      </p:sp>
      <p:sp>
        <p:nvSpPr>
          <p:cNvPr id="4" name="Tijdelijke aanduiding voor dianummer 3"/>
          <p:cNvSpPr>
            <a:spLocks noGrp="1"/>
          </p:cNvSpPr>
          <p:nvPr>
            <p:ph type="sldNum" sz="quarter" idx="14"/>
          </p:nvPr>
        </p:nvSpPr>
        <p:spPr/>
        <p:txBody>
          <a:bodyPr/>
          <a:lstStyle/>
          <a:p>
            <a:pPr>
              <a:defRPr/>
            </a:pPr>
            <a:fld id="{AB6CD9B9-FA70-E542-91DB-95BE5BD62439}" type="slidenum">
              <a:rPr lang="en-US" smtClean="0"/>
              <a:pPr>
                <a:defRPr/>
              </a:pPr>
              <a:t>8</a:t>
            </a:fld>
            <a:endParaRPr lang="en-US" dirty="0"/>
          </a:p>
        </p:txBody>
      </p:sp>
      <p:pic>
        <p:nvPicPr>
          <p:cNvPr id="6" name="Afbeelding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78088" y="688238"/>
            <a:ext cx="2482709" cy="1654105"/>
          </a:xfrm>
          <a:prstGeom prst="rect">
            <a:avLst/>
          </a:prstGeom>
        </p:spPr>
      </p:pic>
      <p:pic>
        <p:nvPicPr>
          <p:cNvPr id="5" name="Afbeelding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53357" y="2565786"/>
            <a:ext cx="1990317" cy="1851993"/>
          </a:xfrm>
          <a:prstGeom prst="rect">
            <a:avLst/>
          </a:prstGeom>
        </p:spPr>
      </p:pic>
      <p:pic>
        <p:nvPicPr>
          <p:cNvPr id="7" name="Afbeelding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17807" y="2565786"/>
            <a:ext cx="2398500" cy="1671333"/>
          </a:xfrm>
          <a:prstGeom prst="rect">
            <a:avLst/>
          </a:prstGeom>
        </p:spPr>
      </p:pic>
      <p:pic>
        <p:nvPicPr>
          <p:cNvPr id="8" name="Afbeelding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17497" y="4805414"/>
            <a:ext cx="2398500" cy="1671333"/>
          </a:xfrm>
          <a:prstGeom prst="rect">
            <a:avLst/>
          </a:prstGeom>
        </p:spPr>
      </p:pic>
      <p:pic>
        <p:nvPicPr>
          <p:cNvPr id="9" name="Afbeelding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72666" y="4805414"/>
            <a:ext cx="3075148" cy="2026793"/>
          </a:xfrm>
          <a:prstGeom prst="rect">
            <a:avLst/>
          </a:prstGeom>
        </p:spPr>
      </p:pic>
      <p:pic>
        <p:nvPicPr>
          <p:cNvPr id="10" name="Afbeelding 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851807" y="4491080"/>
            <a:ext cx="2164500" cy="1985667"/>
          </a:xfrm>
          <a:prstGeom prst="rect">
            <a:avLst/>
          </a:prstGeom>
        </p:spPr>
      </p:pic>
    </p:spTree>
    <p:extLst>
      <p:ext uri="{BB962C8B-B14F-4D97-AF65-F5344CB8AC3E}">
        <p14:creationId xmlns:p14="http://schemas.microsoft.com/office/powerpoint/2010/main" val="654604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3"/>
          </p:nvPr>
        </p:nvSpPr>
        <p:spPr/>
        <p:txBody>
          <a:bodyPr/>
          <a:lstStyle/>
          <a:p>
            <a:endParaRPr lang="en-US"/>
          </a:p>
        </p:txBody>
      </p:sp>
      <p:sp>
        <p:nvSpPr>
          <p:cNvPr id="4" name="AutoShape 2" descr="https://attachment.outlook.office.net/owa/e.sjoer@hhs.nl/service.svc/s/GetAttachmentThumbnail?id=AAMkADk0NmIxMjRhLTllYjAtNDBjNi1iZDc2LWVkNzE5Mzc0ZDM1MgBGAAAAAAAinF7irqI2SYRJB2wInzStBwDITF6bZo%2F1SZ6JTIJIQ3PpAAAAn6uFAACII%2Fq6msArRZPSSFUy9luxAAD7UI3xAAABEgAQAF62kN4AynJEsnTSgrw%2Brog%3D&amp;thumbnailType=2&amp;X-OWA-CANARY=kUbyDsSkpEC_rTJ1FBWsmQDwhPFf4dMYjSdOTi6uPqTpfGX3N_J56-M6HK5JKN37PY3lwu7U1k0.&amp;token=d960df19-b32a-4e40-86bc-a7b5c452042d&amp;owa=outlook.office365.com"/>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00" y="15875"/>
            <a:ext cx="9012940" cy="7048400"/>
          </a:xfrm>
          <a:prstGeom prst="rect">
            <a:avLst/>
          </a:prstGeom>
        </p:spPr>
      </p:pic>
    </p:spTree>
    <p:extLst>
      <p:ext uri="{BB962C8B-B14F-4D97-AF65-F5344CB8AC3E}">
        <p14:creationId xmlns:p14="http://schemas.microsoft.com/office/powerpoint/2010/main" val="1209545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379</TotalTime>
  <Words>3188</Words>
  <Application>Microsoft Office PowerPoint</Application>
  <PresentationFormat>Diavoorstelling (4:3)</PresentationFormat>
  <Paragraphs>449</Paragraphs>
  <Slides>37</Slides>
  <Notes>21</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37</vt:i4>
      </vt:variant>
    </vt:vector>
  </HeadingPairs>
  <TitlesOfParts>
    <vt:vector size="46" baseType="lpstr">
      <vt:lpstr>ＭＳ Ｐゴシック</vt:lpstr>
      <vt:lpstr>Arial</vt:lpstr>
      <vt:lpstr>Arial (Body)</vt:lpstr>
      <vt:lpstr>Arial Narrow</vt:lpstr>
      <vt:lpstr>Calibri</vt:lpstr>
      <vt:lpstr>Lucida Grande</vt:lpstr>
      <vt:lpstr>Times New Roman</vt:lpstr>
      <vt:lpstr>Wingdings</vt:lpstr>
      <vt:lpstr>Office Theme</vt:lpstr>
      <vt:lpstr>21st Century Skills op het werk</vt:lpstr>
      <vt:lpstr>PowerPoint-presentatie</vt:lpstr>
      <vt:lpstr>Creating value in the Next Economy</vt:lpstr>
      <vt:lpstr>PowerPoint-presentatie</vt:lpstr>
      <vt:lpstr>Multi Ulti Mania</vt:lpstr>
      <vt:lpstr>Omgaan met het ‘Billie Turf effect’ </vt:lpstr>
      <vt:lpstr>IT is Ticking</vt:lpstr>
      <vt:lpstr>Robots zijn overal en alles is je te printen: </vt:lpstr>
      <vt:lpstr>PowerPoint-presentatie</vt:lpstr>
      <vt:lpstr>PowerPoint-presentatie</vt:lpstr>
      <vt:lpstr>Superman </vt:lpstr>
      <vt:lpstr>Plu-Pluriformiteit: Van T-shaped naar Umbrella-shaped</vt:lpstr>
      <vt:lpstr>PowerPoint-presentatie</vt:lpstr>
      <vt:lpstr>Onderzoek Inholland-HHS</vt:lpstr>
      <vt:lpstr>Accountant: Van cijferaar naar organisatie-adviseur</vt:lpstr>
      <vt:lpstr>Accountant: Van cijferaar naar  organisatie-adviseur</vt:lpstr>
      <vt:lpstr>Verpleegkundige:  Van ziekenverzorgster naar zorgregisseur</vt:lpstr>
      <vt:lpstr>Verpleegkundige: Van ziekenverzorgster naar zorgregisseur</vt:lpstr>
      <vt:lpstr>Schade/verzekeringsadviseur: Van all-round verkoper naar adviseur</vt:lpstr>
      <vt:lpstr>Schade/verzekeringsadviseur: Van all-round verkoper naar adviseur </vt:lpstr>
      <vt:lpstr>Politieagent: Van diender naar Robocop</vt:lpstr>
      <vt:lpstr>Politieagent: Van diender naar Robocop</vt:lpstr>
      <vt:lpstr>Bankmedewerker: Van bankemployé naar  Financieel adviseur</vt:lpstr>
      <vt:lpstr>Bankmedewerker: Van bankemployé naar  Financieel adviseur</vt:lpstr>
      <vt:lpstr>Piloot: Van vliegenier naar systeembewaker </vt:lpstr>
      <vt:lpstr>Piloot: Van vliegenier naar systeembewaker </vt:lpstr>
      <vt:lpstr>Algemene conclusies</vt:lpstr>
      <vt:lpstr> </vt:lpstr>
      <vt:lpstr>21st Century Skills</vt:lpstr>
      <vt:lpstr>Stellingen HRM </vt:lpstr>
      <vt:lpstr>Hoe zit dat bij u?</vt:lpstr>
      <vt:lpstr> Spelregels:</vt:lpstr>
      <vt:lpstr>PowerPoint-presentatie</vt:lpstr>
      <vt:lpstr>PowerPoint-presentatie</vt:lpstr>
      <vt:lpstr>bronnen</vt:lpstr>
      <vt:lpstr>Kijken:</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21st Century Skills op het werk</dc:title>
  <dc:creator>Petra Biemans</dc:creator>
  <cp:lastModifiedBy>Petra Biemans</cp:lastModifiedBy>
  <cp:revision>23</cp:revision>
  <cp:lastPrinted>2016-09-20T17:35:03Z</cp:lastPrinted>
  <dcterms:modified xsi:type="dcterms:W3CDTF">2016-11-19T15:53:11Z</dcterms:modified>
</cp:coreProperties>
</file>