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8" r:id="rId4"/>
    <p:sldId id="305" r:id="rId5"/>
    <p:sldId id="260" r:id="rId6"/>
    <p:sldId id="259" r:id="rId7"/>
    <p:sldId id="299" r:id="rId8"/>
    <p:sldId id="261" r:id="rId9"/>
    <p:sldId id="263" r:id="rId10"/>
    <p:sldId id="264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96" r:id="rId19"/>
    <p:sldId id="274" r:id="rId20"/>
    <p:sldId id="275" r:id="rId21"/>
    <p:sldId id="276" r:id="rId22"/>
    <p:sldId id="295" r:id="rId23"/>
    <p:sldId id="277" r:id="rId24"/>
    <p:sldId id="278" r:id="rId25"/>
    <p:sldId id="279" r:id="rId26"/>
    <p:sldId id="290" r:id="rId27"/>
    <p:sldId id="280" r:id="rId28"/>
    <p:sldId id="281" r:id="rId29"/>
    <p:sldId id="282" r:id="rId30"/>
    <p:sldId id="286" r:id="rId31"/>
    <p:sldId id="284" r:id="rId32"/>
    <p:sldId id="297" r:id="rId33"/>
    <p:sldId id="285" r:id="rId34"/>
    <p:sldId id="287" r:id="rId35"/>
    <p:sldId id="288" r:id="rId36"/>
    <p:sldId id="289" r:id="rId37"/>
    <p:sldId id="301" r:id="rId38"/>
    <p:sldId id="303" r:id="rId39"/>
    <p:sldId id="302" r:id="rId40"/>
    <p:sldId id="304" r:id="rId41"/>
    <p:sldId id="291" r:id="rId42"/>
    <p:sldId id="293" r:id="rId43"/>
    <p:sldId id="298" r:id="rId44"/>
    <p:sldId id="294" r:id="rId45"/>
    <p:sldId id="300" r:id="rId4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54B709-C09A-4281-805C-61CA7B3C1D21}" v="84" dt="2022-05-25T08:51:27.196"/>
    <p1510:client id="{C6596E72-599D-F847-A1EA-8EADFA4E8B26}" v="596" dt="2022-06-08T08:58:07.7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46A6DA-4BFD-42FF-9B2C-F78BA3FDA5D3}" type="datetimeFigureOut">
              <a:rPr lang="nl-NL" smtClean="0"/>
              <a:t>9-6-2022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62E5F2-C0DE-4BEB-B8AE-A25B4F3EDA7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2426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2E5F2-C0DE-4BEB-B8AE-A25B4F3EDA7E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8632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70459A-9046-66A2-6C0A-8F5DED6726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009B906-40C0-7390-FD87-656C5A650C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C594101-2BF2-18D3-3955-10E7E8BB3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3EBC5-B4FD-4C48-9F09-5D94491D401A}" type="datetime1">
              <a:rPr lang="nl-NL" smtClean="0"/>
              <a:t>9-6-2022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3668D59-1CFA-EF46-33C0-84C73B72B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Discover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91B9903-5E21-1D93-5940-D5071EE30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FC54-8EBF-4E40-A512-AF903C0BD63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004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1CA020-D2BE-F1FC-29C3-B5E47ECF2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3EB11EC-CF39-7970-8A27-CB4ED68B84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047168B-B5E1-F902-C900-D64306929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51CC-3C19-4B3C-9AF3-015927A133C4}" type="datetime1">
              <a:rPr lang="nl-NL" smtClean="0"/>
              <a:t>9-6-2022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39C0DFD-6AA6-4D1E-E38D-FD1C135CB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Discover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F901C47-333D-F8F6-6138-CC12D7E0F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FC54-8EBF-4E40-A512-AF903C0BD63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5623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25AC000-C67E-C535-8C90-22C2CC7693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62655BA-D625-42A2-CC6A-5875C5D4D3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EC7B3A4-02E9-8984-EB12-6E38DCAC3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0651A-6C0C-43D3-9FB3-6BFABC01BEC1}" type="datetime1">
              <a:rPr lang="nl-NL" smtClean="0"/>
              <a:t>9-6-2022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69A997B-26DA-37F2-F8F0-61F3F1380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Discover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F1689BC-FA3F-3CE7-5F49-6A1965FAB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FC54-8EBF-4E40-A512-AF903C0BD63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5841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C407F7-4397-3D33-A220-720770202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773BBAD-E6D7-D979-83C7-F8BCE60CAA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9AD7198-101A-A23C-F7D4-BDCF37A47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10CF6-D14B-4D85-9B2B-59F678A71CEA}" type="datetime1">
              <a:rPr lang="nl-NL" smtClean="0"/>
              <a:t>9-6-2022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4A89904-CFC6-67AB-C6C6-5F8B240A6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Discover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988AE97-0AAE-3ECF-B44E-98054B0E4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FC54-8EBF-4E40-A512-AF903C0BD63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1790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68CF01-720F-15EF-66CC-1934637C9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9446626-9DF1-D401-ECF4-D70495FCF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42A746-D3D8-5670-BD5D-C8FBFC9C2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A28A0-D3AA-4DDB-975E-D3E5D728851B}" type="datetime1">
              <a:rPr lang="nl-NL" smtClean="0"/>
              <a:t>9-6-2022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B7F1C7F-978F-03C1-A4DD-C1983E74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Discover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484257A-5406-E45A-88BB-0B1CA4FE8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FC54-8EBF-4E40-A512-AF903C0BD63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0657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0E2AAF-CB3E-F0DD-BE79-62EFEA8FF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6868808-C52B-5E4F-CF45-933BD404A6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4318765-E4E9-6EC8-3401-3082262F0C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19C8BC2-6E7C-3CFC-9682-3D9C99EE8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3507D-C012-4BB6-88A0-5A99A55B2AF2}" type="datetime1">
              <a:rPr lang="nl-NL" smtClean="0"/>
              <a:t>9-6-2022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E563106-93F7-A5AB-7CD5-8262CF9AD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Discover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6732C8C-37ED-9B19-BEA9-65DCFB230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FC54-8EBF-4E40-A512-AF903C0BD63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8705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5B60C1-957B-54DE-9CE1-5C9046406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06838B4-36D3-0A31-7E8F-FA2117AB60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23549FF-F669-5266-FBC8-1482929784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DD81819-C759-55B5-01AF-7CCDC0F34C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95EC27A-1203-E807-3315-22B3F7A31B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9406AA9-0367-D219-5504-A856F08A4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B6161-5C0F-41C0-A71D-6D7882430ED5}" type="datetime1">
              <a:rPr lang="nl-NL" smtClean="0"/>
              <a:t>9-6-2022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F7F00E0-A0D6-89B3-97D0-7C50C27A1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Discover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CCA28F45-1C38-59CB-8AFD-3702AB95E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FC54-8EBF-4E40-A512-AF903C0BD63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4539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DCBBD6-3250-5600-5701-89FEAE235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F396579-E875-F723-1863-F29088C1A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3B847-2677-4DDB-AF29-C9F23CFD991E}" type="datetime1">
              <a:rPr lang="nl-NL" smtClean="0"/>
              <a:t>9-6-2022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2258F0C-871F-9BFD-7726-DA21EA7E8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Discover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00F2BB8-44F3-4362-C04B-5FAEA769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FC54-8EBF-4E40-A512-AF903C0BD63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7899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E71C8A3-1C93-2C9F-D363-19D165EAB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83455-C319-44AE-87DB-BC0942C5055C}" type="datetime1">
              <a:rPr lang="nl-NL" smtClean="0"/>
              <a:t>9-6-2022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EEDFC3B-3ED4-040E-FDCE-5E7C8929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Discover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1517E18-3D6D-6ACA-A220-4F5ED40F2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FC54-8EBF-4E40-A512-AF903C0BD63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1702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182253-7BB9-18CA-9B42-73A91B806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282B306-A95F-2B66-B668-47F5E8A25D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7F2E6F3-46FA-4E42-5F36-AF1A30E33D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3C54C6C-5D49-D507-F642-BCD434005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1182D-E621-4A6B-B41C-341B90372A17}" type="datetime1">
              <a:rPr lang="nl-NL" smtClean="0"/>
              <a:t>9-6-2022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EF7F852-10CE-9CAA-8899-93504E5D6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Discover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90230D9-00D4-B7C1-37FE-DD36FB28B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FC54-8EBF-4E40-A512-AF903C0BD63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5778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AF36B6-A3F8-D672-48D4-7492EFC2C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11F08DC-0751-7748-146B-8F46B77C35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5AD1790-F9B8-B85E-7238-3026A37082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28A62BC-BEF9-56BB-35C6-DF1E220A9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A0638-4483-429D-9B49-44BB3747846A}" type="datetime1">
              <a:rPr lang="nl-NL" smtClean="0"/>
              <a:t>9-6-2022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154F4EE-7301-8E33-823F-8690ADFCD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Discover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90286C5-0317-9563-C3D0-D612A4D60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FC54-8EBF-4E40-A512-AF903C0BD63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3650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1F68AD7-5E72-E610-C784-D04CE3724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7492273-9FD6-D16C-A07E-F64FA1809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768C814-F1C7-D320-4F5C-949B10F866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4EB2C-7A71-46A6-9C4F-96658F95BA84}" type="datetime1">
              <a:rPr lang="nl-NL" smtClean="0"/>
              <a:t>9-6-2022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DB4E1DA-6DED-09DC-B799-AF0590A17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Discover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13EA977-4029-ADFF-69A2-E420FC3A36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6FC54-8EBF-4E40-A512-AF903C0BD63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2579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libguides.studiecentra.han.nl/praktijkverbetering/onderzoeksontwerp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onzewereld.nl/" TargetMode="External"/><Relationship Id="rId4" Type="http://schemas.openxmlformats.org/officeDocument/2006/relationships/hyperlink" Target="https://newrootz.org/mdt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nl/illustrations/post-it-memo-pin-rubberen-stempel-3050649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nl/vectors/versnellingen-werk-team-samen-5193383/" TargetMode="External"/><Relationship Id="rId5" Type="http://schemas.openxmlformats.org/officeDocument/2006/relationships/hyperlink" Target="https://pixabay.com/nl/illustrations/interview-interview-proces-werving-4783433/" TargetMode="External"/><Relationship Id="rId4" Type="http://schemas.openxmlformats.org/officeDocument/2006/relationships/hyperlink" Target="https://pixabay.com/nl/illustrations/mail-bericht-e-mail-1454731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3633A-7EA3-8E7D-F1DE-66226C3700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sz="4000" dirty="0"/>
              <a:t>Verantwoording</a:t>
            </a:r>
            <a:r>
              <a:rPr lang="nl-NL" dirty="0"/>
              <a:t> 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175C41E-C02E-0383-99C0-5BA9F456C4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133599"/>
          </a:xfrm>
        </p:spPr>
        <p:txBody>
          <a:bodyPr>
            <a:normAutofit lnSpcReduction="10000"/>
          </a:bodyPr>
          <a:lstStyle/>
          <a:p>
            <a:r>
              <a:rPr lang="nl-NL" dirty="0"/>
              <a:t>Verantwoording module praktijkverbetering </a:t>
            </a:r>
          </a:p>
          <a:p>
            <a:r>
              <a:rPr lang="nl-NL" dirty="0"/>
              <a:t>Pedagogiek </a:t>
            </a:r>
          </a:p>
          <a:p>
            <a:r>
              <a:rPr lang="nl-NL" dirty="0"/>
              <a:t>Demy Smit &amp; Nina Beursken</a:t>
            </a:r>
          </a:p>
          <a:p>
            <a:r>
              <a:rPr lang="nl-NL" dirty="0"/>
              <a:t>Afstudeerorganisatie: New </a:t>
            </a:r>
            <a:r>
              <a:rPr lang="nl-NL" dirty="0" err="1"/>
              <a:t>Rootz</a:t>
            </a:r>
            <a:r>
              <a:rPr lang="nl-NL" dirty="0"/>
              <a:t> </a:t>
            </a:r>
          </a:p>
          <a:p>
            <a:r>
              <a:rPr lang="nl-NL" dirty="0"/>
              <a:t>Beoordelend docent: Willemijn Tan &amp; Ida van Asselt-Goverts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24B6A34-115D-444E-F6AD-2F5544F05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0981"/>
            <a:ext cx="4253591" cy="1091382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8CEA02F-D442-64C0-D874-8826B6A14C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0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59"/>
    </mc:Choice>
    <mc:Fallback xmlns="">
      <p:transition spd="slow" advTm="13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3633A-7EA3-8E7D-F1DE-66226C3700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15 Februari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24B6A34-115D-444E-F6AD-2F5544F05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0981"/>
            <a:ext cx="4253591" cy="1091382"/>
          </a:xfrm>
          <a:prstGeom prst="rect">
            <a:avLst/>
          </a:prstGeom>
        </p:spPr>
      </p:pic>
      <p:sp>
        <p:nvSpPr>
          <p:cNvPr id="5" name="Ondertitel 4">
            <a:extLst>
              <a:ext uri="{FF2B5EF4-FFF2-40B4-BE49-F238E27FC236}">
                <a16:creationId xmlns:a16="http://schemas.microsoft.com/office/drawing/2014/main" id="{A17D07DB-6CA7-9DF1-6EFA-DB7F173381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Kennismaking met het team van New </a:t>
            </a:r>
            <a:r>
              <a:rPr lang="nl-NL" dirty="0" err="1"/>
              <a:t>Rootz</a:t>
            </a:r>
            <a:endParaRPr lang="nl-NL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Solution Talk training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Bespreken van de hoofdvraag met onderzoeker Lectoraat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22D6FD4-2D9D-EF9C-3AD1-9A66D2163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z="2000" dirty="0"/>
              <a:t>Discover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37231CD-452C-4853-EBB0-183704D63B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69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32"/>
    </mc:Choice>
    <mc:Fallback xmlns="">
      <p:transition spd="slow" advTm="38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3633A-7EA3-8E7D-F1DE-66226C3700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17 Februari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24B6A34-115D-444E-F6AD-2F5544F05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0981"/>
            <a:ext cx="4253591" cy="1091382"/>
          </a:xfrm>
          <a:prstGeom prst="rect">
            <a:avLst/>
          </a:prstGeom>
        </p:spPr>
      </p:pic>
      <p:sp>
        <p:nvSpPr>
          <p:cNvPr id="5" name="Ondertitel 4">
            <a:extLst>
              <a:ext uri="{FF2B5EF4-FFF2-40B4-BE49-F238E27FC236}">
                <a16:creationId xmlns:a16="http://schemas.microsoft.com/office/drawing/2014/main" id="{A17D07DB-6CA7-9DF1-6EFA-DB7F173381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Observeren ROC traject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Belangrijke data ontvangen rondom ISK Apeldoorn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44C9528-F0FC-DAA5-C7E9-E400B5596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z="2000" dirty="0"/>
              <a:t>Discover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46342F3-2989-0CFD-CE67-3CE54546D4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54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52"/>
    </mc:Choice>
    <mc:Fallback xmlns="">
      <p:transition spd="slow" advTm="43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3633A-7EA3-8E7D-F1DE-66226C3700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24 Februari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24B6A34-115D-444E-F6AD-2F5544F05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0981"/>
            <a:ext cx="4253591" cy="1091382"/>
          </a:xfrm>
          <a:prstGeom prst="rect">
            <a:avLst/>
          </a:prstGeom>
        </p:spPr>
      </p:pic>
      <p:sp>
        <p:nvSpPr>
          <p:cNvPr id="5" name="Ondertitel 4">
            <a:extLst>
              <a:ext uri="{FF2B5EF4-FFF2-40B4-BE49-F238E27FC236}">
                <a16:creationId xmlns:a16="http://schemas.microsoft.com/office/drawing/2014/main" id="{A17D07DB-6CA7-9DF1-6EFA-DB7F173381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Plan van aanpak opgestuurd voor feedback 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dirty="0">
              <a:cs typeface="Calibri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sz="1800" dirty="0">
              <a:cs typeface="Calibri"/>
            </a:endParaRP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031CF46-EEDE-E33E-160A-D2F23449A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z="2000" dirty="0" err="1"/>
              <a:t>Define</a:t>
            </a:r>
            <a:endParaRPr lang="nl-NL" sz="20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3EFE503-EDF8-F8A6-DA5B-6088385039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2050" name="Picture 2" descr="Gratis illustraties van Post it">
            <a:extLst>
              <a:ext uri="{FF2B5EF4-FFF2-40B4-BE49-F238E27FC236}">
                <a16:creationId xmlns:a16="http://schemas.microsoft.com/office/drawing/2014/main" id="{6FB2635D-BD97-5188-EB1D-6ED75D1C6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282" y="-213502"/>
            <a:ext cx="4013718" cy="401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CBDC0D7-1DED-7B40-8A54-5D8F974422D1}"/>
              </a:ext>
            </a:extLst>
          </p:cNvPr>
          <p:cNvSpPr txBox="1"/>
          <p:nvPr/>
        </p:nvSpPr>
        <p:spPr>
          <a:xfrm>
            <a:off x="9210136" y="3430437"/>
            <a:ext cx="354833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dirty="0" err="1">
                <a:ea typeface="+mn-lt"/>
                <a:cs typeface="+mn-lt"/>
              </a:rPr>
              <a:t>Darkmoon_Art</a:t>
            </a:r>
            <a:r>
              <a:rPr lang="nl-NL" dirty="0">
                <a:ea typeface="+mn-lt"/>
                <a:cs typeface="+mn-lt"/>
              </a:rPr>
              <a:t>, 2017. In het publieke domein.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5771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76"/>
    </mc:Choice>
    <mc:Fallback xmlns="">
      <p:transition spd="slow" advTm="9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3633A-7EA3-8E7D-F1DE-66226C3700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5 Maart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24B6A34-115D-444E-F6AD-2F5544F05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0981"/>
            <a:ext cx="4253591" cy="1091382"/>
          </a:xfrm>
          <a:prstGeom prst="rect">
            <a:avLst/>
          </a:prstGeom>
        </p:spPr>
      </p:pic>
      <p:sp>
        <p:nvSpPr>
          <p:cNvPr id="5" name="Ondertitel 4">
            <a:extLst>
              <a:ext uri="{FF2B5EF4-FFF2-40B4-BE49-F238E27FC236}">
                <a16:creationId xmlns:a16="http://schemas.microsoft.com/office/drawing/2014/main" id="{A17D07DB-6CA7-9DF1-6EFA-DB7F173381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Plan van aanpak ingeleverd</a:t>
            </a:r>
          </a:p>
          <a:p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9BE14E3-5095-2F35-FB57-B45E07DAD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z="2000" dirty="0"/>
              <a:t>Discover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0307D2B-F9CE-313C-6915-49DCD067CB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23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1"/>
    </mc:Choice>
    <mc:Fallback xmlns="">
      <p:transition spd="slow" advTm="6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3633A-7EA3-8E7D-F1DE-66226C3700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8 Maart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24B6A34-115D-444E-F6AD-2F5544F05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0981"/>
            <a:ext cx="4253591" cy="1091382"/>
          </a:xfrm>
          <a:prstGeom prst="rect">
            <a:avLst/>
          </a:prstGeom>
        </p:spPr>
      </p:pic>
      <p:sp>
        <p:nvSpPr>
          <p:cNvPr id="5" name="Ondertitel 4">
            <a:extLst>
              <a:ext uri="{FF2B5EF4-FFF2-40B4-BE49-F238E27FC236}">
                <a16:creationId xmlns:a16="http://schemas.microsoft.com/office/drawing/2014/main" id="{A17D07DB-6CA7-9DF1-6EFA-DB7F173381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Kennismaking ISK Apeldoorn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6735B1A-E065-823C-5195-8CAC230AB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z="2000" dirty="0"/>
              <a:t>Discover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E056060-848F-69AB-AFCB-1B7320D0F9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50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97"/>
    </mc:Choice>
    <mc:Fallback xmlns="">
      <p:transition spd="slow" advTm="29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3633A-7EA3-8E7D-F1DE-66226C3700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9 Maart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24B6A34-115D-444E-F6AD-2F5544F05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0981"/>
            <a:ext cx="4253591" cy="1091382"/>
          </a:xfrm>
          <a:prstGeom prst="rect">
            <a:avLst/>
          </a:prstGeom>
        </p:spPr>
      </p:pic>
      <p:sp>
        <p:nvSpPr>
          <p:cNvPr id="5" name="Ondertitel 4">
            <a:extLst>
              <a:ext uri="{FF2B5EF4-FFF2-40B4-BE49-F238E27FC236}">
                <a16:creationId xmlns:a16="http://schemas.microsoft.com/office/drawing/2014/main" id="{A17D07DB-6CA7-9DF1-6EFA-DB7F173381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Gesprek met onderzoeker Lectoraat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Operationaliseren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ED96670-5E7E-F6C1-05C5-AFD4B0279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z="2000" dirty="0" err="1"/>
              <a:t>Define</a:t>
            </a:r>
            <a:endParaRPr lang="nl-NL" sz="2000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FF3D9E70-AD32-5A35-C02D-4EB9CB98E2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29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07"/>
    </mc:Choice>
    <mc:Fallback xmlns="">
      <p:transition spd="slow" advTm="33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3633A-7EA3-8E7D-F1DE-66226C3700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11 Maart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24B6A34-115D-444E-F6AD-2F5544F05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0981"/>
            <a:ext cx="4253591" cy="1091382"/>
          </a:xfrm>
          <a:prstGeom prst="rect">
            <a:avLst/>
          </a:prstGeom>
        </p:spPr>
      </p:pic>
      <p:sp>
        <p:nvSpPr>
          <p:cNvPr id="5" name="Ondertitel 4">
            <a:extLst>
              <a:ext uri="{FF2B5EF4-FFF2-40B4-BE49-F238E27FC236}">
                <a16:creationId xmlns:a16="http://schemas.microsoft.com/office/drawing/2014/main" id="{A17D07DB-6CA7-9DF1-6EFA-DB7F173381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Coaching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Tips ontvangen rondom doelgroep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FD43E70-BBD3-A361-6C50-741846872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z="2000" dirty="0" err="1"/>
              <a:t>Define</a:t>
            </a:r>
            <a:endParaRPr lang="nl-NL" sz="20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3620D18-F650-EF80-DE32-B762C45B05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6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99"/>
    </mc:Choice>
    <mc:Fallback xmlns="">
      <p:transition spd="slow" advTm="30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3633A-7EA3-8E7D-F1DE-66226C3700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15 Maart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24B6A34-115D-444E-F6AD-2F5544F05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0981"/>
            <a:ext cx="4253591" cy="1091382"/>
          </a:xfrm>
          <a:prstGeom prst="rect">
            <a:avLst/>
          </a:prstGeom>
        </p:spPr>
      </p:pic>
      <p:sp>
        <p:nvSpPr>
          <p:cNvPr id="5" name="Ondertitel 4">
            <a:extLst>
              <a:ext uri="{FF2B5EF4-FFF2-40B4-BE49-F238E27FC236}">
                <a16:creationId xmlns:a16="http://schemas.microsoft.com/office/drawing/2014/main" id="{A17D07DB-6CA7-9DF1-6EFA-DB7F173381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Interview directrice New </a:t>
            </a:r>
            <a:r>
              <a:rPr lang="nl-NL" dirty="0" err="1"/>
              <a:t>Rootz</a:t>
            </a:r>
            <a:endParaRPr lang="nl-NL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Hoe hebben we geïnterviewd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 err="1"/>
              <a:t>Contextual</a:t>
            </a:r>
            <a:r>
              <a:rPr lang="nl-NL" dirty="0"/>
              <a:t> </a:t>
            </a:r>
            <a:r>
              <a:rPr lang="nl-NL" dirty="0" err="1"/>
              <a:t>interviewing</a:t>
            </a:r>
            <a:endParaRPr lang="nl-NL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 err="1"/>
              <a:t>Semi-gestructureerd</a:t>
            </a:r>
            <a:r>
              <a:rPr lang="nl-NL" dirty="0"/>
              <a:t> 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C98B215-B54B-4B52-24CC-846032D3E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z="2000" dirty="0" err="1"/>
              <a:t>Define</a:t>
            </a:r>
            <a:endParaRPr lang="nl-NL" sz="2000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7443367A-33DB-CDB9-2742-EF3278B842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08"/>
    </mc:Choice>
    <mc:Fallback xmlns="">
      <p:transition spd="slow" advTm="53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3633A-7EA3-8E7D-F1DE-66226C3700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Hoe hebben wij de andere interviews afgenomen?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24B6A34-115D-444E-F6AD-2F5544F05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0981"/>
            <a:ext cx="4253591" cy="1091382"/>
          </a:xfrm>
          <a:prstGeom prst="rect">
            <a:avLst/>
          </a:prstGeom>
        </p:spPr>
      </p:pic>
      <p:sp>
        <p:nvSpPr>
          <p:cNvPr id="5" name="Ondertitel 4">
            <a:extLst>
              <a:ext uri="{FF2B5EF4-FFF2-40B4-BE49-F238E27FC236}">
                <a16:creationId xmlns:a16="http://schemas.microsoft.com/office/drawing/2014/main" id="{A17D07DB-6CA7-9DF1-6EFA-DB7F173381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 err="1"/>
              <a:t>Contextual</a:t>
            </a:r>
            <a:r>
              <a:rPr lang="nl-NL" dirty="0"/>
              <a:t> </a:t>
            </a:r>
            <a:r>
              <a:rPr lang="nl-NL" dirty="0" err="1"/>
              <a:t>interviewing</a:t>
            </a:r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C98B215-B54B-4B52-24CC-846032D3E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z="2000" dirty="0" err="1"/>
              <a:t>Define</a:t>
            </a:r>
            <a:endParaRPr lang="nl-NL" sz="20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29B0DC4-BEF1-FD32-5C4B-2F2A3E74B7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4098" name="Picture 2" descr="Gratis illustraties van Interview">
            <a:extLst>
              <a:ext uri="{FF2B5EF4-FFF2-40B4-BE49-F238E27FC236}">
                <a16:creationId xmlns:a16="http://schemas.microsoft.com/office/drawing/2014/main" id="{6CFA08BC-6659-6D58-E73A-64AD5D6EE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58247"/>
            <a:ext cx="4114801" cy="273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B67A997E-E1A3-A6A8-F34A-D86CA0BCEFA4}"/>
              </a:ext>
            </a:extLst>
          </p:cNvPr>
          <p:cNvSpPr txBox="1"/>
          <p:nvPr/>
        </p:nvSpPr>
        <p:spPr>
          <a:xfrm>
            <a:off x="-5751" y="6464060"/>
            <a:ext cx="405153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dirty="0" err="1"/>
              <a:t>Jaydeep</a:t>
            </a:r>
            <a:r>
              <a:rPr lang="nl-NL" dirty="0"/>
              <a:t>, 2020. In het publieke domein.</a:t>
            </a:r>
            <a:endParaRPr lang="nl-NL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526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16"/>
    </mc:Choice>
    <mc:Fallback xmlns="">
      <p:transition spd="slow" advTm="22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3633A-7EA3-8E7D-F1DE-66226C3700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6525"/>
            <a:ext cx="9144000" cy="2387600"/>
          </a:xfrm>
        </p:spPr>
        <p:txBody>
          <a:bodyPr>
            <a:normAutofit/>
          </a:bodyPr>
          <a:lstStyle/>
          <a:p>
            <a:r>
              <a:rPr lang="nl-NL" sz="4000" dirty="0"/>
              <a:t>17 Maart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24B6A34-115D-444E-F6AD-2F5544F05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0981"/>
            <a:ext cx="4253591" cy="1091382"/>
          </a:xfrm>
          <a:prstGeom prst="rect">
            <a:avLst/>
          </a:prstGeom>
        </p:spPr>
      </p:pic>
      <p:sp>
        <p:nvSpPr>
          <p:cNvPr id="5" name="Ondertitel 4">
            <a:extLst>
              <a:ext uri="{FF2B5EF4-FFF2-40B4-BE49-F238E27FC236}">
                <a16:creationId xmlns:a16="http://schemas.microsoft.com/office/drawing/2014/main" id="{A17D07DB-6CA7-9DF1-6EFA-DB7F173381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16821"/>
            <a:ext cx="9477984" cy="3110047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Dataverzamelingsmethoden uitgewerkt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 err="1"/>
              <a:t>Contextual</a:t>
            </a:r>
            <a:r>
              <a:rPr lang="nl-NL" dirty="0"/>
              <a:t> </a:t>
            </a:r>
            <a:r>
              <a:rPr lang="nl-NL" dirty="0" err="1"/>
              <a:t>interviewing</a:t>
            </a:r>
            <a:endParaRPr lang="nl-NL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Ervaringsdeskundigen interviewen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Photo </a:t>
            </a:r>
            <a:r>
              <a:rPr lang="nl-NL" dirty="0" err="1"/>
              <a:t>elicitation</a:t>
            </a:r>
            <a:endParaRPr lang="nl-NL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Literatuuronderzoek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 err="1"/>
              <a:t>Fly</a:t>
            </a:r>
            <a:r>
              <a:rPr lang="nl-NL" dirty="0"/>
              <a:t> on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wall</a:t>
            </a:r>
            <a:endParaRPr lang="nl-NL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7845472-7726-C59F-C3D6-C047ADC4A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z="2000" dirty="0" err="1"/>
              <a:t>Define</a:t>
            </a:r>
            <a:endParaRPr lang="nl-NL" sz="2000" dirty="0"/>
          </a:p>
        </p:txBody>
      </p:sp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3A20C31B-D71F-450F-9DC4-4B20EFE6E1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46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18"/>
    </mc:Choice>
    <mc:Fallback xmlns="">
      <p:transition spd="slow" advTm="43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3633A-7EA3-8E7D-F1DE-66226C3700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Inleiding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24B6A34-115D-444E-F6AD-2F5544F05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0981"/>
            <a:ext cx="4253591" cy="1091382"/>
          </a:xfrm>
          <a:prstGeom prst="rect">
            <a:avLst/>
          </a:prstGeom>
        </p:spPr>
      </p:pic>
      <p:sp>
        <p:nvSpPr>
          <p:cNvPr id="5" name="Ondertitel 4">
            <a:extLst>
              <a:ext uri="{FF2B5EF4-FFF2-40B4-BE49-F238E27FC236}">
                <a16:creationId xmlns:a16="http://schemas.microsoft.com/office/drawing/2014/main" id="{A17D07DB-6CA7-9DF1-6EFA-DB7F173381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Opbouw van onze verantwoording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A411786F-1DD6-5265-1637-E8FF383885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15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41"/>
    </mc:Choice>
    <mc:Fallback xmlns="">
      <p:transition spd="slow" advTm="20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3633A-7EA3-8E7D-F1DE-66226C3700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22 Maart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24B6A34-115D-444E-F6AD-2F5544F05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0981"/>
            <a:ext cx="4253591" cy="1091382"/>
          </a:xfrm>
          <a:prstGeom prst="rect">
            <a:avLst/>
          </a:prstGeom>
        </p:spPr>
      </p:pic>
      <p:sp>
        <p:nvSpPr>
          <p:cNvPr id="5" name="Ondertitel 4">
            <a:extLst>
              <a:ext uri="{FF2B5EF4-FFF2-40B4-BE49-F238E27FC236}">
                <a16:creationId xmlns:a16="http://schemas.microsoft.com/office/drawing/2014/main" id="{A17D07DB-6CA7-9DF1-6EFA-DB7F173381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Kennismaking themagroepen in Apeldoorn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Lunch met het gehele team New </a:t>
            </a:r>
            <a:r>
              <a:rPr lang="nl-NL" dirty="0" err="1"/>
              <a:t>Rootz</a:t>
            </a:r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7845472-7726-C59F-C3D6-C047ADC4A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z="2000" dirty="0"/>
              <a:t>Discover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1EE02DA-5C2F-98E3-4CE3-43327B023D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90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24"/>
    </mc:Choice>
    <mc:Fallback xmlns="">
      <p:transition spd="slow" advTm="38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3633A-7EA3-8E7D-F1DE-66226C3700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23 Maart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24B6A34-115D-444E-F6AD-2F5544F05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0981"/>
            <a:ext cx="4253591" cy="1091382"/>
          </a:xfrm>
          <a:prstGeom prst="rect">
            <a:avLst/>
          </a:prstGeom>
        </p:spPr>
      </p:pic>
      <p:sp>
        <p:nvSpPr>
          <p:cNvPr id="5" name="Ondertitel 4">
            <a:extLst>
              <a:ext uri="{FF2B5EF4-FFF2-40B4-BE49-F238E27FC236}">
                <a16:creationId xmlns:a16="http://schemas.microsoft.com/office/drawing/2014/main" id="{A17D07DB-6CA7-9DF1-6EFA-DB7F173381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Evaluatieformulieren gemaakt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Kosten declaratie</a:t>
            </a:r>
          </a:p>
          <a:p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7845472-7726-C59F-C3D6-C047ADC4A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z="2000" dirty="0" err="1"/>
              <a:t>Develop</a:t>
            </a:r>
            <a:endParaRPr lang="nl-NL" sz="2000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E21D51E1-D9E2-D606-B3B0-CB3B914D73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13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03"/>
    </mc:Choice>
    <mc:Fallback xmlns="">
      <p:transition spd="slow" advTm="40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424B6A34-115D-444E-F6AD-2F5544F05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0981"/>
            <a:ext cx="4253591" cy="1091382"/>
          </a:xfrm>
          <a:prstGeom prst="rect">
            <a:avLst/>
          </a:prstGeom>
        </p:spPr>
      </p:pic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7845472-7726-C59F-C3D6-C047ADC4A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z="2000"/>
              <a:t>Develop</a:t>
            </a:r>
            <a:endParaRPr lang="nl-NL" sz="20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9886A2B-0022-4D9B-CEDD-F8DADD4760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889" t="14966" r="33125" b="4762"/>
          <a:stretch/>
        </p:blipFill>
        <p:spPr>
          <a:xfrm>
            <a:off x="22797" y="1614195"/>
            <a:ext cx="2689431" cy="379646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E57E0DE-D152-45B2-9477-AF26F93D3D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125" t="17823" r="33954" b="5443"/>
          <a:stretch/>
        </p:blipFill>
        <p:spPr>
          <a:xfrm>
            <a:off x="2921598" y="1614195"/>
            <a:ext cx="2895587" cy="3796463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0D5B5270-D279-144F-BC4D-589C2B00739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578" t="16366" r="34297" b="6111"/>
          <a:stretch/>
        </p:blipFill>
        <p:spPr>
          <a:xfrm>
            <a:off x="6026555" y="1614194"/>
            <a:ext cx="2883908" cy="3796464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1F30AA8A-E071-3F07-DAB8-191C2BFD1F4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500" t="16366" r="33750" b="5417"/>
          <a:stretch/>
        </p:blipFill>
        <p:spPr>
          <a:xfrm>
            <a:off x="9131512" y="1614194"/>
            <a:ext cx="2914308" cy="3799169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25A975F-25AB-8337-5B1E-0C570FF538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12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85"/>
    </mc:Choice>
    <mc:Fallback xmlns="">
      <p:transition spd="slow" advTm="17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3633A-7EA3-8E7D-F1DE-66226C3700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28 Maart t/m 1 April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24B6A34-115D-444E-F6AD-2F5544F05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0981"/>
            <a:ext cx="4253591" cy="1091382"/>
          </a:xfrm>
          <a:prstGeom prst="rect">
            <a:avLst/>
          </a:prstGeom>
        </p:spPr>
      </p:pic>
      <p:sp>
        <p:nvSpPr>
          <p:cNvPr id="5" name="Ondertitel 4">
            <a:extLst>
              <a:ext uri="{FF2B5EF4-FFF2-40B4-BE49-F238E27FC236}">
                <a16:creationId xmlns:a16="http://schemas.microsoft.com/office/drawing/2014/main" id="{A17D07DB-6CA7-9DF1-6EFA-DB7F173381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Projectweek ISK Apeldoorn</a:t>
            </a:r>
          </a:p>
          <a:p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7845472-7726-C59F-C3D6-C047ADC4A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z="2000" dirty="0"/>
              <a:t>Discover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5F7700A-63D9-B249-6D2B-553F6CFDDE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25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27"/>
    </mc:Choice>
    <mc:Fallback xmlns="">
      <p:transition spd="slow" advTm="57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3633A-7EA3-8E7D-F1DE-66226C3700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4 April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24B6A34-115D-444E-F6AD-2F5544F05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0981"/>
            <a:ext cx="4253591" cy="1091382"/>
          </a:xfrm>
          <a:prstGeom prst="rect">
            <a:avLst/>
          </a:prstGeom>
        </p:spPr>
      </p:pic>
      <p:sp>
        <p:nvSpPr>
          <p:cNvPr id="5" name="Ondertitel 4">
            <a:extLst>
              <a:ext uri="{FF2B5EF4-FFF2-40B4-BE49-F238E27FC236}">
                <a16:creationId xmlns:a16="http://schemas.microsoft.com/office/drawing/2014/main" id="{A17D07DB-6CA7-9DF1-6EFA-DB7F173381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Evaluatietool ontworpen</a:t>
            </a:r>
          </a:p>
          <a:p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7845472-7726-C59F-C3D6-C047ADC4A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z="2000" dirty="0" err="1"/>
              <a:t>Develop</a:t>
            </a:r>
            <a:endParaRPr lang="nl-NL" sz="20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D35E946-3329-C6CA-FF19-A5F52C1176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41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50"/>
    </mc:Choice>
    <mc:Fallback xmlns="">
      <p:transition spd="slow" advTm="29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3633A-7EA3-8E7D-F1DE-66226C3700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5 April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24B6A34-115D-444E-F6AD-2F5544F05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0981"/>
            <a:ext cx="4253591" cy="1091382"/>
          </a:xfrm>
          <a:prstGeom prst="rect">
            <a:avLst/>
          </a:prstGeom>
        </p:spPr>
      </p:pic>
      <p:sp>
        <p:nvSpPr>
          <p:cNvPr id="5" name="Ondertitel 4">
            <a:extLst>
              <a:ext uri="{FF2B5EF4-FFF2-40B4-BE49-F238E27FC236}">
                <a16:creationId xmlns:a16="http://schemas.microsoft.com/office/drawing/2014/main" id="{A17D07DB-6CA7-9DF1-6EFA-DB7F173381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Evaluatie ISK Apeldoorn</a:t>
            </a:r>
          </a:p>
          <a:p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7845472-7726-C59F-C3D6-C047ADC4A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z="2000" dirty="0"/>
              <a:t>Discover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B26027A-2F42-9287-9BFD-B6A2CC339A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0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61"/>
    </mc:Choice>
    <mc:Fallback xmlns="">
      <p:transition spd="slow" advTm="27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3633A-7EA3-8E7D-F1DE-66226C3700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5 April toevoeging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24B6A34-115D-444E-F6AD-2F5544F05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0981"/>
            <a:ext cx="4253591" cy="1091382"/>
          </a:xfrm>
          <a:prstGeom prst="rect">
            <a:avLst/>
          </a:prstGeom>
        </p:spPr>
      </p:pic>
      <p:sp>
        <p:nvSpPr>
          <p:cNvPr id="5" name="Ondertitel 4">
            <a:extLst>
              <a:ext uri="{FF2B5EF4-FFF2-40B4-BE49-F238E27FC236}">
                <a16:creationId xmlns:a16="http://schemas.microsoft.com/office/drawing/2014/main" id="{A17D07DB-6CA7-9DF1-6EFA-DB7F173381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Betrouwbaarheid evaluatie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7845472-7726-C59F-C3D6-C047ADC4A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z="2000" dirty="0"/>
              <a:t>Discover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DE0BF51-76A2-5F5C-C264-C27589D49F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1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47"/>
    </mc:Choice>
    <mc:Fallback xmlns="">
      <p:transition spd="slow" advTm="34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3633A-7EA3-8E7D-F1DE-66226C3700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7 April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24B6A34-115D-444E-F6AD-2F5544F05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0981"/>
            <a:ext cx="4253591" cy="1091382"/>
          </a:xfrm>
          <a:prstGeom prst="rect">
            <a:avLst/>
          </a:prstGeom>
        </p:spPr>
      </p:pic>
      <p:sp>
        <p:nvSpPr>
          <p:cNvPr id="5" name="Ondertitel 4">
            <a:extLst>
              <a:ext uri="{FF2B5EF4-FFF2-40B4-BE49-F238E27FC236}">
                <a16:creationId xmlns:a16="http://schemas.microsoft.com/office/drawing/2014/main" id="{A17D07DB-6CA7-9DF1-6EFA-DB7F173381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Idee product bedacht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Interviewvragen opgesteld voor de jongerencoaches</a:t>
            </a:r>
          </a:p>
          <a:p>
            <a:endParaRPr lang="nl-NL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7845472-7726-C59F-C3D6-C047ADC4A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z="2000" dirty="0" err="1"/>
              <a:t>Develop</a:t>
            </a:r>
            <a:r>
              <a:rPr lang="nl-NL" sz="2000" dirty="0"/>
              <a:t>/</a:t>
            </a:r>
            <a:r>
              <a:rPr lang="nl-NL" sz="2000" dirty="0" err="1"/>
              <a:t>Define</a:t>
            </a:r>
            <a:endParaRPr lang="nl-NL" sz="2000" dirty="0"/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378E6ECA-ED37-C6C9-CD98-624155ACFC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6148" name="Picture 4" descr="Gratis vector afbeeldingen van Lamp">
            <a:extLst>
              <a:ext uri="{FF2B5EF4-FFF2-40B4-BE49-F238E27FC236}">
                <a16:creationId xmlns:a16="http://schemas.microsoft.com/office/drawing/2014/main" id="{1001E0CA-D6BC-DEEC-1994-BE6787AE6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637" y="243501"/>
            <a:ext cx="2938463" cy="29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EBC1DC4-B1CE-4B76-64C7-A9E9BCD86FCF}"/>
              </a:ext>
            </a:extLst>
          </p:cNvPr>
          <p:cNvSpPr txBox="1"/>
          <p:nvPr/>
        </p:nvSpPr>
        <p:spPr>
          <a:xfrm>
            <a:off x="9138249" y="3171645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dirty="0" err="1">
                <a:cs typeface="Calibri"/>
              </a:rPr>
              <a:t>Clker</a:t>
            </a:r>
            <a:r>
              <a:rPr lang="nl-NL" dirty="0">
                <a:cs typeface="Calibri"/>
              </a:rPr>
              <a:t>-Free-Vector-Images, 2012. In het publieke </a:t>
            </a:r>
            <a:r>
              <a:rPr lang="nl-NL">
                <a:cs typeface="Calibri"/>
              </a:rPr>
              <a:t>domein.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740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65"/>
    </mc:Choice>
    <mc:Fallback xmlns="">
      <p:transition spd="slow" advTm="60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3633A-7EA3-8E7D-F1DE-66226C3700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8 April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24B6A34-115D-444E-F6AD-2F5544F05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0981"/>
            <a:ext cx="4253591" cy="1091382"/>
          </a:xfrm>
          <a:prstGeom prst="rect">
            <a:avLst/>
          </a:prstGeom>
        </p:spPr>
      </p:pic>
      <p:sp>
        <p:nvSpPr>
          <p:cNvPr id="5" name="Ondertitel 4">
            <a:extLst>
              <a:ext uri="{FF2B5EF4-FFF2-40B4-BE49-F238E27FC236}">
                <a16:creationId xmlns:a16="http://schemas.microsoft.com/office/drawing/2014/main" id="{A17D07DB-6CA7-9DF1-6EFA-DB7F173381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Contact opgenomen met verschillende </a:t>
            </a:r>
            <a:r>
              <a:rPr lang="nl-NL" dirty="0" err="1"/>
              <a:t>AZC’s</a:t>
            </a:r>
            <a:r>
              <a:rPr lang="nl-NL" dirty="0"/>
              <a:t> 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7845472-7726-C59F-C3D6-C047ADC4A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z="2000" dirty="0" err="1"/>
              <a:t>Define</a:t>
            </a:r>
            <a:endParaRPr lang="nl-NL" sz="20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6B5C059-FB9E-D54F-ABDE-59F67C3521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8" name="Picture 2" descr="Gratis illustraties van Mail">
            <a:extLst>
              <a:ext uri="{FF2B5EF4-FFF2-40B4-BE49-F238E27FC236}">
                <a16:creationId xmlns:a16="http://schemas.microsoft.com/office/drawing/2014/main" id="{EA88CD06-2CA1-3E90-74B9-7CA705A6A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500" y="576672"/>
            <a:ext cx="2597238" cy="259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786FE88-9838-8FC0-ED56-709D555EA03C}"/>
              </a:ext>
            </a:extLst>
          </p:cNvPr>
          <p:cNvSpPr txBox="1"/>
          <p:nvPr/>
        </p:nvSpPr>
        <p:spPr>
          <a:xfrm>
            <a:off x="9138249" y="2955985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dirty="0" err="1"/>
              <a:t>Deans_Icons</a:t>
            </a:r>
            <a:r>
              <a:rPr lang="nl-NL" dirty="0"/>
              <a:t>, 2016. In het publieke domein.</a:t>
            </a:r>
            <a:endParaRPr lang="nl-NL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630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12"/>
    </mc:Choice>
    <mc:Fallback xmlns="">
      <p:transition spd="slow" advTm="16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3633A-7EA3-8E7D-F1DE-66226C3700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12 April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24B6A34-115D-444E-F6AD-2F5544F05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0981"/>
            <a:ext cx="4253591" cy="1091382"/>
          </a:xfrm>
          <a:prstGeom prst="rect">
            <a:avLst/>
          </a:prstGeom>
        </p:spPr>
      </p:pic>
      <p:sp>
        <p:nvSpPr>
          <p:cNvPr id="5" name="Ondertitel 4">
            <a:extLst>
              <a:ext uri="{FF2B5EF4-FFF2-40B4-BE49-F238E27FC236}">
                <a16:creationId xmlns:a16="http://schemas.microsoft.com/office/drawing/2014/main" id="{A17D07DB-6CA7-9DF1-6EFA-DB7F173381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Loopbaanoriëntatie ISK Apeldoorn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7845472-7726-C59F-C3D6-C047ADC4A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z="2000" dirty="0"/>
              <a:t>Discover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5DDEF2B-2F0A-A0CB-8CAE-BFBF4D2059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8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28"/>
    </mc:Choice>
    <mc:Fallback xmlns="">
      <p:transition spd="slow" advTm="48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3633A-7EA3-8E7D-F1DE-66226C3700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1 Februari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24B6A34-115D-444E-F6AD-2F5544F05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0981"/>
            <a:ext cx="4253591" cy="1091382"/>
          </a:xfrm>
          <a:prstGeom prst="rect">
            <a:avLst/>
          </a:prstGeom>
        </p:spPr>
      </p:pic>
      <p:sp>
        <p:nvSpPr>
          <p:cNvPr id="5" name="Ondertitel 4">
            <a:extLst>
              <a:ext uri="{FF2B5EF4-FFF2-40B4-BE49-F238E27FC236}">
                <a16:creationId xmlns:a16="http://schemas.microsoft.com/office/drawing/2014/main" id="{A17D07DB-6CA7-9DF1-6EFA-DB7F173381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Gesprek onderzoeker Lectoraat, opdrachtgever New </a:t>
            </a:r>
            <a:r>
              <a:rPr lang="nl-NL" dirty="0" err="1"/>
              <a:t>Rootz</a:t>
            </a:r>
            <a:r>
              <a:rPr lang="nl-NL" dirty="0"/>
              <a:t> &amp; medestudenten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Keuze doelgroep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39A536A-D8B1-663F-0625-7A803C8F5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z="2000" dirty="0"/>
              <a:t>Discover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281BCD30-B456-3B25-AC51-BBFB5566B1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29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44"/>
    </mc:Choice>
    <mc:Fallback xmlns="">
      <p:transition spd="slow" advTm="33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3633A-7EA3-8E7D-F1DE-66226C3700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22 April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24B6A34-115D-444E-F6AD-2F5544F05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0981"/>
            <a:ext cx="4253591" cy="1091382"/>
          </a:xfrm>
          <a:prstGeom prst="rect">
            <a:avLst/>
          </a:prstGeom>
        </p:spPr>
      </p:pic>
      <p:sp>
        <p:nvSpPr>
          <p:cNvPr id="5" name="Ondertitel 4">
            <a:extLst>
              <a:ext uri="{FF2B5EF4-FFF2-40B4-BE49-F238E27FC236}">
                <a16:creationId xmlns:a16="http://schemas.microsoft.com/office/drawing/2014/main" id="{A17D07DB-6CA7-9DF1-6EFA-DB7F173381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Laatste interviews afgenomen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7845472-7726-C59F-C3D6-C047ADC4A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z="2000" dirty="0"/>
              <a:t>Discover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FF487C43-7FE6-2A3B-B3F0-F54813069C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0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17"/>
    </mc:Choice>
    <mc:Fallback xmlns="">
      <p:transition spd="slow" advTm="22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3633A-7EA3-8E7D-F1DE-66226C3700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10 Mei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24B6A34-115D-444E-F6AD-2F5544F05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0981"/>
            <a:ext cx="4253591" cy="1091382"/>
          </a:xfrm>
          <a:prstGeom prst="rect">
            <a:avLst/>
          </a:prstGeom>
        </p:spPr>
      </p:pic>
      <p:sp>
        <p:nvSpPr>
          <p:cNvPr id="5" name="Ondertitel 4">
            <a:extLst>
              <a:ext uri="{FF2B5EF4-FFF2-40B4-BE49-F238E27FC236}">
                <a16:creationId xmlns:a16="http://schemas.microsoft.com/office/drawing/2014/main" id="{A17D07DB-6CA7-9DF1-6EFA-DB7F173381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Alle interviews zijn gecodeerd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Resultaten &amp; Conclusie geschreven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7845472-7726-C59F-C3D6-C047ADC4A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z="2000" dirty="0" err="1"/>
              <a:t>Define</a:t>
            </a:r>
            <a:endParaRPr lang="nl-NL" sz="2000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DBD055FF-490B-AEF0-1B3A-4598ECF47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66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96"/>
    </mc:Choice>
    <mc:Fallback xmlns="">
      <p:transition spd="slow" advTm="41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3633A-7EA3-8E7D-F1DE-66226C3700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Codebomen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24B6A34-115D-444E-F6AD-2F5544F05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0981"/>
            <a:ext cx="4253591" cy="1091382"/>
          </a:xfrm>
          <a:prstGeom prst="rect">
            <a:avLst/>
          </a:prstGeom>
        </p:spPr>
      </p:pic>
      <p:sp>
        <p:nvSpPr>
          <p:cNvPr id="5" name="Ondertitel 4">
            <a:extLst>
              <a:ext uri="{FF2B5EF4-FFF2-40B4-BE49-F238E27FC236}">
                <a16:creationId xmlns:a16="http://schemas.microsoft.com/office/drawing/2014/main" id="{A17D07DB-6CA7-9DF1-6EFA-DB7F173381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Meerdere codeerschema’s 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7845472-7726-C59F-C3D6-C047ADC4A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z="2000" dirty="0" err="1"/>
              <a:t>Define</a:t>
            </a:r>
            <a:endParaRPr lang="nl-NL" sz="2000" dirty="0"/>
          </a:p>
        </p:txBody>
      </p:sp>
      <p:pic>
        <p:nvPicPr>
          <p:cNvPr id="33" name="Audio 32">
            <a:hlinkClick r:id="" action="ppaction://media"/>
            <a:extLst>
              <a:ext uri="{FF2B5EF4-FFF2-40B4-BE49-F238E27FC236}">
                <a16:creationId xmlns:a16="http://schemas.microsoft.com/office/drawing/2014/main" id="{899D3BFD-7D85-13D3-4D68-C827ACFA24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2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69"/>
    </mc:Choice>
    <mc:Fallback xmlns="">
      <p:transition spd="slow" advTm="16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3633A-7EA3-8E7D-F1DE-66226C3700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11 Mei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24B6A34-115D-444E-F6AD-2F5544F05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0981"/>
            <a:ext cx="4253591" cy="1091382"/>
          </a:xfrm>
          <a:prstGeom prst="rect">
            <a:avLst/>
          </a:prstGeom>
        </p:spPr>
      </p:pic>
      <p:sp>
        <p:nvSpPr>
          <p:cNvPr id="5" name="Ondertitel 4">
            <a:extLst>
              <a:ext uri="{FF2B5EF4-FFF2-40B4-BE49-F238E27FC236}">
                <a16:creationId xmlns:a16="http://schemas.microsoft.com/office/drawing/2014/main" id="{A17D07DB-6CA7-9DF1-6EFA-DB7F173381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Teamoverleg over ons product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 err="1"/>
              <a:t>Brainwrite</a:t>
            </a:r>
            <a:r>
              <a:rPr lang="nl-NL" dirty="0"/>
              <a:t> sessie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Sabotage sessie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7845472-7726-C59F-C3D6-C047ADC4A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z="2000" dirty="0" err="1"/>
              <a:t>Develop</a:t>
            </a:r>
            <a:endParaRPr lang="nl-NL" sz="2000" dirty="0"/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A9E21AE7-39BC-E064-5E19-FAFEF1F0E3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1026" name="Picture 2" descr="Gratis vector afbeeldingen van Versnellingen">
            <a:extLst>
              <a:ext uri="{FF2B5EF4-FFF2-40B4-BE49-F238E27FC236}">
                <a16:creationId xmlns:a16="http://schemas.microsoft.com/office/drawing/2014/main" id="{B004AB24-FF4B-0097-CBBB-9F7A37D1B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387" y="31403"/>
            <a:ext cx="3421613" cy="273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16803C2-41F9-3876-10C7-708B8E75CC83}"/>
              </a:ext>
            </a:extLst>
          </p:cNvPr>
          <p:cNvSpPr txBox="1"/>
          <p:nvPr/>
        </p:nvSpPr>
        <p:spPr>
          <a:xfrm>
            <a:off x="8706928" y="2725947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dirty="0" err="1">
                <a:cs typeface="Calibri"/>
              </a:rPr>
              <a:t>Loginueve_ilustra</a:t>
            </a:r>
            <a:r>
              <a:rPr lang="nl-NL" dirty="0">
                <a:cs typeface="Calibri"/>
              </a:rPr>
              <a:t>, 2020. In het publieke domein.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776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63"/>
    </mc:Choice>
    <mc:Fallback xmlns="">
      <p:transition spd="slow" advTm="57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3633A-7EA3-8E7D-F1DE-66226C3700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12 Mei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24B6A34-115D-444E-F6AD-2F5544F05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0981"/>
            <a:ext cx="4253591" cy="1091382"/>
          </a:xfrm>
          <a:prstGeom prst="rect">
            <a:avLst/>
          </a:prstGeom>
        </p:spPr>
      </p:pic>
      <p:sp>
        <p:nvSpPr>
          <p:cNvPr id="5" name="Ondertitel 4">
            <a:extLst>
              <a:ext uri="{FF2B5EF4-FFF2-40B4-BE49-F238E27FC236}">
                <a16:creationId xmlns:a16="http://schemas.microsoft.com/office/drawing/2014/main" id="{A17D07DB-6CA7-9DF1-6EFA-DB7F173381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Update verstuurd naar onderzoeker Lectoraat over product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7845472-7726-C59F-C3D6-C047ADC4A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z="2000" dirty="0" err="1"/>
              <a:t>Develop</a:t>
            </a:r>
            <a:endParaRPr lang="nl-NL" sz="2000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AC8B9062-5055-385D-621B-13373CEC2C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97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12"/>
    </mc:Choice>
    <mc:Fallback xmlns="">
      <p:transition spd="slow" advTm="19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3633A-7EA3-8E7D-F1DE-66226C3700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13 Mei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24B6A34-115D-444E-F6AD-2F5544F05D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30981"/>
            <a:ext cx="4253591" cy="1091382"/>
          </a:xfrm>
          <a:prstGeom prst="rect">
            <a:avLst/>
          </a:prstGeom>
        </p:spPr>
      </p:pic>
      <p:sp>
        <p:nvSpPr>
          <p:cNvPr id="5" name="Ondertitel 4">
            <a:extLst>
              <a:ext uri="{FF2B5EF4-FFF2-40B4-BE49-F238E27FC236}">
                <a16:creationId xmlns:a16="http://schemas.microsoft.com/office/drawing/2014/main" id="{A17D07DB-6CA7-9DF1-6EFA-DB7F173381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Feedback toegepast op product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Product afgerond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APA vraag voorgelegd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7845472-7726-C59F-C3D6-C047ADC4A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z="2000" dirty="0" err="1"/>
              <a:t>Develop</a:t>
            </a:r>
            <a:endParaRPr lang="nl-NL" sz="2000" dirty="0"/>
          </a:p>
        </p:txBody>
      </p:sp>
      <p:pic>
        <p:nvPicPr>
          <p:cNvPr id="45" name="Audio 44">
            <a:hlinkClick r:id="" action="ppaction://media"/>
            <a:extLst>
              <a:ext uri="{FF2B5EF4-FFF2-40B4-BE49-F238E27FC236}">
                <a16:creationId xmlns:a16="http://schemas.microsoft.com/office/drawing/2014/main" id="{62E3D633-7A90-7A86-DD5F-21D7384E2E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73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83"/>
    </mc:Choice>
    <mc:Fallback xmlns="">
      <p:transition spd="slow" advTm="39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3633A-7EA3-8E7D-F1DE-66226C3700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19 Mei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24B6A34-115D-444E-F6AD-2F5544F05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0981"/>
            <a:ext cx="4253591" cy="1091382"/>
          </a:xfrm>
          <a:prstGeom prst="rect">
            <a:avLst/>
          </a:prstGeom>
        </p:spPr>
      </p:pic>
      <p:sp>
        <p:nvSpPr>
          <p:cNvPr id="5" name="Ondertitel 4">
            <a:extLst>
              <a:ext uri="{FF2B5EF4-FFF2-40B4-BE49-F238E27FC236}">
                <a16:creationId xmlns:a16="http://schemas.microsoft.com/office/drawing/2014/main" id="{A17D07DB-6CA7-9DF1-6EFA-DB7F173381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Feedback ontvangen onderzoeker Lectoraat (resultaten &amp; conclusie)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Telefonisch contact directrice New </a:t>
            </a:r>
            <a:r>
              <a:rPr lang="nl-NL" dirty="0" err="1"/>
              <a:t>Rootz</a:t>
            </a:r>
            <a:r>
              <a:rPr lang="nl-NL" dirty="0"/>
              <a:t> rondom feedback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7845472-7726-C59F-C3D6-C047ADC4A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z="2000" dirty="0" err="1"/>
              <a:t>Develop</a:t>
            </a:r>
            <a:endParaRPr lang="nl-NL" sz="20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FFF224C-A545-FFE7-546D-74AE9F7649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2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71"/>
    </mc:Choice>
    <mc:Fallback xmlns="">
      <p:transition spd="slow" advTm="26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3633A-7EA3-8E7D-F1DE-66226C3700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 25 Mei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24B6A34-115D-444E-F6AD-2F5544F05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0981"/>
            <a:ext cx="4253591" cy="1091382"/>
          </a:xfrm>
          <a:prstGeom prst="rect">
            <a:avLst/>
          </a:prstGeom>
        </p:spPr>
      </p:pic>
      <p:sp>
        <p:nvSpPr>
          <p:cNvPr id="5" name="Ondertitel 4">
            <a:extLst>
              <a:ext uri="{FF2B5EF4-FFF2-40B4-BE49-F238E27FC236}">
                <a16:creationId xmlns:a16="http://schemas.microsoft.com/office/drawing/2014/main" id="{A17D07DB-6CA7-9DF1-6EFA-DB7F173381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Feedback ontvangen van co-</a:t>
            </a:r>
            <a:r>
              <a:rPr lang="nl-NL" dirty="0" err="1"/>
              <a:t>founder</a:t>
            </a:r>
            <a:r>
              <a:rPr lang="nl-NL" dirty="0"/>
              <a:t> &amp; directrice New </a:t>
            </a:r>
            <a:r>
              <a:rPr lang="nl-NL" dirty="0" err="1"/>
              <a:t>Rootz</a:t>
            </a:r>
            <a:endParaRPr lang="nl-NL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7845472-7726-C59F-C3D6-C047ADC4A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z="2000" dirty="0" err="1"/>
              <a:t>Develop</a:t>
            </a:r>
            <a:endParaRPr lang="nl-NL" sz="20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71F582C-072D-3D12-FF34-C64FF82854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0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29"/>
    </mc:Choice>
    <mc:Fallback xmlns="">
      <p:transition spd="slow" advTm="13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3633A-7EA3-8E7D-F1DE-66226C3700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 1 Juni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24B6A34-115D-444E-F6AD-2F5544F05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0981"/>
            <a:ext cx="4253591" cy="1091382"/>
          </a:xfrm>
          <a:prstGeom prst="rect">
            <a:avLst/>
          </a:prstGeom>
        </p:spPr>
      </p:pic>
      <p:sp>
        <p:nvSpPr>
          <p:cNvPr id="5" name="Ondertitel 4">
            <a:extLst>
              <a:ext uri="{FF2B5EF4-FFF2-40B4-BE49-F238E27FC236}">
                <a16:creationId xmlns:a16="http://schemas.microsoft.com/office/drawing/2014/main" id="{A17D07DB-6CA7-9DF1-6EFA-DB7F173381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Portfolio afgerond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Portfolio opgestuurd naar onderzoeker Lectoraat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7845472-7726-C59F-C3D6-C047ADC4A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z="2000" dirty="0" err="1"/>
              <a:t>Develop</a:t>
            </a:r>
            <a:endParaRPr lang="nl-NL" sz="20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4CEC924-A500-DEAE-5E89-DE8A6E4F57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42"/>
    </mc:Choice>
    <mc:Fallback xmlns="">
      <p:transition spd="slow" advTm="8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3633A-7EA3-8E7D-F1DE-66226C3700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2 Juni	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24B6A34-115D-444E-F6AD-2F5544F05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0981"/>
            <a:ext cx="4253591" cy="1091382"/>
          </a:xfrm>
          <a:prstGeom prst="rect">
            <a:avLst/>
          </a:prstGeom>
        </p:spPr>
      </p:pic>
      <p:sp>
        <p:nvSpPr>
          <p:cNvPr id="5" name="Ondertitel 4">
            <a:extLst>
              <a:ext uri="{FF2B5EF4-FFF2-40B4-BE49-F238E27FC236}">
                <a16:creationId xmlns:a16="http://schemas.microsoft.com/office/drawing/2014/main" id="{A17D07DB-6CA7-9DF1-6EFA-DB7F173381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Feedback ontvangen van opdrachtgever New </a:t>
            </a:r>
            <a:r>
              <a:rPr lang="nl-NL" dirty="0" err="1"/>
              <a:t>Rootz</a:t>
            </a:r>
            <a:endParaRPr lang="nl-NL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Feedback op portfolio </a:t>
            </a:r>
            <a:r>
              <a:rPr lang="nl-NL"/>
              <a:t>ontvangen onderzoeker Lectoraat</a:t>
            </a:r>
            <a:endParaRPr lang="nl-NL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7845472-7726-C59F-C3D6-C047ADC4A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z="2000" dirty="0" err="1"/>
              <a:t>Develop</a:t>
            </a:r>
            <a:endParaRPr lang="nl-NL" sz="2000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659D3D8B-3007-EDF1-1B8F-95B37C8E21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4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21"/>
    </mc:Choice>
    <mc:Fallback xmlns="">
      <p:transition spd="slow" advTm="26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3633A-7EA3-8E7D-F1DE-66226C3700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Doelgroep onderzoek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24B6A34-115D-444E-F6AD-2F5544F05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0981"/>
            <a:ext cx="4253591" cy="1091382"/>
          </a:xfrm>
          <a:prstGeom prst="rect">
            <a:avLst/>
          </a:prstGeom>
        </p:spPr>
      </p:pic>
      <p:sp>
        <p:nvSpPr>
          <p:cNvPr id="5" name="Ondertitel 4">
            <a:extLst>
              <a:ext uri="{FF2B5EF4-FFF2-40B4-BE49-F238E27FC236}">
                <a16:creationId xmlns:a16="http://schemas.microsoft.com/office/drawing/2014/main" id="{A17D07DB-6CA7-9DF1-6EFA-DB7F173381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Internationale schakelklas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Peercoaches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39A536A-D8B1-663F-0625-7A803C8F5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z="2000" dirty="0"/>
              <a:t>Discover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849A2033-9CC8-9D87-B6C1-8825791CD6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1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31"/>
    </mc:Choice>
    <mc:Fallback>
      <p:transition spd="slow" advTm="16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3633A-7EA3-8E7D-F1DE-66226C3700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3 Juni	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24B6A34-115D-444E-F6AD-2F5544F05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0981"/>
            <a:ext cx="4253591" cy="1091382"/>
          </a:xfrm>
          <a:prstGeom prst="rect">
            <a:avLst/>
          </a:prstGeom>
        </p:spPr>
      </p:pic>
      <p:sp>
        <p:nvSpPr>
          <p:cNvPr id="5" name="Ondertitel 4">
            <a:extLst>
              <a:ext uri="{FF2B5EF4-FFF2-40B4-BE49-F238E27FC236}">
                <a16:creationId xmlns:a16="http://schemas.microsoft.com/office/drawing/2014/main" id="{A17D07DB-6CA7-9DF1-6EFA-DB7F173381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/>
              <a:t>Product afgerond </a:t>
            </a:r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7845472-7726-C59F-C3D6-C047ADC4A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z="2000" dirty="0" err="1"/>
              <a:t>Develop</a:t>
            </a:r>
            <a:endParaRPr lang="nl-NL" sz="2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23C9E70-927E-1332-5478-2380ABD54E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5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93"/>
    </mc:Choice>
    <mc:Fallback xmlns="">
      <p:transition spd="slow" advTm="14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3633A-7EA3-8E7D-F1DE-66226C3700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Ethische afwegingen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24B6A34-115D-444E-F6AD-2F5544F05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0981"/>
            <a:ext cx="4253591" cy="1091382"/>
          </a:xfrm>
          <a:prstGeom prst="rect">
            <a:avLst/>
          </a:prstGeom>
        </p:spPr>
      </p:pic>
      <p:sp>
        <p:nvSpPr>
          <p:cNvPr id="5" name="Ondertitel 4">
            <a:extLst>
              <a:ext uri="{FF2B5EF4-FFF2-40B4-BE49-F238E27FC236}">
                <a16:creationId xmlns:a16="http://schemas.microsoft.com/office/drawing/2014/main" id="{A17D07DB-6CA7-9DF1-6EFA-DB7F173381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endParaRPr lang="nl-NL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55FDA1C-DF02-812E-39BC-5247BDCFAE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77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06"/>
    </mc:Choice>
    <mc:Fallback xmlns="">
      <p:transition spd="slow" advTm="77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3633A-7EA3-8E7D-F1DE-66226C3700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92540"/>
            <a:ext cx="9144000" cy="2387600"/>
          </a:xfrm>
        </p:spPr>
        <p:txBody>
          <a:bodyPr>
            <a:normAutofit/>
          </a:bodyPr>
          <a:lstStyle/>
          <a:p>
            <a:r>
              <a:rPr lang="nl-NL" sz="4000" dirty="0"/>
              <a:t>Afwijkingen Plan van Aanpak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24B6A34-115D-444E-F6AD-2F5544F05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0981"/>
            <a:ext cx="4253591" cy="1091382"/>
          </a:xfrm>
          <a:prstGeom prst="rect">
            <a:avLst/>
          </a:prstGeom>
        </p:spPr>
      </p:pic>
      <p:sp>
        <p:nvSpPr>
          <p:cNvPr id="5" name="Ondertitel 4">
            <a:extLst>
              <a:ext uri="{FF2B5EF4-FFF2-40B4-BE49-F238E27FC236}">
                <a16:creationId xmlns:a16="http://schemas.microsoft.com/office/drawing/2014/main" id="{A17D07DB-6CA7-9DF1-6EFA-DB7F173381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4318" y="3080140"/>
            <a:ext cx="10077062" cy="3600577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Best </a:t>
            </a:r>
            <a:r>
              <a:rPr lang="nl-NL" dirty="0" err="1"/>
              <a:t>practices</a:t>
            </a:r>
            <a:endParaRPr lang="nl-NL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Perspectief jongeren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Peercoaches</a:t>
            </a:r>
          </a:p>
        </p:txBody>
      </p:sp>
      <p:pic>
        <p:nvPicPr>
          <p:cNvPr id="43" name="Audio 42">
            <a:hlinkClick r:id="" action="ppaction://media"/>
            <a:extLst>
              <a:ext uri="{FF2B5EF4-FFF2-40B4-BE49-F238E27FC236}">
                <a16:creationId xmlns:a16="http://schemas.microsoft.com/office/drawing/2014/main" id="{5F4CC359-EA84-ADDB-97D8-EBDCB94DF2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5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02"/>
    </mc:Choice>
    <mc:Fallback xmlns="">
      <p:transition spd="slow" advTm="43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3633A-7EA3-8E7D-F1DE-66226C3700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92540"/>
            <a:ext cx="9144000" cy="2387600"/>
          </a:xfrm>
        </p:spPr>
        <p:txBody>
          <a:bodyPr>
            <a:normAutofit/>
          </a:bodyPr>
          <a:lstStyle/>
          <a:p>
            <a:r>
              <a:rPr lang="nl-NL" sz="4000" dirty="0"/>
              <a:t>Afwijkingen Plan van Aanpak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24B6A34-115D-444E-F6AD-2F5544F05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0981"/>
            <a:ext cx="4253591" cy="1091382"/>
          </a:xfrm>
          <a:prstGeom prst="rect">
            <a:avLst/>
          </a:prstGeom>
        </p:spPr>
      </p:pic>
      <p:sp>
        <p:nvSpPr>
          <p:cNvPr id="5" name="Ondertitel 4">
            <a:extLst>
              <a:ext uri="{FF2B5EF4-FFF2-40B4-BE49-F238E27FC236}">
                <a16:creationId xmlns:a16="http://schemas.microsoft.com/office/drawing/2014/main" id="{A17D07DB-6CA7-9DF1-6EFA-DB7F173381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4318" y="3080140"/>
            <a:ext cx="10077062" cy="3600577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Dataverzamelingsmethoden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Kosten 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79564D83-78D4-F8B1-360C-BF8FC3E3BC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11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183"/>
    </mc:Choice>
    <mc:Fallback xmlns="">
      <p:transition spd="slow" advTm="53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3633A-7EA3-8E7D-F1DE-66226C3700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71437"/>
            <a:ext cx="9144000" cy="2387600"/>
          </a:xfrm>
        </p:spPr>
        <p:txBody>
          <a:bodyPr>
            <a:normAutofit/>
          </a:bodyPr>
          <a:lstStyle/>
          <a:p>
            <a:r>
              <a:rPr lang="nl-NL" sz="4000" dirty="0"/>
              <a:t>Literatuurlijst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24B6A34-115D-444E-F6AD-2F5544F05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0981"/>
            <a:ext cx="4253591" cy="1091382"/>
          </a:xfrm>
          <a:prstGeom prst="rect">
            <a:avLst/>
          </a:prstGeom>
        </p:spPr>
      </p:pic>
      <p:sp>
        <p:nvSpPr>
          <p:cNvPr id="5" name="Ondertitel 4">
            <a:extLst>
              <a:ext uri="{FF2B5EF4-FFF2-40B4-BE49-F238E27FC236}">
                <a16:creationId xmlns:a16="http://schemas.microsoft.com/office/drawing/2014/main" id="{A17D07DB-6CA7-9DF1-6EFA-DB7F173381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3041" y="3004879"/>
            <a:ext cx="10259008" cy="2705456"/>
          </a:xfrm>
        </p:spPr>
        <p:txBody>
          <a:bodyPr>
            <a:normAutofit fontScale="85000" lnSpcReduction="10000"/>
          </a:bodyPr>
          <a:lstStyle/>
          <a:p>
            <a:pPr marL="540385" indent="-540385">
              <a:lnSpc>
                <a:spcPct val="107000"/>
              </a:lnSpc>
              <a:spcAft>
                <a:spcPts val="600"/>
              </a:spcAft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 University of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Applied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Sciences. (2020). </a:t>
            </a:r>
            <a:r>
              <a:rPr lang="nl-NL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Opleiding pedagogiek: Transcriberen-Fragmenteren-Coderen 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[PowerPoint presentatie].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OnderwijsOnline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Geraadpleegd op 10 mei 2022, van </a:t>
            </a:r>
            <a:r>
              <a:rPr lang="nl-NL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https://libguides.studiecentra.han.nl/praktijkverbetering/onderzoeksontwerp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540385" indent="-540385">
              <a:lnSpc>
                <a:spcPct val="107000"/>
              </a:lnSpc>
              <a:spcAft>
                <a:spcPts val="600"/>
              </a:spcAft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Rootz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(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z.d.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nl-NL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MDT | </a:t>
            </a:r>
            <a:r>
              <a:rPr lang="nl-NL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Diversity</a:t>
            </a:r>
            <a:r>
              <a:rPr lang="nl-NL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Skills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Geraadpleegd op 2 juni 2022, van </a:t>
            </a:r>
            <a:r>
              <a:rPr lang="nl-NL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https://newrootz.org/mdt/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540385" indent="-540385">
              <a:lnSpc>
                <a:spcPct val="107000"/>
              </a:lnSpc>
              <a:spcAft>
                <a:spcPts val="600"/>
              </a:spcAft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Onze Wereld. (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z.d.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nl-NL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Onze Wereld – onderwijs voor anderstaligen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Geraadpleegd op 2 juni 2022, van </a:t>
            </a:r>
            <a:r>
              <a:rPr lang="nl-NL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https://onzewereld.nl/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540385" indent="-540385">
              <a:lnSpc>
                <a:spcPct val="107000"/>
              </a:lnSpc>
              <a:spcAft>
                <a:spcPts val="600"/>
              </a:spcAft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Van der Donk, C., &amp; Van Lanen, B. (2016). </a:t>
            </a:r>
            <a:r>
              <a:rPr lang="nl-NL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Praktijkonderzoek in zorg en welzijn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Coutinho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540385" indent="-540385">
              <a:lnSpc>
                <a:spcPct val="107000"/>
              </a:lnSpc>
              <a:spcAft>
                <a:spcPts val="600"/>
              </a:spcAft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Van 't Veer, J., Wouters, E.,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Veegers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M., &amp; Van der Lugt, R. (2021). </a:t>
            </a:r>
            <a:r>
              <a:rPr lang="nl-NL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Ontwerpen voor zorg en welzijn.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Uitgeverij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Coutinho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    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541049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3633A-7EA3-8E7D-F1DE-66226C3700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71437"/>
            <a:ext cx="9144000" cy="2387600"/>
          </a:xfrm>
        </p:spPr>
        <p:txBody>
          <a:bodyPr>
            <a:normAutofit/>
          </a:bodyPr>
          <a:lstStyle/>
          <a:p>
            <a:r>
              <a:rPr lang="nl-NL" sz="4000" dirty="0"/>
              <a:t>Literatuurlijst afbeeldingen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24B6A34-115D-444E-F6AD-2F5544F05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0981"/>
            <a:ext cx="4253591" cy="1091382"/>
          </a:xfrm>
          <a:prstGeom prst="rect">
            <a:avLst/>
          </a:prstGeom>
        </p:spPr>
      </p:pic>
      <p:sp>
        <p:nvSpPr>
          <p:cNvPr id="5" name="Ondertitel 4">
            <a:extLst>
              <a:ext uri="{FF2B5EF4-FFF2-40B4-BE49-F238E27FC236}">
                <a16:creationId xmlns:a16="http://schemas.microsoft.com/office/drawing/2014/main" id="{A17D07DB-6CA7-9DF1-6EFA-DB7F173381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1073" y="2464528"/>
            <a:ext cx="10548257" cy="36945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40385" indent="-540385">
              <a:lnSpc>
                <a:spcPct val="107000"/>
              </a:lnSpc>
              <a:spcAft>
                <a:spcPts val="600"/>
              </a:spcAft>
            </a:pPr>
            <a:r>
              <a:rPr lang="nl-NL" sz="15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Clker</a:t>
            </a:r>
            <a:r>
              <a:rPr lang="nl-NL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-Free-Vector-Images. (2012, 24 april). </a:t>
            </a:r>
            <a:r>
              <a:rPr lang="nl-NL" sz="15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Lamp Licht Idee </a:t>
            </a:r>
            <a:r>
              <a:rPr lang="nl-NL" sz="15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ElektriciteitGloeiend</a:t>
            </a:r>
            <a:r>
              <a:rPr lang="nl-NL" sz="15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Energie </a:t>
            </a:r>
            <a:r>
              <a:rPr lang="nl-NL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[Illustratie]. </a:t>
            </a:r>
            <a:r>
              <a:rPr lang="nl-NL" sz="15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Pixabay</a:t>
            </a:r>
            <a:r>
              <a:rPr lang="nl-NL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 Geraadpleegd op 5 juni 2022, van </a:t>
            </a:r>
            <a:r>
              <a:rPr lang="nl-NL" sz="15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https://pixabay.com/nl/vectors/lamp-licht-idee-elektriciteit-40701/</a:t>
            </a:r>
            <a:endParaRPr lang="nl-NL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40385" indent="-540385">
              <a:lnSpc>
                <a:spcPct val="107000"/>
              </a:lnSpc>
              <a:spcAft>
                <a:spcPts val="600"/>
              </a:spcAft>
            </a:pPr>
            <a:r>
              <a:rPr lang="nl-NL" sz="15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Darkmoon_Art</a:t>
            </a:r>
            <a:r>
              <a:rPr lang="nl-NL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(2017, 31 december). </a:t>
            </a:r>
            <a:r>
              <a:rPr lang="nl-NL" sz="15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Post-it memo pin ribberen stempel</a:t>
            </a:r>
            <a:r>
              <a:rPr lang="nl-NL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[Illustratie]. </a:t>
            </a:r>
            <a:r>
              <a:rPr lang="nl-NL" sz="15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Pixabay</a:t>
            </a:r>
            <a:r>
              <a:rPr lang="nl-NL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Geraadpleegd op 5 juni 2022, van </a:t>
            </a:r>
            <a:r>
              <a:rPr lang="nl-NL" sz="15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https://pixabay.com/nl/illustrations/post-it-memo-pin-rubberen-stempel-3050649/</a:t>
            </a:r>
            <a:endParaRPr lang="nl-NL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40385" indent="-540385">
              <a:lnSpc>
                <a:spcPct val="107000"/>
              </a:lnSpc>
              <a:spcAft>
                <a:spcPts val="600"/>
              </a:spcAft>
            </a:pPr>
            <a:r>
              <a:rPr lang="nl-NL" sz="15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Deans_Icons</a:t>
            </a:r>
            <a:r>
              <a:rPr lang="nl-NL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(2016, 15 juni).</a:t>
            </a:r>
            <a:r>
              <a:rPr lang="nl-NL" sz="15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Mail Bericht E-mail Bericht versturen Contact </a:t>
            </a:r>
            <a:r>
              <a:rPr lang="nl-NL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[Illustratie]. </a:t>
            </a:r>
            <a:r>
              <a:rPr lang="nl-NL" sz="15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Pixabay</a:t>
            </a:r>
            <a:r>
              <a:rPr lang="nl-NL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Geraadpleegd op 5 juni 2022, van </a:t>
            </a:r>
            <a:r>
              <a:rPr lang="nl-NL" sz="15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https://pixabay.com/nl/illustrations/mail-bericht-e-mail-1454731/</a:t>
            </a:r>
            <a:r>
              <a:rPr lang="nl-NL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540385" indent="-540385">
              <a:lnSpc>
                <a:spcPct val="107000"/>
              </a:lnSpc>
              <a:spcAft>
                <a:spcPts val="600"/>
              </a:spcAft>
            </a:pPr>
            <a:r>
              <a:rPr lang="nl-NL" sz="15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Jaydeep</a:t>
            </a:r>
            <a:r>
              <a:rPr lang="nl-NL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(2020, 22 januari). </a:t>
            </a:r>
            <a:r>
              <a:rPr lang="nl-NL" sz="15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Interview </a:t>
            </a:r>
            <a:r>
              <a:rPr lang="nl-NL" sz="15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Interview</a:t>
            </a:r>
            <a:r>
              <a:rPr lang="nl-NL" sz="15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Proces Werving </a:t>
            </a:r>
            <a:r>
              <a:rPr lang="nl-NL" sz="15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Hr</a:t>
            </a:r>
            <a:r>
              <a:rPr lang="nl-NL" sz="15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Functie</a:t>
            </a:r>
            <a:r>
              <a:rPr lang="nl-NL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[Illustratie]. </a:t>
            </a:r>
            <a:r>
              <a:rPr lang="nl-NL" sz="15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Pixabay</a:t>
            </a:r>
            <a:r>
              <a:rPr lang="nl-NL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Geraadpleegd op 5 juni 2022, van </a:t>
            </a:r>
            <a:r>
              <a:rPr lang="nl-NL" sz="15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https://pixabay.com/nl/illustrations/interview-interview-proces-werving-4783433/</a:t>
            </a:r>
            <a:r>
              <a:rPr lang="nl-NL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540385" indent="-540385">
              <a:lnSpc>
                <a:spcPct val="107000"/>
              </a:lnSpc>
              <a:spcAft>
                <a:spcPts val="600"/>
              </a:spcAft>
            </a:pPr>
            <a:r>
              <a:rPr lang="nl-NL" sz="15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Loginueve_ilustra</a:t>
            </a:r>
            <a:r>
              <a:rPr lang="nl-NL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(2020, 21 mei). </a:t>
            </a:r>
            <a:r>
              <a:rPr lang="nl-NL" sz="15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Versnellingen Werk Team Overdragen Mechanica</a:t>
            </a:r>
            <a:r>
              <a:rPr lang="nl-NL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[Illustratie]. </a:t>
            </a:r>
            <a:r>
              <a:rPr lang="nl-NL" sz="15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Pixabay</a:t>
            </a:r>
            <a:r>
              <a:rPr lang="nl-NL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Geraadpleegd op 5 juni 2022, van </a:t>
            </a:r>
            <a:r>
              <a:rPr lang="nl-NL" sz="15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https://pixabay.com/nl/vectors/versnellingen-werk-team-samen-5193383/</a:t>
            </a:r>
            <a:r>
              <a:rPr lang="nl-NL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nl-NL" sz="1500" dirty="0">
              <a:ea typeface="+mn-lt"/>
              <a:cs typeface="+mn-lt"/>
            </a:endParaRPr>
          </a:p>
          <a:p>
            <a:pPr marL="342900" indent="-342900">
              <a:buChar char="•"/>
            </a:pPr>
            <a:endParaRPr lang="nl-NL" sz="1500" dirty="0">
              <a:ea typeface="+mn-lt"/>
              <a:cs typeface="+mn-lt"/>
            </a:endParaRPr>
          </a:p>
          <a:p>
            <a:pPr marL="342900" indent="-342900">
              <a:buChar char="•"/>
            </a:pPr>
            <a:endParaRPr lang="nl-NL" sz="1500" dirty="0">
              <a:ea typeface="+mn-lt"/>
              <a:cs typeface="+mn-lt"/>
            </a:endParaRPr>
          </a:p>
          <a:p>
            <a:pPr marL="342900" indent="-342900">
              <a:buChar char="•"/>
            </a:pPr>
            <a:endParaRPr lang="nl-NL" sz="1500" dirty="0">
              <a:ea typeface="+mn-lt"/>
              <a:cs typeface="+mn-lt"/>
            </a:endParaRPr>
          </a:p>
          <a:p>
            <a:pPr marL="342900" indent="-342900">
              <a:buChar char="•"/>
            </a:pPr>
            <a:endParaRPr lang="nl-NL" sz="15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6924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3633A-7EA3-8E7D-F1DE-66226C3700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2 &amp; 3 Februari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24B6A34-115D-444E-F6AD-2F5544F05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0981"/>
            <a:ext cx="4253591" cy="1091382"/>
          </a:xfrm>
          <a:prstGeom prst="rect">
            <a:avLst/>
          </a:prstGeom>
        </p:spPr>
      </p:pic>
      <p:sp>
        <p:nvSpPr>
          <p:cNvPr id="5" name="Ondertitel 4">
            <a:extLst>
              <a:ext uri="{FF2B5EF4-FFF2-40B4-BE49-F238E27FC236}">
                <a16:creationId xmlns:a16="http://schemas.microsoft.com/office/drawing/2014/main" id="{A17D07DB-6CA7-9DF1-6EFA-DB7F173381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Introductie vanuit de HAN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FD84C9D-4BA7-487C-6440-09CC0FE42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z="2000" dirty="0"/>
              <a:t>Discover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9477494-8C88-DEC2-43CE-51C03C829B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3458D7E-DFF9-F371-9062-7CDB17C0D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31" y="4754563"/>
            <a:ext cx="2143125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69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12"/>
    </mc:Choice>
    <mc:Fallback xmlns="">
      <p:transition spd="slow" advTm="10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3633A-7EA3-8E7D-F1DE-66226C3700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8 Februari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24B6A34-115D-444E-F6AD-2F5544F05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0981"/>
            <a:ext cx="4253591" cy="1091382"/>
          </a:xfrm>
          <a:prstGeom prst="rect">
            <a:avLst/>
          </a:prstGeom>
        </p:spPr>
      </p:pic>
      <p:sp>
        <p:nvSpPr>
          <p:cNvPr id="5" name="Ondertitel 4">
            <a:extLst>
              <a:ext uri="{FF2B5EF4-FFF2-40B4-BE49-F238E27FC236}">
                <a16:creationId xmlns:a16="http://schemas.microsoft.com/office/drawing/2014/main" id="{A17D07DB-6CA7-9DF1-6EFA-DB7F173381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Gesprek onderzoeker Lectoraat (opdrachtgever)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Hoofdvraag bespreken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Mail opdrachtgever New </a:t>
            </a:r>
            <a:r>
              <a:rPr lang="nl-NL" dirty="0" err="1"/>
              <a:t>Rootz</a:t>
            </a:r>
            <a:r>
              <a:rPr lang="nl-NL" dirty="0"/>
              <a:t> over keuze van de doelgroep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482B69B-C408-41DC-1FD7-9364D0D92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z="2000" dirty="0"/>
              <a:t>Discover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C85A145-24A6-DD1A-DBE7-119B3C29BD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52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58"/>
    </mc:Choice>
    <mc:Fallback xmlns="">
      <p:transition spd="slow" advTm="45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3633A-7EA3-8E7D-F1DE-66226C3700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Extra uitleg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24B6A34-115D-444E-F6AD-2F5544F05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0981"/>
            <a:ext cx="4253591" cy="1091382"/>
          </a:xfrm>
          <a:prstGeom prst="rect">
            <a:avLst/>
          </a:prstGeom>
        </p:spPr>
      </p:pic>
      <p:sp>
        <p:nvSpPr>
          <p:cNvPr id="5" name="Ondertitel 4">
            <a:extLst>
              <a:ext uri="{FF2B5EF4-FFF2-40B4-BE49-F238E27FC236}">
                <a16:creationId xmlns:a16="http://schemas.microsoft.com/office/drawing/2014/main" id="{A17D07DB-6CA7-9DF1-6EFA-DB7F173381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Doelgroep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Internationale schakelklas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482B69B-C408-41DC-1FD7-9364D0D92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z="2000" dirty="0"/>
              <a:t>Discover</a:t>
            </a:r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B2AE1116-F8B2-D241-EF28-247F6B385C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CBC8674-3375-60B3-B945-364AED8B86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8799" y="1600200"/>
            <a:ext cx="4087301" cy="165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73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31"/>
    </mc:Choice>
    <mc:Fallback xmlns="">
      <p:transition spd="slow" advTm="43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3633A-7EA3-8E7D-F1DE-66226C3700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9 Februari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24B6A34-115D-444E-F6AD-2F5544F05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0981"/>
            <a:ext cx="4253591" cy="1091382"/>
          </a:xfrm>
          <a:prstGeom prst="rect">
            <a:avLst/>
          </a:prstGeom>
        </p:spPr>
      </p:pic>
      <p:sp>
        <p:nvSpPr>
          <p:cNvPr id="5" name="Ondertitel 4">
            <a:extLst>
              <a:ext uri="{FF2B5EF4-FFF2-40B4-BE49-F238E27FC236}">
                <a16:creationId xmlns:a16="http://schemas.microsoft.com/office/drawing/2014/main" id="{A17D07DB-6CA7-9DF1-6EFA-DB7F173381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Begonnen aan plan van aanpak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B11AB86-D96E-B707-0143-B5C88D5E2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z="2000" dirty="0"/>
              <a:t>Discover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AD2DF05-1D1D-5A55-01E7-3ED923918C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92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99"/>
    </mc:Choice>
    <mc:Fallback xmlns="">
      <p:transition spd="slow" advTm="15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3633A-7EA3-8E7D-F1DE-66226C3700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10 Februari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24B6A34-115D-444E-F6AD-2F5544F05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0981"/>
            <a:ext cx="4253591" cy="1091382"/>
          </a:xfrm>
          <a:prstGeom prst="rect">
            <a:avLst/>
          </a:prstGeom>
        </p:spPr>
      </p:pic>
      <p:sp>
        <p:nvSpPr>
          <p:cNvPr id="5" name="Ondertitel 4">
            <a:extLst>
              <a:ext uri="{FF2B5EF4-FFF2-40B4-BE49-F238E27FC236}">
                <a16:creationId xmlns:a16="http://schemas.microsoft.com/office/drawing/2014/main" id="{A17D07DB-6CA7-9DF1-6EFA-DB7F173381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Telefonische kennismaking directrice New </a:t>
            </a:r>
            <a:r>
              <a:rPr lang="nl-NL" dirty="0" err="1"/>
              <a:t>Rootz</a:t>
            </a:r>
            <a:endParaRPr lang="nl-NL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Bespreking van projectweek ISK Apeldoorn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E353405-D420-9A5A-36BA-CE07F58B3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z="2000" dirty="0"/>
              <a:t>Discover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C56E39A3-2077-6438-A000-D7A6AE5A28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53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71"/>
    </mc:Choice>
    <mc:Fallback xmlns="">
      <p:transition spd="slow" advTm="17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2424</TotalTime>
  <Words>825</Words>
  <Application>Microsoft Office PowerPoint</Application>
  <PresentationFormat>Breedbeeld</PresentationFormat>
  <Paragraphs>180</Paragraphs>
  <Slides>45</Slides>
  <Notes>1</Notes>
  <HiddenSlides>0</HiddenSlides>
  <MMClips>43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45</vt:i4>
      </vt:variant>
    </vt:vector>
  </HeadingPairs>
  <TitlesOfParts>
    <vt:vector size="50" baseType="lpstr">
      <vt:lpstr>Arial</vt:lpstr>
      <vt:lpstr>Calibri</vt:lpstr>
      <vt:lpstr>Calibri Light</vt:lpstr>
      <vt:lpstr>Wingdings</vt:lpstr>
      <vt:lpstr>Kantoorthema</vt:lpstr>
      <vt:lpstr>Verantwoording </vt:lpstr>
      <vt:lpstr>Inleiding</vt:lpstr>
      <vt:lpstr>1 Februari</vt:lpstr>
      <vt:lpstr>Doelgroep onderzoek</vt:lpstr>
      <vt:lpstr>2 &amp; 3 Februari</vt:lpstr>
      <vt:lpstr>8 Februari</vt:lpstr>
      <vt:lpstr>Extra uitleg </vt:lpstr>
      <vt:lpstr>9 Februari</vt:lpstr>
      <vt:lpstr>10 Februari</vt:lpstr>
      <vt:lpstr>15 Februari</vt:lpstr>
      <vt:lpstr>17 Februari</vt:lpstr>
      <vt:lpstr>24 Februari</vt:lpstr>
      <vt:lpstr>5 Maart</vt:lpstr>
      <vt:lpstr>8 Maart</vt:lpstr>
      <vt:lpstr>9 Maart</vt:lpstr>
      <vt:lpstr>11 Maart</vt:lpstr>
      <vt:lpstr>15 Maart</vt:lpstr>
      <vt:lpstr>Hoe hebben wij de andere interviews afgenomen?</vt:lpstr>
      <vt:lpstr>17 Maart</vt:lpstr>
      <vt:lpstr>22 Maart</vt:lpstr>
      <vt:lpstr>23 Maart</vt:lpstr>
      <vt:lpstr>PowerPoint-presentatie</vt:lpstr>
      <vt:lpstr>28 Maart t/m 1 April</vt:lpstr>
      <vt:lpstr>4 April</vt:lpstr>
      <vt:lpstr>5 April</vt:lpstr>
      <vt:lpstr>5 April toevoeging</vt:lpstr>
      <vt:lpstr>7 April</vt:lpstr>
      <vt:lpstr>8 April</vt:lpstr>
      <vt:lpstr>12 April</vt:lpstr>
      <vt:lpstr>22 April</vt:lpstr>
      <vt:lpstr>10 Mei</vt:lpstr>
      <vt:lpstr>Codebomen</vt:lpstr>
      <vt:lpstr>11 Mei</vt:lpstr>
      <vt:lpstr>12 Mei</vt:lpstr>
      <vt:lpstr>13 Mei</vt:lpstr>
      <vt:lpstr>19 Mei</vt:lpstr>
      <vt:lpstr> 25 Mei</vt:lpstr>
      <vt:lpstr> 1 Juni</vt:lpstr>
      <vt:lpstr>2 Juni </vt:lpstr>
      <vt:lpstr>3 Juni </vt:lpstr>
      <vt:lpstr>Ethische afwegingen</vt:lpstr>
      <vt:lpstr>Afwijkingen Plan van Aanpak</vt:lpstr>
      <vt:lpstr>Afwijkingen Plan van Aanpak</vt:lpstr>
      <vt:lpstr>Literatuurlijst</vt:lpstr>
      <vt:lpstr>Literatuurlijst afbeeldingen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Verantwoording</dc:title>
  <dc:creator>Nina Beursken</dc:creator>
  <cp:lastModifiedBy>Nina Beursken</cp:lastModifiedBy>
  <cp:revision>184</cp:revision>
  <dcterms:created xsi:type="dcterms:W3CDTF">2022-05-19T11:00:14Z</dcterms:created>
  <dcterms:modified xsi:type="dcterms:W3CDTF">2022-06-09T11:05:05Z</dcterms:modified>
</cp:coreProperties>
</file>