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2"/>
  </p:notesMasterIdLst>
  <p:sldIdLst>
    <p:sldId id="256" r:id="rId5"/>
    <p:sldId id="268" r:id="rId6"/>
    <p:sldId id="261" r:id="rId7"/>
    <p:sldId id="265" r:id="rId8"/>
    <p:sldId id="262" r:id="rId9"/>
    <p:sldId id="266" r:id="rId10"/>
    <p:sldId id="263" r:id="rId11"/>
    <p:sldId id="269" r:id="rId12"/>
    <p:sldId id="257" r:id="rId13"/>
    <p:sldId id="258" r:id="rId14"/>
    <p:sldId id="272" r:id="rId15"/>
    <p:sldId id="273" r:id="rId16"/>
    <p:sldId id="270" r:id="rId17"/>
    <p:sldId id="271" r:id="rId18"/>
    <p:sldId id="260" r:id="rId19"/>
    <p:sldId id="267"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E1BB8-C518-423A-B86B-F2585053BBCA}" type="datetimeFigureOut">
              <a:rPr lang="nl-NL" smtClean="0"/>
              <a:t>18-4-2019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C5AE84-F5AB-4C8A-A927-876C68527236}" type="slidenum">
              <a:rPr lang="nl-NL" smtClean="0"/>
              <a:t>‹#›</a:t>
            </a:fld>
            <a:endParaRPr lang="nl-NL"/>
          </a:p>
        </p:txBody>
      </p:sp>
    </p:spTree>
    <p:extLst>
      <p:ext uri="{BB962C8B-B14F-4D97-AF65-F5344CB8AC3E}">
        <p14:creationId xmlns:p14="http://schemas.microsoft.com/office/powerpoint/2010/main" val="3008145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760D65A4-5BAF-497B-876E-808AE7BE76B2}" type="datetimeFigureOut">
              <a:rPr lang="nl-NL" smtClean="0"/>
              <a:t>18-4-2019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40033387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60D65A4-5BAF-497B-876E-808AE7BE76B2}" type="datetimeFigureOut">
              <a:rPr lang="nl-NL" smtClean="0"/>
              <a:t>18-4-2019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3559653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60D65A4-5BAF-497B-876E-808AE7BE76B2}" type="datetimeFigureOut">
              <a:rPr lang="nl-NL" smtClean="0"/>
              <a:t>18-4-2019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241147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60D65A4-5BAF-497B-876E-808AE7BE76B2}" type="datetimeFigureOut">
              <a:rPr lang="nl-NL" smtClean="0"/>
              <a:t>18-4-2019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206741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7" name="Date Placeholder 6"/>
          <p:cNvSpPr>
            <a:spLocks noGrp="1"/>
          </p:cNvSpPr>
          <p:nvPr>
            <p:ph type="dt" sz="half" idx="10"/>
          </p:nvPr>
        </p:nvSpPr>
        <p:spPr/>
        <p:txBody>
          <a:bodyPr/>
          <a:lstStyle/>
          <a:p>
            <a:fld id="{760D65A4-5BAF-497B-876E-808AE7BE76B2}" type="datetimeFigureOut">
              <a:rPr lang="nl-NL" smtClean="0"/>
              <a:t>18-4-2019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14389326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760D65A4-5BAF-497B-876E-808AE7BE76B2}" type="datetimeFigureOut">
              <a:rPr lang="nl-NL" smtClean="0"/>
              <a:t>18-4-2019</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274568434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583436" y="3143250"/>
            <a:ext cx="4270248" cy="25967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7" name="Date Placeholder 6"/>
          <p:cNvSpPr>
            <a:spLocks noGrp="1"/>
          </p:cNvSpPr>
          <p:nvPr>
            <p:ph type="dt" sz="half" idx="10"/>
          </p:nvPr>
        </p:nvSpPr>
        <p:spPr/>
        <p:txBody>
          <a:bodyPr/>
          <a:lstStyle/>
          <a:p>
            <a:fld id="{760D65A4-5BAF-497B-876E-808AE7BE76B2}" type="datetimeFigureOut">
              <a:rPr lang="nl-NL" smtClean="0"/>
              <a:t>18-4-2019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FD87C26-32E2-4DC6-9A0C-BA2C61389922}" type="slidenum">
              <a:rPr lang="nl-NL" smtClean="0"/>
              <a:t>‹#›</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232563222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760D65A4-5BAF-497B-876E-808AE7BE76B2}" type="datetimeFigureOut">
              <a:rPr lang="nl-NL" smtClean="0"/>
              <a:t>18-4-2019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425762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D65A4-5BAF-497B-876E-808AE7BE76B2}" type="datetimeFigureOut">
              <a:rPr lang="nl-NL" smtClean="0"/>
              <a:t>18-4-2019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2991824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Date Placeholder 8"/>
          <p:cNvSpPr>
            <a:spLocks noGrp="1"/>
          </p:cNvSpPr>
          <p:nvPr>
            <p:ph type="dt" sz="half" idx="10"/>
          </p:nvPr>
        </p:nvSpPr>
        <p:spPr/>
        <p:txBody>
          <a:bodyPr/>
          <a:lstStyle/>
          <a:p>
            <a:fld id="{760D65A4-5BAF-497B-876E-808AE7BE76B2}" type="datetimeFigureOut">
              <a:rPr lang="nl-NL" smtClean="0"/>
              <a:t>18-4-2019</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132816231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60D65A4-5BAF-497B-876E-808AE7BE76B2}" type="datetimeFigureOut">
              <a:rPr lang="nl-NL" smtClean="0"/>
              <a:t>18-4-2019</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AFD87C26-32E2-4DC6-9A0C-BA2C61389922}" type="slidenum">
              <a:rPr lang="nl-NL" smtClean="0"/>
              <a:t>‹#›</a:t>
            </a:fld>
            <a:endParaRPr lang="nl-NL"/>
          </a:p>
        </p:txBody>
      </p:sp>
    </p:spTree>
    <p:extLst>
      <p:ext uri="{BB962C8B-B14F-4D97-AF65-F5344CB8AC3E}">
        <p14:creationId xmlns:p14="http://schemas.microsoft.com/office/powerpoint/2010/main" val="285506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60D65A4-5BAF-497B-876E-808AE7BE76B2}" type="datetimeFigureOut">
              <a:rPr lang="nl-NL" smtClean="0"/>
              <a:t>18-4-2019</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FD87C26-32E2-4DC6-9A0C-BA2C61389922}" type="slidenum">
              <a:rPr lang="nl-NL" smtClean="0"/>
              <a:t>‹#›</a:t>
            </a:fld>
            <a:endParaRPr lang="nl-NL"/>
          </a:p>
        </p:txBody>
      </p:sp>
    </p:spTree>
    <p:extLst>
      <p:ext uri="{BB962C8B-B14F-4D97-AF65-F5344CB8AC3E}">
        <p14:creationId xmlns:p14="http://schemas.microsoft.com/office/powerpoint/2010/main" val="5699141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JiwZQNYlGQ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22B8890-B46E-4A88-9B3F-9C41791DEBA7}"/>
              </a:ext>
            </a:extLst>
          </p:cNvPr>
          <p:cNvSpPr>
            <a:spLocks noGrp="1"/>
          </p:cNvSpPr>
          <p:nvPr>
            <p:ph type="ctrTitle"/>
          </p:nvPr>
        </p:nvSpPr>
        <p:spPr/>
        <p:txBody>
          <a:bodyPr/>
          <a:lstStyle/>
          <a:p>
            <a:r>
              <a:rPr lang="nl-NL" dirty="0"/>
              <a:t>Studentcoach ADHD	</a:t>
            </a:r>
          </a:p>
        </p:txBody>
      </p:sp>
      <p:sp>
        <p:nvSpPr>
          <p:cNvPr id="3" name="Ondertitel 2">
            <a:extLst>
              <a:ext uri="{FF2B5EF4-FFF2-40B4-BE49-F238E27FC236}">
                <a16:creationId xmlns:a16="http://schemas.microsoft.com/office/drawing/2014/main" xmlns="" id="{A2F320EF-453E-4FFE-BC72-83E167321537}"/>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19083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4B37873-32B3-4001-BAC3-370015956572}"/>
              </a:ext>
            </a:extLst>
          </p:cNvPr>
          <p:cNvSpPr>
            <a:spLocks noGrp="1"/>
          </p:cNvSpPr>
          <p:nvPr>
            <p:ph type="title"/>
          </p:nvPr>
        </p:nvSpPr>
        <p:spPr/>
        <p:txBody>
          <a:bodyPr/>
          <a:lstStyle/>
          <a:p>
            <a:r>
              <a:rPr lang="nl-NL" dirty="0"/>
              <a:t>Casus &amp; rollenspel </a:t>
            </a:r>
          </a:p>
        </p:txBody>
      </p:sp>
      <p:sp>
        <p:nvSpPr>
          <p:cNvPr id="3" name="Tijdelijke aanduiding voor inhoud 2">
            <a:extLst>
              <a:ext uri="{FF2B5EF4-FFF2-40B4-BE49-F238E27FC236}">
                <a16:creationId xmlns:a16="http://schemas.microsoft.com/office/drawing/2014/main" xmlns="" id="{0B5D514D-A083-4D44-94C2-33DDD8AD38F6}"/>
              </a:ext>
            </a:extLst>
          </p:cNvPr>
          <p:cNvSpPr>
            <a:spLocks noGrp="1"/>
          </p:cNvSpPr>
          <p:nvPr>
            <p:ph idx="1"/>
          </p:nvPr>
        </p:nvSpPr>
        <p:spPr/>
        <p:txBody>
          <a:bodyPr/>
          <a:lstStyle/>
          <a:p>
            <a:r>
              <a:rPr lang="nl-NL" dirty="0"/>
              <a:t>Wie heeft er een voorbeeld?</a:t>
            </a:r>
          </a:p>
          <a:p>
            <a:pPr lvl="1"/>
            <a:r>
              <a:rPr lang="nl-NL" dirty="0"/>
              <a:t>Feiten, situatie:</a:t>
            </a:r>
          </a:p>
          <a:p>
            <a:pPr lvl="1"/>
            <a:r>
              <a:rPr lang="nl-NL" dirty="0"/>
              <a:t>Wat is er aan de hand?</a:t>
            </a:r>
          </a:p>
          <a:p>
            <a:pPr lvl="1"/>
            <a:r>
              <a:rPr lang="nl-NL" dirty="0"/>
              <a:t>Advies</a:t>
            </a:r>
          </a:p>
          <a:p>
            <a:pPr lvl="2"/>
            <a:r>
              <a:rPr lang="nl-NL" dirty="0"/>
              <a:t>Koppelen theorie kennis/vaardigheden </a:t>
            </a:r>
          </a:p>
        </p:txBody>
      </p:sp>
    </p:spTree>
    <p:extLst>
      <p:ext uri="{BB962C8B-B14F-4D97-AF65-F5344CB8AC3E}">
        <p14:creationId xmlns:p14="http://schemas.microsoft.com/office/powerpoint/2010/main" val="3394816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B898DB3-90B6-4E30-BD9C-2B54607EAE91}"/>
              </a:ext>
            </a:extLst>
          </p:cNvPr>
          <p:cNvSpPr>
            <a:spLocks noGrp="1"/>
          </p:cNvSpPr>
          <p:nvPr>
            <p:ph type="title"/>
          </p:nvPr>
        </p:nvSpPr>
        <p:spPr/>
        <p:txBody>
          <a:bodyPr/>
          <a:lstStyle/>
          <a:p>
            <a:r>
              <a:rPr lang="nl-NL" dirty="0"/>
              <a:t>Tim </a:t>
            </a:r>
          </a:p>
        </p:txBody>
      </p:sp>
      <p:sp>
        <p:nvSpPr>
          <p:cNvPr id="3" name="Tijdelijke aanduiding voor inhoud 2">
            <a:extLst>
              <a:ext uri="{FF2B5EF4-FFF2-40B4-BE49-F238E27FC236}">
                <a16:creationId xmlns:a16="http://schemas.microsoft.com/office/drawing/2014/main" xmlns="" id="{20C10584-8C74-4756-99CB-EB0B41B66A03}"/>
              </a:ext>
            </a:extLst>
          </p:cNvPr>
          <p:cNvSpPr>
            <a:spLocks noGrp="1"/>
          </p:cNvSpPr>
          <p:nvPr>
            <p:ph idx="1"/>
          </p:nvPr>
        </p:nvSpPr>
        <p:spPr/>
        <p:txBody>
          <a:bodyPr>
            <a:normAutofit/>
          </a:bodyPr>
          <a:lstStyle/>
          <a:p>
            <a:pPr marL="0" indent="0" algn="ctr">
              <a:buNone/>
            </a:pPr>
            <a:r>
              <a:rPr lang="nl-NL" dirty="0"/>
              <a:t>Tim is een student 3e jaar facility management. Hij zit in het 3e jaar van de opleiding en loopt nu stage. Hij heeft zich aangemeld bij de coaching omdat hij naast het stage lopen ook nog twee herkansingen moet halen uit het 2e jaar. Hij heeft een diagnose ADD. Zijn coachvraag is gericht op het realistisch leren plannen. Hij geeft aan dat hij het lastig vindt om een realistisch planning te maken. Hij geeft aan dat ze nooit kan inschatten hoelang hij ergens mee bezig is en dat hij ook moeilijk vindt om ergens aan te beginnen.  Als het niet lukt levert dat stress op en schuift hij het vooruit. Na het tijdje wordt de 'berg' zo groot dat hij er niet meer aan begint en het laat voor wat het is. </a:t>
            </a:r>
          </a:p>
          <a:p>
            <a:endParaRPr lang="nl-NL" dirty="0"/>
          </a:p>
        </p:txBody>
      </p:sp>
      <p:sp>
        <p:nvSpPr>
          <p:cNvPr id="4" name="Tekstvak 3">
            <a:extLst>
              <a:ext uri="{FF2B5EF4-FFF2-40B4-BE49-F238E27FC236}">
                <a16:creationId xmlns:a16="http://schemas.microsoft.com/office/drawing/2014/main" xmlns="" id="{7F2D502E-9B9B-4AAE-A2BD-F347B074D766}"/>
              </a:ext>
            </a:extLst>
          </p:cNvPr>
          <p:cNvSpPr txBox="1"/>
          <p:nvPr/>
        </p:nvSpPr>
        <p:spPr>
          <a:xfrm>
            <a:off x="3783435" y="5452844"/>
            <a:ext cx="5066950" cy="923330"/>
          </a:xfrm>
          <a:prstGeom prst="rect">
            <a:avLst/>
          </a:prstGeom>
          <a:noFill/>
        </p:spPr>
        <p:txBody>
          <a:bodyPr wrap="square" rtlCol="0">
            <a:spAutoFit/>
          </a:bodyPr>
          <a:lstStyle/>
          <a:p>
            <a:pPr lvl="1"/>
            <a:r>
              <a:rPr lang="nl-NL" dirty="0"/>
              <a:t>- Wat is er aan de hand?</a:t>
            </a:r>
          </a:p>
          <a:p>
            <a:pPr lvl="1"/>
            <a:r>
              <a:rPr lang="nl-NL" dirty="0"/>
              <a:t>- Advies: Koppelen theorie kennis/vaardigheden </a:t>
            </a:r>
          </a:p>
          <a:p>
            <a:endParaRPr lang="nl-NL" dirty="0"/>
          </a:p>
        </p:txBody>
      </p:sp>
    </p:spTree>
    <p:extLst>
      <p:ext uri="{BB962C8B-B14F-4D97-AF65-F5344CB8AC3E}">
        <p14:creationId xmlns:p14="http://schemas.microsoft.com/office/powerpoint/2010/main" val="1451164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9802D85-5F49-494B-B12D-4EFDEE7F1877}"/>
              </a:ext>
            </a:extLst>
          </p:cNvPr>
          <p:cNvSpPr>
            <a:spLocks noGrp="1"/>
          </p:cNvSpPr>
          <p:nvPr>
            <p:ph type="title"/>
          </p:nvPr>
        </p:nvSpPr>
        <p:spPr/>
        <p:txBody>
          <a:bodyPr/>
          <a:lstStyle/>
          <a:p>
            <a:r>
              <a:rPr lang="nl-NL" dirty="0"/>
              <a:t>Maria</a:t>
            </a:r>
          </a:p>
        </p:txBody>
      </p:sp>
      <p:sp>
        <p:nvSpPr>
          <p:cNvPr id="3" name="Tijdelijke aanduiding voor inhoud 2">
            <a:extLst>
              <a:ext uri="{FF2B5EF4-FFF2-40B4-BE49-F238E27FC236}">
                <a16:creationId xmlns:a16="http://schemas.microsoft.com/office/drawing/2014/main" xmlns="" id="{50CA1ACB-BD39-4E3F-AC4A-C4F90EE8D802}"/>
              </a:ext>
            </a:extLst>
          </p:cNvPr>
          <p:cNvSpPr>
            <a:spLocks noGrp="1"/>
          </p:cNvSpPr>
          <p:nvPr>
            <p:ph idx="1"/>
          </p:nvPr>
        </p:nvSpPr>
        <p:spPr/>
        <p:txBody>
          <a:bodyPr>
            <a:normAutofit lnSpcReduction="10000"/>
          </a:bodyPr>
          <a:lstStyle/>
          <a:p>
            <a:pPr marL="0" indent="0" algn="ctr">
              <a:buNone/>
            </a:pPr>
            <a:r>
              <a:rPr lang="nl-NL" dirty="0"/>
              <a:t>Maria zit in het 1e jaar MWD. Zij heeft al twee studies achter de rug die op niks zijn uitgelopen. Maria heeft een diagnose ADHD. Ze geeft aan veel te gamen in haar vrije tijd. Nadat haar eerste tentamen periode niet zo goed is verlopen zit ze vol motivatie om het vanaf nu beter aan te pakken. Ze geeft aan dat ze altijd gemotiveerd is na een tentamen periode maar verliest dit na een paar weken weer. Ze wilt vanaf de nieuwe periode elke dag iets aan de studie doen. Ze geeft aan op dit moment weinig routine te hebben en nooit een planning te maken. Ze kan zo een hele dag gamen zonder iets te doen. Naderhand voelt ze zich wel schuldig. Ze geeft aan met veel taken in haar hoofd bezig te zijn maar daar blijft het dan ook vaak bij. Ze wilt graag meer structuur aan brengen in haar dagelijks leven en studie alleen weet ze niet goed hoe.</a:t>
            </a:r>
          </a:p>
        </p:txBody>
      </p:sp>
      <p:sp>
        <p:nvSpPr>
          <p:cNvPr id="4" name="Tekstvak 3">
            <a:extLst>
              <a:ext uri="{FF2B5EF4-FFF2-40B4-BE49-F238E27FC236}">
                <a16:creationId xmlns:a16="http://schemas.microsoft.com/office/drawing/2014/main" xmlns="" id="{26A350D7-9727-4134-81DA-031791CD8C2F}"/>
              </a:ext>
            </a:extLst>
          </p:cNvPr>
          <p:cNvSpPr txBox="1"/>
          <p:nvPr/>
        </p:nvSpPr>
        <p:spPr>
          <a:xfrm>
            <a:off x="3741490" y="5637402"/>
            <a:ext cx="5066950" cy="923330"/>
          </a:xfrm>
          <a:prstGeom prst="rect">
            <a:avLst/>
          </a:prstGeom>
          <a:noFill/>
        </p:spPr>
        <p:txBody>
          <a:bodyPr wrap="square" rtlCol="0">
            <a:spAutoFit/>
          </a:bodyPr>
          <a:lstStyle/>
          <a:p>
            <a:pPr lvl="1"/>
            <a:r>
              <a:rPr lang="nl-NL" dirty="0"/>
              <a:t>- Wat is er aan de hand?</a:t>
            </a:r>
          </a:p>
          <a:p>
            <a:pPr lvl="1"/>
            <a:r>
              <a:rPr lang="nl-NL" dirty="0"/>
              <a:t>- Advies: Koppelen theorie kennis/vaardigheden </a:t>
            </a:r>
          </a:p>
          <a:p>
            <a:endParaRPr lang="nl-NL" dirty="0"/>
          </a:p>
        </p:txBody>
      </p:sp>
    </p:spTree>
    <p:extLst>
      <p:ext uri="{BB962C8B-B14F-4D97-AF65-F5344CB8AC3E}">
        <p14:creationId xmlns:p14="http://schemas.microsoft.com/office/powerpoint/2010/main" val="2262882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1DA53B8-78CC-412E-96E2-5BB15935D370}"/>
              </a:ext>
            </a:extLst>
          </p:cNvPr>
          <p:cNvSpPr>
            <a:spLocks noGrp="1"/>
          </p:cNvSpPr>
          <p:nvPr>
            <p:ph type="title"/>
          </p:nvPr>
        </p:nvSpPr>
        <p:spPr/>
        <p:txBody>
          <a:bodyPr/>
          <a:lstStyle/>
          <a:p>
            <a:r>
              <a:rPr lang="nl-NL" dirty="0"/>
              <a:t>Rollenspel</a:t>
            </a:r>
          </a:p>
        </p:txBody>
      </p:sp>
      <p:sp>
        <p:nvSpPr>
          <p:cNvPr id="3" name="Tijdelijke aanduiding voor inhoud 2">
            <a:extLst>
              <a:ext uri="{FF2B5EF4-FFF2-40B4-BE49-F238E27FC236}">
                <a16:creationId xmlns:a16="http://schemas.microsoft.com/office/drawing/2014/main" xmlns="" id="{1345A50D-8E28-4D0A-B3F8-097C56CC7B04}"/>
              </a:ext>
            </a:extLst>
          </p:cNvPr>
          <p:cNvSpPr>
            <a:spLocks noGrp="1"/>
          </p:cNvSpPr>
          <p:nvPr>
            <p:ph idx="1"/>
          </p:nvPr>
        </p:nvSpPr>
        <p:spPr/>
        <p:txBody>
          <a:bodyPr>
            <a:normAutofit fontScale="85000" lnSpcReduction="10000"/>
          </a:bodyPr>
          <a:lstStyle/>
          <a:p>
            <a:r>
              <a:rPr lang="nl-NL" dirty="0"/>
              <a:t>A: </a:t>
            </a:r>
            <a:r>
              <a:rPr lang="nl-NL" dirty="0" err="1"/>
              <a:t>Coachee</a:t>
            </a:r>
            <a:r>
              <a:rPr lang="nl-NL" dirty="0"/>
              <a:t>, B: Coach en C: observator </a:t>
            </a:r>
          </a:p>
          <a:p>
            <a:r>
              <a:rPr lang="nl-NL" dirty="0"/>
              <a:t>Stel je voor, je gaat in gesprek met Tim.  </a:t>
            </a:r>
          </a:p>
          <a:p>
            <a:pPr marL="0" indent="0" algn="ctr">
              <a:buNone/>
            </a:pPr>
            <a:r>
              <a:rPr lang="nl-NL" dirty="0"/>
              <a:t>Tim zit in zijn derde gesprek. Hij heeft moeite met het maken van realistische planning.  Als afspraak voor dit gesprek zou Tim proberen een planning voor komende week op te stellen en eraan houden. Tim komt gefrustreerd het gesprek binnen. Het gaat niet lukken zegt hij, “net als altijd kan ik mij er niet aan houden”. Hij heeft in zijn planning per dag neer gezet welke vak hij wilt leren. </a:t>
            </a:r>
          </a:p>
          <a:p>
            <a:pPr algn="ctr"/>
            <a:r>
              <a:rPr lang="nl-NL" dirty="0"/>
              <a:t>Hij geef het volgende aan: </a:t>
            </a:r>
          </a:p>
          <a:p>
            <a:pPr algn="ctr"/>
            <a:r>
              <a:rPr lang="nl-NL" dirty="0"/>
              <a:t>Dat hij tijdens het volgen van zijn planning vaak vergat wat hij moest doen</a:t>
            </a:r>
          </a:p>
          <a:p>
            <a:pPr algn="ctr"/>
            <a:r>
              <a:rPr lang="nl-NL" dirty="0"/>
              <a:t>Hij niet kon beginnen omdat hij geen idee had waar hij moest beginnen, het te ‘groot’ voelde en er kwamen andere ‘onverwachtse’ zaken tussen door die hij niet had ingepland</a:t>
            </a:r>
          </a:p>
        </p:txBody>
      </p:sp>
    </p:spTree>
    <p:extLst>
      <p:ext uri="{BB962C8B-B14F-4D97-AF65-F5344CB8AC3E}">
        <p14:creationId xmlns:p14="http://schemas.microsoft.com/office/powerpoint/2010/main" val="3913815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C2DA6B3-C9C3-4508-A902-530DED9C6D83}"/>
              </a:ext>
            </a:extLst>
          </p:cNvPr>
          <p:cNvSpPr>
            <a:spLocks noGrp="1"/>
          </p:cNvSpPr>
          <p:nvPr>
            <p:ph type="title"/>
          </p:nvPr>
        </p:nvSpPr>
        <p:spPr/>
        <p:txBody>
          <a:bodyPr/>
          <a:lstStyle/>
          <a:p>
            <a:r>
              <a:rPr lang="nl-NL" dirty="0"/>
              <a:t>Maria</a:t>
            </a:r>
          </a:p>
        </p:txBody>
      </p:sp>
      <p:sp>
        <p:nvSpPr>
          <p:cNvPr id="3" name="Tijdelijke aanduiding voor inhoud 2">
            <a:extLst>
              <a:ext uri="{FF2B5EF4-FFF2-40B4-BE49-F238E27FC236}">
                <a16:creationId xmlns:a16="http://schemas.microsoft.com/office/drawing/2014/main" xmlns="" id="{D9959003-306A-4023-B6FF-A53BBAD7EF73}"/>
              </a:ext>
            </a:extLst>
          </p:cNvPr>
          <p:cNvSpPr>
            <a:spLocks noGrp="1"/>
          </p:cNvSpPr>
          <p:nvPr>
            <p:ph idx="1"/>
          </p:nvPr>
        </p:nvSpPr>
        <p:spPr/>
        <p:txBody>
          <a:bodyPr>
            <a:normAutofit lnSpcReduction="10000"/>
          </a:bodyPr>
          <a:lstStyle/>
          <a:p>
            <a:pPr fontAlgn="ctr"/>
            <a:r>
              <a:rPr lang="nl-NL" dirty="0"/>
              <a:t>Stel je voor je gaat in gesprek met Maria. Het is het eerste gesprek. Het eerste doel waar ze aan wilt werken is het bijhouden van taken die ze moet doen op een dag. </a:t>
            </a:r>
          </a:p>
          <a:p>
            <a:pPr fontAlgn="ctr"/>
            <a:r>
              <a:rPr lang="nl-NL" dirty="0"/>
              <a:t>Ze geeft aan altijd haar hele hoofd vol te hebben met taken die nog moeten gebeuren, bv de was moet ze nog doen, ze moeten nog even langs de winkel, dat ene pakketje moet ze nog afleveren terwijl ze eigenlijk voor haar toets moet leren. Ze geeft aan uiteindelijk vaak niks te doen waardoor de taken zich alleen maar verder opstappelen</a:t>
            </a:r>
            <a:r>
              <a:rPr lang="nl-NL"/>
              <a:t>. </a:t>
            </a:r>
          </a:p>
          <a:p>
            <a:pPr fontAlgn="ctr"/>
            <a:r>
              <a:rPr lang="nl-NL"/>
              <a:t>Het </a:t>
            </a:r>
            <a:r>
              <a:rPr lang="nl-NL" dirty="0"/>
              <a:t>komt zegt ze doordat het als teveel voelt en ze niet weet waar ze moet beginnen. Daarnaast geeft ze aan dat ze vaak de taken ook snel weer vergeet tot ze tegen de lamp loopt omdat ze een afspraak of deadline is vergeten. </a:t>
            </a:r>
          </a:p>
          <a:p>
            <a:endParaRPr lang="nl-NL" dirty="0"/>
          </a:p>
        </p:txBody>
      </p:sp>
    </p:spTree>
    <p:extLst>
      <p:ext uri="{BB962C8B-B14F-4D97-AF65-F5344CB8AC3E}">
        <p14:creationId xmlns:p14="http://schemas.microsoft.com/office/powerpoint/2010/main" val="2982917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7B240DD-33A8-40DB-BA50-D7225B3972E3}"/>
              </a:ext>
            </a:extLst>
          </p:cNvPr>
          <p:cNvSpPr>
            <a:spLocks noGrp="1"/>
          </p:cNvSpPr>
          <p:nvPr>
            <p:ph type="title"/>
          </p:nvPr>
        </p:nvSpPr>
        <p:spPr/>
        <p:txBody>
          <a:bodyPr/>
          <a:lstStyle/>
          <a:p>
            <a:r>
              <a:rPr lang="nl-NL" dirty="0"/>
              <a:t>Evaluatie</a:t>
            </a:r>
          </a:p>
        </p:txBody>
      </p:sp>
      <p:sp>
        <p:nvSpPr>
          <p:cNvPr id="3" name="Tijdelijke aanduiding voor inhoud 2">
            <a:extLst>
              <a:ext uri="{FF2B5EF4-FFF2-40B4-BE49-F238E27FC236}">
                <a16:creationId xmlns:a16="http://schemas.microsoft.com/office/drawing/2014/main" xmlns="" id="{5DB31DBD-42D5-42A7-A9C4-1F84A19F7966}"/>
              </a:ext>
            </a:extLst>
          </p:cNvPr>
          <p:cNvSpPr>
            <a:spLocks noGrp="1"/>
          </p:cNvSpPr>
          <p:nvPr>
            <p:ph idx="1"/>
          </p:nvPr>
        </p:nvSpPr>
        <p:spPr/>
        <p:txBody>
          <a:bodyPr/>
          <a:lstStyle/>
          <a:p>
            <a:r>
              <a:rPr lang="nl-NL" dirty="0"/>
              <a:t>Ontwikkelen studentcoach AD(H)D </a:t>
            </a:r>
            <a:r>
              <a:rPr lang="nl-NL" dirty="0">
                <a:sym typeface="Wingdings" panose="05000000000000000000" pitchFamily="2" charset="2"/>
              </a:rPr>
              <a:t> Jullie professional en expert!</a:t>
            </a:r>
            <a:endParaRPr lang="nl-NL" dirty="0"/>
          </a:p>
          <a:p>
            <a:r>
              <a:rPr lang="nl-NL" dirty="0"/>
              <a:t>Scoren doelen</a:t>
            </a:r>
          </a:p>
          <a:p>
            <a:r>
              <a:rPr lang="nl-NL" dirty="0"/>
              <a:t>SWOT analyse</a:t>
            </a:r>
          </a:p>
        </p:txBody>
      </p:sp>
    </p:spTree>
    <p:extLst>
      <p:ext uri="{BB962C8B-B14F-4D97-AF65-F5344CB8AC3E}">
        <p14:creationId xmlns:p14="http://schemas.microsoft.com/office/powerpoint/2010/main" val="320217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0BFE902-3046-4A3D-B6CF-FCBD24A3160F}"/>
              </a:ext>
            </a:extLst>
          </p:cNvPr>
          <p:cNvSpPr>
            <a:spLocks noGrp="1"/>
          </p:cNvSpPr>
          <p:nvPr>
            <p:ph type="title"/>
          </p:nvPr>
        </p:nvSpPr>
        <p:spPr>
          <a:xfrm>
            <a:off x="2231136" y="608076"/>
            <a:ext cx="7729728" cy="1188720"/>
          </a:xfrm>
        </p:spPr>
        <p:txBody>
          <a:bodyPr/>
          <a:lstStyle/>
          <a:p>
            <a:r>
              <a:rPr lang="nl-NL" dirty="0"/>
              <a:t>SWOT analyse</a:t>
            </a:r>
          </a:p>
        </p:txBody>
      </p:sp>
      <p:cxnSp>
        <p:nvCxnSpPr>
          <p:cNvPr id="9" name="Rechte verbindingslijn 8">
            <a:extLst>
              <a:ext uri="{FF2B5EF4-FFF2-40B4-BE49-F238E27FC236}">
                <a16:creationId xmlns:a16="http://schemas.microsoft.com/office/drawing/2014/main" xmlns="" id="{88BE7ADD-BBAD-4FDA-A489-6CBB37AA717E}"/>
              </a:ext>
            </a:extLst>
          </p:cNvPr>
          <p:cNvCxnSpPr/>
          <p:nvPr/>
        </p:nvCxnSpPr>
        <p:spPr>
          <a:xfrm>
            <a:off x="5448294" y="4518882"/>
            <a:ext cx="589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xmlns="" id="{DB7A689E-7F87-4DEC-8EC0-2B28CA22929C}"/>
              </a:ext>
            </a:extLst>
          </p:cNvPr>
          <p:cNvCxnSpPr/>
          <p:nvPr/>
        </p:nvCxnSpPr>
        <p:spPr>
          <a:xfrm>
            <a:off x="8318494" y="2764983"/>
            <a:ext cx="0" cy="33655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kstvak 11">
            <a:extLst>
              <a:ext uri="{FF2B5EF4-FFF2-40B4-BE49-F238E27FC236}">
                <a16:creationId xmlns:a16="http://schemas.microsoft.com/office/drawing/2014/main" xmlns="" id="{8FF3A9A6-183A-4323-B4EA-C65510318B08}"/>
              </a:ext>
            </a:extLst>
          </p:cNvPr>
          <p:cNvSpPr txBox="1"/>
          <p:nvPr/>
        </p:nvSpPr>
        <p:spPr>
          <a:xfrm>
            <a:off x="5613394" y="2931382"/>
            <a:ext cx="2465204" cy="692497"/>
          </a:xfrm>
          <a:prstGeom prst="rect">
            <a:avLst/>
          </a:prstGeom>
          <a:noFill/>
        </p:spPr>
        <p:txBody>
          <a:bodyPr wrap="square" rtlCol="0">
            <a:spAutoFit/>
          </a:bodyPr>
          <a:lstStyle/>
          <a:p>
            <a:r>
              <a:rPr lang="nl-NL" dirty="0"/>
              <a:t>Sterkten</a:t>
            </a:r>
          </a:p>
          <a:p>
            <a:r>
              <a:rPr lang="nl-NL" sz="1050" dirty="0"/>
              <a:t>- Wat was goed aan de training/</a:t>
            </a:r>
            <a:r>
              <a:rPr lang="nl-NL" sz="1050" dirty="0" err="1"/>
              <a:t>toolbox</a:t>
            </a:r>
            <a:r>
              <a:rPr lang="nl-NL" sz="1050" dirty="0"/>
              <a:t>, onderdelen, theorie, interactie  </a:t>
            </a:r>
          </a:p>
        </p:txBody>
      </p:sp>
      <p:sp>
        <p:nvSpPr>
          <p:cNvPr id="14" name="Tekstvak 13">
            <a:extLst>
              <a:ext uri="{FF2B5EF4-FFF2-40B4-BE49-F238E27FC236}">
                <a16:creationId xmlns:a16="http://schemas.microsoft.com/office/drawing/2014/main" xmlns="" id="{2BC280A1-E627-4CAD-9B55-ED0AF8A52BED}"/>
              </a:ext>
            </a:extLst>
          </p:cNvPr>
          <p:cNvSpPr txBox="1"/>
          <p:nvPr/>
        </p:nvSpPr>
        <p:spPr>
          <a:xfrm>
            <a:off x="8558391" y="2973179"/>
            <a:ext cx="1346196" cy="369319"/>
          </a:xfrm>
          <a:prstGeom prst="rect">
            <a:avLst/>
          </a:prstGeom>
          <a:noFill/>
        </p:spPr>
        <p:txBody>
          <a:bodyPr wrap="square" rtlCol="0">
            <a:spAutoFit/>
          </a:bodyPr>
          <a:lstStyle/>
          <a:p>
            <a:r>
              <a:rPr lang="nl-NL" dirty="0"/>
              <a:t>Zwakten</a:t>
            </a:r>
          </a:p>
        </p:txBody>
      </p:sp>
      <p:sp>
        <p:nvSpPr>
          <p:cNvPr id="15" name="Tekstvak 14">
            <a:extLst>
              <a:ext uri="{FF2B5EF4-FFF2-40B4-BE49-F238E27FC236}">
                <a16:creationId xmlns:a16="http://schemas.microsoft.com/office/drawing/2014/main" xmlns="" id="{DA4275D3-2460-4650-933D-23E06FA84812}"/>
              </a:ext>
            </a:extLst>
          </p:cNvPr>
          <p:cNvSpPr txBox="1"/>
          <p:nvPr/>
        </p:nvSpPr>
        <p:spPr>
          <a:xfrm>
            <a:off x="5613394" y="4683982"/>
            <a:ext cx="2599425" cy="1215717"/>
          </a:xfrm>
          <a:prstGeom prst="rect">
            <a:avLst/>
          </a:prstGeom>
          <a:noFill/>
        </p:spPr>
        <p:txBody>
          <a:bodyPr wrap="square" rtlCol="0">
            <a:spAutoFit/>
          </a:bodyPr>
          <a:lstStyle/>
          <a:p>
            <a:r>
              <a:rPr lang="nl-NL" dirty="0"/>
              <a:t>Kansen</a:t>
            </a:r>
          </a:p>
          <a:p>
            <a:pPr marL="171450" indent="-171450">
              <a:buFontTx/>
              <a:buChar char="-"/>
            </a:pPr>
            <a:r>
              <a:rPr lang="nl-NL" sz="1100" dirty="0"/>
              <a:t>Wat zijn mogelijkheden binnen de training, </a:t>
            </a:r>
            <a:r>
              <a:rPr lang="nl-NL" sz="1100" dirty="0" err="1"/>
              <a:t>toolbox</a:t>
            </a:r>
            <a:endParaRPr lang="nl-NL" sz="1100" dirty="0"/>
          </a:p>
          <a:p>
            <a:pPr marL="171450" indent="-171450">
              <a:buFontTx/>
              <a:buChar char="-"/>
            </a:pPr>
            <a:r>
              <a:rPr lang="nl-NL" sz="1100" dirty="0"/>
              <a:t>Of breder: binnen HAN (studiesucces) op het gebied van begeleiding studenten AD(H)D</a:t>
            </a:r>
            <a:endParaRPr lang="nl-NL" dirty="0"/>
          </a:p>
        </p:txBody>
      </p:sp>
      <p:sp>
        <p:nvSpPr>
          <p:cNvPr id="16" name="Tekstvak 15">
            <a:extLst>
              <a:ext uri="{FF2B5EF4-FFF2-40B4-BE49-F238E27FC236}">
                <a16:creationId xmlns:a16="http://schemas.microsoft.com/office/drawing/2014/main" xmlns="" id="{110C7E32-8803-4E1A-85BF-DDB942EF6133}"/>
              </a:ext>
            </a:extLst>
          </p:cNvPr>
          <p:cNvSpPr txBox="1"/>
          <p:nvPr/>
        </p:nvSpPr>
        <p:spPr>
          <a:xfrm>
            <a:off x="8558391" y="4683982"/>
            <a:ext cx="2900970" cy="1177245"/>
          </a:xfrm>
          <a:prstGeom prst="rect">
            <a:avLst/>
          </a:prstGeom>
          <a:noFill/>
        </p:spPr>
        <p:txBody>
          <a:bodyPr wrap="square" rtlCol="0">
            <a:spAutoFit/>
          </a:bodyPr>
          <a:lstStyle/>
          <a:p>
            <a:r>
              <a:rPr lang="nl-NL" dirty="0"/>
              <a:t>Bedreigingen</a:t>
            </a:r>
          </a:p>
          <a:p>
            <a:pPr marL="285750" indent="-285750">
              <a:buFontTx/>
              <a:buChar char="-"/>
            </a:pPr>
            <a:r>
              <a:rPr lang="nl-NL" sz="1050" dirty="0"/>
              <a:t>Waar moet voor opgepast worden in de training/</a:t>
            </a:r>
            <a:r>
              <a:rPr lang="nl-NL" sz="1050" dirty="0" err="1"/>
              <a:t>toolbox</a:t>
            </a:r>
            <a:endParaRPr lang="nl-NL" sz="1050" dirty="0"/>
          </a:p>
          <a:p>
            <a:pPr marL="285750" indent="-285750">
              <a:buFontTx/>
              <a:buChar char="-"/>
            </a:pPr>
            <a:r>
              <a:rPr lang="nl-NL" sz="1050" dirty="0"/>
              <a:t>Of breder: wat zijn gevaren bij </a:t>
            </a:r>
            <a:r>
              <a:rPr lang="nl-NL" sz="1050" dirty="0" err="1"/>
              <a:t>studentcoaching</a:t>
            </a:r>
            <a:r>
              <a:rPr lang="nl-NL" sz="1050" dirty="0"/>
              <a:t> van studenten met AD(H)D (ethisch, financieel, organisatorisch </a:t>
            </a:r>
            <a:r>
              <a:rPr lang="nl-NL" sz="1050" dirty="0" err="1"/>
              <a:t>etc</a:t>
            </a:r>
            <a:r>
              <a:rPr lang="nl-NL" sz="1050" dirty="0"/>
              <a:t>)</a:t>
            </a:r>
          </a:p>
        </p:txBody>
      </p:sp>
      <p:sp>
        <p:nvSpPr>
          <p:cNvPr id="17" name="Tekstvak 16">
            <a:extLst>
              <a:ext uri="{FF2B5EF4-FFF2-40B4-BE49-F238E27FC236}">
                <a16:creationId xmlns:a16="http://schemas.microsoft.com/office/drawing/2014/main" xmlns="" id="{EAE6093A-177A-4B21-85BA-AF5B7D36BB70}"/>
              </a:ext>
            </a:extLst>
          </p:cNvPr>
          <p:cNvSpPr txBox="1"/>
          <p:nvPr/>
        </p:nvSpPr>
        <p:spPr>
          <a:xfrm>
            <a:off x="1536700" y="2654300"/>
            <a:ext cx="2908296" cy="2862322"/>
          </a:xfrm>
          <a:prstGeom prst="rect">
            <a:avLst/>
          </a:prstGeom>
          <a:noFill/>
        </p:spPr>
        <p:txBody>
          <a:bodyPr wrap="square" rtlCol="0">
            <a:spAutoFit/>
          </a:bodyPr>
          <a:lstStyle/>
          <a:p>
            <a:r>
              <a:rPr lang="nl-NL" dirty="0"/>
              <a:t>Procedure:</a:t>
            </a:r>
          </a:p>
          <a:p>
            <a:pPr marL="285750" indent="-285750">
              <a:buFontTx/>
              <a:buChar char="-"/>
            </a:pPr>
            <a:r>
              <a:rPr lang="nl-NL" dirty="0"/>
              <a:t>Doel SWOT</a:t>
            </a:r>
          </a:p>
          <a:p>
            <a:pPr marL="285750" indent="-285750">
              <a:buFontTx/>
              <a:buChar char="-"/>
            </a:pPr>
            <a:r>
              <a:rPr lang="nl-NL" dirty="0"/>
              <a:t>Individueel invullen formulier</a:t>
            </a:r>
          </a:p>
          <a:p>
            <a:pPr marL="285750" indent="-285750">
              <a:buFontTx/>
              <a:buChar char="-"/>
            </a:pPr>
            <a:r>
              <a:rPr lang="nl-NL" dirty="0"/>
              <a:t>Verzamelen </a:t>
            </a:r>
          </a:p>
          <a:p>
            <a:pPr marL="285750" indent="-285750">
              <a:buFontTx/>
              <a:buChar char="-"/>
            </a:pPr>
            <a:r>
              <a:rPr lang="nl-NL" dirty="0"/>
              <a:t>Prioriteiten </a:t>
            </a:r>
          </a:p>
          <a:p>
            <a:pPr marL="285750" indent="-285750">
              <a:buFontTx/>
              <a:buChar char="-"/>
            </a:pPr>
            <a:r>
              <a:rPr lang="nl-NL" dirty="0"/>
              <a:t>Samenhang</a:t>
            </a:r>
          </a:p>
          <a:p>
            <a:pPr marL="742950" lvl="1" indent="-285750">
              <a:buFontTx/>
              <a:buChar char="-"/>
            </a:pPr>
            <a:r>
              <a:rPr lang="nl-NL" dirty="0"/>
              <a:t>Relaties </a:t>
            </a:r>
          </a:p>
          <a:p>
            <a:pPr marL="742950" lvl="1" indent="-285750">
              <a:buFontTx/>
              <a:buChar char="-"/>
            </a:pPr>
            <a:r>
              <a:rPr lang="nl-NL" dirty="0"/>
              <a:t>Combinaties</a:t>
            </a:r>
          </a:p>
          <a:p>
            <a:pPr marL="285750" indent="-285750">
              <a:buFontTx/>
              <a:buChar char="-"/>
            </a:pPr>
            <a:endParaRPr lang="nl-NL" dirty="0"/>
          </a:p>
        </p:txBody>
      </p:sp>
    </p:spTree>
    <p:extLst>
      <p:ext uri="{BB962C8B-B14F-4D97-AF65-F5344CB8AC3E}">
        <p14:creationId xmlns:p14="http://schemas.microsoft.com/office/powerpoint/2010/main" val="279761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F4570F-46C7-4F34-AD41-9B7C9F7AFE15}"/>
              </a:ext>
            </a:extLst>
          </p:cNvPr>
          <p:cNvSpPr>
            <a:spLocks noGrp="1"/>
          </p:cNvSpPr>
          <p:nvPr>
            <p:ph type="title"/>
          </p:nvPr>
        </p:nvSpPr>
        <p:spPr/>
        <p:txBody>
          <a:bodyPr/>
          <a:lstStyle/>
          <a:p>
            <a:r>
              <a:rPr lang="nl-NL" dirty="0"/>
              <a:t>Zo voelt AD(H)D</a:t>
            </a:r>
          </a:p>
        </p:txBody>
      </p:sp>
      <p:sp>
        <p:nvSpPr>
          <p:cNvPr id="3" name="Tijdelijke aanduiding voor inhoud 2">
            <a:extLst>
              <a:ext uri="{FF2B5EF4-FFF2-40B4-BE49-F238E27FC236}">
                <a16:creationId xmlns:a16="http://schemas.microsoft.com/office/drawing/2014/main" xmlns="" id="{F83EB976-0ACE-468A-80B4-CA3E467A3E05}"/>
              </a:ext>
            </a:extLst>
          </p:cNvPr>
          <p:cNvSpPr>
            <a:spLocks noGrp="1"/>
          </p:cNvSpPr>
          <p:nvPr>
            <p:ph idx="1"/>
          </p:nvPr>
        </p:nvSpPr>
        <p:spPr/>
        <p:txBody>
          <a:bodyPr/>
          <a:lstStyle/>
          <a:p>
            <a:r>
              <a:rPr lang="nl-NL" dirty="0"/>
              <a:t>Kring </a:t>
            </a:r>
          </a:p>
          <a:p>
            <a:r>
              <a:rPr lang="nl-NL" dirty="0"/>
              <a:t>Iemand in het midden van de groep</a:t>
            </a:r>
          </a:p>
          <a:p>
            <a:r>
              <a:rPr lang="nl-NL" dirty="0"/>
              <a:t>De mensen erom heen fluisteren steeds iets in het oor van de persoon in het midden  </a:t>
            </a:r>
          </a:p>
          <a:p>
            <a:r>
              <a:rPr lang="nl-NL" dirty="0"/>
              <a:t>Dit 2a 3min lang</a:t>
            </a:r>
          </a:p>
          <a:p>
            <a:pPr marL="0" indent="0">
              <a:buNone/>
            </a:pPr>
            <a:r>
              <a:rPr lang="nl-NL"/>
              <a:t> </a:t>
            </a:r>
            <a:endParaRPr lang="nl-NL" dirty="0"/>
          </a:p>
        </p:txBody>
      </p:sp>
    </p:spTree>
    <p:extLst>
      <p:ext uri="{BB962C8B-B14F-4D97-AF65-F5344CB8AC3E}">
        <p14:creationId xmlns:p14="http://schemas.microsoft.com/office/powerpoint/2010/main" val="84896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12480E2-384E-4735-BED6-6D0358A411E5}"/>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xmlns="" id="{4C714459-C3A5-4FA6-85F1-2CCFCD836EA1}"/>
              </a:ext>
            </a:extLst>
          </p:cNvPr>
          <p:cNvSpPr>
            <a:spLocks noGrp="1"/>
          </p:cNvSpPr>
          <p:nvPr>
            <p:ph idx="1"/>
          </p:nvPr>
        </p:nvSpPr>
        <p:spPr/>
        <p:txBody>
          <a:bodyPr>
            <a:normAutofit/>
          </a:bodyPr>
          <a:lstStyle/>
          <a:p>
            <a:r>
              <a:rPr lang="nl-NL" dirty="0"/>
              <a:t>Waarom deze training?</a:t>
            </a:r>
          </a:p>
          <a:p>
            <a:r>
              <a:rPr lang="nl-NL" dirty="0"/>
              <a:t>Doelen opstellen</a:t>
            </a:r>
          </a:p>
          <a:p>
            <a:r>
              <a:rPr lang="nl-NL" dirty="0"/>
              <a:t>Spreker </a:t>
            </a:r>
          </a:p>
          <a:p>
            <a:r>
              <a:rPr lang="nl-NL" dirty="0"/>
              <a:t>Kennis AD(H)D </a:t>
            </a:r>
          </a:p>
          <a:p>
            <a:r>
              <a:rPr lang="nl-NL" dirty="0"/>
              <a:t>Vaardigheden AD(H)D</a:t>
            </a:r>
          </a:p>
          <a:p>
            <a:r>
              <a:rPr lang="nl-NL" dirty="0"/>
              <a:t>Casus &amp; rollenspel </a:t>
            </a:r>
          </a:p>
          <a:p>
            <a:r>
              <a:rPr lang="nl-NL" dirty="0"/>
              <a:t>Evaluatie </a:t>
            </a:r>
          </a:p>
          <a:p>
            <a:endParaRPr lang="nl-NL" dirty="0"/>
          </a:p>
          <a:p>
            <a:endParaRPr lang="nl-NL" dirty="0"/>
          </a:p>
        </p:txBody>
      </p:sp>
    </p:spTree>
    <p:extLst>
      <p:ext uri="{BB962C8B-B14F-4D97-AF65-F5344CB8AC3E}">
        <p14:creationId xmlns:p14="http://schemas.microsoft.com/office/powerpoint/2010/main" val="1604323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7035141-F756-4FE3-8057-A328BB1A6EA5}"/>
              </a:ext>
            </a:extLst>
          </p:cNvPr>
          <p:cNvSpPr>
            <a:spLocks noGrp="1"/>
          </p:cNvSpPr>
          <p:nvPr>
            <p:ph type="title"/>
          </p:nvPr>
        </p:nvSpPr>
        <p:spPr/>
        <p:txBody>
          <a:bodyPr/>
          <a:lstStyle/>
          <a:p>
            <a:r>
              <a:rPr lang="nl-NL" dirty="0"/>
              <a:t>Waarom?	</a:t>
            </a:r>
          </a:p>
        </p:txBody>
      </p:sp>
      <p:sp>
        <p:nvSpPr>
          <p:cNvPr id="3" name="Tijdelijke aanduiding voor inhoud 2">
            <a:extLst>
              <a:ext uri="{FF2B5EF4-FFF2-40B4-BE49-F238E27FC236}">
                <a16:creationId xmlns:a16="http://schemas.microsoft.com/office/drawing/2014/main" xmlns="" id="{6C94A2B4-7190-459C-9282-45BA38E0EFBA}"/>
              </a:ext>
            </a:extLst>
          </p:cNvPr>
          <p:cNvSpPr>
            <a:spLocks noGrp="1"/>
          </p:cNvSpPr>
          <p:nvPr>
            <p:ph idx="1"/>
          </p:nvPr>
        </p:nvSpPr>
        <p:spPr/>
        <p:txBody>
          <a:bodyPr/>
          <a:lstStyle/>
          <a:p>
            <a:r>
              <a:rPr lang="nl-NL" dirty="0"/>
              <a:t>Veel aanmelding studentcoach met AD(H)D </a:t>
            </a:r>
          </a:p>
          <a:p>
            <a:r>
              <a:rPr lang="nl-NL" dirty="0"/>
              <a:t>Uit onderzoek blijkt behoefte aan individuele ondersteuning bij AD(H)D in de studie</a:t>
            </a:r>
          </a:p>
          <a:p>
            <a:r>
              <a:rPr lang="nl-NL" dirty="0"/>
              <a:t>Studenten met AD(H)D geven aan behoefte te hebben aan begeleiding van mensen die kennis hebben van AD(H)D</a:t>
            </a:r>
          </a:p>
          <a:p>
            <a:endParaRPr lang="nl-NL" dirty="0"/>
          </a:p>
        </p:txBody>
      </p:sp>
      <p:sp>
        <p:nvSpPr>
          <p:cNvPr id="4" name="Tekstvak 3">
            <a:extLst>
              <a:ext uri="{FF2B5EF4-FFF2-40B4-BE49-F238E27FC236}">
                <a16:creationId xmlns:a16="http://schemas.microsoft.com/office/drawing/2014/main" xmlns="" id="{7A98DD56-F1AF-4199-96D7-C45C2E76A576}"/>
              </a:ext>
            </a:extLst>
          </p:cNvPr>
          <p:cNvSpPr txBox="1"/>
          <p:nvPr/>
        </p:nvSpPr>
        <p:spPr>
          <a:xfrm>
            <a:off x="952500" y="4559300"/>
            <a:ext cx="2971800" cy="1477328"/>
          </a:xfrm>
          <a:prstGeom prst="rect">
            <a:avLst/>
          </a:prstGeom>
          <a:noFill/>
        </p:spPr>
        <p:txBody>
          <a:bodyPr wrap="square" rtlCol="0">
            <a:spAutoFit/>
          </a:bodyPr>
          <a:lstStyle/>
          <a:p>
            <a:r>
              <a:rPr lang="nl-NL" dirty="0"/>
              <a:t>Interventie: </a:t>
            </a:r>
            <a:r>
              <a:rPr lang="nl-NL" dirty="0" err="1"/>
              <a:t>toolbox</a:t>
            </a:r>
            <a:r>
              <a:rPr lang="nl-NL" dirty="0"/>
              <a:t> + training</a:t>
            </a:r>
          </a:p>
          <a:p>
            <a:pPr marL="285750" indent="-285750">
              <a:buFontTx/>
              <a:buChar char="-"/>
            </a:pPr>
            <a:r>
              <a:rPr lang="nl-NL" dirty="0"/>
              <a:t>Kennis AD(H)D </a:t>
            </a:r>
          </a:p>
          <a:p>
            <a:pPr marL="285750" indent="-285750">
              <a:buFontTx/>
              <a:buChar char="-"/>
            </a:pPr>
            <a:r>
              <a:rPr lang="nl-NL" dirty="0"/>
              <a:t>Vaardigheden coaching AD(H)D</a:t>
            </a:r>
          </a:p>
          <a:p>
            <a:pPr marL="285750" indent="-285750">
              <a:buFontTx/>
              <a:buChar char="-"/>
            </a:pPr>
            <a:r>
              <a:rPr lang="nl-NL" dirty="0"/>
              <a:t>Tools coaching AD(H)D </a:t>
            </a:r>
          </a:p>
        </p:txBody>
      </p:sp>
      <p:sp>
        <p:nvSpPr>
          <p:cNvPr id="5" name="Pijl: rechts 4">
            <a:extLst>
              <a:ext uri="{FF2B5EF4-FFF2-40B4-BE49-F238E27FC236}">
                <a16:creationId xmlns:a16="http://schemas.microsoft.com/office/drawing/2014/main" xmlns="" id="{7235B472-B076-4636-8BF5-D6E39A10D083}"/>
              </a:ext>
            </a:extLst>
          </p:cNvPr>
          <p:cNvSpPr/>
          <p:nvPr/>
        </p:nvSpPr>
        <p:spPr>
          <a:xfrm>
            <a:off x="4013200" y="5232400"/>
            <a:ext cx="990600" cy="393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xmlns="" id="{6941B128-6D74-47B3-90C9-056EBCD56AF4}"/>
              </a:ext>
            </a:extLst>
          </p:cNvPr>
          <p:cNvSpPr txBox="1"/>
          <p:nvPr/>
        </p:nvSpPr>
        <p:spPr>
          <a:xfrm>
            <a:off x="5359400" y="4914900"/>
            <a:ext cx="1549400" cy="1200329"/>
          </a:xfrm>
          <a:prstGeom prst="rect">
            <a:avLst/>
          </a:prstGeom>
          <a:noFill/>
        </p:spPr>
        <p:txBody>
          <a:bodyPr wrap="square" rtlCol="0">
            <a:spAutoFit/>
          </a:bodyPr>
          <a:lstStyle/>
          <a:p>
            <a:pPr algn="ctr"/>
            <a:r>
              <a:rPr lang="nl-NL" dirty="0"/>
              <a:t>Studentcoach vaardig coaching AD(H)D</a:t>
            </a:r>
          </a:p>
        </p:txBody>
      </p:sp>
      <p:sp>
        <p:nvSpPr>
          <p:cNvPr id="7" name="Pijl: rechts 6">
            <a:extLst>
              <a:ext uri="{FF2B5EF4-FFF2-40B4-BE49-F238E27FC236}">
                <a16:creationId xmlns:a16="http://schemas.microsoft.com/office/drawing/2014/main" xmlns="" id="{5F6210C4-5481-423C-8A8E-8E10EBE9EFFF}"/>
              </a:ext>
            </a:extLst>
          </p:cNvPr>
          <p:cNvSpPr/>
          <p:nvPr/>
        </p:nvSpPr>
        <p:spPr>
          <a:xfrm>
            <a:off x="7264400" y="5232400"/>
            <a:ext cx="1663700" cy="393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xmlns="" id="{511FA758-A89A-4037-9D51-B99DE2A10822}"/>
              </a:ext>
            </a:extLst>
          </p:cNvPr>
          <p:cNvSpPr txBox="1"/>
          <p:nvPr/>
        </p:nvSpPr>
        <p:spPr>
          <a:xfrm>
            <a:off x="9182100" y="5003800"/>
            <a:ext cx="2057400" cy="646331"/>
          </a:xfrm>
          <a:prstGeom prst="rect">
            <a:avLst/>
          </a:prstGeom>
          <a:noFill/>
        </p:spPr>
        <p:txBody>
          <a:bodyPr wrap="square" rtlCol="0">
            <a:spAutoFit/>
          </a:bodyPr>
          <a:lstStyle/>
          <a:p>
            <a:r>
              <a:rPr lang="nl-NL" dirty="0"/>
              <a:t>Ondersteuning student AD(H)D</a:t>
            </a:r>
          </a:p>
        </p:txBody>
      </p:sp>
      <p:sp>
        <p:nvSpPr>
          <p:cNvPr id="9" name="Lachebekje 8">
            <a:extLst>
              <a:ext uri="{FF2B5EF4-FFF2-40B4-BE49-F238E27FC236}">
                <a16:creationId xmlns:a16="http://schemas.microsoft.com/office/drawing/2014/main" xmlns="" id="{91D83E6D-CAEE-413F-9B52-CC0D2F37D9FB}"/>
              </a:ext>
            </a:extLst>
          </p:cNvPr>
          <p:cNvSpPr/>
          <p:nvPr/>
        </p:nvSpPr>
        <p:spPr>
          <a:xfrm>
            <a:off x="9624314" y="5669021"/>
            <a:ext cx="673100" cy="646331"/>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469833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FB6AC22-547D-4B23-808C-93A5943E5781}"/>
              </a:ext>
            </a:extLst>
          </p:cNvPr>
          <p:cNvSpPr>
            <a:spLocks noGrp="1"/>
          </p:cNvSpPr>
          <p:nvPr>
            <p:ph type="title"/>
          </p:nvPr>
        </p:nvSpPr>
        <p:spPr/>
        <p:txBody>
          <a:bodyPr/>
          <a:lstStyle/>
          <a:p>
            <a:r>
              <a:rPr lang="nl-NL" dirty="0"/>
              <a:t>Doelen opstellen</a:t>
            </a:r>
          </a:p>
        </p:txBody>
      </p:sp>
      <p:sp>
        <p:nvSpPr>
          <p:cNvPr id="3" name="Tijdelijke aanduiding voor inhoud 2">
            <a:extLst>
              <a:ext uri="{FF2B5EF4-FFF2-40B4-BE49-F238E27FC236}">
                <a16:creationId xmlns:a16="http://schemas.microsoft.com/office/drawing/2014/main" xmlns="" id="{3B996FF4-E324-4C33-991C-6E3F5F1087F7}"/>
              </a:ext>
            </a:extLst>
          </p:cNvPr>
          <p:cNvSpPr>
            <a:spLocks noGrp="1"/>
          </p:cNvSpPr>
          <p:nvPr>
            <p:ph idx="1"/>
          </p:nvPr>
        </p:nvSpPr>
        <p:spPr/>
        <p:txBody>
          <a:bodyPr/>
          <a:lstStyle/>
          <a:p>
            <a:r>
              <a:rPr lang="nl-NL" dirty="0"/>
              <a:t>Wat wil je graag leren op het gebied van coaching studenten met AD(H)D </a:t>
            </a:r>
          </a:p>
          <a:p>
            <a:pPr lvl="1"/>
            <a:r>
              <a:rPr lang="nl-NL" dirty="0"/>
              <a:t>Kennis? (wat zou je willen weten over AD(H)D) </a:t>
            </a:r>
          </a:p>
          <a:p>
            <a:pPr lvl="1"/>
            <a:r>
              <a:rPr lang="nl-NL" dirty="0"/>
              <a:t>Vaardigheden? (wat zou je willen leren in de coaching van studenten met AD(H)D)</a:t>
            </a:r>
          </a:p>
          <a:p>
            <a:pPr lvl="1"/>
            <a:r>
              <a:rPr lang="nl-NL" dirty="0"/>
              <a:t>Hoeveel vertrouwen heb je in je eigen competenties om studenten met AD(H)D te coachen?  </a:t>
            </a:r>
          </a:p>
          <a:p>
            <a:r>
              <a:rPr lang="nl-NL" dirty="0"/>
              <a:t>Individueel invullen formulier </a:t>
            </a:r>
          </a:p>
          <a:p>
            <a:r>
              <a:rPr lang="nl-NL" dirty="0"/>
              <a:t>Plenair: behoefte training AD(H)D</a:t>
            </a:r>
          </a:p>
        </p:txBody>
      </p:sp>
    </p:spTree>
    <p:extLst>
      <p:ext uri="{BB962C8B-B14F-4D97-AF65-F5344CB8AC3E}">
        <p14:creationId xmlns:p14="http://schemas.microsoft.com/office/powerpoint/2010/main" val="4183284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8002B6-D487-4EAE-AE27-C0052D8F04E4}"/>
              </a:ext>
            </a:extLst>
          </p:cNvPr>
          <p:cNvSpPr>
            <a:spLocks noGrp="1"/>
          </p:cNvSpPr>
          <p:nvPr>
            <p:ph type="title"/>
          </p:nvPr>
        </p:nvSpPr>
        <p:spPr/>
        <p:txBody>
          <a:bodyPr/>
          <a:lstStyle/>
          <a:p>
            <a:r>
              <a:rPr lang="nl-NL" dirty="0"/>
              <a:t>AD(H)D</a:t>
            </a:r>
          </a:p>
        </p:txBody>
      </p:sp>
      <p:sp>
        <p:nvSpPr>
          <p:cNvPr id="3" name="Tijdelijke aanduiding voor inhoud 2">
            <a:extLst>
              <a:ext uri="{FF2B5EF4-FFF2-40B4-BE49-F238E27FC236}">
                <a16:creationId xmlns:a16="http://schemas.microsoft.com/office/drawing/2014/main" xmlns="" id="{92EAF824-D949-434B-A2A4-1EED9CF3EA2C}"/>
              </a:ext>
            </a:extLst>
          </p:cNvPr>
          <p:cNvSpPr>
            <a:spLocks noGrp="1"/>
          </p:cNvSpPr>
          <p:nvPr>
            <p:ph idx="1"/>
          </p:nvPr>
        </p:nvSpPr>
        <p:spPr>
          <a:xfrm>
            <a:off x="2231136" y="2638044"/>
            <a:ext cx="8259064" cy="3559556"/>
          </a:xfrm>
        </p:spPr>
        <p:txBody>
          <a:bodyPr>
            <a:normAutofit fontScale="85000" lnSpcReduction="10000"/>
          </a:bodyPr>
          <a:lstStyle/>
          <a:p>
            <a:pPr marL="0" indent="0">
              <a:buNone/>
            </a:pPr>
            <a:r>
              <a:rPr lang="nl-NL" sz="3200" dirty="0"/>
              <a:t>“Druk? Impulsief? Snel afgeleid?”</a:t>
            </a:r>
          </a:p>
          <a:p>
            <a:pPr marL="0" indent="0">
              <a:buNone/>
            </a:pPr>
            <a:r>
              <a:rPr lang="nl-NL" sz="3200" dirty="0"/>
              <a:t>					</a:t>
            </a:r>
          </a:p>
          <a:p>
            <a:pPr marL="0" indent="0">
              <a:buNone/>
            </a:pPr>
            <a:r>
              <a:rPr lang="nl-NL" sz="3200" dirty="0"/>
              <a:t>							“Verzinsel?”</a:t>
            </a:r>
          </a:p>
          <a:p>
            <a:pPr marL="0" indent="0">
              <a:buNone/>
            </a:pPr>
            <a:endParaRPr lang="nl-NL" sz="3200" dirty="0"/>
          </a:p>
          <a:p>
            <a:pPr marL="0" indent="0">
              <a:buNone/>
            </a:pPr>
            <a:r>
              <a:rPr lang="nl-NL" sz="3200" dirty="0"/>
              <a:t>“Lui, ongemotiveerd”</a:t>
            </a:r>
          </a:p>
          <a:p>
            <a:pPr marL="0" indent="0">
              <a:buNone/>
            </a:pPr>
            <a:r>
              <a:rPr lang="nl-NL" sz="3200" dirty="0"/>
              <a:t>			</a:t>
            </a:r>
          </a:p>
          <a:p>
            <a:pPr marL="0" indent="0">
              <a:buNone/>
            </a:pPr>
            <a:r>
              <a:rPr lang="nl-NL" sz="3200" dirty="0"/>
              <a:t>				“Het is een hype”</a:t>
            </a:r>
          </a:p>
        </p:txBody>
      </p:sp>
      <p:sp>
        <p:nvSpPr>
          <p:cNvPr id="4" name="Tekstvak 3">
            <a:extLst>
              <a:ext uri="{FF2B5EF4-FFF2-40B4-BE49-F238E27FC236}">
                <a16:creationId xmlns:a16="http://schemas.microsoft.com/office/drawing/2014/main" xmlns="" id="{0ED2FB1B-F9E9-49C9-B950-B4275D6FCF72}"/>
              </a:ext>
            </a:extLst>
          </p:cNvPr>
          <p:cNvSpPr txBox="1"/>
          <p:nvPr/>
        </p:nvSpPr>
        <p:spPr>
          <a:xfrm>
            <a:off x="3183636" y="3771491"/>
            <a:ext cx="5312664" cy="923330"/>
          </a:xfrm>
          <a:prstGeom prst="rect">
            <a:avLst/>
          </a:prstGeom>
          <a:noFill/>
        </p:spPr>
        <p:txBody>
          <a:bodyPr wrap="square" rtlCol="0">
            <a:spAutoFit/>
          </a:bodyPr>
          <a:lstStyle/>
          <a:p>
            <a:r>
              <a:rPr lang="nl-NL" dirty="0">
                <a:hlinkClick r:id="rId2"/>
              </a:rPr>
              <a:t>https://www.youtube.com/watch?v=JiwZQNYlGQI</a:t>
            </a:r>
            <a:endParaRPr lang="nl-NL" dirty="0"/>
          </a:p>
          <a:p>
            <a:r>
              <a:rPr lang="nl-NL" dirty="0"/>
              <a:t>7:40 – 13:50</a:t>
            </a:r>
          </a:p>
          <a:p>
            <a:endParaRPr lang="nl-NL" dirty="0"/>
          </a:p>
        </p:txBody>
      </p:sp>
    </p:spTree>
    <p:extLst>
      <p:ext uri="{BB962C8B-B14F-4D97-AF65-F5344CB8AC3E}">
        <p14:creationId xmlns:p14="http://schemas.microsoft.com/office/powerpoint/2010/main" val="102693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2050" name="Picture 2" descr="Attention working memory ADHD">
            <a:extLst>
              <a:ext uri="{FF2B5EF4-FFF2-40B4-BE49-F238E27FC236}">
                <a16:creationId xmlns:a16="http://schemas.microsoft.com/office/drawing/2014/main" xmlns="" id="{E7E28898-AE45-4DF2-969F-0150573004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91" t="17180" b="18699"/>
          <a:stretch/>
        </p:blipFill>
        <p:spPr bwMode="auto">
          <a:xfrm>
            <a:off x="-58723" y="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xmlns="" id="{A70E44F7-1AE7-45C1-BB2F-447BC47EA0F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068068" y="4880568"/>
            <a:ext cx="8055864" cy="106070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xmlns="" id="{D2E2D0CA-4B6D-4316-A104-75D7C30674A2}"/>
              </a:ext>
            </a:extLst>
          </p:cNvPr>
          <p:cNvSpPr>
            <a:spLocks noGrp="1"/>
          </p:cNvSpPr>
          <p:nvPr>
            <p:ph type="title"/>
          </p:nvPr>
        </p:nvSpPr>
        <p:spPr>
          <a:xfrm>
            <a:off x="2068068" y="1085199"/>
            <a:ext cx="7729728" cy="731520"/>
          </a:xfrm>
          <a:solidFill>
            <a:srgbClr val="000000">
              <a:alpha val="70000"/>
            </a:srgbClr>
          </a:solidFill>
          <a:ln>
            <a:noFill/>
          </a:ln>
        </p:spPr>
        <p:txBody>
          <a:bodyPr vert="horz" lIns="182880" tIns="182880" rIns="182880" bIns="182880" rtlCol="0" anchor="ctr">
            <a:normAutofit/>
          </a:bodyPr>
          <a:lstStyle/>
          <a:p>
            <a:r>
              <a:rPr lang="en-US" sz="2400" kern="1200" cap="all" spc="200" baseline="0" dirty="0" err="1">
                <a:solidFill>
                  <a:srgbClr val="FFFFFF"/>
                </a:solidFill>
                <a:latin typeface="+mj-lt"/>
                <a:ea typeface="+mj-ea"/>
                <a:cs typeface="+mj-cs"/>
              </a:rPr>
              <a:t>Spreker</a:t>
            </a:r>
            <a:r>
              <a:rPr lang="en-US" sz="2400" kern="1200" cap="all" spc="200" baseline="0" dirty="0">
                <a:solidFill>
                  <a:srgbClr val="FFFFFF"/>
                </a:solidFill>
                <a:latin typeface="+mj-lt"/>
                <a:ea typeface="+mj-ea"/>
                <a:cs typeface="+mj-cs"/>
              </a:rPr>
              <a:t> </a:t>
            </a:r>
            <a:r>
              <a:rPr lang="en-US" sz="2400" dirty="0">
                <a:solidFill>
                  <a:srgbClr val="FFFFFF"/>
                </a:solidFill>
              </a:rPr>
              <a:t>ADHD</a:t>
            </a:r>
            <a:endParaRPr lang="en-US" sz="2400" kern="1200" cap="all" spc="200" baseline="0" dirty="0">
              <a:solidFill>
                <a:srgbClr val="FFFFFF"/>
              </a:solidFill>
              <a:latin typeface="+mj-lt"/>
              <a:ea typeface="+mj-ea"/>
              <a:cs typeface="+mj-cs"/>
            </a:endParaRPr>
          </a:p>
        </p:txBody>
      </p:sp>
      <p:sp>
        <p:nvSpPr>
          <p:cNvPr id="3" name="Tekstvak 2">
            <a:extLst>
              <a:ext uri="{FF2B5EF4-FFF2-40B4-BE49-F238E27FC236}">
                <a16:creationId xmlns:a16="http://schemas.microsoft.com/office/drawing/2014/main" xmlns="" id="{0DDBCBF1-A1FB-4071-97DA-6D4331B9EB2C}"/>
              </a:ext>
            </a:extLst>
          </p:cNvPr>
          <p:cNvSpPr txBox="1"/>
          <p:nvPr/>
        </p:nvSpPr>
        <p:spPr>
          <a:xfrm>
            <a:off x="3058114" y="2849243"/>
            <a:ext cx="5749636"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fontAlgn="ctr">
              <a:buFont typeface="Arial" panose="020B0604020202020204" pitchFamily="34" charset="0"/>
              <a:buChar char="•"/>
            </a:pPr>
            <a:r>
              <a:rPr lang="nl-NL" dirty="0"/>
              <a:t>Wat merk je van ADHD in het dagelijks leven </a:t>
            </a:r>
          </a:p>
          <a:p>
            <a:pPr marL="285750" indent="-285750" fontAlgn="ctr">
              <a:buFont typeface="Arial" panose="020B0604020202020204" pitchFamily="34" charset="0"/>
              <a:buChar char="•"/>
            </a:pPr>
            <a:r>
              <a:rPr lang="nl-NL" dirty="0"/>
              <a:t>Wat zorgt ervoor dat je de studie met succes kan doorlopen?</a:t>
            </a:r>
          </a:p>
          <a:p>
            <a:pPr marL="742950" lvl="1" indent="-285750" fontAlgn="ctr">
              <a:buFont typeface="Arial" panose="020B0604020202020204" pitchFamily="34" charset="0"/>
              <a:buChar char="•"/>
            </a:pPr>
            <a:r>
              <a:rPr lang="nl-NL" dirty="0"/>
              <a:t>Wat werkt hierbij wel/niet?</a:t>
            </a:r>
          </a:p>
          <a:p>
            <a:pPr marL="285750" indent="-285750" fontAlgn="ctr">
              <a:buFont typeface="Arial" panose="020B0604020202020204" pitchFamily="34" charset="0"/>
              <a:buChar char="•"/>
            </a:pPr>
            <a:r>
              <a:rPr lang="nl-NL" dirty="0"/>
              <a:t>Op welke manier kunnen anderen je ondersteunen in je ontwikkelproces?</a:t>
            </a:r>
          </a:p>
          <a:p>
            <a:pPr marL="742950" lvl="1" indent="-285750" fontAlgn="ctr">
              <a:buFont typeface="Arial" panose="020B0604020202020204" pitchFamily="34" charset="0"/>
              <a:buChar char="•"/>
            </a:pPr>
            <a:r>
              <a:rPr lang="nl-NL" dirty="0"/>
              <a:t>Wat werkt juist tegen?</a:t>
            </a:r>
          </a:p>
          <a:p>
            <a:pPr marL="285750" indent="-285750" fontAlgn="ctr">
              <a:buFont typeface="Arial" panose="020B0604020202020204" pitchFamily="34" charset="0"/>
              <a:buChar char="•"/>
            </a:pPr>
            <a:r>
              <a:rPr lang="nl-NL" dirty="0"/>
              <a:t>Ervaringen van studenten uit je eigen training? </a:t>
            </a:r>
          </a:p>
        </p:txBody>
      </p:sp>
    </p:spTree>
    <p:extLst>
      <p:ext uri="{BB962C8B-B14F-4D97-AF65-F5344CB8AC3E}">
        <p14:creationId xmlns:p14="http://schemas.microsoft.com/office/powerpoint/2010/main" val="123079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xmlns="" id="{740E99CF-2712-46AA-8AEA-FFA24EC2D643}"/>
              </a:ext>
            </a:extLst>
          </p:cNvPr>
          <p:cNvSpPr txBox="1"/>
          <p:nvPr/>
        </p:nvSpPr>
        <p:spPr>
          <a:xfrm>
            <a:off x="462711" y="687943"/>
            <a:ext cx="3604591" cy="2308324"/>
          </a:xfrm>
          <a:prstGeom prst="rect">
            <a:avLst/>
          </a:prstGeom>
          <a:noFill/>
        </p:spPr>
        <p:txBody>
          <a:bodyPr wrap="square" rtlCol="0">
            <a:spAutoFit/>
          </a:bodyPr>
          <a:lstStyle/>
          <a:p>
            <a:r>
              <a:rPr lang="nl-NL" dirty="0"/>
              <a:t>Ontwikkelingsstoornis= Neurobiologische stoornis</a:t>
            </a:r>
          </a:p>
          <a:p>
            <a:endParaRPr lang="nl-NL" dirty="0"/>
          </a:p>
          <a:p>
            <a:pPr algn="ctr"/>
            <a:r>
              <a:rPr lang="nl-NL" dirty="0"/>
              <a:t>“Een blijvend patroon van gebrek aan aandacht en/of hyperactiviteit/impulsiviteit dat het functioneren of de ontwikkeling verstoord”   </a:t>
            </a:r>
          </a:p>
        </p:txBody>
      </p:sp>
      <p:pic>
        <p:nvPicPr>
          <p:cNvPr id="1026" name="Picture 2" descr="Afbeeldingsresultaat voor prefrontale cortex">
            <a:extLst>
              <a:ext uri="{FF2B5EF4-FFF2-40B4-BE49-F238E27FC236}">
                <a16:creationId xmlns:a16="http://schemas.microsoft.com/office/drawing/2014/main" xmlns="" id="{8DB35AC3-9265-4D9E-AAEB-A25E3D33D3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0813" y="105531"/>
            <a:ext cx="4226289" cy="3518676"/>
          </a:xfrm>
          <a:prstGeom prst="rect">
            <a:avLst/>
          </a:prstGeom>
          <a:noFill/>
          <a:extLst>
            <a:ext uri="{909E8E84-426E-40DD-AFC4-6F175D3DCCD1}">
              <a14:hiddenFill xmlns:a14="http://schemas.microsoft.com/office/drawing/2010/main">
                <a:solidFill>
                  <a:srgbClr val="FFFFFF"/>
                </a:solidFill>
              </a14:hiddenFill>
            </a:ext>
          </a:extLst>
        </p:spPr>
      </p:pic>
      <p:sp>
        <p:nvSpPr>
          <p:cNvPr id="8" name="Tekstvak 7">
            <a:extLst>
              <a:ext uri="{FF2B5EF4-FFF2-40B4-BE49-F238E27FC236}">
                <a16:creationId xmlns:a16="http://schemas.microsoft.com/office/drawing/2014/main" xmlns="" id="{E10C322B-04DB-47D8-A5C7-02E643DABCAB}"/>
              </a:ext>
            </a:extLst>
          </p:cNvPr>
          <p:cNvSpPr txBox="1"/>
          <p:nvPr/>
        </p:nvSpPr>
        <p:spPr>
          <a:xfrm>
            <a:off x="4174435" y="687943"/>
            <a:ext cx="151074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nl-NL" dirty="0"/>
              <a:t>Loopt achter in de ontwikkeling van:</a:t>
            </a:r>
          </a:p>
        </p:txBody>
      </p:sp>
      <p:sp>
        <p:nvSpPr>
          <p:cNvPr id="9" name="Pijl: rechts 8">
            <a:extLst>
              <a:ext uri="{FF2B5EF4-FFF2-40B4-BE49-F238E27FC236}">
                <a16:creationId xmlns:a16="http://schemas.microsoft.com/office/drawing/2014/main" xmlns="" id="{E1134C7A-C25F-4B83-B75A-42B38F6E720D}"/>
              </a:ext>
            </a:extLst>
          </p:cNvPr>
          <p:cNvSpPr/>
          <p:nvPr/>
        </p:nvSpPr>
        <p:spPr>
          <a:xfrm rot="10049048">
            <a:off x="4329807" y="3737800"/>
            <a:ext cx="1325219" cy="4658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a:extLst>
              <a:ext uri="{FF2B5EF4-FFF2-40B4-BE49-F238E27FC236}">
                <a16:creationId xmlns:a16="http://schemas.microsoft.com/office/drawing/2014/main" xmlns="" id="{6E0D6883-9F7B-4D54-ACDF-B9E284C78F6A}"/>
              </a:ext>
            </a:extLst>
          </p:cNvPr>
          <p:cNvSpPr txBox="1"/>
          <p:nvPr/>
        </p:nvSpPr>
        <p:spPr>
          <a:xfrm>
            <a:off x="4004725" y="2977876"/>
            <a:ext cx="224211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nl-NL" dirty="0"/>
              <a:t>Verminderde activatie neurotransmitters </a:t>
            </a:r>
          </a:p>
        </p:txBody>
      </p:sp>
      <p:pic>
        <p:nvPicPr>
          <p:cNvPr id="12" name="Picture 2" descr="https://attachment.outlook.office.net/owa/lisabogels@hotmail.com/service.svc/s/GetAttachmentThumbnail?id=AQMkADAwATY3ZmYAZS05NDQAOS1iZGZjLTAwAi0wMAoARgAAAwcJ6pc%2Fy7REu7UUcl%2FWYeUHAIYp843XHC9IkjtsvnnHJHwAAAIBDAAAAIYp843XHC9IkjtsvnnHJHwAAADpu5GHAAAAARIAEAA8rlBDueJjSrgbAfEVA%2FTx&amp;thumbnailType=2&amp;X-OWA-CANARY=TXqi_e1qgEKnqN3vIBFm9qALyphI29QYmlpOi2xyhTsn0I5XQ4HuM12bYcV-CfJq30dL91MWT1Y.&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NDI1OTgyLTI0ODc4NjA3MzJcIixcInB1aWRcIjpcIjE4Mjk1ODEyNDY1NDU0MDRcIixcIm9pZFwiOlwiMDAwNjdmZmUtOTQ0OS1iZGZj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MTg1OTAwMCwibmJmIjoxNTAxODU4NDAwfQ.VI7lUlaa_ltUik4ZfSi9HTEynqHSIc689-s5w9uVNszSn9Y-fI30L6LUAXfqDUiJBJSjzG-qL646BV22ALQuU4KKvUOLLDNy7tT498B-fbeHzpxcpHadbRgucK9lqdMmnGU4HtQrKehiG_rr8EZTdxQYDxBVhLq66u3ou-5tcaaKEimilEgvOXOsim4EGhwm06kZqiaMifQykDA7AJGduXZSFLUeIPCKdymmqfvp3U1u9mRraUgrtD0DcnoqB3F-tlIRiABlHD4PvvRVN2XZboXU_WKCAmxyMCky7VIcAJRC-0E1IWWdhjKJXJBnMQmo0Wd22vS5i7cexNRS3i-J-g&amp;owa=outlook.live.com&amp;isc=1">
            <a:extLst>
              <a:ext uri="{FF2B5EF4-FFF2-40B4-BE49-F238E27FC236}">
                <a16:creationId xmlns:a16="http://schemas.microsoft.com/office/drawing/2014/main" xmlns="" id="{66E8BA3B-78E9-4250-9125-274F8DA23625}"/>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19344" y="3293003"/>
            <a:ext cx="3102450" cy="3145983"/>
          </a:xfrm>
          <a:prstGeom prst="rect">
            <a:avLst/>
          </a:prstGeom>
          <a:noFill/>
          <a:ln cap="flat">
            <a:noFill/>
          </a:ln>
        </p:spPr>
      </p:pic>
      <p:sp>
        <p:nvSpPr>
          <p:cNvPr id="11" name="Pijl: rechts 10">
            <a:extLst>
              <a:ext uri="{FF2B5EF4-FFF2-40B4-BE49-F238E27FC236}">
                <a16:creationId xmlns:a16="http://schemas.microsoft.com/office/drawing/2014/main" xmlns="" id="{0E45A88D-37BD-40E1-A1A9-5B3ABDEAE01B}"/>
              </a:ext>
            </a:extLst>
          </p:cNvPr>
          <p:cNvSpPr/>
          <p:nvPr/>
        </p:nvSpPr>
        <p:spPr>
          <a:xfrm>
            <a:off x="4218007" y="5118213"/>
            <a:ext cx="1815548" cy="4638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a:extLst>
              <a:ext uri="{FF2B5EF4-FFF2-40B4-BE49-F238E27FC236}">
                <a16:creationId xmlns:a16="http://schemas.microsoft.com/office/drawing/2014/main" xmlns="" id="{7BA14ED8-BC0C-4FF0-A8CD-011CBE480AB3}"/>
              </a:ext>
            </a:extLst>
          </p:cNvPr>
          <p:cNvSpPr txBox="1"/>
          <p:nvPr/>
        </p:nvSpPr>
        <p:spPr>
          <a:xfrm>
            <a:off x="3872257" y="5671821"/>
            <a:ext cx="269819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nl-NL" dirty="0"/>
              <a:t>Belemmering in executieve functies</a:t>
            </a:r>
          </a:p>
        </p:txBody>
      </p:sp>
      <p:sp>
        <p:nvSpPr>
          <p:cNvPr id="16" name="Pijl: rechts 15">
            <a:extLst>
              <a:ext uri="{FF2B5EF4-FFF2-40B4-BE49-F238E27FC236}">
                <a16:creationId xmlns:a16="http://schemas.microsoft.com/office/drawing/2014/main" xmlns="" id="{195D5666-D2D7-4D68-9F4D-D963F810CC0B}"/>
              </a:ext>
            </a:extLst>
          </p:cNvPr>
          <p:cNvSpPr/>
          <p:nvPr/>
        </p:nvSpPr>
        <p:spPr>
          <a:xfrm>
            <a:off x="4261579" y="2009106"/>
            <a:ext cx="1467176" cy="4128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1" name="Picture 2" descr="Afbeeldingsresultaat voor executive functions thomas brown">
            <a:extLst>
              <a:ext uri="{FF2B5EF4-FFF2-40B4-BE49-F238E27FC236}">
                <a16:creationId xmlns:a16="http://schemas.microsoft.com/office/drawing/2014/main" xmlns="" id="{A0C58816-A186-4FDE-B2BD-5810E55784C6}"/>
              </a:ext>
            </a:extLst>
          </p:cNvPr>
          <p:cNvPicPr/>
          <p:nvPr/>
        </p:nvPicPr>
        <p:blipFill>
          <a:blip r:embed="rId4">
            <a:extLst>
              <a:ext uri="{28A0092B-C50C-407E-A947-70E740481C1C}">
                <a14:useLocalDpi xmlns:a14="http://schemas.microsoft.com/office/drawing/2010/main" val="0"/>
              </a:ext>
            </a:extLst>
          </a:blip>
          <a:srcRect t="1407" b="7526"/>
          <a:stretch>
            <a:fillRect/>
          </a:stretch>
        </p:blipFill>
        <p:spPr>
          <a:xfrm>
            <a:off x="6860812" y="3624207"/>
            <a:ext cx="4607287" cy="3099479"/>
          </a:xfrm>
          <a:prstGeom prst="rect">
            <a:avLst/>
          </a:prstGeom>
          <a:noFill/>
          <a:ln cap="flat">
            <a:noFill/>
          </a:ln>
        </p:spPr>
      </p:pic>
    </p:spTree>
    <p:extLst>
      <p:ext uri="{BB962C8B-B14F-4D97-AF65-F5344CB8AC3E}">
        <p14:creationId xmlns:p14="http://schemas.microsoft.com/office/powerpoint/2010/main" val="2687451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E44333F-92D8-475B-8D68-95F3D1396296}"/>
              </a:ext>
            </a:extLst>
          </p:cNvPr>
          <p:cNvSpPr>
            <a:spLocks noGrp="1"/>
          </p:cNvSpPr>
          <p:nvPr>
            <p:ph type="title"/>
          </p:nvPr>
        </p:nvSpPr>
        <p:spPr/>
        <p:txBody>
          <a:bodyPr/>
          <a:lstStyle/>
          <a:p>
            <a:r>
              <a:rPr lang="nl-NL" dirty="0"/>
              <a:t>Belemmeringen </a:t>
            </a:r>
            <a:r>
              <a:rPr lang="nl-NL" dirty="0" err="1"/>
              <a:t>STudie</a:t>
            </a:r>
            <a:endParaRPr lang="nl-NL" dirty="0"/>
          </a:p>
        </p:txBody>
      </p:sp>
      <p:sp>
        <p:nvSpPr>
          <p:cNvPr id="8" name="Tekstvak 7">
            <a:extLst>
              <a:ext uri="{FF2B5EF4-FFF2-40B4-BE49-F238E27FC236}">
                <a16:creationId xmlns:a16="http://schemas.microsoft.com/office/drawing/2014/main" xmlns="" id="{D47CB6DD-F1C2-4F5D-B07E-78DB5FB06BD1}"/>
              </a:ext>
            </a:extLst>
          </p:cNvPr>
          <p:cNvSpPr txBox="1"/>
          <p:nvPr/>
        </p:nvSpPr>
        <p:spPr>
          <a:xfrm>
            <a:off x="2324100" y="2708656"/>
            <a:ext cx="5384800" cy="369332"/>
          </a:xfrm>
          <a:prstGeom prst="rect">
            <a:avLst/>
          </a:prstGeom>
          <a:noFill/>
        </p:spPr>
        <p:txBody>
          <a:bodyPr wrap="square" rtlCol="0">
            <a:spAutoFit/>
          </a:bodyPr>
          <a:lstStyle/>
          <a:p>
            <a:r>
              <a:rPr lang="nl-NL" dirty="0"/>
              <a:t>- </a:t>
            </a:r>
          </a:p>
        </p:txBody>
      </p:sp>
      <p:graphicFrame>
        <p:nvGraphicFramePr>
          <p:cNvPr id="9" name="Tabel 8">
            <a:extLst>
              <a:ext uri="{FF2B5EF4-FFF2-40B4-BE49-F238E27FC236}">
                <a16:creationId xmlns:a16="http://schemas.microsoft.com/office/drawing/2014/main" xmlns="" id="{A119C7C0-F288-4F69-A2B9-D6F5490CAC74}"/>
              </a:ext>
            </a:extLst>
          </p:cNvPr>
          <p:cNvGraphicFramePr>
            <a:graphicFrameLocks noGrp="1"/>
          </p:cNvGraphicFramePr>
          <p:nvPr>
            <p:extLst>
              <p:ext uri="{D42A27DB-BD31-4B8C-83A1-F6EECF244321}">
                <p14:modId xmlns:p14="http://schemas.microsoft.com/office/powerpoint/2010/main" val="3819119449"/>
              </p:ext>
            </p:extLst>
          </p:nvPr>
        </p:nvGraphicFramePr>
        <p:xfrm>
          <a:off x="1832864" y="2362200"/>
          <a:ext cx="8128000" cy="40284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2559043837"/>
                    </a:ext>
                  </a:extLst>
                </a:gridCol>
                <a:gridCol w="4064000">
                  <a:extLst>
                    <a:ext uri="{9D8B030D-6E8A-4147-A177-3AD203B41FA5}">
                      <a16:colId xmlns:a16="http://schemas.microsoft.com/office/drawing/2014/main" xmlns="" val="1979350874"/>
                    </a:ext>
                  </a:extLst>
                </a:gridCol>
              </a:tblGrid>
              <a:tr h="370840">
                <a:tc>
                  <a:txBody>
                    <a:bodyPr/>
                    <a:lstStyle/>
                    <a:p>
                      <a:r>
                        <a:rPr lang="nl-NL" dirty="0"/>
                        <a:t>Belemmering</a:t>
                      </a:r>
                    </a:p>
                  </a:txBody>
                  <a:tcPr/>
                </a:tc>
                <a:tc>
                  <a:txBody>
                    <a:bodyPr/>
                    <a:lstStyle/>
                    <a:p>
                      <a:r>
                        <a:rPr lang="nl-NL" dirty="0"/>
                        <a:t>Gevolg </a:t>
                      </a:r>
                    </a:p>
                  </a:txBody>
                  <a:tcPr/>
                </a:tc>
                <a:extLst>
                  <a:ext uri="{0D108BD9-81ED-4DB2-BD59-A6C34878D82A}">
                    <a16:rowId xmlns:a16="http://schemas.microsoft.com/office/drawing/2014/main" xmlns="" val="4086774269"/>
                  </a:ext>
                </a:extLst>
              </a:tr>
              <a:tr h="370840">
                <a:tc>
                  <a:txBody>
                    <a:bodyPr/>
                    <a:lstStyle/>
                    <a:p>
                      <a:r>
                        <a:rPr lang="nl-NL" dirty="0"/>
                        <a:t>Moeite met organiseren en overzicht</a:t>
                      </a:r>
                    </a:p>
                  </a:txBody>
                  <a:tcPr/>
                </a:tc>
                <a:tc>
                  <a:txBody>
                    <a:bodyPr/>
                    <a:lstStyle/>
                    <a:p>
                      <a:r>
                        <a:rPr lang="nl-NL" dirty="0"/>
                        <a:t>Moeite met het maken van een planning, overspoeld raken door hoeveelheid leerstof </a:t>
                      </a:r>
                      <a:r>
                        <a:rPr lang="nl-NL" dirty="0">
                          <a:sym typeface="Wingdings" panose="05000000000000000000" pitchFamily="2" charset="2"/>
                        </a:rPr>
                        <a:t> uitstelgedrag als gevolg</a:t>
                      </a:r>
                    </a:p>
                    <a:p>
                      <a:r>
                        <a:rPr lang="nl-NL" dirty="0">
                          <a:sym typeface="Wingdings" panose="05000000000000000000" pitchFamily="2" charset="2"/>
                        </a:rPr>
                        <a:t>Niet weten waar te beginnen</a:t>
                      </a:r>
                      <a:endParaRPr lang="nl-NL" dirty="0"/>
                    </a:p>
                  </a:txBody>
                  <a:tcPr/>
                </a:tc>
                <a:extLst>
                  <a:ext uri="{0D108BD9-81ED-4DB2-BD59-A6C34878D82A}">
                    <a16:rowId xmlns:a16="http://schemas.microsoft.com/office/drawing/2014/main" xmlns="" val="3446739412"/>
                  </a:ext>
                </a:extLst>
              </a:tr>
              <a:tr h="370840">
                <a:tc>
                  <a:txBody>
                    <a:bodyPr/>
                    <a:lstStyle/>
                    <a:p>
                      <a:r>
                        <a:rPr lang="nl-NL" dirty="0"/>
                        <a:t>Vergeetachtigheid</a:t>
                      </a:r>
                    </a:p>
                  </a:txBody>
                  <a:tcPr/>
                </a:tc>
                <a:tc>
                  <a:txBody>
                    <a:bodyPr/>
                    <a:lstStyle/>
                    <a:p>
                      <a:r>
                        <a:rPr lang="nl-NL" dirty="0"/>
                        <a:t>Te laat komen, studie gerelateerde spullen kwijt raken </a:t>
                      </a:r>
                    </a:p>
                  </a:txBody>
                  <a:tcPr/>
                </a:tc>
                <a:extLst>
                  <a:ext uri="{0D108BD9-81ED-4DB2-BD59-A6C34878D82A}">
                    <a16:rowId xmlns:a16="http://schemas.microsoft.com/office/drawing/2014/main" xmlns="" val="4116988524"/>
                  </a:ext>
                </a:extLst>
              </a:tr>
              <a:tr h="370840">
                <a:tc>
                  <a:txBody>
                    <a:bodyPr/>
                    <a:lstStyle/>
                    <a:p>
                      <a:r>
                        <a:rPr lang="nl-NL" dirty="0"/>
                        <a:t>Moeite met prioriteren</a:t>
                      </a:r>
                    </a:p>
                  </a:txBody>
                  <a:tcPr/>
                </a:tc>
                <a:tc>
                  <a:txBody>
                    <a:bodyPr/>
                    <a:lstStyle/>
                    <a:p>
                      <a:r>
                        <a:rPr lang="nl-NL" dirty="0"/>
                        <a:t>Kiezen wat belangrijke stof is om te leren, hoofd en bijzaken scheiden </a:t>
                      </a:r>
                    </a:p>
                  </a:txBody>
                  <a:tcPr/>
                </a:tc>
                <a:extLst>
                  <a:ext uri="{0D108BD9-81ED-4DB2-BD59-A6C34878D82A}">
                    <a16:rowId xmlns:a16="http://schemas.microsoft.com/office/drawing/2014/main" xmlns="" val="3916683208"/>
                  </a:ext>
                </a:extLst>
              </a:tr>
              <a:tr h="370840">
                <a:tc>
                  <a:txBody>
                    <a:bodyPr/>
                    <a:lstStyle/>
                    <a:p>
                      <a:r>
                        <a:rPr lang="nl-NL" dirty="0"/>
                        <a:t>Wisselvallige prestaties </a:t>
                      </a:r>
                    </a:p>
                  </a:txBody>
                  <a:tcPr/>
                </a:tc>
                <a:tc>
                  <a:txBody>
                    <a:bodyPr/>
                    <a:lstStyle/>
                    <a:p>
                      <a:r>
                        <a:rPr lang="nl-NL" dirty="0"/>
                        <a:t>Moeilijk te begrijpen voor de omgeving en voor de persoon zelf. Soms willen zaken goed lukken en soms krijgt de student niks voor elkaar</a:t>
                      </a:r>
                    </a:p>
                  </a:txBody>
                  <a:tcPr/>
                </a:tc>
                <a:extLst>
                  <a:ext uri="{0D108BD9-81ED-4DB2-BD59-A6C34878D82A}">
                    <a16:rowId xmlns:a16="http://schemas.microsoft.com/office/drawing/2014/main" xmlns="" val="2785118084"/>
                  </a:ext>
                </a:extLst>
              </a:tr>
            </a:tbl>
          </a:graphicData>
        </a:graphic>
      </p:graphicFrame>
    </p:spTree>
    <p:extLst>
      <p:ext uri="{BB962C8B-B14F-4D97-AF65-F5344CB8AC3E}">
        <p14:creationId xmlns:p14="http://schemas.microsoft.com/office/powerpoint/2010/main" val="113769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16178C6-5B08-4A53-9C59-7E6D49121D87}"/>
              </a:ext>
            </a:extLst>
          </p:cNvPr>
          <p:cNvSpPr>
            <a:spLocks noGrp="1"/>
          </p:cNvSpPr>
          <p:nvPr>
            <p:ph type="title"/>
          </p:nvPr>
        </p:nvSpPr>
        <p:spPr>
          <a:xfrm>
            <a:off x="2231136" y="964692"/>
            <a:ext cx="7729728" cy="1188720"/>
          </a:xfrm>
        </p:spPr>
        <p:txBody>
          <a:bodyPr/>
          <a:lstStyle/>
          <a:p>
            <a:r>
              <a:rPr lang="nl-NL" dirty="0"/>
              <a:t>Vaardigheden</a:t>
            </a:r>
          </a:p>
        </p:txBody>
      </p:sp>
      <p:sp>
        <p:nvSpPr>
          <p:cNvPr id="3" name="Tijdelijke aanduiding voor inhoud 2">
            <a:extLst>
              <a:ext uri="{FF2B5EF4-FFF2-40B4-BE49-F238E27FC236}">
                <a16:creationId xmlns:a16="http://schemas.microsoft.com/office/drawing/2014/main" xmlns="" id="{91CBCBDA-24BF-4466-8DA0-61FCF412C177}"/>
              </a:ext>
            </a:extLst>
          </p:cNvPr>
          <p:cNvSpPr>
            <a:spLocks noGrp="1"/>
          </p:cNvSpPr>
          <p:nvPr>
            <p:ph idx="1"/>
          </p:nvPr>
        </p:nvSpPr>
        <p:spPr/>
        <p:txBody>
          <a:bodyPr>
            <a:normAutofit fontScale="92500" lnSpcReduction="20000"/>
          </a:bodyPr>
          <a:lstStyle/>
          <a:p>
            <a:r>
              <a:rPr lang="nl-NL" dirty="0"/>
              <a:t>Belangrijk coaching studenten AD(H)D: </a:t>
            </a:r>
          </a:p>
          <a:p>
            <a:pPr lvl="1"/>
            <a:r>
              <a:rPr lang="nl-NL" dirty="0"/>
              <a:t>Aanbrengen van externe ‘executieve functies’ </a:t>
            </a:r>
            <a:r>
              <a:rPr lang="nl-NL" dirty="0">
                <a:sym typeface="Wingdings" panose="05000000000000000000" pitchFamily="2" charset="2"/>
              </a:rPr>
              <a:t> aanleren plannen, prioriteiten stellen</a:t>
            </a:r>
          </a:p>
          <a:p>
            <a:pPr lvl="2"/>
            <a:r>
              <a:rPr lang="nl-NL" dirty="0">
                <a:sym typeface="Wingdings" panose="05000000000000000000" pitchFamily="2" charset="2"/>
              </a:rPr>
              <a:t>Aanleren vaardigheden: plannen, routine, prioriteiten, doelen-stellen  zie tools </a:t>
            </a:r>
            <a:r>
              <a:rPr lang="nl-NL" dirty="0" err="1">
                <a:sym typeface="Wingdings" panose="05000000000000000000" pitchFamily="2" charset="2"/>
              </a:rPr>
              <a:t>toolbox</a:t>
            </a:r>
            <a:r>
              <a:rPr lang="nl-NL" dirty="0">
                <a:sym typeface="Wingdings" panose="05000000000000000000" pitchFamily="2" charset="2"/>
              </a:rPr>
              <a:t> </a:t>
            </a:r>
            <a:endParaRPr lang="nl-NL" dirty="0"/>
          </a:p>
          <a:p>
            <a:pPr lvl="1"/>
            <a:r>
              <a:rPr lang="nl-NL" dirty="0"/>
              <a:t>Inzien eigen kracht </a:t>
            </a:r>
            <a:r>
              <a:rPr lang="nl-NL" dirty="0">
                <a:sym typeface="Wingdings" panose="05000000000000000000" pitchFamily="2" charset="2"/>
              </a:rPr>
              <a:t> Uitzoeken waar de student goed in is (vaak creatief!), vaak zelf goede ideeën, neem dit serieus!  inzetten in de coaching </a:t>
            </a:r>
          </a:p>
          <a:p>
            <a:pPr lvl="1"/>
            <a:r>
              <a:rPr lang="nl-NL" dirty="0">
                <a:sym typeface="Wingdings" panose="05000000000000000000" pitchFamily="2" charset="2"/>
              </a:rPr>
              <a:t>Bekrachtigen  kleine vooruitgang complimenteren, positieve benadering </a:t>
            </a:r>
          </a:p>
          <a:p>
            <a:pPr lvl="1"/>
            <a:r>
              <a:rPr lang="nl-NL" dirty="0">
                <a:sym typeface="Wingdings" panose="05000000000000000000" pitchFamily="2" charset="2"/>
              </a:rPr>
              <a:t>Feedback  inzicht eigen handelen (veel zelfkennis maar blinde vlek eigen gedrag) </a:t>
            </a:r>
          </a:p>
          <a:p>
            <a:pPr lvl="2"/>
            <a:r>
              <a:rPr lang="nl-NL" dirty="0">
                <a:sym typeface="Wingdings" panose="05000000000000000000" pitchFamily="2" charset="2"/>
              </a:rPr>
              <a:t>direct, positief en specifiek: wat ging precies goed en wat kan beter </a:t>
            </a:r>
          </a:p>
          <a:p>
            <a:pPr lvl="1"/>
            <a:r>
              <a:rPr lang="nl-NL" dirty="0">
                <a:sym typeface="Wingdings" panose="05000000000000000000" pitchFamily="2" charset="2"/>
              </a:rPr>
              <a:t>Motivatie  werk met kleine stappen, creëer reminders, beloningen </a:t>
            </a:r>
          </a:p>
          <a:p>
            <a:pPr lvl="1"/>
            <a:r>
              <a:rPr lang="nl-NL" dirty="0">
                <a:sym typeface="Wingdings" panose="05000000000000000000" pitchFamily="2" charset="2"/>
              </a:rPr>
              <a:t>Visualiseren  overzicht aanbrengen, begrippen uittekenen</a:t>
            </a:r>
          </a:p>
          <a:p>
            <a:pPr lvl="1"/>
            <a:endParaRPr lang="nl-NL" dirty="0">
              <a:sym typeface="Wingdings" panose="05000000000000000000" pitchFamily="2" charset="2"/>
            </a:endParaRPr>
          </a:p>
          <a:p>
            <a:pPr lvl="1"/>
            <a:endParaRPr lang="nl-NL" dirty="0">
              <a:sym typeface="Wingdings" panose="05000000000000000000" pitchFamily="2" charset="2"/>
            </a:endParaRPr>
          </a:p>
        </p:txBody>
      </p:sp>
    </p:spTree>
    <p:extLst>
      <p:ext uri="{BB962C8B-B14F-4D97-AF65-F5344CB8AC3E}">
        <p14:creationId xmlns:p14="http://schemas.microsoft.com/office/powerpoint/2010/main" val="2043330567"/>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B39C906EB99748B8FA9DA083711B82" ma:contentTypeVersion="0" ma:contentTypeDescription="Een nieuw document maken." ma:contentTypeScope="" ma:versionID="bbb5a81d0b5e3b7cab3cf464b5c768ea">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EC7116-3D7E-4E90-AAF6-9144D40506DF}">
  <ds:schemaRefs>
    <ds:schemaRef ds:uri="http://www.w3.org/XML/1998/namespace"/>
    <ds:schemaRef ds:uri="http://purl.org/dc/elements/1.1/"/>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7728D5BA-7467-42B3-A5EA-63D9BAE1E0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3593B5A-183C-4784-A9B6-E6E3F85D9C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TM10001115[[fn=Pakket]]</Template>
  <TotalTime>0</TotalTime>
  <Words>1247</Words>
  <Application>Microsoft Office PowerPoint</Application>
  <PresentationFormat>Widescreen</PresentationFormat>
  <Paragraphs>125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Gill Sans MT</vt:lpstr>
      <vt:lpstr>Wingdings</vt:lpstr>
      <vt:lpstr>Pakket</vt:lpstr>
      <vt:lpstr>Studentcoach ADHD </vt:lpstr>
      <vt:lpstr>Programma</vt:lpstr>
      <vt:lpstr>Waarom? </vt:lpstr>
      <vt:lpstr>Doelen opstellen</vt:lpstr>
      <vt:lpstr>AD(H)D</vt:lpstr>
      <vt:lpstr>Spreker ADHD</vt:lpstr>
      <vt:lpstr>PowerPoint Presentation</vt:lpstr>
      <vt:lpstr>Belemmeringen STudie</vt:lpstr>
      <vt:lpstr>Vaardigheden</vt:lpstr>
      <vt:lpstr>Casus &amp; rollenspel </vt:lpstr>
      <vt:lpstr>Tim </vt:lpstr>
      <vt:lpstr>Maria</vt:lpstr>
      <vt:lpstr>Rollenspel</vt:lpstr>
      <vt:lpstr>Maria</vt:lpstr>
      <vt:lpstr>Evaluatie</vt:lpstr>
      <vt:lpstr>SWOT analyse</vt:lpstr>
      <vt:lpstr>Zo voelt AD(H)D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Studentcoach ADHD</dc:title>
  <dc:creator>jur raterink</dc:creator>
  <cp:lastModifiedBy>Wanders Joost</cp:lastModifiedBy>
  <cp:revision>4</cp:revision>
  <dcterms:created xsi:type="dcterms:W3CDTF">2018-03-21T13:23:06Z</dcterms:created>
  <dcterms:modified xsi:type="dcterms:W3CDTF">2019-04-18T13:58:21Z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0x01010009B39C906EB99748B8FA9DA083711B82</vt:lpwstr>
  </property>
</Properties>
</file>