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84" r:id="rId3"/>
    <p:sldId id="292" r:id="rId4"/>
    <p:sldId id="293" r:id="rId5"/>
    <p:sldId id="277" r:id="rId6"/>
    <p:sldId id="285" r:id="rId7"/>
    <p:sldId id="294" r:id="rId8"/>
    <p:sldId id="281" r:id="rId9"/>
    <p:sldId id="279" r:id="rId10"/>
    <p:sldId id="287" r:id="rId11"/>
    <p:sldId id="280" r:id="rId12"/>
    <p:sldId id="295" r:id="rId13"/>
    <p:sldId id="296" r:id="rId14"/>
    <p:sldId id="297"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56"/>
    <a:srgbClr val="E50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5"/>
    <p:restoredTop sz="94647"/>
  </p:normalViewPr>
  <p:slideViewPr>
    <p:cSldViewPr snapToGrid="0" snapToObjects="1" showGuides="1">
      <p:cViewPr varScale="1">
        <p:scale>
          <a:sx n="82" d="100"/>
          <a:sy n="82" d="100"/>
        </p:scale>
        <p:origin x="147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CF4F8F8-37DB-41BA-B964-B06A99241183}"/>
              </a:ext>
            </a:extLst>
          </p:cNvPr>
          <p:cNvSpPr/>
          <p:nvPr userDrawn="1"/>
        </p:nvSpPr>
        <p:spPr>
          <a:xfrm>
            <a:off x="6031064" y="5022000"/>
            <a:ext cx="3037399"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ijdelijke aanduiding voor tekst 28">
            <a:extLst>
              <a:ext uri="{FF2B5EF4-FFF2-40B4-BE49-F238E27FC236}">
                <a16:creationId xmlns:a16="http://schemas.microsoft.com/office/drawing/2014/main" id="{FDED8E11-341A-45D2-85B1-F7C4DB53232E}"/>
              </a:ext>
            </a:extLst>
          </p:cNvPr>
          <p:cNvSpPr>
            <a:spLocks noGrp="1"/>
          </p:cNvSpPr>
          <p:nvPr>
            <p:ph type="body" sz="quarter" idx="11" hasCustomPrompt="1"/>
          </p:nvPr>
        </p:nvSpPr>
        <p:spPr>
          <a:xfrm>
            <a:off x="669926" y="5095875"/>
            <a:ext cx="7839075" cy="1009650"/>
          </a:xfrm>
        </p:spPr>
        <p:txBody>
          <a:bodyPr>
            <a:normAutofit/>
          </a:bodyPr>
          <a:lstStyle>
            <a:lvl1pPr marL="0" indent="0">
              <a:buNone/>
              <a:defRPr lang="en-GB" sz="2475" b="0" i="0" u="none" strike="noStrike" cap="all" spc="0" baseline="0" dirty="0">
                <a:ln>
                  <a:noFill/>
                </a:ln>
                <a:solidFill>
                  <a:srgbClr val="000000"/>
                </a:solidFill>
                <a:uFillTx/>
                <a:latin typeface="Avenir Next Condensed Medium" panose="020B0606020202020204" pitchFamily="34" charset="0"/>
                <a:ea typeface="Avenir Next Condensed Medium" panose="020B0606020202020204" pitchFamily="34" charset="0"/>
                <a:cs typeface="Avenir Next Condensed Medium" panose="020B0606020202020204" pitchFamily="34" charset="0"/>
                <a:sym typeface="Avenir Next Condensed Medium"/>
              </a:defRPr>
            </a:lvl1pPr>
          </a:lstStyle>
          <a:p>
            <a:pPr lvl="0"/>
            <a:r>
              <a:rPr lang="nl-NL" dirty="0"/>
              <a:t>VOORBEELD VAN EEN ONDERTITEL</a:t>
            </a:r>
            <a:endParaRPr lang="en-GB" dirty="0"/>
          </a:p>
        </p:txBody>
      </p:sp>
      <p:sp>
        <p:nvSpPr>
          <p:cNvPr id="34" name="Tijdelijke aanduiding voor tekst 33">
            <a:extLst>
              <a:ext uri="{FF2B5EF4-FFF2-40B4-BE49-F238E27FC236}">
                <a16:creationId xmlns:a16="http://schemas.microsoft.com/office/drawing/2014/main" id="{D9C3A310-643B-4139-9F62-77D06674713C}"/>
              </a:ext>
            </a:extLst>
          </p:cNvPr>
          <p:cNvSpPr>
            <a:spLocks noGrp="1"/>
          </p:cNvSpPr>
          <p:nvPr>
            <p:ph type="body" sz="quarter" idx="12" hasCustomPrompt="1"/>
          </p:nvPr>
        </p:nvSpPr>
        <p:spPr>
          <a:xfrm>
            <a:off x="669925" y="1196299"/>
            <a:ext cx="7844102" cy="588915"/>
          </a:xfrm>
        </p:spPr>
        <p:txBody>
          <a:bodyPr anchor="b">
            <a:noAutofit/>
          </a:bodyPr>
          <a:lstStyle>
            <a:lvl1pPr marL="0" indent="0">
              <a:buNone/>
              <a:defRPr lang="nl-NL" sz="1846" b="0" kern="1200" cap="all" baseline="0" dirty="0" smtClean="0">
                <a:solidFill>
                  <a:schemeClr val="tx2"/>
                </a:solidFill>
                <a:latin typeface="Avenir Next Condensed Medium" panose="020B0606020202020204" pitchFamily="34" charset="0"/>
                <a:ea typeface="Avenir Next Condensed Medium" panose="020B0606020202020204" pitchFamily="34" charset="0"/>
                <a:cs typeface="Avenir Next Condensed Medium" panose="020B0606020202020204" pitchFamily="34" charset="0"/>
                <a:sym typeface="Avenir Next Condensed Demi Bold"/>
              </a:defRPr>
            </a:lvl1pPr>
          </a:lstStyle>
          <a:p>
            <a:pPr lvl="0"/>
            <a:r>
              <a:rPr lang="nl-NL" dirty="0"/>
              <a:t>NAAM OPLEIDING/FACULTEIT</a:t>
            </a:r>
          </a:p>
        </p:txBody>
      </p:sp>
      <p:sp>
        <p:nvSpPr>
          <p:cNvPr id="3" name="Tijdelijke aanduiding voor tekst 2">
            <a:extLst>
              <a:ext uri="{FF2B5EF4-FFF2-40B4-BE49-F238E27FC236}">
                <a16:creationId xmlns:a16="http://schemas.microsoft.com/office/drawing/2014/main" id="{D3983EC9-36B1-B744-A87D-1AA0BEB38BFB}"/>
              </a:ext>
            </a:extLst>
          </p:cNvPr>
          <p:cNvSpPr>
            <a:spLocks noGrp="1"/>
          </p:cNvSpPr>
          <p:nvPr>
            <p:ph type="body" sz="quarter" idx="13" hasCustomPrompt="1"/>
          </p:nvPr>
        </p:nvSpPr>
        <p:spPr>
          <a:xfrm>
            <a:off x="669925" y="2214000"/>
            <a:ext cx="7839075" cy="2808000"/>
          </a:xfrm>
        </p:spPr>
        <p:txBody>
          <a:bodyPr>
            <a:normAutofit/>
          </a:bodyPr>
          <a:lstStyle>
            <a:lvl1pPr marL="0" indent="0">
              <a:lnSpc>
                <a:spcPct val="80000"/>
              </a:lnSpc>
              <a:buNone/>
              <a:defRPr sz="6750" b="1" cap="all" baseline="0">
                <a:latin typeface="Avenir Next Condensed Medium" panose="020B0606020202020204" pitchFamily="34" charset="0"/>
              </a:defRPr>
            </a:lvl1pPr>
          </a:lstStyle>
          <a:p>
            <a:r>
              <a:rPr lang="nl-NL" dirty="0"/>
              <a:t>Titel van de presentatie_</a:t>
            </a:r>
          </a:p>
        </p:txBody>
      </p:sp>
      <p:pic>
        <p:nvPicPr>
          <p:cNvPr id="6" name="Afbeelding 5">
            <a:extLst>
              <a:ext uri="{FF2B5EF4-FFF2-40B4-BE49-F238E27FC236}">
                <a16:creationId xmlns:a16="http://schemas.microsoft.com/office/drawing/2014/main" id="{2A0FD9C2-3B0D-4B19-9ED2-8642F023CF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32061" y="5111779"/>
            <a:ext cx="2387821" cy="1836000"/>
          </a:xfrm>
          <a:prstGeom prst="rect">
            <a:avLst/>
          </a:prstGeom>
        </p:spPr>
      </p:pic>
    </p:spTree>
    <p:extLst>
      <p:ext uri="{BB962C8B-B14F-4D97-AF65-F5344CB8AC3E}">
        <p14:creationId xmlns:p14="http://schemas.microsoft.com/office/powerpoint/2010/main" val="358500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Tekst_">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13B7015-BB4D-A84E-84E4-520C33B85DF3}"/>
              </a:ext>
            </a:extLst>
          </p:cNvPr>
          <p:cNvSpPr>
            <a:spLocks noGrp="1"/>
          </p:cNvSpPr>
          <p:nvPr>
            <p:ph type="title" hasCustomPrompt="1"/>
          </p:nvPr>
        </p:nvSpPr>
        <p:spPr/>
        <p:txBody>
          <a:bodyPr anchor="b">
            <a:normAutofit/>
          </a:bodyPr>
          <a:lstStyle>
            <a:lvl1pPr>
              <a:defRPr sz="3200">
                <a:solidFill>
                  <a:schemeClr val="tx2"/>
                </a:solidFill>
              </a:defRPr>
            </a:lvl1pPr>
          </a:lstStyle>
          <a:p>
            <a:r>
              <a:rPr lang="nl-NL" dirty="0"/>
              <a:t>ONDERWERP / titel</a:t>
            </a:r>
          </a:p>
        </p:txBody>
      </p:sp>
      <p:sp>
        <p:nvSpPr>
          <p:cNvPr id="6" name="Tijdelijke aanduiding voor tekst 2"/>
          <p:cNvSpPr>
            <a:spLocks noGrp="1"/>
          </p:cNvSpPr>
          <p:nvPr>
            <p:ph type="body" sz="quarter" idx="11"/>
          </p:nvPr>
        </p:nvSpPr>
        <p:spPr>
          <a:xfrm>
            <a:off x="628650" y="1925638"/>
            <a:ext cx="7886700" cy="424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3155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4" name="Titel 6">
            <a:extLst>
              <a:ext uri="{FF2B5EF4-FFF2-40B4-BE49-F238E27FC236}">
                <a16:creationId xmlns:a16="http://schemas.microsoft.com/office/drawing/2014/main" id="{24158585-8C9B-2444-8413-2968F1CB97F5}"/>
              </a:ext>
            </a:extLst>
          </p:cNvPr>
          <p:cNvSpPr>
            <a:spLocks noGrp="1"/>
          </p:cNvSpPr>
          <p:nvPr>
            <p:ph type="title" hasCustomPrompt="1"/>
          </p:nvPr>
        </p:nvSpPr>
        <p:spPr>
          <a:xfrm>
            <a:off x="628650" y="365129"/>
            <a:ext cx="7886700" cy="1325563"/>
          </a:xfrm>
        </p:spPr>
        <p:txBody>
          <a:bodyPr anchor="b">
            <a:normAutofit/>
          </a:bodyPr>
          <a:lstStyle>
            <a:lvl1pPr>
              <a:defRPr sz="3200">
                <a:solidFill>
                  <a:schemeClr val="tx2"/>
                </a:solidFill>
              </a:defRPr>
            </a:lvl1pPr>
          </a:lstStyle>
          <a:p>
            <a:r>
              <a:rPr lang="nl-NL" dirty="0"/>
              <a:t>ONDERWERP / titel</a:t>
            </a:r>
          </a:p>
        </p:txBody>
      </p:sp>
      <p:sp>
        <p:nvSpPr>
          <p:cNvPr id="7" name="Tijdelijke aanduiding voor tekst 2"/>
          <p:cNvSpPr>
            <a:spLocks noGrp="1"/>
          </p:cNvSpPr>
          <p:nvPr>
            <p:ph type="body" sz="quarter" idx="11"/>
          </p:nvPr>
        </p:nvSpPr>
        <p:spPr>
          <a:xfrm>
            <a:off x="628650" y="1925638"/>
            <a:ext cx="3943350" cy="424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4674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4914902" y="1917701"/>
            <a:ext cx="3600450" cy="4259263"/>
          </a:xfrm>
        </p:spPr>
        <p:txBody>
          <a:bodyPr>
            <a:normAutofit/>
          </a:bodyPr>
          <a:lstStyle>
            <a:lvl1pPr marL="0" indent="0">
              <a:buNone/>
              <a:defRPr sz="1275">
                <a:latin typeface="Arial" panose="020B0604020202020204" pitchFamily="34" charset="0"/>
                <a:cs typeface="Arial" panose="020B0604020202020204" pitchFamily="34" charset="0"/>
              </a:defRPr>
            </a:lvl1pPr>
          </a:lstStyle>
          <a:p>
            <a:r>
              <a:rPr lang="nl-NL"/>
              <a:t>Klik op het pictogram als u een afbeelding wilt toevoegen</a:t>
            </a:r>
            <a:endParaRPr lang="en-GB" dirty="0"/>
          </a:p>
        </p:txBody>
      </p:sp>
      <p:sp>
        <p:nvSpPr>
          <p:cNvPr id="7" name="Titel 6">
            <a:extLst>
              <a:ext uri="{FF2B5EF4-FFF2-40B4-BE49-F238E27FC236}">
                <a16:creationId xmlns:a16="http://schemas.microsoft.com/office/drawing/2014/main" id="{70688633-6D41-064D-B005-BBA9338D0D94}"/>
              </a:ext>
            </a:extLst>
          </p:cNvPr>
          <p:cNvSpPr>
            <a:spLocks noGrp="1"/>
          </p:cNvSpPr>
          <p:nvPr>
            <p:ph type="title" hasCustomPrompt="1"/>
          </p:nvPr>
        </p:nvSpPr>
        <p:spPr>
          <a:xfrm>
            <a:off x="628650" y="365129"/>
            <a:ext cx="7886700" cy="1325563"/>
          </a:xfrm>
        </p:spPr>
        <p:txBody>
          <a:bodyPr anchor="b">
            <a:normAutofit/>
          </a:bodyPr>
          <a:lstStyle>
            <a:lvl1pPr>
              <a:defRPr sz="3200">
                <a:solidFill>
                  <a:schemeClr val="tx2"/>
                </a:solidFill>
              </a:defRPr>
            </a:lvl1pPr>
          </a:lstStyle>
          <a:p>
            <a:r>
              <a:rPr lang="nl-NL" dirty="0"/>
              <a:t>ONDERWERP / titel</a:t>
            </a:r>
          </a:p>
        </p:txBody>
      </p:sp>
      <p:sp>
        <p:nvSpPr>
          <p:cNvPr id="8" name="Tijdelijke aanduiding voor tekst 2"/>
          <p:cNvSpPr>
            <a:spLocks noGrp="1"/>
          </p:cNvSpPr>
          <p:nvPr>
            <p:ph type="body" sz="quarter" idx="12"/>
          </p:nvPr>
        </p:nvSpPr>
        <p:spPr>
          <a:xfrm>
            <a:off x="628650" y="1926000"/>
            <a:ext cx="3943350" cy="4248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35136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bbele Titel en Tekst">
    <p:spTree>
      <p:nvGrpSpPr>
        <p:cNvPr id="1" name=""/>
        <p:cNvGrpSpPr/>
        <p:nvPr/>
      </p:nvGrpSpPr>
      <p:grpSpPr>
        <a:xfrm>
          <a:off x="0" y="0"/>
          <a:ext cx="0" cy="0"/>
          <a:chOff x="0" y="0"/>
          <a:chExt cx="0" cy="0"/>
        </a:xfrm>
      </p:grpSpPr>
      <p:sp>
        <p:nvSpPr>
          <p:cNvPr id="9" name="Tijdelijke aanduiding voor tekst 4">
            <a:extLst>
              <a:ext uri="{FF2B5EF4-FFF2-40B4-BE49-F238E27FC236}">
                <a16:creationId xmlns:a16="http://schemas.microsoft.com/office/drawing/2014/main" id="{4B8653B3-70AE-4E3E-9A4D-3EAF4B4F4A9E}"/>
              </a:ext>
            </a:extLst>
          </p:cNvPr>
          <p:cNvSpPr>
            <a:spLocks noGrp="1"/>
          </p:cNvSpPr>
          <p:nvPr>
            <p:ph type="body" sz="quarter" idx="15" hasCustomPrompt="1"/>
          </p:nvPr>
        </p:nvSpPr>
        <p:spPr>
          <a:xfrm>
            <a:off x="4914900" y="1778434"/>
            <a:ext cx="3600450" cy="413103"/>
          </a:xfrm>
        </p:spPr>
        <p:txBody>
          <a:bodyPr anchor="ctr">
            <a:noAutofit/>
          </a:bodyPr>
          <a:lstStyle>
            <a:lvl1pPr marL="0" indent="0">
              <a:buNone/>
              <a:defRPr sz="2000" b="1" baseline="0"/>
            </a:lvl1pPr>
          </a:lstStyle>
          <a:p>
            <a:pPr lvl="0"/>
            <a:r>
              <a:rPr lang="nl-NL" dirty="0"/>
              <a:t>Klik voor </a:t>
            </a:r>
            <a:r>
              <a:rPr lang="nl-NL" dirty="0" err="1"/>
              <a:t>subkop</a:t>
            </a:r>
            <a:endParaRPr lang="en-GB" dirty="0"/>
          </a:p>
        </p:txBody>
      </p:sp>
      <p:sp>
        <p:nvSpPr>
          <p:cNvPr id="10" name="Tijdelijke aanduiding voor tekst 4">
            <a:extLst>
              <a:ext uri="{FF2B5EF4-FFF2-40B4-BE49-F238E27FC236}">
                <a16:creationId xmlns:a16="http://schemas.microsoft.com/office/drawing/2014/main" id="{60C7571E-BBB1-4DDF-9329-A0C028CAE8FB}"/>
              </a:ext>
            </a:extLst>
          </p:cNvPr>
          <p:cNvSpPr>
            <a:spLocks noGrp="1"/>
          </p:cNvSpPr>
          <p:nvPr>
            <p:ph type="body" sz="quarter" idx="16" hasCustomPrompt="1"/>
          </p:nvPr>
        </p:nvSpPr>
        <p:spPr>
          <a:xfrm>
            <a:off x="628650" y="1778434"/>
            <a:ext cx="3600450" cy="413103"/>
          </a:xfrm>
        </p:spPr>
        <p:txBody>
          <a:bodyPr anchor="ctr">
            <a:noAutofit/>
          </a:bodyPr>
          <a:lstStyle>
            <a:lvl1pPr marL="0" indent="0">
              <a:buNone/>
              <a:defRPr sz="2000" b="1"/>
            </a:lvl1pPr>
          </a:lstStyle>
          <a:p>
            <a:pPr lvl="0"/>
            <a:r>
              <a:rPr lang="nl-NL" dirty="0"/>
              <a:t>Klik voor </a:t>
            </a:r>
            <a:r>
              <a:rPr lang="nl-NL" dirty="0" err="1"/>
              <a:t>subkop</a:t>
            </a:r>
            <a:endParaRPr lang="en-GB" dirty="0"/>
          </a:p>
        </p:txBody>
      </p:sp>
      <p:sp>
        <p:nvSpPr>
          <p:cNvPr id="8" name="Titel 6">
            <a:extLst>
              <a:ext uri="{FF2B5EF4-FFF2-40B4-BE49-F238E27FC236}">
                <a16:creationId xmlns:a16="http://schemas.microsoft.com/office/drawing/2014/main" id="{AB6897B6-1B30-8840-AEF5-653E3015C372}"/>
              </a:ext>
            </a:extLst>
          </p:cNvPr>
          <p:cNvSpPr>
            <a:spLocks noGrp="1"/>
          </p:cNvSpPr>
          <p:nvPr>
            <p:ph type="title" hasCustomPrompt="1"/>
          </p:nvPr>
        </p:nvSpPr>
        <p:spPr>
          <a:xfrm>
            <a:off x="628650" y="365129"/>
            <a:ext cx="7886700" cy="1325563"/>
          </a:xfrm>
        </p:spPr>
        <p:txBody>
          <a:bodyPr anchor="b">
            <a:normAutofit/>
          </a:bodyPr>
          <a:lstStyle>
            <a:lvl1pPr>
              <a:defRPr sz="3200">
                <a:solidFill>
                  <a:schemeClr val="tx2"/>
                </a:solidFill>
              </a:defRPr>
            </a:lvl1pPr>
          </a:lstStyle>
          <a:p>
            <a:r>
              <a:rPr lang="nl-NL" dirty="0"/>
              <a:t>ONDERWERP / titel</a:t>
            </a:r>
          </a:p>
        </p:txBody>
      </p:sp>
      <p:sp>
        <p:nvSpPr>
          <p:cNvPr id="3" name="Tijdelijke aanduiding voor tekst 2"/>
          <p:cNvSpPr>
            <a:spLocks noGrp="1"/>
          </p:cNvSpPr>
          <p:nvPr>
            <p:ph type="body" sz="quarter" idx="18"/>
          </p:nvPr>
        </p:nvSpPr>
        <p:spPr>
          <a:xfrm>
            <a:off x="628650" y="2286000"/>
            <a:ext cx="3600450" cy="39052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ijdelijke aanduiding voor tekst 4"/>
          <p:cNvSpPr>
            <a:spLocks noGrp="1"/>
          </p:cNvSpPr>
          <p:nvPr>
            <p:ph type="body" sz="quarter" idx="19"/>
          </p:nvPr>
        </p:nvSpPr>
        <p:spPr>
          <a:xfrm>
            <a:off x="4914900" y="2286000"/>
            <a:ext cx="3600450" cy="390525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8130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2F35E840-7D0C-489A-B88C-9B5B6A358F43}"/>
              </a:ext>
            </a:extLst>
          </p:cNvPr>
          <p:cNvSpPr/>
          <p:nvPr/>
        </p:nvSpPr>
        <p:spPr>
          <a:xfrm>
            <a:off x="2362200" y="733425"/>
            <a:ext cx="4419600" cy="5391150"/>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a:p>
        </p:txBody>
      </p:sp>
      <p:pic>
        <p:nvPicPr>
          <p:cNvPr id="14" name="Afbeelding 2">
            <a:extLst>
              <a:ext uri="{FF2B5EF4-FFF2-40B4-BE49-F238E27FC236}">
                <a16:creationId xmlns:a16="http://schemas.microsoft.com/office/drawing/2014/main" id="{FFDA8079-95BD-45E3-8313-ABF6A59ED207}"/>
              </a:ext>
            </a:extLst>
          </p:cNvPr>
          <p:cNvPicPr>
            <a:picLocks noChangeAspect="1"/>
          </p:cNvPicPr>
          <p:nvPr/>
        </p:nvPicPr>
        <p:blipFill>
          <a:blip r:embed="rId2"/>
          <a:stretch>
            <a:fillRect/>
          </a:stretch>
        </p:blipFill>
        <p:spPr>
          <a:xfrm>
            <a:off x="2730162" y="601590"/>
            <a:ext cx="355939" cy="297299"/>
          </a:xfrm>
          <a:prstGeom prst="rect">
            <a:avLst/>
          </a:prstGeom>
        </p:spPr>
      </p:pic>
      <p:sp>
        <p:nvSpPr>
          <p:cNvPr id="20" name="Tijdelijke aanduiding voor tekst 19">
            <a:extLst>
              <a:ext uri="{FF2B5EF4-FFF2-40B4-BE49-F238E27FC236}">
                <a16:creationId xmlns:a16="http://schemas.microsoft.com/office/drawing/2014/main" id="{7E150451-5081-475D-A7BF-2CE6F5C377F5}"/>
              </a:ext>
            </a:extLst>
          </p:cNvPr>
          <p:cNvSpPr>
            <a:spLocks noGrp="1"/>
          </p:cNvSpPr>
          <p:nvPr>
            <p:ph type="body" sz="quarter" idx="11" hasCustomPrompt="1"/>
          </p:nvPr>
        </p:nvSpPr>
        <p:spPr>
          <a:xfrm>
            <a:off x="2730162" y="5429601"/>
            <a:ext cx="3683000" cy="493713"/>
          </a:xfrm>
        </p:spPr>
        <p:txBody>
          <a:bodyPr anchor="b"/>
          <a:lstStyle>
            <a:lvl1pPr marL="0" indent="0">
              <a:spcBef>
                <a:spcPts val="0"/>
              </a:spcBef>
              <a:buNone/>
              <a:defRPr sz="1800" cap="all" baseline="0">
                <a:solidFill>
                  <a:schemeClr val="bg1"/>
                </a:solidFill>
              </a:defRPr>
            </a:lvl1pPr>
          </a:lstStyle>
          <a:p>
            <a:pPr lvl="0"/>
            <a:r>
              <a:rPr lang="nl-NL" dirty="0"/>
              <a:t>NAAM</a:t>
            </a:r>
            <a:endParaRPr lang="en-GB" dirty="0"/>
          </a:p>
        </p:txBody>
      </p:sp>
      <p:sp>
        <p:nvSpPr>
          <p:cNvPr id="3" name="Tijdelijke aanduiding voor tekst 2">
            <a:extLst>
              <a:ext uri="{FF2B5EF4-FFF2-40B4-BE49-F238E27FC236}">
                <a16:creationId xmlns:a16="http://schemas.microsoft.com/office/drawing/2014/main" id="{B0DA6865-FA7E-094E-A575-DAADE998A20B}"/>
              </a:ext>
            </a:extLst>
          </p:cNvPr>
          <p:cNvSpPr>
            <a:spLocks noGrp="1"/>
          </p:cNvSpPr>
          <p:nvPr>
            <p:ph type="body" sz="quarter" idx="12" hasCustomPrompt="1"/>
          </p:nvPr>
        </p:nvSpPr>
        <p:spPr>
          <a:xfrm>
            <a:off x="2730162" y="1628775"/>
            <a:ext cx="3683000" cy="3600450"/>
          </a:xfrm>
        </p:spPr>
        <p:txBody>
          <a:bodyPr>
            <a:normAutofit/>
          </a:bodyPr>
          <a:lstStyle>
            <a:lvl1pPr marL="0" indent="0">
              <a:spcBef>
                <a:spcPts val="0"/>
              </a:spcBef>
              <a:buNone/>
              <a:defRPr sz="2800" cap="all" baseline="0">
                <a:solidFill>
                  <a:schemeClr val="bg1"/>
                </a:solidFill>
              </a:defRPr>
            </a:lvl1pPr>
          </a:lstStyle>
          <a:p>
            <a:r>
              <a:rPr lang="nl-NL" dirty="0"/>
              <a:t>‘QUOTE’</a:t>
            </a:r>
          </a:p>
        </p:txBody>
      </p:sp>
    </p:spTree>
    <p:extLst>
      <p:ext uri="{BB962C8B-B14F-4D97-AF65-F5344CB8AC3E}">
        <p14:creationId xmlns:p14="http://schemas.microsoft.com/office/powerpoint/2010/main" val="296755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486190-F1D1-43BB-B712-AB7BE1C184AD}"/>
              </a:ext>
            </a:extLst>
          </p:cNvPr>
          <p:cNvSpPr>
            <a:spLocks noGrp="1"/>
          </p:cNvSpPr>
          <p:nvPr>
            <p:ph type="title"/>
          </p:nvPr>
        </p:nvSpPr>
        <p:spPr>
          <a:xfrm>
            <a:off x="628650" y="365129"/>
            <a:ext cx="7886700" cy="1325563"/>
          </a:xfrm>
          <a:prstGeom prst="rect">
            <a:avLst/>
          </a:prstGeom>
        </p:spPr>
        <p:txBody>
          <a:bodyPr vert="horz" lIns="91440" tIns="45720" rIns="91440" bIns="45720" rtlCol="0" anchor="b">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6BC46703-C372-4CCF-BBDB-349EF159E7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8" name="Afbeelding 7">
            <a:extLst>
              <a:ext uri="{FF2B5EF4-FFF2-40B4-BE49-F238E27FC236}">
                <a16:creationId xmlns:a16="http://schemas.microsoft.com/office/drawing/2014/main" id="{D2936B9B-9586-48DE-B845-C54BC129D8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9807" y="6227764"/>
            <a:ext cx="1359194" cy="588915"/>
          </a:xfrm>
          <a:prstGeom prst="rect">
            <a:avLst/>
          </a:prstGeom>
        </p:spPr>
      </p:pic>
    </p:spTree>
    <p:extLst>
      <p:ext uri="{BB962C8B-B14F-4D97-AF65-F5344CB8AC3E}">
        <p14:creationId xmlns:p14="http://schemas.microsoft.com/office/powerpoint/2010/main" val="1496374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514337" rtl="0" eaLnBrk="1" latinLnBrk="0" hangingPunct="1">
        <a:lnSpc>
          <a:spcPct val="90000"/>
        </a:lnSpc>
        <a:spcBef>
          <a:spcPct val="0"/>
        </a:spcBef>
        <a:buNone/>
        <a:defRPr lang="nl-NL" sz="3200" b="1" kern="1200" cap="all" baseline="0" dirty="0">
          <a:solidFill>
            <a:schemeClr val="tx2"/>
          </a:solidFill>
          <a:latin typeface="Avenir Next Condensed Medium" panose="020B0606020202020204" pitchFamily="34" charset="0"/>
          <a:ea typeface="+mj-ea"/>
          <a:cs typeface="Arial" panose="020B0604020202020204" pitchFamily="34" charset="0"/>
          <a:sym typeface="Avenir Next Condensed Demi Bold"/>
        </a:defRPr>
      </a:lvl1pPr>
    </p:titleStyle>
    <p:bodyStyle>
      <a:lvl1pPr marL="18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6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4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2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900000" indent="-180000" algn="l" defTabSz="514337" rtl="0" eaLnBrk="1" latinLnBrk="0" hangingPunct="1">
        <a:lnSpc>
          <a:spcPct val="11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inkedin.com/in/marielleverhoef/" TargetMode="External"/><Relationship Id="rId2" Type="http://schemas.openxmlformats.org/officeDocument/2006/relationships/hyperlink" Target="mailto:marielle.verhoef@han.nl" TargetMode="Externa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hyperlink" Target="https://www.han.nl/nieuws/2021/11/innoveren-kun-je-leren/" TargetMode="External"/><Relationship Id="rId4" Type="http://schemas.openxmlformats.org/officeDocument/2006/relationships/hyperlink" Target="https://www.han.nl/onderzoek/lectoraten/lectoraat-responsief-beroepsonderwijs/onze-kennis/211108-whitepaper-prepareren-voor-innovere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woorden.org/info.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eforum.org/agenda/2023/05/future-of-jobs-2023-skill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an.nl/onderzoek/lectoraten/lectoraat-responsief-beroepsonderwijs/onze-kennis/211108-whitepaper-prepareren-voor-innoveren.pdf"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1"/>
          </p:nvPr>
        </p:nvSpPr>
        <p:spPr>
          <a:xfrm>
            <a:off x="669926" y="4837471"/>
            <a:ext cx="7839075" cy="1009650"/>
          </a:xfrm>
        </p:spPr>
        <p:txBody>
          <a:bodyPr>
            <a:normAutofit/>
          </a:bodyPr>
          <a:lstStyle/>
          <a:p>
            <a:r>
              <a:rPr lang="nl-NL" sz="1400" dirty="0"/>
              <a:t>Mariëlle verhoef – van lier</a:t>
            </a:r>
          </a:p>
          <a:p>
            <a:r>
              <a:rPr lang="nl-NL" sz="1400" dirty="0"/>
              <a:t>Onderzoeker bij lectoraten responsief beroepsonderwijs en </a:t>
            </a:r>
          </a:p>
          <a:p>
            <a:r>
              <a:rPr lang="nl-NL" sz="1400" dirty="0" err="1"/>
              <a:t>Human</a:t>
            </a:r>
            <a:r>
              <a:rPr lang="nl-NL" sz="1400" dirty="0"/>
              <a:t> </a:t>
            </a:r>
            <a:r>
              <a:rPr lang="nl-NL" sz="1400" dirty="0" err="1"/>
              <a:t>capital</a:t>
            </a:r>
            <a:r>
              <a:rPr lang="nl-NL" sz="1400" dirty="0"/>
              <a:t> </a:t>
            </a:r>
            <a:r>
              <a:rPr lang="nl-NL" sz="1400" dirty="0" err="1"/>
              <a:t>innovations</a:t>
            </a:r>
            <a:r>
              <a:rPr lang="nl-NL" sz="1400" dirty="0"/>
              <a:t> </a:t>
            </a:r>
          </a:p>
        </p:txBody>
      </p:sp>
      <p:sp>
        <p:nvSpPr>
          <p:cNvPr id="7" name="Tijdelijke aanduiding voor tekst 6"/>
          <p:cNvSpPr>
            <a:spLocks noGrp="1"/>
          </p:cNvSpPr>
          <p:nvPr>
            <p:ph type="body" sz="quarter" idx="13"/>
          </p:nvPr>
        </p:nvSpPr>
        <p:spPr>
          <a:xfrm>
            <a:off x="544563" y="1541206"/>
            <a:ext cx="8105365" cy="2808000"/>
          </a:xfrm>
        </p:spPr>
        <p:txBody>
          <a:bodyPr>
            <a:normAutofit/>
          </a:bodyPr>
          <a:lstStyle/>
          <a:p>
            <a:r>
              <a:rPr lang="nl-NL" sz="2800" dirty="0">
                <a:solidFill>
                  <a:schemeClr val="tx2"/>
                </a:solidFill>
              </a:rPr>
              <a:t>Hoe word je een ‘responsief individu’? </a:t>
            </a:r>
          </a:p>
          <a:p>
            <a:endParaRPr lang="nl-NL" sz="2800" dirty="0"/>
          </a:p>
          <a:p>
            <a:endParaRPr lang="nl-NL" sz="2800" dirty="0"/>
          </a:p>
        </p:txBody>
      </p:sp>
      <p:pic>
        <p:nvPicPr>
          <p:cNvPr id="6" name="Afbeelding 5" descr="pexels-kaboompics-com-6375.jpg"/>
          <p:cNvPicPr>
            <a:picLocks noChangeAspect="1"/>
          </p:cNvPicPr>
          <p:nvPr/>
        </p:nvPicPr>
        <p:blipFill>
          <a:blip r:embed="rId2"/>
          <a:stretch>
            <a:fillRect/>
          </a:stretch>
        </p:blipFill>
        <p:spPr>
          <a:xfrm>
            <a:off x="2949677" y="2279516"/>
            <a:ext cx="3104535" cy="2069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329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17142" y="110613"/>
            <a:ext cx="7338716" cy="1325563"/>
          </a:xfrm>
        </p:spPr>
        <p:txBody>
          <a:bodyPr/>
          <a:lstStyle/>
          <a:p>
            <a:r>
              <a:rPr lang="nl-NL" dirty="0">
                <a:solidFill>
                  <a:srgbClr val="E50056"/>
                </a:solidFill>
              </a:rPr>
              <a:t>Conclusies uit de studie</a:t>
            </a:r>
          </a:p>
        </p:txBody>
      </p:sp>
      <p:sp>
        <p:nvSpPr>
          <p:cNvPr id="5" name="Tijdelijke aanduiding voor tekst 4"/>
          <p:cNvSpPr>
            <a:spLocks noGrp="1"/>
          </p:cNvSpPr>
          <p:nvPr>
            <p:ph type="body" sz="quarter" idx="11"/>
          </p:nvPr>
        </p:nvSpPr>
        <p:spPr>
          <a:xfrm>
            <a:off x="817142" y="1681316"/>
            <a:ext cx="6011361" cy="2875005"/>
          </a:xfrm>
        </p:spPr>
        <p:txBody>
          <a:bodyPr>
            <a:noAutofit/>
          </a:bodyPr>
          <a:lstStyle/>
          <a:p>
            <a:pPr>
              <a:buNone/>
            </a:pPr>
            <a:r>
              <a:rPr lang="nl-NL" sz="1400" b="1" dirty="0"/>
              <a:t>Huidige onderwijs niet innovatief genoeg</a:t>
            </a:r>
          </a:p>
          <a:p>
            <a:r>
              <a:rPr lang="nl-NL" sz="1400" dirty="0"/>
              <a:t>Onderwijsregelgeving nog gebaseerd op voorwaardelijk leren  (</a:t>
            </a:r>
            <a:r>
              <a:rPr lang="nl-NL" sz="1400" dirty="0" err="1"/>
              <a:t>OER’s</a:t>
            </a:r>
            <a:r>
              <a:rPr lang="nl-NL" sz="1400" dirty="0"/>
              <a:t> zijn dichtgetimmerd) niet op innovatief leren</a:t>
            </a:r>
          </a:p>
          <a:p>
            <a:r>
              <a:rPr lang="nl-NL" sz="1400" dirty="0"/>
              <a:t>Opleidingen nog sterk </a:t>
            </a:r>
            <a:r>
              <a:rPr lang="nl-NL" sz="1400" dirty="0" err="1"/>
              <a:t>mono-disciplinair</a:t>
            </a:r>
            <a:r>
              <a:rPr lang="nl-NL" sz="1400" dirty="0"/>
              <a:t>, terwijl praktijkproblemen disciplines overstijgen</a:t>
            </a:r>
          </a:p>
          <a:p>
            <a:pPr>
              <a:buNone/>
            </a:pPr>
            <a:endParaRPr lang="nl-NL" sz="1400" dirty="0"/>
          </a:p>
          <a:p>
            <a:pPr>
              <a:buNone/>
            </a:pPr>
            <a:r>
              <a:rPr lang="nl-NL" sz="1400" b="1" dirty="0"/>
              <a:t>Regelgeving staat innovatie in de weg</a:t>
            </a:r>
          </a:p>
          <a:p>
            <a:r>
              <a:rPr lang="nl-NL" sz="1400" dirty="0"/>
              <a:t>Streven naar kwaliteit leidt tot vaste procedures / regels = belemmerend voor innovatie</a:t>
            </a:r>
          </a:p>
          <a:p>
            <a:r>
              <a:rPr lang="nl-NL" sz="1400" dirty="0"/>
              <a:t>Hiërarchie belemmert samenwerken in netwerken, wat nodig is voor oplossen van problemen</a:t>
            </a:r>
          </a:p>
          <a:p>
            <a:r>
              <a:rPr lang="nl-NL" sz="1400" dirty="0"/>
              <a:t>Innovatie is geen project, maar wordt vaak wel zo georganiseerd</a:t>
            </a:r>
          </a:p>
          <a:p>
            <a:pPr>
              <a:buNone/>
            </a:pPr>
            <a:endParaRPr lang="nl-NL" sz="1400" dirty="0"/>
          </a:p>
          <a:p>
            <a:pPr>
              <a:buNone/>
            </a:pPr>
            <a:r>
              <a:rPr lang="nl-NL" sz="1400" b="1" dirty="0"/>
              <a:t>Docenten traditioneel opgeleid</a:t>
            </a:r>
          </a:p>
          <a:p>
            <a:r>
              <a:rPr lang="nl-NL" sz="1400" dirty="0"/>
              <a:t>Docenten opgeleid voor voorwaardelijk leren, gericht op diploma behalen, vaste eisen</a:t>
            </a:r>
          </a:p>
          <a:p>
            <a:r>
              <a:rPr lang="nl-NL" sz="1400" dirty="0"/>
              <a:t>Docenten gewend aan ‘</a:t>
            </a:r>
            <a:r>
              <a:rPr lang="nl-NL" sz="1400" dirty="0" err="1"/>
              <a:t>expert-rol</a:t>
            </a:r>
            <a:r>
              <a:rPr lang="nl-NL" sz="1400" dirty="0"/>
              <a:t>’</a:t>
            </a:r>
          </a:p>
          <a:p>
            <a:r>
              <a:rPr lang="nl-NL" sz="1400" dirty="0"/>
              <a:t>Nieuwe rol docent meer coachend, samen lerend, coördinerend</a:t>
            </a:r>
          </a:p>
          <a:p>
            <a:pPr>
              <a:buNone/>
            </a:pPr>
            <a:endParaRPr lang="nl-NL" sz="1600" dirty="0"/>
          </a:p>
          <a:p>
            <a:pPr>
              <a:buNone/>
            </a:pPr>
            <a:endParaRPr lang="nl-NL" sz="1600" dirty="0">
              <a:solidFill>
                <a:schemeClr val="accent2">
                  <a:lumMod val="50000"/>
                </a:schemeClr>
              </a:solidFill>
            </a:endParaRPr>
          </a:p>
        </p:txBody>
      </p:sp>
      <p:pic>
        <p:nvPicPr>
          <p:cNvPr id="7" name="Afbeelding 6" descr="pexels-ann-h-11159220.jpg"/>
          <p:cNvPicPr>
            <a:picLocks noChangeAspect="1"/>
          </p:cNvPicPr>
          <p:nvPr/>
        </p:nvPicPr>
        <p:blipFill>
          <a:blip r:embed="rId2"/>
          <a:stretch>
            <a:fillRect/>
          </a:stretch>
        </p:blipFill>
        <p:spPr>
          <a:xfrm>
            <a:off x="6684284" y="4181168"/>
            <a:ext cx="2083633" cy="1388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97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 calcmode="lin" valueType="num">
                                      <p:cBhvr additive="base">
                                        <p:cTn id="6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 calcmode="lin" valueType="num">
                                      <p:cBhvr additive="base">
                                        <p:cTn id="6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1555" y="365129"/>
            <a:ext cx="8008373" cy="1325563"/>
          </a:xfrm>
        </p:spPr>
        <p:txBody>
          <a:bodyPr/>
          <a:lstStyle/>
          <a:p>
            <a:r>
              <a:rPr lang="nl-NL" dirty="0">
                <a:solidFill>
                  <a:srgbClr val="E50056"/>
                </a:solidFill>
              </a:rPr>
              <a:t>Onderwijsprogramma van de toekomst</a:t>
            </a:r>
          </a:p>
        </p:txBody>
      </p:sp>
      <p:sp>
        <p:nvSpPr>
          <p:cNvPr id="5" name="Tijdelijke aanduiding voor tekst 4"/>
          <p:cNvSpPr>
            <a:spLocks noGrp="1"/>
          </p:cNvSpPr>
          <p:nvPr>
            <p:ph type="body" sz="quarter" idx="11"/>
          </p:nvPr>
        </p:nvSpPr>
        <p:spPr>
          <a:xfrm>
            <a:off x="831891" y="2145890"/>
            <a:ext cx="4241554" cy="2875005"/>
          </a:xfrm>
        </p:spPr>
        <p:txBody>
          <a:bodyPr>
            <a:noAutofit/>
          </a:bodyPr>
          <a:lstStyle/>
          <a:p>
            <a:r>
              <a:rPr lang="nl-NL" sz="1600" dirty="0"/>
              <a:t>Gezonde </a:t>
            </a:r>
            <a:r>
              <a:rPr lang="nl-NL" sz="1600" b="1" dirty="0"/>
              <a:t>mix </a:t>
            </a:r>
            <a:r>
              <a:rPr lang="nl-NL" sz="1600" dirty="0"/>
              <a:t>van voorwaardelijk en innovatief, open eind leren</a:t>
            </a:r>
          </a:p>
          <a:p>
            <a:r>
              <a:rPr lang="nl-NL" sz="1600" dirty="0"/>
              <a:t>Aandacht voor </a:t>
            </a:r>
            <a:r>
              <a:rPr lang="nl-NL" sz="1600" b="1" dirty="0"/>
              <a:t>beroepsspecifieke en –generieke</a:t>
            </a:r>
            <a:r>
              <a:rPr lang="nl-NL" sz="1600" dirty="0"/>
              <a:t> </a:t>
            </a:r>
            <a:r>
              <a:rPr lang="nl-NL" sz="1600" dirty="0" err="1"/>
              <a:t>skills</a:t>
            </a:r>
            <a:r>
              <a:rPr lang="nl-NL" sz="1600" dirty="0"/>
              <a:t> (soft </a:t>
            </a:r>
            <a:r>
              <a:rPr lang="nl-NL" sz="1600" dirty="0" err="1"/>
              <a:t>skills</a:t>
            </a:r>
            <a:r>
              <a:rPr lang="nl-NL" sz="1600" dirty="0"/>
              <a:t>)</a:t>
            </a:r>
          </a:p>
          <a:p>
            <a:r>
              <a:rPr lang="nl-NL" sz="1600" b="1" dirty="0"/>
              <a:t>Wendbaar </a:t>
            </a:r>
            <a:r>
              <a:rPr lang="nl-NL" sz="1600" dirty="0"/>
              <a:t>in planning en inhoud </a:t>
            </a:r>
          </a:p>
          <a:p>
            <a:r>
              <a:rPr lang="nl-NL" sz="1600" b="1" dirty="0"/>
              <a:t>Flexibele leeropbrengsten </a:t>
            </a:r>
          </a:p>
          <a:p>
            <a:r>
              <a:rPr lang="nl-NL" sz="1600" b="1" dirty="0"/>
              <a:t>Ondersteunende</a:t>
            </a:r>
            <a:r>
              <a:rPr lang="nl-NL" sz="1600" dirty="0"/>
              <a:t> onderwijsregelgeving en –systemen</a:t>
            </a:r>
          </a:p>
          <a:p>
            <a:r>
              <a:rPr lang="nl-NL" sz="1600" b="1" dirty="0"/>
              <a:t>Programmatisch toetsen</a:t>
            </a:r>
            <a:r>
              <a:rPr lang="nl-NL" sz="1600" dirty="0"/>
              <a:t>, minder vaststaande eindtermen </a:t>
            </a:r>
          </a:p>
          <a:p>
            <a:r>
              <a:rPr lang="nl-NL" sz="1600" dirty="0"/>
              <a:t>Onderwijs moet </a:t>
            </a:r>
            <a:r>
              <a:rPr lang="nl-NL" sz="1600" b="1" dirty="0"/>
              <a:t>betekenisvol </a:t>
            </a:r>
            <a:r>
              <a:rPr lang="nl-NL" sz="1600" dirty="0"/>
              <a:t>zijn</a:t>
            </a:r>
          </a:p>
          <a:p>
            <a:endParaRPr lang="nl-NL" sz="1600" dirty="0">
              <a:solidFill>
                <a:schemeClr val="accent2">
                  <a:lumMod val="50000"/>
                </a:schemeClr>
              </a:solidFill>
            </a:endParaRPr>
          </a:p>
        </p:txBody>
      </p:sp>
      <p:pic>
        <p:nvPicPr>
          <p:cNvPr id="6" name="Tijdelijke aanduiding voor afbeelding 6" descr="pexels-alexandr-podvalny-2831794.jpg"/>
          <p:cNvPicPr>
            <a:picLocks noChangeAspect="1"/>
          </p:cNvPicPr>
          <p:nvPr/>
        </p:nvPicPr>
        <p:blipFill>
          <a:blip r:embed="rId2"/>
          <a:srcRect l="12332" r="12332"/>
          <a:stretch>
            <a:fillRect/>
          </a:stretch>
        </p:blipFill>
        <p:spPr>
          <a:xfrm>
            <a:off x="5361273" y="2256503"/>
            <a:ext cx="2969779" cy="2627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97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1555" y="365129"/>
            <a:ext cx="8008373" cy="1325563"/>
          </a:xfrm>
        </p:spPr>
        <p:txBody>
          <a:bodyPr/>
          <a:lstStyle/>
          <a:p>
            <a:r>
              <a:rPr>
                <a:solidFill>
                  <a:srgbClr val="E50056"/>
                </a:solidFill>
              </a:rPr>
              <a:t>het ideaalplaatje</a:t>
            </a:r>
            <a:endParaRPr lang="nl-NL" dirty="0">
              <a:solidFill>
                <a:srgbClr val="E50056"/>
              </a:solidFill>
            </a:endParaRPr>
          </a:p>
        </p:txBody>
      </p:sp>
      <p:sp>
        <p:nvSpPr>
          <p:cNvPr id="5" name="Tijdelijke aanduiding voor tekst 4"/>
          <p:cNvSpPr>
            <a:spLocks noGrp="1"/>
          </p:cNvSpPr>
          <p:nvPr>
            <p:ph type="body" sz="quarter" idx="11"/>
          </p:nvPr>
        </p:nvSpPr>
        <p:spPr>
          <a:xfrm>
            <a:off x="831891" y="2145890"/>
            <a:ext cx="4083395" cy="2875005"/>
          </a:xfrm>
        </p:spPr>
        <p:txBody>
          <a:bodyPr>
            <a:noAutofit/>
          </a:bodyPr>
          <a:lstStyle/>
          <a:p>
            <a:endParaRPr lang="nl-NL" sz="1600" dirty="0"/>
          </a:p>
          <a:p>
            <a:endParaRPr lang="nl-NL" sz="1600" dirty="0">
              <a:solidFill>
                <a:schemeClr val="accent2">
                  <a:lumMod val="50000"/>
                </a:schemeClr>
              </a:solidFill>
            </a:endParaRPr>
          </a:p>
        </p:txBody>
      </p:sp>
      <p:sp>
        <p:nvSpPr>
          <p:cNvPr id="7" name="Tijdelijke aanduiding voor tekst 4"/>
          <p:cNvSpPr txBox="1">
            <a:spLocks/>
          </p:cNvSpPr>
          <p:nvPr/>
        </p:nvSpPr>
        <p:spPr>
          <a:xfrm>
            <a:off x="641555" y="2298290"/>
            <a:ext cx="4083395" cy="2875005"/>
          </a:xfrm>
          <a:prstGeom prst="rect">
            <a:avLst/>
          </a:prstGeom>
        </p:spPr>
        <p:txBody>
          <a:bodyPr vert="horz" lIns="91440" tIns="45720" rIns="91440" bIns="45720" rtlCol="0">
            <a:noAutofit/>
          </a:bodyPr>
          <a:lstStyle/>
          <a:p>
            <a:pPr marL="180000" marR="0" lvl="0" indent="-180000" algn="l" defTabSz="514337" rtl="0" eaLnBrk="1" fontAlgn="auto" latinLnBrk="0" hangingPunct="1">
              <a:lnSpc>
                <a:spcPct val="110000"/>
              </a:lnSpc>
              <a:spcBef>
                <a:spcPts val="0"/>
              </a:spcBef>
              <a:spcAft>
                <a:spcPts val="0"/>
              </a:spcAft>
              <a:buClrTx/>
              <a:buSzTx/>
              <a:buFont typeface="Arial" pitchFamily="34" charset="0"/>
              <a:buChar char="•"/>
              <a:tabLst/>
              <a:defRPr/>
            </a:pPr>
            <a:r>
              <a:rPr kumimoji="0" lang="nl-NL"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Het onderwijs</a:t>
            </a:r>
            <a:r>
              <a:rPr kumimoji="0" lang="nl-NL" sz="16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bereidt voor op de toekomst (initieel) en ondersteunt responsieve professionals (</a:t>
            </a:r>
            <a:r>
              <a:rPr kumimoji="0" lang="nl-NL" sz="1600" b="0" i="0" u="none" strike="noStrike" kern="1200" cap="none" spc="0" normalizeH="0" noProof="0" dirty="0" err="1">
                <a:ln>
                  <a:noFill/>
                </a:ln>
                <a:solidFill>
                  <a:schemeClr val="tx1"/>
                </a:solidFill>
                <a:effectLst/>
                <a:uLnTx/>
                <a:uFillTx/>
                <a:latin typeface="Arial" panose="020B0604020202020204" pitchFamily="34" charset="0"/>
                <a:ea typeface="+mn-ea"/>
                <a:cs typeface="Arial" panose="020B0604020202020204" pitchFamily="34" charset="0"/>
              </a:rPr>
              <a:t>post-initieel</a:t>
            </a:r>
            <a:r>
              <a:rPr lang="nl-NL" sz="1600" dirty="0">
                <a:latin typeface="Arial" panose="020B0604020202020204" pitchFamily="34" charset="0"/>
                <a:cs typeface="Arial" panose="020B0604020202020204" pitchFamily="34" charset="0"/>
              </a:rPr>
              <a:t>, </a:t>
            </a:r>
            <a:r>
              <a:rPr kumimoji="0" lang="nl-NL" sz="16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LLO)</a:t>
            </a:r>
          </a:p>
          <a:p>
            <a:pPr marL="180000" marR="0" lvl="0" indent="-180000" algn="l" defTabSz="514337" rtl="0" eaLnBrk="1" fontAlgn="auto" latinLnBrk="0" hangingPunct="1">
              <a:lnSpc>
                <a:spcPct val="110000"/>
              </a:lnSpc>
              <a:spcBef>
                <a:spcPts val="0"/>
              </a:spcBef>
              <a:spcAft>
                <a:spcPts val="0"/>
              </a:spcAft>
              <a:buClrTx/>
              <a:buSzTx/>
              <a:buFont typeface="Arial" pitchFamily="34" charset="0"/>
              <a:buChar char="•"/>
              <a:tabLst/>
              <a:defRPr/>
            </a:pPr>
            <a:r>
              <a:rPr lang="nl-NL" sz="1600" baseline="0" dirty="0">
                <a:latin typeface="Arial" panose="020B0604020202020204" pitchFamily="34" charset="0"/>
                <a:cs typeface="Arial" panose="020B0604020202020204" pitchFamily="34" charset="0"/>
              </a:rPr>
              <a:t>Organisaties</a:t>
            </a:r>
            <a:r>
              <a:rPr lang="nl-NL" sz="1600" dirty="0">
                <a:latin typeface="Arial" panose="020B0604020202020204" pitchFamily="34" charset="0"/>
                <a:cs typeface="Arial" panose="020B0604020202020204" pitchFamily="34" charset="0"/>
              </a:rPr>
              <a:t> begeleiden professionals (L&amp;D, HR)</a:t>
            </a:r>
          </a:p>
          <a:p>
            <a:pPr marL="180000" marR="0" lvl="0" indent="-180000" algn="l" defTabSz="514337" rtl="0" eaLnBrk="1" fontAlgn="auto" latinLnBrk="0" hangingPunct="1">
              <a:lnSpc>
                <a:spcPct val="110000"/>
              </a:lnSpc>
              <a:spcBef>
                <a:spcPts val="0"/>
              </a:spcBef>
              <a:spcAft>
                <a:spcPts val="0"/>
              </a:spcAft>
              <a:buClrTx/>
              <a:buSzTx/>
              <a:buFont typeface="Arial" pitchFamily="34" charset="0"/>
              <a:buChar char="•"/>
              <a:tabLst/>
              <a:defRPr/>
            </a:pPr>
            <a:r>
              <a:rPr kumimoji="0" lang="nl-NL"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Het</a:t>
            </a:r>
            <a:r>
              <a:rPr kumimoji="0" lang="nl-NL" sz="16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individu ziet en pakt kansen</a:t>
            </a:r>
            <a:endParaRPr kumimoji="0" lang="nl-NL"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180000" marR="0" lvl="0" indent="-180000" algn="l" defTabSz="514337" rtl="0" eaLnBrk="1" fontAlgn="auto" latinLnBrk="0" hangingPunct="1">
              <a:lnSpc>
                <a:spcPct val="110000"/>
              </a:lnSpc>
              <a:spcBef>
                <a:spcPts val="0"/>
              </a:spcBef>
              <a:spcAft>
                <a:spcPts val="0"/>
              </a:spcAft>
              <a:buClrTx/>
              <a:buSzTx/>
              <a:buFont typeface="Arial" pitchFamily="34" charset="0"/>
              <a:buChar char="•"/>
              <a:tabLst/>
              <a:defRPr/>
            </a:pPr>
            <a:endParaRPr kumimoji="0" lang="nl-NL" sz="16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n-ea"/>
              <a:cs typeface="Arial" panose="020B0604020202020204" pitchFamily="34" charset="0"/>
            </a:endParaRPr>
          </a:p>
        </p:txBody>
      </p:sp>
      <p:pic>
        <p:nvPicPr>
          <p:cNvPr id="8" name="Afbeelding 7" descr="pexels-karyme-frança-1535907.jpg"/>
          <p:cNvPicPr>
            <a:picLocks noChangeAspect="1"/>
          </p:cNvPicPr>
          <p:nvPr/>
        </p:nvPicPr>
        <p:blipFill>
          <a:blip r:embed="rId2"/>
          <a:stretch>
            <a:fillRect/>
          </a:stretch>
        </p:blipFill>
        <p:spPr>
          <a:xfrm>
            <a:off x="5117690" y="2433484"/>
            <a:ext cx="2823632" cy="1881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97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1555" y="365129"/>
            <a:ext cx="8008373" cy="1325563"/>
          </a:xfrm>
        </p:spPr>
        <p:txBody>
          <a:bodyPr/>
          <a:lstStyle/>
          <a:p>
            <a:r>
              <a:rPr lang="nl-NL" dirty="0">
                <a:solidFill>
                  <a:srgbClr val="E50056"/>
                </a:solidFill>
              </a:rPr>
              <a:t>W</a:t>
            </a:r>
            <a:r>
              <a:rPr>
                <a:solidFill>
                  <a:srgbClr val="E50056"/>
                </a:solidFill>
              </a:rPr>
              <a:t>at kunnen wij hier mee? </a:t>
            </a:r>
            <a:endParaRPr lang="nl-NL" dirty="0">
              <a:solidFill>
                <a:srgbClr val="E50056"/>
              </a:solidFill>
            </a:endParaRPr>
          </a:p>
        </p:txBody>
      </p:sp>
      <p:sp>
        <p:nvSpPr>
          <p:cNvPr id="5" name="Tijdelijke aanduiding voor tekst 4"/>
          <p:cNvSpPr>
            <a:spLocks noGrp="1"/>
          </p:cNvSpPr>
          <p:nvPr>
            <p:ph type="body" sz="quarter" idx="11"/>
          </p:nvPr>
        </p:nvSpPr>
        <p:spPr>
          <a:xfrm>
            <a:off x="831891" y="2145890"/>
            <a:ext cx="4083395" cy="2875005"/>
          </a:xfrm>
        </p:spPr>
        <p:txBody>
          <a:bodyPr>
            <a:noAutofit/>
          </a:bodyPr>
          <a:lstStyle/>
          <a:p>
            <a:endParaRPr lang="nl-NL" sz="1600" dirty="0"/>
          </a:p>
          <a:p>
            <a:endParaRPr lang="nl-NL" sz="1600" dirty="0">
              <a:solidFill>
                <a:schemeClr val="accent2">
                  <a:lumMod val="50000"/>
                </a:schemeClr>
              </a:solidFill>
            </a:endParaRPr>
          </a:p>
        </p:txBody>
      </p:sp>
      <p:pic>
        <p:nvPicPr>
          <p:cNvPr id="6" name="Afbeelding 5" descr="pexels-nothing-ahead-4502492.jpg"/>
          <p:cNvPicPr>
            <a:picLocks noChangeAspect="1"/>
          </p:cNvPicPr>
          <p:nvPr/>
        </p:nvPicPr>
        <p:blipFill>
          <a:blip r:embed="rId2"/>
          <a:stretch>
            <a:fillRect/>
          </a:stretch>
        </p:blipFill>
        <p:spPr>
          <a:xfrm>
            <a:off x="3606164" y="3087458"/>
            <a:ext cx="3489166" cy="2325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p:cNvPicPr>
            <a:picLocks noChangeAspect="1" noChangeArrowheads="1"/>
          </p:cNvPicPr>
          <p:nvPr/>
        </p:nvPicPr>
        <p:blipFill>
          <a:blip r:embed="rId3"/>
          <a:srcRect/>
          <a:stretch>
            <a:fillRect/>
          </a:stretch>
        </p:blipFill>
        <p:spPr bwMode="auto">
          <a:xfrm>
            <a:off x="1508792" y="2030856"/>
            <a:ext cx="3151699" cy="828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97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9"/>
          <p:cNvSpPr>
            <a:spLocks noGrp="1"/>
          </p:cNvSpPr>
          <p:nvPr>
            <p:ph type="body" sz="quarter" idx="12"/>
          </p:nvPr>
        </p:nvSpPr>
        <p:spPr>
          <a:xfrm>
            <a:off x="597308" y="5250426"/>
            <a:ext cx="6272056" cy="761541"/>
          </a:xfrm>
        </p:spPr>
        <p:txBody>
          <a:bodyPr>
            <a:normAutofit/>
          </a:bodyPr>
          <a:lstStyle/>
          <a:p>
            <a:pPr>
              <a:buNone/>
            </a:pPr>
            <a:r>
              <a:rPr lang="nl-NL" sz="1050" i="1" dirty="0"/>
              <a:t>© Foto’s in deze presentatie zijn rechtenvrij verkregen via  </a:t>
            </a:r>
            <a:r>
              <a:rPr lang="nl-NL" sz="1050" i="1" dirty="0" err="1"/>
              <a:t>www.pexels.com</a:t>
            </a:r>
            <a:r>
              <a:rPr lang="nl-NL" sz="1050" i="1" dirty="0"/>
              <a:t> </a:t>
            </a:r>
          </a:p>
        </p:txBody>
      </p:sp>
      <p:sp>
        <p:nvSpPr>
          <p:cNvPr id="4" name="Tijdelijke aanduiding voor tekst 4"/>
          <p:cNvSpPr txBox="1">
            <a:spLocks/>
          </p:cNvSpPr>
          <p:nvPr/>
        </p:nvSpPr>
        <p:spPr>
          <a:xfrm>
            <a:off x="641555" y="1880419"/>
            <a:ext cx="7160342" cy="2875005"/>
          </a:xfrm>
          <a:prstGeom prst="rect">
            <a:avLst/>
          </a:prstGeom>
        </p:spPr>
        <p:txBody>
          <a:bodyPr vert="horz" lIns="91440" tIns="45720" rIns="91440" bIns="45720" rtlCol="0">
            <a:noAutofit/>
          </a:bodyPr>
          <a:lstStyle/>
          <a:p>
            <a:pPr marL="0" marR="0" lvl="0" indent="0" algn="l" defTabSz="51433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nl-NL"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Mail me op </a:t>
            </a:r>
            <a:r>
              <a:rPr kumimoji="0" lang="nl-NL" sz="1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hlinkClick r:id="rId2"/>
              </a:rPr>
              <a:t>marielle.verhoef</a:t>
            </a:r>
            <a:r>
              <a:rPr kumimoji="0" lang="nl-NL"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hlinkClick r:id="rId2"/>
              </a:rPr>
              <a:t>@</a:t>
            </a:r>
            <a:r>
              <a:rPr kumimoji="0" lang="nl-NL" sz="1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hlinkClick r:id="rId2"/>
              </a:rPr>
              <a:t>han.n</a:t>
            </a:r>
            <a:r>
              <a:rPr lang="nl-NL" sz="1400" dirty="0">
                <a:latin typeface="Arial" panose="020B0604020202020204" pitchFamily="34" charset="0"/>
                <a:cs typeface="Arial" panose="020B0604020202020204" pitchFamily="34" charset="0"/>
                <a:hlinkClick r:id="rId2"/>
              </a:rPr>
              <a:t>l</a:t>
            </a:r>
            <a:r>
              <a:rPr lang="nl-NL" sz="1400" dirty="0">
                <a:latin typeface="Arial" panose="020B0604020202020204" pitchFamily="34" charset="0"/>
                <a:cs typeface="Arial" panose="020B0604020202020204" pitchFamily="34" charset="0"/>
              </a:rPr>
              <a:t> of zoek contact via </a:t>
            </a:r>
            <a:r>
              <a:rPr lang="nl-NL" sz="1400" dirty="0" err="1">
                <a:latin typeface="Arial" panose="020B0604020202020204" pitchFamily="34" charset="0"/>
                <a:cs typeface="Arial" panose="020B0604020202020204" pitchFamily="34" charset="0"/>
                <a:hlinkClick r:id="rId3"/>
              </a:rPr>
              <a:t>LinkedIN</a:t>
            </a:r>
            <a:r>
              <a:rPr lang="nl-NL" sz="1400" dirty="0">
                <a:latin typeface="Arial" panose="020B0604020202020204" pitchFamily="34" charset="0"/>
                <a:cs typeface="Arial" panose="020B0604020202020204" pitchFamily="34" charset="0"/>
                <a:hlinkClick r:id="rId3"/>
              </a:rPr>
              <a:t> </a:t>
            </a:r>
            <a:endParaRPr lang="nl-NL" sz="1400" dirty="0">
              <a:latin typeface="Arial" panose="020B0604020202020204" pitchFamily="34" charset="0"/>
              <a:cs typeface="Arial" panose="020B0604020202020204" pitchFamily="34" charset="0"/>
            </a:endParaRPr>
          </a:p>
          <a:p>
            <a:pPr marL="0" marR="0" lvl="0" indent="0" algn="l" defTabSz="514337"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nl-NL"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514337" rtl="0" eaLnBrk="1" fontAlgn="auto" latinLnBrk="0" hangingPunct="1">
              <a:lnSpc>
                <a:spcPct val="110000"/>
              </a:lnSpc>
              <a:spcBef>
                <a:spcPts val="0"/>
              </a:spcBef>
              <a:spcAft>
                <a:spcPts val="0"/>
              </a:spcAft>
              <a:buClrTx/>
              <a:buSzTx/>
              <a:buFont typeface="Arial" panose="020B0604020202020204" pitchFamily="34" charset="0"/>
              <a:buNone/>
              <a:tabLst/>
              <a:defRPr/>
            </a:pPr>
            <a:endParaRPr lang="nl-NL" sz="1400" dirty="0">
              <a:latin typeface="Arial" panose="020B0604020202020204" pitchFamily="34" charset="0"/>
              <a:cs typeface="Arial" panose="020B0604020202020204" pitchFamily="34" charset="0"/>
            </a:endParaRPr>
          </a:p>
          <a:p>
            <a:pPr marL="0" marR="0" lvl="0" indent="0" algn="l" defTabSz="514337"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nl-NL"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514337" rtl="0" eaLnBrk="1" fontAlgn="auto" latinLnBrk="0" hangingPunct="1">
              <a:lnSpc>
                <a:spcPct val="110000"/>
              </a:lnSpc>
              <a:spcBef>
                <a:spcPts val="0"/>
              </a:spcBef>
              <a:spcAft>
                <a:spcPts val="0"/>
              </a:spcAft>
              <a:buClrTx/>
              <a:buSzTx/>
              <a:buFont typeface="Arial" panose="020B0604020202020204" pitchFamily="34" charset="0"/>
              <a:buNone/>
              <a:tabLst/>
              <a:defRPr/>
            </a:pPr>
            <a:endParaRPr lang="nl-NL" sz="1400" dirty="0">
              <a:latin typeface="Arial" panose="020B0604020202020204" pitchFamily="34" charset="0"/>
              <a:cs typeface="Arial" panose="020B0604020202020204" pitchFamily="34" charset="0"/>
            </a:endParaRPr>
          </a:p>
          <a:p>
            <a:pPr marL="0" marR="0" lvl="0" indent="0" algn="l" defTabSz="514337"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nl-NL"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514337" rtl="0" eaLnBrk="1" fontAlgn="auto" latinLnBrk="0" hangingPunct="1">
              <a:lnSpc>
                <a:spcPct val="110000"/>
              </a:lnSpc>
              <a:spcBef>
                <a:spcPts val="0"/>
              </a:spcBef>
              <a:spcAft>
                <a:spcPts val="0"/>
              </a:spcAft>
              <a:buClrTx/>
              <a:buSzTx/>
              <a:buFont typeface="Arial" panose="020B0604020202020204" pitchFamily="34" charset="0"/>
              <a:buNone/>
              <a:tabLst/>
              <a:defRPr/>
            </a:pPr>
            <a:endParaRPr lang="nl-NL" sz="1400" dirty="0">
              <a:latin typeface="Arial" panose="020B0604020202020204" pitchFamily="34" charset="0"/>
              <a:cs typeface="Arial" panose="020B0604020202020204" pitchFamily="34" charset="0"/>
            </a:endParaRPr>
          </a:p>
          <a:p>
            <a:pPr marL="0" marR="0" lvl="0" indent="0" algn="l" defTabSz="514337"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nl-NL"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514337" rtl="0" eaLnBrk="1" fontAlgn="auto" latinLnBrk="0" hangingPunct="1">
              <a:lnSpc>
                <a:spcPct val="110000"/>
              </a:lnSpc>
              <a:spcBef>
                <a:spcPts val="0"/>
              </a:spcBef>
              <a:spcAft>
                <a:spcPts val="0"/>
              </a:spcAft>
              <a:buClrTx/>
              <a:buSzTx/>
              <a:buFont typeface="Arial" panose="020B0604020202020204" pitchFamily="34" charset="0"/>
              <a:buNone/>
              <a:tabLst/>
              <a:defRPr/>
            </a:pPr>
            <a:endParaRPr lang="nl-NL" sz="1400" dirty="0">
              <a:latin typeface="Arial" panose="020B0604020202020204" pitchFamily="34" charset="0"/>
              <a:cs typeface="Arial" panose="020B0604020202020204" pitchFamily="34" charset="0"/>
            </a:endParaRPr>
          </a:p>
          <a:p>
            <a:pPr marL="0" marR="0" lvl="0" indent="0" algn="l" defTabSz="514337" rtl="0" eaLnBrk="1" fontAlgn="auto" latinLnBrk="0" hangingPunct="1">
              <a:lnSpc>
                <a:spcPct val="110000"/>
              </a:lnSpc>
              <a:spcBef>
                <a:spcPts val="0"/>
              </a:spcBef>
              <a:spcAft>
                <a:spcPts val="0"/>
              </a:spcAft>
              <a:buClrTx/>
              <a:buSzTx/>
              <a:buFont typeface="Arial" panose="020B0604020202020204" pitchFamily="34" charset="0"/>
              <a:buNone/>
              <a:tabLst/>
              <a:defRPr/>
            </a:pPr>
            <a:r>
              <a:rPr lang="nl-NL" sz="1400" dirty="0">
                <a:latin typeface="Arial" panose="020B0604020202020204" pitchFamily="34" charset="0"/>
                <a:cs typeface="Arial" panose="020B0604020202020204" pitchFamily="34" charset="0"/>
              </a:rPr>
              <a:t>Lees meer: </a:t>
            </a:r>
            <a:endParaRPr kumimoji="0" lang="nl-NL"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514337" rtl="0" eaLnBrk="1" fontAlgn="auto" latinLnBrk="0" hangingPunct="1">
              <a:lnSpc>
                <a:spcPct val="110000"/>
              </a:lnSpc>
              <a:spcBef>
                <a:spcPts val="0"/>
              </a:spcBef>
              <a:spcAft>
                <a:spcPts val="0"/>
              </a:spcAft>
              <a:buClrTx/>
              <a:buSzTx/>
              <a:buFont typeface="Arial" panose="020B0604020202020204" pitchFamily="34" charset="0"/>
              <a:buNone/>
              <a:tabLst/>
              <a:defRPr/>
            </a:pPr>
            <a:endParaRPr lang="nl-NL" sz="1600" dirty="0">
              <a:latin typeface="Arial" panose="020B0604020202020204" pitchFamily="34" charset="0"/>
              <a:cs typeface="Arial" panose="020B0604020202020204" pitchFamily="34" charset="0"/>
            </a:endParaRPr>
          </a:p>
          <a:p>
            <a:pPr marL="0" marR="0" lvl="0" indent="0" algn="l" defTabSz="514337"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nl-NL"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514337"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nl-NL" sz="16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n-ea"/>
              <a:cs typeface="Arial" panose="020B0604020202020204" pitchFamily="34" charset="0"/>
            </a:endParaRPr>
          </a:p>
        </p:txBody>
      </p:sp>
      <p:sp>
        <p:nvSpPr>
          <p:cNvPr id="5" name="Rechthoek 4"/>
          <p:cNvSpPr/>
          <p:nvPr/>
        </p:nvSpPr>
        <p:spPr>
          <a:xfrm>
            <a:off x="641555" y="4461387"/>
            <a:ext cx="7698659" cy="1292662"/>
          </a:xfrm>
          <a:prstGeom prst="rect">
            <a:avLst/>
          </a:prstGeom>
        </p:spPr>
        <p:txBody>
          <a:bodyPr wrap="square">
            <a:spAutoFit/>
          </a:bodyPr>
          <a:lstStyle/>
          <a:p>
            <a:endParaRPr lang="nl-NL" sz="1400" dirty="0"/>
          </a:p>
          <a:p>
            <a:r>
              <a:rPr lang="nl-NL" sz="1400" dirty="0"/>
              <a:t>Deze presentatie is gebaseerd op het </a:t>
            </a:r>
            <a:r>
              <a:rPr lang="nl-NL" sz="1400" dirty="0" err="1">
                <a:hlinkClick r:id="rId4"/>
              </a:rPr>
              <a:t>whitepaper</a:t>
            </a:r>
            <a:r>
              <a:rPr lang="nl-NL" sz="1400" dirty="0">
                <a:hlinkClick r:id="rId4"/>
              </a:rPr>
              <a:t>. </a:t>
            </a:r>
            <a:endParaRPr lang="nl-NL" sz="1400" dirty="0"/>
          </a:p>
          <a:p>
            <a:r>
              <a:rPr lang="nl-NL" sz="1400" dirty="0"/>
              <a:t>Alle overige bronvermelding is in het paper terug te vinden. </a:t>
            </a:r>
          </a:p>
          <a:p>
            <a:endParaRPr lang="nl-NL" dirty="0"/>
          </a:p>
          <a:p>
            <a:endParaRPr lang="nl-NL" dirty="0"/>
          </a:p>
        </p:txBody>
      </p:sp>
      <p:sp>
        <p:nvSpPr>
          <p:cNvPr id="6" name="Rechthoek 5"/>
          <p:cNvSpPr/>
          <p:nvPr/>
        </p:nvSpPr>
        <p:spPr>
          <a:xfrm>
            <a:off x="641555" y="4284406"/>
            <a:ext cx="6847244" cy="600164"/>
          </a:xfrm>
          <a:prstGeom prst="rect">
            <a:avLst/>
          </a:prstGeom>
        </p:spPr>
        <p:txBody>
          <a:bodyPr wrap="square">
            <a:spAutoFit/>
          </a:bodyPr>
          <a:lstStyle/>
          <a:p>
            <a:r>
              <a:rPr lang="nl-NL" sz="1100" dirty="0">
                <a:hlinkClick r:id="rId5"/>
              </a:rPr>
              <a:t>https://www.han.nl/nieuws/2021/11/innoveren-kun-je-leren/</a:t>
            </a:r>
            <a:endParaRPr lang="nl-NL" sz="1100" dirty="0"/>
          </a:p>
          <a:p>
            <a:endParaRPr lang="nl-NL" sz="1100" dirty="0"/>
          </a:p>
          <a:p>
            <a:endParaRPr lang="nl-NL" sz="1100" dirty="0"/>
          </a:p>
        </p:txBody>
      </p:sp>
      <p:sp>
        <p:nvSpPr>
          <p:cNvPr id="8" name="Titel 3"/>
          <p:cNvSpPr>
            <a:spLocks noGrp="1"/>
          </p:cNvSpPr>
          <p:nvPr>
            <p:ph type="title"/>
          </p:nvPr>
        </p:nvSpPr>
        <p:spPr>
          <a:xfrm>
            <a:off x="641555" y="365129"/>
            <a:ext cx="8008373" cy="1325563"/>
          </a:xfrm>
        </p:spPr>
        <p:txBody>
          <a:bodyPr/>
          <a:lstStyle/>
          <a:p>
            <a:r>
              <a:rPr lang="nl-NL" dirty="0">
                <a:solidFill>
                  <a:srgbClr val="E50056"/>
                </a:solidFill>
              </a:rPr>
              <a:t>Contact en meer info</a:t>
            </a:r>
          </a:p>
        </p:txBody>
      </p:sp>
      <p:pic>
        <p:nvPicPr>
          <p:cNvPr id="11" name="Afbeelding 10" descr="pexels-markus-winkler-4159962.jpg"/>
          <p:cNvPicPr>
            <a:picLocks noChangeAspect="1"/>
          </p:cNvPicPr>
          <p:nvPr/>
        </p:nvPicPr>
        <p:blipFill>
          <a:blip r:embed="rId6"/>
          <a:stretch>
            <a:fillRect/>
          </a:stretch>
        </p:blipFill>
        <p:spPr>
          <a:xfrm>
            <a:off x="5113699" y="2805299"/>
            <a:ext cx="2485103" cy="1656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997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112110" y="365129"/>
            <a:ext cx="6593922" cy="1325563"/>
          </a:xfrm>
        </p:spPr>
        <p:txBody>
          <a:bodyPr/>
          <a:lstStyle/>
          <a:p>
            <a:r>
              <a:rPr lang="nl-NL" dirty="0">
                <a:solidFill>
                  <a:srgbClr val="E50056"/>
                </a:solidFill>
              </a:rPr>
              <a:t>W</a:t>
            </a:r>
            <a:r>
              <a:rPr>
                <a:solidFill>
                  <a:srgbClr val="E50056"/>
                </a:solidFill>
              </a:rPr>
              <a:t>at is 'responsief'? </a:t>
            </a:r>
            <a:endParaRPr lang="nl-NL" dirty="0">
              <a:solidFill>
                <a:srgbClr val="E50056"/>
              </a:solidFill>
            </a:endParaRPr>
          </a:p>
        </p:txBody>
      </p:sp>
      <p:sp>
        <p:nvSpPr>
          <p:cNvPr id="6" name="Tijdelijke aanduiding voor tekst 5"/>
          <p:cNvSpPr>
            <a:spLocks noGrp="1"/>
          </p:cNvSpPr>
          <p:nvPr>
            <p:ph type="body" sz="quarter" idx="11"/>
          </p:nvPr>
        </p:nvSpPr>
        <p:spPr>
          <a:xfrm>
            <a:off x="1112110" y="1850923"/>
            <a:ext cx="4897858" cy="4248000"/>
          </a:xfrm>
        </p:spPr>
        <p:txBody>
          <a:bodyPr>
            <a:normAutofit fontScale="92500" lnSpcReduction="10000"/>
          </a:bodyPr>
          <a:lstStyle/>
          <a:p>
            <a:pPr>
              <a:buNone/>
            </a:pPr>
            <a:r>
              <a:rPr lang="nl-NL" dirty="0"/>
              <a:t>Volgens de Van </a:t>
            </a:r>
            <a:r>
              <a:rPr lang="nl-NL" dirty="0" err="1"/>
              <a:t>Dale</a:t>
            </a:r>
            <a:r>
              <a:rPr lang="nl-NL" dirty="0"/>
              <a:t>:</a:t>
            </a:r>
          </a:p>
          <a:p>
            <a:pPr>
              <a:buNone/>
            </a:pPr>
            <a:endParaRPr lang="nl-NL" dirty="0"/>
          </a:p>
          <a:p>
            <a:pPr>
              <a:buNone/>
            </a:pPr>
            <a:r>
              <a:rPr lang="nl-NL" dirty="0" err="1"/>
              <a:t>res</a:t>
            </a:r>
            <a:r>
              <a:rPr lang="nl-NL" dirty="0"/>
              <a:t>·pon·s</a:t>
            </a:r>
            <a:r>
              <a:rPr lang="nl-NL" u="sng" dirty="0"/>
              <a:t>ie</a:t>
            </a:r>
            <a:r>
              <a:rPr lang="nl-NL" dirty="0"/>
              <a:t>f </a:t>
            </a:r>
            <a:r>
              <a:rPr lang="nl-NL" i="1" dirty="0"/>
              <a:t>(bijvoeglijk naamwoord) </a:t>
            </a:r>
            <a:r>
              <a:rPr lang="nl-NL" b="1" dirty="0"/>
              <a:t>1</a:t>
            </a:r>
            <a:r>
              <a:rPr lang="nl-NL" i="1" dirty="0"/>
              <a:t>(van webpagina's) </a:t>
            </a:r>
            <a:r>
              <a:rPr lang="nl-NL" dirty="0"/>
              <a:t>zich aanpassend aan het apparaat waarop de informatie wordt weergegeven: </a:t>
            </a:r>
            <a:r>
              <a:rPr lang="nl-NL" i="1" dirty="0"/>
              <a:t>responsief design</a:t>
            </a:r>
          </a:p>
          <a:p>
            <a:pPr>
              <a:buNone/>
            </a:pPr>
            <a:endParaRPr lang="nl-NL" i="1" dirty="0"/>
          </a:p>
          <a:p>
            <a:pPr>
              <a:buNone/>
            </a:pPr>
            <a:r>
              <a:rPr lang="nl-NL" i="1" dirty="0"/>
              <a:t>Volgens ‘</a:t>
            </a:r>
            <a:r>
              <a:rPr lang="nl-NL" i="1" dirty="0" err="1"/>
              <a:t>woorden.org</a:t>
            </a:r>
            <a:r>
              <a:rPr lang="nl-NL" i="1" dirty="0"/>
              <a:t>’</a:t>
            </a:r>
          </a:p>
          <a:p>
            <a:pPr>
              <a:buNone/>
            </a:pPr>
            <a:endParaRPr lang="nl-NL" i="1" dirty="0"/>
          </a:p>
          <a:p>
            <a:pPr>
              <a:buNone/>
            </a:pPr>
            <a:r>
              <a:rPr lang="nl-NL" b="1" dirty="0"/>
              <a:t>wat een antwoord bevat </a:t>
            </a:r>
            <a:r>
              <a:rPr lang="nl-NL" dirty="0"/>
              <a:t>responsieve communicatie (communicatie waarbij je ingaat op iets dat je gesprekspartner net gezegd heeft) (© </a:t>
            </a:r>
            <a:r>
              <a:rPr lang="nl-NL" dirty="0" err="1">
                <a:hlinkClick r:id="rId2"/>
              </a:rPr>
              <a:t>Kernerman</a:t>
            </a:r>
            <a:r>
              <a:rPr lang="nl-NL" dirty="0">
                <a:hlinkClick r:id="rId2"/>
              </a:rPr>
              <a:t> </a:t>
            </a:r>
            <a:r>
              <a:rPr lang="nl-NL" dirty="0" err="1">
                <a:hlinkClick r:id="rId2"/>
              </a:rPr>
              <a:t>Dictionaries</a:t>
            </a:r>
            <a:r>
              <a:rPr lang="nl-NL" dirty="0"/>
              <a:t>) </a:t>
            </a:r>
            <a:br>
              <a:rPr lang="nl-NL" dirty="0"/>
            </a:br>
            <a:endParaRPr lang="nl-NL" dirty="0"/>
          </a:p>
        </p:txBody>
      </p:sp>
      <p:pic>
        <p:nvPicPr>
          <p:cNvPr id="8" name="Afbeelding 7" descr="pexels-pixabay-62289.jpg"/>
          <p:cNvPicPr>
            <a:picLocks noChangeAspect="1"/>
          </p:cNvPicPr>
          <p:nvPr/>
        </p:nvPicPr>
        <p:blipFill>
          <a:blip r:embed="rId3"/>
          <a:stretch>
            <a:fillRect/>
          </a:stretch>
        </p:blipFill>
        <p:spPr>
          <a:xfrm>
            <a:off x="6379608" y="1850923"/>
            <a:ext cx="2174457" cy="3273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973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112110" y="365129"/>
            <a:ext cx="6593922" cy="1325563"/>
          </a:xfrm>
        </p:spPr>
        <p:txBody>
          <a:bodyPr/>
          <a:lstStyle/>
          <a:p>
            <a:r>
              <a:rPr>
                <a:solidFill>
                  <a:srgbClr val="E50056"/>
                </a:solidFill>
              </a:rPr>
              <a:t>maar 'responsief zijn' is niet genoeg </a:t>
            </a:r>
            <a:r>
              <a:rPr lang="nl-NL" dirty="0">
                <a:solidFill>
                  <a:srgbClr val="E50056"/>
                </a:solidFill>
              </a:rPr>
              <a:t>… </a:t>
            </a:r>
          </a:p>
        </p:txBody>
      </p:sp>
      <p:sp>
        <p:nvSpPr>
          <p:cNvPr id="6" name="Tijdelijke aanduiding voor tekst 5"/>
          <p:cNvSpPr>
            <a:spLocks noGrp="1"/>
          </p:cNvSpPr>
          <p:nvPr>
            <p:ph type="body" sz="quarter" idx="11"/>
          </p:nvPr>
        </p:nvSpPr>
        <p:spPr>
          <a:xfrm>
            <a:off x="750775" y="1998406"/>
            <a:ext cx="7886700" cy="4248000"/>
          </a:xfrm>
        </p:spPr>
        <p:txBody>
          <a:bodyPr>
            <a:normAutofit/>
          </a:bodyPr>
          <a:lstStyle/>
          <a:p>
            <a:r>
              <a:rPr lang="nl-NL" sz="1600" dirty="0"/>
              <a:t>Top vijf ‘</a:t>
            </a:r>
            <a:r>
              <a:rPr lang="nl-NL" sz="1600" dirty="0" err="1"/>
              <a:t>future</a:t>
            </a:r>
            <a:r>
              <a:rPr lang="nl-NL" sz="1600" dirty="0"/>
              <a:t> </a:t>
            </a:r>
            <a:r>
              <a:rPr lang="nl-NL" sz="1600" dirty="0" err="1"/>
              <a:t>skills</a:t>
            </a:r>
            <a:r>
              <a:rPr lang="nl-NL" sz="1600" dirty="0"/>
              <a:t>’ 2023 volgens WEF</a:t>
            </a:r>
          </a:p>
          <a:p>
            <a:r>
              <a:rPr lang="nl-NL" sz="1600" dirty="0"/>
              <a:t>Nummer 3 t/m 5 zijn aspecten van ‘</a:t>
            </a:r>
            <a:r>
              <a:rPr lang="nl-NL" sz="1600" dirty="0" err="1"/>
              <a:t>self-efficacy</a:t>
            </a:r>
            <a:r>
              <a:rPr lang="nl-NL" sz="1600" dirty="0"/>
              <a:t>’</a:t>
            </a:r>
          </a:p>
          <a:p>
            <a:r>
              <a:rPr lang="nl-NL" sz="1600" dirty="0"/>
              <a:t>Niet alleen reactief zijn, maar ook </a:t>
            </a:r>
            <a:r>
              <a:rPr lang="nl-NL" sz="1600" dirty="0" err="1"/>
              <a:t>pro-actief</a:t>
            </a:r>
            <a:r>
              <a:rPr lang="nl-NL" sz="1600" dirty="0"/>
              <a:t> </a:t>
            </a:r>
          </a:p>
        </p:txBody>
      </p:sp>
      <p:pic>
        <p:nvPicPr>
          <p:cNvPr id="8" name="Picture 2"/>
          <p:cNvPicPr>
            <a:picLocks noChangeAspect="1" noChangeArrowheads="1"/>
          </p:cNvPicPr>
          <p:nvPr/>
        </p:nvPicPr>
        <p:blipFill>
          <a:blip r:embed="rId2"/>
          <a:srcRect/>
          <a:stretch>
            <a:fillRect/>
          </a:stretch>
        </p:blipFill>
        <p:spPr bwMode="auto">
          <a:xfrm>
            <a:off x="3318543" y="3075039"/>
            <a:ext cx="3030640" cy="2312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hthoek 8"/>
          <p:cNvSpPr/>
          <p:nvPr/>
        </p:nvSpPr>
        <p:spPr>
          <a:xfrm>
            <a:off x="883126" y="5783271"/>
            <a:ext cx="6055991" cy="369332"/>
          </a:xfrm>
          <a:prstGeom prst="rect">
            <a:avLst/>
          </a:prstGeom>
        </p:spPr>
        <p:txBody>
          <a:bodyPr wrap="square">
            <a:spAutoFit/>
          </a:bodyPr>
          <a:lstStyle/>
          <a:p>
            <a:r>
              <a:rPr lang="nl-NL" sz="800" dirty="0">
                <a:hlinkClick r:id="rId3"/>
              </a:rPr>
              <a:t>https://www.weforum.org/agenda/2023/05/future-of-jobs-2023-skills/</a:t>
            </a:r>
            <a:endParaRPr lang="nl-NL" sz="800" dirty="0"/>
          </a:p>
          <a:p>
            <a:endParaRPr lang="nl-NL" sz="1000" i="1" dirty="0"/>
          </a:p>
        </p:txBody>
      </p:sp>
    </p:spTree>
    <p:extLst>
      <p:ext uri="{BB962C8B-B14F-4D97-AF65-F5344CB8AC3E}">
        <p14:creationId xmlns:p14="http://schemas.microsoft.com/office/powerpoint/2010/main" val="422973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wendbaar.jpg"/>
          <p:cNvPicPr>
            <a:picLocks noChangeAspect="1"/>
          </p:cNvPicPr>
          <p:nvPr/>
        </p:nvPicPr>
        <p:blipFill>
          <a:blip r:embed="rId2"/>
          <a:stretch>
            <a:fillRect/>
          </a:stretch>
        </p:blipFill>
        <p:spPr>
          <a:xfrm>
            <a:off x="559044" y="1008405"/>
            <a:ext cx="5008472" cy="5008472"/>
          </a:xfrm>
          <a:prstGeom prst="rect">
            <a:avLst/>
          </a:prstGeom>
        </p:spPr>
      </p:pic>
      <p:sp>
        <p:nvSpPr>
          <p:cNvPr id="4" name="Titel 3"/>
          <p:cNvSpPr>
            <a:spLocks noGrp="1"/>
          </p:cNvSpPr>
          <p:nvPr>
            <p:ph type="title"/>
          </p:nvPr>
        </p:nvSpPr>
        <p:spPr>
          <a:xfrm>
            <a:off x="559044" y="213852"/>
            <a:ext cx="6593922" cy="1325563"/>
          </a:xfrm>
        </p:spPr>
        <p:txBody>
          <a:bodyPr/>
          <a:lstStyle/>
          <a:p>
            <a:r>
              <a:rPr lang="nl-NL" dirty="0">
                <a:solidFill>
                  <a:srgbClr val="E50056"/>
                </a:solidFill>
              </a:rPr>
              <a:t>Dus … </a:t>
            </a:r>
          </a:p>
        </p:txBody>
      </p:sp>
      <p:sp>
        <p:nvSpPr>
          <p:cNvPr id="5" name="Tijdelijke aanduiding voor tekst 4"/>
          <p:cNvSpPr>
            <a:spLocks noGrp="1"/>
          </p:cNvSpPr>
          <p:nvPr>
            <p:ph type="body" sz="quarter" idx="11"/>
          </p:nvPr>
        </p:nvSpPr>
        <p:spPr>
          <a:xfrm>
            <a:off x="5504833" y="2094271"/>
            <a:ext cx="3296266" cy="2875005"/>
          </a:xfrm>
        </p:spPr>
        <p:txBody>
          <a:bodyPr>
            <a:noAutofit/>
          </a:bodyPr>
          <a:lstStyle/>
          <a:p>
            <a:pPr>
              <a:buNone/>
            </a:pPr>
            <a:r>
              <a:rPr lang="nl-NL" sz="1600" dirty="0"/>
              <a:t>Een professional die nu en in de toekomst in staat is zich op de arbeidsmarkt te (blijven) bewegen (duurzaam inzetbaar te zijn), is in staat tot kritisch denken en beschikt over adaptieve expertise en een aantal </a:t>
            </a:r>
            <a:r>
              <a:rPr lang="nl-NL" sz="1600" dirty="0" err="1"/>
              <a:t>intra-persoonlijke</a:t>
            </a:r>
            <a:r>
              <a:rPr lang="nl-NL" sz="1600" dirty="0"/>
              <a:t> en inter-persoonlijke vaardigheden </a:t>
            </a:r>
          </a:p>
          <a:p>
            <a:pPr>
              <a:buNone/>
            </a:pPr>
            <a:r>
              <a:rPr lang="nl-NL" sz="1600" dirty="0"/>
              <a:t> </a:t>
            </a:r>
          </a:p>
          <a:p>
            <a:pPr>
              <a:buNone/>
            </a:pPr>
            <a:endParaRPr lang="nl-NL" sz="1600" dirty="0">
              <a:solidFill>
                <a:schemeClr val="accent2">
                  <a:lumMod val="50000"/>
                </a:schemeClr>
              </a:solidFill>
            </a:endParaRPr>
          </a:p>
        </p:txBody>
      </p:sp>
    </p:spTree>
    <p:extLst>
      <p:ext uri="{BB962C8B-B14F-4D97-AF65-F5344CB8AC3E}">
        <p14:creationId xmlns:p14="http://schemas.microsoft.com/office/powerpoint/2010/main" val="422973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8648" y="365129"/>
            <a:ext cx="8279377" cy="1325563"/>
          </a:xfrm>
        </p:spPr>
        <p:txBody>
          <a:bodyPr>
            <a:normAutofit fontScale="90000"/>
          </a:bodyPr>
          <a:lstStyle/>
          <a:p>
            <a:r>
              <a:rPr lang="nl-NL" dirty="0"/>
              <a:t>Hoe word / blijf je zo’n toekomstbestendige professional?</a:t>
            </a:r>
          </a:p>
        </p:txBody>
      </p:sp>
      <p:sp>
        <p:nvSpPr>
          <p:cNvPr id="5" name="Tijdelijke aanduiding voor tekst 4"/>
          <p:cNvSpPr>
            <a:spLocks noGrp="1"/>
          </p:cNvSpPr>
          <p:nvPr>
            <p:ph type="body" sz="quarter" idx="11"/>
          </p:nvPr>
        </p:nvSpPr>
        <p:spPr>
          <a:xfrm>
            <a:off x="628648" y="2030856"/>
            <a:ext cx="4994942" cy="4248000"/>
          </a:xfrm>
        </p:spPr>
        <p:txBody>
          <a:bodyPr>
            <a:normAutofit fontScale="92500" lnSpcReduction="10000"/>
          </a:bodyPr>
          <a:lstStyle/>
          <a:p>
            <a:pPr>
              <a:buNone/>
            </a:pPr>
            <a:r>
              <a:rPr lang="nl-NL" sz="1800" b="1" dirty="0"/>
              <a:t>In de leergemeenschap vragen wij ons af </a:t>
            </a:r>
          </a:p>
          <a:p>
            <a:endParaRPr lang="nl-NL" sz="1800" dirty="0"/>
          </a:p>
          <a:p>
            <a:r>
              <a:rPr lang="nl-NL" sz="1800" dirty="0"/>
              <a:t>… wat </a:t>
            </a:r>
            <a:r>
              <a:rPr lang="nl-NL" sz="1800" dirty="0" err="1"/>
              <a:t>werkenden</a:t>
            </a:r>
            <a:r>
              <a:rPr lang="nl-NL" sz="1800" dirty="0"/>
              <a:t> kunnen doen om wendbaar te blijven op de arbeidsmarkt, </a:t>
            </a:r>
          </a:p>
          <a:p>
            <a:r>
              <a:rPr lang="nl-NL" sz="1800" dirty="0"/>
              <a:t>… hoe organisaties hierin passende begeleiding kunnen bieden en</a:t>
            </a:r>
          </a:p>
          <a:p>
            <a:r>
              <a:rPr lang="nl-NL" sz="1800" dirty="0"/>
              <a:t>… welke ondersteunende structuren en instrumenten hiervoor nodig zijn.</a:t>
            </a:r>
          </a:p>
          <a:p>
            <a:endParaRPr lang="nl-NL" sz="1800" dirty="0"/>
          </a:p>
          <a:p>
            <a:endParaRPr lang="nl-NL" sz="1800" dirty="0"/>
          </a:p>
          <a:p>
            <a:pPr>
              <a:buNone/>
            </a:pPr>
            <a:endParaRPr lang="nl-NL" sz="1800" dirty="0"/>
          </a:p>
          <a:p>
            <a:endParaRPr lang="nl-NL" sz="1800" dirty="0"/>
          </a:p>
          <a:p>
            <a:pPr>
              <a:buNone/>
            </a:pPr>
            <a:r>
              <a:rPr lang="nl-NL" sz="1800" b="1" dirty="0"/>
              <a:t>Bij de HAN vroegen we ons af: wat kan het onderwijs hierin betekenen? </a:t>
            </a:r>
          </a:p>
          <a:p>
            <a:pPr>
              <a:buNone/>
            </a:pPr>
            <a:r>
              <a:rPr lang="nl-NL" dirty="0"/>
              <a:t> </a:t>
            </a:r>
          </a:p>
          <a:p>
            <a:pPr>
              <a:buNone/>
            </a:pPr>
            <a:endParaRPr lang="nl-NL" dirty="0"/>
          </a:p>
          <a:p>
            <a:pPr>
              <a:buNone/>
            </a:pPr>
            <a:endParaRPr lang="nl-NL" dirty="0"/>
          </a:p>
          <a:p>
            <a:pPr>
              <a:buNone/>
            </a:pPr>
            <a:endParaRPr lang="nl-NL" dirty="0"/>
          </a:p>
          <a:p>
            <a:pPr>
              <a:buNone/>
            </a:pPr>
            <a:endParaRPr lang="nl-NL" dirty="0"/>
          </a:p>
        </p:txBody>
      </p:sp>
      <p:pic>
        <p:nvPicPr>
          <p:cNvPr id="2050" name="Picture 2"/>
          <p:cNvPicPr>
            <a:picLocks noChangeAspect="1" noChangeArrowheads="1"/>
          </p:cNvPicPr>
          <p:nvPr/>
        </p:nvPicPr>
        <p:blipFill>
          <a:blip r:embed="rId2"/>
          <a:srcRect/>
          <a:stretch>
            <a:fillRect/>
          </a:stretch>
        </p:blipFill>
        <p:spPr bwMode="auto">
          <a:xfrm>
            <a:off x="5623592" y="2030856"/>
            <a:ext cx="3151699" cy="828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52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p:nvPr/>
        </p:nvPicPr>
        <p:blipFill rotWithShape="1">
          <a:blip r:embed="rId2"/>
          <a:srcRect t="4420" b="8980"/>
          <a:stretch/>
        </p:blipFill>
        <p:spPr bwMode="auto">
          <a:xfrm>
            <a:off x="3532239" y="1934180"/>
            <a:ext cx="5611762" cy="3086715"/>
          </a:xfrm>
          <a:prstGeom prst="rect">
            <a:avLst/>
          </a:prstGeom>
          <a:ln>
            <a:noFill/>
          </a:ln>
          <a:extLst>
            <a:ext uri="{53640926-AAD7-44D8-BBD7-CCE9431645EC}">
              <a14:shadowObscured xmlns:a14="http://schemas.microsoft.com/office/drawing/2010/main"/>
            </a:ext>
          </a:extLst>
        </p:spPr>
      </p:pic>
      <p:sp>
        <p:nvSpPr>
          <p:cNvPr id="4" name="Titel 3"/>
          <p:cNvSpPr>
            <a:spLocks noGrp="1"/>
          </p:cNvSpPr>
          <p:nvPr>
            <p:ph type="title"/>
          </p:nvPr>
        </p:nvSpPr>
        <p:spPr>
          <a:xfrm>
            <a:off x="530942" y="365129"/>
            <a:ext cx="8056339" cy="1325563"/>
          </a:xfrm>
        </p:spPr>
        <p:txBody>
          <a:bodyPr/>
          <a:lstStyle/>
          <a:p>
            <a:r>
              <a:rPr lang="nl-NL" dirty="0">
                <a:solidFill>
                  <a:srgbClr val="E50056"/>
                </a:solidFill>
              </a:rPr>
              <a:t>Opdracht voor het onderwijs</a:t>
            </a:r>
          </a:p>
        </p:txBody>
      </p:sp>
      <p:sp>
        <p:nvSpPr>
          <p:cNvPr id="5" name="Tijdelijke aanduiding voor tekst 4"/>
          <p:cNvSpPr>
            <a:spLocks noGrp="1"/>
          </p:cNvSpPr>
          <p:nvPr>
            <p:ph type="body" sz="quarter" idx="11"/>
          </p:nvPr>
        </p:nvSpPr>
        <p:spPr>
          <a:xfrm>
            <a:off x="530942" y="1934180"/>
            <a:ext cx="4240161" cy="2875005"/>
          </a:xfrm>
        </p:spPr>
        <p:txBody>
          <a:bodyPr>
            <a:noAutofit/>
          </a:bodyPr>
          <a:lstStyle/>
          <a:p>
            <a:pPr>
              <a:buNone/>
            </a:pPr>
            <a:r>
              <a:rPr lang="nl-NL" sz="1600" dirty="0"/>
              <a:t>Opleiden van ‘</a:t>
            </a:r>
            <a:r>
              <a:rPr lang="nl-NL" sz="1600" dirty="0" err="1"/>
              <a:t>T-shaped</a:t>
            </a:r>
            <a:r>
              <a:rPr lang="nl-NL" sz="1600" dirty="0"/>
              <a:t> professionals’ die bij kunnen dragen aan het oplossen van maatschappelijke vraagstukken: </a:t>
            </a:r>
          </a:p>
          <a:p>
            <a:pPr>
              <a:buNone/>
            </a:pPr>
            <a:endParaRPr lang="nl-NL" sz="1600" dirty="0"/>
          </a:p>
          <a:p>
            <a:pPr>
              <a:buNone/>
            </a:pPr>
            <a:r>
              <a:rPr lang="nl-NL" sz="1600" dirty="0"/>
              <a:t>Professionals die </a:t>
            </a:r>
            <a:r>
              <a:rPr lang="nl-NL" sz="1600" b="1" dirty="0"/>
              <a:t>‘kennis van het eigen vak</a:t>
            </a:r>
            <a:r>
              <a:rPr lang="nl-NL" sz="1600" dirty="0"/>
              <a:t>’ weten te verbinden met het multidisciplinaire karakter van maatschappelijke vraagstukken </a:t>
            </a:r>
          </a:p>
          <a:p>
            <a:pPr>
              <a:buNone/>
            </a:pPr>
            <a:endParaRPr lang="nl-NL" sz="1600" dirty="0"/>
          </a:p>
          <a:p>
            <a:pPr>
              <a:buNone/>
            </a:pPr>
            <a:r>
              <a:rPr lang="nl-NL" sz="1600" dirty="0"/>
              <a:t>Onderwijs nodig met aandacht voor voorwaardelijk leren (het diploma) en innovatief leren (de toekomst) </a:t>
            </a:r>
          </a:p>
          <a:p>
            <a:pPr>
              <a:buNone/>
            </a:pPr>
            <a:endParaRPr lang="nl-NL" sz="1600" dirty="0">
              <a:solidFill>
                <a:schemeClr val="accent2">
                  <a:lumMod val="50000"/>
                </a:schemeClr>
              </a:solidFill>
            </a:endParaRPr>
          </a:p>
        </p:txBody>
      </p:sp>
      <p:sp>
        <p:nvSpPr>
          <p:cNvPr id="7" name="Rechthoek 6"/>
          <p:cNvSpPr/>
          <p:nvPr/>
        </p:nvSpPr>
        <p:spPr>
          <a:xfrm>
            <a:off x="530942" y="5636116"/>
            <a:ext cx="8155858" cy="461665"/>
          </a:xfrm>
          <a:prstGeom prst="rect">
            <a:avLst/>
          </a:prstGeom>
        </p:spPr>
        <p:txBody>
          <a:bodyPr wrap="square">
            <a:spAutoFit/>
          </a:bodyPr>
          <a:lstStyle/>
          <a:p>
            <a:r>
              <a:rPr lang="nl-NL" sz="800" dirty="0" err="1"/>
              <a:t>T-shaped</a:t>
            </a:r>
            <a:r>
              <a:rPr lang="nl-NL" sz="800" dirty="0"/>
              <a:t> professional: o.a. Thijssen, M., Hoeve, A. en </a:t>
            </a:r>
            <a:r>
              <a:rPr lang="nl-NL" sz="800" dirty="0" err="1"/>
              <a:t>Kuijer-Siebelink</a:t>
            </a:r>
            <a:r>
              <a:rPr lang="nl-NL" sz="800" dirty="0"/>
              <a:t>, W. (2019). De student als </a:t>
            </a:r>
            <a:r>
              <a:rPr lang="nl-NL" sz="800" dirty="0" err="1"/>
              <a:t>change</a:t>
            </a:r>
            <a:r>
              <a:rPr lang="nl-NL" sz="800" dirty="0"/>
              <a:t> agent? Grensoverschrijdend leren en werken ter verbetering van geïntegreerde zorg. In: </a:t>
            </a:r>
            <a:r>
              <a:rPr lang="nl-NL" sz="800" dirty="0" err="1"/>
              <a:t>Kuijer-Siebelink</a:t>
            </a:r>
            <a:r>
              <a:rPr lang="nl-NL" sz="800" dirty="0"/>
              <a:t>, W., </a:t>
            </a:r>
            <a:r>
              <a:rPr lang="nl-NL" sz="800" dirty="0" err="1"/>
              <a:t>Weijzen</a:t>
            </a:r>
            <a:r>
              <a:rPr lang="nl-NL" sz="800" dirty="0"/>
              <a:t>, S. en De </a:t>
            </a:r>
            <a:r>
              <a:rPr lang="nl-NL" sz="800" dirty="0" err="1"/>
              <a:t>Vijlder</a:t>
            </a:r>
            <a:r>
              <a:rPr lang="nl-NL" sz="800" dirty="0"/>
              <a:t>, F. (</a:t>
            </a:r>
            <a:r>
              <a:rPr lang="nl-NL" sz="800" dirty="0" err="1"/>
              <a:t>eds</a:t>
            </a:r>
            <a:r>
              <a:rPr lang="nl-NL" sz="800" dirty="0"/>
              <a:t>). </a:t>
            </a:r>
            <a:r>
              <a:rPr lang="nl-NL" sz="800" i="1" dirty="0"/>
              <a:t>Grensoverstijgend samenwerken, leren en opleiden in het sociaal- en gezondheidsdomein. </a:t>
            </a:r>
            <a:r>
              <a:rPr lang="nl-NL" sz="800" dirty="0"/>
              <a:t>Nijmegen: HAN </a:t>
            </a:r>
            <a:r>
              <a:rPr lang="nl-NL" sz="800" dirty="0" err="1"/>
              <a:t>University</a:t>
            </a:r>
            <a:r>
              <a:rPr lang="nl-NL" sz="800" dirty="0"/>
              <a:t> of </a:t>
            </a:r>
            <a:r>
              <a:rPr lang="nl-NL" sz="800" dirty="0" err="1"/>
              <a:t>Applied</a:t>
            </a:r>
            <a:r>
              <a:rPr lang="nl-NL" sz="800" dirty="0"/>
              <a:t> Sciences</a:t>
            </a:r>
          </a:p>
        </p:txBody>
      </p:sp>
    </p:spTree>
    <p:extLst>
      <p:ext uri="{BB962C8B-B14F-4D97-AF65-F5344CB8AC3E}">
        <p14:creationId xmlns:p14="http://schemas.microsoft.com/office/powerpoint/2010/main" val="422973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8649" y="365129"/>
            <a:ext cx="8249880" cy="1325563"/>
          </a:xfrm>
        </p:spPr>
        <p:txBody>
          <a:bodyPr/>
          <a:lstStyle/>
          <a:p>
            <a:r>
              <a:rPr lang="nl-NL" dirty="0">
                <a:solidFill>
                  <a:srgbClr val="E50056"/>
                </a:solidFill>
              </a:rPr>
              <a:t>Project Prepareren voor innoveren</a:t>
            </a:r>
          </a:p>
        </p:txBody>
      </p:sp>
      <p:pic>
        <p:nvPicPr>
          <p:cNvPr id="7" name="Tijdelijke aanduiding voor afbeelding 5" descr="pexels-andrea-piacquadio-3831164.jpg"/>
          <p:cNvPicPr>
            <a:picLocks noChangeAspect="1"/>
          </p:cNvPicPr>
          <p:nvPr/>
        </p:nvPicPr>
        <p:blipFill>
          <a:blip r:embed="rId2"/>
          <a:srcRect l="9601" r="9601"/>
          <a:stretch>
            <a:fillRect/>
          </a:stretch>
        </p:blipFill>
        <p:spPr>
          <a:xfrm>
            <a:off x="6083710" y="2344994"/>
            <a:ext cx="2666709" cy="2359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jdelijke aanduiding voor tekst 4"/>
          <p:cNvSpPr>
            <a:spLocks noGrp="1"/>
          </p:cNvSpPr>
          <p:nvPr>
            <p:ph type="body" sz="quarter" idx="11"/>
          </p:nvPr>
        </p:nvSpPr>
        <p:spPr>
          <a:xfrm>
            <a:off x="628650" y="1925638"/>
            <a:ext cx="5455060" cy="4248000"/>
          </a:xfrm>
        </p:spPr>
        <p:txBody>
          <a:bodyPr>
            <a:noAutofit/>
          </a:bodyPr>
          <a:lstStyle/>
          <a:p>
            <a:pPr>
              <a:buNone/>
            </a:pPr>
            <a:r>
              <a:rPr lang="nl-NL" sz="1400" b="1" dirty="0"/>
              <a:t>Onze onderzoeksvragen</a:t>
            </a:r>
          </a:p>
          <a:p>
            <a:r>
              <a:rPr lang="nl-NL" sz="1400" dirty="0"/>
              <a:t>Hoe kan het beroepsonderwijs studenten voorbereiden op functioneren en participeren in een dynamische wereld? </a:t>
            </a:r>
          </a:p>
          <a:p>
            <a:r>
              <a:rPr lang="nl-NL" sz="1400" dirty="0"/>
              <a:t>Hoe kan het beroepsonderwijs studenten  brede vaardigheiden aanleren?</a:t>
            </a:r>
          </a:p>
          <a:p>
            <a:r>
              <a:rPr lang="nl-NL" sz="1400" dirty="0"/>
              <a:t>En is een </a:t>
            </a:r>
            <a:r>
              <a:rPr lang="nl-NL" sz="1400" i="1" dirty="0"/>
              <a:t>‘open eind leeromgeving’</a:t>
            </a:r>
            <a:r>
              <a:rPr lang="nl-NL" sz="1400" dirty="0"/>
              <a:t> dan de oplossing?  </a:t>
            </a:r>
          </a:p>
          <a:p>
            <a:pPr>
              <a:buNone/>
            </a:pPr>
            <a:endParaRPr lang="nl-NL" sz="1400" dirty="0"/>
          </a:p>
          <a:p>
            <a:pPr>
              <a:buNone/>
            </a:pPr>
            <a:r>
              <a:rPr lang="nl-NL" sz="1400" b="1" dirty="0"/>
              <a:t>Ons resultaat</a:t>
            </a:r>
          </a:p>
          <a:p>
            <a:r>
              <a:rPr lang="nl-NL" sz="1400" dirty="0"/>
              <a:t>Hoeve, A., Nieuwenhuis, L., Verhoef, M., &amp; Werf, van der, W. </a:t>
            </a:r>
            <a:r>
              <a:rPr lang="nl-NL" sz="1400" dirty="0" err="1"/>
              <a:t>m.m.v</a:t>
            </a:r>
            <a:r>
              <a:rPr lang="nl-NL" sz="1400" dirty="0"/>
              <a:t> </a:t>
            </a:r>
            <a:r>
              <a:rPr lang="nl-NL" sz="1400" dirty="0" err="1"/>
              <a:t>Berendsen</a:t>
            </a:r>
            <a:r>
              <a:rPr lang="nl-NL" sz="1400" dirty="0"/>
              <a:t>, S &amp; </a:t>
            </a:r>
            <a:r>
              <a:rPr lang="nl-NL" sz="1400" dirty="0" err="1"/>
              <a:t>Leenaarts</a:t>
            </a:r>
            <a:r>
              <a:rPr lang="nl-NL" sz="1400" dirty="0"/>
              <a:t> – van </a:t>
            </a:r>
            <a:r>
              <a:rPr lang="nl-NL" sz="1400" dirty="0" err="1"/>
              <a:t>Gunnewijk</a:t>
            </a:r>
            <a:r>
              <a:rPr lang="nl-NL" sz="1400" dirty="0"/>
              <a:t>, E. (2021). Prepareren voor innoveren. Open eind leeromgevingen als hefboom voor toekomstbestendig beroepsonderwijs. </a:t>
            </a:r>
            <a:r>
              <a:rPr lang="nl-NL" sz="1400" dirty="0" err="1"/>
              <a:t>Whitepaper</a:t>
            </a:r>
            <a:r>
              <a:rPr lang="nl-NL" sz="1400" dirty="0"/>
              <a:t>, </a:t>
            </a:r>
            <a:r>
              <a:rPr lang="nl-NL" sz="1400" dirty="0" err="1"/>
              <a:t>gefaciliteerd</a:t>
            </a:r>
            <a:r>
              <a:rPr lang="nl-NL" sz="1400" dirty="0"/>
              <a:t> door Smart </a:t>
            </a:r>
            <a:r>
              <a:rPr lang="nl-NL" sz="1400" dirty="0" err="1"/>
              <a:t>Region</a:t>
            </a:r>
            <a:r>
              <a:rPr lang="nl-NL" sz="1400" dirty="0"/>
              <a:t>. Nijmegen: HAN. </a:t>
            </a:r>
          </a:p>
          <a:p>
            <a:pPr>
              <a:buNone/>
            </a:pPr>
            <a:endParaRPr lang="nl-NL" sz="1600" dirty="0"/>
          </a:p>
        </p:txBody>
      </p:sp>
      <p:sp>
        <p:nvSpPr>
          <p:cNvPr id="9" name="Rechthoek 8"/>
          <p:cNvSpPr/>
          <p:nvPr/>
        </p:nvSpPr>
        <p:spPr>
          <a:xfrm>
            <a:off x="787645" y="5597672"/>
            <a:ext cx="7338716" cy="338554"/>
          </a:xfrm>
          <a:prstGeom prst="rect">
            <a:avLst/>
          </a:prstGeom>
        </p:spPr>
        <p:txBody>
          <a:bodyPr wrap="square">
            <a:spAutoFit/>
          </a:bodyPr>
          <a:lstStyle/>
          <a:p>
            <a:r>
              <a:rPr lang="nl-NL" sz="800" dirty="0">
                <a:hlinkClick r:id="rId3"/>
              </a:rPr>
              <a:t>https://www.han.nl/onderzoek/lectoraten/lectoraat-responsief-beroepsonderwijs/onze-kennis/211108-whitepaper-prepareren-voor-innoveren.pdf</a:t>
            </a:r>
            <a:endParaRPr lang="nl-NL" sz="800" dirty="0"/>
          </a:p>
          <a:p>
            <a:endParaRPr lang="nl-NL" sz="800" dirty="0"/>
          </a:p>
        </p:txBody>
      </p:sp>
    </p:spTree>
    <p:extLst>
      <p:ext uri="{BB962C8B-B14F-4D97-AF65-F5344CB8AC3E}">
        <p14:creationId xmlns:p14="http://schemas.microsoft.com/office/powerpoint/2010/main" val="42297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1555" y="365129"/>
            <a:ext cx="8008373" cy="1325563"/>
          </a:xfrm>
        </p:spPr>
        <p:txBody>
          <a:bodyPr/>
          <a:lstStyle/>
          <a:p>
            <a:r>
              <a:rPr lang="nl-NL" dirty="0">
                <a:solidFill>
                  <a:srgbClr val="E50056"/>
                </a:solidFill>
              </a:rPr>
              <a:t>Wat is een O</a:t>
            </a:r>
            <a:r>
              <a:rPr>
                <a:solidFill>
                  <a:srgbClr val="E50056"/>
                </a:solidFill>
              </a:rPr>
              <a:t>pen eind leeromgeving (OELO)?</a:t>
            </a:r>
            <a:endParaRPr lang="nl-NL" dirty="0">
              <a:solidFill>
                <a:srgbClr val="E50056"/>
              </a:solidFill>
            </a:endParaRPr>
          </a:p>
        </p:txBody>
      </p:sp>
      <p:sp>
        <p:nvSpPr>
          <p:cNvPr id="5" name="Tijdelijke aanduiding voor tekst 4"/>
          <p:cNvSpPr>
            <a:spLocks noGrp="1"/>
          </p:cNvSpPr>
          <p:nvPr>
            <p:ph type="body" sz="quarter" idx="11"/>
          </p:nvPr>
        </p:nvSpPr>
        <p:spPr>
          <a:xfrm>
            <a:off x="523568" y="1939413"/>
            <a:ext cx="5759245" cy="2875005"/>
          </a:xfrm>
        </p:spPr>
        <p:txBody>
          <a:bodyPr>
            <a:noAutofit/>
          </a:bodyPr>
          <a:lstStyle/>
          <a:p>
            <a:r>
              <a:rPr lang="nl-NL" sz="1400" dirty="0"/>
              <a:t>Centraal staan niet vooraf geformuleerde leerdoelen, maar </a:t>
            </a:r>
            <a:r>
              <a:rPr lang="nl-NL" sz="1400" b="1" dirty="0"/>
              <a:t>maatschappelijke vraagstukken (‘</a:t>
            </a:r>
            <a:r>
              <a:rPr lang="nl-NL" sz="1400" b="1" dirty="0" err="1"/>
              <a:t>wicked</a:t>
            </a:r>
            <a:r>
              <a:rPr lang="nl-NL" sz="1400" b="1" dirty="0"/>
              <a:t> </a:t>
            </a:r>
            <a:r>
              <a:rPr lang="nl-NL" sz="1400" b="1" dirty="0" err="1"/>
              <a:t>problems</a:t>
            </a:r>
            <a:r>
              <a:rPr lang="nl-NL" sz="1400" b="1" dirty="0"/>
              <a:t>’) </a:t>
            </a:r>
          </a:p>
          <a:p>
            <a:pPr>
              <a:buNone/>
            </a:pPr>
            <a:endParaRPr lang="nl-NL" sz="1400" b="1" dirty="0"/>
          </a:p>
          <a:p>
            <a:r>
              <a:rPr lang="nl-NL" sz="1400" dirty="0"/>
              <a:t>Studenten en docenten leren samen met maatschappelijke partners: </a:t>
            </a:r>
            <a:r>
              <a:rPr lang="nl-NL" sz="1400" b="1" dirty="0"/>
              <a:t>multidisciplinair leren: </a:t>
            </a:r>
            <a:r>
              <a:rPr lang="nl-NL" sz="1400" dirty="0" err="1"/>
              <a:t>wicked</a:t>
            </a:r>
            <a:r>
              <a:rPr lang="nl-NL" sz="1400" dirty="0"/>
              <a:t> </a:t>
            </a:r>
            <a:r>
              <a:rPr lang="nl-NL" sz="1400" dirty="0" err="1"/>
              <a:t>problems</a:t>
            </a:r>
            <a:r>
              <a:rPr lang="nl-NL" sz="1400" dirty="0"/>
              <a:t> kunnen bekeken worden vanuit verschillende perspectieven en betrokken actoren stellen andere eisen aan de gezochte oplossingen</a:t>
            </a:r>
          </a:p>
          <a:p>
            <a:pPr>
              <a:buNone/>
            </a:pPr>
            <a:endParaRPr lang="nl-NL" sz="1400" b="1" dirty="0"/>
          </a:p>
          <a:p>
            <a:r>
              <a:rPr lang="nl-NL" sz="1400" dirty="0"/>
              <a:t>School is niet de eigenaar van het probleem en er is sprake van </a:t>
            </a:r>
            <a:r>
              <a:rPr lang="nl-NL" sz="1400" b="1" dirty="0"/>
              <a:t>gedeelde verantwoordelijkheid </a:t>
            </a:r>
            <a:r>
              <a:rPr lang="nl-NL" sz="1400" dirty="0"/>
              <a:t>voor ontwerp en uitvoering van de OELO (</a:t>
            </a:r>
            <a:r>
              <a:rPr lang="nl-NL" sz="1400" dirty="0" err="1"/>
              <a:t>co-makership</a:t>
            </a:r>
            <a:r>
              <a:rPr lang="nl-NL" sz="1400" dirty="0"/>
              <a:t>) </a:t>
            </a:r>
          </a:p>
          <a:p>
            <a:pPr>
              <a:buNone/>
            </a:pPr>
            <a:endParaRPr lang="nl-NL" sz="1400" dirty="0"/>
          </a:p>
          <a:p>
            <a:r>
              <a:rPr lang="nl-NL" sz="1400" dirty="0"/>
              <a:t>Uitkomst van het leerproces staat niet vast (‘</a:t>
            </a:r>
            <a:r>
              <a:rPr lang="nl-NL" sz="1400" b="1" dirty="0"/>
              <a:t>open eind</a:t>
            </a:r>
            <a:r>
              <a:rPr lang="nl-NL" sz="1400" dirty="0"/>
              <a:t>’) </a:t>
            </a:r>
          </a:p>
          <a:p>
            <a:pPr>
              <a:buNone/>
            </a:pPr>
            <a:endParaRPr lang="nl-NL" sz="1400" dirty="0"/>
          </a:p>
          <a:p>
            <a:r>
              <a:rPr lang="nl-NL" sz="1400" dirty="0"/>
              <a:t>Docent is </a:t>
            </a:r>
            <a:r>
              <a:rPr lang="nl-NL" sz="1400" b="1" dirty="0"/>
              <a:t>niet meer de (enige) expert </a:t>
            </a:r>
          </a:p>
          <a:p>
            <a:endParaRPr lang="nl-NL" sz="1600" dirty="0">
              <a:solidFill>
                <a:schemeClr val="accent2">
                  <a:lumMod val="50000"/>
                </a:schemeClr>
              </a:solidFill>
            </a:endParaRPr>
          </a:p>
        </p:txBody>
      </p:sp>
      <p:pic>
        <p:nvPicPr>
          <p:cNvPr id="7" name="Tijdelijke aanduiding voor afbeelding 4" descr="pexels-pixabay-461049.jpg"/>
          <p:cNvPicPr>
            <a:picLocks noChangeAspect="1"/>
          </p:cNvPicPr>
          <p:nvPr/>
        </p:nvPicPr>
        <p:blipFill>
          <a:blip r:embed="rId2"/>
          <a:srcRect l="4268" r="4268"/>
          <a:stretch>
            <a:fillRect/>
          </a:stretch>
        </p:blipFill>
        <p:spPr>
          <a:xfrm>
            <a:off x="6506559" y="2992992"/>
            <a:ext cx="2263509" cy="1821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973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65887" y="272702"/>
            <a:ext cx="8216244" cy="811304"/>
          </a:xfrm>
        </p:spPr>
        <p:txBody>
          <a:bodyPr>
            <a:normAutofit/>
          </a:bodyPr>
          <a:lstStyle/>
          <a:p>
            <a:r>
              <a:rPr lang="nl-NL" dirty="0" err="1">
                <a:solidFill>
                  <a:srgbClr val="E50056"/>
                </a:solidFill>
              </a:rPr>
              <a:t>Oelo</a:t>
            </a:r>
            <a:r>
              <a:rPr lang="nl-NL" dirty="0">
                <a:solidFill>
                  <a:srgbClr val="E50056"/>
                </a:solidFill>
              </a:rPr>
              <a:t> </a:t>
            </a:r>
            <a:r>
              <a:rPr lang="nl-NL" dirty="0" err="1">
                <a:solidFill>
                  <a:srgbClr val="E50056"/>
                </a:solidFill>
              </a:rPr>
              <a:t>faciliteert</a:t>
            </a:r>
            <a:r>
              <a:rPr lang="nl-NL" dirty="0">
                <a:solidFill>
                  <a:srgbClr val="E50056"/>
                </a:solidFill>
              </a:rPr>
              <a:t> innovatief leren</a:t>
            </a:r>
          </a:p>
        </p:txBody>
      </p:sp>
      <p:pic>
        <p:nvPicPr>
          <p:cNvPr id="6" name="Afbeelding 5" descr="Voorwaardelijk leren.jpg"/>
          <p:cNvPicPr>
            <a:picLocks noChangeAspect="1"/>
          </p:cNvPicPr>
          <p:nvPr/>
        </p:nvPicPr>
        <p:blipFill>
          <a:blip r:embed="rId2"/>
          <a:stretch>
            <a:fillRect/>
          </a:stretch>
        </p:blipFill>
        <p:spPr>
          <a:xfrm>
            <a:off x="2036924" y="1337880"/>
            <a:ext cx="5010478" cy="5010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9732641"/>
      </p:ext>
    </p:extLst>
  </p:cSld>
  <p:clrMapOvr>
    <a:masterClrMapping/>
  </p:clrMapOvr>
</p:sld>
</file>

<file path=ppt/theme/theme1.xml><?xml version="1.0" encoding="utf-8"?>
<a:theme xmlns:a="http://schemas.openxmlformats.org/drawingml/2006/main" name="smal_wit_v6">
  <a:themeElements>
    <a:clrScheme name="HAN">
      <a:dk1>
        <a:sysClr val="windowText" lastClr="000000"/>
      </a:dk1>
      <a:lt1>
        <a:sysClr val="window" lastClr="FFFFFF"/>
      </a:lt1>
      <a:dk2>
        <a:srgbClr val="E50056"/>
      </a:dk2>
      <a:lt2>
        <a:srgbClr val="F8F8F8"/>
      </a:lt2>
      <a:accent1>
        <a:srgbClr val="000000"/>
      </a:accent1>
      <a:accent2>
        <a:srgbClr val="454545"/>
      </a:accent2>
      <a:accent3>
        <a:srgbClr val="757575"/>
      </a:accent3>
      <a:accent4>
        <a:srgbClr val="919191"/>
      </a:accent4>
      <a:accent5>
        <a:srgbClr val="E3E3E3"/>
      </a:accent5>
      <a:accent6>
        <a:srgbClr val="F8F8F8"/>
      </a:accent6>
      <a:hlink>
        <a:srgbClr val="000000"/>
      </a:hlink>
      <a:folHlink>
        <a:srgbClr val="000000"/>
      </a:folHlink>
    </a:clrScheme>
    <a:fontScheme name="HAN-PP">
      <a:majorFont>
        <a:latin typeface="Avenir Next Condensed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l_wit_v5.potx" id="{75018CFB-69D4-460D-9D41-34C8454AB009}" vid="{965D161B-DBF2-412A-9218-CAE127682E15}"/>
    </a:ext>
  </a:extLst>
</a:theme>
</file>

<file path=docProps/app.xml><?xml version="1.0" encoding="utf-8"?>
<Properties xmlns="http://schemas.openxmlformats.org/officeDocument/2006/extended-properties" xmlns:vt="http://schemas.openxmlformats.org/officeDocument/2006/docPropsVTypes">
  <Template>smal_wit_v6</Template>
  <TotalTime>0</TotalTime>
  <Words>884</Words>
  <Application>Microsoft Office PowerPoint</Application>
  <PresentationFormat>Diavoorstelling (4:3)</PresentationFormat>
  <Paragraphs>105</Paragraphs>
  <Slides>14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Avenir Next Condensed Medium</vt:lpstr>
      <vt:lpstr>smal_wit_v6</vt:lpstr>
      <vt:lpstr>PowerPoint-presentatie</vt:lpstr>
      <vt:lpstr>Wat is 'responsief'? </vt:lpstr>
      <vt:lpstr>maar 'responsief zijn' is niet genoeg … </vt:lpstr>
      <vt:lpstr>Dus … </vt:lpstr>
      <vt:lpstr>Hoe word / blijf je zo’n toekomstbestendige professional?</vt:lpstr>
      <vt:lpstr>Opdracht voor het onderwijs</vt:lpstr>
      <vt:lpstr>Project Prepareren voor innoveren</vt:lpstr>
      <vt:lpstr>Wat is een Open eind leeromgeving (OELO)?</vt:lpstr>
      <vt:lpstr>Oelo faciliteert innovatief leren</vt:lpstr>
      <vt:lpstr>Conclusies uit de studie</vt:lpstr>
      <vt:lpstr>Onderwijsprogramma van de toekomst</vt:lpstr>
      <vt:lpstr>het ideaalplaatje</vt:lpstr>
      <vt:lpstr>Wat kunnen wij hier mee? </vt:lpstr>
      <vt:lpstr>Contact en meer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Windows-gebruiker</dc:creator>
  <cp:lastModifiedBy>Jeanette Dusschooten</cp:lastModifiedBy>
  <cp:revision>17</cp:revision>
  <dcterms:created xsi:type="dcterms:W3CDTF">2020-01-21T09:12:45Z</dcterms:created>
  <dcterms:modified xsi:type="dcterms:W3CDTF">2024-02-26T08:30:42Z</dcterms:modified>
</cp:coreProperties>
</file>