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274" r:id="rId5"/>
    <p:sldId id="276" r:id="rId6"/>
    <p:sldId id="275" r:id="rId7"/>
    <p:sldId id="257" r:id="rId8"/>
    <p:sldId id="277" r:id="rId9"/>
    <p:sldId id="279" r:id="rId10"/>
    <p:sldId id="278" r:id="rId11"/>
    <p:sldId id="270"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B1A"/>
    <a:srgbClr val="223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73"/>
  </p:normalViewPr>
  <p:slideViewPr>
    <p:cSldViewPr snapToGrid="0" snapToObjects="1">
      <p:cViewPr varScale="1">
        <p:scale>
          <a:sx n="81" d="100"/>
          <a:sy n="81" d="100"/>
        </p:scale>
        <p:origin x="55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0DBDD5A-2DBF-B24F-A201-B9D003A9D4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60AA1B3A-F5A1-6C46-9301-73443103FF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87FB61-4515-7341-9AB0-B21AFADF95D5}" type="datetimeFigureOut">
              <a:rPr lang="nl-NL" smtClean="0"/>
              <a:t>10-9-2023</a:t>
            </a:fld>
            <a:endParaRPr lang="nl-NL"/>
          </a:p>
        </p:txBody>
      </p:sp>
      <p:sp>
        <p:nvSpPr>
          <p:cNvPr id="4" name="Tijdelijke aanduiding voor voettekst 3">
            <a:extLst>
              <a:ext uri="{FF2B5EF4-FFF2-40B4-BE49-F238E27FC236}">
                <a16:creationId xmlns:a16="http://schemas.microsoft.com/office/drawing/2014/main" id="{CBD74AA8-07FB-CD40-91AB-3C3BF0B361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CA64EDC0-B996-0E48-89E8-839B3C985C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8C9B86-274D-C74C-A076-0AACE8B63152}" type="slidenum">
              <a:rPr lang="nl-NL" smtClean="0"/>
              <a:t>‹nr.›</a:t>
            </a:fld>
            <a:endParaRPr lang="nl-NL"/>
          </a:p>
        </p:txBody>
      </p:sp>
    </p:spTree>
    <p:extLst>
      <p:ext uri="{BB962C8B-B14F-4D97-AF65-F5344CB8AC3E}">
        <p14:creationId xmlns:p14="http://schemas.microsoft.com/office/powerpoint/2010/main" val="1746110464"/>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6A98E-FC0A-4A45-8376-3A62943586D8}" type="datetimeFigureOut">
              <a:rPr lang="nl-NL" smtClean="0"/>
              <a:t>10-9-2023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3FE8B-CE21-4C4A-978B-373DABA6575D}" type="slidenum">
              <a:rPr lang="nl-NL" smtClean="0"/>
              <a:t>‹nr.›</a:t>
            </a:fld>
            <a:endParaRPr lang="nl-NL"/>
          </a:p>
        </p:txBody>
      </p:sp>
    </p:spTree>
    <p:extLst>
      <p:ext uri="{BB962C8B-B14F-4D97-AF65-F5344CB8AC3E}">
        <p14:creationId xmlns:p14="http://schemas.microsoft.com/office/powerpoint/2010/main" val="2931089327"/>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endParaRPr lang="nl-NL"/>
          </a:p>
        </p:txBody>
      </p:sp>
    </p:spTree>
    <p:extLst>
      <p:ext uri="{BB962C8B-B14F-4D97-AF65-F5344CB8AC3E}">
        <p14:creationId xmlns:p14="http://schemas.microsoft.com/office/powerpoint/2010/main" val="285146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5" name="Tijdelijke aanduiding voor koptekst 4">
            <a:extLst>
              <a:ext uri="{FF2B5EF4-FFF2-40B4-BE49-F238E27FC236}">
                <a16:creationId xmlns:a16="http://schemas.microsoft.com/office/drawing/2014/main" id="{CFA954BA-B22F-0E43-A8FC-123C0C8A4EF3}"/>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1867325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5" name="Tijdelijke aanduiding voor koptekst 4">
            <a:extLst>
              <a:ext uri="{FF2B5EF4-FFF2-40B4-BE49-F238E27FC236}">
                <a16:creationId xmlns:a16="http://schemas.microsoft.com/office/drawing/2014/main" id="{28D83DAB-04B0-3D41-8005-4891A4EC3422}"/>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1828417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5" name="Tijdelijke aanduiding voor koptekst 4">
            <a:extLst>
              <a:ext uri="{FF2B5EF4-FFF2-40B4-BE49-F238E27FC236}">
                <a16:creationId xmlns:a16="http://schemas.microsoft.com/office/drawing/2014/main" id="{9CCA1916-D764-5944-AB63-669E65F4A570}"/>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217364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223444"/>
                </a:solidFill>
                <a:latin typeface="GT Walsheim Pro Regular" panose="02000503040000020003" pitchFamily="2" charset="77"/>
              </a:rPr>
              <a:t>Vaccinatiekloof: nieuwe sociale kloof grotendeels langs oude scheidslijnen</a:t>
            </a:r>
          </a:p>
        </p:txBody>
      </p:sp>
      <p:sp>
        <p:nvSpPr>
          <p:cNvPr id="5" name="Tijdelijke aanduiding voor koptekst 4">
            <a:extLst>
              <a:ext uri="{FF2B5EF4-FFF2-40B4-BE49-F238E27FC236}">
                <a16:creationId xmlns:a16="http://schemas.microsoft.com/office/drawing/2014/main" id="{9CCA1916-D764-5944-AB63-669E65F4A570}"/>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3335960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223444"/>
                </a:solidFill>
                <a:latin typeface="GT Walsheim Pro Regular" panose="02000503040000020003" pitchFamily="2" charset="77"/>
              </a:rPr>
              <a:t>Dus: contrastvloeistof (uitvergroten bestaande scheidslijnen) en </a:t>
            </a:r>
            <a:r>
              <a:rPr lang="nl-NL" dirty="0" err="1">
                <a:solidFill>
                  <a:srgbClr val="223444"/>
                </a:solidFill>
                <a:latin typeface="GT Walsheim Pro Regular" panose="02000503040000020003" pitchFamily="2" charset="77"/>
              </a:rPr>
              <a:t>meerdeling</a:t>
            </a:r>
            <a:r>
              <a:rPr lang="nl-NL" dirty="0">
                <a:solidFill>
                  <a:srgbClr val="223444"/>
                </a:solidFill>
                <a:latin typeface="GT Walsheim Pro Regular" panose="02000503040000020003" pitchFamily="2" charset="77"/>
              </a:rPr>
              <a:t> (</a:t>
            </a:r>
            <a:r>
              <a:rPr lang="nl-NL" dirty="0" err="1">
                <a:solidFill>
                  <a:srgbClr val="223444"/>
                </a:solidFill>
                <a:latin typeface="GT Walsheim Pro Regular" panose="02000503040000020003" pitchFamily="2" charset="77"/>
              </a:rPr>
              <a:t>ipv</a:t>
            </a:r>
            <a:r>
              <a:rPr lang="nl-NL" dirty="0">
                <a:solidFill>
                  <a:srgbClr val="223444"/>
                </a:solidFill>
                <a:latin typeface="GT Walsheim Pro Regular" panose="02000503040000020003" pitchFamily="2" charset="77"/>
              </a:rPr>
              <a:t> tweedeling)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5" name="Tijdelijke aanduiding voor koptekst 4">
            <a:extLst>
              <a:ext uri="{FF2B5EF4-FFF2-40B4-BE49-F238E27FC236}">
                <a16:creationId xmlns:a16="http://schemas.microsoft.com/office/drawing/2014/main" id="{9CCA1916-D764-5944-AB63-669E65F4A570}"/>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3931746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5" name="Tijdelijke aanduiding voor koptekst 4">
            <a:extLst>
              <a:ext uri="{FF2B5EF4-FFF2-40B4-BE49-F238E27FC236}">
                <a16:creationId xmlns:a16="http://schemas.microsoft.com/office/drawing/2014/main" id="{FD2C75FF-73E5-9B49-A325-610D897EDBE0}"/>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3470679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5" name="Tijdelijke aanduiding voor koptekst 4">
            <a:extLst>
              <a:ext uri="{FF2B5EF4-FFF2-40B4-BE49-F238E27FC236}">
                <a16:creationId xmlns:a16="http://schemas.microsoft.com/office/drawing/2014/main" id="{25BAE5D7-9277-C446-B48A-0444E531FF5F}"/>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4187923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CE57272F-7D4F-D84C-A2DD-4F6E6B0621F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9ABB4FB-2259-2249-A40F-47FE010B9A03}"/>
              </a:ext>
            </a:extLst>
          </p:cNvPr>
          <p:cNvSpPr>
            <a:spLocks noGrp="1"/>
          </p:cNvSpPr>
          <p:nvPr>
            <p:ph type="sldNum" sz="quarter" idx="12"/>
          </p:nvPr>
        </p:nvSpPr>
        <p:spPr/>
        <p:txBody>
          <a:bodyPr/>
          <a:lstStyle/>
          <a:p>
            <a:fld id="{A5E4F370-C880-2342-8856-787C67AE4275}" type="slidenum">
              <a:rPr lang="nl-NL" smtClean="0"/>
              <a:t>‹nr.›</a:t>
            </a:fld>
            <a:endParaRPr lang="nl-NL"/>
          </a:p>
        </p:txBody>
      </p:sp>
    </p:spTree>
    <p:extLst>
      <p:ext uri="{BB962C8B-B14F-4D97-AF65-F5344CB8AC3E}">
        <p14:creationId xmlns:p14="http://schemas.microsoft.com/office/powerpoint/2010/main" val="23125840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24E5B-07F9-B54D-974B-85085FFC112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7CF9194-F11C-C049-930B-32EA623AA90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6A1DB72-6AEB-E540-92B0-AF4006FDDC54}"/>
              </a:ext>
            </a:extLst>
          </p:cNvPr>
          <p:cNvSpPr>
            <a:spLocks noGrp="1"/>
          </p:cNvSpPr>
          <p:nvPr>
            <p:ph type="dt" sz="half" idx="10"/>
          </p:nvPr>
        </p:nvSpPr>
        <p:spPr/>
        <p:txBody>
          <a:bodyPr/>
          <a:lstStyle/>
          <a:p>
            <a:fld id="{D9E0D61C-1CB2-5149-A070-A80FFD4C3D5A}" type="datetimeFigureOut">
              <a:rPr lang="nl-NL" smtClean="0"/>
              <a:t>10-9-2023</a:t>
            </a:fld>
            <a:endParaRPr lang="nl-NL"/>
          </a:p>
        </p:txBody>
      </p:sp>
      <p:sp>
        <p:nvSpPr>
          <p:cNvPr id="5" name="Tijdelijke aanduiding voor voettekst 4">
            <a:extLst>
              <a:ext uri="{FF2B5EF4-FFF2-40B4-BE49-F238E27FC236}">
                <a16:creationId xmlns:a16="http://schemas.microsoft.com/office/drawing/2014/main" id="{C38CE117-3D5D-A04F-8C35-7DF33B4D49C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EAF12A0-EA16-9141-B43B-C59B6BC0D0C8}"/>
              </a:ext>
            </a:extLst>
          </p:cNvPr>
          <p:cNvSpPr>
            <a:spLocks noGrp="1"/>
          </p:cNvSpPr>
          <p:nvPr>
            <p:ph type="sldNum" sz="quarter" idx="12"/>
          </p:nvPr>
        </p:nvSpPr>
        <p:spPr/>
        <p:txBody>
          <a:bodyPr/>
          <a:lstStyle/>
          <a:p>
            <a:fld id="{A5E4F370-C880-2342-8856-787C67AE4275}" type="slidenum">
              <a:rPr lang="nl-NL" smtClean="0"/>
              <a:t>‹nr.›</a:t>
            </a:fld>
            <a:endParaRPr lang="nl-NL"/>
          </a:p>
        </p:txBody>
      </p:sp>
    </p:spTree>
    <p:extLst>
      <p:ext uri="{BB962C8B-B14F-4D97-AF65-F5344CB8AC3E}">
        <p14:creationId xmlns:p14="http://schemas.microsoft.com/office/powerpoint/2010/main" val="306510848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4077047-CCE9-E448-A4A6-BA6DC791582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4E6A2B2-53CA-D445-8D4B-8EFACEB73D0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281DF95-316D-EE41-B232-EACB7165EFD9}"/>
              </a:ext>
            </a:extLst>
          </p:cNvPr>
          <p:cNvSpPr>
            <a:spLocks noGrp="1"/>
          </p:cNvSpPr>
          <p:nvPr>
            <p:ph type="dt" sz="half" idx="10"/>
          </p:nvPr>
        </p:nvSpPr>
        <p:spPr/>
        <p:txBody>
          <a:bodyPr/>
          <a:lstStyle/>
          <a:p>
            <a:fld id="{D9E0D61C-1CB2-5149-A070-A80FFD4C3D5A}" type="datetimeFigureOut">
              <a:rPr lang="nl-NL" smtClean="0"/>
              <a:t>10-9-2023</a:t>
            </a:fld>
            <a:endParaRPr lang="nl-NL"/>
          </a:p>
        </p:txBody>
      </p:sp>
      <p:sp>
        <p:nvSpPr>
          <p:cNvPr id="5" name="Tijdelijke aanduiding voor voettekst 4">
            <a:extLst>
              <a:ext uri="{FF2B5EF4-FFF2-40B4-BE49-F238E27FC236}">
                <a16:creationId xmlns:a16="http://schemas.microsoft.com/office/drawing/2014/main" id="{3FC80F34-FBF2-B647-ACD1-8E7C510448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C5C48C-B364-6D4B-BE15-FBB38A3678D9}"/>
              </a:ext>
            </a:extLst>
          </p:cNvPr>
          <p:cNvSpPr>
            <a:spLocks noGrp="1"/>
          </p:cNvSpPr>
          <p:nvPr>
            <p:ph type="sldNum" sz="quarter" idx="12"/>
          </p:nvPr>
        </p:nvSpPr>
        <p:spPr/>
        <p:txBody>
          <a:bodyPr/>
          <a:lstStyle/>
          <a:p>
            <a:fld id="{A5E4F370-C880-2342-8856-787C67AE4275}" type="slidenum">
              <a:rPr lang="nl-NL" smtClean="0"/>
              <a:t>‹nr.›</a:t>
            </a:fld>
            <a:endParaRPr lang="nl-NL"/>
          </a:p>
        </p:txBody>
      </p:sp>
    </p:spTree>
    <p:extLst>
      <p:ext uri="{BB962C8B-B14F-4D97-AF65-F5344CB8AC3E}">
        <p14:creationId xmlns:p14="http://schemas.microsoft.com/office/powerpoint/2010/main" val="40413171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0E6FFA-D88E-9B4C-83D0-2A9A7292AA3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A8ECD91-5B08-7942-9476-87B58B45B03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D822F9-A4F6-0940-9090-AFE4978E0438}"/>
              </a:ext>
            </a:extLst>
          </p:cNvPr>
          <p:cNvSpPr>
            <a:spLocks noGrp="1"/>
          </p:cNvSpPr>
          <p:nvPr>
            <p:ph type="dt" sz="half" idx="10"/>
          </p:nvPr>
        </p:nvSpPr>
        <p:spPr/>
        <p:txBody>
          <a:bodyPr/>
          <a:lstStyle/>
          <a:p>
            <a:fld id="{D9E0D61C-1CB2-5149-A070-A80FFD4C3D5A}" type="datetimeFigureOut">
              <a:rPr lang="nl-NL" smtClean="0"/>
              <a:t>10-9-2023</a:t>
            </a:fld>
            <a:endParaRPr lang="nl-NL"/>
          </a:p>
        </p:txBody>
      </p:sp>
      <p:sp>
        <p:nvSpPr>
          <p:cNvPr id="5" name="Tijdelijke aanduiding voor voettekst 4">
            <a:extLst>
              <a:ext uri="{FF2B5EF4-FFF2-40B4-BE49-F238E27FC236}">
                <a16:creationId xmlns:a16="http://schemas.microsoft.com/office/drawing/2014/main" id="{83DBE4E1-52C0-8D4E-ADC2-ECB17A6F746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4D7734A-3830-CE46-A229-FDA1ECE67FC3}"/>
              </a:ext>
            </a:extLst>
          </p:cNvPr>
          <p:cNvSpPr>
            <a:spLocks noGrp="1"/>
          </p:cNvSpPr>
          <p:nvPr>
            <p:ph type="sldNum" sz="quarter" idx="12"/>
          </p:nvPr>
        </p:nvSpPr>
        <p:spPr/>
        <p:txBody>
          <a:bodyPr/>
          <a:lstStyle/>
          <a:p>
            <a:fld id="{A5E4F370-C880-2342-8856-787C67AE4275}" type="slidenum">
              <a:rPr lang="nl-NL" smtClean="0"/>
              <a:t>‹nr.›</a:t>
            </a:fld>
            <a:endParaRPr lang="nl-NL"/>
          </a:p>
        </p:txBody>
      </p:sp>
    </p:spTree>
    <p:extLst>
      <p:ext uri="{BB962C8B-B14F-4D97-AF65-F5344CB8AC3E}">
        <p14:creationId xmlns:p14="http://schemas.microsoft.com/office/powerpoint/2010/main" val="27825342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CD2B6-893A-C045-AB66-79B0FCAB716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16805D8-FD7B-C546-82F7-07FAC21389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704FD38-AB4D-0F47-B60F-9C6D23B00C9D}"/>
              </a:ext>
            </a:extLst>
          </p:cNvPr>
          <p:cNvSpPr>
            <a:spLocks noGrp="1"/>
          </p:cNvSpPr>
          <p:nvPr>
            <p:ph type="dt" sz="half" idx="10"/>
          </p:nvPr>
        </p:nvSpPr>
        <p:spPr/>
        <p:txBody>
          <a:bodyPr/>
          <a:lstStyle/>
          <a:p>
            <a:fld id="{D9E0D61C-1CB2-5149-A070-A80FFD4C3D5A}" type="datetimeFigureOut">
              <a:rPr lang="nl-NL" smtClean="0"/>
              <a:t>10-9-2023</a:t>
            </a:fld>
            <a:endParaRPr lang="nl-NL"/>
          </a:p>
        </p:txBody>
      </p:sp>
      <p:sp>
        <p:nvSpPr>
          <p:cNvPr id="5" name="Tijdelijke aanduiding voor voettekst 4">
            <a:extLst>
              <a:ext uri="{FF2B5EF4-FFF2-40B4-BE49-F238E27FC236}">
                <a16:creationId xmlns:a16="http://schemas.microsoft.com/office/drawing/2014/main" id="{58BEA1E1-FF57-8747-B972-87010685F3F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6F5F644-EBA3-2A44-9E47-B87CB8604C55}"/>
              </a:ext>
            </a:extLst>
          </p:cNvPr>
          <p:cNvSpPr>
            <a:spLocks noGrp="1"/>
          </p:cNvSpPr>
          <p:nvPr>
            <p:ph type="sldNum" sz="quarter" idx="12"/>
          </p:nvPr>
        </p:nvSpPr>
        <p:spPr/>
        <p:txBody>
          <a:bodyPr/>
          <a:lstStyle/>
          <a:p>
            <a:fld id="{A5E4F370-C880-2342-8856-787C67AE4275}" type="slidenum">
              <a:rPr lang="nl-NL" smtClean="0"/>
              <a:t>‹nr.›</a:t>
            </a:fld>
            <a:endParaRPr lang="nl-NL"/>
          </a:p>
        </p:txBody>
      </p:sp>
    </p:spTree>
    <p:extLst>
      <p:ext uri="{BB962C8B-B14F-4D97-AF65-F5344CB8AC3E}">
        <p14:creationId xmlns:p14="http://schemas.microsoft.com/office/powerpoint/2010/main" val="4022221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CC2FD1-CE4E-194A-9F5C-E4DCF1BC929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E5D77F8-5F71-8442-9255-5DBBDBD98E1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2E7FC3E-4E55-F947-A0A9-5E47AEC6262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A2EF651-A4D3-1A4F-994A-EBA9FAE7011F}"/>
              </a:ext>
            </a:extLst>
          </p:cNvPr>
          <p:cNvSpPr>
            <a:spLocks noGrp="1"/>
          </p:cNvSpPr>
          <p:nvPr>
            <p:ph type="dt" sz="half" idx="10"/>
          </p:nvPr>
        </p:nvSpPr>
        <p:spPr/>
        <p:txBody>
          <a:bodyPr/>
          <a:lstStyle/>
          <a:p>
            <a:fld id="{D9E0D61C-1CB2-5149-A070-A80FFD4C3D5A}" type="datetimeFigureOut">
              <a:rPr lang="nl-NL" smtClean="0"/>
              <a:t>10-9-2023</a:t>
            </a:fld>
            <a:endParaRPr lang="nl-NL"/>
          </a:p>
        </p:txBody>
      </p:sp>
      <p:sp>
        <p:nvSpPr>
          <p:cNvPr id="6" name="Tijdelijke aanduiding voor voettekst 5">
            <a:extLst>
              <a:ext uri="{FF2B5EF4-FFF2-40B4-BE49-F238E27FC236}">
                <a16:creationId xmlns:a16="http://schemas.microsoft.com/office/drawing/2014/main" id="{E15B2B93-E696-644A-A1DF-201591E7F5C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D4B8A33-A3F2-AF48-BACC-189CB7D24AAD}"/>
              </a:ext>
            </a:extLst>
          </p:cNvPr>
          <p:cNvSpPr>
            <a:spLocks noGrp="1"/>
          </p:cNvSpPr>
          <p:nvPr>
            <p:ph type="sldNum" sz="quarter" idx="12"/>
          </p:nvPr>
        </p:nvSpPr>
        <p:spPr/>
        <p:txBody>
          <a:bodyPr/>
          <a:lstStyle/>
          <a:p>
            <a:fld id="{A5E4F370-C880-2342-8856-787C67AE4275}" type="slidenum">
              <a:rPr lang="nl-NL" smtClean="0"/>
              <a:t>‹nr.›</a:t>
            </a:fld>
            <a:endParaRPr lang="nl-NL"/>
          </a:p>
        </p:txBody>
      </p:sp>
    </p:spTree>
    <p:extLst>
      <p:ext uri="{BB962C8B-B14F-4D97-AF65-F5344CB8AC3E}">
        <p14:creationId xmlns:p14="http://schemas.microsoft.com/office/powerpoint/2010/main" val="65019489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358F4-1BAE-9742-AD6E-9E588F51112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9054EE6-15A2-9044-A650-0C951C942D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0EB4AE6-8762-D948-BD72-4E30D3240AE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08A18C6-30C0-8B46-9434-5C730AE208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C9C661E-F285-0D47-BD73-9C1A0B19129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B48C45D-CC1C-B34E-B7D2-5F8E23162338}"/>
              </a:ext>
            </a:extLst>
          </p:cNvPr>
          <p:cNvSpPr>
            <a:spLocks noGrp="1"/>
          </p:cNvSpPr>
          <p:nvPr>
            <p:ph type="dt" sz="half" idx="10"/>
          </p:nvPr>
        </p:nvSpPr>
        <p:spPr/>
        <p:txBody>
          <a:bodyPr/>
          <a:lstStyle/>
          <a:p>
            <a:fld id="{D9E0D61C-1CB2-5149-A070-A80FFD4C3D5A}" type="datetimeFigureOut">
              <a:rPr lang="nl-NL" smtClean="0"/>
              <a:t>10-9-2023</a:t>
            </a:fld>
            <a:endParaRPr lang="nl-NL"/>
          </a:p>
        </p:txBody>
      </p:sp>
      <p:sp>
        <p:nvSpPr>
          <p:cNvPr id="8" name="Tijdelijke aanduiding voor voettekst 7">
            <a:extLst>
              <a:ext uri="{FF2B5EF4-FFF2-40B4-BE49-F238E27FC236}">
                <a16:creationId xmlns:a16="http://schemas.microsoft.com/office/drawing/2014/main" id="{457F1D63-B7EA-CE4C-A1FF-8D4D1C54BF4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19EDA8D-7BF5-1F4E-86F7-8333D0E81768}"/>
              </a:ext>
            </a:extLst>
          </p:cNvPr>
          <p:cNvSpPr>
            <a:spLocks noGrp="1"/>
          </p:cNvSpPr>
          <p:nvPr>
            <p:ph type="sldNum" sz="quarter" idx="12"/>
          </p:nvPr>
        </p:nvSpPr>
        <p:spPr/>
        <p:txBody>
          <a:bodyPr/>
          <a:lstStyle/>
          <a:p>
            <a:fld id="{A5E4F370-C880-2342-8856-787C67AE4275}" type="slidenum">
              <a:rPr lang="nl-NL" smtClean="0"/>
              <a:t>‹nr.›</a:t>
            </a:fld>
            <a:endParaRPr lang="nl-NL"/>
          </a:p>
        </p:txBody>
      </p:sp>
    </p:spTree>
    <p:extLst>
      <p:ext uri="{BB962C8B-B14F-4D97-AF65-F5344CB8AC3E}">
        <p14:creationId xmlns:p14="http://schemas.microsoft.com/office/powerpoint/2010/main" val="241554564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0A25E-4A1C-054F-9FBC-292499FE5C5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7FBAD5F-4890-664A-8C21-5AFF11795696}"/>
              </a:ext>
            </a:extLst>
          </p:cNvPr>
          <p:cNvSpPr>
            <a:spLocks noGrp="1"/>
          </p:cNvSpPr>
          <p:nvPr>
            <p:ph type="dt" sz="half" idx="10"/>
          </p:nvPr>
        </p:nvSpPr>
        <p:spPr/>
        <p:txBody>
          <a:bodyPr/>
          <a:lstStyle/>
          <a:p>
            <a:fld id="{D9E0D61C-1CB2-5149-A070-A80FFD4C3D5A}" type="datetimeFigureOut">
              <a:rPr lang="nl-NL" smtClean="0"/>
              <a:t>10-9-2023</a:t>
            </a:fld>
            <a:endParaRPr lang="nl-NL"/>
          </a:p>
        </p:txBody>
      </p:sp>
      <p:sp>
        <p:nvSpPr>
          <p:cNvPr id="4" name="Tijdelijke aanduiding voor voettekst 3">
            <a:extLst>
              <a:ext uri="{FF2B5EF4-FFF2-40B4-BE49-F238E27FC236}">
                <a16:creationId xmlns:a16="http://schemas.microsoft.com/office/drawing/2014/main" id="{68F16CC0-9D93-0749-ADF2-3FF6CC83240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29CFFF7-019E-E244-A07F-CBD6F98A12F8}"/>
              </a:ext>
            </a:extLst>
          </p:cNvPr>
          <p:cNvSpPr>
            <a:spLocks noGrp="1"/>
          </p:cNvSpPr>
          <p:nvPr>
            <p:ph type="sldNum" sz="quarter" idx="12"/>
          </p:nvPr>
        </p:nvSpPr>
        <p:spPr/>
        <p:txBody>
          <a:bodyPr/>
          <a:lstStyle/>
          <a:p>
            <a:fld id="{A5E4F370-C880-2342-8856-787C67AE4275}" type="slidenum">
              <a:rPr lang="nl-NL" smtClean="0"/>
              <a:t>‹nr.›</a:t>
            </a:fld>
            <a:endParaRPr lang="nl-NL"/>
          </a:p>
        </p:txBody>
      </p:sp>
    </p:spTree>
    <p:extLst>
      <p:ext uri="{BB962C8B-B14F-4D97-AF65-F5344CB8AC3E}">
        <p14:creationId xmlns:p14="http://schemas.microsoft.com/office/powerpoint/2010/main" val="69804491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0C279F4-4472-0B4B-91DF-1D4538CAF596}"/>
              </a:ext>
            </a:extLst>
          </p:cNvPr>
          <p:cNvSpPr>
            <a:spLocks noGrp="1"/>
          </p:cNvSpPr>
          <p:nvPr>
            <p:ph type="dt" sz="half" idx="10"/>
          </p:nvPr>
        </p:nvSpPr>
        <p:spPr/>
        <p:txBody>
          <a:bodyPr/>
          <a:lstStyle/>
          <a:p>
            <a:fld id="{D9E0D61C-1CB2-5149-A070-A80FFD4C3D5A}" type="datetimeFigureOut">
              <a:rPr lang="nl-NL" smtClean="0"/>
              <a:t>10-9-2023</a:t>
            </a:fld>
            <a:endParaRPr lang="nl-NL"/>
          </a:p>
        </p:txBody>
      </p:sp>
      <p:sp>
        <p:nvSpPr>
          <p:cNvPr id="3" name="Tijdelijke aanduiding voor voettekst 2">
            <a:extLst>
              <a:ext uri="{FF2B5EF4-FFF2-40B4-BE49-F238E27FC236}">
                <a16:creationId xmlns:a16="http://schemas.microsoft.com/office/drawing/2014/main" id="{F33157EB-333E-054C-BC5E-3ADD284FC4E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592ABA4-46B2-F84E-8293-D00ED70BED40}"/>
              </a:ext>
            </a:extLst>
          </p:cNvPr>
          <p:cNvSpPr>
            <a:spLocks noGrp="1"/>
          </p:cNvSpPr>
          <p:nvPr>
            <p:ph type="sldNum" sz="quarter" idx="12"/>
          </p:nvPr>
        </p:nvSpPr>
        <p:spPr/>
        <p:txBody>
          <a:bodyPr/>
          <a:lstStyle/>
          <a:p>
            <a:fld id="{A5E4F370-C880-2342-8856-787C67AE4275}" type="slidenum">
              <a:rPr lang="nl-NL" smtClean="0"/>
              <a:t>‹nr.›</a:t>
            </a:fld>
            <a:endParaRPr lang="nl-NL"/>
          </a:p>
        </p:txBody>
      </p:sp>
    </p:spTree>
    <p:extLst>
      <p:ext uri="{BB962C8B-B14F-4D97-AF65-F5344CB8AC3E}">
        <p14:creationId xmlns:p14="http://schemas.microsoft.com/office/powerpoint/2010/main" val="288410825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68C4B-B68A-494F-B10B-A5E9B131F06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D1A8820-BAC9-EF40-AE96-34B43B8852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9248E2F-5F60-244C-A0AD-AD96C8C6E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753C14E-E694-9641-8F06-0CED9E86E315}"/>
              </a:ext>
            </a:extLst>
          </p:cNvPr>
          <p:cNvSpPr>
            <a:spLocks noGrp="1"/>
          </p:cNvSpPr>
          <p:nvPr>
            <p:ph type="dt" sz="half" idx="10"/>
          </p:nvPr>
        </p:nvSpPr>
        <p:spPr/>
        <p:txBody>
          <a:bodyPr/>
          <a:lstStyle/>
          <a:p>
            <a:fld id="{D9E0D61C-1CB2-5149-A070-A80FFD4C3D5A}" type="datetimeFigureOut">
              <a:rPr lang="nl-NL" smtClean="0"/>
              <a:t>10-9-2023</a:t>
            </a:fld>
            <a:endParaRPr lang="nl-NL"/>
          </a:p>
        </p:txBody>
      </p:sp>
      <p:sp>
        <p:nvSpPr>
          <p:cNvPr id="6" name="Tijdelijke aanduiding voor voettekst 5">
            <a:extLst>
              <a:ext uri="{FF2B5EF4-FFF2-40B4-BE49-F238E27FC236}">
                <a16:creationId xmlns:a16="http://schemas.microsoft.com/office/drawing/2014/main" id="{FF0627E5-E712-9C4A-AA34-C5072313654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5BEAEF9-96B6-7541-A3E6-6A2EAFF26DF9}"/>
              </a:ext>
            </a:extLst>
          </p:cNvPr>
          <p:cNvSpPr>
            <a:spLocks noGrp="1"/>
          </p:cNvSpPr>
          <p:nvPr>
            <p:ph type="sldNum" sz="quarter" idx="12"/>
          </p:nvPr>
        </p:nvSpPr>
        <p:spPr/>
        <p:txBody>
          <a:bodyPr/>
          <a:lstStyle/>
          <a:p>
            <a:fld id="{A5E4F370-C880-2342-8856-787C67AE4275}" type="slidenum">
              <a:rPr lang="nl-NL" smtClean="0"/>
              <a:t>‹nr.›</a:t>
            </a:fld>
            <a:endParaRPr lang="nl-NL"/>
          </a:p>
        </p:txBody>
      </p:sp>
    </p:spTree>
    <p:extLst>
      <p:ext uri="{BB962C8B-B14F-4D97-AF65-F5344CB8AC3E}">
        <p14:creationId xmlns:p14="http://schemas.microsoft.com/office/powerpoint/2010/main" val="223507447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FBEAF-C6D0-974A-9EBE-49596B838C8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88AB401-C38C-134F-96EE-03E37CB312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64BCAF1-A83D-964F-9551-668F12A16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1E14766-F0B0-4043-B49D-125909252AD7}"/>
              </a:ext>
            </a:extLst>
          </p:cNvPr>
          <p:cNvSpPr>
            <a:spLocks noGrp="1"/>
          </p:cNvSpPr>
          <p:nvPr>
            <p:ph type="dt" sz="half" idx="10"/>
          </p:nvPr>
        </p:nvSpPr>
        <p:spPr/>
        <p:txBody>
          <a:bodyPr/>
          <a:lstStyle/>
          <a:p>
            <a:fld id="{D9E0D61C-1CB2-5149-A070-A80FFD4C3D5A}" type="datetimeFigureOut">
              <a:rPr lang="nl-NL" smtClean="0"/>
              <a:t>10-9-2023</a:t>
            </a:fld>
            <a:endParaRPr lang="nl-NL"/>
          </a:p>
        </p:txBody>
      </p:sp>
      <p:sp>
        <p:nvSpPr>
          <p:cNvPr id="6" name="Tijdelijke aanduiding voor voettekst 5">
            <a:extLst>
              <a:ext uri="{FF2B5EF4-FFF2-40B4-BE49-F238E27FC236}">
                <a16:creationId xmlns:a16="http://schemas.microsoft.com/office/drawing/2014/main" id="{75986B17-B1B5-4F42-9E64-2C6A4224C63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A7346DD-1C6E-EE4C-92EF-0D328EAC6E2B}"/>
              </a:ext>
            </a:extLst>
          </p:cNvPr>
          <p:cNvSpPr>
            <a:spLocks noGrp="1"/>
          </p:cNvSpPr>
          <p:nvPr>
            <p:ph type="sldNum" sz="quarter" idx="12"/>
          </p:nvPr>
        </p:nvSpPr>
        <p:spPr/>
        <p:txBody>
          <a:bodyPr/>
          <a:lstStyle/>
          <a:p>
            <a:fld id="{A5E4F370-C880-2342-8856-787C67AE4275}" type="slidenum">
              <a:rPr lang="nl-NL" smtClean="0"/>
              <a:t>‹nr.›</a:t>
            </a:fld>
            <a:endParaRPr lang="nl-NL"/>
          </a:p>
        </p:txBody>
      </p:sp>
    </p:spTree>
    <p:extLst>
      <p:ext uri="{BB962C8B-B14F-4D97-AF65-F5344CB8AC3E}">
        <p14:creationId xmlns:p14="http://schemas.microsoft.com/office/powerpoint/2010/main" val="110254288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AE81781-6569-A34A-BA5E-624A0CEFE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383E44A-62DD-EC47-ACF2-46579EB944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29140CB-580B-1649-B682-1A38BE2190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0D61C-1CB2-5149-A070-A80FFD4C3D5A}" type="datetimeFigureOut">
              <a:rPr lang="nl-NL" smtClean="0"/>
              <a:t>10-9-2023</a:t>
            </a:fld>
            <a:endParaRPr lang="nl-NL"/>
          </a:p>
        </p:txBody>
      </p:sp>
      <p:sp>
        <p:nvSpPr>
          <p:cNvPr id="5" name="Tijdelijke aanduiding voor voettekst 4">
            <a:extLst>
              <a:ext uri="{FF2B5EF4-FFF2-40B4-BE49-F238E27FC236}">
                <a16:creationId xmlns:a16="http://schemas.microsoft.com/office/drawing/2014/main" id="{34B248B0-1CA6-C64A-8D9E-A6AEB2570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AF4CB2D-88B2-9046-BEC6-04A73162CC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4F370-C880-2342-8856-787C67AE4275}" type="slidenum">
              <a:rPr lang="nl-NL" smtClean="0"/>
              <a:t>‹nr.›</a:t>
            </a:fld>
            <a:endParaRPr lang="nl-NL"/>
          </a:p>
        </p:txBody>
      </p:sp>
    </p:spTree>
    <p:extLst>
      <p:ext uri="{BB962C8B-B14F-4D97-AF65-F5344CB8AC3E}">
        <p14:creationId xmlns:p14="http://schemas.microsoft.com/office/powerpoint/2010/main" val="2614384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Tijdelijke aanduiding voor inhoud 4" descr="Overheadfoto van ampullen">
            <a:extLst>
              <a:ext uri="{FF2B5EF4-FFF2-40B4-BE49-F238E27FC236}">
                <a16:creationId xmlns:a16="http://schemas.microsoft.com/office/drawing/2014/main" id="{7CA8A9BE-A49F-4B64-9693-203607C040BE}"/>
              </a:ext>
            </a:extLst>
          </p:cNvPr>
          <p:cNvPicPr>
            <a:picLocks noGrp="1" noChangeAspect="1"/>
          </p:cNvPicPr>
          <p:nvPr>
            <p:ph idx="1"/>
          </p:nvPr>
        </p:nvPicPr>
        <p:blipFill rotWithShape="1">
          <a:blip r:embed="rId3"/>
          <a:srcRect b="15746"/>
          <a:stretch/>
        </p:blipFill>
        <p:spPr>
          <a:xfrm>
            <a:off x="20" y="1282"/>
            <a:ext cx="12191980" cy="6856718"/>
          </a:xfrm>
          <a:prstGeom prst="rect">
            <a:avLst/>
          </a:prstGeom>
        </p:spPr>
      </p:pic>
      <p:pic>
        <p:nvPicPr>
          <p:cNvPr id="7" name="Afbeelding 6" descr="Afbeelding met pijl&#10;&#10;Automatisch gegenereerde beschrijving">
            <a:extLst>
              <a:ext uri="{FF2B5EF4-FFF2-40B4-BE49-F238E27FC236}">
                <a16:creationId xmlns:a16="http://schemas.microsoft.com/office/drawing/2014/main" id="{EA44490D-AD04-486F-93F2-6DF84CE0197E}"/>
              </a:ext>
            </a:extLst>
          </p:cNvPr>
          <p:cNvPicPr>
            <a:picLocks noChangeAspect="1"/>
          </p:cNvPicPr>
          <p:nvPr/>
        </p:nvPicPr>
        <p:blipFill>
          <a:blip r:embed="rId4"/>
          <a:stretch>
            <a:fillRect/>
          </a:stretch>
        </p:blipFill>
        <p:spPr>
          <a:xfrm>
            <a:off x="-1524" y="1282"/>
            <a:ext cx="12192000" cy="6858000"/>
          </a:xfrm>
          <a:prstGeom prst="rect">
            <a:avLst/>
          </a:prstGeom>
        </p:spPr>
      </p:pic>
      <p:pic>
        <p:nvPicPr>
          <p:cNvPr id="8" name="Afbeelding 7">
            <a:extLst>
              <a:ext uri="{FF2B5EF4-FFF2-40B4-BE49-F238E27FC236}">
                <a16:creationId xmlns:a16="http://schemas.microsoft.com/office/drawing/2014/main" id="{313E6E90-E67E-4B6C-97C7-8AF8E3B041FA}"/>
              </a:ext>
            </a:extLst>
          </p:cNvPr>
          <p:cNvPicPr>
            <a:picLocks noChangeAspect="1"/>
          </p:cNvPicPr>
          <p:nvPr/>
        </p:nvPicPr>
        <p:blipFill>
          <a:blip r:embed="rId5"/>
          <a:stretch>
            <a:fillRect/>
          </a:stretch>
        </p:blipFill>
        <p:spPr>
          <a:xfrm>
            <a:off x="9034806" y="4436304"/>
            <a:ext cx="2663708" cy="2663708"/>
          </a:xfrm>
          <a:prstGeom prst="rect">
            <a:avLst/>
          </a:prstGeom>
        </p:spPr>
      </p:pic>
      <p:sp>
        <p:nvSpPr>
          <p:cNvPr id="9" name="Tekstvak 8">
            <a:extLst>
              <a:ext uri="{FF2B5EF4-FFF2-40B4-BE49-F238E27FC236}">
                <a16:creationId xmlns:a16="http://schemas.microsoft.com/office/drawing/2014/main" id="{25D6C602-77FD-4DD4-9C0E-1D8280D918F3}"/>
              </a:ext>
            </a:extLst>
          </p:cNvPr>
          <p:cNvSpPr txBox="1"/>
          <p:nvPr/>
        </p:nvSpPr>
        <p:spPr>
          <a:xfrm>
            <a:off x="483476" y="1332627"/>
            <a:ext cx="5507421" cy="1446550"/>
          </a:xfrm>
          <a:prstGeom prst="rect">
            <a:avLst/>
          </a:prstGeom>
          <a:noFill/>
        </p:spPr>
        <p:txBody>
          <a:bodyPr wrap="square" rtlCol="0">
            <a:spAutoFit/>
          </a:bodyPr>
          <a:lstStyle/>
          <a:p>
            <a:pPr algn="r"/>
            <a:r>
              <a:rPr lang="nl-NL" sz="4400" b="1" dirty="0">
                <a:solidFill>
                  <a:schemeClr val="bg1"/>
                </a:solidFill>
                <a:latin typeface="GT Walsheim Pro Bold" panose="02000503040000020003" pitchFamily="2" charset="77"/>
              </a:rPr>
              <a:t>Coronavaccinatie</a:t>
            </a:r>
          </a:p>
          <a:p>
            <a:pPr algn="r"/>
            <a:r>
              <a:rPr lang="nl-NL" sz="4400" b="1" dirty="0">
                <a:solidFill>
                  <a:schemeClr val="bg1"/>
                </a:solidFill>
                <a:latin typeface="GT Walsheim Pro Bold" panose="02000503040000020003" pitchFamily="2" charset="77"/>
              </a:rPr>
              <a:t>&amp; polarisatie</a:t>
            </a:r>
          </a:p>
        </p:txBody>
      </p:sp>
      <p:sp>
        <p:nvSpPr>
          <p:cNvPr id="12" name="Tekstvak 11">
            <a:extLst>
              <a:ext uri="{FF2B5EF4-FFF2-40B4-BE49-F238E27FC236}">
                <a16:creationId xmlns:a16="http://schemas.microsoft.com/office/drawing/2014/main" id="{DCA43375-A24B-4C54-AF35-BD383A5C8F9A}"/>
              </a:ext>
            </a:extLst>
          </p:cNvPr>
          <p:cNvSpPr txBox="1"/>
          <p:nvPr/>
        </p:nvSpPr>
        <p:spPr>
          <a:xfrm>
            <a:off x="311499" y="6381018"/>
            <a:ext cx="11595798" cy="400110"/>
          </a:xfrm>
          <a:prstGeom prst="rect">
            <a:avLst/>
          </a:prstGeom>
          <a:noFill/>
        </p:spPr>
        <p:txBody>
          <a:bodyPr wrap="square" rtlCol="0">
            <a:spAutoFit/>
          </a:bodyPr>
          <a:lstStyle/>
          <a:p>
            <a:r>
              <a:rPr lang="nl-NL" sz="2000" b="1" dirty="0">
                <a:solidFill>
                  <a:schemeClr val="bg1"/>
                </a:solidFill>
                <a:latin typeface="GT Walsheim Pro Bold" panose="02000503040000020003" pitchFamily="2" charset="77"/>
              </a:rPr>
              <a:t>Marianne van Bochove, Btissame el Farisi, Jet Bussemaker &amp; Katja Rusinovic                  </a:t>
            </a:r>
            <a:r>
              <a:rPr lang="nl-NL" sz="2000" b="1" dirty="0">
                <a:solidFill>
                  <a:srgbClr val="A6AB1A"/>
                </a:solidFill>
                <a:latin typeface="GT Walsheim Pro Bold" panose="02000503040000020003" pitchFamily="2" charset="77"/>
              </a:rPr>
              <a:t>impactcorona.nl</a:t>
            </a:r>
          </a:p>
        </p:txBody>
      </p:sp>
      <p:pic>
        <p:nvPicPr>
          <p:cNvPr id="13" name="Afbeelding 12">
            <a:extLst>
              <a:ext uri="{FF2B5EF4-FFF2-40B4-BE49-F238E27FC236}">
                <a16:creationId xmlns:a16="http://schemas.microsoft.com/office/drawing/2014/main" id="{729FFCB1-258E-44F9-A44D-229D7124F92D}"/>
              </a:ext>
            </a:extLst>
          </p:cNvPr>
          <p:cNvPicPr>
            <a:picLocks noChangeAspect="1"/>
          </p:cNvPicPr>
          <p:nvPr/>
        </p:nvPicPr>
        <p:blipFill>
          <a:blip r:embed="rId6"/>
          <a:stretch>
            <a:fillRect/>
          </a:stretch>
        </p:blipFill>
        <p:spPr>
          <a:xfrm>
            <a:off x="9335085" y="2190851"/>
            <a:ext cx="1576126" cy="1009105"/>
          </a:xfrm>
          <a:prstGeom prst="rect">
            <a:avLst/>
          </a:prstGeom>
        </p:spPr>
      </p:pic>
      <p:pic>
        <p:nvPicPr>
          <p:cNvPr id="14" name="Afbeelding 13">
            <a:extLst>
              <a:ext uri="{FF2B5EF4-FFF2-40B4-BE49-F238E27FC236}">
                <a16:creationId xmlns:a16="http://schemas.microsoft.com/office/drawing/2014/main" id="{F0888BC6-2DE2-4281-AC22-8E5974D6533B}"/>
              </a:ext>
            </a:extLst>
          </p:cNvPr>
          <p:cNvPicPr>
            <a:picLocks noChangeAspect="1"/>
          </p:cNvPicPr>
          <p:nvPr/>
        </p:nvPicPr>
        <p:blipFill>
          <a:blip r:embed="rId7"/>
          <a:stretch>
            <a:fillRect/>
          </a:stretch>
        </p:blipFill>
        <p:spPr>
          <a:xfrm>
            <a:off x="9335086" y="4399555"/>
            <a:ext cx="1576127" cy="1009106"/>
          </a:xfrm>
          <a:prstGeom prst="rect">
            <a:avLst/>
          </a:prstGeom>
        </p:spPr>
      </p:pic>
      <p:pic>
        <p:nvPicPr>
          <p:cNvPr id="15" name="Afbeelding 14">
            <a:extLst>
              <a:ext uri="{FF2B5EF4-FFF2-40B4-BE49-F238E27FC236}">
                <a16:creationId xmlns:a16="http://schemas.microsoft.com/office/drawing/2014/main" id="{0C223054-814B-4713-B7FF-33032AB0306A}"/>
              </a:ext>
            </a:extLst>
          </p:cNvPr>
          <p:cNvPicPr>
            <a:picLocks noChangeAspect="1"/>
          </p:cNvPicPr>
          <p:nvPr/>
        </p:nvPicPr>
        <p:blipFill>
          <a:blip r:embed="rId8"/>
          <a:stretch>
            <a:fillRect/>
          </a:stretch>
        </p:blipFill>
        <p:spPr>
          <a:xfrm>
            <a:off x="9335085" y="3295202"/>
            <a:ext cx="1576128" cy="1009106"/>
          </a:xfrm>
          <a:prstGeom prst="rect">
            <a:avLst/>
          </a:prstGeom>
        </p:spPr>
      </p:pic>
    </p:spTree>
    <p:extLst>
      <p:ext uri="{BB962C8B-B14F-4D97-AF65-F5344CB8AC3E}">
        <p14:creationId xmlns:p14="http://schemas.microsoft.com/office/powerpoint/2010/main" val="3640761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Voetgangers die op een oversteekplaats in de stad lopen">
            <a:extLst>
              <a:ext uri="{FF2B5EF4-FFF2-40B4-BE49-F238E27FC236}">
                <a16:creationId xmlns:a16="http://schemas.microsoft.com/office/drawing/2014/main" id="{E423C7B6-0727-4674-93F6-7AC2EAC572DC}"/>
              </a:ext>
            </a:extLst>
          </p:cNvPr>
          <p:cNvPicPr>
            <a:picLocks noChangeAspect="1"/>
          </p:cNvPicPr>
          <p:nvPr/>
        </p:nvPicPr>
        <p:blipFill rotWithShape="1">
          <a:blip r:embed="rId3"/>
          <a:srcRect r="19313"/>
          <a:stretch/>
        </p:blipFill>
        <p:spPr>
          <a:xfrm>
            <a:off x="4475017" y="469900"/>
            <a:ext cx="7162801" cy="5918200"/>
          </a:xfrm>
          <a:prstGeom prst="rect">
            <a:avLst/>
          </a:prstGeom>
        </p:spPr>
      </p:pic>
      <p:pic>
        <p:nvPicPr>
          <p:cNvPr id="10" name="Afbeelding 9">
            <a:extLst>
              <a:ext uri="{FF2B5EF4-FFF2-40B4-BE49-F238E27FC236}">
                <a16:creationId xmlns:a16="http://schemas.microsoft.com/office/drawing/2014/main" id="{E4821D1D-4019-4422-B170-A18DED567E5F}"/>
              </a:ext>
            </a:extLst>
          </p:cNvPr>
          <p:cNvPicPr>
            <a:picLocks noChangeAspect="1"/>
          </p:cNvPicPr>
          <p:nvPr/>
        </p:nvPicPr>
        <p:blipFill>
          <a:blip r:embed="rId4"/>
          <a:stretch>
            <a:fillRect/>
          </a:stretch>
        </p:blipFill>
        <p:spPr>
          <a:xfrm>
            <a:off x="0" y="0"/>
            <a:ext cx="12192000" cy="6858000"/>
          </a:xfrm>
          <a:prstGeom prst="rect">
            <a:avLst/>
          </a:prstGeom>
        </p:spPr>
      </p:pic>
      <p:sp>
        <p:nvSpPr>
          <p:cNvPr id="11" name="Tekstvak 10">
            <a:extLst>
              <a:ext uri="{FF2B5EF4-FFF2-40B4-BE49-F238E27FC236}">
                <a16:creationId xmlns:a16="http://schemas.microsoft.com/office/drawing/2014/main" id="{7CB7801D-F367-4A76-A8F9-E1041FD91A7F}"/>
              </a:ext>
            </a:extLst>
          </p:cNvPr>
          <p:cNvSpPr txBox="1"/>
          <p:nvPr/>
        </p:nvSpPr>
        <p:spPr>
          <a:xfrm>
            <a:off x="979714" y="2477980"/>
            <a:ext cx="7752304" cy="1631216"/>
          </a:xfrm>
          <a:prstGeom prst="rect">
            <a:avLst/>
          </a:prstGeom>
          <a:noFill/>
        </p:spPr>
        <p:txBody>
          <a:bodyPr wrap="square" rtlCol="0">
            <a:spAutoFit/>
          </a:bodyPr>
          <a:lstStyle/>
          <a:p>
            <a:pPr marL="285750" indent="-285750" algn="just">
              <a:buFont typeface="Arial" panose="020B0604020202020204" pitchFamily="34" charset="0"/>
              <a:buChar char="•"/>
            </a:pPr>
            <a:r>
              <a:rPr lang="nl-NL" sz="2000" dirty="0">
                <a:solidFill>
                  <a:srgbClr val="223444"/>
                </a:solidFill>
                <a:latin typeface="GT Walsheim Pro Regular" panose="02000503040000020003" pitchFamily="2" charset="77"/>
              </a:rPr>
              <a:t>“Corona als </a:t>
            </a:r>
            <a:r>
              <a:rPr lang="nl-NL" sz="2000" i="1" dirty="0" err="1">
                <a:solidFill>
                  <a:srgbClr val="223444"/>
                </a:solidFill>
                <a:latin typeface="GT Walsheim Pro Regular" panose="02000503040000020003" pitchFamily="2" charset="77"/>
              </a:rPr>
              <a:t>the</a:t>
            </a:r>
            <a:r>
              <a:rPr lang="nl-NL" sz="2000" i="1" dirty="0">
                <a:solidFill>
                  <a:srgbClr val="223444"/>
                </a:solidFill>
                <a:latin typeface="GT Walsheim Pro Regular" panose="02000503040000020003" pitchFamily="2" charset="77"/>
              </a:rPr>
              <a:t> </a:t>
            </a:r>
            <a:r>
              <a:rPr lang="nl-NL" sz="2000" i="1" dirty="0" err="1">
                <a:solidFill>
                  <a:srgbClr val="223444"/>
                </a:solidFill>
                <a:latin typeface="GT Walsheim Pro Regular" panose="02000503040000020003" pitchFamily="2" charset="77"/>
              </a:rPr>
              <a:t>great</a:t>
            </a:r>
            <a:r>
              <a:rPr lang="nl-NL" sz="2000" i="1" dirty="0">
                <a:solidFill>
                  <a:srgbClr val="223444"/>
                </a:solidFill>
                <a:latin typeface="GT Walsheim Pro Regular" panose="02000503040000020003" pitchFamily="2" charset="77"/>
              </a:rPr>
              <a:t> equalizer</a:t>
            </a:r>
            <a:r>
              <a:rPr lang="nl-NL" sz="2000" dirty="0">
                <a:solidFill>
                  <a:srgbClr val="223444"/>
                </a:solidFill>
                <a:latin typeface="GT Walsheim Pro Regular" panose="02000503040000020003" pitchFamily="2" charset="77"/>
              </a:rPr>
              <a:t>”</a:t>
            </a:r>
          </a:p>
          <a:p>
            <a:pPr marL="285750" indent="-285750" algn="just">
              <a:buFont typeface="Arial" panose="020B0604020202020204" pitchFamily="34" charset="0"/>
              <a:buChar char="•"/>
            </a:pPr>
            <a:endParaRPr lang="nl-NL" sz="2000" dirty="0">
              <a:solidFill>
                <a:srgbClr val="223444"/>
              </a:solidFill>
              <a:latin typeface="GT Walsheim Pro Regular" panose="02000503040000020003" pitchFamily="2" charset="77"/>
            </a:endParaRPr>
          </a:p>
          <a:p>
            <a:pPr marL="285750" indent="-285750" algn="just">
              <a:buFont typeface="Arial" panose="020B0604020202020204" pitchFamily="34" charset="0"/>
              <a:buChar char="•"/>
            </a:pPr>
            <a:r>
              <a:rPr lang="nl-NL" sz="2000" dirty="0">
                <a:solidFill>
                  <a:srgbClr val="223444"/>
                </a:solidFill>
                <a:latin typeface="GT Walsheim Pro Regular" panose="02000503040000020003" pitchFamily="2" charset="77"/>
              </a:rPr>
              <a:t>“Saamhorigheid sloeg om in tweedeling”</a:t>
            </a:r>
          </a:p>
          <a:p>
            <a:pPr marL="285750" indent="-285750" algn="just">
              <a:buFont typeface="Arial" panose="020B0604020202020204" pitchFamily="34" charset="0"/>
              <a:buChar char="•"/>
            </a:pPr>
            <a:endParaRPr lang="nl-NL" sz="2000" dirty="0">
              <a:solidFill>
                <a:srgbClr val="223444"/>
              </a:solidFill>
              <a:latin typeface="GT Walsheim Pro Regular" panose="02000503040000020003" pitchFamily="2" charset="77"/>
            </a:endParaRPr>
          </a:p>
          <a:p>
            <a:pPr marL="285750" indent="-285750" algn="just">
              <a:buFont typeface="Arial" panose="020B0604020202020204" pitchFamily="34" charset="0"/>
              <a:buChar char="•"/>
            </a:pPr>
            <a:r>
              <a:rPr lang="nl-NL" sz="2000" dirty="0">
                <a:solidFill>
                  <a:srgbClr val="223444"/>
                </a:solidFill>
                <a:latin typeface="GT Walsheim Pro Regular" panose="02000503040000020003" pitchFamily="2" charset="77"/>
              </a:rPr>
              <a:t>“De verschillen waren er al, ze worden alleen zichtbaarder”  </a:t>
            </a:r>
          </a:p>
        </p:txBody>
      </p:sp>
      <p:sp>
        <p:nvSpPr>
          <p:cNvPr id="12" name="Tekstvak 11">
            <a:extLst>
              <a:ext uri="{FF2B5EF4-FFF2-40B4-BE49-F238E27FC236}">
                <a16:creationId xmlns:a16="http://schemas.microsoft.com/office/drawing/2014/main" id="{E1C1C70B-3359-4066-AF22-FEC74353E7BC}"/>
              </a:ext>
            </a:extLst>
          </p:cNvPr>
          <p:cNvSpPr txBox="1"/>
          <p:nvPr/>
        </p:nvSpPr>
        <p:spPr>
          <a:xfrm>
            <a:off x="979714" y="1743746"/>
            <a:ext cx="8536075" cy="523220"/>
          </a:xfrm>
          <a:prstGeom prst="rect">
            <a:avLst/>
          </a:prstGeom>
          <a:noFill/>
        </p:spPr>
        <p:txBody>
          <a:bodyPr wrap="square" rtlCol="0">
            <a:spAutoFit/>
          </a:bodyPr>
          <a:lstStyle/>
          <a:p>
            <a:r>
              <a:rPr lang="nl-NL" sz="2800" b="1" dirty="0">
                <a:solidFill>
                  <a:srgbClr val="223444"/>
                </a:solidFill>
                <a:latin typeface="GT Walsheim Pro Bold" panose="02000503040000020003" pitchFamily="2" charset="77"/>
              </a:rPr>
              <a:t>Grote gelijkmaker, splijtzwam of contrastvloeistof?</a:t>
            </a:r>
          </a:p>
        </p:txBody>
      </p:sp>
    </p:spTree>
    <p:extLst>
      <p:ext uri="{BB962C8B-B14F-4D97-AF65-F5344CB8AC3E}">
        <p14:creationId xmlns:p14="http://schemas.microsoft.com/office/powerpoint/2010/main" val="295202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Rijen covid-19-vaccins in flesjes">
            <a:extLst>
              <a:ext uri="{FF2B5EF4-FFF2-40B4-BE49-F238E27FC236}">
                <a16:creationId xmlns:a16="http://schemas.microsoft.com/office/drawing/2014/main" id="{85D1E4F7-652B-8448-B9D7-01A0C5D5CB74}"/>
              </a:ext>
            </a:extLst>
          </p:cNvPr>
          <p:cNvPicPr>
            <a:picLocks noChangeAspect="1"/>
          </p:cNvPicPr>
          <p:nvPr/>
        </p:nvPicPr>
        <p:blipFill>
          <a:blip r:embed="rId3"/>
          <a:srcRect t="32241" b="32241"/>
          <a:stretch/>
        </p:blipFill>
        <p:spPr>
          <a:xfrm>
            <a:off x="500743" y="515833"/>
            <a:ext cx="11190514" cy="5962006"/>
          </a:xfrm>
          <a:prstGeom prst="rect">
            <a:avLst/>
          </a:prstGeom>
        </p:spPr>
      </p:pic>
      <p:sp>
        <p:nvSpPr>
          <p:cNvPr id="11" name="Tekstvak 10">
            <a:extLst>
              <a:ext uri="{FF2B5EF4-FFF2-40B4-BE49-F238E27FC236}">
                <a16:creationId xmlns:a16="http://schemas.microsoft.com/office/drawing/2014/main" id="{858AE713-4150-4948-A873-A4893FB613BE}"/>
              </a:ext>
            </a:extLst>
          </p:cNvPr>
          <p:cNvSpPr txBox="1"/>
          <p:nvPr/>
        </p:nvSpPr>
        <p:spPr>
          <a:xfrm>
            <a:off x="7612742" y="2864507"/>
            <a:ext cx="3606801" cy="2031325"/>
          </a:xfrm>
          <a:prstGeom prst="rect">
            <a:avLst/>
          </a:prstGeom>
          <a:noFill/>
        </p:spPr>
        <p:txBody>
          <a:bodyPr wrap="square" rtlCol="0">
            <a:spAutoFit/>
          </a:bodyPr>
          <a:lstStyle/>
          <a:p>
            <a:pPr marL="342900" indent="-342900" algn="just">
              <a:buFont typeface="+mj-lt"/>
              <a:buAutoNum type="arabicPeriod"/>
            </a:pPr>
            <a:r>
              <a:rPr lang="nl-NL" dirty="0">
                <a:solidFill>
                  <a:srgbClr val="A6AB1A"/>
                </a:solidFill>
                <a:latin typeface="GT Walsheim Pro Regular" panose="02000503040000020003" pitchFamily="2" charset="77"/>
              </a:rPr>
              <a:t>Dit is een faketekst. Alles wat hier staat is slechts om een indruk te geven van het grafische effect van tekst op deze plek. </a:t>
            </a:r>
          </a:p>
          <a:p>
            <a:pPr marL="342900" indent="-342900" algn="just">
              <a:buFont typeface="+mj-lt"/>
              <a:buAutoNum type="arabicPeriod"/>
            </a:pPr>
            <a:r>
              <a:rPr lang="nl-NL" dirty="0">
                <a:solidFill>
                  <a:srgbClr val="A6AB1A"/>
                </a:solidFill>
                <a:latin typeface="GT Walsheim Pro Regular" panose="02000503040000020003" pitchFamily="2" charset="77"/>
              </a:rPr>
              <a:t>Wat u hier leest is een voorbeeldtekst. </a:t>
            </a:r>
          </a:p>
        </p:txBody>
      </p:sp>
      <p:pic>
        <p:nvPicPr>
          <p:cNvPr id="7" name="Afbeelding 6">
            <a:extLst>
              <a:ext uri="{FF2B5EF4-FFF2-40B4-BE49-F238E27FC236}">
                <a16:creationId xmlns:a16="http://schemas.microsoft.com/office/drawing/2014/main" id="{EC6FEB08-0AE3-4DAA-B2D5-0B52180EF3B0}"/>
              </a:ext>
            </a:extLst>
          </p:cNvPr>
          <p:cNvPicPr>
            <a:picLocks noChangeAspect="1"/>
          </p:cNvPicPr>
          <p:nvPr/>
        </p:nvPicPr>
        <p:blipFill>
          <a:blip r:embed="rId4"/>
          <a:stretch>
            <a:fillRect/>
          </a:stretch>
        </p:blipFill>
        <p:spPr>
          <a:xfrm>
            <a:off x="0" y="0"/>
            <a:ext cx="12192000" cy="6858000"/>
          </a:xfrm>
          <a:prstGeom prst="rect">
            <a:avLst/>
          </a:prstGeom>
        </p:spPr>
      </p:pic>
      <p:sp>
        <p:nvSpPr>
          <p:cNvPr id="10" name="Tekstvak 9">
            <a:extLst>
              <a:ext uri="{FF2B5EF4-FFF2-40B4-BE49-F238E27FC236}">
                <a16:creationId xmlns:a16="http://schemas.microsoft.com/office/drawing/2014/main" id="{A68D229F-E805-48FB-A1D9-65AF96E7BD53}"/>
              </a:ext>
            </a:extLst>
          </p:cNvPr>
          <p:cNvSpPr txBox="1"/>
          <p:nvPr/>
        </p:nvSpPr>
        <p:spPr>
          <a:xfrm>
            <a:off x="3410856" y="1939689"/>
            <a:ext cx="5507421" cy="646331"/>
          </a:xfrm>
          <a:prstGeom prst="rect">
            <a:avLst/>
          </a:prstGeom>
          <a:noFill/>
        </p:spPr>
        <p:txBody>
          <a:bodyPr wrap="square" rtlCol="0">
            <a:spAutoFit/>
          </a:bodyPr>
          <a:lstStyle/>
          <a:p>
            <a:r>
              <a:rPr lang="nl-NL" sz="3600" b="1" dirty="0">
                <a:solidFill>
                  <a:srgbClr val="223444"/>
                </a:solidFill>
                <a:latin typeface="GT Walsheim Pro Bold" panose="02000503040000020003" pitchFamily="2" charset="77"/>
              </a:rPr>
              <a:t>Coronavaccinatie als casus</a:t>
            </a:r>
          </a:p>
        </p:txBody>
      </p:sp>
      <p:sp>
        <p:nvSpPr>
          <p:cNvPr id="14" name="Tekstvak 13">
            <a:extLst>
              <a:ext uri="{FF2B5EF4-FFF2-40B4-BE49-F238E27FC236}">
                <a16:creationId xmlns:a16="http://schemas.microsoft.com/office/drawing/2014/main" id="{05CE8CD7-EA99-484A-9127-5AA95A51D273}"/>
              </a:ext>
            </a:extLst>
          </p:cNvPr>
          <p:cNvSpPr txBox="1"/>
          <p:nvPr/>
        </p:nvSpPr>
        <p:spPr>
          <a:xfrm>
            <a:off x="3410856" y="2833782"/>
            <a:ext cx="7752304" cy="1938992"/>
          </a:xfrm>
          <a:prstGeom prst="rect">
            <a:avLst/>
          </a:prstGeom>
          <a:noFill/>
        </p:spPr>
        <p:txBody>
          <a:bodyPr wrap="square" rtlCol="0">
            <a:spAutoFit/>
          </a:bodyPr>
          <a:lstStyle/>
          <a:p>
            <a:pPr marL="285750" indent="-285750" algn="just">
              <a:buFont typeface="Arial" panose="020B0604020202020204" pitchFamily="34" charset="0"/>
              <a:buChar char="•"/>
            </a:pPr>
            <a:r>
              <a:rPr lang="nl-NL" sz="2000" dirty="0">
                <a:solidFill>
                  <a:srgbClr val="223444"/>
                </a:solidFill>
                <a:latin typeface="GT Walsheim Pro Regular" panose="02000503040000020003" pitchFamily="2" charset="77"/>
              </a:rPr>
              <a:t>Onderzoek ‘De maatschappelijke impact van COVID-19’</a:t>
            </a:r>
          </a:p>
          <a:p>
            <a:pPr marL="285750" indent="-285750" algn="just">
              <a:buFont typeface="Arial" panose="020B0604020202020204" pitchFamily="34" charset="0"/>
              <a:buChar char="•"/>
            </a:pPr>
            <a:endParaRPr lang="nl-NL" sz="2000" dirty="0">
              <a:solidFill>
                <a:srgbClr val="223444"/>
              </a:solidFill>
              <a:latin typeface="GT Walsheim Pro Regular" panose="02000503040000020003" pitchFamily="2" charset="77"/>
            </a:endParaRPr>
          </a:p>
          <a:p>
            <a:pPr marL="285750" indent="-285750" algn="just">
              <a:buFont typeface="Arial" panose="020B0604020202020204" pitchFamily="34" charset="0"/>
              <a:buChar char="•"/>
            </a:pPr>
            <a:r>
              <a:rPr lang="nl-NL" sz="2000" dirty="0">
                <a:solidFill>
                  <a:srgbClr val="223444"/>
                </a:solidFill>
                <a:latin typeface="GT Walsheim Pro Regular" panose="02000503040000020003" pitchFamily="2" charset="77"/>
              </a:rPr>
              <a:t>Landelijke survey (ronde maart 2021</a:t>
            </a:r>
            <a:r>
              <a:rPr lang="nl-NL" sz="2000">
                <a:solidFill>
                  <a:srgbClr val="223444"/>
                </a:solidFill>
                <a:latin typeface="GT Walsheim Pro Regular" panose="02000503040000020003" pitchFamily="2" charset="77"/>
              </a:rPr>
              <a:t>, september </a:t>
            </a:r>
            <a:r>
              <a:rPr lang="nl-NL" sz="2000" dirty="0">
                <a:solidFill>
                  <a:srgbClr val="223444"/>
                </a:solidFill>
                <a:latin typeface="GT Walsheim Pro Regular" panose="02000503040000020003" pitchFamily="2" charset="77"/>
              </a:rPr>
              <a:t>2021)</a:t>
            </a:r>
          </a:p>
          <a:p>
            <a:pPr marL="285750" indent="-285750" algn="just">
              <a:buFont typeface="Arial" panose="020B0604020202020204" pitchFamily="34" charset="0"/>
              <a:buChar char="•"/>
            </a:pPr>
            <a:endParaRPr lang="nl-NL" sz="2000" dirty="0">
              <a:solidFill>
                <a:srgbClr val="223444"/>
              </a:solidFill>
              <a:latin typeface="GT Walsheim Pro Regular" panose="02000503040000020003" pitchFamily="2" charset="77"/>
            </a:endParaRPr>
          </a:p>
          <a:p>
            <a:pPr marL="285750" indent="-285750" algn="just">
              <a:buFont typeface="Arial" panose="020B0604020202020204" pitchFamily="34" charset="0"/>
              <a:buChar char="•"/>
            </a:pPr>
            <a:r>
              <a:rPr lang="nl-NL" sz="2000" dirty="0">
                <a:solidFill>
                  <a:srgbClr val="223444"/>
                </a:solidFill>
                <a:latin typeface="GT Walsheim Pro Regular" panose="02000503040000020003" pitchFamily="2" charset="77"/>
              </a:rPr>
              <a:t>Focusgroep met zorgprofessionals uit Rotterdam en Den Haag</a:t>
            </a:r>
          </a:p>
          <a:p>
            <a:pPr marL="285750" indent="-285750" algn="just">
              <a:buFont typeface="Arial" panose="020B0604020202020204" pitchFamily="34" charset="0"/>
              <a:buChar char="•"/>
            </a:pPr>
            <a:endParaRPr lang="nl-NL" sz="2000" dirty="0">
              <a:solidFill>
                <a:srgbClr val="223444"/>
              </a:solidFill>
              <a:latin typeface="GT Walsheim Pro Regular" panose="02000503040000020003" pitchFamily="2" charset="77"/>
            </a:endParaRPr>
          </a:p>
        </p:txBody>
      </p:sp>
    </p:spTree>
    <p:extLst>
      <p:ext uri="{BB962C8B-B14F-4D97-AF65-F5344CB8AC3E}">
        <p14:creationId xmlns:p14="http://schemas.microsoft.com/office/powerpoint/2010/main" val="3778132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351AD95-B9C0-1749-A4C0-0B2F96AB464A}"/>
              </a:ext>
            </a:extLst>
          </p:cNvPr>
          <p:cNvPicPr>
            <a:picLocks noChangeAspect="1"/>
          </p:cNvPicPr>
          <p:nvPr/>
        </p:nvPicPr>
        <p:blipFill>
          <a:blip r:embed="rId3"/>
          <a:stretch>
            <a:fillRect/>
          </a:stretch>
        </p:blipFill>
        <p:spPr>
          <a:xfrm>
            <a:off x="0" y="0"/>
            <a:ext cx="12192000" cy="6858000"/>
          </a:xfrm>
          <a:prstGeom prst="rect">
            <a:avLst/>
          </a:prstGeom>
        </p:spPr>
      </p:pic>
      <p:sp>
        <p:nvSpPr>
          <p:cNvPr id="25" name="Tekstvak 24">
            <a:extLst>
              <a:ext uri="{FF2B5EF4-FFF2-40B4-BE49-F238E27FC236}">
                <a16:creationId xmlns:a16="http://schemas.microsoft.com/office/drawing/2014/main" id="{77422465-6080-444E-9997-92AFA23ECA02}"/>
              </a:ext>
            </a:extLst>
          </p:cNvPr>
          <p:cNvSpPr txBox="1"/>
          <p:nvPr/>
        </p:nvSpPr>
        <p:spPr>
          <a:xfrm>
            <a:off x="965950" y="746032"/>
            <a:ext cx="9102498" cy="769441"/>
          </a:xfrm>
          <a:prstGeom prst="rect">
            <a:avLst/>
          </a:prstGeom>
          <a:noFill/>
        </p:spPr>
        <p:txBody>
          <a:bodyPr wrap="square" rtlCol="0">
            <a:spAutoFit/>
          </a:bodyPr>
          <a:lstStyle/>
          <a:p>
            <a:r>
              <a:rPr lang="nl-NL" sz="4400" b="1" dirty="0">
                <a:solidFill>
                  <a:srgbClr val="223444"/>
                </a:solidFill>
                <a:latin typeface="GT Walsheim Pro Bold" panose="02000503040000020003" pitchFamily="2" charset="77"/>
              </a:rPr>
              <a:t>Geen simpele tweedeling</a:t>
            </a:r>
          </a:p>
        </p:txBody>
      </p:sp>
      <p:sp>
        <p:nvSpPr>
          <p:cNvPr id="26" name="Tekstvak 25">
            <a:extLst>
              <a:ext uri="{FF2B5EF4-FFF2-40B4-BE49-F238E27FC236}">
                <a16:creationId xmlns:a16="http://schemas.microsoft.com/office/drawing/2014/main" id="{68DCA4DC-295F-4043-AC2C-28CC845B2EC9}"/>
              </a:ext>
            </a:extLst>
          </p:cNvPr>
          <p:cNvSpPr txBox="1"/>
          <p:nvPr/>
        </p:nvSpPr>
        <p:spPr>
          <a:xfrm>
            <a:off x="965949" y="1431391"/>
            <a:ext cx="8037373" cy="523220"/>
          </a:xfrm>
          <a:prstGeom prst="rect">
            <a:avLst/>
          </a:prstGeom>
          <a:noFill/>
        </p:spPr>
        <p:txBody>
          <a:bodyPr wrap="square" rtlCol="0">
            <a:spAutoFit/>
          </a:bodyPr>
          <a:lstStyle/>
          <a:p>
            <a:r>
              <a:rPr lang="nl-NL" sz="2800" b="1" dirty="0">
                <a:solidFill>
                  <a:srgbClr val="A6AB1A"/>
                </a:solidFill>
                <a:latin typeface="GT Walsheim Pro Bold" panose="02000503040000020003" pitchFamily="2" charset="77"/>
              </a:rPr>
              <a:t>Variatie aan motieven onder ongevaccineerden</a:t>
            </a:r>
          </a:p>
        </p:txBody>
      </p:sp>
      <p:sp>
        <p:nvSpPr>
          <p:cNvPr id="28" name="Tekstvak 27">
            <a:extLst>
              <a:ext uri="{FF2B5EF4-FFF2-40B4-BE49-F238E27FC236}">
                <a16:creationId xmlns:a16="http://schemas.microsoft.com/office/drawing/2014/main" id="{D7421409-2FF0-A24C-985C-4B4EA2872981}"/>
              </a:ext>
            </a:extLst>
          </p:cNvPr>
          <p:cNvSpPr txBox="1"/>
          <p:nvPr/>
        </p:nvSpPr>
        <p:spPr>
          <a:xfrm>
            <a:off x="6520171" y="1954611"/>
            <a:ext cx="4699372" cy="3693319"/>
          </a:xfrm>
          <a:prstGeom prst="rect">
            <a:avLst/>
          </a:prstGeom>
          <a:noFill/>
        </p:spPr>
        <p:txBody>
          <a:bodyPr wrap="square" rtlCol="0">
            <a:spAutoFit/>
          </a:bodyPr>
          <a:lstStyle/>
          <a:p>
            <a:pPr marL="285750" indent="-285750" algn="just">
              <a:buFont typeface="Courier New" panose="02070309020205020404" pitchFamily="49" charset="0"/>
              <a:buChar char="o"/>
            </a:pPr>
            <a:r>
              <a:rPr lang="nl-NL" dirty="0">
                <a:solidFill>
                  <a:srgbClr val="A6AB1A"/>
                </a:solidFill>
                <a:latin typeface="GT Walsheim Pro Regular" panose="02000503040000020003" pitchFamily="2" charset="77"/>
              </a:rPr>
              <a:t>“Ik ben bang voor de bijwerkingen die genoemd worden. Gewrichtspijn, spierpijn en vermoeidheid zijn nu net de zaken waar ik mijn hele leven last van heb.” (vrouw, leeftijdscategorie 65+, middelbaar opgeleid)</a:t>
            </a:r>
          </a:p>
          <a:p>
            <a:pPr marL="285750" indent="-285750" algn="just">
              <a:buFont typeface="Courier New" panose="02070309020205020404" pitchFamily="49" charset="0"/>
              <a:buChar char="o"/>
            </a:pPr>
            <a:endParaRPr lang="nl-NL" dirty="0">
              <a:solidFill>
                <a:srgbClr val="A6AB1A"/>
              </a:solidFill>
              <a:latin typeface="GT Walsheim Pro Regular" panose="02000503040000020003" pitchFamily="2" charset="77"/>
            </a:endParaRPr>
          </a:p>
          <a:p>
            <a:pPr marL="285750" indent="-285750" algn="just">
              <a:buFont typeface="Courier New" panose="02070309020205020404" pitchFamily="49" charset="0"/>
              <a:buChar char="o"/>
            </a:pPr>
            <a:r>
              <a:rPr lang="nl-NL" dirty="0">
                <a:solidFill>
                  <a:srgbClr val="A6AB1A"/>
                </a:solidFill>
                <a:latin typeface="GT Walsheim Pro Regular" panose="02000503040000020003" pitchFamily="2" charset="77"/>
              </a:rPr>
              <a:t>“Ik ben zeer gezond. Nooit ziek. Gebruik geen medicijnen. Sport regelmatig. Neem nooit de griepprik.” (man, 65+, hoger opgeleid)</a:t>
            </a:r>
          </a:p>
          <a:p>
            <a:pPr marL="285750" indent="-285750" algn="just">
              <a:buFont typeface="Courier New" panose="02070309020205020404" pitchFamily="49" charset="0"/>
              <a:buChar char="o"/>
            </a:pPr>
            <a:endParaRPr lang="nl-NL" dirty="0">
              <a:solidFill>
                <a:srgbClr val="A6AB1A"/>
              </a:solidFill>
              <a:latin typeface="GT Walsheim Pro Regular" panose="02000503040000020003" pitchFamily="2" charset="77"/>
            </a:endParaRPr>
          </a:p>
          <a:p>
            <a:pPr marL="285750" indent="-285750" algn="just">
              <a:buFont typeface="Courier New" panose="02070309020205020404" pitchFamily="49" charset="0"/>
              <a:buChar char="o"/>
            </a:pPr>
            <a:r>
              <a:rPr lang="nl-NL" dirty="0">
                <a:solidFill>
                  <a:srgbClr val="A6AB1A"/>
                </a:solidFill>
                <a:latin typeface="GT Walsheim Pro Regular" panose="02000503040000020003" pitchFamily="2" charset="77"/>
              </a:rPr>
              <a:t>“Vertrouw het niet, Corona is een leugen, Rutte moet aftreden samen met de Jonge en </a:t>
            </a:r>
            <a:r>
              <a:rPr lang="nl-NL" dirty="0" err="1">
                <a:solidFill>
                  <a:srgbClr val="A6AB1A"/>
                </a:solidFill>
                <a:latin typeface="GT Walsheim Pro Regular" panose="02000503040000020003" pitchFamily="2" charset="77"/>
              </a:rPr>
              <a:t>Grapperhaus</a:t>
            </a:r>
            <a:r>
              <a:rPr lang="nl-NL" dirty="0">
                <a:solidFill>
                  <a:srgbClr val="A6AB1A"/>
                </a:solidFill>
                <a:latin typeface="GT Walsheim Pro Regular" panose="02000503040000020003" pitchFamily="2" charset="77"/>
              </a:rPr>
              <a:t>.” (vrouw, 18-24, lager opgeleid)</a:t>
            </a:r>
          </a:p>
        </p:txBody>
      </p:sp>
      <p:cxnSp>
        <p:nvCxnSpPr>
          <p:cNvPr id="29" name="Rechte verbindingslijn 28">
            <a:extLst>
              <a:ext uri="{FF2B5EF4-FFF2-40B4-BE49-F238E27FC236}">
                <a16:creationId xmlns:a16="http://schemas.microsoft.com/office/drawing/2014/main" id="{253FD752-1D48-3347-9DDF-169F959E4863}"/>
              </a:ext>
            </a:extLst>
          </p:cNvPr>
          <p:cNvCxnSpPr>
            <a:cxnSpLocks/>
          </p:cNvCxnSpPr>
          <p:nvPr/>
        </p:nvCxnSpPr>
        <p:spPr>
          <a:xfrm>
            <a:off x="5921828" y="1954611"/>
            <a:ext cx="0" cy="3782752"/>
          </a:xfrm>
          <a:prstGeom prst="line">
            <a:avLst/>
          </a:prstGeom>
          <a:ln w="19050">
            <a:solidFill>
              <a:srgbClr val="223444"/>
            </a:solidFill>
          </a:ln>
        </p:spPr>
        <p:style>
          <a:lnRef idx="1">
            <a:schemeClr val="accent6"/>
          </a:lnRef>
          <a:fillRef idx="0">
            <a:schemeClr val="accent6"/>
          </a:fillRef>
          <a:effectRef idx="0">
            <a:schemeClr val="accent6"/>
          </a:effectRef>
          <a:fontRef idx="minor">
            <a:schemeClr val="tx1"/>
          </a:fontRef>
        </p:style>
      </p:cxnSp>
      <p:pic>
        <p:nvPicPr>
          <p:cNvPr id="8" name="Afbeelding 7">
            <a:extLst>
              <a:ext uri="{FF2B5EF4-FFF2-40B4-BE49-F238E27FC236}">
                <a16:creationId xmlns:a16="http://schemas.microsoft.com/office/drawing/2014/main" id="{F0664DFC-0311-4B29-9006-C7FAF9C4B002}"/>
              </a:ext>
            </a:extLst>
          </p:cNvPr>
          <p:cNvPicPr>
            <a:picLocks noChangeAspect="1"/>
          </p:cNvPicPr>
          <p:nvPr/>
        </p:nvPicPr>
        <p:blipFill rotWithShape="1">
          <a:blip r:embed="rId4"/>
          <a:srcRect l="42222" t="18950" r="37242" b="42949"/>
          <a:stretch/>
        </p:blipFill>
        <p:spPr>
          <a:xfrm>
            <a:off x="653255" y="2129024"/>
            <a:ext cx="1994964" cy="2081983"/>
          </a:xfrm>
          <a:prstGeom prst="rect">
            <a:avLst/>
          </a:prstGeom>
        </p:spPr>
      </p:pic>
      <p:pic>
        <p:nvPicPr>
          <p:cNvPr id="9" name="Afbeelding 8">
            <a:extLst>
              <a:ext uri="{FF2B5EF4-FFF2-40B4-BE49-F238E27FC236}">
                <a16:creationId xmlns:a16="http://schemas.microsoft.com/office/drawing/2014/main" id="{6431F58E-4966-4FAC-97B9-8E5B762196E9}"/>
              </a:ext>
            </a:extLst>
          </p:cNvPr>
          <p:cNvPicPr>
            <a:picLocks noChangeAspect="1"/>
          </p:cNvPicPr>
          <p:nvPr/>
        </p:nvPicPr>
        <p:blipFill rotWithShape="1">
          <a:blip r:embed="rId5">
            <a:grayscl/>
          </a:blip>
          <a:srcRect l="14138" t="16514" r="9540" b="16054"/>
          <a:stretch/>
        </p:blipFill>
        <p:spPr>
          <a:xfrm>
            <a:off x="3176055" y="2140422"/>
            <a:ext cx="2217936" cy="1959623"/>
          </a:xfrm>
          <a:prstGeom prst="rect">
            <a:avLst/>
          </a:prstGeom>
        </p:spPr>
      </p:pic>
      <p:pic>
        <p:nvPicPr>
          <p:cNvPr id="10" name="Afbeelding 9">
            <a:extLst>
              <a:ext uri="{FF2B5EF4-FFF2-40B4-BE49-F238E27FC236}">
                <a16:creationId xmlns:a16="http://schemas.microsoft.com/office/drawing/2014/main" id="{409C54E5-113B-47E0-A748-146D7A603122}"/>
              </a:ext>
            </a:extLst>
          </p:cNvPr>
          <p:cNvPicPr>
            <a:picLocks noChangeAspect="1"/>
          </p:cNvPicPr>
          <p:nvPr/>
        </p:nvPicPr>
        <p:blipFill rotWithShape="1">
          <a:blip r:embed="rId6"/>
          <a:srcRect l="17148" t="10521" r="8582" b="17855"/>
          <a:stretch/>
        </p:blipFill>
        <p:spPr>
          <a:xfrm>
            <a:off x="2161138" y="4078269"/>
            <a:ext cx="1839308" cy="1910216"/>
          </a:xfrm>
          <a:prstGeom prst="rect">
            <a:avLst/>
          </a:prstGeom>
        </p:spPr>
      </p:pic>
    </p:spTree>
    <p:extLst>
      <p:ext uri="{BB962C8B-B14F-4D97-AF65-F5344CB8AC3E}">
        <p14:creationId xmlns:p14="http://schemas.microsoft.com/office/powerpoint/2010/main" val="934464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351AD95-B9C0-1749-A4C0-0B2F96AB464A}"/>
              </a:ext>
            </a:extLst>
          </p:cNvPr>
          <p:cNvPicPr>
            <a:picLocks noChangeAspect="1"/>
          </p:cNvPicPr>
          <p:nvPr/>
        </p:nvPicPr>
        <p:blipFill>
          <a:blip r:embed="rId3"/>
          <a:stretch>
            <a:fillRect/>
          </a:stretch>
        </p:blipFill>
        <p:spPr>
          <a:xfrm>
            <a:off x="0" y="0"/>
            <a:ext cx="12192000" cy="6858000"/>
          </a:xfrm>
          <a:prstGeom prst="rect">
            <a:avLst/>
          </a:prstGeom>
        </p:spPr>
      </p:pic>
      <p:sp>
        <p:nvSpPr>
          <p:cNvPr id="25" name="Tekstvak 24">
            <a:extLst>
              <a:ext uri="{FF2B5EF4-FFF2-40B4-BE49-F238E27FC236}">
                <a16:creationId xmlns:a16="http://schemas.microsoft.com/office/drawing/2014/main" id="{77422465-6080-444E-9997-92AFA23ECA02}"/>
              </a:ext>
            </a:extLst>
          </p:cNvPr>
          <p:cNvSpPr txBox="1"/>
          <p:nvPr/>
        </p:nvSpPr>
        <p:spPr>
          <a:xfrm>
            <a:off x="965950" y="746032"/>
            <a:ext cx="9102498" cy="769441"/>
          </a:xfrm>
          <a:prstGeom prst="rect">
            <a:avLst/>
          </a:prstGeom>
          <a:noFill/>
        </p:spPr>
        <p:txBody>
          <a:bodyPr wrap="square" rtlCol="0">
            <a:spAutoFit/>
          </a:bodyPr>
          <a:lstStyle/>
          <a:p>
            <a:r>
              <a:rPr lang="nl-NL" sz="4400" b="1" dirty="0">
                <a:solidFill>
                  <a:srgbClr val="223444"/>
                </a:solidFill>
                <a:latin typeface="GT Walsheim Pro Bold" panose="02000503040000020003" pitchFamily="2" charset="77"/>
              </a:rPr>
              <a:t>Bestaande scheidslijnen verscherpt</a:t>
            </a:r>
          </a:p>
        </p:txBody>
      </p:sp>
      <p:sp>
        <p:nvSpPr>
          <p:cNvPr id="28" name="Tekstvak 27">
            <a:extLst>
              <a:ext uri="{FF2B5EF4-FFF2-40B4-BE49-F238E27FC236}">
                <a16:creationId xmlns:a16="http://schemas.microsoft.com/office/drawing/2014/main" id="{D7421409-2FF0-A24C-985C-4B4EA2872981}"/>
              </a:ext>
            </a:extLst>
          </p:cNvPr>
          <p:cNvSpPr txBox="1"/>
          <p:nvPr/>
        </p:nvSpPr>
        <p:spPr>
          <a:xfrm>
            <a:off x="6520171" y="2531188"/>
            <a:ext cx="4699372" cy="2862322"/>
          </a:xfrm>
          <a:prstGeom prst="rect">
            <a:avLst/>
          </a:prstGeom>
          <a:noFill/>
        </p:spPr>
        <p:txBody>
          <a:bodyPr wrap="square" rtlCol="0">
            <a:spAutoFit/>
          </a:bodyPr>
          <a:lstStyle/>
          <a:p>
            <a:pPr algn="just"/>
            <a:r>
              <a:rPr lang="nl-NL" sz="2000" dirty="0">
                <a:solidFill>
                  <a:srgbClr val="A6AB1A"/>
                </a:solidFill>
                <a:latin typeface="GT Walsheim Pro Regular" panose="02000503040000020003" pitchFamily="2" charset="77"/>
              </a:rPr>
              <a:t>“Als je geen auto hebt en je fietst niet, dat heb je nog nooit gedaan en je vindt het al spannend om de markt te bereiken, ja, dan ga je niet naar het ADO-stadion voor een test of prik. De flexibiliteit miste om met de mensen mee te denken van ‘hoe kan je dat nou makkelijker maken?’. Dan zijn een heleboel mensen al afgehaakt.” (huisarts Den Haag - Schilderswijk)</a:t>
            </a:r>
          </a:p>
        </p:txBody>
      </p:sp>
      <p:cxnSp>
        <p:nvCxnSpPr>
          <p:cNvPr id="29" name="Rechte verbindingslijn 28">
            <a:extLst>
              <a:ext uri="{FF2B5EF4-FFF2-40B4-BE49-F238E27FC236}">
                <a16:creationId xmlns:a16="http://schemas.microsoft.com/office/drawing/2014/main" id="{253FD752-1D48-3347-9DDF-169F959E4863}"/>
              </a:ext>
            </a:extLst>
          </p:cNvPr>
          <p:cNvCxnSpPr>
            <a:cxnSpLocks/>
          </p:cNvCxnSpPr>
          <p:nvPr/>
        </p:nvCxnSpPr>
        <p:spPr>
          <a:xfrm>
            <a:off x="5921828" y="1954611"/>
            <a:ext cx="0" cy="3782752"/>
          </a:xfrm>
          <a:prstGeom prst="line">
            <a:avLst/>
          </a:prstGeom>
          <a:ln w="19050">
            <a:solidFill>
              <a:srgbClr val="223444"/>
            </a:solidFill>
          </a:ln>
        </p:spPr>
        <p:style>
          <a:lnRef idx="1">
            <a:schemeClr val="accent6"/>
          </a:lnRef>
          <a:fillRef idx="0">
            <a:schemeClr val="accent6"/>
          </a:fillRef>
          <a:effectRef idx="0">
            <a:schemeClr val="accent6"/>
          </a:effectRef>
          <a:fontRef idx="minor">
            <a:schemeClr val="tx1"/>
          </a:fontRef>
        </p:style>
      </p:cxnSp>
      <p:sp>
        <p:nvSpPr>
          <p:cNvPr id="13" name="Tekstvak 12">
            <a:extLst>
              <a:ext uri="{FF2B5EF4-FFF2-40B4-BE49-F238E27FC236}">
                <a16:creationId xmlns:a16="http://schemas.microsoft.com/office/drawing/2014/main" id="{033372B7-A8AA-43B9-A6BB-2E15DA57CF57}"/>
              </a:ext>
            </a:extLst>
          </p:cNvPr>
          <p:cNvSpPr txBox="1"/>
          <p:nvPr/>
        </p:nvSpPr>
        <p:spPr>
          <a:xfrm>
            <a:off x="965950" y="2698145"/>
            <a:ext cx="4223657" cy="2585323"/>
          </a:xfrm>
          <a:prstGeom prst="rect">
            <a:avLst/>
          </a:prstGeom>
          <a:noFill/>
        </p:spPr>
        <p:txBody>
          <a:bodyPr wrap="square" rtlCol="0">
            <a:spAutoFit/>
          </a:bodyPr>
          <a:lstStyle/>
          <a:p>
            <a:pPr algn="just"/>
            <a:r>
              <a:rPr lang="nl-NL" dirty="0">
                <a:solidFill>
                  <a:srgbClr val="223444"/>
                </a:solidFill>
                <a:latin typeface="GT Walsheim Pro Regular" panose="02000503040000020003" pitchFamily="2" charset="77"/>
              </a:rPr>
              <a:t>Onder ongevaccineerden meer:</a:t>
            </a:r>
          </a:p>
          <a:p>
            <a:pPr algn="just"/>
            <a:endParaRPr lang="nl-NL" dirty="0">
              <a:solidFill>
                <a:srgbClr val="223444"/>
              </a:solidFill>
              <a:latin typeface="GT Walsheim Pro Regular" panose="02000503040000020003" pitchFamily="2" charset="77"/>
            </a:endParaRPr>
          </a:p>
          <a:p>
            <a:pPr marL="285750" indent="-285750" algn="just">
              <a:buFont typeface="Arial" panose="020B0604020202020204" pitchFamily="34" charset="0"/>
              <a:buChar char="•"/>
            </a:pPr>
            <a:r>
              <a:rPr lang="nl-NL" dirty="0">
                <a:solidFill>
                  <a:srgbClr val="223444"/>
                </a:solidFill>
                <a:latin typeface="GT Walsheim Pro Regular" panose="02000503040000020003" pitchFamily="2" charset="77"/>
              </a:rPr>
              <a:t>mensen met lagere sociaaleconomische status</a:t>
            </a:r>
          </a:p>
          <a:p>
            <a:pPr marL="285750" indent="-285750" algn="just">
              <a:buFont typeface="Arial" panose="020B0604020202020204" pitchFamily="34" charset="0"/>
              <a:buChar char="•"/>
            </a:pPr>
            <a:endParaRPr lang="nl-NL" dirty="0">
              <a:solidFill>
                <a:srgbClr val="223444"/>
              </a:solidFill>
              <a:latin typeface="GT Walsheim Pro Regular" panose="02000503040000020003" pitchFamily="2" charset="77"/>
            </a:endParaRPr>
          </a:p>
          <a:p>
            <a:pPr marL="285750" indent="-285750" algn="just">
              <a:buFont typeface="Arial" panose="020B0604020202020204" pitchFamily="34" charset="0"/>
              <a:buChar char="•"/>
            </a:pPr>
            <a:r>
              <a:rPr lang="nl-NL" dirty="0">
                <a:solidFill>
                  <a:srgbClr val="223444"/>
                </a:solidFill>
                <a:latin typeface="GT Walsheim Pro Regular" panose="02000503040000020003" pitchFamily="2" charset="77"/>
              </a:rPr>
              <a:t>mensen met migratieachtergrond</a:t>
            </a:r>
          </a:p>
          <a:p>
            <a:pPr marL="285750" indent="-285750" algn="just">
              <a:buFont typeface="Arial" panose="020B0604020202020204" pitchFamily="34" charset="0"/>
              <a:buChar char="•"/>
            </a:pPr>
            <a:endParaRPr lang="nl-NL" dirty="0">
              <a:solidFill>
                <a:srgbClr val="FF0000"/>
              </a:solidFill>
              <a:latin typeface="GT Walsheim Pro Regular" panose="02000503040000020003" pitchFamily="2" charset="77"/>
            </a:endParaRPr>
          </a:p>
          <a:p>
            <a:pPr marL="285750" indent="-285750" algn="just">
              <a:buFont typeface="Arial" panose="020B0604020202020204" pitchFamily="34" charset="0"/>
              <a:buChar char="•"/>
            </a:pPr>
            <a:r>
              <a:rPr lang="nl-NL" dirty="0">
                <a:latin typeface="GT Walsheim Pro Regular" panose="02000503040000020003" pitchFamily="2" charset="77"/>
              </a:rPr>
              <a:t>bewoners van kwetsbare wijken</a:t>
            </a:r>
          </a:p>
          <a:p>
            <a:pPr marL="285750" indent="-285750" algn="just">
              <a:buFont typeface="Arial" panose="020B0604020202020204" pitchFamily="34" charset="0"/>
              <a:buChar char="•"/>
            </a:pPr>
            <a:endParaRPr lang="nl-NL" dirty="0">
              <a:solidFill>
                <a:srgbClr val="223444"/>
              </a:solidFill>
              <a:latin typeface="GT Walsheim Pro Regular" panose="02000503040000020003" pitchFamily="2" charset="77"/>
            </a:endParaRPr>
          </a:p>
        </p:txBody>
      </p:sp>
      <p:sp>
        <p:nvSpPr>
          <p:cNvPr id="8" name="Tekstvak 7">
            <a:extLst>
              <a:ext uri="{FF2B5EF4-FFF2-40B4-BE49-F238E27FC236}">
                <a16:creationId xmlns:a16="http://schemas.microsoft.com/office/drawing/2014/main" id="{B811A282-F90C-4D7D-A1B0-23C44D17C196}"/>
              </a:ext>
            </a:extLst>
          </p:cNvPr>
          <p:cNvSpPr txBox="1"/>
          <p:nvPr/>
        </p:nvSpPr>
        <p:spPr>
          <a:xfrm>
            <a:off x="965949" y="1431391"/>
            <a:ext cx="8037373" cy="523220"/>
          </a:xfrm>
          <a:prstGeom prst="rect">
            <a:avLst/>
          </a:prstGeom>
          <a:noFill/>
        </p:spPr>
        <p:txBody>
          <a:bodyPr wrap="square" rtlCol="0">
            <a:spAutoFit/>
          </a:bodyPr>
          <a:lstStyle/>
          <a:p>
            <a:r>
              <a:rPr lang="nl-NL" sz="2800" b="1" dirty="0">
                <a:solidFill>
                  <a:srgbClr val="A6AB1A"/>
                </a:solidFill>
                <a:latin typeface="GT Walsheim Pro Bold" panose="02000503040000020003" pitchFamily="2" charset="77"/>
              </a:rPr>
              <a:t>Achtergrondkenmerken ongevaccineerden</a:t>
            </a:r>
          </a:p>
        </p:txBody>
      </p:sp>
    </p:spTree>
    <p:extLst>
      <p:ext uri="{BB962C8B-B14F-4D97-AF65-F5344CB8AC3E}">
        <p14:creationId xmlns:p14="http://schemas.microsoft.com/office/powerpoint/2010/main" val="2654380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351AD95-B9C0-1749-A4C0-0B2F96AB464A}"/>
              </a:ext>
            </a:extLst>
          </p:cNvPr>
          <p:cNvPicPr>
            <a:picLocks noChangeAspect="1"/>
          </p:cNvPicPr>
          <p:nvPr/>
        </p:nvPicPr>
        <p:blipFill>
          <a:blip r:embed="rId3"/>
          <a:stretch>
            <a:fillRect/>
          </a:stretch>
        </p:blipFill>
        <p:spPr>
          <a:xfrm>
            <a:off x="23445" y="0"/>
            <a:ext cx="12192000" cy="6858000"/>
          </a:xfrm>
          <a:prstGeom prst="rect">
            <a:avLst/>
          </a:prstGeom>
        </p:spPr>
      </p:pic>
      <p:cxnSp>
        <p:nvCxnSpPr>
          <p:cNvPr id="29" name="Rechte verbindingslijn 28">
            <a:extLst>
              <a:ext uri="{FF2B5EF4-FFF2-40B4-BE49-F238E27FC236}">
                <a16:creationId xmlns:a16="http://schemas.microsoft.com/office/drawing/2014/main" id="{253FD752-1D48-3347-9DDF-169F959E4863}"/>
              </a:ext>
            </a:extLst>
          </p:cNvPr>
          <p:cNvCxnSpPr>
            <a:cxnSpLocks/>
          </p:cNvCxnSpPr>
          <p:nvPr/>
        </p:nvCxnSpPr>
        <p:spPr>
          <a:xfrm>
            <a:off x="6119445" y="1406574"/>
            <a:ext cx="0" cy="3782752"/>
          </a:xfrm>
          <a:prstGeom prst="line">
            <a:avLst/>
          </a:prstGeom>
          <a:ln w="19050">
            <a:solidFill>
              <a:srgbClr val="223444"/>
            </a:solidFill>
          </a:ln>
        </p:spPr>
        <p:style>
          <a:lnRef idx="1">
            <a:schemeClr val="accent6"/>
          </a:lnRef>
          <a:fillRef idx="0">
            <a:schemeClr val="accent6"/>
          </a:fillRef>
          <a:effectRef idx="0">
            <a:schemeClr val="accent6"/>
          </a:effectRef>
          <a:fontRef idx="minor">
            <a:schemeClr val="tx1"/>
          </a:fontRef>
        </p:style>
      </p:cxnSp>
      <p:pic>
        <p:nvPicPr>
          <p:cNvPr id="4" name="Afbeelding 3">
            <a:extLst>
              <a:ext uri="{FF2B5EF4-FFF2-40B4-BE49-F238E27FC236}">
                <a16:creationId xmlns:a16="http://schemas.microsoft.com/office/drawing/2014/main" id="{5E0A6BF8-D977-4E9D-8B7C-2AA928C6B395}"/>
              </a:ext>
            </a:extLst>
          </p:cNvPr>
          <p:cNvPicPr>
            <a:picLocks noChangeAspect="1"/>
          </p:cNvPicPr>
          <p:nvPr/>
        </p:nvPicPr>
        <p:blipFill>
          <a:blip r:embed="rId4"/>
          <a:stretch>
            <a:fillRect/>
          </a:stretch>
        </p:blipFill>
        <p:spPr>
          <a:xfrm>
            <a:off x="1436077" y="1954611"/>
            <a:ext cx="3582237" cy="2686678"/>
          </a:xfrm>
          <a:prstGeom prst="rect">
            <a:avLst/>
          </a:prstGeom>
        </p:spPr>
      </p:pic>
      <p:pic>
        <p:nvPicPr>
          <p:cNvPr id="5" name="Afbeelding 4">
            <a:extLst>
              <a:ext uri="{FF2B5EF4-FFF2-40B4-BE49-F238E27FC236}">
                <a16:creationId xmlns:a16="http://schemas.microsoft.com/office/drawing/2014/main" id="{AB4383A9-2153-4412-B7D3-9105F0B5866E}"/>
              </a:ext>
            </a:extLst>
          </p:cNvPr>
          <p:cNvPicPr>
            <a:picLocks noChangeAspect="1"/>
          </p:cNvPicPr>
          <p:nvPr/>
        </p:nvPicPr>
        <p:blipFill rotWithShape="1">
          <a:blip r:embed="rId5"/>
          <a:srcRect l="2030" t="3037" r="13688" b="3355"/>
          <a:stretch/>
        </p:blipFill>
        <p:spPr>
          <a:xfrm>
            <a:off x="7173686" y="1954611"/>
            <a:ext cx="3582237" cy="2686678"/>
          </a:xfrm>
          <a:prstGeom prst="rect">
            <a:avLst/>
          </a:prstGeom>
        </p:spPr>
      </p:pic>
    </p:spTree>
    <p:extLst>
      <p:ext uri="{BB962C8B-B14F-4D97-AF65-F5344CB8AC3E}">
        <p14:creationId xmlns:p14="http://schemas.microsoft.com/office/powerpoint/2010/main" val="2147940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Gele vis die zich tegen de richting van een school witte vissen in beweegt">
            <a:extLst>
              <a:ext uri="{FF2B5EF4-FFF2-40B4-BE49-F238E27FC236}">
                <a16:creationId xmlns:a16="http://schemas.microsoft.com/office/drawing/2014/main" id="{41B7E6D7-80DA-4CBB-9212-56840E979BFA}"/>
              </a:ext>
            </a:extLst>
          </p:cNvPr>
          <p:cNvPicPr>
            <a:picLocks noChangeAspect="1"/>
          </p:cNvPicPr>
          <p:nvPr/>
        </p:nvPicPr>
        <p:blipFill rotWithShape="1">
          <a:blip r:embed="rId3">
            <a:grayscl/>
          </a:blip>
          <a:srcRect t="25759" b="28484"/>
          <a:stretch/>
        </p:blipFill>
        <p:spPr>
          <a:xfrm>
            <a:off x="796636" y="3345872"/>
            <a:ext cx="10832001" cy="3304309"/>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8C1F4C27-CDA8-4D7B-849F-78CB84F96F35}"/>
              </a:ext>
            </a:extLst>
          </p:cNvPr>
          <p:cNvPicPr>
            <a:picLocks noChangeAspect="1"/>
          </p:cNvPicPr>
          <p:nvPr/>
        </p:nvPicPr>
        <p:blipFill>
          <a:blip r:embed="rId4"/>
          <a:stretch>
            <a:fillRect/>
          </a:stretch>
        </p:blipFill>
        <p:spPr>
          <a:xfrm>
            <a:off x="0" y="0"/>
            <a:ext cx="12192000" cy="6858000"/>
          </a:xfrm>
          <a:prstGeom prst="rect">
            <a:avLst/>
          </a:prstGeom>
        </p:spPr>
      </p:pic>
      <p:sp>
        <p:nvSpPr>
          <p:cNvPr id="12" name="Tekstvak 11">
            <a:extLst>
              <a:ext uri="{FF2B5EF4-FFF2-40B4-BE49-F238E27FC236}">
                <a16:creationId xmlns:a16="http://schemas.microsoft.com/office/drawing/2014/main" id="{0BC24B63-BFDD-45DB-ACC8-9B1EF451C894}"/>
              </a:ext>
            </a:extLst>
          </p:cNvPr>
          <p:cNvSpPr txBox="1"/>
          <p:nvPr/>
        </p:nvSpPr>
        <p:spPr>
          <a:xfrm>
            <a:off x="943428" y="1026605"/>
            <a:ext cx="10531790" cy="646331"/>
          </a:xfrm>
          <a:prstGeom prst="rect">
            <a:avLst/>
          </a:prstGeom>
          <a:noFill/>
        </p:spPr>
        <p:txBody>
          <a:bodyPr wrap="square" rtlCol="0">
            <a:spAutoFit/>
          </a:bodyPr>
          <a:lstStyle/>
          <a:p>
            <a:r>
              <a:rPr lang="nl-NL" sz="3600" b="1" dirty="0">
                <a:solidFill>
                  <a:srgbClr val="223444"/>
                </a:solidFill>
                <a:latin typeface="GT Walsheim Pro Bold" panose="02000503040000020003" pitchFamily="2" charset="77"/>
              </a:rPr>
              <a:t>Verhit debat (voorlopig) voorbij – wat leren we ervan?</a:t>
            </a:r>
          </a:p>
        </p:txBody>
      </p:sp>
      <p:sp>
        <p:nvSpPr>
          <p:cNvPr id="13" name="Tekstvak 12">
            <a:extLst>
              <a:ext uri="{FF2B5EF4-FFF2-40B4-BE49-F238E27FC236}">
                <a16:creationId xmlns:a16="http://schemas.microsoft.com/office/drawing/2014/main" id="{16D00296-C6B9-48A6-A85F-89B682611405}"/>
              </a:ext>
            </a:extLst>
          </p:cNvPr>
          <p:cNvSpPr txBox="1"/>
          <p:nvPr/>
        </p:nvSpPr>
        <p:spPr>
          <a:xfrm>
            <a:off x="943428" y="2051604"/>
            <a:ext cx="5024369" cy="1938992"/>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223444"/>
                </a:solidFill>
                <a:latin typeface="GT Walsheim Pro Regular" panose="02000503040000020003" pitchFamily="2" charset="77"/>
              </a:rPr>
              <a:t>Richt aanpak vanaf begin ook op moeilijker te bereiken doelgroepen</a:t>
            </a:r>
          </a:p>
          <a:p>
            <a:pPr marL="342900" indent="-342900">
              <a:buFont typeface="Arial" panose="020B0604020202020204" pitchFamily="34" charset="0"/>
              <a:buChar char="•"/>
            </a:pPr>
            <a:endParaRPr lang="nl-NL" sz="2000" dirty="0">
              <a:solidFill>
                <a:srgbClr val="223444"/>
              </a:solidFill>
              <a:latin typeface="GT Walsheim Pro Regular" panose="02000503040000020003" pitchFamily="2" charset="77"/>
            </a:endParaRPr>
          </a:p>
          <a:p>
            <a:pPr marL="342900" indent="-342900">
              <a:buFont typeface="Arial" panose="020B0604020202020204" pitchFamily="34" charset="0"/>
              <a:buChar char="•"/>
            </a:pPr>
            <a:r>
              <a:rPr lang="nl-NL" sz="2000" dirty="0">
                <a:solidFill>
                  <a:srgbClr val="223444"/>
                </a:solidFill>
                <a:latin typeface="GT Walsheim Pro Regular" panose="02000503040000020003" pitchFamily="2" charset="77"/>
              </a:rPr>
              <a:t>Betrek direct maatschappelijke organisaties en sleutelfiguren uit de wijk</a:t>
            </a:r>
          </a:p>
          <a:p>
            <a:pPr marL="342900" indent="-342900" algn="just">
              <a:buFont typeface="Arial" panose="020B0604020202020204" pitchFamily="34" charset="0"/>
              <a:buChar char="•"/>
            </a:pPr>
            <a:endParaRPr lang="nl-NL" sz="2000" dirty="0">
              <a:solidFill>
                <a:srgbClr val="223444"/>
              </a:solidFill>
              <a:latin typeface="GT Walsheim Pro Regular" panose="02000503040000020003" pitchFamily="2" charset="77"/>
            </a:endParaRPr>
          </a:p>
        </p:txBody>
      </p:sp>
      <p:sp>
        <p:nvSpPr>
          <p:cNvPr id="7" name="Tekstvak 6">
            <a:extLst>
              <a:ext uri="{FF2B5EF4-FFF2-40B4-BE49-F238E27FC236}">
                <a16:creationId xmlns:a16="http://schemas.microsoft.com/office/drawing/2014/main" id="{B56DC07E-B019-4571-B114-374F40A79327}"/>
              </a:ext>
            </a:extLst>
          </p:cNvPr>
          <p:cNvSpPr txBox="1"/>
          <p:nvPr/>
        </p:nvSpPr>
        <p:spPr>
          <a:xfrm>
            <a:off x="6121216" y="2051604"/>
            <a:ext cx="5507421" cy="1938992"/>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rgbClr val="223444"/>
                </a:solidFill>
                <a:latin typeface="GT Walsheim Pro Regular" panose="02000503040000020003" pitchFamily="2" charset="77"/>
              </a:rPr>
              <a:t>Bied ruimte en flexibiliteit in opstellen en uitvoeren van beleid</a:t>
            </a:r>
          </a:p>
          <a:p>
            <a:pPr marL="342900" indent="-342900">
              <a:buFont typeface="Arial" panose="020B0604020202020204" pitchFamily="34" charset="0"/>
              <a:buChar char="•"/>
            </a:pPr>
            <a:endParaRPr lang="nl-NL" sz="2000" dirty="0">
              <a:solidFill>
                <a:srgbClr val="223444"/>
              </a:solidFill>
              <a:latin typeface="GT Walsheim Pro Regular" panose="02000503040000020003" pitchFamily="2" charset="77"/>
            </a:endParaRPr>
          </a:p>
          <a:p>
            <a:pPr marL="342900" indent="-342900">
              <a:buFont typeface="Arial" panose="020B0604020202020204" pitchFamily="34" charset="0"/>
              <a:buChar char="•"/>
            </a:pPr>
            <a:r>
              <a:rPr lang="nl-NL" sz="2000" dirty="0">
                <a:solidFill>
                  <a:srgbClr val="223444"/>
                </a:solidFill>
                <a:latin typeface="GT Walsheim Pro Regular" panose="02000503040000020003" pitchFamily="2" charset="77"/>
              </a:rPr>
              <a:t>Leer van het positieve, val niet terug in oude patronen </a:t>
            </a:r>
          </a:p>
          <a:p>
            <a:pPr marL="342900" indent="-342900" algn="just">
              <a:buFont typeface="Arial" panose="020B0604020202020204" pitchFamily="34" charset="0"/>
              <a:buChar char="•"/>
            </a:pPr>
            <a:endParaRPr lang="nl-NL" sz="2000" dirty="0">
              <a:solidFill>
                <a:srgbClr val="223444"/>
              </a:solidFill>
              <a:latin typeface="GT Walsheim Pro Regular" panose="02000503040000020003" pitchFamily="2" charset="77"/>
            </a:endParaRPr>
          </a:p>
        </p:txBody>
      </p:sp>
    </p:spTree>
    <p:extLst>
      <p:ext uri="{BB962C8B-B14F-4D97-AF65-F5344CB8AC3E}">
        <p14:creationId xmlns:p14="http://schemas.microsoft.com/office/powerpoint/2010/main" val="2580819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5290A95-8B20-8E4A-8871-135E4031BB51}"/>
              </a:ext>
            </a:extLst>
          </p:cNvPr>
          <p:cNvPicPr>
            <a:picLocks noChangeAspect="1"/>
          </p:cNvPicPr>
          <p:nvPr/>
        </p:nvPicPr>
        <p:blipFill>
          <a:blip r:embed="rId3"/>
          <a:stretch>
            <a:fillRect/>
          </a:stretch>
        </p:blipFill>
        <p:spPr>
          <a:xfrm>
            <a:off x="0" y="0"/>
            <a:ext cx="12192000" cy="6858000"/>
          </a:xfrm>
          <a:prstGeom prst="rect">
            <a:avLst/>
          </a:prstGeom>
        </p:spPr>
      </p:pic>
      <p:sp>
        <p:nvSpPr>
          <p:cNvPr id="6" name="Tekstvak 5">
            <a:extLst>
              <a:ext uri="{FF2B5EF4-FFF2-40B4-BE49-F238E27FC236}">
                <a16:creationId xmlns:a16="http://schemas.microsoft.com/office/drawing/2014/main" id="{1030327C-EB5C-EE48-81F5-7B9146DFA5CF}"/>
              </a:ext>
            </a:extLst>
          </p:cNvPr>
          <p:cNvSpPr txBox="1"/>
          <p:nvPr/>
        </p:nvSpPr>
        <p:spPr>
          <a:xfrm>
            <a:off x="907893" y="4984203"/>
            <a:ext cx="5507421" cy="769441"/>
          </a:xfrm>
          <a:prstGeom prst="rect">
            <a:avLst/>
          </a:prstGeom>
          <a:noFill/>
        </p:spPr>
        <p:txBody>
          <a:bodyPr wrap="square" rtlCol="0">
            <a:spAutoFit/>
          </a:bodyPr>
          <a:lstStyle/>
          <a:p>
            <a:r>
              <a:rPr lang="nl-NL" sz="4400" b="1" dirty="0">
                <a:solidFill>
                  <a:srgbClr val="A6AB1A"/>
                </a:solidFill>
                <a:latin typeface="GT Walsheim Pro Bold" panose="02000503040000020003" pitchFamily="2" charset="77"/>
              </a:rPr>
              <a:t>Meer informatie?</a:t>
            </a:r>
          </a:p>
        </p:txBody>
      </p:sp>
      <p:sp>
        <p:nvSpPr>
          <p:cNvPr id="7" name="Tekstvak 6">
            <a:extLst>
              <a:ext uri="{FF2B5EF4-FFF2-40B4-BE49-F238E27FC236}">
                <a16:creationId xmlns:a16="http://schemas.microsoft.com/office/drawing/2014/main" id="{FEF7607F-B27D-9A47-8489-A3526E2ECDD8}"/>
              </a:ext>
            </a:extLst>
          </p:cNvPr>
          <p:cNvSpPr txBox="1"/>
          <p:nvPr/>
        </p:nvSpPr>
        <p:spPr>
          <a:xfrm>
            <a:off x="907893" y="5669562"/>
            <a:ext cx="5507421" cy="523220"/>
          </a:xfrm>
          <a:prstGeom prst="rect">
            <a:avLst/>
          </a:prstGeom>
          <a:noFill/>
        </p:spPr>
        <p:txBody>
          <a:bodyPr wrap="square" rtlCol="0">
            <a:spAutoFit/>
          </a:bodyPr>
          <a:lstStyle/>
          <a:p>
            <a:r>
              <a:rPr lang="nl-NL" sz="2800" b="1" dirty="0">
                <a:solidFill>
                  <a:schemeClr val="bg1"/>
                </a:solidFill>
                <a:latin typeface="GT Walsheim Pro Bold" panose="02000503040000020003" pitchFamily="2" charset="77"/>
              </a:rPr>
              <a:t>Bezoek www.impactcorona.nl </a:t>
            </a:r>
          </a:p>
        </p:txBody>
      </p:sp>
      <p:pic>
        <p:nvPicPr>
          <p:cNvPr id="2" name="Afbeelding 1">
            <a:extLst>
              <a:ext uri="{FF2B5EF4-FFF2-40B4-BE49-F238E27FC236}">
                <a16:creationId xmlns:a16="http://schemas.microsoft.com/office/drawing/2014/main" id="{EFD8F3AD-3846-465B-A044-B0A8C9699B38}"/>
              </a:ext>
            </a:extLst>
          </p:cNvPr>
          <p:cNvPicPr>
            <a:picLocks noChangeAspect="1"/>
          </p:cNvPicPr>
          <p:nvPr/>
        </p:nvPicPr>
        <p:blipFill>
          <a:blip r:embed="rId4"/>
          <a:stretch>
            <a:fillRect/>
          </a:stretch>
        </p:blipFill>
        <p:spPr>
          <a:xfrm>
            <a:off x="371542" y="479868"/>
            <a:ext cx="2822697" cy="2036702"/>
          </a:xfrm>
          <a:prstGeom prst="rect">
            <a:avLst/>
          </a:prstGeom>
        </p:spPr>
      </p:pic>
      <p:pic>
        <p:nvPicPr>
          <p:cNvPr id="4" name="Afbeelding 3">
            <a:extLst>
              <a:ext uri="{FF2B5EF4-FFF2-40B4-BE49-F238E27FC236}">
                <a16:creationId xmlns:a16="http://schemas.microsoft.com/office/drawing/2014/main" id="{2B321EAD-3210-4881-8CA1-082DB9E9B9E6}"/>
              </a:ext>
            </a:extLst>
          </p:cNvPr>
          <p:cNvPicPr>
            <a:picLocks noChangeAspect="1"/>
          </p:cNvPicPr>
          <p:nvPr/>
        </p:nvPicPr>
        <p:blipFill>
          <a:blip r:embed="rId5"/>
          <a:stretch>
            <a:fillRect/>
          </a:stretch>
        </p:blipFill>
        <p:spPr>
          <a:xfrm>
            <a:off x="3337004" y="1114404"/>
            <a:ext cx="2822697" cy="2036702"/>
          </a:xfrm>
          <a:prstGeom prst="rect">
            <a:avLst/>
          </a:prstGeom>
        </p:spPr>
      </p:pic>
      <p:pic>
        <p:nvPicPr>
          <p:cNvPr id="5" name="Afbeelding 4">
            <a:extLst>
              <a:ext uri="{FF2B5EF4-FFF2-40B4-BE49-F238E27FC236}">
                <a16:creationId xmlns:a16="http://schemas.microsoft.com/office/drawing/2014/main" id="{21523466-C78D-440E-A638-BB5D36F25596}"/>
              </a:ext>
            </a:extLst>
          </p:cNvPr>
          <p:cNvPicPr>
            <a:picLocks noChangeAspect="1"/>
          </p:cNvPicPr>
          <p:nvPr/>
        </p:nvPicPr>
        <p:blipFill>
          <a:blip r:embed="rId6"/>
          <a:stretch>
            <a:fillRect/>
          </a:stretch>
        </p:blipFill>
        <p:spPr>
          <a:xfrm>
            <a:off x="6302466" y="2122707"/>
            <a:ext cx="2812588" cy="2036702"/>
          </a:xfrm>
          <a:prstGeom prst="rect">
            <a:avLst/>
          </a:prstGeom>
        </p:spPr>
      </p:pic>
      <p:pic>
        <p:nvPicPr>
          <p:cNvPr id="8" name="Afbeelding 7">
            <a:extLst>
              <a:ext uri="{FF2B5EF4-FFF2-40B4-BE49-F238E27FC236}">
                <a16:creationId xmlns:a16="http://schemas.microsoft.com/office/drawing/2014/main" id="{3BB37377-5604-4B32-837B-E39EFC493F0B}"/>
              </a:ext>
            </a:extLst>
          </p:cNvPr>
          <p:cNvPicPr>
            <a:picLocks noChangeAspect="1"/>
          </p:cNvPicPr>
          <p:nvPr/>
        </p:nvPicPr>
        <p:blipFill>
          <a:blip r:embed="rId7"/>
          <a:stretch>
            <a:fillRect/>
          </a:stretch>
        </p:blipFill>
        <p:spPr>
          <a:xfrm>
            <a:off x="9257819" y="2947501"/>
            <a:ext cx="2822696" cy="2036702"/>
          </a:xfrm>
          <a:prstGeom prst="rect">
            <a:avLst/>
          </a:prstGeom>
        </p:spPr>
      </p:pic>
    </p:spTree>
    <p:extLst>
      <p:ext uri="{BB962C8B-B14F-4D97-AF65-F5344CB8AC3E}">
        <p14:creationId xmlns:p14="http://schemas.microsoft.com/office/powerpoint/2010/main" val="3349019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D161482A75294FB2BCCC5E468121BF" ma:contentTypeVersion="19" ma:contentTypeDescription="Een nieuw document maken." ma:contentTypeScope="" ma:versionID="003a26710762c2ee312979ab76f8f196">
  <xsd:schema xmlns:xsd="http://www.w3.org/2001/XMLSchema" xmlns:xs="http://www.w3.org/2001/XMLSchema" xmlns:p="http://schemas.microsoft.com/office/2006/metadata/properties" xmlns:ns2="0c9cdf7e-a990-44fc-9218-2a79a0148dee" xmlns:ns3="9fdfe3eb-3add-459b-87f1-ba06ace3f98e" xmlns:ns4="d11bdb94-d558-4ffe-a4b0-092cbde21480" targetNamespace="http://schemas.microsoft.com/office/2006/metadata/properties" ma:root="true" ma:fieldsID="eb8c13a54f694b3fea1e40af76513ff6" ns2:_="" ns3:_="" ns4:_="">
    <xsd:import namespace="0c9cdf7e-a990-44fc-9218-2a79a0148dee"/>
    <xsd:import namespace="9fdfe3eb-3add-459b-87f1-ba06ace3f98e"/>
    <xsd:import namespace="d11bdb94-d558-4ffe-a4b0-092cbde2148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Content"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9cdf7e-a990-44fc-9218-2a79a0148d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9cfe35b6-4a65-43a7-bc9f-cf1ea54c88fe" ma:termSetId="09814cd3-568e-fe90-9814-8d621ff8fb84" ma:anchorId="fba54fb3-c3e1-fe81-a776-ca4b69148c4d" ma:open="true" ma:isKeyword="false">
      <xsd:complexType>
        <xsd:sequence>
          <xsd:element ref="pc:Terms" minOccurs="0" maxOccurs="1"/>
        </xsd:sequence>
      </xsd:complexType>
    </xsd:element>
    <xsd:element name="Content" ma:index="24" nillable="true" ma:displayName="Content" ma:format="Dropdown" ma:internalName="Content">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dfe3eb-3add-459b-87f1-ba06ace3f98e"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bdb94-d558-4ffe-a4b0-092cbde2148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e2ca4e5-37e7-4ad4-9ec5-60d7555b6dda}" ma:internalName="TaxCatchAll" ma:showField="CatchAllData" ma:web="9fdfe3eb-3add-459b-87f1-ba06ace3f9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11bdb94-d558-4ffe-a4b0-092cbde21480" xsi:nil="true"/>
    <Content xmlns="0c9cdf7e-a990-44fc-9218-2a79a0148dee" xsi:nil="true"/>
    <lcf76f155ced4ddcb4097134ff3c332f xmlns="0c9cdf7e-a990-44fc-9218-2a79a0148de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9F5B4A-E38C-446A-8F19-3228ED05D3D0}"/>
</file>

<file path=customXml/itemProps2.xml><?xml version="1.0" encoding="utf-8"?>
<ds:datastoreItem xmlns:ds="http://schemas.openxmlformats.org/officeDocument/2006/customXml" ds:itemID="{E7BB98B3-9693-4E03-B602-1DDFD24D869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3A4AB38-03E5-4445-A896-768165A837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8761</TotalTime>
  <Words>403</Words>
  <Application>Microsoft Office PowerPoint</Application>
  <PresentationFormat>Breedbeeld</PresentationFormat>
  <Paragraphs>45</Paragraphs>
  <Slides>8</Slides>
  <Notes>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8</vt:i4>
      </vt:variant>
    </vt:vector>
  </HeadingPairs>
  <TitlesOfParts>
    <vt:vector size="15" baseType="lpstr">
      <vt:lpstr>Arial</vt:lpstr>
      <vt:lpstr>Calibri</vt:lpstr>
      <vt:lpstr>Calibri Light</vt:lpstr>
      <vt:lpstr>Courier New</vt:lpstr>
      <vt:lpstr>GT Walsheim Pro Bold</vt:lpstr>
      <vt:lpstr>GT Walsheim Pro Regular</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Jelmer | PixelX</dc:creator>
  <cp:lastModifiedBy>Siska Clarysse</cp:lastModifiedBy>
  <cp:revision>33</cp:revision>
  <dcterms:created xsi:type="dcterms:W3CDTF">2021-11-09T13:35:40Z</dcterms:created>
  <dcterms:modified xsi:type="dcterms:W3CDTF">2023-09-10T17:29:56Z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0x01010006D161482A75294FB2BCCC5E468121BF</vt:lpwstr>
  </property>
</Properties>
</file>