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charts/colors1.xml" ContentType="application/vnd.ms-office.chartcolorstyle+xml"/>
  <Override PartName="/ppt/charts/chart1.xml" ContentType="application/vnd.openxmlformats-officedocument.drawingml.chart+xml"/>
  <Override PartName="/ppt/charts/style1.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497237930654275E-2"/>
          <c:y val="0.12147789839150952"/>
          <c:w val="0.88315304580687159"/>
          <c:h val="0.64259576248621098"/>
        </c:manualLayout>
      </c:layout>
      <c:barChart>
        <c:barDir val="col"/>
        <c:grouping val="clustered"/>
        <c:varyColors val="0"/>
        <c:ser>
          <c:idx val="0"/>
          <c:order val="0"/>
          <c:tx>
            <c:strRef>
              <c:f>Blad1!$B$1</c:f>
              <c:strCache>
                <c:ptCount val="1"/>
                <c:pt idx="0">
                  <c:v>voormeting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6"/>
                <c:pt idx="0">
                  <c:v>Taakgericht werken</c:v>
                </c:pt>
                <c:pt idx="1">
                  <c:v>Staat stil</c:v>
                </c:pt>
                <c:pt idx="2">
                  <c:v>Stoort andere</c:v>
                </c:pt>
                <c:pt idx="3">
                  <c:v>Loopt rond</c:v>
                </c:pt>
                <c:pt idx="4">
                  <c:v>doet iets anders</c:v>
                </c:pt>
                <c:pt idx="5">
                  <c:v>Zit op de bank</c:v>
                </c:pt>
              </c:strCache>
            </c:strRef>
          </c:cat>
          <c:val>
            <c:numRef>
              <c:f>Blad1!$B$2:$B$8</c:f>
              <c:numCache>
                <c:formatCode>General</c:formatCode>
                <c:ptCount val="7"/>
                <c:pt idx="0">
                  <c:v>8.3000000000000007</c:v>
                </c:pt>
                <c:pt idx="1">
                  <c:v>6</c:v>
                </c:pt>
                <c:pt idx="2">
                  <c:v>5</c:v>
                </c:pt>
                <c:pt idx="3">
                  <c:v>2.2999999999999998</c:v>
                </c:pt>
                <c:pt idx="4">
                  <c:v>2.7</c:v>
                </c:pt>
                <c:pt idx="5">
                  <c:v>5.7</c:v>
                </c:pt>
              </c:numCache>
            </c:numRef>
          </c:val>
          <c:extLst>
            <c:ext xmlns:c16="http://schemas.microsoft.com/office/drawing/2014/chart" uri="{C3380CC4-5D6E-409C-BE32-E72D297353CC}">
              <c16:uniqueId val="{00000000-9923-4A21-99A3-6E7798C74260}"/>
            </c:ext>
          </c:extLst>
        </c:ser>
        <c:ser>
          <c:idx val="1"/>
          <c:order val="1"/>
          <c:tx>
            <c:strRef>
              <c:f>Blad1!$C$1</c:f>
              <c:strCache>
                <c:ptCount val="1"/>
                <c:pt idx="0">
                  <c:v>tussenmeting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6"/>
                <c:pt idx="0">
                  <c:v>Taakgericht werken</c:v>
                </c:pt>
                <c:pt idx="1">
                  <c:v>Staat stil</c:v>
                </c:pt>
                <c:pt idx="2">
                  <c:v>Stoort andere</c:v>
                </c:pt>
                <c:pt idx="3">
                  <c:v>Loopt rond</c:v>
                </c:pt>
                <c:pt idx="4">
                  <c:v>doet iets anders</c:v>
                </c:pt>
                <c:pt idx="5">
                  <c:v>Zit op de bank</c:v>
                </c:pt>
              </c:strCache>
            </c:strRef>
          </c:cat>
          <c:val>
            <c:numRef>
              <c:f>Blad1!$C$2:$C$8</c:f>
              <c:numCache>
                <c:formatCode>General</c:formatCode>
                <c:ptCount val="7"/>
                <c:pt idx="0">
                  <c:v>12</c:v>
                </c:pt>
                <c:pt idx="1">
                  <c:v>3.7</c:v>
                </c:pt>
                <c:pt idx="2">
                  <c:v>2</c:v>
                </c:pt>
                <c:pt idx="3">
                  <c:v>2.2999999999999998</c:v>
                </c:pt>
                <c:pt idx="4">
                  <c:v>1.7</c:v>
                </c:pt>
                <c:pt idx="5">
                  <c:v>7.7</c:v>
                </c:pt>
              </c:numCache>
            </c:numRef>
          </c:val>
          <c:extLst>
            <c:ext xmlns:c16="http://schemas.microsoft.com/office/drawing/2014/chart" uri="{C3380CC4-5D6E-409C-BE32-E72D297353CC}">
              <c16:uniqueId val="{00000001-9923-4A21-99A3-6E7798C74260}"/>
            </c:ext>
          </c:extLst>
        </c:ser>
        <c:ser>
          <c:idx val="2"/>
          <c:order val="2"/>
          <c:tx>
            <c:strRef>
              <c:f>Blad1!$D$1</c:f>
              <c:strCache>
                <c:ptCount val="1"/>
                <c:pt idx="0">
                  <c:v>nameting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6"/>
                <c:pt idx="0">
                  <c:v>Taakgericht werken</c:v>
                </c:pt>
                <c:pt idx="1">
                  <c:v>Staat stil</c:v>
                </c:pt>
                <c:pt idx="2">
                  <c:v>Stoort andere</c:v>
                </c:pt>
                <c:pt idx="3">
                  <c:v>Loopt rond</c:v>
                </c:pt>
                <c:pt idx="4">
                  <c:v>doet iets anders</c:v>
                </c:pt>
                <c:pt idx="5">
                  <c:v>Zit op de bank</c:v>
                </c:pt>
              </c:strCache>
            </c:strRef>
          </c:cat>
          <c:val>
            <c:numRef>
              <c:f>Blad1!$D$2:$D$8</c:f>
              <c:numCache>
                <c:formatCode>General</c:formatCode>
                <c:ptCount val="7"/>
                <c:pt idx="0">
                  <c:v>16.3</c:v>
                </c:pt>
                <c:pt idx="1">
                  <c:v>2.7</c:v>
                </c:pt>
                <c:pt idx="2">
                  <c:v>1.3</c:v>
                </c:pt>
                <c:pt idx="3">
                  <c:v>2</c:v>
                </c:pt>
                <c:pt idx="4">
                  <c:v>2.7</c:v>
                </c:pt>
                <c:pt idx="5">
                  <c:v>5</c:v>
                </c:pt>
              </c:numCache>
            </c:numRef>
          </c:val>
          <c:extLst>
            <c:ext xmlns:c16="http://schemas.microsoft.com/office/drawing/2014/chart" uri="{C3380CC4-5D6E-409C-BE32-E72D297353CC}">
              <c16:uniqueId val="{00000002-9923-4A21-99A3-6E7798C74260}"/>
            </c:ext>
          </c:extLst>
        </c:ser>
        <c:dLbls>
          <c:dLblPos val="outEnd"/>
          <c:showLegendKey val="0"/>
          <c:showVal val="1"/>
          <c:showCatName val="0"/>
          <c:showSerName val="0"/>
          <c:showPercent val="0"/>
          <c:showBubbleSize val="0"/>
        </c:dLbls>
        <c:gapWidth val="219"/>
        <c:overlap val="-27"/>
        <c:axId val="338703104"/>
        <c:axId val="338698840"/>
      </c:barChart>
      <c:catAx>
        <c:axId val="3387031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Gedrag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338698840"/>
        <c:crosses val="autoZero"/>
        <c:auto val="1"/>
        <c:lblAlgn val="ctr"/>
        <c:lblOffset val="100"/>
        <c:noMultiLvlLbl val="0"/>
      </c:catAx>
      <c:valAx>
        <c:axId val="338698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minuten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338703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83914-4F01-46AB-8E10-388E07221DD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8EF46DD-6CE9-4749-ABE8-EE92ECD0C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AC2B778-CDF6-4CFC-9600-72EB1E3B805F}"/>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5" name="Tijdelijke aanduiding voor voettekst 4">
            <a:extLst>
              <a:ext uri="{FF2B5EF4-FFF2-40B4-BE49-F238E27FC236}">
                <a16:creationId xmlns:a16="http://schemas.microsoft.com/office/drawing/2014/main" id="{B5DAD4D7-9601-4BA6-9DB6-D2CC021E39B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AC056D-69CE-4CA2-83FD-7135EFBE061E}"/>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267890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859873-9708-44C8-B99D-36804B04EDE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D178E3E-3073-4076-AB89-B3C491B01BB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2BEF2A-732F-494D-AC6B-75DE6BD106A0}"/>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5" name="Tijdelijke aanduiding voor voettekst 4">
            <a:extLst>
              <a:ext uri="{FF2B5EF4-FFF2-40B4-BE49-F238E27FC236}">
                <a16:creationId xmlns:a16="http://schemas.microsoft.com/office/drawing/2014/main" id="{C774E995-3F09-4154-B461-522F869655F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099050-CF8A-4EC1-AF47-910B881F96CA}"/>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48748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F95FFD5-8A7A-4C1D-9FF6-54D3D9A2F33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34A1F51-0738-4082-8A53-218A92F1B029}"/>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BE7601-8E18-4ED6-A7A5-C577A2A16508}"/>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5" name="Tijdelijke aanduiding voor voettekst 4">
            <a:extLst>
              <a:ext uri="{FF2B5EF4-FFF2-40B4-BE49-F238E27FC236}">
                <a16:creationId xmlns:a16="http://schemas.microsoft.com/office/drawing/2014/main" id="{6780EAA7-495B-4B99-B2DF-05C0974885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4F4473-1536-46B0-85E7-5910F86FFF34}"/>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424253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974CD9-09BD-4575-8D50-B904A6F16B8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E22CB29-5D90-4EFA-9029-6A2880B849D6}"/>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C639133-1140-4AE6-B1AC-B85D9DD95DE2}"/>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5" name="Tijdelijke aanduiding voor voettekst 4">
            <a:extLst>
              <a:ext uri="{FF2B5EF4-FFF2-40B4-BE49-F238E27FC236}">
                <a16:creationId xmlns:a16="http://schemas.microsoft.com/office/drawing/2014/main" id="{3CB87799-2426-4A00-8C41-2BC201314E2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B0A2738-611D-4317-954D-BBEFC8F8EBC5}"/>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261020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52271F-060B-4B20-B30B-4B31C859100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C7E030D-5A79-4D5A-B311-B58085500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93700A3E-BE9A-4AF2-B3E8-8E77953D0206}"/>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5" name="Tijdelijke aanduiding voor voettekst 4">
            <a:extLst>
              <a:ext uri="{FF2B5EF4-FFF2-40B4-BE49-F238E27FC236}">
                <a16:creationId xmlns:a16="http://schemas.microsoft.com/office/drawing/2014/main" id="{9109FB28-DC6B-4443-9675-05667AC15F7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0B40424-D120-4F33-BED7-F6B7B746DCA7}"/>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5115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8008E-1B46-40D9-8A17-1FF5A1A0BC0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74D3086-15E5-4717-932B-1F2C1EECF979}"/>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9EDD9E1-BBA8-4034-A8D2-F77261D1DBDE}"/>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A81A7E6-1EA4-48FC-8782-AAB68F30B8F4}"/>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6" name="Tijdelijke aanduiding voor voettekst 5">
            <a:extLst>
              <a:ext uri="{FF2B5EF4-FFF2-40B4-BE49-F238E27FC236}">
                <a16:creationId xmlns:a16="http://schemas.microsoft.com/office/drawing/2014/main" id="{5FA1A314-20D4-4C61-BE09-7D01F8A146B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3050163-3E4F-4641-B019-E56048A1B27F}"/>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125758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EFB2F8-4A5D-4AE7-BD01-E08B884EA1B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CCF0195-4AF3-4A93-93F1-BD0F4382D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9F0011E6-21B9-4938-8314-DA2438AB6A7B}"/>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1AE6385-386E-4408-AFB6-690EEE24B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A979A231-B682-4C62-95AF-1A6FCACDCD91}"/>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A7937DE-0C7B-4294-8B15-A84899247D2F}"/>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8" name="Tijdelijke aanduiding voor voettekst 7">
            <a:extLst>
              <a:ext uri="{FF2B5EF4-FFF2-40B4-BE49-F238E27FC236}">
                <a16:creationId xmlns:a16="http://schemas.microsoft.com/office/drawing/2014/main" id="{3AEED75E-3868-428D-BEDA-80644E2ACC0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4C6368D-75FD-442D-9CAD-3117AAA001AF}"/>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15956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6B0B3B-10A2-498E-87F3-1F173FF6FF6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79957BF-A695-46E1-A001-168E89380602}"/>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4" name="Tijdelijke aanduiding voor voettekst 3">
            <a:extLst>
              <a:ext uri="{FF2B5EF4-FFF2-40B4-BE49-F238E27FC236}">
                <a16:creationId xmlns:a16="http://schemas.microsoft.com/office/drawing/2014/main" id="{720533C4-1493-4E1A-827E-17FA9F8D512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335EC42-13A1-4652-ACE7-0C0DD7687837}"/>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32366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127EA80-4E40-4145-90B3-B00F59B88A75}"/>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3" name="Tijdelijke aanduiding voor voettekst 2">
            <a:extLst>
              <a:ext uri="{FF2B5EF4-FFF2-40B4-BE49-F238E27FC236}">
                <a16:creationId xmlns:a16="http://schemas.microsoft.com/office/drawing/2014/main" id="{9093A3DF-4BD1-46F0-9BE9-3384CB97FF1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7638564-D211-4CA1-B43E-ABC7C36EE05F}"/>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332334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EFEA-75E4-475E-B249-3E7AE70F935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121C386-9C56-4C60-85C0-AFCBDD5B1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5DA432A-D3F6-4D1A-B455-A60706645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33A75B54-02BB-4B02-9E08-21089D3EBD69}"/>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6" name="Tijdelijke aanduiding voor voettekst 5">
            <a:extLst>
              <a:ext uri="{FF2B5EF4-FFF2-40B4-BE49-F238E27FC236}">
                <a16:creationId xmlns:a16="http://schemas.microsoft.com/office/drawing/2014/main" id="{B93A020D-CCD1-4B7E-BB4C-E0931E6EF53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1DAD2CD-6A9B-486F-A8CD-42BAABD7FCA1}"/>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62639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3A73A-1EE8-4892-A328-9782C3FBB38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0376D61-8C12-4AF4-967D-0E85CDF0FA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4057180-CDD9-4843-A9C4-828BBAAC2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08F02285-2465-4375-BB42-88802B1B5D68}"/>
              </a:ext>
            </a:extLst>
          </p:cNvPr>
          <p:cNvSpPr>
            <a:spLocks noGrp="1"/>
          </p:cNvSpPr>
          <p:nvPr>
            <p:ph type="dt" sz="half" idx="10"/>
          </p:nvPr>
        </p:nvSpPr>
        <p:spPr/>
        <p:txBody>
          <a:bodyPr/>
          <a:lstStyle/>
          <a:p>
            <a:fld id="{4C0A48D5-0857-4091-8393-E82D19AA60AF}" type="datetimeFigureOut">
              <a:rPr lang="nl-NL" smtClean="0"/>
              <a:t>26-6-2018</a:t>
            </a:fld>
            <a:endParaRPr lang="nl-NL"/>
          </a:p>
        </p:txBody>
      </p:sp>
      <p:sp>
        <p:nvSpPr>
          <p:cNvPr id="6" name="Tijdelijke aanduiding voor voettekst 5">
            <a:extLst>
              <a:ext uri="{FF2B5EF4-FFF2-40B4-BE49-F238E27FC236}">
                <a16:creationId xmlns:a16="http://schemas.microsoft.com/office/drawing/2014/main" id="{4D968C87-B4F7-4337-A548-23DA9ED4E88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174561-64F9-4B56-B50C-89B858B0025B}"/>
              </a:ext>
            </a:extLst>
          </p:cNvPr>
          <p:cNvSpPr>
            <a:spLocks noGrp="1"/>
          </p:cNvSpPr>
          <p:nvPr>
            <p:ph type="sldNum" sz="quarter" idx="12"/>
          </p:nvPr>
        </p:nvSpPr>
        <p:spPr/>
        <p:txBody>
          <a:bodyPr/>
          <a:lstStyle/>
          <a:p>
            <a:fld id="{363E09ED-3CF3-47A2-A30B-0CC2F90BF854}" type="slidenum">
              <a:rPr lang="nl-NL" smtClean="0"/>
              <a:t>‹nr.›</a:t>
            </a:fld>
            <a:endParaRPr lang="nl-NL"/>
          </a:p>
        </p:txBody>
      </p:sp>
    </p:spTree>
    <p:extLst>
      <p:ext uri="{BB962C8B-B14F-4D97-AF65-F5344CB8AC3E}">
        <p14:creationId xmlns:p14="http://schemas.microsoft.com/office/powerpoint/2010/main" val="88448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98E1484-F860-4882-85B8-7665FA5CA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77BB80E-BA0E-4804-8F78-28237AEF07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8DF08C-E6F8-4B3F-A8DF-608F3670F5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A48D5-0857-4091-8393-E82D19AA60AF}" type="datetimeFigureOut">
              <a:rPr lang="nl-NL" smtClean="0"/>
              <a:t>26-6-2018</a:t>
            </a:fld>
            <a:endParaRPr lang="nl-NL"/>
          </a:p>
        </p:txBody>
      </p:sp>
      <p:sp>
        <p:nvSpPr>
          <p:cNvPr id="5" name="Tijdelijke aanduiding voor voettekst 4">
            <a:extLst>
              <a:ext uri="{FF2B5EF4-FFF2-40B4-BE49-F238E27FC236}">
                <a16:creationId xmlns:a16="http://schemas.microsoft.com/office/drawing/2014/main" id="{AD51E4BA-D8FB-4FD8-809C-E940CDD9ED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49116A8-29C6-44B3-8C96-F5F373C728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E09ED-3CF3-47A2-A30B-0CC2F90BF854}" type="slidenum">
              <a:rPr lang="nl-NL" smtClean="0"/>
              <a:t>‹nr.›</a:t>
            </a:fld>
            <a:endParaRPr lang="nl-NL"/>
          </a:p>
        </p:txBody>
      </p:sp>
    </p:spTree>
    <p:extLst>
      <p:ext uri="{BB962C8B-B14F-4D97-AF65-F5344CB8AC3E}">
        <p14:creationId xmlns:p14="http://schemas.microsoft.com/office/powerpoint/2010/main" val="120782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0460F0D0-7E5F-47B3-96D0-7C07743E02DF}"/>
              </a:ext>
            </a:extLst>
          </p:cNvPr>
          <p:cNvSpPr txBox="1"/>
          <p:nvPr/>
        </p:nvSpPr>
        <p:spPr>
          <a:xfrm>
            <a:off x="0" y="168812"/>
            <a:ext cx="12192000" cy="1231106"/>
          </a:xfrm>
          <a:prstGeom prst="rect">
            <a:avLst/>
          </a:prstGeom>
          <a:solidFill>
            <a:schemeClr val="tx2">
              <a:lumMod val="60000"/>
              <a:lumOff val="40000"/>
            </a:schemeClr>
          </a:solidFill>
        </p:spPr>
        <p:txBody>
          <a:bodyPr wrap="square" rtlCol="0">
            <a:spAutoFit/>
          </a:bodyPr>
          <a:lstStyle/>
          <a:p>
            <a:pPr algn="ctr"/>
            <a:r>
              <a:rPr lang="nl-NL" sz="3600" b="1" dirty="0">
                <a:solidFill>
                  <a:schemeClr val="bg1"/>
                </a:solidFill>
                <a:latin typeface="Arial Black" panose="020B0A04020102020204" pitchFamily="34" charset="0"/>
              </a:rPr>
              <a:t>Juf doe ik het goed?</a:t>
            </a:r>
            <a:br>
              <a:rPr lang="nl-NL" sz="1000" b="1" dirty="0">
                <a:solidFill>
                  <a:schemeClr val="bg1"/>
                </a:solidFill>
                <a:latin typeface="Arial Black" panose="020B0A04020102020204" pitchFamily="34" charset="0"/>
              </a:rPr>
            </a:br>
            <a:br>
              <a:rPr lang="nl-NL" sz="1000" b="1" dirty="0">
                <a:solidFill>
                  <a:schemeClr val="bg1"/>
                </a:solidFill>
                <a:latin typeface="Arial Black" panose="020B0A04020102020204" pitchFamily="34" charset="0"/>
              </a:rPr>
            </a:br>
            <a:r>
              <a:rPr lang="nl-NL" sz="1400" dirty="0">
                <a:solidFill>
                  <a:schemeClr val="bg1"/>
                </a:solidFill>
                <a:latin typeface="Arial Black" panose="020B0A04020102020204" pitchFamily="34" charset="0"/>
              </a:rPr>
              <a:t>Een onderzoek naar de invloed van een beloningsysteem op de taakgerichtheid van Sanne met de diagnose Syndroom van Down, met als doel haar zelfstandigheid te vergroten, tijdens een drie vakken les in het bewegingsonderwijs</a:t>
            </a:r>
            <a:endParaRPr lang="nl-NL" sz="1200" dirty="0">
              <a:solidFill>
                <a:schemeClr val="bg1"/>
              </a:solidFill>
              <a:latin typeface="Arial Black" panose="020B0A04020102020204" pitchFamily="34" charset="0"/>
            </a:endParaRPr>
          </a:p>
        </p:txBody>
      </p:sp>
      <p:sp>
        <p:nvSpPr>
          <p:cNvPr id="10" name="Tekstvak 9">
            <a:extLst>
              <a:ext uri="{FF2B5EF4-FFF2-40B4-BE49-F238E27FC236}">
                <a16:creationId xmlns:a16="http://schemas.microsoft.com/office/drawing/2014/main" id="{ED119A35-E233-4B9D-89EE-9D06FDDBABFB}"/>
              </a:ext>
            </a:extLst>
          </p:cNvPr>
          <p:cNvSpPr txBox="1"/>
          <p:nvPr/>
        </p:nvSpPr>
        <p:spPr>
          <a:xfrm>
            <a:off x="211015" y="1892850"/>
            <a:ext cx="2813539" cy="692497"/>
          </a:xfrm>
          <a:prstGeom prst="homePlate">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300" dirty="0">
                <a:solidFill>
                  <a:schemeClr val="bg1"/>
                </a:solidFill>
                <a:latin typeface="Arial Black" panose="020B0A04020102020204" pitchFamily="34" charset="0"/>
              </a:rPr>
              <a:t>Beloningsysteem </a:t>
            </a:r>
            <a:br>
              <a:rPr lang="nl-NL" sz="1300" dirty="0">
                <a:solidFill>
                  <a:schemeClr val="bg1"/>
                </a:solidFill>
                <a:latin typeface="Arial Black" panose="020B0A04020102020204" pitchFamily="34" charset="0"/>
              </a:rPr>
            </a:br>
            <a:r>
              <a:rPr lang="nl-NL" sz="1300" dirty="0">
                <a:solidFill>
                  <a:schemeClr val="bg1"/>
                </a:solidFill>
                <a:latin typeface="Arial Black" panose="020B0A04020102020204" pitchFamily="34" charset="0"/>
              </a:rPr>
              <a:t>(Woltjers &amp; Janssen (2014)</a:t>
            </a:r>
          </a:p>
          <a:p>
            <a:endParaRPr lang="nl-NL" sz="1300" dirty="0">
              <a:solidFill>
                <a:schemeClr val="bg1"/>
              </a:solidFill>
              <a:latin typeface="Arial Black" panose="020B0A04020102020204" pitchFamily="34" charset="0"/>
            </a:endParaRPr>
          </a:p>
        </p:txBody>
      </p:sp>
      <p:sp>
        <p:nvSpPr>
          <p:cNvPr id="16" name="Tekstvak 15">
            <a:extLst>
              <a:ext uri="{FF2B5EF4-FFF2-40B4-BE49-F238E27FC236}">
                <a16:creationId xmlns:a16="http://schemas.microsoft.com/office/drawing/2014/main" id="{1C823925-956E-4911-A444-19357869C417}"/>
              </a:ext>
            </a:extLst>
          </p:cNvPr>
          <p:cNvSpPr txBox="1"/>
          <p:nvPr/>
        </p:nvSpPr>
        <p:spPr>
          <a:xfrm>
            <a:off x="3111307" y="1899749"/>
            <a:ext cx="2813539" cy="692497"/>
          </a:xfrm>
          <a:prstGeom prst="homePlate">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nl-NL" sz="1300" dirty="0">
                <a:solidFill>
                  <a:schemeClr val="bg1"/>
                </a:solidFill>
                <a:latin typeface="Arial Black" panose="020B0A04020102020204" pitchFamily="34" charset="0"/>
              </a:rPr>
              <a:t>Observatie</a:t>
            </a:r>
          </a:p>
          <a:p>
            <a:pPr marL="285750" indent="-285750">
              <a:buFontTx/>
              <a:buChar char="-"/>
            </a:pPr>
            <a:r>
              <a:rPr lang="nl-NL" sz="1300" dirty="0">
                <a:solidFill>
                  <a:schemeClr val="bg1"/>
                </a:solidFill>
                <a:latin typeface="Arial Black" panose="020B0A04020102020204" pitchFamily="34" charset="0"/>
              </a:rPr>
              <a:t>Interview</a:t>
            </a:r>
          </a:p>
          <a:p>
            <a:pPr marL="285750" indent="-285750">
              <a:buFontTx/>
              <a:buChar char="-"/>
            </a:pPr>
            <a:r>
              <a:rPr lang="nl-NL" sz="1300" dirty="0">
                <a:solidFill>
                  <a:schemeClr val="bg1"/>
                </a:solidFill>
                <a:latin typeface="Arial Black" panose="020B0A04020102020204" pitchFamily="34" charset="0"/>
              </a:rPr>
              <a:t>Logboek </a:t>
            </a:r>
          </a:p>
        </p:txBody>
      </p:sp>
      <p:sp>
        <p:nvSpPr>
          <p:cNvPr id="17" name="Tekstvak 16">
            <a:extLst>
              <a:ext uri="{FF2B5EF4-FFF2-40B4-BE49-F238E27FC236}">
                <a16:creationId xmlns:a16="http://schemas.microsoft.com/office/drawing/2014/main" id="{1E25FF18-EBD0-4FDB-BC7E-7F8948DC8ACF}"/>
              </a:ext>
            </a:extLst>
          </p:cNvPr>
          <p:cNvSpPr txBox="1"/>
          <p:nvPr/>
        </p:nvSpPr>
        <p:spPr>
          <a:xfrm>
            <a:off x="6011599" y="1907528"/>
            <a:ext cx="2813539" cy="705285"/>
          </a:xfrm>
          <a:prstGeom prst="homePlate">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nl-NL" sz="1300" dirty="0">
                <a:solidFill>
                  <a:schemeClr val="bg1"/>
                </a:solidFill>
                <a:latin typeface="Arial Black" panose="020B0A04020102020204" pitchFamily="34" charset="0"/>
              </a:rPr>
              <a:t>Versterkers</a:t>
            </a:r>
          </a:p>
          <a:p>
            <a:pPr marL="285750" indent="-285750">
              <a:buFontTx/>
              <a:buChar char="-"/>
            </a:pPr>
            <a:r>
              <a:rPr lang="nl-NL" sz="1300" dirty="0">
                <a:solidFill>
                  <a:schemeClr val="bg1"/>
                </a:solidFill>
                <a:latin typeface="Arial Black" panose="020B0A04020102020204" pitchFamily="34" charset="0"/>
              </a:rPr>
              <a:t>Afstand bepalen</a:t>
            </a:r>
            <a:br>
              <a:rPr lang="nl-NL" sz="1600" dirty="0">
                <a:solidFill>
                  <a:schemeClr val="bg1"/>
                </a:solidFill>
                <a:latin typeface="Arial Black" panose="020B0A04020102020204" pitchFamily="34" charset="0"/>
              </a:rPr>
            </a:br>
            <a:endParaRPr lang="nl-NL" sz="1300" dirty="0">
              <a:solidFill>
                <a:schemeClr val="bg1"/>
              </a:solidFill>
              <a:latin typeface="Arial Black" panose="020B0A04020102020204" pitchFamily="34" charset="0"/>
            </a:endParaRPr>
          </a:p>
        </p:txBody>
      </p:sp>
      <p:sp>
        <p:nvSpPr>
          <p:cNvPr id="19" name="Tekstvak 18">
            <a:extLst>
              <a:ext uri="{FF2B5EF4-FFF2-40B4-BE49-F238E27FC236}">
                <a16:creationId xmlns:a16="http://schemas.microsoft.com/office/drawing/2014/main" id="{C672E56A-8CED-4202-AC30-C67A1A808935}"/>
              </a:ext>
            </a:extLst>
          </p:cNvPr>
          <p:cNvSpPr txBox="1"/>
          <p:nvPr/>
        </p:nvSpPr>
        <p:spPr>
          <a:xfrm>
            <a:off x="133642" y="1629648"/>
            <a:ext cx="11847342" cy="274375"/>
          </a:xfrm>
          <a:prstGeom prst="rect">
            <a:avLst/>
          </a:prstGeom>
          <a:noFill/>
        </p:spPr>
        <p:txBody>
          <a:bodyPr wrap="square" rtlCol="0">
            <a:spAutoFit/>
          </a:bodyPr>
          <a:lstStyle/>
          <a:p>
            <a:r>
              <a:rPr lang="nl-NL" sz="1200" dirty="0">
                <a:solidFill>
                  <a:schemeClr val="tx2">
                    <a:lumMod val="60000"/>
                    <a:lumOff val="40000"/>
                  </a:schemeClr>
                </a:solidFill>
                <a:latin typeface="Arial Black" panose="020B0A04020102020204" pitchFamily="34" charset="0"/>
              </a:rPr>
              <a:t>Methode			     Meetinstrumenten	             	      Interventies			      Conclusie</a:t>
            </a:r>
          </a:p>
        </p:txBody>
      </p:sp>
      <p:sp>
        <p:nvSpPr>
          <p:cNvPr id="30" name="Tekstvak 29">
            <a:extLst>
              <a:ext uri="{FF2B5EF4-FFF2-40B4-BE49-F238E27FC236}">
                <a16:creationId xmlns:a16="http://schemas.microsoft.com/office/drawing/2014/main" id="{8E25C0B1-40C6-4083-A83E-8EC730D06B59}"/>
              </a:ext>
            </a:extLst>
          </p:cNvPr>
          <p:cNvSpPr txBox="1"/>
          <p:nvPr/>
        </p:nvSpPr>
        <p:spPr>
          <a:xfrm>
            <a:off x="98473" y="2911910"/>
            <a:ext cx="9551963" cy="276999"/>
          </a:xfrm>
          <a:prstGeom prst="rect">
            <a:avLst/>
          </a:prstGeom>
          <a:noFill/>
        </p:spPr>
        <p:txBody>
          <a:bodyPr wrap="square" rtlCol="0">
            <a:spAutoFit/>
          </a:bodyPr>
          <a:lstStyle/>
          <a:p>
            <a:r>
              <a:rPr lang="nl-NL" sz="1200" dirty="0">
                <a:solidFill>
                  <a:schemeClr val="tx2">
                    <a:lumMod val="60000"/>
                    <a:lumOff val="40000"/>
                  </a:schemeClr>
                </a:solidFill>
                <a:latin typeface="Arial Black" panose="020B0A04020102020204" pitchFamily="34" charset="0"/>
              </a:rPr>
              <a:t>Resultaten</a:t>
            </a:r>
          </a:p>
        </p:txBody>
      </p:sp>
      <p:sp>
        <p:nvSpPr>
          <p:cNvPr id="34" name="Rechthoek 33">
            <a:extLst>
              <a:ext uri="{FF2B5EF4-FFF2-40B4-BE49-F238E27FC236}">
                <a16:creationId xmlns:a16="http://schemas.microsoft.com/office/drawing/2014/main" id="{51FF2341-FE99-477E-B966-6820B11D8B3C}"/>
              </a:ext>
            </a:extLst>
          </p:cNvPr>
          <p:cNvSpPr/>
          <p:nvPr/>
        </p:nvSpPr>
        <p:spPr>
          <a:xfrm>
            <a:off x="143906" y="3247362"/>
            <a:ext cx="4516916" cy="3281500"/>
          </a:xfrm>
          <a:prstGeom prst="rect">
            <a:avLst/>
          </a:prstGeom>
          <a:solidFill>
            <a:schemeClr val="bg1"/>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aphicFrame>
        <p:nvGraphicFramePr>
          <p:cNvPr id="35" name="Grafiek 34">
            <a:extLst>
              <a:ext uri="{FF2B5EF4-FFF2-40B4-BE49-F238E27FC236}">
                <a16:creationId xmlns:a16="http://schemas.microsoft.com/office/drawing/2014/main" id="{6DF05854-5624-492E-8317-1A0B1663609A}"/>
              </a:ext>
            </a:extLst>
          </p:cNvPr>
          <p:cNvGraphicFramePr/>
          <p:nvPr>
            <p:extLst>
              <p:ext uri="{D42A27DB-BD31-4B8C-83A1-F6EECF244321}">
                <p14:modId xmlns:p14="http://schemas.microsoft.com/office/powerpoint/2010/main" val="2693393540"/>
              </p:ext>
            </p:extLst>
          </p:nvPr>
        </p:nvGraphicFramePr>
        <p:xfrm>
          <a:off x="143905" y="3597509"/>
          <a:ext cx="4483217" cy="2555344"/>
        </p:xfrm>
        <a:graphic>
          <a:graphicData uri="http://schemas.openxmlformats.org/drawingml/2006/chart">
            <c:chart xmlns:c="http://schemas.openxmlformats.org/drawingml/2006/chart" xmlns:r="http://schemas.openxmlformats.org/officeDocument/2006/relationships" r:id="rId2"/>
          </a:graphicData>
        </a:graphic>
      </p:graphicFrame>
      <p:sp>
        <p:nvSpPr>
          <p:cNvPr id="38" name="Rechthoek 37">
            <a:extLst>
              <a:ext uri="{FF2B5EF4-FFF2-40B4-BE49-F238E27FC236}">
                <a16:creationId xmlns:a16="http://schemas.microsoft.com/office/drawing/2014/main" id="{9DBA906D-D7E9-4843-AED3-5A7F80A4390D}"/>
              </a:ext>
            </a:extLst>
          </p:cNvPr>
          <p:cNvSpPr/>
          <p:nvPr/>
        </p:nvSpPr>
        <p:spPr>
          <a:xfrm>
            <a:off x="4717358" y="3243858"/>
            <a:ext cx="4516916" cy="3281500"/>
          </a:xfrm>
          <a:prstGeom prst="rect">
            <a:avLst/>
          </a:prstGeom>
          <a:solidFill>
            <a:schemeClr val="bg1"/>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36" name="Afbeelding 35">
            <a:extLst>
              <a:ext uri="{FF2B5EF4-FFF2-40B4-BE49-F238E27FC236}">
                <a16:creationId xmlns:a16="http://schemas.microsoft.com/office/drawing/2014/main" id="{1F5D500E-F4FA-4417-BE0E-4D1177FC4BD0}"/>
              </a:ext>
            </a:extLst>
          </p:cNvPr>
          <p:cNvPicPr/>
          <p:nvPr/>
        </p:nvPicPr>
        <p:blipFill rotWithShape="1">
          <a:blip r:embed="rId3">
            <a:extLst>
              <a:ext uri="{28A0092B-C50C-407E-A947-70E740481C1C}">
                <a14:useLocalDpi xmlns:a14="http://schemas.microsoft.com/office/drawing/2010/main" val="0"/>
              </a:ext>
            </a:extLst>
          </a:blip>
          <a:srcRect l="1" r="2523" b="7365"/>
          <a:stretch/>
        </p:blipFill>
        <p:spPr bwMode="auto">
          <a:xfrm>
            <a:off x="4904070" y="3472866"/>
            <a:ext cx="1613198" cy="2971215"/>
          </a:xfrm>
          <a:prstGeom prst="rect">
            <a:avLst/>
          </a:prstGeom>
          <a:noFill/>
          <a:ln>
            <a:noFill/>
          </a:ln>
        </p:spPr>
      </p:pic>
      <p:pic>
        <p:nvPicPr>
          <p:cNvPr id="37" name="Afbeelding 36">
            <a:extLst>
              <a:ext uri="{FF2B5EF4-FFF2-40B4-BE49-F238E27FC236}">
                <a16:creationId xmlns:a16="http://schemas.microsoft.com/office/drawing/2014/main" id="{7093359B-6E50-47EA-A453-8CEA52828C75}"/>
              </a:ext>
            </a:extLst>
          </p:cNvPr>
          <p:cNvPicPr/>
          <p:nvPr/>
        </p:nvPicPr>
        <p:blipFill rotWithShape="1">
          <a:blip r:embed="rId4">
            <a:extLst>
              <a:ext uri="{28A0092B-C50C-407E-A947-70E740481C1C}">
                <a14:useLocalDpi xmlns:a14="http://schemas.microsoft.com/office/drawing/2010/main" val="0"/>
              </a:ext>
            </a:extLst>
          </a:blip>
          <a:srcRect t="-1" b="18898"/>
          <a:stretch/>
        </p:blipFill>
        <p:spPr bwMode="auto">
          <a:xfrm>
            <a:off x="6632758" y="3372377"/>
            <a:ext cx="2060919" cy="2893247"/>
          </a:xfrm>
          <a:prstGeom prst="rect">
            <a:avLst/>
          </a:prstGeom>
          <a:noFill/>
          <a:ln>
            <a:noFill/>
          </a:ln>
        </p:spPr>
      </p:pic>
      <p:sp>
        <p:nvSpPr>
          <p:cNvPr id="40" name="Tekstvak 39">
            <a:extLst>
              <a:ext uri="{FF2B5EF4-FFF2-40B4-BE49-F238E27FC236}">
                <a16:creationId xmlns:a16="http://schemas.microsoft.com/office/drawing/2014/main" id="{3B8EA831-3916-4EA3-8C46-8A0C2CEA7A2B}"/>
              </a:ext>
            </a:extLst>
          </p:cNvPr>
          <p:cNvSpPr txBox="1"/>
          <p:nvPr/>
        </p:nvSpPr>
        <p:spPr>
          <a:xfrm>
            <a:off x="143905" y="6248358"/>
            <a:ext cx="9551963" cy="276999"/>
          </a:xfrm>
          <a:prstGeom prst="rect">
            <a:avLst/>
          </a:prstGeom>
          <a:noFill/>
        </p:spPr>
        <p:txBody>
          <a:bodyPr wrap="square" rtlCol="0">
            <a:spAutoFit/>
          </a:bodyPr>
          <a:lstStyle/>
          <a:p>
            <a:r>
              <a:rPr lang="nl-NL" sz="1200" dirty="0">
                <a:solidFill>
                  <a:schemeClr val="tx2">
                    <a:lumMod val="60000"/>
                    <a:lumOff val="40000"/>
                  </a:schemeClr>
                </a:solidFill>
                <a:latin typeface="Arial Black" panose="020B0A04020102020204" pitchFamily="34" charset="0"/>
              </a:rPr>
              <a:t>Figuur 1					Figuur 2</a:t>
            </a:r>
          </a:p>
        </p:txBody>
      </p:sp>
      <p:sp>
        <p:nvSpPr>
          <p:cNvPr id="41" name="Tekstvak 40">
            <a:extLst>
              <a:ext uri="{FF2B5EF4-FFF2-40B4-BE49-F238E27FC236}">
                <a16:creationId xmlns:a16="http://schemas.microsoft.com/office/drawing/2014/main" id="{5467A80D-C1B4-4FFE-B915-634A66AC0E27}"/>
              </a:ext>
            </a:extLst>
          </p:cNvPr>
          <p:cNvSpPr txBox="1"/>
          <p:nvPr/>
        </p:nvSpPr>
        <p:spPr>
          <a:xfrm>
            <a:off x="9390486" y="1877156"/>
            <a:ext cx="2559472" cy="1208842"/>
          </a:xfrm>
          <a:prstGeom prst="round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nl-NL" sz="1300" dirty="0">
                <a:solidFill>
                  <a:schemeClr val="bg1"/>
                </a:solidFill>
                <a:latin typeface="Arial Black" panose="020B0A04020102020204" pitchFamily="34" charset="0"/>
              </a:rPr>
              <a:t>Het taakgericht werken van Sanne is bijna verdubbeld ten op zichten van de voormeting</a:t>
            </a:r>
          </a:p>
        </p:txBody>
      </p:sp>
      <p:sp>
        <p:nvSpPr>
          <p:cNvPr id="42" name="Tekstvak 41">
            <a:extLst>
              <a:ext uri="{FF2B5EF4-FFF2-40B4-BE49-F238E27FC236}">
                <a16:creationId xmlns:a16="http://schemas.microsoft.com/office/drawing/2014/main" id="{F35C3075-D60D-4850-84CB-939486CEE83E}"/>
              </a:ext>
            </a:extLst>
          </p:cNvPr>
          <p:cNvSpPr txBox="1"/>
          <p:nvPr/>
        </p:nvSpPr>
        <p:spPr>
          <a:xfrm>
            <a:off x="9390486" y="3498738"/>
            <a:ext cx="2590499" cy="1208842"/>
          </a:xfrm>
          <a:prstGeom prst="round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nl-NL" sz="1300" dirty="0">
                <a:solidFill>
                  <a:schemeClr val="bg1"/>
                </a:solidFill>
                <a:latin typeface="Arial Black" panose="020B0A04020102020204" pitchFamily="34" charset="0"/>
              </a:rPr>
              <a:t>Zelfstandigheid gemeten</a:t>
            </a:r>
          </a:p>
          <a:p>
            <a:pPr marL="285750" indent="-285750">
              <a:buFontTx/>
              <a:buChar char="-"/>
            </a:pPr>
            <a:r>
              <a:rPr lang="nl-NL" sz="1300" dirty="0">
                <a:solidFill>
                  <a:schemeClr val="bg1"/>
                </a:solidFill>
                <a:latin typeface="Arial Black" panose="020B0A04020102020204" pitchFamily="34" charset="0"/>
              </a:rPr>
              <a:t>Extrinsieke motivatie</a:t>
            </a:r>
          </a:p>
          <a:p>
            <a:endParaRPr lang="nl-NL" sz="1300" dirty="0">
              <a:solidFill>
                <a:schemeClr val="bg1"/>
              </a:solidFill>
              <a:latin typeface="Arial Black" panose="020B0A04020102020204" pitchFamily="34" charset="0"/>
            </a:endParaRPr>
          </a:p>
          <a:p>
            <a:endParaRPr lang="nl-NL" sz="1300" dirty="0">
              <a:solidFill>
                <a:schemeClr val="bg1"/>
              </a:solidFill>
              <a:latin typeface="Arial Black" panose="020B0A04020102020204" pitchFamily="34" charset="0"/>
            </a:endParaRPr>
          </a:p>
        </p:txBody>
      </p:sp>
      <p:sp>
        <p:nvSpPr>
          <p:cNvPr id="43" name="Tekstvak 42">
            <a:extLst>
              <a:ext uri="{FF2B5EF4-FFF2-40B4-BE49-F238E27FC236}">
                <a16:creationId xmlns:a16="http://schemas.microsoft.com/office/drawing/2014/main" id="{CDE04591-48D0-4A6F-98B9-E45F35D29403}"/>
              </a:ext>
            </a:extLst>
          </p:cNvPr>
          <p:cNvSpPr txBox="1"/>
          <p:nvPr/>
        </p:nvSpPr>
        <p:spPr>
          <a:xfrm>
            <a:off x="9391476" y="5210612"/>
            <a:ext cx="2590499" cy="1208842"/>
          </a:xfrm>
          <a:prstGeom prst="round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nl-NL" sz="1300" dirty="0">
                <a:solidFill>
                  <a:schemeClr val="bg1"/>
                </a:solidFill>
                <a:latin typeface="Arial Black" panose="020B0A04020102020204" pitchFamily="34" charset="0"/>
              </a:rPr>
              <a:t>Vervolgonderzoek zelfstandigheid</a:t>
            </a:r>
          </a:p>
          <a:p>
            <a:pPr marL="285750" indent="-285750">
              <a:buFontTx/>
              <a:buChar char="-"/>
            </a:pPr>
            <a:r>
              <a:rPr lang="nl-NL" sz="1300" dirty="0">
                <a:solidFill>
                  <a:schemeClr val="bg1"/>
                </a:solidFill>
                <a:latin typeface="Arial Black" panose="020B0A04020102020204" pitchFamily="34" charset="0"/>
              </a:rPr>
              <a:t>Extrinsiek omzetten naar intrinsieke motivatie</a:t>
            </a:r>
          </a:p>
        </p:txBody>
      </p:sp>
      <p:sp>
        <p:nvSpPr>
          <p:cNvPr id="44" name="Tekstvak 43">
            <a:extLst>
              <a:ext uri="{FF2B5EF4-FFF2-40B4-BE49-F238E27FC236}">
                <a16:creationId xmlns:a16="http://schemas.microsoft.com/office/drawing/2014/main" id="{39B02381-6964-444D-B698-546956F37566}"/>
              </a:ext>
            </a:extLst>
          </p:cNvPr>
          <p:cNvSpPr txBox="1"/>
          <p:nvPr/>
        </p:nvSpPr>
        <p:spPr>
          <a:xfrm>
            <a:off x="9543171" y="3265053"/>
            <a:ext cx="1390068" cy="276999"/>
          </a:xfrm>
          <a:prstGeom prst="rect">
            <a:avLst/>
          </a:prstGeom>
          <a:noFill/>
        </p:spPr>
        <p:txBody>
          <a:bodyPr wrap="square" rtlCol="0">
            <a:spAutoFit/>
          </a:bodyPr>
          <a:lstStyle/>
          <a:p>
            <a:r>
              <a:rPr lang="nl-NL" sz="1200" dirty="0">
                <a:solidFill>
                  <a:schemeClr val="tx2">
                    <a:lumMod val="60000"/>
                    <a:lumOff val="40000"/>
                  </a:schemeClr>
                </a:solidFill>
                <a:latin typeface="Arial Black" panose="020B0A04020102020204" pitchFamily="34" charset="0"/>
              </a:rPr>
              <a:t>Discussie</a:t>
            </a:r>
          </a:p>
        </p:txBody>
      </p:sp>
      <p:sp>
        <p:nvSpPr>
          <p:cNvPr id="45" name="Tekstvak 44">
            <a:extLst>
              <a:ext uri="{FF2B5EF4-FFF2-40B4-BE49-F238E27FC236}">
                <a16:creationId xmlns:a16="http://schemas.microsoft.com/office/drawing/2014/main" id="{57329EED-5102-40F5-AFF8-7276D18D9D28}"/>
              </a:ext>
            </a:extLst>
          </p:cNvPr>
          <p:cNvSpPr txBox="1"/>
          <p:nvPr/>
        </p:nvSpPr>
        <p:spPr>
          <a:xfrm>
            <a:off x="9455607" y="4963472"/>
            <a:ext cx="1694067" cy="276999"/>
          </a:xfrm>
          <a:prstGeom prst="rect">
            <a:avLst/>
          </a:prstGeom>
          <a:noFill/>
        </p:spPr>
        <p:txBody>
          <a:bodyPr wrap="square" rtlCol="0">
            <a:spAutoFit/>
          </a:bodyPr>
          <a:lstStyle/>
          <a:p>
            <a:r>
              <a:rPr lang="nl-NL" sz="1200" dirty="0">
                <a:solidFill>
                  <a:schemeClr val="tx2">
                    <a:lumMod val="60000"/>
                    <a:lumOff val="40000"/>
                  </a:schemeClr>
                </a:solidFill>
                <a:latin typeface="Arial Black" panose="020B0A04020102020204" pitchFamily="34" charset="0"/>
              </a:rPr>
              <a:t>Aanbevelingen</a:t>
            </a:r>
          </a:p>
        </p:txBody>
      </p:sp>
    </p:spTree>
    <p:extLst>
      <p:ext uri="{BB962C8B-B14F-4D97-AF65-F5344CB8AC3E}">
        <p14:creationId xmlns:p14="http://schemas.microsoft.com/office/powerpoint/2010/main" val="34292506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E5685A-4414-42EC-8AD3-26150C0830C4}"/>
</file>

<file path=customXml/itemProps2.xml><?xml version="1.0" encoding="utf-8"?>
<ds:datastoreItem xmlns:ds="http://schemas.openxmlformats.org/officeDocument/2006/customXml" ds:itemID="{647ACE35-B544-4D42-830D-EA59FD1F9AAB}"/>
</file>

<file path=customXml/itemProps3.xml><?xml version="1.0" encoding="utf-8"?>
<ds:datastoreItem xmlns:ds="http://schemas.openxmlformats.org/officeDocument/2006/customXml" ds:itemID="{41E9944A-905E-4839-A6CB-A9295F6AC3E0}"/>
</file>

<file path=docProps/app.xml><?xml version="1.0" encoding="utf-8"?>
<Properties xmlns="http://schemas.openxmlformats.org/officeDocument/2006/extended-properties" xmlns:vt="http://schemas.openxmlformats.org/officeDocument/2006/docPropsVTypes">
  <TotalTime>1468</TotalTime>
  <Words>46</Words>
  <Application>Microsoft Office PowerPoint</Application>
  <PresentationFormat>Breedbeeld</PresentationFormat>
  <Paragraphs>19</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Arial Black</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Patricia Graaf</dc:creator>
  <cp:lastModifiedBy>Patricia Graaf</cp:lastModifiedBy>
  <cp:revision>10</cp:revision>
  <dcterms:created xsi:type="dcterms:W3CDTF">2018-06-26T11:04:48Z</dcterms:created>
  <dcterms:modified xsi:type="dcterms:W3CDTF">2018-06-27T11:33:06Z</dcterms:modified>
</cp:coreProperties>
</file>