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40288" cy="212407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van Weelden" initials="AvW" lastIdx="9" clrIdx="0">
    <p:extLst>
      <p:ext uri="{19B8F6BF-5375-455C-9EA6-DF929625EA0E}">
        <p15:presenceInfo xmlns:p15="http://schemas.microsoft.com/office/powerpoint/2012/main" userId="546e3a64e42feb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8E"/>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0" autoAdjust="0"/>
    <p:restoredTop sz="94660"/>
  </p:normalViewPr>
  <p:slideViewPr>
    <p:cSldViewPr snapToGrid="0">
      <p:cViewPr>
        <p:scale>
          <a:sx n="50" d="100"/>
          <a:sy n="50" d="100"/>
        </p:scale>
        <p:origin x="-163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3476208"/>
            <a:ext cx="25704245" cy="7394928"/>
          </a:xfrm>
        </p:spPr>
        <p:txBody>
          <a:bodyPr anchor="b"/>
          <a:lstStyle>
            <a:lvl1pPr algn="ctr">
              <a:defRPr sz="18583"/>
            </a:lvl1pPr>
          </a:lstStyle>
          <a:p>
            <a:r>
              <a:rPr lang="nl-NL"/>
              <a:t>Klik om stijl te bewerken</a:t>
            </a:r>
            <a:endParaRPr lang="en-US" dirty="0"/>
          </a:p>
        </p:txBody>
      </p:sp>
      <p:sp>
        <p:nvSpPr>
          <p:cNvPr id="3" name="Subtitle 2"/>
          <p:cNvSpPr>
            <a:spLocks noGrp="1"/>
          </p:cNvSpPr>
          <p:nvPr>
            <p:ph type="subTitle" idx="1"/>
          </p:nvPr>
        </p:nvSpPr>
        <p:spPr>
          <a:xfrm>
            <a:off x="3780036" y="11156312"/>
            <a:ext cx="22680216" cy="5128263"/>
          </a:xfrm>
        </p:spPr>
        <p:txBody>
          <a:bodyPr/>
          <a:lstStyle>
            <a:lvl1pPr marL="0" indent="0" algn="ctr">
              <a:buNone/>
              <a:defRPr sz="7433"/>
            </a:lvl1pPr>
            <a:lvl2pPr marL="1416040" indent="0" algn="ctr">
              <a:buNone/>
              <a:defRPr sz="6194"/>
            </a:lvl2pPr>
            <a:lvl3pPr marL="2832080" indent="0" algn="ctr">
              <a:buNone/>
              <a:defRPr sz="5575"/>
            </a:lvl3pPr>
            <a:lvl4pPr marL="4248120" indent="0" algn="ctr">
              <a:buNone/>
              <a:defRPr sz="4956"/>
            </a:lvl4pPr>
            <a:lvl5pPr marL="5664159" indent="0" algn="ctr">
              <a:buNone/>
              <a:defRPr sz="4956"/>
            </a:lvl5pPr>
            <a:lvl6pPr marL="7080199" indent="0" algn="ctr">
              <a:buNone/>
              <a:defRPr sz="4956"/>
            </a:lvl6pPr>
            <a:lvl7pPr marL="8496239" indent="0" algn="ctr">
              <a:buNone/>
              <a:defRPr sz="4956"/>
            </a:lvl7pPr>
            <a:lvl8pPr marL="9912279" indent="0" algn="ctr">
              <a:buNone/>
              <a:defRPr sz="4956"/>
            </a:lvl8pPr>
            <a:lvl9pPr marL="11328319" indent="0" algn="ctr">
              <a:buNone/>
              <a:defRPr sz="4956"/>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161DA2-C3ED-4DE7-92E4-9B144A7FD95C}" type="datetimeFigureOut">
              <a:rPr lang="nl-NL" smtClean="0"/>
              <a:t>8-1-2019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111568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161DA2-C3ED-4DE7-92E4-9B144A7FD95C}" type="datetimeFigureOut">
              <a:rPr lang="nl-NL" smtClean="0"/>
              <a:t>8-1-2019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67050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1130873"/>
            <a:ext cx="6520562" cy="1800055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079021" y="1130873"/>
            <a:ext cx="19183683" cy="1800055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161DA2-C3ED-4DE7-92E4-9B144A7FD95C}" type="datetimeFigureOut">
              <a:rPr lang="nl-NL" smtClean="0"/>
              <a:t>8-1-2019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199829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161DA2-C3ED-4DE7-92E4-9B144A7FD95C}" type="datetimeFigureOut">
              <a:rPr lang="nl-NL" smtClean="0"/>
              <a:t>8-1-2019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104673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63272" y="5295443"/>
            <a:ext cx="26082248" cy="8835560"/>
          </a:xfrm>
        </p:spPr>
        <p:txBody>
          <a:bodyPr anchor="b"/>
          <a:lstStyle>
            <a:lvl1pPr>
              <a:defRPr sz="18583"/>
            </a:lvl1pPr>
          </a:lstStyle>
          <a:p>
            <a:r>
              <a:rPr lang="nl-NL"/>
              <a:t>Klik om stijl te bewerken</a:t>
            </a:r>
            <a:endParaRPr lang="en-US" dirty="0"/>
          </a:p>
        </p:txBody>
      </p:sp>
      <p:sp>
        <p:nvSpPr>
          <p:cNvPr id="3" name="Text Placeholder 2"/>
          <p:cNvSpPr>
            <a:spLocks noGrp="1"/>
          </p:cNvSpPr>
          <p:nvPr>
            <p:ph type="body" idx="1"/>
          </p:nvPr>
        </p:nvSpPr>
        <p:spPr>
          <a:xfrm>
            <a:off x="2063272" y="14214591"/>
            <a:ext cx="26082248" cy="4646413"/>
          </a:xfrm>
        </p:spPr>
        <p:txBody>
          <a:bodyPr/>
          <a:lstStyle>
            <a:lvl1pPr marL="0" indent="0">
              <a:buNone/>
              <a:defRPr sz="7433">
                <a:solidFill>
                  <a:schemeClr val="tx1"/>
                </a:solidFill>
              </a:defRPr>
            </a:lvl1pPr>
            <a:lvl2pPr marL="1416040" indent="0">
              <a:buNone/>
              <a:defRPr sz="6194">
                <a:solidFill>
                  <a:schemeClr val="tx1">
                    <a:tint val="75000"/>
                  </a:schemeClr>
                </a:solidFill>
              </a:defRPr>
            </a:lvl2pPr>
            <a:lvl3pPr marL="2832080" indent="0">
              <a:buNone/>
              <a:defRPr sz="5575">
                <a:solidFill>
                  <a:schemeClr val="tx1">
                    <a:tint val="75000"/>
                  </a:schemeClr>
                </a:solidFill>
              </a:defRPr>
            </a:lvl3pPr>
            <a:lvl4pPr marL="4248120" indent="0">
              <a:buNone/>
              <a:defRPr sz="4956">
                <a:solidFill>
                  <a:schemeClr val="tx1">
                    <a:tint val="75000"/>
                  </a:schemeClr>
                </a:solidFill>
              </a:defRPr>
            </a:lvl4pPr>
            <a:lvl5pPr marL="5664159" indent="0">
              <a:buNone/>
              <a:defRPr sz="4956">
                <a:solidFill>
                  <a:schemeClr val="tx1">
                    <a:tint val="75000"/>
                  </a:schemeClr>
                </a:solidFill>
              </a:defRPr>
            </a:lvl5pPr>
            <a:lvl6pPr marL="7080199" indent="0">
              <a:buNone/>
              <a:defRPr sz="4956">
                <a:solidFill>
                  <a:schemeClr val="tx1">
                    <a:tint val="75000"/>
                  </a:schemeClr>
                </a:solidFill>
              </a:defRPr>
            </a:lvl6pPr>
            <a:lvl7pPr marL="8496239" indent="0">
              <a:buNone/>
              <a:defRPr sz="4956">
                <a:solidFill>
                  <a:schemeClr val="tx1">
                    <a:tint val="75000"/>
                  </a:schemeClr>
                </a:solidFill>
              </a:defRPr>
            </a:lvl7pPr>
            <a:lvl8pPr marL="9912279" indent="0">
              <a:buNone/>
              <a:defRPr sz="4956">
                <a:solidFill>
                  <a:schemeClr val="tx1">
                    <a:tint val="75000"/>
                  </a:schemeClr>
                </a:solidFill>
              </a:defRPr>
            </a:lvl8pPr>
            <a:lvl9pPr marL="11328319" indent="0">
              <a:buNone/>
              <a:defRPr sz="4956">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161DA2-C3ED-4DE7-92E4-9B144A7FD95C}" type="datetimeFigureOut">
              <a:rPr lang="nl-NL" smtClean="0"/>
              <a:t>8-1-2019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205872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079020" y="5654366"/>
            <a:ext cx="12852122" cy="1347706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5309146" y="5654366"/>
            <a:ext cx="12852122" cy="1347706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161DA2-C3ED-4DE7-92E4-9B144A7FD95C}" type="datetimeFigureOut">
              <a:rPr lang="nl-NL" smtClean="0"/>
              <a:t>8-1-2019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86922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082959" y="1130878"/>
            <a:ext cx="26082248" cy="4105563"/>
          </a:xfrm>
        </p:spPr>
        <p:txBody>
          <a:bodyPr/>
          <a:lstStyle/>
          <a:p>
            <a:r>
              <a:rPr lang="nl-NL"/>
              <a:t>Klik om stijl te bewerken</a:t>
            </a:r>
            <a:endParaRPr lang="en-US" dirty="0"/>
          </a:p>
        </p:txBody>
      </p:sp>
      <p:sp>
        <p:nvSpPr>
          <p:cNvPr id="3" name="Text Placeholder 2"/>
          <p:cNvSpPr>
            <a:spLocks noGrp="1"/>
          </p:cNvSpPr>
          <p:nvPr>
            <p:ph type="body" idx="1"/>
          </p:nvPr>
        </p:nvSpPr>
        <p:spPr>
          <a:xfrm>
            <a:off x="2082962" y="5206935"/>
            <a:ext cx="12793057"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nl-NL"/>
              <a:t>Tekststijl van het model bewerken</a:t>
            </a:r>
          </a:p>
        </p:txBody>
      </p:sp>
      <p:sp>
        <p:nvSpPr>
          <p:cNvPr id="4" name="Content Placeholder 3"/>
          <p:cNvSpPr>
            <a:spLocks noGrp="1"/>
          </p:cNvSpPr>
          <p:nvPr>
            <p:ph sz="half" idx="2"/>
          </p:nvPr>
        </p:nvSpPr>
        <p:spPr>
          <a:xfrm>
            <a:off x="2082962" y="7758774"/>
            <a:ext cx="12793057" cy="114119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5309148" y="5206935"/>
            <a:ext cx="12856061"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nl-NL"/>
              <a:t>Tekststijl van het model bewerken</a:t>
            </a:r>
          </a:p>
        </p:txBody>
      </p:sp>
      <p:sp>
        <p:nvSpPr>
          <p:cNvPr id="6" name="Content Placeholder 5"/>
          <p:cNvSpPr>
            <a:spLocks noGrp="1"/>
          </p:cNvSpPr>
          <p:nvPr>
            <p:ph sz="quarter" idx="4"/>
          </p:nvPr>
        </p:nvSpPr>
        <p:spPr>
          <a:xfrm>
            <a:off x="15309148" y="7758774"/>
            <a:ext cx="12856061" cy="114119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161DA2-C3ED-4DE7-92E4-9B144A7FD95C}" type="datetimeFigureOut">
              <a:rPr lang="nl-NL" smtClean="0"/>
              <a:t>8-1-2019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95336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161DA2-C3ED-4DE7-92E4-9B144A7FD95C}" type="datetimeFigureOut">
              <a:rPr lang="nl-NL" smtClean="0"/>
              <a:t>8-1-2019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279558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61DA2-C3ED-4DE7-92E4-9B144A7FD95C}" type="datetimeFigureOut">
              <a:rPr lang="nl-NL" smtClean="0"/>
              <a:t>8-1-2019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23940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nl-NL"/>
              <a:t>Klik om stijl te bewerken</a:t>
            </a:r>
            <a:endParaRPr lang="en-US" dirty="0"/>
          </a:p>
        </p:txBody>
      </p:sp>
      <p:sp>
        <p:nvSpPr>
          <p:cNvPr id="3" name="Content Placeholder 2"/>
          <p:cNvSpPr>
            <a:spLocks noGrp="1"/>
          </p:cNvSpPr>
          <p:nvPr>
            <p:ph idx="1"/>
          </p:nvPr>
        </p:nvSpPr>
        <p:spPr>
          <a:xfrm>
            <a:off x="12856061" y="3058279"/>
            <a:ext cx="15309146" cy="15094700"/>
          </a:xfrm>
        </p:spPr>
        <p:txBody>
          <a:bodyPr/>
          <a:lstStyle>
            <a:lvl1pPr>
              <a:defRPr sz="9911"/>
            </a:lvl1pPr>
            <a:lvl2pPr>
              <a:defRPr sz="8672"/>
            </a:lvl2pPr>
            <a:lvl3pPr>
              <a:defRPr sz="7433"/>
            </a:lvl3pPr>
            <a:lvl4pPr>
              <a:defRPr sz="6194"/>
            </a:lvl4pPr>
            <a:lvl5pPr>
              <a:defRPr sz="6194"/>
            </a:lvl5pPr>
            <a:lvl6pPr>
              <a:defRPr sz="6194"/>
            </a:lvl6pPr>
            <a:lvl7pPr>
              <a:defRPr sz="6194"/>
            </a:lvl7pPr>
            <a:lvl8pPr>
              <a:defRPr sz="6194"/>
            </a:lvl8pPr>
            <a:lvl9pPr>
              <a:defRPr sz="6194"/>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nl-NL"/>
              <a:t>Tekststijl van het model bewerken</a:t>
            </a:r>
          </a:p>
        </p:txBody>
      </p:sp>
      <p:sp>
        <p:nvSpPr>
          <p:cNvPr id="5" name="Date Placeholder 4"/>
          <p:cNvSpPr>
            <a:spLocks noGrp="1"/>
          </p:cNvSpPr>
          <p:nvPr>
            <p:ph type="dt" sz="half" idx="10"/>
          </p:nvPr>
        </p:nvSpPr>
        <p:spPr/>
        <p:txBody>
          <a:bodyPr/>
          <a:lstStyle/>
          <a:p>
            <a:fld id="{48161DA2-C3ED-4DE7-92E4-9B144A7FD95C}" type="datetimeFigureOut">
              <a:rPr lang="nl-NL" smtClean="0"/>
              <a:t>8-1-2019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208277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1416050"/>
            <a:ext cx="9753280" cy="4956175"/>
          </a:xfrm>
        </p:spPr>
        <p:txBody>
          <a:bodyPr anchor="b"/>
          <a:lstStyle>
            <a:lvl1pPr>
              <a:defRPr sz="9911"/>
            </a:lvl1pPr>
          </a:lstStyle>
          <a:p>
            <a:r>
              <a:rPr lang="nl-NL"/>
              <a:t>Klik om stijl te bewerken</a:t>
            </a:r>
            <a:endParaRPr lang="en-US" dirty="0"/>
          </a:p>
        </p:txBody>
      </p:sp>
      <p:sp>
        <p:nvSpPr>
          <p:cNvPr id="3" name="Picture Placeholder 2"/>
          <p:cNvSpPr>
            <a:spLocks noGrp="1" noChangeAspect="1"/>
          </p:cNvSpPr>
          <p:nvPr>
            <p:ph type="pic" idx="1"/>
          </p:nvPr>
        </p:nvSpPr>
        <p:spPr>
          <a:xfrm>
            <a:off x="12856061" y="3058279"/>
            <a:ext cx="15309146" cy="15094700"/>
          </a:xfrm>
        </p:spPr>
        <p:txBody>
          <a:bodyPr anchor="t"/>
          <a:lstStyle>
            <a:lvl1pPr marL="0" indent="0">
              <a:buNone/>
              <a:defRPr sz="9911"/>
            </a:lvl1pPr>
            <a:lvl2pPr marL="1416040" indent="0">
              <a:buNone/>
              <a:defRPr sz="8672"/>
            </a:lvl2pPr>
            <a:lvl3pPr marL="2832080" indent="0">
              <a:buNone/>
              <a:defRPr sz="7433"/>
            </a:lvl3pPr>
            <a:lvl4pPr marL="4248120" indent="0">
              <a:buNone/>
              <a:defRPr sz="6194"/>
            </a:lvl4pPr>
            <a:lvl5pPr marL="5664159" indent="0">
              <a:buNone/>
              <a:defRPr sz="6194"/>
            </a:lvl5pPr>
            <a:lvl6pPr marL="7080199" indent="0">
              <a:buNone/>
              <a:defRPr sz="6194"/>
            </a:lvl6pPr>
            <a:lvl7pPr marL="8496239" indent="0">
              <a:buNone/>
              <a:defRPr sz="6194"/>
            </a:lvl7pPr>
            <a:lvl8pPr marL="9912279" indent="0">
              <a:buNone/>
              <a:defRPr sz="6194"/>
            </a:lvl8pPr>
            <a:lvl9pPr marL="11328319" indent="0">
              <a:buNone/>
              <a:defRPr sz="6194"/>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082959" y="6372225"/>
            <a:ext cx="9753280"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nl-NL"/>
              <a:t>Tekststijl van het model bewerken</a:t>
            </a:r>
          </a:p>
        </p:txBody>
      </p:sp>
      <p:sp>
        <p:nvSpPr>
          <p:cNvPr id="5" name="Date Placeholder 4"/>
          <p:cNvSpPr>
            <a:spLocks noGrp="1"/>
          </p:cNvSpPr>
          <p:nvPr>
            <p:ph type="dt" sz="half" idx="10"/>
          </p:nvPr>
        </p:nvSpPr>
        <p:spPr/>
        <p:txBody>
          <a:bodyPr/>
          <a:lstStyle/>
          <a:p>
            <a:fld id="{48161DA2-C3ED-4DE7-92E4-9B144A7FD95C}" type="datetimeFigureOut">
              <a:rPr lang="nl-NL" smtClean="0"/>
              <a:t>8-1-2019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FF226BB-52CD-45B7-9DDD-253E97CE0920}" type="slidenum">
              <a:rPr lang="nl-NL" smtClean="0"/>
              <a:t>‹nr.›</a:t>
            </a:fld>
            <a:endParaRPr lang="nl-NL"/>
          </a:p>
        </p:txBody>
      </p:sp>
    </p:spTree>
    <p:extLst>
      <p:ext uri="{BB962C8B-B14F-4D97-AF65-F5344CB8AC3E}">
        <p14:creationId xmlns:p14="http://schemas.microsoft.com/office/powerpoint/2010/main" val="401923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1130878"/>
            <a:ext cx="26082248" cy="410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079020" y="5654366"/>
            <a:ext cx="26082248" cy="1347706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079020" y="19687033"/>
            <a:ext cx="6804065" cy="1130873"/>
          </a:xfrm>
          <a:prstGeom prst="rect">
            <a:avLst/>
          </a:prstGeom>
        </p:spPr>
        <p:txBody>
          <a:bodyPr vert="horz" lIns="91440" tIns="45720" rIns="91440" bIns="45720" rtlCol="0" anchor="ctr"/>
          <a:lstStyle>
            <a:lvl1pPr algn="l">
              <a:defRPr sz="3717">
                <a:solidFill>
                  <a:schemeClr val="tx1">
                    <a:tint val="75000"/>
                  </a:schemeClr>
                </a:solidFill>
              </a:defRPr>
            </a:lvl1pPr>
          </a:lstStyle>
          <a:p>
            <a:fld id="{48161DA2-C3ED-4DE7-92E4-9B144A7FD95C}" type="datetimeFigureOut">
              <a:rPr lang="nl-NL" smtClean="0"/>
              <a:t>8-1-2019</a:t>
            </a:fld>
            <a:endParaRPr lang="nl-NL"/>
          </a:p>
        </p:txBody>
      </p:sp>
      <p:sp>
        <p:nvSpPr>
          <p:cNvPr id="5" name="Footer Placeholder 4"/>
          <p:cNvSpPr>
            <a:spLocks noGrp="1"/>
          </p:cNvSpPr>
          <p:nvPr>
            <p:ph type="ftr" sz="quarter" idx="3"/>
          </p:nvPr>
        </p:nvSpPr>
        <p:spPr>
          <a:xfrm>
            <a:off x="10017096" y="19687033"/>
            <a:ext cx="10206097" cy="1130873"/>
          </a:xfrm>
          <a:prstGeom prst="rect">
            <a:avLst/>
          </a:prstGeom>
        </p:spPr>
        <p:txBody>
          <a:bodyPr vert="horz" lIns="91440" tIns="45720" rIns="91440" bIns="45720" rtlCol="0" anchor="ctr"/>
          <a:lstStyle>
            <a:lvl1pPr algn="ctr">
              <a:defRPr sz="3717">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21357203" y="19687033"/>
            <a:ext cx="6804065" cy="1130873"/>
          </a:xfrm>
          <a:prstGeom prst="rect">
            <a:avLst/>
          </a:prstGeom>
        </p:spPr>
        <p:txBody>
          <a:bodyPr vert="horz" lIns="91440" tIns="45720" rIns="91440" bIns="45720" rtlCol="0" anchor="ctr"/>
          <a:lstStyle>
            <a:lvl1pPr algn="r">
              <a:defRPr sz="3717">
                <a:solidFill>
                  <a:schemeClr val="tx1">
                    <a:tint val="75000"/>
                  </a:schemeClr>
                </a:solidFill>
              </a:defRPr>
            </a:lvl1pPr>
          </a:lstStyle>
          <a:p>
            <a:fld id="{0FF226BB-52CD-45B7-9DDD-253E97CE0920}" type="slidenum">
              <a:rPr lang="nl-NL" smtClean="0"/>
              <a:t>‹nr.›</a:t>
            </a:fld>
            <a:endParaRPr lang="nl-NL"/>
          </a:p>
        </p:txBody>
      </p:sp>
    </p:spTree>
    <p:extLst>
      <p:ext uri="{BB962C8B-B14F-4D97-AF65-F5344CB8AC3E}">
        <p14:creationId xmlns:p14="http://schemas.microsoft.com/office/powerpoint/2010/main" val="1675232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32080" rtl="0" eaLnBrk="1" latinLnBrk="0" hangingPunct="1">
        <a:lnSpc>
          <a:spcPct val="90000"/>
        </a:lnSpc>
        <a:spcBef>
          <a:spcPct val="0"/>
        </a:spcBef>
        <a:buNone/>
        <a:defRPr sz="13628" kern="1200">
          <a:solidFill>
            <a:schemeClr val="tx1"/>
          </a:solidFill>
          <a:latin typeface="+mj-lt"/>
          <a:ea typeface="+mj-ea"/>
          <a:cs typeface="+mj-cs"/>
        </a:defRPr>
      </a:lvl1pPr>
    </p:titleStyle>
    <p:bodyStyle>
      <a:lvl1pPr marL="708020" indent="-708020" algn="l" defTabSz="2832080" rtl="0" eaLnBrk="1" latinLnBrk="0" hangingPunct="1">
        <a:lnSpc>
          <a:spcPct val="90000"/>
        </a:lnSpc>
        <a:spcBef>
          <a:spcPts val="3097"/>
        </a:spcBef>
        <a:buFont typeface="Arial" panose="020B0604020202020204" pitchFamily="34" charset="0"/>
        <a:buChar char="•"/>
        <a:defRPr sz="8672" kern="1200">
          <a:solidFill>
            <a:schemeClr val="tx1"/>
          </a:solidFill>
          <a:latin typeface="+mn-lt"/>
          <a:ea typeface="+mn-ea"/>
          <a:cs typeface="+mn-cs"/>
        </a:defRPr>
      </a:lvl1pPr>
      <a:lvl2pPr marL="2124060" indent="-708020" algn="l" defTabSz="2832080" rtl="0" eaLnBrk="1" latinLnBrk="0" hangingPunct="1">
        <a:lnSpc>
          <a:spcPct val="90000"/>
        </a:lnSpc>
        <a:spcBef>
          <a:spcPts val="1549"/>
        </a:spcBef>
        <a:buFont typeface="Arial" panose="020B0604020202020204" pitchFamily="34" charset="0"/>
        <a:buChar char="•"/>
        <a:defRPr sz="7433" kern="1200">
          <a:solidFill>
            <a:schemeClr val="tx1"/>
          </a:solidFill>
          <a:latin typeface="+mn-lt"/>
          <a:ea typeface="+mn-ea"/>
          <a:cs typeface="+mn-cs"/>
        </a:defRPr>
      </a:lvl2pPr>
      <a:lvl3pPr marL="3540100" indent="-708020" algn="l" defTabSz="2832080" rtl="0" eaLnBrk="1" latinLnBrk="0" hangingPunct="1">
        <a:lnSpc>
          <a:spcPct val="90000"/>
        </a:lnSpc>
        <a:spcBef>
          <a:spcPts val="1549"/>
        </a:spcBef>
        <a:buFont typeface="Arial" panose="020B0604020202020204" pitchFamily="34" charset="0"/>
        <a:buChar char="•"/>
        <a:defRPr sz="6194" kern="1200">
          <a:solidFill>
            <a:schemeClr val="tx1"/>
          </a:solidFill>
          <a:latin typeface="+mn-lt"/>
          <a:ea typeface="+mn-ea"/>
          <a:cs typeface="+mn-cs"/>
        </a:defRPr>
      </a:lvl3pPr>
      <a:lvl4pPr marL="49561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4pPr>
      <a:lvl5pPr marL="637217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5pPr>
      <a:lvl6pPr marL="778821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6pPr>
      <a:lvl7pPr marL="920425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7pPr>
      <a:lvl8pPr marL="1062029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8pPr>
      <a:lvl9pPr marL="120363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9pPr>
    </p:bodyStyle>
    <p:otherStyle>
      <a:defPPr>
        <a:defRPr lang="en-US"/>
      </a:defPPr>
      <a:lvl1pPr marL="0" algn="l" defTabSz="2832080" rtl="0" eaLnBrk="1" latinLnBrk="0" hangingPunct="1">
        <a:defRPr sz="5575" kern="1200">
          <a:solidFill>
            <a:schemeClr val="tx1"/>
          </a:solidFill>
          <a:latin typeface="+mn-lt"/>
          <a:ea typeface="+mn-ea"/>
          <a:cs typeface="+mn-cs"/>
        </a:defRPr>
      </a:lvl1pPr>
      <a:lvl2pPr marL="1416040" algn="l" defTabSz="2832080" rtl="0" eaLnBrk="1" latinLnBrk="0" hangingPunct="1">
        <a:defRPr sz="5575" kern="1200">
          <a:solidFill>
            <a:schemeClr val="tx1"/>
          </a:solidFill>
          <a:latin typeface="+mn-lt"/>
          <a:ea typeface="+mn-ea"/>
          <a:cs typeface="+mn-cs"/>
        </a:defRPr>
      </a:lvl2pPr>
      <a:lvl3pPr marL="2832080" algn="l" defTabSz="2832080" rtl="0" eaLnBrk="1" latinLnBrk="0" hangingPunct="1">
        <a:defRPr sz="5575" kern="1200">
          <a:solidFill>
            <a:schemeClr val="tx1"/>
          </a:solidFill>
          <a:latin typeface="+mn-lt"/>
          <a:ea typeface="+mn-ea"/>
          <a:cs typeface="+mn-cs"/>
        </a:defRPr>
      </a:lvl3pPr>
      <a:lvl4pPr marL="4248120" algn="l" defTabSz="2832080" rtl="0" eaLnBrk="1" latinLnBrk="0" hangingPunct="1">
        <a:defRPr sz="5575" kern="1200">
          <a:solidFill>
            <a:schemeClr val="tx1"/>
          </a:solidFill>
          <a:latin typeface="+mn-lt"/>
          <a:ea typeface="+mn-ea"/>
          <a:cs typeface="+mn-cs"/>
        </a:defRPr>
      </a:lvl4pPr>
      <a:lvl5pPr marL="5664159" algn="l" defTabSz="2832080" rtl="0" eaLnBrk="1" latinLnBrk="0" hangingPunct="1">
        <a:defRPr sz="5575" kern="1200">
          <a:solidFill>
            <a:schemeClr val="tx1"/>
          </a:solidFill>
          <a:latin typeface="+mn-lt"/>
          <a:ea typeface="+mn-ea"/>
          <a:cs typeface="+mn-cs"/>
        </a:defRPr>
      </a:lvl5pPr>
      <a:lvl6pPr marL="7080199" algn="l" defTabSz="2832080" rtl="0" eaLnBrk="1" latinLnBrk="0" hangingPunct="1">
        <a:defRPr sz="5575" kern="1200">
          <a:solidFill>
            <a:schemeClr val="tx1"/>
          </a:solidFill>
          <a:latin typeface="+mn-lt"/>
          <a:ea typeface="+mn-ea"/>
          <a:cs typeface="+mn-cs"/>
        </a:defRPr>
      </a:lvl6pPr>
      <a:lvl7pPr marL="8496239" algn="l" defTabSz="2832080" rtl="0" eaLnBrk="1" latinLnBrk="0" hangingPunct="1">
        <a:defRPr sz="5575" kern="1200">
          <a:solidFill>
            <a:schemeClr val="tx1"/>
          </a:solidFill>
          <a:latin typeface="+mn-lt"/>
          <a:ea typeface="+mn-ea"/>
          <a:cs typeface="+mn-cs"/>
        </a:defRPr>
      </a:lvl7pPr>
      <a:lvl8pPr marL="9912279" algn="l" defTabSz="2832080" rtl="0" eaLnBrk="1" latinLnBrk="0" hangingPunct="1">
        <a:defRPr sz="5575" kern="1200">
          <a:solidFill>
            <a:schemeClr val="tx1"/>
          </a:solidFill>
          <a:latin typeface="+mn-lt"/>
          <a:ea typeface="+mn-ea"/>
          <a:cs typeface="+mn-cs"/>
        </a:defRPr>
      </a:lvl8pPr>
      <a:lvl9pPr marL="11328319" algn="l" defTabSz="2832080" rtl="0" eaLnBrk="1" latinLnBrk="0" hangingPunct="1">
        <a:defRPr sz="5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el 4">
            <a:extLst>
              <a:ext uri="{FF2B5EF4-FFF2-40B4-BE49-F238E27FC236}">
                <a16:creationId xmlns:a16="http://schemas.microsoft.com/office/drawing/2014/main" id="{728CBB5A-6FC6-4CD7-9742-7FFA7BA278FB}"/>
              </a:ext>
            </a:extLst>
          </p:cNvPr>
          <p:cNvSpPr>
            <a:spLocks noGrp="1"/>
          </p:cNvSpPr>
          <p:nvPr>
            <p:ph type="ctrTitle"/>
          </p:nvPr>
        </p:nvSpPr>
        <p:spPr>
          <a:xfrm>
            <a:off x="633519" y="9229887"/>
            <a:ext cx="9212664" cy="10830830"/>
          </a:xfrm>
        </p:spPr>
        <p:style>
          <a:lnRef idx="2">
            <a:schemeClr val="accent3"/>
          </a:lnRef>
          <a:fillRef idx="1">
            <a:schemeClr val="lt1"/>
          </a:fillRef>
          <a:effectRef idx="0">
            <a:schemeClr val="accent3"/>
          </a:effectRef>
          <a:fontRef idx="minor">
            <a:schemeClr val="dk1"/>
          </a:fontRef>
        </p:style>
        <p:txBody>
          <a:bodyPr>
            <a:normAutofit/>
          </a:bodyPr>
          <a:lstStyle/>
          <a:p>
            <a:pPr algn="l"/>
            <a:br>
              <a:rPr lang="nl-NL" sz="2400" b="1" u="sng" dirty="0"/>
            </a:br>
            <a:endParaRPr lang="nl-NL" sz="2400" b="1" u="sng" dirty="0"/>
          </a:p>
        </p:txBody>
      </p:sp>
      <p:graphicFrame>
        <p:nvGraphicFramePr>
          <p:cNvPr id="4" name="Tabel 3">
            <a:extLst>
              <a:ext uri="{FF2B5EF4-FFF2-40B4-BE49-F238E27FC236}">
                <a16:creationId xmlns:a16="http://schemas.microsoft.com/office/drawing/2014/main" id="{70913D0D-C90C-4A61-BCCB-29510954AB0E}"/>
              </a:ext>
            </a:extLst>
          </p:cNvPr>
          <p:cNvGraphicFramePr>
            <a:graphicFrameLocks noGrp="1"/>
          </p:cNvGraphicFramePr>
          <p:nvPr>
            <p:extLst>
              <p:ext uri="{D42A27DB-BD31-4B8C-83A1-F6EECF244321}">
                <p14:modId xmlns:p14="http://schemas.microsoft.com/office/powerpoint/2010/main" val="2008923415"/>
              </p:ext>
            </p:extLst>
          </p:nvPr>
        </p:nvGraphicFramePr>
        <p:xfrm>
          <a:off x="10012554" y="5068671"/>
          <a:ext cx="12415818" cy="3505200"/>
        </p:xfrm>
        <a:graphic>
          <a:graphicData uri="http://schemas.openxmlformats.org/drawingml/2006/table">
            <a:tbl>
              <a:tblPr firstRow="1" firstCol="1" bandRow="1">
                <a:tableStyleId>{5C22544A-7EE6-4342-B048-85BDC9FD1C3A}</a:tableStyleId>
              </a:tblPr>
              <a:tblGrid>
                <a:gridCol w="2791359">
                  <a:extLst>
                    <a:ext uri="{9D8B030D-6E8A-4147-A177-3AD203B41FA5}">
                      <a16:colId xmlns:a16="http://schemas.microsoft.com/office/drawing/2014/main" val="1441057787"/>
                    </a:ext>
                  </a:extLst>
                </a:gridCol>
                <a:gridCol w="823051">
                  <a:extLst>
                    <a:ext uri="{9D8B030D-6E8A-4147-A177-3AD203B41FA5}">
                      <a16:colId xmlns:a16="http://schemas.microsoft.com/office/drawing/2014/main" val="2099858606"/>
                    </a:ext>
                  </a:extLst>
                </a:gridCol>
                <a:gridCol w="556381">
                  <a:extLst>
                    <a:ext uri="{9D8B030D-6E8A-4147-A177-3AD203B41FA5}">
                      <a16:colId xmlns:a16="http://schemas.microsoft.com/office/drawing/2014/main" val="3343009051"/>
                    </a:ext>
                  </a:extLst>
                </a:gridCol>
                <a:gridCol w="8245027">
                  <a:extLst>
                    <a:ext uri="{9D8B030D-6E8A-4147-A177-3AD203B41FA5}">
                      <a16:colId xmlns:a16="http://schemas.microsoft.com/office/drawing/2014/main" val="2569103712"/>
                    </a:ext>
                  </a:extLst>
                </a:gridCol>
              </a:tblGrid>
              <a:tr h="267449">
                <a:tc>
                  <a:txBody>
                    <a:bodyPr/>
                    <a:lstStyle/>
                    <a:p>
                      <a:pPr algn="l">
                        <a:lnSpc>
                          <a:spcPct val="100000"/>
                        </a:lnSpc>
                        <a:spcAft>
                          <a:spcPts val="0"/>
                        </a:spcAft>
                      </a:pPr>
                      <a:r>
                        <a:rPr lang="nl-NL" sz="2000" dirty="0">
                          <a:effectLst/>
                          <a:latin typeface="Calibri" panose="020F0502020204030204" pitchFamily="34" charset="0"/>
                          <a:ea typeface="+mn-ea"/>
                          <a:cs typeface="Times New Roman" panose="02020603050405020304" pitchFamily="18" charset="0"/>
                        </a:rPr>
                        <a:t>Auteur en publicatiejaar</a:t>
                      </a:r>
                    </a:p>
                  </a:txBody>
                  <a:tcPr marL="68580" marR="68580" marT="0" marB="0">
                    <a:lnR w="12700" cap="flat" cmpd="sng" algn="ctr">
                      <a:solidFill>
                        <a:schemeClr val="bg1"/>
                      </a:solidFill>
                      <a:prstDash val="solid"/>
                      <a:round/>
                      <a:headEnd type="none" w="med" len="med"/>
                      <a:tailEnd type="none" w="med" len="med"/>
                    </a:lnR>
                  </a:tcPr>
                </a:tc>
                <a:tc>
                  <a:txBody>
                    <a:bodyPr/>
                    <a:lstStyle/>
                    <a:p>
                      <a:pPr algn="l">
                        <a:lnSpc>
                          <a:spcPct val="100000"/>
                        </a:lnSpc>
                        <a:spcAft>
                          <a:spcPts val="0"/>
                        </a:spcAft>
                      </a:pPr>
                      <a:r>
                        <a:rPr lang="nl-NL" sz="2000" dirty="0">
                          <a:effectLst/>
                          <a:latin typeface="Calibri" panose="020F0502020204030204" pitchFamily="34" charset="0"/>
                          <a:ea typeface="+mn-ea"/>
                          <a:cs typeface="Times New Roman" panose="02020603050405020304" pitchFamily="18" charset="0"/>
                        </a:rPr>
                        <a:t>MKC</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a:lnSpc>
                          <a:spcPct val="100000"/>
                        </a:lnSpc>
                        <a:spcAft>
                          <a:spcPts val="0"/>
                        </a:spcAft>
                      </a:pPr>
                      <a:r>
                        <a:rPr lang="nl-NL" sz="2000" dirty="0">
                          <a:solidFill>
                            <a:schemeClr val="bg1"/>
                          </a:solidFill>
                          <a:effectLst/>
                          <a:latin typeface="Calibri" panose="020F0502020204030204" pitchFamily="34" charset="0"/>
                          <a:ea typeface="+mn-ea"/>
                          <a:cs typeface="Times New Roman" panose="02020603050405020304" pitchFamily="18" charset="0"/>
                        </a:rPr>
                        <a:t>N</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a:lnSpc>
                          <a:spcPct val="100000"/>
                        </a:lnSpc>
                        <a:spcAft>
                          <a:spcPts val="0"/>
                        </a:spcAft>
                      </a:pPr>
                      <a:r>
                        <a:rPr lang="nl-NL" sz="2000" dirty="0">
                          <a:effectLst/>
                          <a:latin typeface="Calibri" panose="020F0502020204030204" pitchFamily="34" charset="0"/>
                          <a:ea typeface="+mn-ea"/>
                          <a:cs typeface="Times New Roman" panose="02020603050405020304" pitchFamily="18" charset="0"/>
                        </a:rPr>
                        <a:t>Uitkomstwaarden</a:t>
                      </a:r>
                    </a:p>
                  </a:txBody>
                  <a:tcPr marL="68580" marR="68580" marT="0" marB="0">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160034"/>
                  </a:ext>
                </a:extLst>
              </a:tr>
              <a:tr h="267449">
                <a:tc gridSpan="4">
                  <a:txBody>
                    <a:bodyPr/>
                    <a:lstStyle/>
                    <a:p>
                      <a:pPr algn="l">
                        <a:lnSpc>
                          <a:spcPct val="100000"/>
                        </a:lnSpc>
                        <a:spcAft>
                          <a:spcPts val="0"/>
                        </a:spcAft>
                      </a:pPr>
                      <a:r>
                        <a:rPr lang="nl-NL" sz="2000" dirty="0">
                          <a:effectLst/>
                          <a:latin typeface="Calibri" panose="020F0502020204030204" pitchFamily="34" charset="0"/>
                          <a:ea typeface="+mn-ea"/>
                          <a:cs typeface="Times New Roman" panose="02020603050405020304" pitchFamily="18" charset="0"/>
                        </a:rPr>
                        <a:t>Soort adaptieve radiotherapie: PS-PTV</a:t>
                      </a:r>
                    </a:p>
                  </a:txBody>
                  <a:tcPr marL="68580" marR="68580" marT="0" marB="0"/>
                </a:tc>
                <a:tc hMerge="1">
                  <a:txBody>
                    <a:bodyPr/>
                    <a:lstStyle/>
                    <a:p>
                      <a:endParaRPr lang="nl-NL"/>
                    </a:p>
                  </a:txBody>
                  <a:tcPr/>
                </a:tc>
                <a:tc hMerge="1">
                  <a:txBody>
                    <a:bodyPr/>
                    <a:lstStyle/>
                    <a:p>
                      <a:endParaRPr lang="nl-NL"/>
                    </a:p>
                  </a:txBody>
                  <a:tcPr/>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6280910"/>
                  </a:ext>
                </a:extLst>
              </a:tr>
              <a:tr h="486519">
                <a:tc>
                  <a:txBody>
                    <a:bodyPr/>
                    <a:lstStyle/>
                    <a:p>
                      <a:pPr algn="l">
                        <a:lnSpc>
                          <a:spcPct val="100000"/>
                        </a:lnSpc>
                        <a:spcAft>
                          <a:spcPts val="0"/>
                        </a:spcAft>
                      </a:pPr>
                      <a:r>
                        <a:rPr lang="nl-NL" sz="1900" dirty="0">
                          <a:effectLst/>
                        </a:rPr>
                        <a:t>Pos et al. (1)</a:t>
                      </a:r>
                    </a:p>
                    <a:p>
                      <a:pPr algn="l">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2006</a:t>
                      </a:r>
                    </a:p>
                  </a:txBody>
                  <a:tcPr marL="68580" marR="68580" marT="0" marB="0"/>
                </a:tc>
                <a:tc>
                  <a:txBody>
                    <a:bodyPr/>
                    <a:lstStyle/>
                    <a:p>
                      <a:pPr algn="ctr">
                        <a:lnSpc>
                          <a:spcPct val="100000"/>
                        </a:lnSpc>
                        <a:spcAft>
                          <a:spcPts val="0"/>
                        </a:spcAft>
                      </a:pPr>
                      <a:r>
                        <a:rPr lang="nl-NL" sz="1900" dirty="0">
                          <a:effectLst/>
                        </a:rPr>
                        <a:t>18</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0000"/>
                        </a:lnSpc>
                        <a:spcAft>
                          <a:spcPts val="0"/>
                        </a:spcAft>
                      </a:pPr>
                      <a:r>
                        <a:rPr lang="nl-NL" sz="1900" dirty="0">
                          <a:effectLst/>
                        </a:rPr>
                        <a:t>21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nl-NL" sz="1900" dirty="0">
                          <a:effectLst/>
                        </a:rPr>
                        <a:t>Gemiddelde reductie van 40% van het bestraalde volume (p&lt;0.0001)</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4168508193"/>
                  </a:ext>
                </a:extLst>
              </a:tr>
              <a:tr h="486519">
                <a:tc>
                  <a:txBody>
                    <a:bodyPr/>
                    <a:lstStyle/>
                    <a:p>
                      <a:pPr algn="l">
                        <a:lnSpc>
                          <a:spcPct val="100000"/>
                        </a:lnSpc>
                        <a:spcAft>
                          <a:spcPts val="0"/>
                        </a:spcAft>
                      </a:pPr>
                      <a:r>
                        <a:rPr lang="nl-NL" sz="1900" dirty="0">
                          <a:effectLst/>
                        </a:rPr>
                        <a:t>Foroudi et al. (2)</a:t>
                      </a:r>
                    </a:p>
                    <a:p>
                      <a:pPr algn="l">
                        <a:lnSpc>
                          <a:spcPct val="100000"/>
                        </a:lnSpc>
                        <a:spcAft>
                          <a:spcPts val="0"/>
                        </a:spcAft>
                      </a:pPr>
                      <a:r>
                        <a:rPr lang="nl-NL" sz="1900" dirty="0">
                          <a:effectLst/>
                        </a:rPr>
                        <a:t>2009</a:t>
                      </a:r>
                    </a:p>
                  </a:txBody>
                  <a:tcPr marL="68580" marR="68580" marT="0" marB="0"/>
                </a:tc>
                <a:tc>
                  <a:txBody>
                    <a:bodyPr/>
                    <a:lstStyle/>
                    <a:p>
                      <a:pPr algn="ctr">
                        <a:lnSpc>
                          <a:spcPct val="100000"/>
                        </a:lnSpc>
                        <a:spcAft>
                          <a:spcPts val="0"/>
                        </a:spcAft>
                      </a:pPr>
                      <a:r>
                        <a:rPr lang="nl-NL" sz="1900" dirty="0">
                          <a:effectLst/>
                        </a:rPr>
                        <a:t>13</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tc>
                <a:tc>
                  <a:txBody>
                    <a:bodyPr/>
                    <a:lstStyle/>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solidFill>
                      <a:schemeClr val="accent2">
                        <a:lumMod val="40000"/>
                        <a:lumOff val="60000"/>
                      </a:schemeClr>
                    </a:solidFill>
                  </a:tcPr>
                </a:tc>
                <a:tc>
                  <a:txBody>
                    <a:bodyPr/>
                    <a:lstStyle/>
                    <a:p>
                      <a:pPr algn="l">
                        <a:lnSpc>
                          <a:spcPct val="100000"/>
                        </a:lnSpc>
                        <a:spcAft>
                          <a:spcPts val="0"/>
                        </a:spcAft>
                      </a:pPr>
                      <a:r>
                        <a:rPr lang="nl-NL" sz="1900" dirty="0">
                          <a:effectLst/>
                        </a:rPr>
                        <a:t>CTV dekking verbetering bij 2/5 patiënten: van 60.1% naar 94.7% en </a:t>
                      </a:r>
                      <a:r>
                        <a:rPr lang="nl-NL" sz="1900" kern="1200" dirty="0">
                          <a:solidFill>
                            <a:schemeClr val="dk1"/>
                          </a:solidFill>
                          <a:effectLst/>
                          <a:latin typeface="+mn-lt"/>
                          <a:ea typeface="+mn-ea"/>
                          <a:cs typeface="+mn-cs"/>
                        </a:rPr>
                        <a:t>van 96.3% naar 98.1%.</a:t>
                      </a:r>
                      <a:endParaRPr lang="nl-NL" sz="1900" dirty="0">
                        <a:effectLst/>
                      </a:endParaRPr>
                    </a:p>
                  </a:txBody>
                  <a:tcPr marL="68580" marR="68580" marT="0" marB="0">
                    <a:solidFill>
                      <a:schemeClr val="accent2">
                        <a:lumMod val="40000"/>
                        <a:lumOff val="60000"/>
                      </a:schemeClr>
                    </a:solidFill>
                  </a:tcPr>
                </a:tc>
                <a:extLst>
                  <a:ext uri="{0D108BD9-81ED-4DB2-BD59-A6C34878D82A}">
                    <a16:rowId xmlns:a16="http://schemas.microsoft.com/office/drawing/2014/main" val="4116774369"/>
                  </a:ext>
                </a:extLst>
              </a:tr>
              <a:tr h="488725">
                <a:tc>
                  <a:txBody>
                    <a:bodyPr/>
                    <a:lstStyle/>
                    <a:p>
                      <a:pPr algn="l">
                        <a:lnSpc>
                          <a:spcPct val="100000"/>
                        </a:lnSpc>
                        <a:spcAft>
                          <a:spcPts val="0"/>
                        </a:spcAft>
                      </a:pPr>
                      <a:r>
                        <a:rPr lang="nl-NL" sz="1900" dirty="0">
                          <a:effectLst/>
                        </a:rPr>
                        <a:t>Webster et al. (3)</a:t>
                      </a:r>
                    </a:p>
                    <a:p>
                      <a:pPr algn="l">
                        <a:lnSpc>
                          <a:spcPct val="100000"/>
                        </a:lnSpc>
                        <a:spcAft>
                          <a:spcPts val="0"/>
                        </a:spcAft>
                      </a:pPr>
                      <a:r>
                        <a:rPr lang="nl-NL" sz="1900" dirty="0">
                          <a:effectLst/>
                        </a:rPr>
                        <a:t>2013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15</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tc>
                <a:tc>
                  <a:txBody>
                    <a:bodyPr/>
                    <a:lstStyle/>
                    <a:p>
                      <a:pPr algn="ctr">
                        <a:lnSpc>
                          <a:spcPct val="100000"/>
                        </a:lnSpc>
                        <a:spcAft>
                          <a:spcPts val="0"/>
                        </a:spcAft>
                      </a:pPr>
                      <a:r>
                        <a:rPr lang="nl-NL" sz="1900" dirty="0">
                          <a:effectLst/>
                        </a:rPr>
                        <a:t>20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0000"/>
                        </a:lnSpc>
                        <a:spcAft>
                          <a:spcPts val="0"/>
                        </a:spcAft>
                        <a:buFont typeface="Arial" panose="020B0604020202020204" pitchFamily="34" charset="0"/>
                        <a:buChar char="•"/>
                      </a:pPr>
                      <a:r>
                        <a:rPr lang="nl-NL" sz="1900" dirty="0">
                          <a:effectLst/>
                        </a:rPr>
                        <a:t>Dosisdekking van het doelvolume: PTV 1 zorgde voor een onder dosering en PTV 2 maakte geen verschil</a:t>
                      </a:r>
                    </a:p>
                    <a:p>
                      <a:pPr marL="342900" indent="-342900" algn="l">
                        <a:lnSpc>
                          <a:spcPct val="100000"/>
                        </a:lnSpc>
                        <a:spcAft>
                          <a:spcPts val="0"/>
                        </a:spcAft>
                        <a:buFont typeface="Arial" panose="020B0604020202020204" pitchFamily="34" charset="0"/>
                        <a:buChar char="•"/>
                      </a:pPr>
                      <a:r>
                        <a:rPr lang="nl-NL" sz="1900" dirty="0">
                          <a:effectLst/>
                        </a:rPr>
                        <a:t>Reductie bestraalde volume bij PTV 1: 35% en PTV 2: 14.6%</a:t>
                      </a:r>
                    </a:p>
                  </a:txBody>
                  <a:tcPr marL="68580" marR="68580" marT="0" marB="0">
                    <a:solidFill>
                      <a:schemeClr val="accent2">
                        <a:lumMod val="40000"/>
                        <a:lumOff val="60000"/>
                      </a:schemeClr>
                    </a:solidFill>
                  </a:tcPr>
                </a:tc>
                <a:extLst>
                  <a:ext uri="{0D108BD9-81ED-4DB2-BD59-A6C34878D82A}">
                    <a16:rowId xmlns:a16="http://schemas.microsoft.com/office/drawing/2014/main" val="2901087883"/>
                  </a:ext>
                </a:extLst>
              </a:tr>
              <a:tr h="841754">
                <a:tc>
                  <a:txBody>
                    <a:bodyPr/>
                    <a:lstStyle/>
                    <a:p>
                      <a:pPr algn="l">
                        <a:lnSpc>
                          <a:spcPct val="100000"/>
                        </a:lnSpc>
                        <a:spcAft>
                          <a:spcPts val="0"/>
                        </a:spcAft>
                      </a:pPr>
                      <a:r>
                        <a:rPr lang="nl-NL" sz="1900" dirty="0">
                          <a:effectLst/>
                        </a:rPr>
                        <a:t>Kong et al. (6)</a:t>
                      </a:r>
                    </a:p>
                    <a:p>
                      <a:pPr algn="l">
                        <a:lnSpc>
                          <a:spcPct val="100000"/>
                        </a:lnSpc>
                        <a:spcAft>
                          <a:spcPts val="0"/>
                        </a:spcAft>
                      </a:pPr>
                      <a:r>
                        <a:rPr lang="nl-NL" sz="1900" dirty="0">
                          <a:effectLst/>
                        </a:rPr>
                        <a:t>2018</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17</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0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0000"/>
                        </a:lnSpc>
                        <a:spcAft>
                          <a:spcPts val="0"/>
                        </a:spcAft>
                        <a:buFont typeface="Arial" panose="020B0604020202020204" pitchFamily="34" charset="0"/>
                        <a:buChar char="•"/>
                      </a:pPr>
                      <a:r>
                        <a:rPr lang="nl-NL" sz="1900" dirty="0">
                          <a:effectLst/>
                        </a:rPr>
                        <a:t>Reductie van het bestraalde volume bij de V95 (95% van de voorgeschreven dosis): van 1472 cm</a:t>
                      </a:r>
                      <a:r>
                        <a:rPr lang="nl-NL" sz="1900" baseline="30000" dirty="0">
                          <a:effectLst/>
                        </a:rPr>
                        <a:t>3 </a:t>
                      </a:r>
                      <a:r>
                        <a:rPr lang="nl-NL" sz="1900" dirty="0">
                          <a:effectLst/>
                        </a:rPr>
                        <a:t>naar 1234 cm</a:t>
                      </a:r>
                      <a:r>
                        <a:rPr lang="nl-NL" sz="1900" baseline="30000" dirty="0">
                          <a:effectLst/>
                        </a:rPr>
                        <a:t>3</a:t>
                      </a:r>
                      <a:r>
                        <a:rPr lang="nl-NL" sz="1900" dirty="0">
                          <a:effectLst/>
                        </a:rPr>
                        <a:t>. Gemiddelde reductie van 14%</a:t>
                      </a:r>
                    </a:p>
                    <a:p>
                      <a:pPr marL="342900" indent="-342900" algn="l">
                        <a:lnSpc>
                          <a:spcPct val="100000"/>
                        </a:lnSpc>
                        <a:spcAft>
                          <a:spcPts val="0"/>
                        </a:spcAft>
                        <a:buFont typeface="Arial" panose="020B0604020202020204" pitchFamily="34" charset="0"/>
                        <a:buChar char="•"/>
                      </a:pPr>
                      <a:r>
                        <a:rPr lang="nl-NL" sz="1900" dirty="0">
                          <a:effectLst/>
                        </a:rPr>
                        <a:t>Reductie van het gezonde weefsel bij V95 van 20%</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475356666"/>
                  </a:ext>
                </a:extLst>
              </a:tr>
            </a:tbl>
          </a:graphicData>
        </a:graphic>
      </p:graphicFrame>
      <p:graphicFrame>
        <p:nvGraphicFramePr>
          <p:cNvPr id="6" name="Tabel 5">
            <a:extLst>
              <a:ext uri="{FF2B5EF4-FFF2-40B4-BE49-F238E27FC236}">
                <a16:creationId xmlns:a16="http://schemas.microsoft.com/office/drawing/2014/main" id="{2BE65DBA-8577-4647-8BC2-56DCA2CF0378}"/>
              </a:ext>
            </a:extLst>
          </p:cNvPr>
          <p:cNvGraphicFramePr>
            <a:graphicFrameLocks noGrp="1"/>
          </p:cNvGraphicFramePr>
          <p:nvPr>
            <p:extLst>
              <p:ext uri="{D42A27DB-BD31-4B8C-83A1-F6EECF244321}">
                <p14:modId xmlns:p14="http://schemas.microsoft.com/office/powerpoint/2010/main" val="2481138278"/>
              </p:ext>
            </p:extLst>
          </p:nvPr>
        </p:nvGraphicFramePr>
        <p:xfrm>
          <a:off x="10011008" y="12205123"/>
          <a:ext cx="12417363" cy="2910840"/>
        </p:xfrm>
        <a:graphic>
          <a:graphicData uri="http://schemas.openxmlformats.org/drawingml/2006/table">
            <a:tbl>
              <a:tblPr firstRow="1" firstCol="1" bandRow="1">
                <a:tableStyleId>{5C22544A-7EE6-4342-B048-85BDC9FD1C3A}</a:tableStyleId>
              </a:tblPr>
              <a:tblGrid>
                <a:gridCol w="2800144">
                  <a:extLst>
                    <a:ext uri="{9D8B030D-6E8A-4147-A177-3AD203B41FA5}">
                      <a16:colId xmlns:a16="http://schemas.microsoft.com/office/drawing/2014/main" val="1441057787"/>
                    </a:ext>
                  </a:extLst>
                </a:gridCol>
                <a:gridCol w="804488">
                  <a:extLst>
                    <a:ext uri="{9D8B030D-6E8A-4147-A177-3AD203B41FA5}">
                      <a16:colId xmlns:a16="http://schemas.microsoft.com/office/drawing/2014/main" val="926353964"/>
                    </a:ext>
                  </a:extLst>
                </a:gridCol>
                <a:gridCol w="566679">
                  <a:extLst>
                    <a:ext uri="{9D8B030D-6E8A-4147-A177-3AD203B41FA5}">
                      <a16:colId xmlns:a16="http://schemas.microsoft.com/office/drawing/2014/main" val="293106510"/>
                    </a:ext>
                  </a:extLst>
                </a:gridCol>
                <a:gridCol w="8246052">
                  <a:extLst>
                    <a:ext uri="{9D8B030D-6E8A-4147-A177-3AD203B41FA5}">
                      <a16:colId xmlns:a16="http://schemas.microsoft.com/office/drawing/2014/main" val="2569103712"/>
                    </a:ext>
                  </a:extLst>
                </a:gridCol>
              </a:tblGrid>
              <a:tr h="267449">
                <a:tc gridSpan="4">
                  <a:txBody>
                    <a:bodyPr/>
                    <a:lstStyle/>
                    <a:p>
                      <a:pPr algn="l">
                        <a:lnSpc>
                          <a:spcPct val="100000"/>
                        </a:lnSpc>
                        <a:spcAft>
                          <a:spcPts val="0"/>
                        </a:spcAft>
                      </a:pPr>
                      <a:r>
                        <a:rPr lang="nl-NL" sz="2000" dirty="0">
                          <a:effectLst/>
                          <a:latin typeface="Calibri" panose="020F0502020204030204" pitchFamily="34" charset="0"/>
                          <a:ea typeface="+mn-ea"/>
                          <a:cs typeface="Times New Roman" panose="02020603050405020304" pitchFamily="18" charset="0"/>
                        </a:rPr>
                        <a:t>Soort adaptieve radiotherapie: Niet-geïndividualiseerde POD</a:t>
                      </a: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6280910"/>
                  </a:ext>
                </a:extLst>
              </a:tr>
              <a:tr h="486519">
                <a:tc>
                  <a:txBody>
                    <a:bodyPr/>
                    <a:lstStyle/>
                    <a:p>
                      <a:pPr algn="l">
                        <a:lnSpc>
                          <a:spcPct val="100000"/>
                        </a:lnSpc>
                        <a:spcAft>
                          <a:spcPts val="0"/>
                        </a:spcAft>
                      </a:pPr>
                      <a:r>
                        <a:rPr lang="nl-NL" sz="1900" dirty="0">
                          <a:effectLst/>
                        </a:rPr>
                        <a:t>Burridge et al. (4)</a:t>
                      </a:r>
                    </a:p>
                    <a:p>
                      <a:pPr algn="l">
                        <a:lnSpc>
                          <a:spcPct val="100000"/>
                        </a:lnSpc>
                        <a:spcAft>
                          <a:spcPts val="0"/>
                        </a:spcAft>
                      </a:pPr>
                      <a:r>
                        <a:rPr lang="nl-NL" sz="1900" dirty="0">
                          <a:effectLst/>
                        </a:rPr>
                        <a:t>2006</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17</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0000"/>
                        </a:lnSpc>
                        <a:spcAft>
                          <a:spcPts val="0"/>
                        </a:spcAft>
                      </a:pPr>
                      <a:r>
                        <a:rPr lang="nl-NL" sz="1900" dirty="0">
                          <a:effectLst/>
                        </a:rPr>
                        <a:t>20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nl-NL" sz="1900" dirty="0">
                          <a:effectLst/>
                        </a:rPr>
                        <a:t>Reductie bestraalde darmvolume: 31 cm</a:t>
                      </a:r>
                      <a:r>
                        <a:rPr lang="nl-NL" sz="1900" baseline="30000" dirty="0">
                          <a:effectLst/>
                        </a:rPr>
                        <a:t>3 </a:t>
                      </a:r>
                      <a:r>
                        <a:rPr lang="nl-NL" sz="1900" dirty="0">
                          <a:effectLst/>
                        </a:rPr>
                        <a:t>± 23 cm</a:t>
                      </a:r>
                      <a:r>
                        <a:rPr lang="nl-NL" sz="1900" baseline="30000" dirty="0">
                          <a:effectLst/>
                        </a:rPr>
                        <a:t>3</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4168508193"/>
                  </a:ext>
                </a:extLst>
              </a:tr>
              <a:tr h="486519">
                <a:tc>
                  <a:txBody>
                    <a:bodyPr/>
                    <a:lstStyle/>
                    <a:p>
                      <a:pPr algn="l">
                        <a:lnSpc>
                          <a:spcPct val="100000"/>
                        </a:lnSpc>
                        <a:spcAft>
                          <a:spcPts val="0"/>
                        </a:spcAft>
                      </a:pPr>
                      <a:r>
                        <a:rPr lang="nl-NL" sz="1900" dirty="0">
                          <a:effectLst/>
                        </a:rPr>
                        <a:t>Vestergaard et al.(5)</a:t>
                      </a:r>
                    </a:p>
                    <a:p>
                      <a:pPr algn="l">
                        <a:lnSpc>
                          <a:spcPct val="100000"/>
                        </a:lnSpc>
                        <a:spcAft>
                          <a:spcPts val="0"/>
                        </a:spcAft>
                      </a:pPr>
                      <a:r>
                        <a:rPr lang="nl-NL" sz="1900" dirty="0">
                          <a:effectLst/>
                        </a:rPr>
                        <a:t>2010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17</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0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0000"/>
                        </a:lnSpc>
                        <a:spcAft>
                          <a:spcPts val="0"/>
                        </a:spcAft>
                      </a:pPr>
                      <a:r>
                        <a:rPr lang="nl-NL" sz="1900" dirty="0">
                          <a:effectLst/>
                        </a:rPr>
                        <a:t>Over het algemeen zorgde alle ART technieken voor een vermindering 40% van het bestraalde volume</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4116774369"/>
                  </a:ext>
                </a:extLst>
              </a:tr>
              <a:tr h="488725">
                <a:tc>
                  <a:txBody>
                    <a:bodyPr/>
                    <a:lstStyle/>
                    <a:p>
                      <a:pPr algn="l">
                        <a:lnSpc>
                          <a:spcPct val="100000"/>
                        </a:lnSpc>
                        <a:spcAft>
                          <a:spcPts val="0"/>
                        </a:spcAft>
                      </a:pPr>
                      <a:r>
                        <a:rPr lang="nl-NL" sz="1900" dirty="0">
                          <a:effectLst/>
                        </a:rPr>
                        <a:t>Webster et al. (3)</a:t>
                      </a:r>
                    </a:p>
                    <a:p>
                      <a:pPr algn="l">
                        <a:lnSpc>
                          <a:spcPct val="100000"/>
                        </a:lnSpc>
                        <a:spcAft>
                          <a:spcPts val="0"/>
                        </a:spcAft>
                      </a:pPr>
                      <a:r>
                        <a:rPr lang="nl-NL" sz="1900" dirty="0">
                          <a:effectLst/>
                        </a:rPr>
                        <a:t>2013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15</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tc>
                <a:tc>
                  <a:txBody>
                    <a:bodyPr/>
                    <a:lstStyle/>
                    <a:p>
                      <a:pPr algn="ctr">
                        <a:lnSpc>
                          <a:spcPct val="100000"/>
                        </a:lnSpc>
                        <a:spcAft>
                          <a:spcPts val="0"/>
                        </a:spcAft>
                      </a:pPr>
                      <a:r>
                        <a:rPr lang="nl-NL" sz="1900" dirty="0">
                          <a:effectLst/>
                        </a:rPr>
                        <a:t>20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0000"/>
                        </a:lnSpc>
                        <a:spcAft>
                          <a:spcPts val="0"/>
                        </a:spcAft>
                        <a:buFont typeface="Arial" panose="020B0604020202020204" pitchFamily="34" charset="0"/>
                        <a:buChar char="•"/>
                      </a:pPr>
                      <a:r>
                        <a:rPr lang="nl-NL" sz="1900" dirty="0">
                          <a:effectLst/>
                        </a:rPr>
                        <a:t>Dosisdekking van het doelvolume verbeterde, maar niet significant (p=0.10)</a:t>
                      </a:r>
                    </a:p>
                    <a:p>
                      <a:pPr marL="342900" indent="-342900" algn="l">
                        <a:lnSpc>
                          <a:spcPct val="100000"/>
                        </a:lnSpc>
                        <a:spcAft>
                          <a:spcPts val="0"/>
                        </a:spcAft>
                        <a:buFont typeface="Arial" panose="020B0604020202020204" pitchFamily="34" charset="0"/>
                        <a:buChar char="•"/>
                      </a:pPr>
                      <a:r>
                        <a:rPr lang="nl-NL" sz="1900" dirty="0">
                          <a:effectLst/>
                        </a:rPr>
                        <a:t>Reductie bestraalde volume met 17.5%</a:t>
                      </a:r>
                    </a:p>
                  </a:txBody>
                  <a:tcPr marL="68580" marR="68580" marT="0" marB="0"/>
                </a:tc>
                <a:extLst>
                  <a:ext uri="{0D108BD9-81ED-4DB2-BD59-A6C34878D82A}">
                    <a16:rowId xmlns:a16="http://schemas.microsoft.com/office/drawing/2014/main" val="2901087883"/>
                  </a:ext>
                </a:extLst>
              </a:tr>
              <a:tr h="841754">
                <a:tc>
                  <a:txBody>
                    <a:bodyPr/>
                    <a:lstStyle/>
                    <a:p>
                      <a:pPr algn="l">
                        <a:lnSpc>
                          <a:spcPct val="100000"/>
                        </a:lnSpc>
                        <a:spcAft>
                          <a:spcPts val="0"/>
                        </a:spcAft>
                      </a:pPr>
                      <a:r>
                        <a:rPr lang="nl-NL" sz="1900" dirty="0">
                          <a:effectLst/>
                        </a:rPr>
                        <a:t>Kong et al. (6)</a:t>
                      </a:r>
                    </a:p>
                    <a:p>
                      <a:pPr algn="l">
                        <a:lnSpc>
                          <a:spcPct val="100000"/>
                        </a:lnSpc>
                        <a:spcAft>
                          <a:spcPts val="0"/>
                        </a:spcAft>
                      </a:pPr>
                      <a:r>
                        <a:rPr lang="nl-NL" sz="1900" dirty="0">
                          <a:effectLst/>
                        </a:rPr>
                        <a:t>2018</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nl-NL" sz="1900" dirty="0">
                          <a:effectLst/>
                        </a:rPr>
                        <a:t>17</a:t>
                      </a:r>
                    </a:p>
                    <a:p>
                      <a:pPr algn="ctr">
                        <a:lnSpc>
                          <a:spcPct val="100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0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0000"/>
                        </a:lnSpc>
                        <a:spcAft>
                          <a:spcPts val="0"/>
                        </a:spcAft>
                        <a:buFont typeface="Arial" panose="020B0604020202020204" pitchFamily="34" charset="0"/>
                        <a:buChar char="•"/>
                      </a:pPr>
                      <a:r>
                        <a:rPr lang="nl-NL" sz="1900" dirty="0">
                          <a:effectLst/>
                        </a:rPr>
                        <a:t>Reductie van het bestraalde volume bij de V95 (95% van de voorgeschreven dosis): van 1472 cm</a:t>
                      </a:r>
                      <a:r>
                        <a:rPr lang="nl-NL" sz="1900" baseline="30000" dirty="0">
                          <a:effectLst/>
                        </a:rPr>
                        <a:t>3 </a:t>
                      </a:r>
                      <a:r>
                        <a:rPr lang="nl-NL" sz="1900" dirty="0">
                          <a:effectLst/>
                        </a:rPr>
                        <a:t>naar 1294 cm</a:t>
                      </a:r>
                      <a:r>
                        <a:rPr lang="nl-NL" sz="1900" baseline="30000" dirty="0">
                          <a:effectLst/>
                        </a:rPr>
                        <a:t>3</a:t>
                      </a:r>
                      <a:r>
                        <a:rPr lang="nl-NL" sz="1900" dirty="0">
                          <a:effectLst/>
                        </a:rPr>
                        <a:t>. Gemiddelde reductie van 13%</a:t>
                      </a:r>
                    </a:p>
                    <a:p>
                      <a:pPr marL="342900" indent="-342900" algn="l">
                        <a:lnSpc>
                          <a:spcPct val="100000"/>
                        </a:lnSpc>
                        <a:spcAft>
                          <a:spcPts val="0"/>
                        </a:spcAft>
                        <a:buFont typeface="Arial" panose="020B0604020202020204" pitchFamily="34" charset="0"/>
                        <a:buChar char="•"/>
                      </a:pPr>
                      <a:r>
                        <a:rPr lang="nl-NL" sz="1900" dirty="0">
                          <a:effectLst/>
                        </a:rPr>
                        <a:t>Reductie van het gezonde weefsel bij V95 van 21%</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475356666"/>
                  </a:ext>
                </a:extLst>
              </a:tr>
            </a:tbl>
          </a:graphicData>
        </a:graphic>
      </p:graphicFrame>
      <p:graphicFrame>
        <p:nvGraphicFramePr>
          <p:cNvPr id="7" name="Tabel 6">
            <a:extLst>
              <a:ext uri="{FF2B5EF4-FFF2-40B4-BE49-F238E27FC236}">
                <a16:creationId xmlns:a16="http://schemas.microsoft.com/office/drawing/2014/main" id="{A8EF572A-C680-43B4-A85C-9C631D492204}"/>
              </a:ext>
            </a:extLst>
          </p:cNvPr>
          <p:cNvGraphicFramePr>
            <a:graphicFrameLocks noGrp="1"/>
          </p:cNvGraphicFramePr>
          <p:nvPr>
            <p:extLst>
              <p:ext uri="{D42A27DB-BD31-4B8C-83A1-F6EECF244321}">
                <p14:modId xmlns:p14="http://schemas.microsoft.com/office/powerpoint/2010/main" val="1590327775"/>
              </p:ext>
            </p:extLst>
          </p:nvPr>
        </p:nvGraphicFramePr>
        <p:xfrm>
          <a:off x="10011008" y="8533487"/>
          <a:ext cx="12417363" cy="3708251"/>
        </p:xfrm>
        <a:graphic>
          <a:graphicData uri="http://schemas.openxmlformats.org/drawingml/2006/table">
            <a:tbl>
              <a:tblPr firstRow="1" firstCol="1" bandRow="1">
                <a:tableStyleId>{5C22544A-7EE6-4342-B048-85BDC9FD1C3A}</a:tableStyleId>
              </a:tblPr>
              <a:tblGrid>
                <a:gridCol w="2796309">
                  <a:extLst>
                    <a:ext uri="{9D8B030D-6E8A-4147-A177-3AD203B41FA5}">
                      <a16:colId xmlns:a16="http://schemas.microsoft.com/office/drawing/2014/main" val="4201338611"/>
                    </a:ext>
                  </a:extLst>
                </a:gridCol>
                <a:gridCol w="822982">
                  <a:extLst>
                    <a:ext uri="{9D8B030D-6E8A-4147-A177-3AD203B41FA5}">
                      <a16:colId xmlns:a16="http://schemas.microsoft.com/office/drawing/2014/main" val="85965205"/>
                    </a:ext>
                  </a:extLst>
                </a:gridCol>
                <a:gridCol w="548023">
                  <a:extLst>
                    <a:ext uri="{9D8B030D-6E8A-4147-A177-3AD203B41FA5}">
                      <a16:colId xmlns:a16="http://schemas.microsoft.com/office/drawing/2014/main" val="2129870213"/>
                    </a:ext>
                  </a:extLst>
                </a:gridCol>
                <a:gridCol w="8250049">
                  <a:extLst>
                    <a:ext uri="{9D8B030D-6E8A-4147-A177-3AD203B41FA5}">
                      <a16:colId xmlns:a16="http://schemas.microsoft.com/office/drawing/2014/main" val="2252688281"/>
                    </a:ext>
                  </a:extLst>
                </a:gridCol>
              </a:tblGrid>
              <a:tr h="272552">
                <a:tc gridSpan="4">
                  <a:txBody>
                    <a:bodyPr/>
                    <a:lstStyle/>
                    <a:p>
                      <a:pPr algn="l">
                        <a:lnSpc>
                          <a:spcPct val="107000"/>
                        </a:lnSpc>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Soort adaptieve radiotherapie: Geïndividualiseerde POD</a:t>
                      </a: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5637377"/>
                  </a:ext>
                </a:extLst>
              </a:tr>
              <a:tr h="529945">
                <a:tc>
                  <a:txBody>
                    <a:bodyPr/>
                    <a:lstStyle/>
                    <a:p>
                      <a:pPr algn="l">
                        <a:lnSpc>
                          <a:spcPct val="107000"/>
                        </a:lnSpc>
                        <a:spcAft>
                          <a:spcPts val="0"/>
                        </a:spcAft>
                      </a:pPr>
                      <a:r>
                        <a:rPr lang="nl-NL" sz="1900" dirty="0">
                          <a:effectLst/>
                        </a:rPr>
                        <a:t>Vestergaard et al.(5)</a:t>
                      </a:r>
                    </a:p>
                    <a:p>
                      <a:pPr algn="l">
                        <a:lnSpc>
                          <a:spcPct val="107000"/>
                        </a:lnSpc>
                        <a:spcAft>
                          <a:spcPts val="0"/>
                        </a:spcAft>
                      </a:pPr>
                      <a:r>
                        <a:rPr lang="nl-NL" sz="1900" dirty="0">
                          <a:effectLst/>
                        </a:rPr>
                        <a:t>2010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17</a:t>
                      </a:r>
                    </a:p>
                    <a:p>
                      <a:pPr algn="ctr">
                        <a:lnSpc>
                          <a:spcPct val="107000"/>
                        </a:lnSpc>
                        <a:spcAft>
                          <a:spcPts val="0"/>
                        </a:spcAft>
                      </a:pPr>
                      <a:r>
                        <a:rPr lang="nl-NL" sz="1900" dirty="0">
                          <a:effectLst/>
                        </a:rPr>
                        <a:t>ZG</a:t>
                      </a:r>
                    </a:p>
                  </a:txBody>
                  <a:tcPr marL="68580" marR="68580" marT="0" marB="0"/>
                </a:tc>
                <a:tc>
                  <a:txBody>
                    <a:bodyPr/>
                    <a:lstStyle/>
                    <a:p>
                      <a:pPr algn="ctr">
                        <a:lnSpc>
                          <a:spcPct val="107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1900" dirty="0">
                          <a:effectLst/>
                        </a:rPr>
                        <a:t>Vermindering van 40% van het bestraalde volume </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490449"/>
                  </a:ext>
                </a:extLst>
              </a:tr>
              <a:tr h="800887">
                <a:tc>
                  <a:txBody>
                    <a:bodyPr/>
                    <a:lstStyle/>
                    <a:p>
                      <a:pPr algn="l">
                        <a:lnSpc>
                          <a:spcPct val="107000"/>
                        </a:lnSpc>
                        <a:spcAft>
                          <a:spcPts val="0"/>
                        </a:spcAft>
                      </a:pPr>
                      <a:r>
                        <a:rPr lang="nl-NL" sz="1900" dirty="0">
                          <a:effectLst/>
                        </a:rPr>
                        <a:t>Foroudi et al. (8)</a:t>
                      </a:r>
                    </a:p>
                    <a:p>
                      <a:pPr algn="l">
                        <a:lnSpc>
                          <a:spcPct val="107000"/>
                        </a:lnSpc>
                        <a:spcAft>
                          <a:spcPts val="0"/>
                        </a:spcAft>
                      </a:pPr>
                      <a:r>
                        <a:rPr lang="nl-NL" sz="1900" dirty="0">
                          <a:effectLst/>
                        </a:rPr>
                        <a:t>2011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17</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27</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342900" indent="-342900" algn="l">
                        <a:lnSpc>
                          <a:spcPct val="107000"/>
                        </a:lnSpc>
                        <a:spcAft>
                          <a:spcPts val="0"/>
                        </a:spcAft>
                        <a:buFont typeface="Arial" panose="020B0604020202020204" pitchFamily="34" charset="0"/>
                        <a:buChar char="•"/>
                      </a:pPr>
                      <a:r>
                        <a:rPr lang="nl-NL" sz="1900" dirty="0">
                          <a:effectLst/>
                        </a:rPr>
                        <a:t>Dosisdekking van het doelvolume: V95 was minder dan 99% bij 2.7% bij ART in vergelijking met 4.8% bij ConRT (P=0.42) </a:t>
                      </a:r>
                    </a:p>
                    <a:p>
                      <a:pPr marL="342900" indent="-342900" algn="l">
                        <a:lnSpc>
                          <a:spcPct val="107000"/>
                        </a:lnSpc>
                        <a:spcAft>
                          <a:spcPts val="0"/>
                        </a:spcAft>
                        <a:buFont typeface="Arial" panose="020B0604020202020204" pitchFamily="34" charset="0"/>
                        <a:buChar char="•"/>
                      </a:pPr>
                      <a:r>
                        <a:rPr lang="nl-NL" sz="1900" dirty="0">
                          <a:effectLst/>
                        </a:rPr>
                        <a:t>Reductie bij &gt;45 Gy van 29% van het gezonde weefsel bij gebruik van ART.</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5951679"/>
                  </a:ext>
                </a:extLst>
              </a:tr>
              <a:tr h="529945">
                <a:tc>
                  <a:txBody>
                    <a:bodyPr/>
                    <a:lstStyle/>
                    <a:p>
                      <a:pPr algn="l">
                        <a:lnSpc>
                          <a:spcPct val="107000"/>
                        </a:lnSpc>
                        <a:spcAft>
                          <a:spcPts val="0"/>
                        </a:spcAft>
                      </a:pPr>
                      <a:r>
                        <a:rPr lang="nl-NL" sz="1900" dirty="0">
                          <a:effectLst/>
                        </a:rPr>
                        <a:t>Tolan et al. (7)</a:t>
                      </a:r>
                    </a:p>
                    <a:p>
                      <a:pPr algn="l">
                        <a:lnSpc>
                          <a:spcPct val="107000"/>
                        </a:lnSpc>
                        <a:spcAft>
                          <a:spcPts val="0"/>
                        </a:spcAft>
                      </a:pPr>
                      <a:r>
                        <a:rPr lang="nl-NL" sz="1900" dirty="0">
                          <a:effectLst/>
                        </a:rPr>
                        <a:t>2011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16</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11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1900" dirty="0">
                          <a:effectLst/>
                        </a:rPr>
                        <a:t>2 van de 3 plannen  resulteerde in 426-440 cm</a:t>
                      </a:r>
                      <a:r>
                        <a:rPr lang="nl-NL" sz="1900" baseline="30000" dirty="0">
                          <a:effectLst/>
                        </a:rPr>
                        <a:t>3</a:t>
                      </a:r>
                      <a:r>
                        <a:rPr lang="nl-NL" sz="1900" dirty="0">
                          <a:effectLst/>
                        </a:rPr>
                        <a:t> vergeleken met 914 cm</a:t>
                      </a:r>
                      <a:r>
                        <a:rPr lang="nl-NL" sz="1900" baseline="30000" dirty="0">
                          <a:effectLst/>
                        </a:rPr>
                        <a:t>3</a:t>
                      </a:r>
                      <a:r>
                        <a:rPr lang="nl-NL" sz="1900" dirty="0">
                          <a:effectLst/>
                        </a:rPr>
                        <a:t>. </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1878897"/>
                  </a:ext>
                </a:extLst>
              </a:tr>
              <a:tr h="529945">
                <a:tc>
                  <a:txBody>
                    <a:bodyPr/>
                    <a:lstStyle/>
                    <a:p>
                      <a:pPr algn="l">
                        <a:lnSpc>
                          <a:spcPct val="107000"/>
                        </a:lnSpc>
                        <a:spcAft>
                          <a:spcPts val="0"/>
                        </a:spcAft>
                      </a:pPr>
                      <a:r>
                        <a:rPr lang="nl-NL" sz="1900" dirty="0">
                          <a:effectLst/>
                        </a:rPr>
                        <a:t>Vestergaard et al.(9)</a:t>
                      </a:r>
                    </a:p>
                    <a:p>
                      <a:pPr algn="l">
                        <a:lnSpc>
                          <a:spcPct val="107000"/>
                        </a:lnSpc>
                        <a:spcAft>
                          <a:spcPts val="0"/>
                        </a:spcAft>
                      </a:pPr>
                      <a:r>
                        <a:rPr lang="nl-NL" sz="1900" dirty="0">
                          <a:effectLst/>
                        </a:rPr>
                        <a:t>2013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13</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tc>
                <a:tc>
                  <a:txBody>
                    <a:bodyPr/>
                    <a:lstStyle/>
                    <a:p>
                      <a:pPr algn="ctr">
                        <a:lnSpc>
                          <a:spcPct val="107000"/>
                        </a:lnSpc>
                        <a:spcAft>
                          <a:spcPts val="0"/>
                        </a:spcAft>
                      </a:pPr>
                      <a:r>
                        <a:rPr lang="nl-NL" sz="1900" dirty="0">
                          <a:effectLst/>
                        </a:rPr>
                        <a:t>7</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1900" dirty="0">
                          <a:effectLst/>
                        </a:rPr>
                        <a:t>Reductie bestraalde volume &gt;95% van voorgeschreven dosis van 66%</a:t>
                      </a:r>
                    </a:p>
                  </a:txBody>
                  <a:tcPr marL="68580" marR="68580" marT="0" marB="0"/>
                </a:tc>
                <a:extLst>
                  <a:ext uri="{0D108BD9-81ED-4DB2-BD59-A6C34878D82A}">
                    <a16:rowId xmlns:a16="http://schemas.microsoft.com/office/drawing/2014/main" val="4278057946"/>
                  </a:ext>
                </a:extLst>
              </a:tr>
              <a:tr h="662853">
                <a:tc>
                  <a:txBody>
                    <a:bodyPr/>
                    <a:lstStyle/>
                    <a:p>
                      <a:pPr algn="l">
                        <a:lnSpc>
                          <a:spcPct val="107000"/>
                        </a:lnSpc>
                        <a:spcAft>
                          <a:spcPts val="0"/>
                        </a:spcAft>
                      </a:pPr>
                      <a:r>
                        <a:rPr lang="nl-NL" sz="1900" dirty="0">
                          <a:effectLst/>
                        </a:rPr>
                        <a:t>Vestergaard et al. (10) </a:t>
                      </a:r>
                    </a:p>
                    <a:p>
                      <a:pPr algn="l">
                        <a:lnSpc>
                          <a:spcPct val="107000"/>
                        </a:lnSpc>
                        <a:spcAft>
                          <a:spcPts val="0"/>
                        </a:spcAft>
                      </a:pPr>
                      <a:r>
                        <a:rPr lang="nl-NL" sz="1900" dirty="0">
                          <a:effectLst/>
                        </a:rPr>
                        <a:t>2014</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17</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20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7000"/>
                        </a:lnSpc>
                        <a:spcAft>
                          <a:spcPts val="0"/>
                        </a:spcAft>
                        <a:buFont typeface="Arial" panose="020B0604020202020204" pitchFamily="34" charset="0"/>
                        <a:buChar char="•"/>
                      </a:pPr>
                      <a:r>
                        <a:rPr lang="nl-NL" sz="1900" dirty="0">
                          <a:effectLst/>
                        </a:rPr>
                        <a:t>Reductie PTV met 183 cm3 gereduceerd</a:t>
                      </a:r>
                    </a:p>
                    <a:p>
                      <a:pPr marL="342900" indent="-342900" algn="l">
                        <a:lnSpc>
                          <a:spcPct val="107000"/>
                        </a:lnSpc>
                        <a:spcAft>
                          <a:spcPts val="0"/>
                        </a:spcAft>
                        <a:buFont typeface="Arial" panose="020B0604020202020204" pitchFamily="34" charset="0"/>
                        <a:buChar char="•"/>
                      </a:pPr>
                      <a:r>
                        <a:rPr lang="nl-NL" sz="1900" dirty="0">
                          <a:effectLst/>
                        </a:rPr>
                        <a:t>Reductie bestraalde darmvolume: V45 Gy met 100 cm3 en V10 Gy met 180 cm</a:t>
                      </a:r>
                      <a:r>
                        <a:rPr lang="nl-NL" sz="1900" baseline="30000" dirty="0">
                          <a:effectLst/>
                        </a:rPr>
                        <a:t>3</a:t>
                      </a:r>
                      <a:endParaRPr lang="nl-NL" sz="1900" dirty="0">
                        <a:effectLst/>
                      </a:endParaRPr>
                    </a:p>
                  </a:txBody>
                  <a:tcPr marL="68580" marR="68580" marT="0" marB="0"/>
                </a:tc>
                <a:extLst>
                  <a:ext uri="{0D108BD9-81ED-4DB2-BD59-A6C34878D82A}">
                    <a16:rowId xmlns:a16="http://schemas.microsoft.com/office/drawing/2014/main" val="4088630073"/>
                  </a:ext>
                </a:extLst>
              </a:tr>
            </a:tbl>
          </a:graphicData>
        </a:graphic>
      </p:graphicFrame>
      <p:graphicFrame>
        <p:nvGraphicFramePr>
          <p:cNvPr id="8" name="Tabel 7">
            <a:extLst>
              <a:ext uri="{FF2B5EF4-FFF2-40B4-BE49-F238E27FC236}">
                <a16:creationId xmlns:a16="http://schemas.microsoft.com/office/drawing/2014/main" id="{6007EC51-9F40-42F2-9597-E755B64650A1}"/>
              </a:ext>
            </a:extLst>
          </p:cNvPr>
          <p:cNvGraphicFramePr>
            <a:graphicFrameLocks noGrp="1"/>
          </p:cNvGraphicFramePr>
          <p:nvPr>
            <p:extLst>
              <p:ext uri="{D42A27DB-BD31-4B8C-83A1-F6EECF244321}">
                <p14:modId xmlns:p14="http://schemas.microsoft.com/office/powerpoint/2010/main" val="846550847"/>
              </p:ext>
            </p:extLst>
          </p:nvPr>
        </p:nvGraphicFramePr>
        <p:xfrm>
          <a:off x="10011008" y="15112765"/>
          <a:ext cx="12428570" cy="3110776"/>
        </p:xfrm>
        <a:graphic>
          <a:graphicData uri="http://schemas.openxmlformats.org/drawingml/2006/table">
            <a:tbl>
              <a:tblPr firstRow="1" firstCol="1" bandRow="1">
                <a:tableStyleId>{5C22544A-7EE6-4342-B048-85BDC9FD1C3A}</a:tableStyleId>
              </a:tblPr>
              <a:tblGrid>
                <a:gridCol w="2805405">
                  <a:extLst>
                    <a:ext uri="{9D8B030D-6E8A-4147-A177-3AD203B41FA5}">
                      <a16:colId xmlns:a16="http://schemas.microsoft.com/office/drawing/2014/main" val="1137731817"/>
                    </a:ext>
                  </a:extLst>
                </a:gridCol>
                <a:gridCol w="792643">
                  <a:extLst>
                    <a:ext uri="{9D8B030D-6E8A-4147-A177-3AD203B41FA5}">
                      <a16:colId xmlns:a16="http://schemas.microsoft.com/office/drawing/2014/main" val="2211193469"/>
                    </a:ext>
                  </a:extLst>
                </a:gridCol>
                <a:gridCol w="545967">
                  <a:extLst>
                    <a:ext uri="{9D8B030D-6E8A-4147-A177-3AD203B41FA5}">
                      <a16:colId xmlns:a16="http://schemas.microsoft.com/office/drawing/2014/main" val="1374306194"/>
                    </a:ext>
                  </a:extLst>
                </a:gridCol>
                <a:gridCol w="8284555">
                  <a:extLst>
                    <a:ext uri="{9D8B030D-6E8A-4147-A177-3AD203B41FA5}">
                      <a16:colId xmlns:a16="http://schemas.microsoft.com/office/drawing/2014/main" val="3079619005"/>
                    </a:ext>
                  </a:extLst>
                </a:gridCol>
              </a:tblGrid>
              <a:tr h="287852">
                <a:tc gridSpan="4">
                  <a:txBody>
                    <a:bodyPr/>
                    <a:lstStyle/>
                    <a:p>
                      <a:pPr algn="l">
                        <a:lnSpc>
                          <a:spcPct val="107000"/>
                        </a:lnSpc>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Soort adaptieve radiotherapie: A-POLO POD</a:t>
                      </a: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4160851"/>
                  </a:ext>
                </a:extLst>
              </a:tr>
              <a:tr h="671359">
                <a:tc>
                  <a:txBody>
                    <a:bodyPr/>
                    <a:lstStyle/>
                    <a:p>
                      <a:pPr algn="l">
                        <a:lnSpc>
                          <a:spcPct val="107000"/>
                        </a:lnSpc>
                        <a:spcAft>
                          <a:spcPts val="0"/>
                        </a:spcAft>
                      </a:pPr>
                      <a:r>
                        <a:rPr lang="nl-NL" sz="1900" dirty="0">
                          <a:effectLst/>
                        </a:rPr>
                        <a:t>Tuomikoski et al. (12)</a:t>
                      </a:r>
                    </a:p>
                    <a:p>
                      <a:pPr algn="l">
                        <a:lnSpc>
                          <a:spcPct val="107000"/>
                        </a:lnSpc>
                        <a:spcAft>
                          <a:spcPts val="0"/>
                        </a:spcAft>
                      </a:pPr>
                      <a:r>
                        <a:rPr lang="nl-NL" sz="1900" dirty="0">
                          <a:effectLst/>
                        </a:rPr>
                        <a:t>2011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18</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5</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7000"/>
                        </a:lnSpc>
                        <a:spcAft>
                          <a:spcPts val="0"/>
                        </a:spcAft>
                        <a:buFont typeface="Arial" panose="020B0604020202020204" pitchFamily="34" charset="0"/>
                        <a:buChar char="•"/>
                      </a:pPr>
                      <a:r>
                        <a:rPr lang="nl-NL" sz="1900" dirty="0">
                          <a:effectLst/>
                        </a:rPr>
                        <a:t>Reductie bestraalde volume darmholte bij 45 Gy was 155 cm</a:t>
                      </a:r>
                      <a:r>
                        <a:rPr lang="nl-NL" sz="1900" baseline="30000" dirty="0">
                          <a:effectLst/>
                        </a:rPr>
                        <a:t>3</a:t>
                      </a:r>
                      <a:r>
                        <a:rPr lang="nl-NL" sz="1900" dirty="0">
                          <a:effectLst/>
                        </a:rPr>
                        <a:t> ± 74 cm</a:t>
                      </a:r>
                      <a:r>
                        <a:rPr lang="nl-NL" sz="1900" baseline="30000" dirty="0">
                          <a:effectLst/>
                        </a:rPr>
                        <a:t>3</a:t>
                      </a:r>
                      <a:r>
                        <a:rPr lang="nl-NL" sz="1900" dirty="0">
                          <a:effectLst/>
                        </a:rPr>
                        <a:t>. </a:t>
                      </a:r>
                    </a:p>
                    <a:p>
                      <a:pPr marL="342900" indent="-342900" algn="l">
                        <a:lnSpc>
                          <a:spcPct val="107000"/>
                        </a:lnSpc>
                        <a:spcAft>
                          <a:spcPts val="0"/>
                        </a:spcAft>
                        <a:buFont typeface="Arial" panose="020B0604020202020204" pitchFamily="34" charset="0"/>
                        <a:buChar char="•"/>
                      </a:pPr>
                      <a:r>
                        <a:rPr lang="nl-NL" sz="1900" dirty="0">
                          <a:effectLst/>
                        </a:rPr>
                        <a:t>Reductie bestraalde volume van 335 ± 106 cm</a:t>
                      </a:r>
                      <a:r>
                        <a:rPr lang="nl-NL" sz="1900" baseline="30000" dirty="0">
                          <a:effectLst/>
                        </a:rPr>
                        <a:t>3</a:t>
                      </a:r>
                      <a:r>
                        <a:rPr lang="nl-NL" sz="1900" dirty="0">
                          <a:effectLst/>
                        </a:rPr>
                        <a:t> naar 180 ± 113 cm</a:t>
                      </a:r>
                      <a:r>
                        <a:rPr lang="nl-NL" sz="1900" baseline="30000" dirty="0">
                          <a:effectLst/>
                        </a:rPr>
                        <a:t>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7719852"/>
                  </a:ext>
                </a:extLst>
              </a:tr>
              <a:tr h="530135">
                <a:tc>
                  <a:txBody>
                    <a:bodyPr/>
                    <a:lstStyle/>
                    <a:p>
                      <a:pPr algn="l">
                        <a:lnSpc>
                          <a:spcPct val="107000"/>
                        </a:lnSpc>
                        <a:spcAft>
                          <a:spcPts val="0"/>
                        </a:spcAft>
                      </a:pPr>
                      <a:r>
                        <a:rPr lang="nl-NL" sz="1900" dirty="0">
                          <a:effectLst/>
                        </a:rPr>
                        <a:t>Lalondrelle et al. (11)</a:t>
                      </a:r>
                    </a:p>
                    <a:p>
                      <a:pPr algn="l">
                        <a:lnSpc>
                          <a:spcPct val="107000"/>
                        </a:lnSpc>
                        <a:spcAft>
                          <a:spcPts val="0"/>
                        </a:spcAft>
                      </a:pPr>
                      <a:r>
                        <a:rPr lang="nl-NL" sz="1900" dirty="0">
                          <a:effectLst/>
                        </a:rPr>
                        <a:t>2011</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16</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15</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1900" dirty="0">
                          <a:effectLst/>
                        </a:rPr>
                        <a:t>Dosisdekking van het doelvolume: verbeterd met 24%</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7948178"/>
                  </a:ext>
                </a:extLst>
              </a:tr>
              <a:tr h="530135">
                <a:tc>
                  <a:txBody>
                    <a:bodyPr/>
                    <a:lstStyle/>
                    <a:p>
                      <a:pPr algn="l">
                        <a:lnSpc>
                          <a:spcPct val="107000"/>
                        </a:lnSpc>
                        <a:spcAft>
                          <a:spcPts val="0"/>
                        </a:spcAft>
                      </a:pPr>
                      <a:r>
                        <a:rPr lang="nl-NL" sz="1900" dirty="0">
                          <a:effectLst/>
                        </a:rPr>
                        <a:t>McDonaldet al. (13)</a:t>
                      </a:r>
                    </a:p>
                    <a:p>
                      <a:pPr algn="l">
                        <a:lnSpc>
                          <a:spcPct val="107000"/>
                        </a:lnSpc>
                        <a:spcAft>
                          <a:spcPts val="0"/>
                        </a:spcAft>
                      </a:pPr>
                      <a:r>
                        <a:rPr lang="nl-NL" sz="1900" dirty="0">
                          <a:effectLst/>
                        </a:rPr>
                        <a:t> 2013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18</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27</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1900" dirty="0">
                          <a:effectLst/>
                        </a:rPr>
                        <a:t>Reductie bestraalde volume van 219 cm</a:t>
                      </a:r>
                      <a:r>
                        <a:rPr lang="nl-NL" sz="1900" baseline="30000" dirty="0">
                          <a:effectLst/>
                        </a:rPr>
                        <a:t>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9452130"/>
                  </a:ext>
                </a:extLst>
              </a:tr>
              <a:tr h="891514">
                <a:tc>
                  <a:txBody>
                    <a:bodyPr/>
                    <a:lstStyle/>
                    <a:p>
                      <a:pPr algn="l">
                        <a:lnSpc>
                          <a:spcPct val="107000"/>
                        </a:lnSpc>
                        <a:spcAft>
                          <a:spcPts val="0"/>
                        </a:spcAft>
                      </a:pPr>
                      <a:r>
                        <a:rPr lang="nl-NL" sz="1900" dirty="0">
                          <a:effectLst/>
                        </a:rPr>
                        <a:t>Lutkenhaus et al. (14)</a:t>
                      </a:r>
                    </a:p>
                    <a:p>
                      <a:pPr algn="l">
                        <a:lnSpc>
                          <a:spcPct val="107000"/>
                        </a:lnSpc>
                        <a:spcAft>
                          <a:spcPts val="0"/>
                        </a:spcAft>
                      </a:pPr>
                      <a:r>
                        <a:rPr lang="nl-NL" sz="1900" dirty="0">
                          <a:effectLst/>
                        </a:rPr>
                        <a:t>2015</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17</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ZG</a:t>
                      </a:r>
                    </a:p>
                  </a:txBody>
                  <a:tcPr marL="68580" marR="68580" marT="0" marB="0"/>
                </a:tc>
                <a:tc>
                  <a:txBody>
                    <a:bodyPr/>
                    <a:lstStyle/>
                    <a:p>
                      <a:pPr algn="ctr">
                        <a:lnSpc>
                          <a:spcPct val="107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l">
                        <a:lnSpc>
                          <a:spcPct val="107000"/>
                        </a:lnSpc>
                        <a:spcAft>
                          <a:spcPts val="0"/>
                        </a:spcAft>
                        <a:buFont typeface="Arial" panose="020B0604020202020204" pitchFamily="34" charset="0"/>
                        <a:buChar char="•"/>
                      </a:pPr>
                      <a:r>
                        <a:rPr lang="nl-NL" sz="1900" dirty="0">
                          <a:effectLst/>
                        </a:rPr>
                        <a:t>Darm en rectum volume (OAR): bij V1.5 Gy van 632 cm</a:t>
                      </a:r>
                      <a:r>
                        <a:rPr lang="nl-NL" sz="1900" baseline="30000" dirty="0">
                          <a:effectLst/>
                        </a:rPr>
                        <a:t>3 </a:t>
                      </a:r>
                      <a:r>
                        <a:rPr lang="nl-NL" sz="1900" dirty="0">
                          <a:effectLst/>
                        </a:rPr>
                        <a:t>naar 572 cm</a:t>
                      </a:r>
                      <a:r>
                        <a:rPr lang="nl-NL" sz="1900" baseline="30000" dirty="0">
                          <a:effectLst/>
                        </a:rPr>
                        <a:t>3 </a:t>
                      </a:r>
                      <a:r>
                        <a:rPr lang="nl-NL" sz="1900" dirty="0">
                          <a:effectLst/>
                        </a:rPr>
                        <a:t>en bij V2 Gy van 315 cm</a:t>
                      </a:r>
                      <a:r>
                        <a:rPr lang="nl-NL" sz="1900" baseline="30000" dirty="0">
                          <a:effectLst/>
                        </a:rPr>
                        <a:t>3 </a:t>
                      </a:r>
                      <a:r>
                        <a:rPr lang="nl-NL" sz="1900" dirty="0">
                          <a:effectLst/>
                        </a:rPr>
                        <a:t> naar 246  cm</a:t>
                      </a:r>
                      <a:r>
                        <a:rPr lang="nl-NL" sz="1900" baseline="30000" dirty="0">
                          <a:effectLst/>
                        </a:rPr>
                        <a:t>3</a:t>
                      </a:r>
                    </a:p>
                    <a:p>
                      <a:pPr marL="342900" indent="-342900" algn="l">
                        <a:lnSpc>
                          <a:spcPct val="107000"/>
                        </a:lnSpc>
                        <a:spcAft>
                          <a:spcPts val="0"/>
                        </a:spcAft>
                        <a:buFont typeface="Arial" panose="020B0604020202020204" pitchFamily="34" charset="0"/>
                        <a:buChar char="•"/>
                      </a:pPr>
                      <a:r>
                        <a:rPr lang="nl-NL" sz="1900" dirty="0">
                          <a:effectLst/>
                        </a:rPr>
                        <a:t>Reductie in percentage: bij V1.5 Gy= 9.5% en V2 Gy= 21.9%</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6164781"/>
                  </a:ext>
                </a:extLst>
              </a:tr>
            </a:tbl>
          </a:graphicData>
        </a:graphic>
      </p:graphicFrame>
      <p:graphicFrame>
        <p:nvGraphicFramePr>
          <p:cNvPr id="9" name="Tabel 8">
            <a:extLst>
              <a:ext uri="{FF2B5EF4-FFF2-40B4-BE49-F238E27FC236}">
                <a16:creationId xmlns:a16="http://schemas.microsoft.com/office/drawing/2014/main" id="{3AD3A5D4-581D-45E6-BCE6-A5FF6DA53156}"/>
              </a:ext>
            </a:extLst>
          </p:cNvPr>
          <p:cNvGraphicFramePr>
            <a:graphicFrameLocks noGrp="1"/>
          </p:cNvGraphicFramePr>
          <p:nvPr>
            <p:extLst>
              <p:ext uri="{D42A27DB-BD31-4B8C-83A1-F6EECF244321}">
                <p14:modId xmlns:p14="http://schemas.microsoft.com/office/powerpoint/2010/main" val="4160175747"/>
              </p:ext>
            </p:extLst>
          </p:nvPr>
        </p:nvGraphicFramePr>
        <p:xfrm>
          <a:off x="10011009" y="18212041"/>
          <a:ext cx="12418085" cy="1833436"/>
        </p:xfrm>
        <a:graphic>
          <a:graphicData uri="http://schemas.openxmlformats.org/drawingml/2006/table">
            <a:tbl>
              <a:tblPr firstRow="1" firstCol="1" bandRow="1">
                <a:tableStyleId>{5C22544A-7EE6-4342-B048-85BDC9FD1C3A}</a:tableStyleId>
              </a:tblPr>
              <a:tblGrid>
                <a:gridCol w="2809244">
                  <a:extLst>
                    <a:ext uri="{9D8B030D-6E8A-4147-A177-3AD203B41FA5}">
                      <a16:colId xmlns:a16="http://schemas.microsoft.com/office/drawing/2014/main" val="2846605458"/>
                    </a:ext>
                  </a:extLst>
                </a:gridCol>
                <a:gridCol w="796331">
                  <a:extLst>
                    <a:ext uri="{9D8B030D-6E8A-4147-A177-3AD203B41FA5}">
                      <a16:colId xmlns:a16="http://schemas.microsoft.com/office/drawing/2014/main" val="3560457700"/>
                    </a:ext>
                  </a:extLst>
                </a:gridCol>
                <a:gridCol w="537978">
                  <a:extLst>
                    <a:ext uri="{9D8B030D-6E8A-4147-A177-3AD203B41FA5}">
                      <a16:colId xmlns:a16="http://schemas.microsoft.com/office/drawing/2014/main" val="3390003943"/>
                    </a:ext>
                  </a:extLst>
                </a:gridCol>
                <a:gridCol w="8274532">
                  <a:extLst>
                    <a:ext uri="{9D8B030D-6E8A-4147-A177-3AD203B41FA5}">
                      <a16:colId xmlns:a16="http://schemas.microsoft.com/office/drawing/2014/main" val="2380434198"/>
                    </a:ext>
                  </a:extLst>
                </a:gridCol>
              </a:tblGrid>
              <a:tr h="240213">
                <a:tc gridSpan="4">
                  <a:txBody>
                    <a:bodyPr/>
                    <a:lstStyle/>
                    <a:p>
                      <a:pPr algn="l">
                        <a:lnSpc>
                          <a:spcPct val="107000"/>
                        </a:lnSpc>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Soort adaptieve radiotherapie: Re-optimalisatie</a:t>
                      </a: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1467858"/>
                  </a:ext>
                </a:extLst>
              </a:tr>
              <a:tr h="436973">
                <a:tc>
                  <a:txBody>
                    <a:bodyPr/>
                    <a:lstStyle/>
                    <a:p>
                      <a:pPr algn="l">
                        <a:lnSpc>
                          <a:spcPct val="107000"/>
                        </a:lnSpc>
                        <a:spcAft>
                          <a:spcPts val="0"/>
                        </a:spcAft>
                      </a:pPr>
                      <a:r>
                        <a:rPr lang="nl-NL" sz="1900" dirty="0">
                          <a:effectLst/>
                        </a:rPr>
                        <a:t>Vestergaard et al.(9)</a:t>
                      </a:r>
                    </a:p>
                    <a:p>
                      <a:pPr algn="l">
                        <a:lnSpc>
                          <a:spcPct val="107000"/>
                        </a:lnSpc>
                        <a:spcAft>
                          <a:spcPts val="0"/>
                        </a:spcAft>
                      </a:pPr>
                      <a:r>
                        <a:rPr lang="nl-NL" sz="1900" dirty="0">
                          <a:effectLst/>
                        </a:rPr>
                        <a:t>2013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 13</a:t>
                      </a:r>
                    </a:p>
                    <a:p>
                      <a:pPr algn="ctr">
                        <a:lnSpc>
                          <a:spcPct val="107000"/>
                        </a:lnSpc>
                        <a:spcAft>
                          <a:spcPts val="0"/>
                        </a:spcAft>
                      </a:pPr>
                      <a:r>
                        <a:rPr lang="nl-NL" sz="1900" dirty="0">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tc>
                <a:tc>
                  <a:txBody>
                    <a:bodyPr/>
                    <a:lstStyle/>
                    <a:p>
                      <a:pPr algn="ctr">
                        <a:lnSpc>
                          <a:spcPct val="107000"/>
                        </a:lnSpc>
                        <a:spcAft>
                          <a:spcPts val="0"/>
                        </a:spcAft>
                      </a:pPr>
                      <a:r>
                        <a:rPr lang="nl-NL" sz="1900" dirty="0">
                          <a:effectLst/>
                        </a:rPr>
                        <a:t>7</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tc>
                  <a:txBody>
                    <a:bodyPr/>
                    <a:lstStyle/>
                    <a:p>
                      <a:pPr algn="l">
                        <a:lnSpc>
                          <a:spcPct val="107000"/>
                        </a:lnSpc>
                        <a:spcAft>
                          <a:spcPts val="0"/>
                        </a:spcAft>
                      </a:pPr>
                      <a:r>
                        <a:rPr lang="nl-NL" sz="1900" dirty="0">
                          <a:effectLst/>
                        </a:rPr>
                        <a:t>Reductie bestraalde volume &gt;95% van voorgeschreven dosis</a:t>
                      </a:r>
                    </a:p>
                    <a:p>
                      <a:pPr algn="l">
                        <a:lnSpc>
                          <a:spcPct val="107000"/>
                        </a:lnSpc>
                        <a:spcAft>
                          <a:spcPts val="0"/>
                        </a:spcAft>
                      </a:pPr>
                      <a:r>
                        <a:rPr lang="en-US" sz="1900" dirty="0">
                          <a:effectLst/>
                        </a:rPr>
                        <a:t>van 41%</a:t>
                      </a:r>
                      <a:endParaRPr lang="nl-NL" sz="1900" dirty="0">
                        <a:effectLst/>
                        <a:latin typeface="Calibri" panose="020F0502020204030204" pitchFamily="34" charset="0"/>
                        <a:ea typeface="+mn-ea"/>
                        <a:cs typeface="Times New Roman" panose="02020603050405020304" pitchFamily="18" charset="0"/>
                      </a:endParaRPr>
                    </a:p>
                  </a:txBody>
                  <a:tcPr marL="68580" marR="68580" marT="0" marB="0">
                    <a:solidFill>
                      <a:srgbClr val="CFD5EA"/>
                    </a:solidFill>
                  </a:tcPr>
                </a:tc>
                <a:extLst>
                  <a:ext uri="{0D108BD9-81ED-4DB2-BD59-A6C34878D82A}">
                    <a16:rowId xmlns:a16="http://schemas.microsoft.com/office/drawing/2014/main" val="2321936379"/>
                  </a:ext>
                </a:extLst>
              </a:tr>
              <a:tr h="877254">
                <a:tc>
                  <a:txBody>
                    <a:bodyPr/>
                    <a:lstStyle/>
                    <a:p>
                      <a:pPr algn="l">
                        <a:lnSpc>
                          <a:spcPct val="107000"/>
                        </a:lnSpc>
                        <a:spcAft>
                          <a:spcPts val="0"/>
                        </a:spcAft>
                      </a:pPr>
                      <a:r>
                        <a:rPr lang="nl-NL" sz="1900" dirty="0">
                          <a:effectLst/>
                        </a:rPr>
                        <a:t>Kong et al. (6)</a:t>
                      </a:r>
                    </a:p>
                    <a:p>
                      <a:pPr algn="l">
                        <a:lnSpc>
                          <a:spcPct val="107000"/>
                        </a:lnSpc>
                        <a:spcAft>
                          <a:spcPts val="0"/>
                        </a:spcAft>
                      </a:pPr>
                      <a:r>
                        <a:rPr lang="nl-NL" sz="1900" dirty="0">
                          <a:effectLst/>
                        </a:rPr>
                        <a:t>2018</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17</a:t>
                      </a:r>
                    </a:p>
                    <a:p>
                      <a:pPr algn="ctr">
                        <a:lnSpc>
                          <a:spcPct val="107000"/>
                        </a:lnSpc>
                        <a:spcAft>
                          <a:spcPts val="0"/>
                        </a:spcAft>
                      </a:pPr>
                      <a:r>
                        <a:rPr lang="nl-NL" sz="1900" dirty="0">
                          <a:effectLst/>
                        </a:rPr>
                        <a:t>ZG </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l-NL" sz="1900" dirty="0">
                          <a:effectLst/>
                        </a:rPr>
                        <a:t>10</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BF5"/>
                    </a:solidFill>
                  </a:tcPr>
                </a:tc>
                <a:tc>
                  <a:txBody>
                    <a:bodyPr/>
                    <a:lstStyle/>
                    <a:p>
                      <a:pPr marL="342900" indent="-342900" algn="l">
                        <a:lnSpc>
                          <a:spcPct val="107000"/>
                        </a:lnSpc>
                        <a:spcAft>
                          <a:spcPts val="0"/>
                        </a:spcAft>
                        <a:buFont typeface="Arial" panose="020B0604020202020204" pitchFamily="34" charset="0"/>
                        <a:buChar char="•"/>
                      </a:pPr>
                      <a:r>
                        <a:rPr lang="nl-NL" sz="1900" dirty="0">
                          <a:effectLst/>
                        </a:rPr>
                        <a:t>Reductie bestraalde volume bij de V95 (95% van de voorgeschreven dosis): van 1472 cm</a:t>
                      </a:r>
                      <a:r>
                        <a:rPr lang="nl-NL" sz="1900" baseline="30000" dirty="0">
                          <a:effectLst/>
                        </a:rPr>
                        <a:t>3 </a:t>
                      </a:r>
                      <a:r>
                        <a:rPr lang="nl-NL" sz="1900" dirty="0">
                          <a:effectLst/>
                        </a:rPr>
                        <a:t> naar 1102 cm</a:t>
                      </a:r>
                      <a:r>
                        <a:rPr lang="nl-NL" sz="1900" baseline="30000" dirty="0">
                          <a:effectLst/>
                        </a:rPr>
                        <a:t>3</a:t>
                      </a:r>
                      <a:r>
                        <a:rPr lang="nl-NL" sz="1900" dirty="0">
                          <a:effectLst/>
                        </a:rPr>
                        <a:t>. Gemiddelde reductie van 29%.</a:t>
                      </a:r>
                    </a:p>
                    <a:p>
                      <a:pPr marL="342900" indent="-342900" algn="l">
                        <a:lnSpc>
                          <a:spcPct val="107000"/>
                        </a:lnSpc>
                        <a:spcAft>
                          <a:spcPts val="0"/>
                        </a:spcAft>
                        <a:buFont typeface="Arial" panose="020B0604020202020204" pitchFamily="34" charset="0"/>
                        <a:buChar char="•"/>
                      </a:pPr>
                      <a:r>
                        <a:rPr lang="nl-NL" sz="1900" dirty="0">
                          <a:effectLst/>
                        </a:rPr>
                        <a:t>Reductie van het gezonde weefsel bij V95 van 43%</a:t>
                      </a:r>
                      <a:endParaRPr lang="nl-NL"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9D18E"/>
                    </a:solidFill>
                  </a:tcPr>
                </a:tc>
                <a:extLst>
                  <a:ext uri="{0D108BD9-81ED-4DB2-BD59-A6C34878D82A}">
                    <a16:rowId xmlns:a16="http://schemas.microsoft.com/office/drawing/2014/main" val="3376158291"/>
                  </a:ext>
                </a:extLst>
              </a:tr>
            </a:tbl>
          </a:graphicData>
        </a:graphic>
      </p:graphicFrame>
      <p:sp>
        <p:nvSpPr>
          <p:cNvPr id="10" name="Tekstvak 9">
            <a:extLst>
              <a:ext uri="{FF2B5EF4-FFF2-40B4-BE49-F238E27FC236}">
                <a16:creationId xmlns:a16="http://schemas.microsoft.com/office/drawing/2014/main" id="{D231A79B-7DD4-463C-B19D-BDE021490DA1}"/>
              </a:ext>
            </a:extLst>
          </p:cNvPr>
          <p:cNvSpPr txBox="1"/>
          <p:nvPr/>
        </p:nvSpPr>
        <p:spPr>
          <a:xfrm>
            <a:off x="683374" y="1788662"/>
            <a:ext cx="9133759" cy="437042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nl-NL" b="1" u="sng" dirty="0"/>
          </a:p>
          <a:p>
            <a:endParaRPr lang="nl-NL" sz="2000" dirty="0"/>
          </a:p>
          <a:p>
            <a:pPr>
              <a:spcAft>
                <a:spcPts val="100"/>
              </a:spcAft>
            </a:pPr>
            <a:r>
              <a:rPr lang="nl-NL" sz="2000" dirty="0"/>
              <a:t>In 2017 werden in Nederland 1794 patiënten geregistreerd met spierinvasief blaascarcinoom. Een spierinvasief blaascarcinoom wordt standaard behandeld middels radicale cystectomie. Echter, vanwege comorbiditeiten, lokale tumoruitbreiding of slechte performance status is dit niet voor alle patiënten toepasbaar. Als alternatieve behandeling wordt een combinatie uitgevoerd van  transurethrale resectie tumor (TURT), neoadjuvante en gelijktijdige chemotherapie en radiotherapie. Uit onderzoek (1-3) is gebleken dat conventionele radiotherapie (ConRT) kan leiden tot dezelfde resultaten als radicale cystectomie. Door de komst van Image Guided Radiotherapy (IGRT) kan adaptieve radiotherapie (ART) worden toegepast. Hiervan zijn verschillende vormen in de praktijk, zoals Plan of the Day (POD), re-optimalisatie en patient-specific  Planned Target Volume (PS-PTV). Het is onduidelijk welke van deze ART het meest effectief.</a:t>
            </a:r>
          </a:p>
        </p:txBody>
      </p:sp>
      <p:sp>
        <p:nvSpPr>
          <p:cNvPr id="11" name="Tekstvak 10">
            <a:extLst>
              <a:ext uri="{FF2B5EF4-FFF2-40B4-BE49-F238E27FC236}">
                <a16:creationId xmlns:a16="http://schemas.microsoft.com/office/drawing/2014/main" id="{CAE1DD9C-F0F2-4881-8970-6183E83F1CCC}"/>
              </a:ext>
            </a:extLst>
          </p:cNvPr>
          <p:cNvSpPr txBox="1"/>
          <p:nvPr/>
        </p:nvSpPr>
        <p:spPr>
          <a:xfrm>
            <a:off x="683374" y="1816371"/>
            <a:ext cx="2738335" cy="523220"/>
          </a:xfrm>
          <a:prstGeom prst="rect">
            <a:avLst/>
          </a:prstGeom>
          <a:noFill/>
        </p:spPr>
        <p:txBody>
          <a:bodyPr wrap="square" rtlCol="0">
            <a:spAutoFit/>
          </a:bodyPr>
          <a:lstStyle/>
          <a:p>
            <a:r>
              <a:rPr lang="nl-NL" sz="2800" b="1" dirty="0"/>
              <a:t>1. Inleiding</a:t>
            </a:r>
          </a:p>
        </p:txBody>
      </p:sp>
      <p:sp>
        <p:nvSpPr>
          <p:cNvPr id="12" name="Tekstvak 11">
            <a:extLst>
              <a:ext uri="{FF2B5EF4-FFF2-40B4-BE49-F238E27FC236}">
                <a16:creationId xmlns:a16="http://schemas.microsoft.com/office/drawing/2014/main" id="{1A6A3F58-9487-4C85-A3E1-10CD5F057724}"/>
              </a:ext>
            </a:extLst>
          </p:cNvPr>
          <p:cNvSpPr txBox="1"/>
          <p:nvPr/>
        </p:nvSpPr>
        <p:spPr>
          <a:xfrm flipH="1">
            <a:off x="10030132" y="4768210"/>
            <a:ext cx="6019807" cy="400110"/>
          </a:xfrm>
          <a:prstGeom prst="rect">
            <a:avLst/>
          </a:prstGeom>
          <a:noFill/>
        </p:spPr>
        <p:txBody>
          <a:bodyPr wrap="square" rtlCol="0">
            <a:spAutoFit/>
          </a:bodyPr>
          <a:lstStyle/>
          <a:p>
            <a:r>
              <a:rPr lang="nl-NL" sz="2000" b="1" dirty="0"/>
              <a:t>Tabel 2: Data-extractietabel</a:t>
            </a:r>
          </a:p>
        </p:txBody>
      </p:sp>
      <p:sp>
        <p:nvSpPr>
          <p:cNvPr id="13" name="Ondertitel 2">
            <a:extLst>
              <a:ext uri="{FF2B5EF4-FFF2-40B4-BE49-F238E27FC236}">
                <a16:creationId xmlns:a16="http://schemas.microsoft.com/office/drawing/2014/main" id="{62502E80-6D29-4A61-8B4D-14735D6E6E12}"/>
              </a:ext>
            </a:extLst>
          </p:cNvPr>
          <p:cNvSpPr>
            <a:spLocks noGrp="1"/>
          </p:cNvSpPr>
          <p:nvPr>
            <p:ph type="subTitle" idx="1"/>
          </p:nvPr>
        </p:nvSpPr>
        <p:spPr>
          <a:xfrm>
            <a:off x="3780036" y="757122"/>
            <a:ext cx="22680216" cy="848118"/>
          </a:xfrm>
        </p:spPr>
        <p:txBody>
          <a:bodyPr>
            <a:normAutofit/>
          </a:bodyPr>
          <a:lstStyle/>
          <a:p>
            <a:r>
              <a:rPr lang="nl-NL" sz="4400" b="1" dirty="0">
                <a:solidFill>
                  <a:srgbClr val="7030A0"/>
                </a:solidFill>
              </a:rPr>
              <a:t>Adaptieve radiotherapie bij blaascarcinoompatiënten: Systematisch literatuuronderzoek</a:t>
            </a:r>
          </a:p>
        </p:txBody>
      </p:sp>
      <p:sp>
        <p:nvSpPr>
          <p:cNvPr id="14" name="Tekstvak 13">
            <a:extLst>
              <a:ext uri="{FF2B5EF4-FFF2-40B4-BE49-F238E27FC236}">
                <a16:creationId xmlns:a16="http://schemas.microsoft.com/office/drawing/2014/main" id="{2DD5A336-14EF-471A-AEE7-DA95DD87CBAA}"/>
              </a:ext>
            </a:extLst>
          </p:cNvPr>
          <p:cNvSpPr txBox="1"/>
          <p:nvPr/>
        </p:nvSpPr>
        <p:spPr>
          <a:xfrm>
            <a:off x="7959822" y="1285154"/>
            <a:ext cx="15662676" cy="400110"/>
          </a:xfrm>
          <a:prstGeom prst="rect">
            <a:avLst/>
          </a:prstGeom>
          <a:noFill/>
        </p:spPr>
        <p:txBody>
          <a:bodyPr wrap="square" rtlCol="0">
            <a:spAutoFit/>
          </a:bodyPr>
          <a:lstStyle/>
          <a:p>
            <a:pPr algn="ctr"/>
            <a:r>
              <a:rPr lang="nl-NL" sz="2000" dirty="0"/>
              <a:t>Vera van Glabbeek – vera-anne@live.nl – Medisch Beeldvormende en Radiotherapeutische Technieken (MBRT) </a:t>
            </a:r>
            <a:endParaRPr lang="nl-NL" dirty="0"/>
          </a:p>
        </p:txBody>
      </p:sp>
      <p:pic>
        <p:nvPicPr>
          <p:cNvPr id="15" name="Picture 4" descr="Afbeeldingsresultaat voor fontys logo">
            <a:extLst>
              <a:ext uri="{FF2B5EF4-FFF2-40B4-BE49-F238E27FC236}">
                <a16:creationId xmlns:a16="http://schemas.microsoft.com/office/drawing/2014/main" id="{B0B93A69-2C05-4F46-BC6A-8AC23333A9D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04" y="123619"/>
            <a:ext cx="3228377" cy="1631845"/>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4">
            <a:extLst>
              <a:ext uri="{FF2B5EF4-FFF2-40B4-BE49-F238E27FC236}">
                <a16:creationId xmlns:a16="http://schemas.microsoft.com/office/drawing/2014/main" id="{75451732-214D-439C-B823-0F9577ADFF47}"/>
              </a:ext>
            </a:extLst>
          </p:cNvPr>
          <p:cNvSpPr txBox="1"/>
          <p:nvPr/>
        </p:nvSpPr>
        <p:spPr>
          <a:xfrm>
            <a:off x="6648158" y="13028689"/>
            <a:ext cx="2524125" cy="38713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dirty="0">
                <a:ea typeface="Calibri" panose="020F0502020204030204" pitchFamily="34" charset="0"/>
                <a:cs typeface="Times New Roman" panose="02020603050405020304" pitchFamily="18" charset="0"/>
              </a:rPr>
              <a:t>Screenen op titel</a:t>
            </a:r>
          </a:p>
        </p:txBody>
      </p:sp>
      <p:sp>
        <p:nvSpPr>
          <p:cNvPr id="17" name="Tekstvak 13">
            <a:extLst>
              <a:ext uri="{FF2B5EF4-FFF2-40B4-BE49-F238E27FC236}">
                <a16:creationId xmlns:a16="http://schemas.microsoft.com/office/drawing/2014/main" id="{45FC958B-07EF-4EB0-919E-5B62240D0367}"/>
              </a:ext>
            </a:extLst>
          </p:cNvPr>
          <p:cNvSpPr txBox="1"/>
          <p:nvPr/>
        </p:nvSpPr>
        <p:spPr>
          <a:xfrm>
            <a:off x="6687124" y="13986906"/>
            <a:ext cx="2524125" cy="4453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dirty="0">
                <a:ea typeface="Calibri" panose="020F0502020204030204" pitchFamily="34" charset="0"/>
                <a:cs typeface="Times New Roman" panose="02020603050405020304" pitchFamily="18" charset="0"/>
              </a:rPr>
              <a:t>Screenen op abstract</a:t>
            </a:r>
          </a:p>
        </p:txBody>
      </p:sp>
      <p:sp>
        <p:nvSpPr>
          <p:cNvPr id="18" name="Tekstvak 12">
            <a:extLst>
              <a:ext uri="{FF2B5EF4-FFF2-40B4-BE49-F238E27FC236}">
                <a16:creationId xmlns:a16="http://schemas.microsoft.com/office/drawing/2014/main" id="{93E0BFF7-4941-4BF2-B31E-A4D72361BEB6}"/>
              </a:ext>
            </a:extLst>
          </p:cNvPr>
          <p:cNvSpPr txBox="1"/>
          <p:nvPr/>
        </p:nvSpPr>
        <p:spPr>
          <a:xfrm>
            <a:off x="6527184" y="15003120"/>
            <a:ext cx="2797584" cy="4453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dirty="0">
                <a:ea typeface="Calibri" panose="020F0502020204030204" pitchFamily="34" charset="0"/>
                <a:cs typeface="Times New Roman" panose="02020603050405020304" pitchFamily="18" charset="0"/>
              </a:rPr>
              <a:t>Screenen op volledige tekst</a:t>
            </a:r>
          </a:p>
        </p:txBody>
      </p:sp>
      <p:sp>
        <p:nvSpPr>
          <p:cNvPr id="19" name="Tekstvak 18">
            <a:extLst>
              <a:ext uri="{FF2B5EF4-FFF2-40B4-BE49-F238E27FC236}">
                <a16:creationId xmlns:a16="http://schemas.microsoft.com/office/drawing/2014/main" id="{CD243792-7672-4F8F-952E-D83081C29110}"/>
              </a:ext>
            </a:extLst>
          </p:cNvPr>
          <p:cNvSpPr txBox="1"/>
          <p:nvPr/>
        </p:nvSpPr>
        <p:spPr>
          <a:xfrm>
            <a:off x="646553" y="9746785"/>
            <a:ext cx="5098184" cy="1323439"/>
          </a:xfrm>
          <a:prstGeom prst="rect">
            <a:avLst/>
          </a:prstGeom>
          <a:noFill/>
        </p:spPr>
        <p:txBody>
          <a:bodyPr wrap="square" rtlCol="0">
            <a:spAutoFit/>
          </a:bodyPr>
          <a:lstStyle/>
          <a:p>
            <a:r>
              <a:rPr lang="nl-NL" sz="2000" b="1" dirty="0"/>
              <a:t>Dataselectie</a:t>
            </a:r>
          </a:p>
          <a:p>
            <a:r>
              <a:rPr lang="nl-NL" sz="2000" dirty="0"/>
              <a:t>Met de zoekstring weergegeven in figuur 1, zijn artikelen gevonden in </a:t>
            </a:r>
            <a:r>
              <a:rPr lang="nl-NL" sz="2000" dirty="0" err="1"/>
              <a:t>Pubmed</a:t>
            </a:r>
            <a:r>
              <a:rPr lang="nl-NL" sz="2000" dirty="0"/>
              <a:t>, die ART beschrijven bij spierinvasief blaascarcinoom.</a:t>
            </a:r>
          </a:p>
        </p:txBody>
      </p:sp>
      <p:sp>
        <p:nvSpPr>
          <p:cNvPr id="20" name="Tekstvak 19">
            <a:extLst>
              <a:ext uri="{FF2B5EF4-FFF2-40B4-BE49-F238E27FC236}">
                <a16:creationId xmlns:a16="http://schemas.microsoft.com/office/drawing/2014/main" id="{F6FF834D-4029-4749-B6DA-AF34DCB6E7EA}"/>
              </a:ext>
            </a:extLst>
          </p:cNvPr>
          <p:cNvSpPr txBox="1"/>
          <p:nvPr/>
        </p:nvSpPr>
        <p:spPr>
          <a:xfrm>
            <a:off x="640193" y="11359295"/>
            <a:ext cx="5829858" cy="3477875"/>
          </a:xfrm>
          <a:prstGeom prst="rect">
            <a:avLst/>
          </a:prstGeom>
          <a:noFill/>
        </p:spPr>
        <p:txBody>
          <a:bodyPr wrap="square" rtlCol="0">
            <a:spAutoFit/>
          </a:bodyPr>
          <a:lstStyle/>
          <a:p>
            <a:r>
              <a:rPr lang="nl-NL" sz="2000" b="1" dirty="0"/>
              <a:t>In- en exclusiecriteria:</a:t>
            </a:r>
          </a:p>
          <a:p>
            <a:r>
              <a:rPr lang="nl-NL" sz="2000" b="1" dirty="0"/>
              <a:t>+ </a:t>
            </a:r>
            <a:r>
              <a:rPr lang="nl-NL" sz="2000" dirty="0"/>
              <a:t>Engels of Nederlandstalig</a:t>
            </a:r>
            <a:endParaRPr lang="nl-NL" sz="2000" b="1" dirty="0"/>
          </a:p>
          <a:p>
            <a:r>
              <a:rPr lang="nl-NL" sz="2000" b="1" dirty="0"/>
              <a:t>+ </a:t>
            </a:r>
            <a:r>
              <a:rPr lang="nl-NL" sz="2000" dirty="0"/>
              <a:t>Artikelen vanaf het jaar 2000</a:t>
            </a:r>
            <a:endParaRPr lang="nl-NL" sz="2000" b="1" dirty="0"/>
          </a:p>
          <a:p>
            <a:r>
              <a:rPr lang="nl-NL" sz="2000" b="1" dirty="0"/>
              <a:t>+ </a:t>
            </a:r>
            <a:r>
              <a:rPr lang="nl-NL" sz="2000" dirty="0"/>
              <a:t>Spierinvasief blaascarcinoom</a:t>
            </a:r>
          </a:p>
          <a:p>
            <a:r>
              <a:rPr lang="nl-NL" sz="2000" b="1" dirty="0"/>
              <a:t>+</a:t>
            </a:r>
            <a:r>
              <a:rPr lang="nl-NL" sz="2000" dirty="0"/>
              <a:t> Gebruik van CBCT</a:t>
            </a:r>
          </a:p>
          <a:p>
            <a:r>
              <a:rPr lang="nl-NL" sz="2000" b="1" dirty="0"/>
              <a:t>+</a:t>
            </a:r>
            <a:r>
              <a:rPr lang="nl-NL" sz="2000" dirty="0"/>
              <a:t> vergelijking met conventionele radiotherapie</a:t>
            </a:r>
          </a:p>
          <a:p>
            <a:r>
              <a:rPr lang="nl-NL" sz="2000" b="1" dirty="0"/>
              <a:t>+</a:t>
            </a:r>
            <a:r>
              <a:rPr lang="nl-NL" sz="2000" dirty="0"/>
              <a:t> Minstens één van de uitkomstwaarden bevatten: dosisreductie bestraald volume, dosisreductie OAR, dosisdekking doelvolume</a:t>
            </a:r>
          </a:p>
          <a:p>
            <a:pPr marL="285752" indent="-285752">
              <a:buFontTx/>
              <a:buChar char="-"/>
            </a:pPr>
            <a:r>
              <a:rPr lang="nl-NL" sz="2000" dirty="0"/>
              <a:t>Zonder abstract</a:t>
            </a:r>
          </a:p>
          <a:p>
            <a:pPr marL="285752" indent="-285752">
              <a:buFontTx/>
              <a:buChar char="-"/>
            </a:pPr>
            <a:r>
              <a:rPr lang="nl-NL" sz="2000" dirty="0"/>
              <a:t>Literatuuronderzoek</a:t>
            </a:r>
          </a:p>
        </p:txBody>
      </p:sp>
      <p:sp>
        <p:nvSpPr>
          <p:cNvPr id="21" name="Tekstvak 20">
            <a:extLst>
              <a:ext uri="{FF2B5EF4-FFF2-40B4-BE49-F238E27FC236}">
                <a16:creationId xmlns:a16="http://schemas.microsoft.com/office/drawing/2014/main" id="{47546F3E-841E-4003-BDA4-46BC32142F58}"/>
              </a:ext>
            </a:extLst>
          </p:cNvPr>
          <p:cNvSpPr txBox="1"/>
          <p:nvPr/>
        </p:nvSpPr>
        <p:spPr>
          <a:xfrm>
            <a:off x="660873" y="15120465"/>
            <a:ext cx="5864686" cy="1323439"/>
          </a:xfrm>
          <a:prstGeom prst="rect">
            <a:avLst/>
          </a:prstGeom>
          <a:noFill/>
        </p:spPr>
        <p:txBody>
          <a:bodyPr wrap="square" rtlCol="0">
            <a:spAutoFit/>
          </a:bodyPr>
          <a:lstStyle/>
          <a:p>
            <a:r>
              <a:rPr lang="nl-NL" sz="2000" b="1" dirty="0"/>
              <a:t>Kwaliteitsbeoordeling</a:t>
            </a:r>
          </a:p>
          <a:p>
            <a:r>
              <a:rPr lang="nl-NL" sz="2000" dirty="0"/>
              <a:t>Methodologische kwaliteit van de artikelen werd aan de hand van een gemodificeerde Downs and Black checklist (4) bepaald. </a:t>
            </a:r>
          </a:p>
        </p:txBody>
      </p:sp>
      <p:sp>
        <p:nvSpPr>
          <p:cNvPr id="22" name="Tekstvak 21">
            <a:extLst>
              <a:ext uri="{FF2B5EF4-FFF2-40B4-BE49-F238E27FC236}">
                <a16:creationId xmlns:a16="http://schemas.microsoft.com/office/drawing/2014/main" id="{F8A7439A-1843-4BAF-BF90-7192377DBFCA}"/>
              </a:ext>
            </a:extLst>
          </p:cNvPr>
          <p:cNvSpPr txBox="1"/>
          <p:nvPr/>
        </p:nvSpPr>
        <p:spPr>
          <a:xfrm>
            <a:off x="636343" y="16806244"/>
            <a:ext cx="4199654" cy="1323439"/>
          </a:xfrm>
          <a:prstGeom prst="rect">
            <a:avLst/>
          </a:prstGeom>
          <a:noFill/>
        </p:spPr>
        <p:txBody>
          <a:bodyPr wrap="square" rtlCol="0">
            <a:spAutoFit/>
          </a:bodyPr>
          <a:lstStyle/>
          <a:p>
            <a:r>
              <a:rPr lang="nl-NL" sz="2000" b="1" dirty="0"/>
              <a:t>Best Evidence Synthesis (BES) (5)</a:t>
            </a:r>
          </a:p>
          <a:p>
            <a:r>
              <a:rPr lang="nl-NL" sz="2000" dirty="0"/>
              <a:t>BES werd uitgevoerd middels eenzelfde methode als Kuijpers et al (5).</a:t>
            </a:r>
          </a:p>
        </p:txBody>
      </p:sp>
      <p:sp>
        <p:nvSpPr>
          <p:cNvPr id="23" name="Pijl: omlaag 22">
            <a:extLst>
              <a:ext uri="{FF2B5EF4-FFF2-40B4-BE49-F238E27FC236}">
                <a16:creationId xmlns:a16="http://schemas.microsoft.com/office/drawing/2014/main" id="{D4DBC898-6CD8-4697-A7B2-E29107ED956E}"/>
              </a:ext>
            </a:extLst>
          </p:cNvPr>
          <p:cNvSpPr/>
          <p:nvPr/>
        </p:nvSpPr>
        <p:spPr>
          <a:xfrm>
            <a:off x="7116575" y="12406934"/>
            <a:ext cx="1646557" cy="594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24" name="Tekstvak 23">
            <a:extLst>
              <a:ext uri="{FF2B5EF4-FFF2-40B4-BE49-F238E27FC236}">
                <a16:creationId xmlns:a16="http://schemas.microsoft.com/office/drawing/2014/main" id="{D7F33B25-456A-4B6F-8BBC-2267BE625A9E}"/>
              </a:ext>
            </a:extLst>
          </p:cNvPr>
          <p:cNvSpPr txBox="1"/>
          <p:nvPr/>
        </p:nvSpPr>
        <p:spPr>
          <a:xfrm flipH="1">
            <a:off x="7481440" y="12401101"/>
            <a:ext cx="857563" cy="369332"/>
          </a:xfrm>
          <a:prstGeom prst="rect">
            <a:avLst/>
          </a:prstGeom>
          <a:noFill/>
        </p:spPr>
        <p:txBody>
          <a:bodyPr wrap="square" rtlCol="0">
            <a:spAutoFit/>
          </a:bodyPr>
          <a:lstStyle/>
          <a:p>
            <a:r>
              <a:rPr lang="nl-NL" dirty="0"/>
              <a:t>N= 153</a:t>
            </a:r>
          </a:p>
        </p:txBody>
      </p:sp>
      <p:sp>
        <p:nvSpPr>
          <p:cNvPr id="25" name="Pijl: omlaag 24">
            <a:extLst>
              <a:ext uri="{FF2B5EF4-FFF2-40B4-BE49-F238E27FC236}">
                <a16:creationId xmlns:a16="http://schemas.microsoft.com/office/drawing/2014/main" id="{F7CC686B-C80A-4B4B-BC71-2DEA569E4033}"/>
              </a:ext>
            </a:extLst>
          </p:cNvPr>
          <p:cNvSpPr/>
          <p:nvPr/>
        </p:nvSpPr>
        <p:spPr>
          <a:xfrm>
            <a:off x="7116574" y="13426854"/>
            <a:ext cx="1646557" cy="527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26" name="Pijl: omlaag 25">
            <a:extLst>
              <a:ext uri="{FF2B5EF4-FFF2-40B4-BE49-F238E27FC236}">
                <a16:creationId xmlns:a16="http://schemas.microsoft.com/office/drawing/2014/main" id="{176E7598-6D90-474D-9620-E0EDF2E9271B}"/>
              </a:ext>
            </a:extLst>
          </p:cNvPr>
          <p:cNvSpPr/>
          <p:nvPr/>
        </p:nvSpPr>
        <p:spPr>
          <a:xfrm>
            <a:off x="7095422" y="14441925"/>
            <a:ext cx="1646557" cy="527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27" name="Pijl: omlaag 26">
            <a:extLst>
              <a:ext uri="{FF2B5EF4-FFF2-40B4-BE49-F238E27FC236}">
                <a16:creationId xmlns:a16="http://schemas.microsoft.com/office/drawing/2014/main" id="{4B8A08F7-23EE-4FB2-9137-4AB15193F9BF}"/>
              </a:ext>
            </a:extLst>
          </p:cNvPr>
          <p:cNvSpPr/>
          <p:nvPr/>
        </p:nvSpPr>
        <p:spPr>
          <a:xfrm>
            <a:off x="7102700" y="15455070"/>
            <a:ext cx="1646557" cy="527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28" name="Tekstvak 27">
            <a:extLst>
              <a:ext uri="{FF2B5EF4-FFF2-40B4-BE49-F238E27FC236}">
                <a16:creationId xmlns:a16="http://schemas.microsoft.com/office/drawing/2014/main" id="{8A0140D4-295D-42BD-81E9-D6663AE68B58}"/>
              </a:ext>
            </a:extLst>
          </p:cNvPr>
          <p:cNvSpPr txBox="1"/>
          <p:nvPr/>
        </p:nvSpPr>
        <p:spPr>
          <a:xfrm flipH="1">
            <a:off x="7494720" y="15461371"/>
            <a:ext cx="857563" cy="369332"/>
          </a:xfrm>
          <a:prstGeom prst="rect">
            <a:avLst/>
          </a:prstGeom>
          <a:noFill/>
        </p:spPr>
        <p:txBody>
          <a:bodyPr wrap="square" rtlCol="0">
            <a:spAutoFit/>
          </a:bodyPr>
          <a:lstStyle/>
          <a:p>
            <a:pPr algn="ctr"/>
            <a:r>
              <a:rPr lang="nl-NL" dirty="0"/>
              <a:t>N= 13</a:t>
            </a:r>
          </a:p>
        </p:txBody>
      </p:sp>
      <p:sp>
        <p:nvSpPr>
          <p:cNvPr id="29" name="Tekstvak 28">
            <a:extLst>
              <a:ext uri="{FF2B5EF4-FFF2-40B4-BE49-F238E27FC236}">
                <a16:creationId xmlns:a16="http://schemas.microsoft.com/office/drawing/2014/main" id="{AEC3894E-5D68-4B74-9411-2E9DB6599A2D}"/>
              </a:ext>
            </a:extLst>
          </p:cNvPr>
          <p:cNvSpPr txBox="1"/>
          <p:nvPr/>
        </p:nvSpPr>
        <p:spPr>
          <a:xfrm flipH="1">
            <a:off x="7517867" y="14441823"/>
            <a:ext cx="857563" cy="369332"/>
          </a:xfrm>
          <a:prstGeom prst="rect">
            <a:avLst/>
          </a:prstGeom>
          <a:noFill/>
        </p:spPr>
        <p:txBody>
          <a:bodyPr wrap="square" rtlCol="0">
            <a:spAutoFit/>
          </a:bodyPr>
          <a:lstStyle/>
          <a:p>
            <a:pPr algn="ctr"/>
            <a:r>
              <a:rPr lang="nl-NL" dirty="0"/>
              <a:t>N= 26</a:t>
            </a:r>
          </a:p>
        </p:txBody>
      </p:sp>
      <p:sp>
        <p:nvSpPr>
          <p:cNvPr id="30" name="Tekstvak 29">
            <a:extLst>
              <a:ext uri="{FF2B5EF4-FFF2-40B4-BE49-F238E27FC236}">
                <a16:creationId xmlns:a16="http://schemas.microsoft.com/office/drawing/2014/main" id="{083A5559-9F4C-41A4-9676-D9A3EE30C30D}"/>
              </a:ext>
            </a:extLst>
          </p:cNvPr>
          <p:cNvSpPr txBox="1"/>
          <p:nvPr/>
        </p:nvSpPr>
        <p:spPr>
          <a:xfrm flipH="1">
            <a:off x="7510542" y="13437845"/>
            <a:ext cx="857563" cy="369332"/>
          </a:xfrm>
          <a:prstGeom prst="rect">
            <a:avLst/>
          </a:prstGeom>
          <a:noFill/>
        </p:spPr>
        <p:txBody>
          <a:bodyPr wrap="square" rtlCol="0">
            <a:spAutoFit/>
          </a:bodyPr>
          <a:lstStyle/>
          <a:p>
            <a:pPr algn="ctr"/>
            <a:r>
              <a:rPr lang="nl-NL" dirty="0"/>
              <a:t>N= 61</a:t>
            </a:r>
          </a:p>
        </p:txBody>
      </p:sp>
      <p:sp>
        <p:nvSpPr>
          <p:cNvPr id="31" name="Pijl: omlaag 30">
            <a:extLst>
              <a:ext uri="{FF2B5EF4-FFF2-40B4-BE49-F238E27FC236}">
                <a16:creationId xmlns:a16="http://schemas.microsoft.com/office/drawing/2014/main" id="{6A505B78-A6FE-4D3D-88A2-A034C5B595EC}"/>
              </a:ext>
            </a:extLst>
          </p:cNvPr>
          <p:cNvSpPr/>
          <p:nvPr/>
        </p:nvSpPr>
        <p:spPr>
          <a:xfrm flipV="1">
            <a:off x="7099304" y="17783290"/>
            <a:ext cx="1633713" cy="565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32" name="Tekstvak 31">
            <a:extLst>
              <a:ext uri="{FF2B5EF4-FFF2-40B4-BE49-F238E27FC236}">
                <a16:creationId xmlns:a16="http://schemas.microsoft.com/office/drawing/2014/main" id="{DB046C37-94FB-44C0-BC29-7FB8A4DD452F}"/>
              </a:ext>
            </a:extLst>
          </p:cNvPr>
          <p:cNvSpPr txBox="1"/>
          <p:nvPr/>
        </p:nvSpPr>
        <p:spPr>
          <a:xfrm flipH="1">
            <a:off x="7459381" y="17987172"/>
            <a:ext cx="857563" cy="369332"/>
          </a:xfrm>
          <a:prstGeom prst="rect">
            <a:avLst/>
          </a:prstGeom>
          <a:noFill/>
        </p:spPr>
        <p:txBody>
          <a:bodyPr wrap="square" rtlCol="0">
            <a:spAutoFit/>
          </a:bodyPr>
          <a:lstStyle/>
          <a:p>
            <a:pPr algn="ctr"/>
            <a:r>
              <a:rPr lang="nl-NL" dirty="0"/>
              <a:t>N= 1</a:t>
            </a:r>
          </a:p>
        </p:txBody>
      </p:sp>
      <p:sp>
        <p:nvSpPr>
          <p:cNvPr id="33" name="Tekstvak 2">
            <a:extLst>
              <a:ext uri="{FF2B5EF4-FFF2-40B4-BE49-F238E27FC236}">
                <a16:creationId xmlns:a16="http://schemas.microsoft.com/office/drawing/2014/main" id="{6360915A-8501-4B90-BACA-A338DF15B7A1}"/>
              </a:ext>
            </a:extLst>
          </p:cNvPr>
          <p:cNvSpPr txBox="1"/>
          <p:nvPr/>
        </p:nvSpPr>
        <p:spPr>
          <a:xfrm>
            <a:off x="5938660" y="9468044"/>
            <a:ext cx="3762319" cy="295410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dirty="0"/>
              <a:t>("radiotherapy" OR "radiation therapy" OR radiation OR treatment OR "radiation treatment" OR “x-ray therapy”) AND (adaptive OR "plan selection" OR “plan library” OR "plan of the day" OR “patient-specific PTV” OR “daily reoptimization” OR "image-guided" OR "image guidance") AND ("bladder cancer" OR "bladder carcinoma")</a:t>
            </a:r>
          </a:p>
        </p:txBody>
      </p:sp>
      <p:sp>
        <p:nvSpPr>
          <p:cNvPr id="34" name="Tekstvak 11">
            <a:extLst>
              <a:ext uri="{FF2B5EF4-FFF2-40B4-BE49-F238E27FC236}">
                <a16:creationId xmlns:a16="http://schemas.microsoft.com/office/drawing/2014/main" id="{5905B800-BC8B-427E-AFBF-72CE6E53D8E3}"/>
              </a:ext>
            </a:extLst>
          </p:cNvPr>
          <p:cNvSpPr txBox="1"/>
          <p:nvPr/>
        </p:nvSpPr>
        <p:spPr>
          <a:xfrm>
            <a:off x="6349319" y="16019334"/>
            <a:ext cx="3067993" cy="1741626"/>
          </a:xfrm>
          <a:prstGeom prst="rect">
            <a:avLst/>
          </a:prstGeom>
          <a:solidFill>
            <a:schemeClr val="accent3">
              <a:lumMod val="40000"/>
              <a:lumOff val="6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dirty="0">
                <a:ea typeface="Calibri" panose="020F0502020204030204" pitchFamily="34" charset="0"/>
                <a:cs typeface="Times New Roman" panose="02020603050405020304" pitchFamily="18" charset="0"/>
              </a:rPr>
              <a:t>Totaal aantal artikelen geïncludeerd in het onderzoek na data-analyse en sneeuwbalmethode</a:t>
            </a:r>
          </a:p>
          <a:p>
            <a:pPr algn="ctr">
              <a:lnSpc>
                <a:spcPct val="107000"/>
              </a:lnSpc>
              <a:spcAft>
                <a:spcPts val="800"/>
              </a:spcAft>
            </a:pPr>
            <a:r>
              <a:rPr lang="nl-NL" dirty="0">
                <a:ea typeface="Calibri" panose="020F0502020204030204" pitchFamily="34" charset="0"/>
                <a:cs typeface="Times New Roman" panose="02020603050405020304" pitchFamily="18" charset="0"/>
              </a:rPr>
              <a:t>N= 14</a:t>
            </a:r>
          </a:p>
        </p:txBody>
      </p:sp>
      <p:sp>
        <p:nvSpPr>
          <p:cNvPr id="35" name="Tekstvak 11">
            <a:extLst>
              <a:ext uri="{FF2B5EF4-FFF2-40B4-BE49-F238E27FC236}">
                <a16:creationId xmlns:a16="http://schemas.microsoft.com/office/drawing/2014/main" id="{3DAE36E7-7363-4420-9843-66C6B60798E6}"/>
              </a:ext>
            </a:extLst>
          </p:cNvPr>
          <p:cNvSpPr txBox="1"/>
          <p:nvPr/>
        </p:nvSpPr>
        <p:spPr>
          <a:xfrm>
            <a:off x="6391979" y="18385408"/>
            <a:ext cx="3067993" cy="7772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dirty="0">
                <a:ea typeface="Calibri" panose="020F0502020204030204" pitchFamily="34" charset="0"/>
                <a:cs typeface="Times New Roman" panose="02020603050405020304" pitchFamily="18" charset="0"/>
              </a:rPr>
              <a:t>Referenties uit andere artikelen (sneeuwbaleffect</a:t>
            </a:r>
          </a:p>
        </p:txBody>
      </p:sp>
      <p:sp>
        <p:nvSpPr>
          <p:cNvPr id="36" name="Tekstvak 35">
            <a:extLst>
              <a:ext uri="{FF2B5EF4-FFF2-40B4-BE49-F238E27FC236}">
                <a16:creationId xmlns:a16="http://schemas.microsoft.com/office/drawing/2014/main" id="{57444269-42AC-49E2-B3A5-9376D5CC7338}"/>
              </a:ext>
            </a:extLst>
          </p:cNvPr>
          <p:cNvSpPr txBox="1"/>
          <p:nvPr/>
        </p:nvSpPr>
        <p:spPr>
          <a:xfrm>
            <a:off x="6285824" y="19150848"/>
            <a:ext cx="3067993" cy="338554"/>
          </a:xfrm>
          <a:prstGeom prst="rect">
            <a:avLst/>
          </a:prstGeom>
          <a:noFill/>
        </p:spPr>
        <p:txBody>
          <a:bodyPr wrap="square" rtlCol="0">
            <a:spAutoFit/>
          </a:bodyPr>
          <a:lstStyle/>
          <a:p>
            <a:pPr algn="ctr"/>
            <a:r>
              <a:rPr lang="nl-NL" sz="1600" dirty="0"/>
              <a:t>Figuur 1: Flowchart dataselectie</a:t>
            </a:r>
          </a:p>
        </p:txBody>
      </p:sp>
      <p:sp>
        <p:nvSpPr>
          <p:cNvPr id="39" name="Titel 4">
            <a:extLst>
              <a:ext uri="{FF2B5EF4-FFF2-40B4-BE49-F238E27FC236}">
                <a16:creationId xmlns:a16="http://schemas.microsoft.com/office/drawing/2014/main" id="{3BA39BF8-7EBF-499C-AAE4-E6BC9A627A81}"/>
              </a:ext>
            </a:extLst>
          </p:cNvPr>
          <p:cNvSpPr txBox="1">
            <a:spLocks/>
          </p:cNvSpPr>
          <p:nvPr/>
        </p:nvSpPr>
        <p:spPr>
          <a:xfrm>
            <a:off x="650061" y="6570599"/>
            <a:ext cx="9167072" cy="2337608"/>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vert="horz" lIns="91440" tIns="45720" rIns="91440" bIns="45720" rtlCol="0" anchor="b">
            <a:normAutofit/>
          </a:bodyPr>
          <a:lstStyle>
            <a:lvl1pPr algn="ctr" defTabSz="2832080" rtl="0" eaLnBrk="1" latinLnBrk="0" hangingPunct="1">
              <a:lnSpc>
                <a:spcPct val="90000"/>
              </a:lnSpc>
              <a:spcBef>
                <a:spcPct val="0"/>
              </a:spcBef>
              <a:buNone/>
              <a:defRPr sz="18583" kern="1200">
                <a:solidFill>
                  <a:schemeClr val="tx1"/>
                </a:solidFill>
                <a:latin typeface="+mj-lt"/>
                <a:ea typeface="+mj-ea"/>
                <a:cs typeface="+mj-cs"/>
              </a:defRPr>
            </a:lvl1pPr>
          </a:lstStyle>
          <a:p>
            <a:pPr algn="l">
              <a:lnSpc>
                <a:spcPct val="110000"/>
              </a:lnSpc>
            </a:pPr>
            <a:r>
              <a:rPr lang="nl-NL" sz="2400" b="1" dirty="0"/>
              <a:t>Wat is de meest effectieve vorm van adaptieve radiotherapie bij spierinvasieve blaascarcinoom patiënten op het gebied van dosis in de Organs at Risk, het bestraalde volume en effectief gegeven dosis in de blaas vergeleken met conventionele radiotherapie?</a:t>
            </a:r>
          </a:p>
        </p:txBody>
      </p:sp>
      <p:sp>
        <p:nvSpPr>
          <p:cNvPr id="40" name="Tekstvak 39">
            <a:extLst>
              <a:ext uri="{FF2B5EF4-FFF2-40B4-BE49-F238E27FC236}">
                <a16:creationId xmlns:a16="http://schemas.microsoft.com/office/drawing/2014/main" id="{A430C64D-93DC-4883-B7C0-8F965D9A6276}"/>
              </a:ext>
            </a:extLst>
          </p:cNvPr>
          <p:cNvSpPr txBox="1"/>
          <p:nvPr/>
        </p:nvSpPr>
        <p:spPr>
          <a:xfrm>
            <a:off x="650061" y="6580485"/>
            <a:ext cx="2417687" cy="523220"/>
          </a:xfrm>
          <a:prstGeom prst="rect">
            <a:avLst/>
          </a:prstGeom>
          <a:noFill/>
        </p:spPr>
        <p:txBody>
          <a:bodyPr wrap="square" rtlCol="0">
            <a:spAutoFit/>
          </a:bodyPr>
          <a:lstStyle/>
          <a:p>
            <a:r>
              <a:rPr lang="nl-NL" sz="2800" b="1" dirty="0"/>
              <a:t>Doel</a:t>
            </a:r>
          </a:p>
        </p:txBody>
      </p:sp>
      <p:sp>
        <p:nvSpPr>
          <p:cNvPr id="42" name="Tekstvak 41">
            <a:extLst>
              <a:ext uri="{FF2B5EF4-FFF2-40B4-BE49-F238E27FC236}">
                <a16:creationId xmlns:a16="http://schemas.microsoft.com/office/drawing/2014/main" id="{E89C49CB-AED0-436B-B2A4-A1FD38DE98F8}"/>
              </a:ext>
            </a:extLst>
          </p:cNvPr>
          <p:cNvSpPr txBox="1"/>
          <p:nvPr/>
        </p:nvSpPr>
        <p:spPr>
          <a:xfrm>
            <a:off x="646553" y="9248444"/>
            <a:ext cx="2417687" cy="523220"/>
          </a:xfrm>
          <a:prstGeom prst="rect">
            <a:avLst/>
          </a:prstGeom>
          <a:noFill/>
        </p:spPr>
        <p:txBody>
          <a:bodyPr wrap="square" rtlCol="0">
            <a:spAutoFit/>
          </a:bodyPr>
          <a:lstStyle/>
          <a:p>
            <a:r>
              <a:rPr lang="nl-NL" sz="2800" b="1" dirty="0"/>
              <a:t>2. Methode</a:t>
            </a:r>
          </a:p>
        </p:txBody>
      </p:sp>
      <p:sp>
        <p:nvSpPr>
          <p:cNvPr id="43" name="Titel 4">
            <a:extLst>
              <a:ext uri="{FF2B5EF4-FFF2-40B4-BE49-F238E27FC236}">
                <a16:creationId xmlns:a16="http://schemas.microsoft.com/office/drawing/2014/main" id="{CFDAAC77-7676-4BB5-9AD7-0D0460A80A1E}"/>
              </a:ext>
            </a:extLst>
          </p:cNvPr>
          <p:cNvSpPr txBox="1">
            <a:spLocks/>
          </p:cNvSpPr>
          <p:nvPr/>
        </p:nvSpPr>
        <p:spPr>
          <a:xfrm>
            <a:off x="10012553" y="1773423"/>
            <a:ext cx="12415818" cy="30384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b">
            <a:normAutofit/>
          </a:bodyPr>
          <a:lstStyle>
            <a:lvl1pPr algn="ctr" defTabSz="2832080" rtl="0" eaLnBrk="1" latinLnBrk="0" hangingPunct="1">
              <a:lnSpc>
                <a:spcPct val="90000"/>
              </a:lnSpc>
              <a:spcBef>
                <a:spcPct val="0"/>
              </a:spcBef>
              <a:buNone/>
              <a:defRPr sz="18583" kern="1200">
                <a:solidFill>
                  <a:schemeClr val="tx1"/>
                </a:solidFill>
                <a:latin typeface="+mj-lt"/>
                <a:ea typeface="+mj-ea"/>
                <a:cs typeface="+mj-cs"/>
              </a:defRPr>
            </a:lvl1pPr>
          </a:lstStyle>
          <a:p>
            <a:pPr algn="l"/>
            <a:endParaRPr lang="nl-NL" sz="1000" b="1" u="sng" dirty="0"/>
          </a:p>
          <a:p>
            <a:pPr marL="342900" indent="-342900" algn="l">
              <a:buFont typeface="Arial" panose="020B0604020202020204" pitchFamily="34" charset="0"/>
              <a:buChar char="•"/>
            </a:pPr>
            <a:r>
              <a:rPr lang="nl-NL" sz="2000" dirty="0">
                <a:latin typeface="+mn-lt"/>
              </a:rPr>
              <a:t>Veertien artikelen zijn geïncludeerd en verwerkt in een data-extractietabel (tabel 2)</a:t>
            </a:r>
          </a:p>
          <a:p>
            <a:pPr marL="342900" indent="-342900" algn="l">
              <a:buFont typeface="Arial" panose="020B0604020202020204" pitchFamily="34" charset="0"/>
              <a:buChar char="•"/>
            </a:pPr>
            <a:r>
              <a:rPr lang="nl-NL" sz="2000" dirty="0">
                <a:latin typeface="+mn-lt"/>
              </a:rPr>
              <a:t>PS-PTV: Met de eerste vijf CBCT + planning CT wordt een samengesteld CTV gemaakt, wat leidt tot een nieuw adaptief PTV. Deze wordt vervolgens toegepast. </a:t>
            </a:r>
          </a:p>
          <a:p>
            <a:pPr marL="342900" indent="-342900" algn="l">
              <a:buFont typeface="Arial" panose="020B0604020202020204" pitchFamily="34" charset="0"/>
              <a:buChar char="•"/>
            </a:pPr>
            <a:r>
              <a:rPr lang="nl-NL" sz="2000" dirty="0">
                <a:latin typeface="+mn-lt"/>
              </a:rPr>
              <a:t>Online ART: Hierbij worden de CBCT voorafgaand aan de bestraling bekeken. Online ART is onder te verdelen in vier vormen; drie hiervan vallen onder plan of the day (POD) en de andere is re-optimalisatie.</a:t>
            </a:r>
          </a:p>
          <a:p>
            <a:pPr marL="800100" lvl="1" indent="-342900">
              <a:buFont typeface="Arial" panose="020B0604020202020204" pitchFamily="34" charset="0"/>
              <a:buChar char="•"/>
            </a:pPr>
            <a:r>
              <a:rPr lang="nl-NL" sz="2000" dirty="0"/>
              <a:t>POD: Verschillende PTV’s worden gecreëerd voor één patiënt. Na de dagelijkse online CBCT wordt het best passende PTV gekozen, gebaseerd op het blaasvolume van dat moment. Hier zijn drie soorten technieken van; niet-geïndividualiseerde POD, geïndividualiseerde POD en A-POLO POD. </a:t>
            </a:r>
          </a:p>
          <a:p>
            <a:pPr marL="800100" lvl="1" indent="-342900">
              <a:buFont typeface="Arial" panose="020B0604020202020204" pitchFamily="34" charset="0"/>
              <a:buChar char="•"/>
            </a:pPr>
            <a:r>
              <a:rPr lang="nl-NL" sz="2000" dirty="0"/>
              <a:t>Re-optimalisatie: iedere dag na een online CBCT wordt het plan voor die dag opnieuw geoptimaliseerd.</a:t>
            </a:r>
          </a:p>
        </p:txBody>
      </p:sp>
      <p:sp>
        <p:nvSpPr>
          <p:cNvPr id="44" name="Tekstvak 43">
            <a:extLst>
              <a:ext uri="{FF2B5EF4-FFF2-40B4-BE49-F238E27FC236}">
                <a16:creationId xmlns:a16="http://schemas.microsoft.com/office/drawing/2014/main" id="{AB841CFE-E06F-4735-88D7-9C9DC1E7FE5E}"/>
              </a:ext>
            </a:extLst>
          </p:cNvPr>
          <p:cNvSpPr txBox="1"/>
          <p:nvPr/>
        </p:nvSpPr>
        <p:spPr>
          <a:xfrm>
            <a:off x="10021342" y="1763973"/>
            <a:ext cx="2738335" cy="523220"/>
          </a:xfrm>
          <a:prstGeom prst="rect">
            <a:avLst/>
          </a:prstGeom>
          <a:noFill/>
        </p:spPr>
        <p:txBody>
          <a:bodyPr wrap="square" rtlCol="0">
            <a:spAutoFit/>
          </a:bodyPr>
          <a:lstStyle/>
          <a:p>
            <a:r>
              <a:rPr lang="nl-NL" sz="2800" b="1" dirty="0"/>
              <a:t>3. Resultaten</a:t>
            </a:r>
          </a:p>
        </p:txBody>
      </p:sp>
      <p:sp>
        <p:nvSpPr>
          <p:cNvPr id="45" name="Titel 4">
            <a:extLst>
              <a:ext uri="{FF2B5EF4-FFF2-40B4-BE49-F238E27FC236}">
                <a16:creationId xmlns:a16="http://schemas.microsoft.com/office/drawing/2014/main" id="{B2F1D687-B2B5-4B38-BB0F-F50ECC655FDA}"/>
              </a:ext>
            </a:extLst>
          </p:cNvPr>
          <p:cNvSpPr txBox="1">
            <a:spLocks/>
          </p:cNvSpPr>
          <p:nvPr/>
        </p:nvSpPr>
        <p:spPr>
          <a:xfrm>
            <a:off x="22657019" y="3522440"/>
            <a:ext cx="7049258" cy="5601116"/>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b">
            <a:normAutofit/>
          </a:bodyPr>
          <a:lstStyle>
            <a:lvl1pPr algn="ctr" defTabSz="2832080" rtl="0" eaLnBrk="1" latinLnBrk="0" hangingPunct="1">
              <a:lnSpc>
                <a:spcPct val="90000"/>
              </a:lnSpc>
              <a:spcBef>
                <a:spcPct val="0"/>
              </a:spcBef>
              <a:buNone/>
              <a:defRPr sz="18583" kern="1200">
                <a:solidFill>
                  <a:schemeClr val="tx1"/>
                </a:solidFill>
                <a:latin typeface="+mj-lt"/>
                <a:ea typeface="+mj-ea"/>
                <a:cs typeface="+mj-cs"/>
              </a:defRPr>
            </a:lvl1pPr>
          </a:lstStyle>
          <a:p>
            <a:pPr marL="342900" indent="-342900" algn="l">
              <a:buFont typeface="Arial" panose="020B0604020202020204" pitchFamily="34" charset="0"/>
              <a:buChar char="•"/>
            </a:pPr>
            <a:endParaRPr lang="nl-NL" sz="2000" dirty="0">
              <a:latin typeface="+mn-lt"/>
            </a:endParaRPr>
          </a:p>
          <a:p>
            <a:pPr marL="342900" indent="-342900" algn="l">
              <a:lnSpc>
                <a:spcPct val="100000"/>
              </a:lnSpc>
              <a:buFont typeface="Arial" panose="020B0604020202020204" pitchFamily="34" charset="0"/>
              <a:buChar char="•"/>
            </a:pPr>
            <a:r>
              <a:rPr lang="nl-NL" sz="2000" dirty="0">
                <a:latin typeface="+mn-lt"/>
              </a:rPr>
              <a:t>In vier artikelen werd een vol blaasprotocol gebruikt en in tien artikelen een leeg blaasprotocol. Tot op heden is nog geen onderzoek gedaan naar de invloed van een volle of lege blaas op de werkzaamheid van ART (6).</a:t>
            </a:r>
          </a:p>
          <a:p>
            <a:pPr marL="342900" indent="-342900" algn="l">
              <a:lnSpc>
                <a:spcPct val="100000"/>
              </a:lnSpc>
              <a:buFont typeface="Arial" panose="020B0604020202020204" pitchFamily="34" charset="0"/>
              <a:buChar char="•"/>
            </a:pPr>
            <a:r>
              <a:rPr lang="nl-NL" sz="2000" dirty="0">
                <a:latin typeface="+mn-lt"/>
              </a:rPr>
              <a:t>In de geïncludeerde studies wordt op verschillende manieren bestraald. Zeven studies middels 3/4 velden techniek, drie studies middels Intensiteits gemoduleerde radiotherapie (IMRT) en drie studies middels Volumetric Arc Therapy (VMAT). In de recenter gevonden artikelen (2011 t/m 2018), worden IMRT of VMAT vaker toegepast dan 3/4 velden techniek. IMRT en VMAT zorgen voor een beter therapeutisch ratio dan een 3/4 velden techniek. Dit kan invloed hebben op de verkregen resultaten.</a:t>
            </a:r>
          </a:p>
          <a:p>
            <a:pPr marL="342900" indent="-342900" algn="l">
              <a:lnSpc>
                <a:spcPct val="100000"/>
              </a:lnSpc>
              <a:buFont typeface="Arial" panose="020B0604020202020204" pitchFamily="34" charset="0"/>
              <a:buChar char="•"/>
            </a:pPr>
            <a:r>
              <a:rPr lang="nl-NL" sz="2000" dirty="0">
                <a:latin typeface="+mn-lt"/>
              </a:rPr>
              <a:t>De geïncludeerde artikelen beschikken over een kleine patiëntengroep. Hierdoor hebben resultaten van een individuele patiënt veel invloed op de uiteindelijke resultaten.</a:t>
            </a:r>
          </a:p>
        </p:txBody>
      </p:sp>
      <p:sp>
        <p:nvSpPr>
          <p:cNvPr id="46" name="Tekstvak 45">
            <a:extLst>
              <a:ext uri="{FF2B5EF4-FFF2-40B4-BE49-F238E27FC236}">
                <a16:creationId xmlns:a16="http://schemas.microsoft.com/office/drawing/2014/main" id="{1AD7F26D-4454-4A13-AE4E-6124CDA5DB95}"/>
              </a:ext>
            </a:extLst>
          </p:cNvPr>
          <p:cNvSpPr txBox="1"/>
          <p:nvPr/>
        </p:nvSpPr>
        <p:spPr>
          <a:xfrm>
            <a:off x="22657019" y="9499830"/>
            <a:ext cx="7049258" cy="6247864"/>
          </a:xfrm>
          <a:prstGeom prst="rect">
            <a:avLst/>
          </a:prstGeom>
          <a:solidFill>
            <a:srgbClr val="DBDBDB"/>
          </a:solidFill>
        </p:spPr>
        <p:txBody>
          <a:bodyPr wrap="square" rtlCol="0">
            <a:spAutoFit/>
          </a:bodyPr>
          <a:lstStyle/>
          <a:p>
            <a:endParaRPr lang="nl-NL" sz="2000" dirty="0"/>
          </a:p>
          <a:p>
            <a:endParaRPr lang="nl-NL" sz="2000" dirty="0"/>
          </a:p>
          <a:p>
            <a:pPr marL="342900" indent="-342900">
              <a:buFont typeface="Arial" panose="020B0604020202020204" pitchFamily="34" charset="0"/>
              <a:buChar char="•"/>
            </a:pPr>
            <a:r>
              <a:rPr lang="nl-NL" sz="2000" dirty="0"/>
              <a:t>De ART die het minste voordeel levert voor de patiënt is PS-PTV. Deze offline ART is van de gevonden ART de eerst geïntroduceerde techniek (2006). Voor deze techniek werd sterk bewijs gevonden voor dosisreductie in het bestraalde volume, echter werd niet eenduidig bewijs gevonden voor dosisdekking van het doelvolume.</a:t>
            </a:r>
          </a:p>
          <a:p>
            <a:pPr marL="285750" indent="-285750">
              <a:buFont typeface="Arial" panose="020B0604020202020204" pitchFamily="34" charset="0"/>
              <a:buChar char="•"/>
            </a:pPr>
            <a:r>
              <a:rPr lang="nl-NL" sz="2000" dirty="0"/>
              <a:t>Er is sterk bewijs gevonden dat Re-optimalisatie superior is aan de andere ART technieken, echter vanwege financiële, logistieke en technische last die deze techniek zou kunnen hebben op een afdeling, zou dit impact kunnen hebben op deze methode. </a:t>
            </a:r>
          </a:p>
          <a:p>
            <a:pPr marL="285750" indent="-285750">
              <a:buFont typeface="Arial" panose="020B0604020202020204" pitchFamily="34" charset="0"/>
              <a:buChar char="•"/>
            </a:pPr>
            <a:r>
              <a:rPr lang="nl-NL" sz="2000" dirty="0"/>
              <a:t>Vervolgonderzoek is nodig met een Randomized Controlled Trial (RCT), waarbij re-optimalisatie, geïndividualiseerde POD en A-POLO POD vergeleken worden met ConRT. Voor dit onderzoek is een grote patiëntengroep nodig, zodat er een klinisch relevant resultaat uitkomt. </a:t>
            </a:r>
          </a:p>
          <a:p>
            <a:pPr marL="285750" indent="-285750">
              <a:buFont typeface="Arial" panose="020B0604020202020204" pitchFamily="34" charset="0"/>
              <a:buChar char="•"/>
            </a:pPr>
            <a:r>
              <a:rPr lang="nl-NL" sz="2000" dirty="0"/>
              <a:t>Re-optimalisatie komt uit dit onderzoek als meest effectieve ART</a:t>
            </a:r>
          </a:p>
        </p:txBody>
      </p:sp>
      <p:sp>
        <p:nvSpPr>
          <p:cNvPr id="47" name="Titel 4">
            <a:extLst>
              <a:ext uri="{FF2B5EF4-FFF2-40B4-BE49-F238E27FC236}">
                <a16:creationId xmlns:a16="http://schemas.microsoft.com/office/drawing/2014/main" id="{7DA60DE5-959F-424D-A344-7227BC9E4092}"/>
              </a:ext>
            </a:extLst>
          </p:cNvPr>
          <p:cNvSpPr txBox="1">
            <a:spLocks/>
          </p:cNvSpPr>
          <p:nvPr/>
        </p:nvSpPr>
        <p:spPr>
          <a:xfrm>
            <a:off x="22657019" y="16458480"/>
            <a:ext cx="7042446" cy="3602237"/>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b">
            <a:normAutofit fontScale="25000" lnSpcReduction="20000"/>
          </a:bodyPr>
          <a:lstStyle>
            <a:lvl1pPr algn="ctr" defTabSz="2832080" rtl="0" eaLnBrk="1" latinLnBrk="0" hangingPunct="1">
              <a:lnSpc>
                <a:spcPct val="90000"/>
              </a:lnSpc>
              <a:spcBef>
                <a:spcPct val="0"/>
              </a:spcBef>
              <a:buNone/>
              <a:defRPr sz="18583" kern="1200">
                <a:solidFill>
                  <a:schemeClr val="tx1"/>
                </a:solidFill>
                <a:latin typeface="+mj-lt"/>
                <a:ea typeface="+mj-ea"/>
                <a:cs typeface="+mj-cs"/>
              </a:defRPr>
            </a:lvl1pPr>
          </a:lstStyle>
          <a:p>
            <a:pPr algn="l"/>
            <a:r>
              <a:rPr lang="nl-NL" sz="7200" b="1" u="sng" dirty="0"/>
              <a:t>Referentie</a:t>
            </a:r>
          </a:p>
          <a:p>
            <a:pPr algn="l"/>
            <a:r>
              <a:rPr lang="nl-NL" sz="6000" dirty="0"/>
              <a:t>1. Kotwal S, Choudhury A, Johnston C, Paul AB, Whelan P, Kiltie AE. Similar Treatment Outcomes for Radical Cystectomy and Radical Radiotherapy in Invasive Bladder Cancer Treated at a United Kingdom Specialist Treatment Center. Int J Radiat Oncol Biol Phys. 2008;70(2):456–63. </a:t>
            </a:r>
          </a:p>
          <a:p>
            <a:pPr algn="l"/>
            <a:r>
              <a:rPr lang="nl-NL" sz="6000" dirty="0"/>
              <a:t>2. James ND, Hussain S a, Hall E, Jenkins P, Tremlett J, Rawlings C, et al. Radiotherapy with or without chemotherapy in muscle-invasive bladder cancer. N Engl J Med. 2012;366(16):1477–88. </a:t>
            </a:r>
          </a:p>
          <a:p>
            <a:pPr algn="l"/>
            <a:r>
              <a:rPr lang="nl-NL" sz="6000" dirty="0"/>
              <a:t>3. Rödel C, Weiss C, Sauer R. Trimodality treatment and selective organ preservation for bladder cancer. J Clin Oncol. 2006;24(35):5536–44. </a:t>
            </a:r>
          </a:p>
          <a:p>
            <a:pPr algn="l"/>
            <a:r>
              <a:rPr lang="nl-NL" sz="6000" dirty="0"/>
              <a:t>4. Downs SH, Black N. The feasibility of creating a checklist for the assessment of the methodological quality both of randomised and non-randomised studies of health care interventions [Internet]. Vol. 52, J Epidemiol Community Health. 1998</a:t>
            </a:r>
          </a:p>
          <a:p>
            <a:pPr algn="l"/>
            <a:r>
              <a:rPr lang="nl-NL" sz="6000" dirty="0"/>
              <a:t>5. Kuijpers T, Van Der Windt DAWM, Van Der Heijden GJMG, Bouter LM. Systematic review of prognostic cohort studies on shoulder disorders. Pain. 2004;109(3):420–31. </a:t>
            </a:r>
          </a:p>
          <a:p>
            <a:pPr algn="l"/>
            <a:r>
              <a:rPr lang="nl-NL" sz="6000" dirty="0"/>
              <a:t>6. </a:t>
            </a:r>
            <a:r>
              <a:rPr lang="en-US" sz="6000" dirty="0"/>
              <a:t>Collins SD, Leech MM. A review of plan library approaches in adaptive radiotherapy of bladder cancer. Acta Oncol. 2018 May;57(5):566–73. review of plan library approaches in adaptive radiotherapy of bladder cancer. </a:t>
            </a:r>
            <a:r>
              <a:rPr lang="nl-NL" sz="6000" dirty="0"/>
              <a:t>Acta </a:t>
            </a:r>
            <a:r>
              <a:rPr lang="nl-NL" sz="6000" dirty="0" err="1"/>
              <a:t>Oncol</a:t>
            </a:r>
            <a:r>
              <a:rPr lang="nl-NL" sz="6000" dirty="0"/>
              <a:t>. 2018 May;57(5):566–73. </a:t>
            </a:r>
          </a:p>
          <a:p>
            <a:pPr algn="l"/>
            <a:endParaRPr lang="nl-NL" sz="2400" b="1" u="sng" dirty="0"/>
          </a:p>
        </p:txBody>
      </p:sp>
      <p:sp>
        <p:nvSpPr>
          <p:cNvPr id="48" name="Tekstvak 47">
            <a:extLst>
              <a:ext uri="{FF2B5EF4-FFF2-40B4-BE49-F238E27FC236}">
                <a16:creationId xmlns:a16="http://schemas.microsoft.com/office/drawing/2014/main" id="{84F461DA-8D88-400F-95C2-C0F1B2AC207F}"/>
              </a:ext>
            </a:extLst>
          </p:cNvPr>
          <p:cNvSpPr txBox="1"/>
          <p:nvPr/>
        </p:nvSpPr>
        <p:spPr>
          <a:xfrm>
            <a:off x="22657019" y="15965874"/>
            <a:ext cx="7049258"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nl-NL" b="1" dirty="0" err="1"/>
              <a:t>Acknowledgement</a:t>
            </a:r>
            <a:r>
              <a:rPr lang="nl-NL" b="1" dirty="0"/>
              <a:t>: afstudeerbegeleider Silvia </a:t>
            </a:r>
            <a:r>
              <a:rPr lang="nl-NL" b="1" dirty="0" err="1"/>
              <a:t>Enders</a:t>
            </a:r>
            <a:endParaRPr lang="nl-NL" b="1" dirty="0"/>
          </a:p>
        </p:txBody>
      </p:sp>
      <p:sp>
        <p:nvSpPr>
          <p:cNvPr id="49" name="Tekstvak 48">
            <a:extLst>
              <a:ext uri="{FF2B5EF4-FFF2-40B4-BE49-F238E27FC236}">
                <a16:creationId xmlns:a16="http://schemas.microsoft.com/office/drawing/2014/main" id="{712D2E93-E96E-4E13-834C-A4868E403D35}"/>
              </a:ext>
            </a:extLst>
          </p:cNvPr>
          <p:cNvSpPr txBox="1"/>
          <p:nvPr/>
        </p:nvSpPr>
        <p:spPr>
          <a:xfrm>
            <a:off x="22701729" y="3604711"/>
            <a:ext cx="2738335" cy="523220"/>
          </a:xfrm>
          <a:prstGeom prst="rect">
            <a:avLst/>
          </a:prstGeom>
          <a:noFill/>
        </p:spPr>
        <p:txBody>
          <a:bodyPr wrap="square" rtlCol="0">
            <a:spAutoFit/>
          </a:bodyPr>
          <a:lstStyle/>
          <a:p>
            <a:r>
              <a:rPr lang="nl-NL" sz="2800" b="1" dirty="0"/>
              <a:t>4. Discussie</a:t>
            </a:r>
          </a:p>
        </p:txBody>
      </p:sp>
      <p:sp>
        <p:nvSpPr>
          <p:cNvPr id="50" name="Tekstvak 49">
            <a:extLst>
              <a:ext uri="{FF2B5EF4-FFF2-40B4-BE49-F238E27FC236}">
                <a16:creationId xmlns:a16="http://schemas.microsoft.com/office/drawing/2014/main" id="{3A2CBBBB-40F2-40BE-B599-6343B7987FDC}"/>
              </a:ext>
            </a:extLst>
          </p:cNvPr>
          <p:cNvSpPr txBox="1"/>
          <p:nvPr/>
        </p:nvSpPr>
        <p:spPr>
          <a:xfrm>
            <a:off x="22701231" y="9491290"/>
            <a:ext cx="2738335" cy="523220"/>
          </a:xfrm>
          <a:prstGeom prst="rect">
            <a:avLst/>
          </a:prstGeom>
          <a:noFill/>
        </p:spPr>
        <p:txBody>
          <a:bodyPr wrap="square" rtlCol="0">
            <a:spAutoFit/>
          </a:bodyPr>
          <a:lstStyle/>
          <a:p>
            <a:r>
              <a:rPr lang="nl-NL" sz="2800" b="1" dirty="0"/>
              <a:t>5. Conclusie</a:t>
            </a:r>
          </a:p>
        </p:txBody>
      </p:sp>
      <p:sp>
        <p:nvSpPr>
          <p:cNvPr id="51" name="Rechthoek 50">
            <a:extLst>
              <a:ext uri="{FF2B5EF4-FFF2-40B4-BE49-F238E27FC236}">
                <a16:creationId xmlns:a16="http://schemas.microsoft.com/office/drawing/2014/main" id="{884603FD-15E9-4976-845B-BA0A60FB4BED}"/>
              </a:ext>
            </a:extLst>
          </p:cNvPr>
          <p:cNvSpPr/>
          <p:nvPr/>
        </p:nvSpPr>
        <p:spPr>
          <a:xfrm>
            <a:off x="9852995" y="20060717"/>
            <a:ext cx="12804024" cy="607539"/>
          </a:xfrm>
          <a:prstGeom prst="rect">
            <a:avLst/>
          </a:prstGeom>
        </p:spPr>
        <p:txBody>
          <a:bodyPr wrap="square">
            <a:spAutoFit/>
          </a:bodyPr>
          <a:lstStyle/>
          <a:p>
            <a:pPr>
              <a:lnSpc>
                <a:spcPct val="107000"/>
              </a:lnSpc>
              <a:spcAft>
                <a:spcPts val="800"/>
              </a:spcAft>
            </a:pPr>
            <a:r>
              <a:rPr lang="nl-NL" sz="1600" i="1"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rPr>
              <a:t>MKC: methodologische kwaliteitscontrole, N: aantal patiënten, POD: Plan of </a:t>
            </a:r>
            <a:r>
              <a:rPr lang="nl-NL" sz="1600" i="1"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rPr>
              <a:t>the</a:t>
            </a:r>
            <a:r>
              <a:rPr lang="nl-NL" sz="1600" i="1"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rPr>
              <a:t> </a:t>
            </a:r>
            <a:r>
              <a:rPr lang="nl-NL" sz="1600" i="1"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rPr>
              <a:t>day</a:t>
            </a:r>
            <a:r>
              <a:rPr lang="nl-NL" sz="1600" i="1"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rPr>
              <a:t>, A-POLO: adaptieve voorspellende orgaan lokalisatie, ZG*: zeer goed, G*: goed, Gy: gray, OAR; </a:t>
            </a:r>
            <a:r>
              <a:rPr lang="nl-NL" sz="1600" i="1" spc="75" dirty="0" err="1">
                <a:solidFill>
                  <a:srgbClr val="5A5A5A"/>
                </a:solidFill>
                <a:latin typeface="Calibri" panose="020F0502020204030204" pitchFamily="34" charset="0"/>
                <a:ea typeface="Times New Roman" panose="02020603050405020304" pitchFamily="18" charset="0"/>
                <a:cs typeface="Times New Roman" panose="02020603050405020304" pitchFamily="18" charset="0"/>
              </a:rPr>
              <a:t>Organs</a:t>
            </a:r>
            <a:r>
              <a:rPr lang="nl-NL" sz="1600" i="1"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rPr>
              <a:t> at risk, cm: centimeter, V45: bij een volume van 45 Gy</a:t>
            </a:r>
            <a:endParaRPr lang="nl-NL" sz="2400" spc="75" dirty="0">
              <a:solidFill>
                <a:srgbClr val="5A5A5A"/>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chthoek 1">
            <a:extLst>
              <a:ext uri="{FF2B5EF4-FFF2-40B4-BE49-F238E27FC236}">
                <a16:creationId xmlns:a16="http://schemas.microsoft.com/office/drawing/2014/main" id="{00402CAB-EB7A-4C8A-8DAD-556420CD5C04}"/>
              </a:ext>
            </a:extLst>
          </p:cNvPr>
          <p:cNvSpPr/>
          <p:nvPr/>
        </p:nvSpPr>
        <p:spPr>
          <a:xfrm>
            <a:off x="22860000" y="1816371"/>
            <a:ext cx="624840" cy="470822"/>
          </a:xfrm>
          <a:prstGeom prst="rect">
            <a:avLst/>
          </a:prstGeom>
          <a:solidFill>
            <a:srgbClr val="F8CBA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2" name="Rechthoek 51">
            <a:extLst>
              <a:ext uri="{FF2B5EF4-FFF2-40B4-BE49-F238E27FC236}">
                <a16:creationId xmlns:a16="http://schemas.microsoft.com/office/drawing/2014/main" id="{14F389B9-68D7-408A-8BAB-750E959998C1}"/>
              </a:ext>
            </a:extLst>
          </p:cNvPr>
          <p:cNvSpPr/>
          <p:nvPr/>
        </p:nvSpPr>
        <p:spPr>
          <a:xfrm>
            <a:off x="22860000" y="2505373"/>
            <a:ext cx="624840" cy="470822"/>
          </a:xfrm>
          <a:prstGeom prst="rect">
            <a:avLst/>
          </a:prstGeom>
          <a:solidFill>
            <a:srgbClr val="A9D1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ekstvak 2">
            <a:extLst>
              <a:ext uri="{FF2B5EF4-FFF2-40B4-BE49-F238E27FC236}">
                <a16:creationId xmlns:a16="http://schemas.microsoft.com/office/drawing/2014/main" id="{768D4779-B065-4D74-B01C-606FA4C3DF24}"/>
              </a:ext>
            </a:extLst>
          </p:cNvPr>
          <p:cNvSpPr txBox="1"/>
          <p:nvPr/>
        </p:nvSpPr>
        <p:spPr>
          <a:xfrm flipH="1">
            <a:off x="23682960" y="1880102"/>
            <a:ext cx="4937760" cy="400110"/>
          </a:xfrm>
          <a:prstGeom prst="rect">
            <a:avLst/>
          </a:prstGeom>
          <a:noFill/>
        </p:spPr>
        <p:txBody>
          <a:bodyPr wrap="square" rtlCol="0">
            <a:spAutoFit/>
          </a:bodyPr>
          <a:lstStyle/>
          <a:p>
            <a:r>
              <a:rPr lang="nl-NL" sz="2000" dirty="0"/>
              <a:t>Opvallende bevindingen: slechtste uitkomst</a:t>
            </a:r>
          </a:p>
        </p:txBody>
      </p:sp>
      <p:sp>
        <p:nvSpPr>
          <p:cNvPr id="53" name="Tekstvak 52">
            <a:extLst>
              <a:ext uri="{FF2B5EF4-FFF2-40B4-BE49-F238E27FC236}">
                <a16:creationId xmlns:a16="http://schemas.microsoft.com/office/drawing/2014/main" id="{30E1113D-EF9E-4094-8E8E-B83F3251292D}"/>
              </a:ext>
            </a:extLst>
          </p:cNvPr>
          <p:cNvSpPr txBox="1"/>
          <p:nvPr/>
        </p:nvSpPr>
        <p:spPr>
          <a:xfrm flipH="1">
            <a:off x="23682960" y="2519573"/>
            <a:ext cx="4480560" cy="400110"/>
          </a:xfrm>
          <a:prstGeom prst="rect">
            <a:avLst/>
          </a:prstGeom>
          <a:noFill/>
        </p:spPr>
        <p:txBody>
          <a:bodyPr wrap="square" rtlCol="0">
            <a:spAutoFit/>
          </a:bodyPr>
          <a:lstStyle/>
          <a:p>
            <a:r>
              <a:rPr lang="nl-NL" sz="2000" dirty="0"/>
              <a:t>Opvallende bevindingen: Beste uitkomst</a:t>
            </a:r>
          </a:p>
        </p:txBody>
      </p:sp>
    </p:spTree>
    <p:extLst>
      <p:ext uri="{BB962C8B-B14F-4D97-AF65-F5344CB8AC3E}">
        <p14:creationId xmlns:p14="http://schemas.microsoft.com/office/powerpoint/2010/main" val="94671623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1545</Words>
  <Application>Microsoft Office PowerPoint</Application>
  <PresentationFormat>Aangepast</PresentationFormat>
  <Paragraphs>202</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vera van glabbeek</dc:creator>
  <cp:lastModifiedBy>vera van glabbeek</cp:lastModifiedBy>
  <cp:revision>23</cp:revision>
  <dcterms:created xsi:type="dcterms:W3CDTF">2019-01-06T16:03:02Z</dcterms:created>
  <dcterms:modified xsi:type="dcterms:W3CDTF">2019-01-08T20:32:43Z</dcterms:modified>
</cp:coreProperties>
</file>