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2840275"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brands,Tim T.A." initials="GT" lastIdx="12" clrIdx="0">
    <p:extLst>
      <p:ext uri="{19B8F6BF-5375-455C-9EA6-DF929625EA0E}">
        <p15:presenceInfo xmlns:p15="http://schemas.microsoft.com/office/powerpoint/2012/main" userId="S-1-5-21-11087255-1466054374-1897138802-107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377" autoAdjust="0"/>
    <p:restoredTop sz="94343" autoAdjust="0"/>
  </p:normalViewPr>
  <p:slideViewPr>
    <p:cSldViewPr snapToGrid="0">
      <p:cViewPr>
        <p:scale>
          <a:sx n="30" d="100"/>
          <a:sy n="30" d="100"/>
        </p:scale>
        <p:origin x="106" y="-19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7T08:34:42.414" idx="1">
    <p:pos x="8677" y="2527"/>
    <p:text>Ik raad je aan de inleiding sterk in te korten. De enige bedoeling van dit stuk is om de toeschouwer zeer snel een idee te geven van waarom je deze onderzoeksvraag koos. Het is niet de bedoeling de toeschouwer echt te onderwijzen in alle ins en outs m.b.t. je doelgroep (maar wel om kort aan te geven hoe groot de impact is van OA).</p:text>
    <p:extLst>
      <p:ext uri="{C676402C-5697-4E1C-873F-D02D1690AC5C}">
        <p15:threadingInfo xmlns:p15="http://schemas.microsoft.com/office/powerpoint/2012/main" timeZoneBias="-60"/>
      </p:ext>
    </p:extLst>
  </p:cm>
  <p:cm authorId="1" dt="2019-01-07T08:37:54.503" idx="2">
    <p:pos x="8677" y="2663"/>
    <p:text>Kort gezegd gaat het om 3 dingen: 1) probleemomschrijving, 2) probleemstelling, 3) onderzoeksvraag.</p:text>
    <p:extLst>
      <p:ext uri="{C676402C-5697-4E1C-873F-D02D1690AC5C}">
        <p15:threadingInfo xmlns:p15="http://schemas.microsoft.com/office/powerpoint/2012/main" timeZoneBias="-60">
          <p15:parentCm authorId="1" idx="1"/>
        </p15:threadingInfo>
      </p:ext>
    </p:extLst>
  </p:cm>
  <p:cm authorId="1" dt="2019-01-07T08:38:28.178" idx="3">
    <p:pos x="8677" y="2799"/>
    <p:text>Check evt. nog het PGO leerboek om die termen op te zoeken.</p:text>
    <p:extLst>
      <p:ext uri="{C676402C-5697-4E1C-873F-D02D1690AC5C}">
        <p15:threadingInfo xmlns:p15="http://schemas.microsoft.com/office/powerpoint/2012/main" timeZoneBias="-60">
          <p15:parentCm authorId="1" idx="1"/>
        </p15:threadingInfo>
      </p:ext>
    </p:extLst>
  </p:cm>
  <p:cm authorId="1" dt="2019-01-07T08:44:13.983" idx="11">
    <p:pos x="25511" y="2478"/>
    <p:text>De methode moet veel korter en meer via kernwoorden dan in lopende zinnen. Bedenk je dat een poster bedoeld is voor mensen die langslopen en een vlugge blik werpen op je poster om a.d.h.v. de titel en mooie plaatjes te blijven hangen, en vervolgens heel snel een idee willen krijgen van wat je hebt gedaan en hoe. Ik raad je daarom ook aan om de methode in segmenten op te delen (zoals bijv. de criteria, meetprotocol, meetinstrumenten, etc.). Dan wordt het echt een snel te raadplegen naslagwerk(je) - ook handig voor jezelf tijdens de presentatie.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D8D80-CD28-4F62-ACA4-351630F6363D}" type="datetimeFigureOut">
              <a:rPr lang="nl-NL" smtClean="0"/>
              <a:t>8-1-2019</a:t>
            </a:fld>
            <a:endParaRPr lang="nl-NL"/>
          </a:p>
        </p:txBody>
      </p:sp>
      <p:sp>
        <p:nvSpPr>
          <p:cNvPr id="4" name="Tijdelijke aanduiding voor dia-afbeelding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ECE4-70E2-4395-97C4-8C785ED88EAF}" type="slidenum">
              <a:rPr lang="nl-NL" smtClean="0"/>
              <a:t>‹nr.›</a:t>
            </a:fld>
            <a:endParaRPr lang="nl-NL"/>
          </a:p>
        </p:txBody>
      </p:sp>
    </p:spTree>
    <p:extLst>
      <p:ext uri="{BB962C8B-B14F-4D97-AF65-F5344CB8AC3E}">
        <p14:creationId xmlns:p14="http://schemas.microsoft.com/office/powerpoint/2010/main" val="3954026652"/>
      </p:ext>
    </p:extLst>
  </p:cSld>
  <p:clrMap bg1="lt1" tx1="dk1" bg2="lt2" tx2="dk2" accent1="accent1" accent2="accent2" accent3="accent3" accent4="accent4" accent5="accent5" accent6="accent6" hlink="hlink" folHlink="folHlink"/>
  <p:notesStyle>
    <a:lvl1pPr marL="0" algn="l" defTabSz="3507821" rtl="0" eaLnBrk="1" latinLnBrk="0" hangingPunct="1">
      <a:defRPr sz="4603" kern="1200">
        <a:solidFill>
          <a:schemeClr val="tx1"/>
        </a:solidFill>
        <a:latin typeface="+mn-lt"/>
        <a:ea typeface="+mn-ea"/>
        <a:cs typeface="+mn-cs"/>
      </a:defRPr>
    </a:lvl1pPr>
    <a:lvl2pPr marL="1753911" algn="l" defTabSz="3507821" rtl="0" eaLnBrk="1" latinLnBrk="0" hangingPunct="1">
      <a:defRPr sz="4603" kern="1200">
        <a:solidFill>
          <a:schemeClr val="tx1"/>
        </a:solidFill>
        <a:latin typeface="+mn-lt"/>
        <a:ea typeface="+mn-ea"/>
        <a:cs typeface="+mn-cs"/>
      </a:defRPr>
    </a:lvl2pPr>
    <a:lvl3pPr marL="3507821" algn="l" defTabSz="3507821" rtl="0" eaLnBrk="1" latinLnBrk="0" hangingPunct="1">
      <a:defRPr sz="4603" kern="1200">
        <a:solidFill>
          <a:schemeClr val="tx1"/>
        </a:solidFill>
        <a:latin typeface="+mn-lt"/>
        <a:ea typeface="+mn-ea"/>
        <a:cs typeface="+mn-cs"/>
      </a:defRPr>
    </a:lvl3pPr>
    <a:lvl4pPr marL="5261732" algn="l" defTabSz="3507821" rtl="0" eaLnBrk="1" latinLnBrk="0" hangingPunct="1">
      <a:defRPr sz="4603" kern="1200">
        <a:solidFill>
          <a:schemeClr val="tx1"/>
        </a:solidFill>
        <a:latin typeface="+mn-lt"/>
        <a:ea typeface="+mn-ea"/>
        <a:cs typeface="+mn-cs"/>
      </a:defRPr>
    </a:lvl4pPr>
    <a:lvl5pPr marL="7015643" algn="l" defTabSz="3507821" rtl="0" eaLnBrk="1" latinLnBrk="0" hangingPunct="1">
      <a:defRPr sz="4603" kern="1200">
        <a:solidFill>
          <a:schemeClr val="tx1"/>
        </a:solidFill>
        <a:latin typeface="+mn-lt"/>
        <a:ea typeface="+mn-ea"/>
        <a:cs typeface="+mn-cs"/>
      </a:defRPr>
    </a:lvl5pPr>
    <a:lvl6pPr marL="8769553" algn="l" defTabSz="3507821" rtl="0" eaLnBrk="1" latinLnBrk="0" hangingPunct="1">
      <a:defRPr sz="4603" kern="1200">
        <a:solidFill>
          <a:schemeClr val="tx1"/>
        </a:solidFill>
        <a:latin typeface="+mn-lt"/>
        <a:ea typeface="+mn-ea"/>
        <a:cs typeface="+mn-cs"/>
      </a:defRPr>
    </a:lvl6pPr>
    <a:lvl7pPr marL="10523464" algn="l" defTabSz="3507821" rtl="0" eaLnBrk="1" latinLnBrk="0" hangingPunct="1">
      <a:defRPr sz="4603" kern="1200">
        <a:solidFill>
          <a:schemeClr val="tx1"/>
        </a:solidFill>
        <a:latin typeface="+mn-lt"/>
        <a:ea typeface="+mn-ea"/>
        <a:cs typeface="+mn-cs"/>
      </a:defRPr>
    </a:lvl7pPr>
    <a:lvl8pPr marL="12277374" algn="l" defTabSz="3507821" rtl="0" eaLnBrk="1" latinLnBrk="0" hangingPunct="1">
      <a:defRPr sz="4603" kern="1200">
        <a:solidFill>
          <a:schemeClr val="tx1"/>
        </a:solidFill>
        <a:latin typeface="+mn-lt"/>
        <a:ea typeface="+mn-ea"/>
        <a:cs typeface="+mn-cs"/>
      </a:defRPr>
    </a:lvl8pPr>
    <a:lvl9pPr marL="14031285" algn="l" defTabSz="3507821"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Scatterplot</a:t>
            </a:r>
            <a:r>
              <a:rPr lang="nl-NL" dirty="0"/>
              <a:t> voldoende zo, of moet er nog een legenda of correlatie waarde bij/regressie?</a:t>
            </a:r>
          </a:p>
        </p:txBody>
      </p:sp>
      <p:sp>
        <p:nvSpPr>
          <p:cNvPr id="4" name="Tijdelijke aanduiding voor dianummer 3"/>
          <p:cNvSpPr>
            <a:spLocks noGrp="1"/>
          </p:cNvSpPr>
          <p:nvPr>
            <p:ph type="sldNum" sz="quarter" idx="5"/>
          </p:nvPr>
        </p:nvSpPr>
        <p:spPr/>
        <p:txBody>
          <a:bodyPr/>
          <a:lstStyle/>
          <a:p>
            <a:fld id="{3A1FECE4-70E2-4395-97C4-8C785ED88EAF}" type="slidenum">
              <a:rPr lang="nl-NL" smtClean="0"/>
              <a:t>1</a:t>
            </a:fld>
            <a:endParaRPr lang="nl-NL"/>
          </a:p>
        </p:txBody>
      </p:sp>
    </p:spTree>
    <p:extLst>
      <p:ext uri="{BB962C8B-B14F-4D97-AF65-F5344CB8AC3E}">
        <p14:creationId xmlns:p14="http://schemas.microsoft.com/office/powerpoint/2010/main" val="293429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3213021" y="4949049"/>
            <a:ext cx="36414234" cy="10528100"/>
          </a:xfrm>
        </p:spPr>
        <p:txBody>
          <a:bodyPr anchor="b"/>
          <a:lstStyle>
            <a:lvl1pPr algn="ctr">
              <a:defRPr sz="26457"/>
            </a:lvl1pPr>
          </a:lstStyle>
          <a:p>
            <a:r>
              <a:rPr lang="nl-NL"/>
              <a:t>Klik om stijl te bewerken</a:t>
            </a:r>
            <a:endParaRPr lang="en-US" dirty="0"/>
          </a:p>
        </p:txBody>
      </p:sp>
      <p:sp>
        <p:nvSpPr>
          <p:cNvPr id="3" name="Subtitle 2"/>
          <p:cNvSpPr>
            <a:spLocks noGrp="1"/>
          </p:cNvSpPr>
          <p:nvPr>
            <p:ph type="subTitle" idx="1"/>
          </p:nvPr>
        </p:nvSpPr>
        <p:spPr>
          <a:xfrm>
            <a:off x="5355035" y="15883154"/>
            <a:ext cx="32130206" cy="7301067"/>
          </a:xfrm>
        </p:spPr>
        <p:txBody>
          <a:bodyPr/>
          <a:lstStyle>
            <a:lvl1pPr marL="0" indent="0" algn="ctr">
              <a:buNone/>
              <a:defRPr sz="10583"/>
            </a:lvl1pPr>
            <a:lvl2pPr marL="2016023" indent="0" algn="ctr">
              <a:buNone/>
              <a:defRPr sz="8819"/>
            </a:lvl2pPr>
            <a:lvl3pPr marL="4032047" indent="0" algn="ctr">
              <a:buNone/>
              <a:defRPr sz="7937"/>
            </a:lvl3pPr>
            <a:lvl4pPr marL="6048070" indent="0" algn="ctr">
              <a:buNone/>
              <a:defRPr sz="7055"/>
            </a:lvl4pPr>
            <a:lvl5pPr marL="8064094" indent="0" algn="ctr">
              <a:buNone/>
              <a:defRPr sz="7055"/>
            </a:lvl5pPr>
            <a:lvl6pPr marL="10080117" indent="0" algn="ctr">
              <a:buNone/>
              <a:defRPr sz="7055"/>
            </a:lvl6pPr>
            <a:lvl7pPr marL="12096140" indent="0" algn="ctr">
              <a:buNone/>
              <a:defRPr sz="7055"/>
            </a:lvl7pPr>
            <a:lvl8pPr marL="14112164" indent="0" algn="ctr">
              <a:buNone/>
              <a:defRPr sz="7055"/>
            </a:lvl8pPr>
            <a:lvl9pPr marL="16128187" indent="0" algn="ctr">
              <a:buNone/>
              <a:defRPr sz="7055"/>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F3E7490-9AA2-4F74-86E5-70438DDA8C4E}" type="datetimeFigureOut">
              <a:rPr lang="nl-NL" smtClean="0"/>
              <a:t>8-1-2019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85908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F3E7490-9AA2-4F74-86E5-70438DDA8C4E}" type="datetimeFigureOut">
              <a:rPr lang="nl-NL" smtClean="0"/>
              <a:t>8-1-2019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191827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57574" y="1610015"/>
            <a:ext cx="9237434" cy="25627246"/>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945271" y="1610015"/>
            <a:ext cx="27176799" cy="25627246"/>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F3E7490-9AA2-4F74-86E5-70438DDA8C4E}" type="datetimeFigureOut">
              <a:rPr lang="nl-NL" smtClean="0"/>
              <a:t>8-1-2019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7237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F3E7490-9AA2-4F74-86E5-70438DDA8C4E}" type="datetimeFigureOut">
              <a:rPr lang="nl-NL" smtClean="0"/>
              <a:t>8-1-2019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128761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922959" y="7539080"/>
            <a:ext cx="36949737" cy="12579118"/>
          </a:xfrm>
        </p:spPr>
        <p:txBody>
          <a:bodyPr anchor="b"/>
          <a:lstStyle>
            <a:lvl1pPr>
              <a:defRPr sz="26457"/>
            </a:lvl1pPr>
          </a:lstStyle>
          <a:p>
            <a:r>
              <a:rPr lang="nl-NL"/>
              <a:t>Klik om stijl te bewerken</a:t>
            </a:r>
            <a:endParaRPr lang="en-US" dirty="0"/>
          </a:p>
        </p:txBody>
      </p:sp>
      <p:sp>
        <p:nvSpPr>
          <p:cNvPr id="3" name="Text Placeholder 2"/>
          <p:cNvSpPr>
            <a:spLocks noGrp="1"/>
          </p:cNvSpPr>
          <p:nvPr>
            <p:ph type="body" idx="1"/>
          </p:nvPr>
        </p:nvSpPr>
        <p:spPr>
          <a:xfrm>
            <a:off x="2922959" y="20237201"/>
            <a:ext cx="36949737" cy="6615061"/>
          </a:xfrm>
        </p:spPr>
        <p:txBody>
          <a:bodyPr/>
          <a:lstStyle>
            <a:lvl1pPr marL="0" indent="0">
              <a:buNone/>
              <a:defRPr sz="10583">
                <a:solidFill>
                  <a:schemeClr val="tx1"/>
                </a:solidFill>
              </a:defRPr>
            </a:lvl1pPr>
            <a:lvl2pPr marL="2016023" indent="0">
              <a:buNone/>
              <a:defRPr sz="8819">
                <a:solidFill>
                  <a:schemeClr val="tx1">
                    <a:tint val="75000"/>
                  </a:schemeClr>
                </a:solidFill>
              </a:defRPr>
            </a:lvl2pPr>
            <a:lvl3pPr marL="4032047" indent="0">
              <a:buNone/>
              <a:defRPr sz="7937">
                <a:solidFill>
                  <a:schemeClr val="tx1">
                    <a:tint val="75000"/>
                  </a:schemeClr>
                </a:solidFill>
              </a:defRPr>
            </a:lvl3pPr>
            <a:lvl4pPr marL="6048070" indent="0">
              <a:buNone/>
              <a:defRPr sz="7055">
                <a:solidFill>
                  <a:schemeClr val="tx1">
                    <a:tint val="75000"/>
                  </a:schemeClr>
                </a:solidFill>
              </a:defRPr>
            </a:lvl4pPr>
            <a:lvl5pPr marL="8064094" indent="0">
              <a:buNone/>
              <a:defRPr sz="7055">
                <a:solidFill>
                  <a:schemeClr val="tx1">
                    <a:tint val="75000"/>
                  </a:schemeClr>
                </a:solidFill>
              </a:defRPr>
            </a:lvl5pPr>
            <a:lvl6pPr marL="10080117" indent="0">
              <a:buNone/>
              <a:defRPr sz="7055">
                <a:solidFill>
                  <a:schemeClr val="tx1">
                    <a:tint val="75000"/>
                  </a:schemeClr>
                </a:solidFill>
              </a:defRPr>
            </a:lvl6pPr>
            <a:lvl7pPr marL="12096140" indent="0">
              <a:buNone/>
              <a:defRPr sz="7055">
                <a:solidFill>
                  <a:schemeClr val="tx1">
                    <a:tint val="75000"/>
                  </a:schemeClr>
                </a:solidFill>
              </a:defRPr>
            </a:lvl7pPr>
            <a:lvl8pPr marL="14112164" indent="0">
              <a:buNone/>
              <a:defRPr sz="7055">
                <a:solidFill>
                  <a:schemeClr val="tx1">
                    <a:tint val="75000"/>
                  </a:schemeClr>
                </a:solidFill>
              </a:defRPr>
            </a:lvl8pPr>
            <a:lvl9pPr marL="16128187" indent="0">
              <a:buNone/>
              <a:defRPr sz="7055">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F3E7490-9AA2-4F74-86E5-70438DDA8C4E}" type="datetimeFigureOut">
              <a:rPr lang="nl-NL" smtClean="0"/>
              <a:t>8-1-2019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48195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945269" y="8050077"/>
            <a:ext cx="18207117" cy="191871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21687889" y="8050077"/>
            <a:ext cx="18207117" cy="191871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F3E7490-9AA2-4F74-86E5-70438DDA8C4E}" type="datetimeFigureOut">
              <a:rPr lang="nl-NL" smtClean="0"/>
              <a:t>8-1-2019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173759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950849" y="1610022"/>
            <a:ext cx="36949737" cy="5845058"/>
          </a:xfrm>
        </p:spPr>
        <p:txBody>
          <a:bodyPr/>
          <a:lstStyle/>
          <a:p>
            <a:r>
              <a:rPr lang="nl-NL"/>
              <a:t>Klik om stijl te bewerken</a:t>
            </a:r>
            <a:endParaRPr lang="en-US" dirty="0"/>
          </a:p>
        </p:txBody>
      </p:sp>
      <p:sp>
        <p:nvSpPr>
          <p:cNvPr id="3" name="Text Placeholder 2"/>
          <p:cNvSpPr>
            <a:spLocks noGrp="1"/>
          </p:cNvSpPr>
          <p:nvPr>
            <p:ph type="body" idx="1"/>
          </p:nvPr>
        </p:nvSpPr>
        <p:spPr>
          <a:xfrm>
            <a:off x="2950853" y="7413073"/>
            <a:ext cx="18123442"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nl-NL"/>
              <a:t>Tekststijl van het model bewerken</a:t>
            </a:r>
          </a:p>
        </p:txBody>
      </p:sp>
      <p:sp>
        <p:nvSpPr>
          <p:cNvPr id="4" name="Content Placeholder 3"/>
          <p:cNvSpPr>
            <a:spLocks noGrp="1"/>
          </p:cNvSpPr>
          <p:nvPr>
            <p:ph sz="half" idx="2"/>
          </p:nvPr>
        </p:nvSpPr>
        <p:spPr>
          <a:xfrm>
            <a:off x="2950853" y="11046105"/>
            <a:ext cx="18123442" cy="162471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21687891" y="7413073"/>
            <a:ext cx="18212697"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nl-NL"/>
              <a:t>Tekststijl van het model bewerken</a:t>
            </a:r>
          </a:p>
        </p:txBody>
      </p:sp>
      <p:sp>
        <p:nvSpPr>
          <p:cNvPr id="6" name="Content Placeholder 5"/>
          <p:cNvSpPr>
            <a:spLocks noGrp="1"/>
          </p:cNvSpPr>
          <p:nvPr>
            <p:ph sz="quarter" idx="4"/>
          </p:nvPr>
        </p:nvSpPr>
        <p:spPr>
          <a:xfrm>
            <a:off x="21687891" y="11046105"/>
            <a:ext cx="18212697" cy="162471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F3E7490-9AA2-4F74-86E5-70438DDA8C4E}" type="datetimeFigureOut">
              <a:rPr lang="nl-NL" smtClean="0"/>
              <a:t>8-1-2019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338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F3E7490-9AA2-4F74-86E5-70438DDA8C4E}" type="datetimeFigureOut">
              <a:rPr lang="nl-NL" smtClean="0"/>
              <a:t>8-1-2019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77057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E7490-9AA2-4F74-86E5-70438DDA8C4E}" type="datetimeFigureOut">
              <a:rPr lang="nl-NL" smtClean="0"/>
              <a:t>8-1-2019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14066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950849" y="2016019"/>
            <a:ext cx="13817104" cy="7056067"/>
          </a:xfrm>
        </p:spPr>
        <p:txBody>
          <a:bodyPr anchor="b"/>
          <a:lstStyle>
            <a:lvl1pPr>
              <a:defRPr sz="14110"/>
            </a:lvl1pPr>
          </a:lstStyle>
          <a:p>
            <a:r>
              <a:rPr lang="nl-NL"/>
              <a:t>Klik om stijl te bewerken</a:t>
            </a:r>
            <a:endParaRPr lang="en-US" dirty="0"/>
          </a:p>
        </p:txBody>
      </p:sp>
      <p:sp>
        <p:nvSpPr>
          <p:cNvPr id="3" name="Content Placeholder 2"/>
          <p:cNvSpPr>
            <a:spLocks noGrp="1"/>
          </p:cNvSpPr>
          <p:nvPr>
            <p:ph idx="1"/>
          </p:nvPr>
        </p:nvSpPr>
        <p:spPr>
          <a:xfrm>
            <a:off x="18212697" y="4354048"/>
            <a:ext cx="21687889" cy="21490205"/>
          </a:xfrm>
        </p:spPr>
        <p:txBody>
          <a:bodyPr/>
          <a:lstStyle>
            <a:lvl1pPr>
              <a:defRPr sz="14110"/>
            </a:lvl1pPr>
            <a:lvl2pPr>
              <a:defRPr sz="12347"/>
            </a:lvl2pPr>
            <a:lvl3pPr>
              <a:defRPr sz="10583"/>
            </a:lvl3pPr>
            <a:lvl4pPr>
              <a:defRPr sz="8819"/>
            </a:lvl4pPr>
            <a:lvl5pPr>
              <a:defRPr sz="8819"/>
            </a:lvl5pPr>
            <a:lvl6pPr>
              <a:defRPr sz="8819"/>
            </a:lvl6pPr>
            <a:lvl7pPr>
              <a:defRPr sz="8819"/>
            </a:lvl7pPr>
            <a:lvl8pPr>
              <a:defRPr sz="8819"/>
            </a:lvl8pPr>
            <a:lvl9pPr>
              <a:defRPr sz="8819"/>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950849" y="9072087"/>
            <a:ext cx="13817104"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nl-NL"/>
              <a:t>Tekststijl van het model bewerken</a:t>
            </a:r>
          </a:p>
        </p:txBody>
      </p:sp>
      <p:sp>
        <p:nvSpPr>
          <p:cNvPr id="5" name="Date Placeholder 4"/>
          <p:cNvSpPr>
            <a:spLocks noGrp="1"/>
          </p:cNvSpPr>
          <p:nvPr>
            <p:ph type="dt" sz="half" idx="10"/>
          </p:nvPr>
        </p:nvSpPr>
        <p:spPr/>
        <p:txBody>
          <a:bodyPr/>
          <a:lstStyle/>
          <a:p>
            <a:fld id="{EF3E7490-9AA2-4F74-86E5-70438DDA8C4E}" type="datetimeFigureOut">
              <a:rPr lang="nl-NL" smtClean="0"/>
              <a:t>8-1-2019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20113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950849" y="2016019"/>
            <a:ext cx="13817104" cy="7056067"/>
          </a:xfrm>
        </p:spPr>
        <p:txBody>
          <a:bodyPr anchor="b"/>
          <a:lstStyle>
            <a:lvl1pPr>
              <a:defRPr sz="14110"/>
            </a:lvl1pPr>
          </a:lstStyle>
          <a:p>
            <a:r>
              <a:rPr lang="nl-NL"/>
              <a:t>Klik om stijl te bewerken</a:t>
            </a:r>
            <a:endParaRPr lang="en-US" dirty="0"/>
          </a:p>
        </p:txBody>
      </p:sp>
      <p:sp>
        <p:nvSpPr>
          <p:cNvPr id="3" name="Picture Placeholder 2"/>
          <p:cNvSpPr>
            <a:spLocks noGrp="1" noChangeAspect="1"/>
          </p:cNvSpPr>
          <p:nvPr>
            <p:ph type="pic" idx="1"/>
          </p:nvPr>
        </p:nvSpPr>
        <p:spPr>
          <a:xfrm>
            <a:off x="18212697" y="4354048"/>
            <a:ext cx="21687889" cy="21490205"/>
          </a:xfrm>
        </p:spPr>
        <p:txBody>
          <a:bodyPr anchor="t"/>
          <a:lstStyle>
            <a:lvl1pPr marL="0" indent="0">
              <a:buNone/>
              <a:defRPr sz="14110"/>
            </a:lvl1pPr>
            <a:lvl2pPr marL="2016023" indent="0">
              <a:buNone/>
              <a:defRPr sz="12347"/>
            </a:lvl2pPr>
            <a:lvl3pPr marL="4032047" indent="0">
              <a:buNone/>
              <a:defRPr sz="10583"/>
            </a:lvl3pPr>
            <a:lvl4pPr marL="6048070" indent="0">
              <a:buNone/>
              <a:defRPr sz="8819"/>
            </a:lvl4pPr>
            <a:lvl5pPr marL="8064094" indent="0">
              <a:buNone/>
              <a:defRPr sz="8819"/>
            </a:lvl5pPr>
            <a:lvl6pPr marL="10080117" indent="0">
              <a:buNone/>
              <a:defRPr sz="8819"/>
            </a:lvl6pPr>
            <a:lvl7pPr marL="12096140" indent="0">
              <a:buNone/>
              <a:defRPr sz="8819"/>
            </a:lvl7pPr>
            <a:lvl8pPr marL="14112164" indent="0">
              <a:buNone/>
              <a:defRPr sz="8819"/>
            </a:lvl8pPr>
            <a:lvl9pPr marL="16128187" indent="0">
              <a:buNone/>
              <a:defRPr sz="881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950849" y="9072087"/>
            <a:ext cx="13817104"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nl-NL"/>
              <a:t>Tekststijl van het model bewerken</a:t>
            </a:r>
          </a:p>
        </p:txBody>
      </p:sp>
      <p:sp>
        <p:nvSpPr>
          <p:cNvPr id="5" name="Date Placeholder 4"/>
          <p:cNvSpPr>
            <a:spLocks noGrp="1"/>
          </p:cNvSpPr>
          <p:nvPr>
            <p:ph type="dt" sz="half" idx="10"/>
          </p:nvPr>
        </p:nvSpPr>
        <p:spPr/>
        <p:txBody>
          <a:bodyPr/>
          <a:lstStyle/>
          <a:p>
            <a:fld id="{EF3E7490-9AA2-4F74-86E5-70438DDA8C4E}" type="datetimeFigureOut">
              <a:rPr lang="nl-NL" smtClean="0"/>
              <a:t>8-1-2019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B17A62A-603D-4525-A499-ACCD03C4F73A}" type="slidenum">
              <a:rPr lang="nl-NL" smtClean="0"/>
              <a:t>‹nr.›</a:t>
            </a:fld>
            <a:endParaRPr lang="nl-NL"/>
          </a:p>
        </p:txBody>
      </p:sp>
    </p:spTree>
    <p:extLst>
      <p:ext uri="{BB962C8B-B14F-4D97-AF65-F5344CB8AC3E}">
        <p14:creationId xmlns:p14="http://schemas.microsoft.com/office/powerpoint/2010/main" val="218589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5269" y="1610022"/>
            <a:ext cx="36949737" cy="584505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945269" y="8050077"/>
            <a:ext cx="36949737" cy="1918718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945269" y="28028274"/>
            <a:ext cx="9639062" cy="1610015"/>
          </a:xfrm>
          <a:prstGeom prst="rect">
            <a:avLst/>
          </a:prstGeom>
        </p:spPr>
        <p:txBody>
          <a:bodyPr vert="horz" lIns="91440" tIns="45720" rIns="91440" bIns="45720" rtlCol="0" anchor="ctr"/>
          <a:lstStyle>
            <a:lvl1pPr algn="l">
              <a:defRPr sz="5291">
                <a:solidFill>
                  <a:schemeClr val="tx1">
                    <a:tint val="75000"/>
                  </a:schemeClr>
                </a:solidFill>
              </a:defRPr>
            </a:lvl1pPr>
          </a:lstStyle>
          <a:p>
            <a:fld id="{EF3E7490-9AA2-4F74-86E5-70438DDA8C4E}" type="datetimeFigureOut">
              <a:rPr lang="nl-NL" smtClean="0"/>
              <a:t>8-1-2019</a:t>
            </a:fld>
            <a:endParaRPr lang="nl-NL"/>
          </a:p>
        </p:txBody>
      </p:sp>
      <p:sp>
        <p:nvSpPr>
          <p:cNvPr id="5" name="Footer Placeholder 4"/>
          <p:cNvSpPr>
            <a:spLocks noGrp="1"/>
          </p:cNvSpPr>
          <p:nvPr>
            <p:ph type="ftr" sz="quarter" idx="3"/>
          </p:nvPr>
        </p:nvSpPr>
        <p:spPr>
          <a:xfrm>
            <a:off x="14190841" y="28028274"/>
            <a:ext cx="14458593" cy="1610015"/>
          </a:xfrm>
          <a:prstGeom prst="rect">
            <a:avLst/>
          </a:prstGeom>
        </p:spPr>
        <p:txBody>
          <a:bodyPr vert="horz" lIns="91440" tIns="45720" rIns="91440" bIns="45720" rtlCol="0" anchor="ctr"/>
          <a:lstStyle>
            <a:lvl1pPr algn="ctr">
              <a:defRPr sz="5291">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30255944" y="28028274"/>
            <a:ext cx="9639062" cy="1610015"/>
          </a:xfrm>
          <a:prstGeom prst="rect">
            <a:avLst/>
          </a:prstGeom>
        </p:spPr>
        <p:txBody>
          <a:bodyPr vert="horz" lIns="91440" tIns="45720" rIns="91440" bIns="45720" rtlCol="0" anchor="ctr"/>
          <a:lstStyle>
            <a:lvl1pPr algn="r">
              <a:defRPr sz="5291">
                <a:solidFill>
                  <a:schemeClr val="tx1">
                    <a:tint val="75000"/>
                  </a:schemeClr>
                </a:solidFill>
              </a:defRPr>
            </a:lvl1pPr>
          </a:lstStyle>
          <a:p>
            <a:fld id="{8B17A62A-603D-4525-A499-ACCD03C4F73A}" type="slidenum">
              <a:rPr lang="nl-NL" smtClean="0"/>
              <a:t>‹nr.›</a:t>
            </a:fld>
            <a:endParaRPr lang="nl-NL"/>
          </a:p>
        </p:txBody>
      </p:sp>
    </p:spTree>
    <p:extLst>
      <p:ext uri="{BB962C8B-B14F-4D97-AF65-F5344CB8AC3E}">
        <p14:creationId xmlns:p14="http://schemas.microsoft.com/office/powerpoint/2010/main" val="2669768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2047" rtl="0" eaLnBrk="1" latinLnBrk="0" hangingPunct="1">
        <a:lnSpc>
          <a:spcPct val="90000"/>
        </a:lnSpc>
        <a:spcBef>
          <a:spcPct val="0"/>
        </a:spcBef>
        <a:buNone/>
        <a:defRPr sz="19402" kern="1200">
          <a:solidFill>
            <a:schemeClr val="tx1"/>
          </a:solidFill>
          <a:latin typeface="+mj-lt"/>
          <a:ea typeface="+mj-ea"/>
          <a:cs typeface="+mj-cs"/>
        </a:defRPr>
      </a:lvl1pPr>
    </p:titleStyle>
    <p:bodyStyle>
      <a:lvl1pPr marL="1008012" indent="-1008012" algn="l" defTabSz="4032047" rtl="0" eaLnBrk="1" latinLnBrk="0" hangingPunct="1">
        <a:lnSpc>
          <a:spcPct val="90000"/>
        </a:lnSpc>
        <a:spcBef>
          <a:spcPts val="4410"/>
        </a:spcBef>
        <a:buFont typeface="Arial" panose="020B0604020202020204" pitchFamily="34" charset="0"/>
        <a:buChar char="•"/>
        <a:defRPr sz="12347" kern="1200">
          <a:solidFill>
            <a:schemeClr val="tx1"/>
          </a:solidFill>
          <a:latin typeface="+mn-lt"/>
          <a:ea typeface="+mn-ea"/>
          <a:cs typeface="+mn-cs"/>
        </a:defRPr>
      </a:lvl1pPr>
      <a:lvl2pPr marL="3024035" indent="-1008012" algn="l" defTabSz="4032047" rtl="0" eaLnBrk="1" latinLnBrk="0" hangingPunct="1">
        <a:lnSpc>
          <a:spcPct val="90000"/>
        </a:lnSpc>
        <a:spcBef>
          <a:spcPts val="2205"/>
        </a:spcBef>
        <a:buFont typeface="Arial" panose="020B0604020202020204" pitchFamily="34" charset="0"/>
        <a:buChar char="•"/>
        <a:defRPr sz="10583" kern="1200">
          <a:solidFill>
            <a:schemeClr val="tx1"/>
          </a:solidFill>
          <a:latin typeface="+mn-lt"/>
          <a:ea typeface="+mn-ea"/>
          <a:cs typeface="+mn-cs"/>
        </a:defRPr>
      </a:lvl2pPr>
      <a:lvl3pPr marL="5040059" indent="-1008012" algn="l" defTabSz="4032047" rtl="0" eaLnBrk="1" latinLnBrk="0" hangingPunct="1">
        <a:lnSpc>
          <a:spcPct val="90000"/>
        </a:lnSpc>
        <a:spcBef>
          <a:spcPts val="2205"/>
        </a:spcBef>
        <a:buFont typeface="Arial" panose="020B0604020202020204" pitchFamily="34" charset="0"/>
        <a:buChar char="•"/>
        <a:defRPr sz="8819" kern="1200">
          <a:solidFill>
            <a:schemeClr val="tx1"/>
          </a:solidFill>
          <a:latin typeface="+mn-lt"/>
          <a:ea typeface="+mn-ea"/>
          <a:cs typeface="+mn-cs"/>
        </a:defRPr>
      </a:lvl3pPr>
      <a:lvl4pPr marL="705608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4pPr>
      <a:lvl5pPr marL="9072105"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5pPr>
      <a:lvl6pPr marL="1108812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6pPr>
      <a:lvl7pPr marL="1310415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7pPr>
      <a:lvl8pPr marL="15120176"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8pPr>
      <a:lvl9pPr marL="1713619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9pPr>
    </p:bodyStyle>
    <p:otherStyle>
      <a:defPPr>
        <a:defRPr lang="en-US"/>
      </a:defPPr>
      <a:lvl1pPr marL="0" algn="l" defTabSz="4032047" rtl="0" eaLnBrk="1" latinLnBrk="0" hangingPunct="1">
        <a:defRPr sz="7937" kern="1200">
          <a:solidFill>
            <a:schemeClr val="tx1"/>
          </a:solidFill>
          <a:latin typeface="+mn-lt"/>
          <a:ea typeface="+mn-ea"/>
          <a:cs typeface="+mn-cs"/>
        </a:defRPr>
      </a:lvl1pPr>
      <a:lvl2pPr marL="2016023" algn="l" defTabSz="4032047" rtl="0" eaLnBrk="1" latinLnBrk="0" hangingPunct="1">
        <a:defRPr sz="7937" kern="1200">
          <a:solidFill>
            <a:schemeClr val="tx1"/>
          </a:solidFill>
          <a:latin typeface="+mn-lt"/>
          <a:ea typeface="+mn-ea"/>
          <a:cs typeface="+mn-cs"/>
        </a:defRPr>
      </a:lvl2pPr>
      <a:lvl3pPr marL="4032047" algn="l" defTabSz="4032047" rtl="0" eaLnBrk="1" latinLnBrk="0" hangingPunct="1">
        <a:defRPr sz="7937" kern="1200">
          <a:solidFill>
            <a:schemeClr val="tx1"/>
          </a:solidFill>
          <a:latin typeface="+mn-lt"/>
          <a:ea typeface="+mn-ea"/>
          <a:cs typeface="+mn-cs"/>
        </a:defRPr>
      </a:lvl3pPr>
      <a:lvl4pPr marL="6048070" algn="l" defTabSz="4032047" rtl="0" eaLnBrk="1" latinLnBrk="0" hangingPunct="1">
        <a:defRPr sz="7937" kern="1200">
          <a:solidFill>
            <a:schemeClr val="tx1"/>
          </a:solidFill>
          <a:latin typeface="+mn-lt"/>
          <a:ea typeface="+mn-ea"/>
          <a:cs typeface="+mn-cs"/>
        </a:defRPr>
      </a:lvl4pPr>
      <a:lvl5pPr marL="8064094" algn="l" defTabSz="4032047" rtl="0" eaLnBrk="1" latinLnBrk="0" hangingPunct="1">
        <a:defRPr sz="7937" kern="1200">
          <a:solidFill>
            <a:schemeClr val="tx1"/>
          </a:solidFill>
          <a:latin typeface="+mn-lt"/>
          <a:ea typeface="+mn-ea"/>
          <a:cs typeface="+mn-cs"/>
        </a:defRPr>
      </a:lvl5pPr>
      <a:lvl6pPr marL="10080117" algn="l" defTabSz="4032047" rtl="0" eaLnBrk="1" latinLnBrk="0" hangingPunct="1">
        <a:defRPr sz="7937" kern="1200">
          <a:solidFill>
            <a:schemeClr val="tx1"/>
          </a:solidFill>
          <a:latin typeface="+mn-lt"/>
          <a:ea typeface="+mn-ea"/>
          <a:cs typeface="+mn-cs"/>
        </a:defRPr>
      </a:lvl6pPr>
      <a:lvl7pPr marL="12096140" algn="l" defTabSz="4032047" rtl="0" eaLnBrk="1" latinLnBrk="0" hangingPunct="1">
        <a:defRPr sz="7937" kern="1200">
          <a:solidFill>
            <a:schemeClr val="tx1"/>
          </a:solidFill>
          <a:latin typeface="+mn-lt"/>
          <a:ea typeface="+mn-ea"/>
          <a:cs typeface="+mn-cs"/>
        </a:defRPr>
      </a:lvl7pPr>
      <a:lvl8pPr marL="14112164" algn="l" defTabSz="4032047" rtl="0" eaLnBrk="1" latinLnBrk="0" hangingPunct="1">
        <a:defRPr sz="7937" kern="1200">
          <a:solidFill>
            <a:schemeClr val="tx1"/>
          </a:solidFill>
          <a:latin typeface="+mn-lt"/>
          <a:ea typeface="+mn-ea"/>
          <a:cs typeface="+mn-cs"/>
        </a:defRPr>
      </a:lvl8pPr>
      <a:lvl9pPr marL="16128187" algn="l" defTabSz="4032047" rtl="0" eaLnBrk="1" latinLnBrk="0" hangingPunct="1">
        <a:defRPr sz="79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0310FE3E-0C00-4E48-823A-8673F4F1FF45}"/>
              </a:ext>
            </a:extLst>
          </p:cNvPr>
          <p:cNvSpPr/>
          <p:nvPr/>
        </p:nvSpPr>
        <p:spPr>
          <a:xfrm>
            <a:off x="16121487" y="10094494"/>
            <a:ext cx="10597295" cy="4454604"/>
          </a:xfrm>
          <a:prstGeom prst="rect">
            <a:avLst/>
          </a:prstGeom>
          <a:solidFill>
            <a:schemeClr val="tx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C474AF-CFF4-47BE-84FF-693617FE5DB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3645E13-1A8C-4E2D-9C21-AC2A49A57CF3}"/>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36F1F145-F2A7-4A2A-9C1A-87C4EFC83B82}"/>
              </a:ext>
            </a:extLst>
          </p:cNvPr>
          <p:cNvPicPr>
            <a:picLocks noChangeAspect="1"/>
          </p:cNvPicPr>
          <p:nvPr/>
        </p:nvPicPr>
        <p:blipFill>
          <a:blip r:embed="rId3"/>
          <a:stretch>
            <a:fillRect/>
          </a:stretch>
        </p:blipFill>
        <p:spPr>
          <a:xfrm>
            <a:off x="-1" y="0"/>
            <a:ext cx="42840275" cy="3024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jdelijke aanduiding voor inhoud 4">
            <a:extLst>
              <a:ext uri="{FF2B5EF4-FFF2-40B4-BE49-F238E27FC236}">
                <a16:creationId xmlns:a16="http://schemas.microsoft.com/office/drawing/2014/main" id="{1B5FD2BC-7564-4091-9B54-08EF99549C8B}"/>
              </a:ext>
            </a:extLst>
          </p:cNvPr>
          <p:cNvSpPr txBox="1">
            <a:spLocks/>
          </p:cNvSpPr>
          <p:nvPr/>
        </p:nvSpPr>
        <p:spPr>
          <a:xfrm>
            <a:off x="2277454" y="3895187"/>
            <a:ext cx="12070423" cy="7273749"/>
          </a:xfrm>
          <a:prstGeom prst="rect">
            <a:avLst/>
          </a:prstGeom>
          <a:solidFill>
            <a:schemeClr val="bg1"/>
          </a:solidFill>
          <a:ln w="57150">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b="1" dirty="0"/>
              <a:t>Inleiding:</a:t>
            </a:r>
          </a:p>
          <a:p>
            <a:pPr algn="l"/>
            <a:r>
              <a:rPr lang="nl-NL" dirty="0"/>
              <a:t>Ongeveer 10% van de wereldbevolking heeft osteoartritis(2). Hierbij zijn de heup en de knie het vaakst aangedaan(3). In 2015 stond het incidentiecijfer in Nederland op 52.800 mensen, met een prevalentiecijfer van 546.100 mensen met knieosteoartritis (KOA)(3). In 2015 werden bij KOA 28.798 </a:t>
            </a:r>
            <a:r>
              <a:rPr lang="nl-NL" dirty="0" err="1"/>
              <a:t>gewrichtsvervangende</a:t>
            </a:r>
            <a:r>
              <a:rPr lang="nl-NL" dirty="0"/>
              <a:t> knieoperaties uitgevoerd. Een totale knieprothese kost gemiddeld €10.443,- (8). Het is daarmee een ingrijpende procedure en is belastend voor de maatschappij. Met de stijgende vergrijzing(8–10) en stijgende toename van de zorgkosten(11) dient gezocht te worden naar alternatieve oplossingen om de kosten te reduceren en de behandelingen efficiënter te laten verlopen. </a:t>
            </a:r>
          </a:p>
          <a:p>
            <a:pPr algn="l"/>
            <a:endParaRPr lang="nl-NL" b="1" dirty="0"/>
          </a:p>
          <a:p>
            <a:pPr algn="l"/>
            <a:r>
              <a:rPr lang="nl-NL" dirty="0"/>
              <a:t>Een hoger </a:t>
            </a:r>
            <a:r>
              <a:rPr lang="nl-NL" dirty="0" err="1"/>
              <a:t>knieadductiemomentpiek</a:t>
            </a:r>
            <a:r>
              <a:rPr lang="nl-NL" dirty="0"/>
              <a:t> (</a:t>
            </a:r>
            <a:r>
              <a:rPr lang="nl-NL" dirty="0" err="1"/>
              <a:t>pKAM</a:t>
            </a:r>
            <a:r>
              <a:rPr lang="nl-NL" dirty="0"/>
              <a:t>) wordt geassocieerd met de ontwikkeling en progressie van mediale KOA(5,13,14 (figuur 1). Bij een </a:t>
            </a:r>
            <a:r>
              <a:rPr lang="nl-NL" dirty="0" err="1"/>
              <a:t>pKAM</a:t>
            </a:r>
            <a:r>
              <a:rPr lang="nl-NL" dirty="0"/>
              <a:t> stijging van 1% neemt de kans op KOA progressie met ongeveer 6,5 maal toe tijdens het gaan(15). Het </a:t>
            </a:r>
            <a:r>
              <a:rPr lang="nl-NL" dirty="0" err="1"/>
              <a:t>pKAM</a:t>
            </a:r>
            <a:r>
              <a:rPr lang="nl-NL" dirty="0"/>
              <a:t> is dus een belangrijke maat voor de progressie van KOA(5,13,14). </a:t>
            </a:r>
          </a:p>
          <a:p>
            <a:pPr algn="l"/>
            <a:endParaRPr lang="nl-NL" dirty="0"/>
          </a:p>
          <a:p>
            <a:pPr algn="l"/>
            <a:r>
              <a:rPr lang="nl-NL" dirty="0"/>
              <a:t>Het </a:t>
            </a:r>
            <a:r>
              <a:rPr lang="nl-NL" dirty="0" err="1"/>
              <a:t>pKAM</a:t>
            </a:r>
            <a:r>
              <a:rPr lang="nl-NL" dirty="0"/>
              <a:t> kan in een reguliere praktijk echter niet gemeten worden in verband met de hoge aanschafwaarde van het krachtenplatform en het 3D bewegingsregistratiesysteem. In een fysiotherapie praktijk is een frontale KAH daarentegen sneller en goedkoper te meten met een goniometer. De KAH zou gebruikt kunnen worden om de invloed van conservatieve therapie te meten op het </a:t>
            </a:r>
            <a:r>
              <a:rPr lang="nl-NL" dirty="0" err="1"/>
              <a:t>pKAM</a:t>
            </a:r>
            <a:r>
              <a:rPr lang="nl-NL" dirty="0"/>
              <a:t>. Daarom luidt de onderzoeksvraag het volgende:</a:t>
            </a:r>
          </a:p>
          <a:p>
            <a:pPr algn="l"/>
            <a:endParaRPr lang="nl-NL" dirty="0"/>
          </a:p>
          <a:p>
            <a:endParaRPr lang="nl-NL" dirty="0"/>
          </a:p>
        </p:txBody>
      </p:sp>
      <p:sp>
        <p:nvSpPr>
          <p:cNvPr id="11" name="Tekstvak 10">
            <a:extLst>
              <a:ext uri="{FF2B5EF4-FFF2-40B4-BE49-F238E27FC236}">
                <a16:creationId xmlns:a16="http://schemas.microsoft.com/office/drawing/2014/main" id="{471B0F46-13DB-4EDB-AE2D-4C9DE2E54C63}"/>
              </a:ext>
            </a:extLst>
          </p:cNvPr>
          <p:cNvSpPr txBox="1"/>
          <p:nvPr/>
        </p:nvSpPr>
        <p:spPr>
          <a:xfrm>
            <a:off x="28666331" y="515913"/>
            <a:ext cx="11497785" cy="3847207"/>
          </a:xfrm>
          <a:prstGeom prst="rect">
            <a:avLst/>
          </a:prstGeom>
          <a:solidFill>
            <a:schemeClr val="bg1"/>
          </a:solidFill>
          <a:ln w="57150">
            <a:solidFill>
              <a:schemeClr val="tx1"/>
            </a:solidFill>
          </a:ln>
        </p:spPr>
        <p:txBody>
          <a:bodyPr wrap="square" rtlCol="0">
            <a:spAutoFit/>
          </a:bodyPr>
          <a:lstStyle/>
          <a:p>
            <a:pPr algn="ctr"/>
            <a:r>
              <a:rPr lang="nl-NL" sz="2800" b="1" dirty="0"/>
              <a:t>Resultaten</a:t>
            </a:r>
          </a:p>
          <a:p>
            <a:pPr marL="342900" indent="-342900">
              <a:buFont typeface="Arial" panose="020B0604020202020204" pitchFamily="34" charset="0"/>
              <a:buChar char="•"/>
            </a:pPr>
            <a:r>
              <a:rPr lang="nl-NL" sz="2400" dirty="0"/>
              <a:t>68% KOA rechts </a:t>
            </a:r>
          </a:p>
          <a:p>
            <a:pPr marL="342900" indent="-342900">
              <a:buFont typeface="Arial" panose="020B0604020202020204" pitchFamily="34" charset="0"/>
              <a:buChar char="•"/>
            </a:pPr>
            <a:r>
              <a:rPr lang="nl-NL" sz="2400" dirty="0"/>
              <a:t>56% vrouw. Dit is representatief tegenover de populatie (3, 7). </a:t>
            </a:r>
          </a:p>
          <a:p>
            <a:pPr marL="342900" indent="-342900">
              <a:buFont typeface="Arial" panose="020B0604020202020204" pitchFamily="34" charset="0"/>
              <a:buChar char="•"/>
            </a:pPr>
            <a:r>
              <a:rPr lang="nl-NL" sz="2400" dirty="0"/>
              <a:t>Zie tabel 1 voor de overige patiëntgegevens. </a:t>
            </a:r>
          </a:p>
          <a:p>
            <a:endParaRPr lang="nl-NL" sz="2400" dirty="0"/>
          </a:p>
          <a:p>
            <a:r>
              <a:rPr lang="nl-NL" sz="2400" dirty="0"/>
              <a:t>Er was een significante zeer zwakke positieve samenhang tussen het KAM en de KAH (</a:t>
            </a:r>
            <a:r>
              <a:rPr lang="nl-NL" sz="2400" i="1" dirty="0"/>
              <a:t>r</a:t>
            </a:r>
            <a:r>
              <a:rPr lang="nl-NL" sz="2400" dirty="0"/>
              <a:t> = 0.4; </a:t>
            </a:r>
            <a:r>
              <a:rPr lang="nl-NL" sz="2400" i="1" dirty="0"/>
              <a:t>p</a:t>
            </a:r>
            <a:r>
              <a:rPr lang="nl-NL" sz="2400" dirty="0"/>
              <a:t> &lt;0.01). In de </a:t>
            </a:r>
            <a:r>
              <a:rPr lang="nl-NL" sz="2400" dirty="0" err="1"/>
              <a:t>scatterplot</a:t>
            </a:r>
            <a:r>
              <a:rPr lang="nl-NL" sz="2400" dirty="0"/>
              <a:t> van figuur 3 is de positieve correlatie van de het KAM en de KAH zichtbaar. Zie figuur 3 voor een aanvullende analyse m.b.t. regressieanalyse en afwijkende data.</a:t>
            </a:r>
          </a:p>
          <a:p>
            <a:endParaRPr lang="nl-NL" sz="2400" dirty="0">
              <a:highlight>
                <a:srgbClr val="FFFF00"/>
              </a:highlight>
            </a:endParaRPr>
          </a:p>
        </p:txBody>
      </p:sp>
      <p:sp>
        <p:nvSpPr>
          <p:cNvPr id="12" name="Tekstvak 11">
            <a:extLst>
              <a:ext uri="{FF2B5EF4-FFF2-40B4-BE49-F238E27FC236}">
                <a16:creationId xmlns:a16="http://schemas.microsoft.com/office/drawing/2014/main" id="{3F42C48F-8A9B-4B21-9529-3ACB42956BEE}"/>
              </a:ext>
            </a:extLst>
          </p:cNvPr>
          <p:cNvSpPr txBox="1"/>
          <p:nvPr/>
        </p:nvSpPr>
        <p:spPr>
          <a:xfrm>
            <a:off x="28755395" y="10044892"/>
            <a:ext cx="12168215" cy="11972508"/>
          </a:xfrm>
          <a:prstGeom prst="rect">
            <a:avLst/>
          </a:prstGeom>
          <a:solidFill>
            <a:schemeClr val="bg1"/>
          </a:solidFill>
          <a:ln w="57150">
            <a:solidFill>
              <a:schemeClr val="tx1"/>
            </a:solidFill>
          </a:ln>
        </p:spPr>
        <p:txBody>
          <a:bodyPr wrap="square" rtlCol="0">
            <a:spAutoFit/>
          </a:bodyPr>
          <a:lstStyle/>
          <a:p>
            <a:pPr algn="ctr"/>
            <a:r>
              <a:rPr lang="nl-NL" sz="2800" b="1" dirty="0"/>
              <a:t>Discussie</a:t>
            </a:r>
          </a:p>
          <a:p>
            <a:endParaRPr lang="nl-NL" sz="2400" dirty="0"/>
          </a:p>
          <a:p>
            <a:endParaRPr lang="nl-NL" sz="2400" dirty="0"/>
          </a:p>
          <a:p>
            <a:endParaRPr lang="nl-NL" sz="2400" dirty="0"/>
          </a:p>
          <a:p>
            <a:r>
              <a:rPr lang="nl-NL" sz="2400" dirty="0"/>
              <a:t>Er is een zeer zwakke positieve associatie tussen de KAH en het KAM, maar berust niet op toeval. Het effect van de conservatieve therapie bij KOA kan hierdoor niet alleen geëvalueerd worden middels het meten van de KAH met een goniometer. Dit geeft tevens antwoord op de deelvraag: in de praktijk heeft alleen de KAH bij de evaluatie van de conservatieve therapie weinig toegevoegde waarde vanwege de zeer zwakke associatie.</a:t>
            </a:r>
          </a:p>
          <a:p>
            <a:pPr marL="342900" indent="-342900">
              <a:buFont typeface="Arial" panose="020B0604020202020204" pitchFamily="34" charset="0"/>
              <a:buChar char="•"/>
            </a:pPr>
            <a:endParaRPr lang="nl-NL" sz="2400" dirty="0"/>
          </a:p>
          <a:p>
            <a:r>
              <a:rPr lang="nl-NL" sz="2400" dirty="0"/>
              <a:t>In dit onderzoek waren retrospectieve gegevens gebruikt, aangezien het niet gelukt was om deelnemers te werven in het ziekenhuis volgens de in- en exclusiecriteria. De data is gemeten met de goudenstandaarden. De kans is daarom erg klein dat een meetfout verantwoordelijk is voor de zeer zwakke correlatie. Ondanks dit is uit figuur 3 op te maken dat een lagere KAH ook een lager KAM laat zien. Een regressie is als aanvullende analyse uitgevoerd om iets meer te kunnen zeggen over de KAH. De KAH voorspelt hiermee 14.3% van de variatie in het KAM (figuur 3). Andere parameters dienen toegevoegd te worden waardoor de invloed op het KAM naar een hoger percentage stijgt. Op groepsniveau kan bij elke graad stijging van de KAH het KAM met 0.008 Nm/(kg m) stijgen. Blijkbaar beïnvloed iets anders dan alleen de KAH het KAM. Dit zou kunnen komen doordat sommige deelnemers compensatiestrategieën (</a:t>
            </a:r>
            <a:r>
              <a:rPr lang="nl-NL" sz="2400" dirty="0" err="1"/>
              <a:t>toeing</a:t>
            </a:r>
            <a:r>
              <a:rPr lang="nl-NL" sz="2400" dirty="0"/>
              <a:t>-out en </a:t>
            </a:r>
            <a:r>
              <a:rPr lang="nl-NL" sz="2400" dirty="0" err="1"/>
              <a:t>lateral</a:t>
            </a:r>
            <a:r>
              <a:rPr lang="nl-NL" sz="2400" dirty="0"/>
              <a:t> </a:t>
            </a:r>
            <a:r>
              <a:rPr lang="nl-NL" sz="2400" dirty="0" err="1"/>
              <a:t>trunk</a:t>
            </a:r>
            <a:r>
              <a:rPr lang="nl-NL" sz="2400" dirty="0"/>
              <a:t> </a:t>
            </a:r>
            <a:r>
              <a:rPr lang="nl-NL" sz="2400" dirty="0" err="1"/>
              <a:t>lean</a:t>
            </a:r>
            <a:r>
              <a:rPr lang="nl-NL" sz="2400" dirty="0"/>
              <a:t>)(29–31) of een </a:t>
            </a:r>
            <a:r>
              <a:rPr lang="nl-NL" sz="2400" dirty="0" err="1"/>
              <a:t>varus</a:t>
            </a:r>
            <a:r>
              <a:rPr lang="nl-NL" sz="2400" dirty="0"/>
              <a:t> trust hebben. Daarnaast kunnen de omgeving en de actieve markers invloed hebben op de data omdat het looppatroon hierdoor beïnvloed kan raken, zoals loopsnelheid, pasgrootte, spieraanspanning en het comfortabel lopen.</a:t>
            </a:r>
          </a:p>
          <a:p>
            <a:endParaRPr lang="nl-NL" sz="2400" dirty="0"/>
          </a:p>
          <a:p>
            <a:r>
              <a:rPr lang="nl-NL" sz="2400" dirty="0"/>
              <a:t>Meer kwantitatieve cross-</a:t>
            </a:r>
            <a:r>
              <a:rPr lang="nl-NL" sz="2400" dirty="0" err="1"/>
              <a:t>sectionele</a:t>
            </a:r>
            <a:r>
              <a:rPr lang="nl-NL" sz="2400" dirty="0"/>
              <a:t> studies zijn nodig om de associatie en eventueel de regressie van het KAM met de andere parameters te kunnen bepalen. De KAH is klinisch relevant bij KOA, echter voorspelt de KAH alleen maar een gedeelte van de KAM stijging bij KOA. Onder anderen de associatie van het KAM met de biomechanica, </a:t>
            </a:r>
            <a:r>
              <a:rPr lang="nl-NL" sz="2400" dirty="0" err="1"/>
              <a:t>medial</a:t>
            </a:r>
            <a:r>
              <a:rPr lang="nl-NL" sz="2400" dirty="0"/>
              <a:t> </a:t>
            </a:r>
            <a:r>
              <a:rPr lang="nl-NL" sz="2400" dirty="0" err="1"/>
              <a:t>thrust</a:t>
            </a:r>
            <a:r>
              <a:rPr lang="nl-NL" sz="2400" dirty="0"/>
              <a:t> en/of compensatiestrategieën dienen onderzocht te worden. De associatie van de KAH met het KAM alleen zegt namelijk te weinig. Conservatieve therapie bij KOA kan hierdoor niet alleen geëvalueerd worden middels het meten van de frontale KAH. </a:t>
            </a:r>
          </a:p>
          <a:p>
            <a:endParaRPr lang="nl-NL" sz="2400" dirty="0"/>
          </a:p>
        </p:txBody>
      </p:sp>
      <p:sp>
        <p:nvSpPr>
          <p:cNvPr id="14" name="Titel 3">
            <a:extLst>
              <a:ext uri="{FF2B5EF4-FFF2-40B4-BE49-F238E27FC236}">
                <a16:creationId xmlns:a16="http://schemas.microsoft.com/office/drawing/2014/main" id="{8496E8AC-1E22-4864-B00A-789C8A6C3E8D}"/>
              </a:ext>
            </a:extLst>
          </p:cNvPr>
          <p:cNvSpPr txBox="1">
            <a:spLocks/>
          </p:cNvSpPr>
          <p:nvPr/>
        </p:nvSpPr>
        <p:spPr>
          <a:xfrm>
            <a:off x="13494036" y="627742"/>
            <a:ext cx="14363125" cy="1118634"/>
          </a:xfrm>
          <a:prstGeom prst="rect">
            <a:avLst/>
          </a:prstGeom>
          <a:solidFill>
            <a:schemeClr val="bg1"/>
          </a:solidFill>
          <a:ln w="57150">
            <a:solidFill>
              <a:schemeClr val="bg1"/>
            </a:solidFill>
          </a:ln>
        </p:spPr>
        <p:txBody>
          <a:bodyPr vert="horz" lIns="91440" tIns="45720" rIns="91440" bIns="45720" rtlCol="0" anchor="b">
            <a:normAutofit/>
          </a:bodyPr>
          <a:lstStyle>
            <a:lvl1pPr algn="ctr" defTabSz="4032047" rtl="0" eaLnBrk="1" latinLnBrk="0" hangingPunct="1">
              <a:lnSpc>
                <a:spcPct val="90000"/>
              </a:lnSpc>
              <a:spcBef>
                <a:spcPct val="0"/>
              </a:spcBef>
              <a:buNone/>
              <a:defRPr sz="26457" kern="1200">
                <a:solidFill>
                  <a:schemeClr val="tx1"/>
                </a:solidFill>
                <a:latin typeface="+mj-lt"/>
                <a:ea typeface="+mj-ea"/>
                <a:cs typeface="+mj-cs"/>
              </a:defRPr>
            </a:lvl1pPr>
          </a:lstStyle>
          <a:p>
            <a:r>
              <a:rPr lang="nl-NL" sz="3600" b="1" dirty="0"/>
              <a:t>De KAH als evaluatiemiddel bij conservatieve behandeling van KOA</a:t>
            </a:r>
            <a:endParaRPr lang="nl-NL" sz="5400" b="1" dirty="0"/>
          </a:p>
        </p:txBody>
      </p:sp>
      <p:sp>
        <p:nvSpPr>
          <p:cNvPr id="16" name="Tekstvak 15">
            <a:extLst>
              <a:ext uri="{FF2B5EF4-FFF2-40B4-BE49-F238E27FC236}">
                <a16:creationId xmlns:a16="http://schemas.microsoft.com/office/drawing/2014/main" id="{8D39D269-2AB0-4588-84CE-1CF51C7E3702}"/>
              </a:ext>
            </a:extLst>
          </p:cNvPr>
          <p:cNvSpPr txBox="1"/>
          <p:nvPr/>
        </p:nvSpPr>
        <p:spPr>
          <a:xfrm>
            <a:off x="2179663" y="14661005"/>
            <a:ext cx="12168215" cy="15296495"/>
          </a:xfrm>
          <a:prstGeom prst="rect">
            <a:avLst/>
          </a:prstGeom>
          <a:solidFill>
            <a:schemeClr val="bg1"/>
          </a:solidFill>
          <a:ln w="57150">
            <a:solidFill>
              <a:schemeClr val="tx1"/>
            </a:solidFill>
          </a:ln>
        </p:spPr>
        <p:txBody>
          <a:bodyPr wrap="square" rtlCol="0">
            <a:spAutoFit/>
          </a:bodyPr>
          <a:lstStyle/>
          <a:p>
            <a:pPr algn="ctr"/>
            <a:r>
              <a:rPr lang="nl-NL" sz="2800" b="1" dirty="0"/>
              <a:t>Methode</a:t>
            </a:r>
          </a:p>
          <a:p>
            <a:pPr algn="ctr"/>
            <a:endParaRPr lang="nl-NL" sz="2400" b="1" dirty="0"/>
          </a:p>
          <a:p>
            <a:pPr marL="342900" indent="-342900">
              <a:buFont typeface="Arial" panose="020B0604020202020204" pitchFamily="34" charset="0"/>
              <a:buChar char="•"/>
            </a:pPr>
            <a:r>
              <a:rPr lang="nl-NL" sz="2400" dirty="0"/>
              <a:t>Kwantitatief retrospectief cross-</a:t>
            </a:r>
            <a:r>
              <a:rPr lang="nl-NL" sz="2400" dirty="0" err="1"/>
              <a:t>sectioneel</a:t>
            </a:r>
            <a:r>
              <a:rPr lang="nl-NL" sz="2400" dirty="0"/>
              <a:t> onderzoek</a:t>
            </a:r>
          </a:p>
          <a:p>
            <a:pPr marL="342900" indent="-342900">
              <a:buFont typeface="Arial" panose="020B0604020202020204" pitchFamily="34" charset="0"/>
              <a:buChar char="•"/>
            </a:pPr>
            <a:r>
              <a:rPr lang="nl-NL" sz="2400" dirty="0"/>
              <a:t>geworven via het Maxima Medisch Centrum (MMC)</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endParaRPr lang="nl-NL" sz="2400" dirty="0"/>
          </a:p>
          <a:p>
            <a:r>
              <a:rPr lang="nl-NL" sz="2400" b="1" dirty="0"/>
              <a:t>Meetprotocol</a:t>
            </a:r>
          </a:p>
          <a:p>
            <a:pPr marL="342900" indent="-342900">
              <a:buFont typeface="Arial" panose="020B0604020202020204" pitchFamily="34" charset="0"/>
              <a:buChar char="•"/>
            </a:pPr>
            <a:r>
              <a:rPr lang="nl-NL" sz="2400" dirty="0"/>
              <a:t>Korte broek en T-shirt</a:t>
            </a:r>
          </a:p>
          <a:p>
            <a:pPr marL="342900" indent="-342900">
              <a:buFont typeface="Arial" panose="020B0604020202020204" pitchFamily="34" charset="0"/>
              <a:buChar char="•"/>
            </a:pPr>
            <a:r>
              <a:rPr lang="nl-NL" sz="2400" dirty="0"/>
              <a:t>Actieve markers (figuur 2)</a:t>
            </a:r>
          </a:p>
          <a:p>
            <a:pPr marL="342900" indent="-342900">
              <a:buFont typeface="Arial" panose="020B0604020202020204" pitchFamily="34" charset="0"/>
              <a:buChar char="•"/>
            </a:pPr>
            <a:r>
              <a:rPr lang="nl-NL" sz="2400" dirty="0"/>
              <a:t>Comfortabel en rechtdoor lopen over krachtenplatform</a:t>
            </a:r>
          </a:p>
          <a:p>
            <a:pPr marL="342900" indent="-342900">
              <a:buFont typeface="Arial" panose="020B0604020202020204" pitchFamily="34" charset="0"/>
              <a:buChar char="•"/>
            </a:pPr>
            <a:r>
              <a:rPr lang="nl-NL" sz="2400" dirty="0"/>
              <a:t>2 statistische opnames</a:t>
            </a:r>
          </a:p>
          <a:p>
            <a:pPr marL="342900" indent="-342900">
              <a:buFont typeface="Arial" panose="020B0604020202020204" pitchFamily="34" charset="0"/>
              <a:buChar char="•"/>
            </a:pPr>
            <a:r>
              <a:rPr lang="nl-NL" sz="2400" dirty="0"/>
              <a:t>6 goede analyses</a:t>
            </a:r>
          </a:p>
          <a:p>
            <a:endParaRPr lang="nl-NL" sz="2400" dirty="0"/>
          </a:p>
          <a:p>
            <a:r>
              <a:rPr lang="nl-NL" sz="2400" b="1" dirty="0"/>
              <a:t>Meetinstrumenten</a:t>
            </a:r>
          </a:p>
          <a:p>
            <a:pPr marL="342900" indent="-342900">
              <a:buFont typeface="Arial" panose="020B0604020202020204" pitchFamily="34" charset="0"/>
              <a:buChar char="•"/>
            </a:pPr>
            <a:r>
              <a:rPr lang="nl-NL" sz="2400" dirty="0"/>
              <a:t>3D-bewegingsregistratatiesysteem (Codamotion cx1, </a:t>
            </a:r>
            <a:r>
              <a:rPr lang="nl-NL" sz="2400" dirty="0" err="1"/>
              <a:t>Carnwood</a:t>
            </a:r>
            <a:r>
              <a:rPr lang="nl-NL" sz="2400" dirty="0"/>
              <a:t> Dynamics Ltd., </a:t>
            </a:r>
            <a:r>
              <a:rPr lang="nl-NL" sz="2400" dirty="0" err="1"/>
              <a:t>Rothley</a:t>
            </a:r>
            <a:r>
              <a:rPr lang="nl-NL" sz="2400" dirty="0"/>
              <a:t> </a:t>
            </a:r>
            <a:r>
              <a:rPr lang="nl-NL" sz="2400" dirty="0" err="1"/>
              <a:t>Leicestershire</a:t>
            </a:r>
            <a:r>
              <a:rPr lang="nl-NL" sz="2400" dirty="0"/>
              <a:t>, UK, meetfrequentie: 200Hz) </a:t>
            </a:r>
          </a:p>
          <a:p>
            <a:pPr marL="342900" indent="-342900">
              <a:buFont typeface="Arial" panose="020B0604020202020204" pitchFamily="34" charset="0"/>
              <a:buChar char="•"/>
            </a:pPr>
            <a:r>
              <a:rPr lang="nl-NL" sz="2400" dirty="0"/>
              <a:t>Krachtenplatform (AMTI OR 6-7) (1000Hz)</a:t>
            </a:r>
          </a:p>
          <a:p>
            <a:pPr marL="342900" indent="-342900">
              <a:buFont typeface="Arial" panose="020B0604020202020204" pitchFamily="34" charset="0"/>
              <a:buChar char="•"/>
            </a:pPr>
            <a:endParaRPr lang="nl-NL" sz="2400" b="1" dirty="0"/>
          </a:p>
          <a:p>
            <a:r>
              <a:rPr lang="nl-NL" sz="2400" b="1" dirty="0"/>
              <a:t>Data – analyse</a:t>
            </a:r>
          </a:p>
          <a:p>
            <a:pPr marL="342900" indent="-342900">
              <a:buFont typeface="Arial" panose="020B0604020202020204" pitchFamily="34" charset="0"/>
              <a:buChar char="•"/>
            </a:pPr>
            <a:r>
              <a:rPr lang="nl-NL" sz="2400" dirty="0"/>
              <a:t>Visual 3D (C-Motion </a:t>
            </a:r>
            <a:r>
              <a:rPr lang="nl-NL" sz="2400" dirty="0" err="1"/>
              <a:t>inc.</a:t>
            </a:r>
            <a:r>
              <a:rPr lang="nl-NL" sz="2400" dirty="0"/>
              <a:t>, </a:t>
            </a:r>
            <a:r>
              <a:rPr lang="nl-NL" sz="2400" dirty="0" err="1"/>
              <a:t>Germantowen</a:t>
            </a:r>
            <a:r>
              <a:rPr lang="nl-NL" sz="2400" dirty="0"/>
              <a:t>, MD, USA) voor de KAH</a:t>
            </a:r>
          </a:p>
          <a:p>
            <a:pPr marL="342900" indent="-342900">
              <a:buFont typeface="Arial" panose="020B0604020202020204" pitchFamily="34" charset="0"/>
              <a:buChar char="•"/>
            </a:pPr>
            <a:r>
              <a:rPr lang="nl-NL" sz="2400" dirty="0"/>
              <a:t>Inverse Dynamica wordt gebruikt in Visual 3d het </a:t>
            </a:r>
            <a:r>
              <a:rPr lang="nl-NL" sz="2400" dirty="0" err="1"/>
              <a:t>pKAM</a:t>
            </a:r>
            <a:endParaRPr lang="nl-NL" sz="2400" dirty="0"/>
          </a:p>
          <a:p>
            <a:pPr marL="342900" indent="-342900">
              <a:buFont typeface="Arial" panose="020B0604020202020204" pitchFamily="34" charset="0"/>
              <a:buChar char="•"/>
            </a:pPr>
            <a:r>
              <a:rPr lang="nl-NL" sz="2400" dirty="0"/>
              <a:t>Data-analyse en verwerking in ODIN</a:t>
            </a:r>
          </a:p>
          <a:p>
            <a:pPr marL="342900" indent="-342900">
              <a:buFont typeface="Arial" panose="020B0604020202020204" pitchFamily="34" charset="0"/>
              <a:buChar char="•"/>
            </a:pPr>
            <a:r>
              <a:rPr lang="nl-NL" sz="2400" dirty="0"/>
              <a:t>SPSS versie 24 voor statistische analyses</a:t>
            </a:r>
          </a:p>
          <a:p>
            <a:pPr marL="342900" indent="-342900">
              <a:buFont typeface="Arial" panose="020B0604020202020204" pitchFamily="34" charset="0"/>
              <a:buChar char="•"/>
            </a:pPr>
            <a:endParaRPr lang="nl-NL" sz="2400" dirty="0"/>
          </a:p>
          <a:p>
            <a:r>
              <a:rPr lang="nl-NL" sz="2400" b="1" dirty="0"/>
              <a:t>Statistische – analyse</a:t>
            </a:r>
          </a:p>
          <a:p>
            <a:pPr marL="342900" indent="-342900">
              <a:buFont typeface="Arial" panose="020B0604020202020204" pitchFamily="34" charset="0"/>
              <a:buChar char="•"/>
            </a:pPr>
            <a:r>
              <a:rPr lang="nl-NL" sz="2400" dirty="0"/>
              <a:t>Normaal verdeelde data</a:t>
            </a:r>
          </a:p>
          <a:p>
            <a:pPr marL="342900" indent="-342900">
              <a:buFont typeface="Arial" panose="020B0604020202020204" pitchFamily="34" charset="0"/>
              <a:buChar char="•"/>
            </a:pPr>
            <a:r>
              <a:rPr lang="nl-NL" sz="2400" dirty="0"/>
              <a:t>Pearson correlatie test</a:t>
            </a:r>
          </a:p>
          <a:p>
            <a:pPr marL="342900" indent="-342900">
              <a:buFont typeface="Arial" panose="020B0604020202020204" pitchFamily="34" charset="0"/>
              <a:buChar char="•"/>
            </a:pPr>
            <a:r>
              <a:rPr lang="nl-NL" sz="2400" dirty="0"/>
              <a:t>Correlatie waarden </a:t>
            </a:r>
            <a:r>
              <a:rPr lang="nl-NL" sz="2400" dirty="0">
                <a:sym typeface="Wingdings" panose="05000000000000000000" pitchFamily="2" charset="2"/>
              </a:rPr>
              <a:t></a:t>
            </a:r>
          </a:p>
          <a:p>
            <a:pPr marL="342900" indent="-342900">
              <a:buFont typeface="Arial" panose="020B0604020202020204" pitchFamily="34" charset="0"/>
              <a:buChar char="•"/>
            </a:pPr>
            <a:r>
              <a:rPr lang="nl-NL" sz="2400" dirty="0">
                <a:sym typeface="Wingdings" panose="05000000000000000000" pitchFamily="2" charset="2"/>
              </a:rPr>
              <a:t>Aanvullende lineaire regressie analyse</a:t>
            </a:r>
            <a:endParaRPr lang="nl-NL" sz="2400" dirty="0"/>
          </a:p>
          <a:p>
            <a:pPr marL="342900" indent="-342900">
              <a:buFont typeface="Arial" panose="020B0604020202020204" pitchFamily="34" charset="0"/>
              <a:buChar char="•"/>
            </a:pPr>
            <a:endParaRPr lang="nl-NL" sz="2400" dirty="0"/>
          </a:p>
          <a:p>
            <a:r>
              <a:rPr lang="nl-NL" sz="2400" b="1" dirty="0"/>
              <a:t>Ethische paragraaf</a:t>
            </a:r>
          </a:p>
          <a:p>
            <a:r>
              <a:rPr lang="nl-NL" sz="2400" dirty="0"/>
              <a:t>De informatiebrief, </a:t>
            </a:r>
            <a:r>
              <a:rPr lang="nl-NL" sz="2400" dirty="0" err="1"/>
              <a:t>informed</a:t>
            </a:r>
            <a:r>
              <a:rPr lang="nl-NL" sz="2400" dirty="0"/>
              <a:t> consent en goedkeuring van de ethische </a:t>
            </a:r>
            <a:r>
              <a:rPr lang="nl-NL" sz="2400" dirty="0" err="1"/>
              <a:t>toetscommisie</a:t>
            </a:r>
            <a:r>
              <a:rPr lang="nl-NL" sz="2400" dirty="0"/>
              <a:t> werden afgegeven door het MMC. Tevens werd de privacy in acht genomen. Daarnaast heeft elke deelnemer het recht om te stoppen op elk moment van het onderzoek zonder verantwoording af te hoeven leggen.</a:t>
            </a:r>
          </a:p>
        </p:txBody>
      </p:sp>
      <p:sp>
        <p:nvSpPr>
          <p:cNvPr id="18" name="Tekstvak 17">
            <a:extLst>
              <a:ext uri="{FF2B5EF4-FFF2-40B4-BE49-F238E27FC236}">
                <a16:creationId xmlns:a16="http://schemas.microsoft.com/office/drawing/2014/main" id="{7C6DE13F-FE71-4E88-876F-4D4DC9068A71}"/>
              </a:ext>
            </a:extLst>
          </p:cNvPr>
          <p:cNvSpPr txBox="1"/>
          <p:nvPr/>
        </p:nvSpPr>
        <p:spPr>
          <a:xfrm>
            <a:off x="29856470" y="24085948"/>
            <a:ext cx="9514495" cy="3046988"/>
          </a:xfrm>
          <a:prstGeom prst="rect">
            <a:avLst/>
          </a:prstGeom>
          <a:solidFill>
            <a:schemeClr val="bg1"/>
          </a:solidFill>
          <a:ln w="57150">
            <a:solidFill>
              <a:schemeClr val="tx1"/>
            </a:solidFill>
          </a:ln>
        </p:spPr>
        <p:txBody>
          <a:bodyPr wrap="square" rtlCol="0">
            <a:spAutoFit/>
          </a:bodyPr>
          <a:lstStyle/>
          <a:p>
            <a:r>
              <a:rPr lang="nl-NL" sz="2400" b="1" dirty="0"/>
              <a:t>Literatuur: </a:t>
            </a:r>
            <a:r>
              <a:rPr lang="nl-NL" sz="2400" b="1" dirty="0" err="1"/>
              <a:t>Mendeley</a:t>
            </a:r>
            <a:r>
              <a:rPr lang="nl-NL" sz="2400" b="1" dirty="0"/>
              <a:t> deed het niet, ik kon </a:t>
            </a:r>
            <a:r>
              <a:rPr lang="nl-NL" sz="2400" b="1"/>
              <a:t>niet synchroniseren</a:t>
            </a:r>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b="1" dirty="0"/>
          </a:p>
          <a:p>
            <a:endParaRPr lang="nl-NL" sz="2400" dirty="0"/>
          </a:p>
        </p:txBody>
      </p:sp>
      <p:pic>
        <p:nvPicPr>
          <p:cNvPr id="23" name="Afbeelding 22">
            <a:extLst>
              <a:ext uri="{FF2B5EF4-FFF2-40B4-BE49-F238E27FC236}">
                <a16:creationId xmlns:a16="http://schemas.microsoft.com/office/drawing/2014/main" id="{93C716BA-9409-4CB6-94CE-8B7507C99C54}"/>
              </a:ext>
            </a:extLst>
          </p:cNvPr>
          <p:cNvPicPr>
            <a:picLocks noChangeAspect="1"/>
          </p:cNvPicPr>
          <p:nvPr/>
        </p:nvPicPr>
        <p:blipFill>
          <a:blip r:embed="rId4"/>
          <a:stretch>
            <a:fillRect/>
          </a:stretch>
        </p:blipFill>
        <p:spPr>
          <a:xfrm>
            <a:off x="17529659" y="3977206"/>
            <a:ext cx="7780939" cy="5698716"/>
          </a:xfrm>
          <a:prstGeom prst="rect">
            <a:avLst/>
          </a:prstGeom>
          <a:effectLst>
            <a:softEdge rad="0"/>
          </a:effectLst>
          <a:scene3d>
            <a:camera prst="orthographicFront"/>
            <a:lightRig rig="threePt" dir="t"/>
          </a:scene3d>
          <a:sp3d contourW="44450"/>
        </p:spPr>
      </p:pic>
      <p:sp>
        <p:nvSpPr>
          <p:cNvPr id="24" name="Tekstvak 23">
            <a:extLst>
              <a:ext uri="{FF2B5EF4-FFF2-40B4-BE49-F238E27FC236}">
                <a16:creationId xmlns:a16="http://schemas.microsoft.com/office/drawing/2014/main" id="{AA2A128B-4F4C-4CCB-A510-3A3E1853066C}"/>
              </a:ext>
            </a:extLst>
          </p:cNvPr>
          <p:cNvSpPr txBox="1"/>
          <p:nvPr/>
        </p:nvSpPr>
        <p:spPr>
          <a:xfrm>
            <a:off x="31427217" y="4544825"/>
            <a:ext cx="6824572" cy="461665"/>
          </a:xfrm>
          <a:prstGeom prst="rect">
            <a:avLst/>
          </a:prstGeom>
          <a:noFill/>
        </p:spPr>
        <p:txBody>
          <a:bodyPr wrap="square" rtlCol="0">
            <a:spAutoFit/>
          </a:bodyPr>
          <a:lstStyle/>
          <a:p>
            <a:pPr algn="ctr"/>
            <a:r>
              <a:rPr lang="nl-NL" sz="2400" b="1" dirty="0"/>
              <a:t>Tabel 1. Patiënteigenschappen</a:t>
            </a:r>
          </a:p>
        </p:txBody>
      </p:sp>
      <p:sp>
        <p:nvSpPr>
          <p:cNvPr id="25" name="Tekstvak 24">
            <a:extLst>
              <a:ext uri="{FF2B5EF4-FFF2-40B4-BE49-F238E27FC236}">
                <a16:creationId xmlns:a16="http://schemas.microsoft.com/office/drawing/2014/main" id="{F12AAF64-458C-484C-BBC0-877C0A22BFCE}"/>
              </a:ext>
            </a:extLst>
          </p:cNvPr>
          <p:cNvSpPr txBox="1"/>
          <p:nvPr/>
        </p:nvSpPr>
        <p:spPr>
          <a:xfrm>
            <a:off x="17021077" y="9848746"/>
            <a:ext cx="8863763" cy="461665"/>
          </a:xfrm>
          <a:prstGeom prst="rect">
            <a:avLst/>
          </a:prstGeom>
          <a:noFill/>
        </p:spPr>
        <p:txBody>
          <a:bodyPr wrap="square" rtlCol="0">
            <a:spAutoFit/>
          </a:bodyPr>
          <a:lstStyle/>
          <a:p>
            <a:pPr algn="ctr"/>
            <a:r>
              <a:rPr lang="nl-NL" sz="2400" b="1" dirty="0"/>
              <a:t>Figuur 1. Een vergrootte lastarm zorgt voor een verhoogd KAM (17).</a:t>
            </a:r>
          </a:p>
        </p:txBody>
      </p:sp>
      <p:sp>
        <p:nvSpPr>
          <p:cNvPr id="26" name="Tekstvak 25">
            <a:extLst>
              <a:ext uri="{FF2B5EF4-FFF2-40B4-BE49-F238E27FC236}">
                <a16:creationId xmlns:a16="http://schemas.microsoft.com/office/drawing/2014/main" id="{0C9429C3-A252-418C-9D2E-A99A593AE853}"/>
              </a:ext>
            </a:extLst>
          </p:cNvPr>
          <p:cNvSpPr txBox="1"/>
          <p:nvPr/>
        </p:nvSpPr>
        <p:spPr>
          <a:xfrm>
            <a:off x="15138400" y="26242169"/>
            <a:ext cx="5537200" cy="756718"/>
          </a:xfrm>
          <a:prstGeom prst="rect">
            <a:avLst/>
          </a:prstGeom>
          <a:noFill/>
        </p:spPr>
        <p:txBody>
          <a:bodyPr wrap="square" rtlCol="0">
            <a:spAutoFit/>
          </a:bodyPr>
          <a:lstStyle/>
          <a:p>
            <a:endParaRPr lang="nl-NL" dirty="0"/>
          </a:p>
        </p:txBody>
      </p:sp>
      <p:sp>
        <p:nvSpPr>
          <p:cNvPr id="27" name="Tekstvak 26">
            <a:extLst>
              <a:ext uri="{FF2B5EF4-FFF2-40B4-BE49-F238E27FC236}">
                <a16:creationId xmlns:a16="http://schemas.microsoft.com/office/drawing/2014/main" id="{C3A6F8DD-B08E-444A-83BC-43181385F247}"/>
              </a:ext>
            </a:extLst>
          </p:cNvPr>
          <p:cNvSpPr txBox="1"/>
          <p:nvPr/>
        </p:nvSpPr>
        <p:spPr>
          <a:xfrm>
            <a:off x="17827518" y="29268129"/>
            <a:ext cx="6459364" cy="1107996"/>
          </a:xfrm>
          <a:prstGeom prst="rect">
            <a:avLst/>
          </a:prstGeom>
          <a:noFill/>
        </p:spPr>
        <p:txBody>
          <a:bodyPr wrap="square" rtlCol="0">
            <a:spAutoFit/>
          </a:bodyPr>
          <a:lstStyle/>
          <a:p>
            <a:pPr algn="ctr"/>
            <a:r>
              <a:rPr lang="nl-NL" sz="2400" b="1" dirty="0"/>
              <a:t>Figuur 3. </a:t>
            </a:r>
            <a:r>
              <a:rPr lang="nl-NL" sz="2400" b="1" dirty="0" err="1"/>
              <a:t>Scatterplot</a:t>
            </a:r>
            <a:r>
              <a:rPr lang="nl-NL" sz="2400" b="1" dirty="0"/>
              <a:t> regressieanalyse met afwijkende data</a:t>
            </a:r>
          </a:p>
          <a:p>
            <a:endParaRPr lang="nl-NL" dirty="0"/>
          </a:p>
        </p:txBody>
      </p:sp>
      <p:sp>
        <p:nvSpPr>
          <p:cNvPr id="28" name="Tekstvak 27">
            <a:extLst>
              <a:ext uri="{FF2B5EF4-FFF2-40B4-BE49-F238E27FC236}">
                <a16:creationId xmlns:a16="http://schemas.microsoft.com/office/drawing/2014/main" id="{07148A59-2789-4B8F-89DC-E4AA0A28FF34}"/>
              </a:ext>
            </a:extLst>
          </p:cNvPr>
          <p:cNvSpPr txBox="1"/>
          <p:nvPr/>
        </p:nvSpPr>
        <p:spPr>
          <a:xfrm>
            <a:off x="14166911" y="24833666"/>
            <a:ext cx="1695746" cy="461665"/>
          </a:xfrm>
          <a:prstGeom prst="rect">
            <a:avLst/>
          </a:prstGeom>
          <a:noFill/>
        </p:spPr>
        <p:txBody>
          <a:bodyPr wrap="square" rtlCol="0">
            <a:spAutoFit/>
          </a:bodyPr>
          <a:lstStyle/>
          <a:p>
            <a:endParaRPr lang="nl-NL" sz="2400" dirty="0"/>
          </a:p>
        </p:txBody>
      </p:sp>
      <p:sp>
        <p:nvSpPr>
          <p:cNvPr id="29" name="Tekstvak 28">
            <a:extLst>
              <a:ext uri="{FF2B5EF4-FFF2-40B4-BE49-F238E27FC236}">
                <a16:creationId xmlns:a16="http://schemas.microsoft.com/office/drawing/2014/main" id="{0C9ED6CA-593E-444E-924D-100FE19FE104}"/>
              </a:ext>
            </a:extLst>
          </p:cNvPr>
          <p:cNvSpPr txBox="1"/>
          <p:nvPr/>
        </p:nvSpPr>
        <p:spPr>
          <a:xfrm rot="16200000">
            <a:off x="13494767" y="20195540"/>
            <a:ext cx="2371293" cy="461665"/>
          </a:xfrm>
          <a:prstGeom prst="rect">
            <a:avLst/>
          </a:prstGeom>
          <a:noFill/>
        </p:spPr>
        <p:txBody>
          <a:bodyPr wrap="square" rtlCol="0">
            <a:spAutoFit/>
          </a:bodyPr>
          <a:lstStyle/>
          <a:p>
            <a:endParaRPr lang="nl-NL" sz="2400" dirty="0"/>
          </a:p>
        </p:txBody>
      </p:sp>
      <p:pic>
        <p:nvPicPr>
          <p:cNvPr id="30" name="Afbeelding 29">
            <a:extLst>
              <a:ext uri="{FF2B5EF4-FFF2-40B4-BE49-F238E27FC236}">
                <a16:creationId xmlns:a16="http://schemas.microsoft.com/office/drawing/2014/main" id="{5AB88AA3-B796-4AA4-849E-A9D4B0FF9881}"/>
              </a:ext>
            </a:extLst>
          </p:cNvPr>
          <p:cNvPicPr/>
          <p:nvPr/>
        </p:nvPicPr>
        <p:blipFill>
          <a:blip r:embed="rId5">
            <a:extLst>
              <a:ext uri="{28A0092B-C50C-407E-A947-70E740481C1C}">
                <a14:useLocalDpi xmlns:a14="http://schemas.microsoft.com/office/drawing/2010/main" val="0"/>
              </a:ext>
            </a:extLst>
          </a:blip>
          <a:srcRect l="25793" t="22935" r="39319" b="10899"/>
          <a:stretch>
            <a:fillRect/>
          </a:stretch>
        </p:blipFill>
        <p:spPr bwMode="auto">
          <a:xfrm>
            <a:off x="18809108" y="10871984"/>
            <a:ext cx="5161698" cy="7663113"/>
          </a:xfrm>
          <a:prstGeom prst="rect">
            <a:avLst/>
          </a:prstGeom>
          <a:noFill/>
        </p:spPr>
      </p:pic>
      <p:sp>
        <p:nvSpPr>
          <p:cNvPr id="31" name="Tekstvak 30">
            <a:extLst>
              <a:ext uri="{FF2B5EF4-FFF2-40B4-BE49-F238E27FC236}">
                <a16:creationId xmlns:a16="http://schemas.microsoft.com/office/drawing/2014/main" id="{869AA1A4-40CC-414E-8144-DEAB68FE2F11}"/>
              </a:ext>
            </a:extLst>
          </p:cNvPr>
          <p:cNvSpPr txBox="1"/>
          <p:nvPr/>
        </p:nvSpPr>
        <p:spPr>
          <a:xfrm>
            <a:off x="19252512" y="18492004"/>
            <a:ext cx="4403769" cy="461665"/>
          </a:xfrm>
          <a:prstGeom prst="rect">
            <a:avLst/>
          </a:prstGeom>
          <a:noFill/>
        </p:spPr>
        <p:txBody>
          <a:bodyPr wrap="square" rtlCol="0">
            <a:spAutoFit/>
          </a:bodyPr>
          <a:lstStyle/>
          <a:p>
            <a:r>
              <a:rPr lang="nl-NL" sz="2400" b="1" dirty="0"/>
              <a:t>Figuur 2. Actieve marker protocol</a:t>
            </a:r>
          </a:p>
        </p:txBody>
      </p:sp>
      <p:pic>
        <p:nvPicPr>
          <p:cNvPr id="35" name="Afbeelding 34">
            <a:extLst>
              <a:ext uri="{FF2B5EF4-FFF2-40B4-BE49-F238E27FC236}">
                <a16:creationId xmlns:a16="http://schemas.microsoft.com/office/drawing/2014/main" id="{F0CD082F-57D7-4B38-A9A2-8BCD9DB0B145}"/>
              </a:ext>
            </a:extLst>
          </p:cNvPr>
          <p:cNvPicPr>
            <a:picLocks noChangeAspect="1"/>
          </p:cNvPicPr>
          <p:nvPr/>
        </p:nvPicPr>
        <p:blipFill>
          <a:blip r:embed="rId6"/>
          <a:stretch>
            <a:fillRect/>
          </a:stretch>
        </p:blipFill>
        <p:spPr>
          <a:xfrm>
            <a:off x="29856470" y="5151800"/>
            <a:ext cx="9514496" cy="4007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Tekstvak 37">
            <a:extLst>
              <a:ext uri="{FF2B5EF4-FFF2-40B4-BE49-F238E27FC236}">
                <a16:creationId xmlns:a16="http://schemas.microsoft.com/office/drawing/2014/main" id="{4076A5EF-9F46-4FB0-B2A4-BB8120956BFD}"/>
              </a:ext>
            </a:extLst>
          </p:cNvPr>
          <p:cNvSpPr txBox="1"/>
          <p:nvPr/>
        </p:nvSpPr>
        <p:spPr>
          <a:xfrm>
            <a:off x="20675598" y="28559935"/>
            <a:ext cx="2732609" cy="461665"/>
          </a:xfrm>
          <a:prstGeom prst="rect">
            <a:avLst/>
          </a:prstGeom>
          <a:noFill/>
        </p:spPr>
        <p:txBody>
          <a:bodyPr wrap="square" rtlCol="0">
            <a:spAutoFit/>
          </a:bodyPr>
          <a:lstStyle/>
          <a:p>
            <a:endParaRPr lang="nl-NL" sz="2400" dirty="0"/>
          </a:p>
        </p:txBody>
      </p:sp>
      <p:sp>
        <p:nvSpPr>
          <p:cNvPr id="39" name="Tekstvak 38">
            <a:extLst>
              <a:ext uri="{FF2B5EF4-FFF2-40B4-BE49-F238E27FC236}">
                <a16:creationId xmlns:a16="http://schemas.microsoft.com/office/drawing/2014/main" id="{CC27CF78-B694-4BEA-A44D-C475AF0BF54B}"/>
              </a:ext>
            </a:extLst>
          </p:cNvPr>
          <p:cNvSpPr txBox="1"/>
          <p:nvPr/>
        </p:nvSpPr>
        <p:spPr>
          <a:xfrm rot="16200000">
            <a:off x="13406922" y="21913432"/>
            <a:ext cx="2823983" cy="369332"/>
          </a:xfrm>
          <a:prstGeom prst="rect">
            <a:avLst/>
          </a:prstGeom>
          <a:noFill/>
        </p:spPr>
        <p:txBody>
          <a:bodyPr wrap="square" rtlCol="0">
            <a:spAutoFit/>
          </a:bodyPr>
          <a:lstStyle/>
          <a:p>
            <a:endParaRPr lang="nl-NL" dirty="0"/>
          </a:p>
        </p:txBody>
      </p:sp>
      <p:sp>
        <p:nvSpPr>
          <p:cNvPr id="40" name="Tekstvak 39">
            <a:extLst>
              <a:ext uri="{FF2B5EF4-FFF2-40B4-BE49-F238E27FC236}">
                <a16:creationId xmlns:a16="http://schemas.microsoft.com/office/drawing/2014/main" id="{E7B6D977-26A5-4E12-B996-84BBB7DC366F}"/>
              </a:ext>
            </a:extLst>
          </p:cNvPr>
          <p:cNvSpPr txBox="1"/>
          <p:nvPr/>
        </p:nvSpPr>
        <p:spPr>
          <a:xfrm>
            <a:off x="13918007" y="1969241"/>
            <a:ext cx="13515185" cy="830997"/>
          </a:xfrm>
          <a:prstGeom prst="rect">
            <a:avLst/>
          </a:prstGeom>
          <a:noFill/>
        </p:spPr>
        <p:txBody>
          <a:bodyPr wrap="square" rtlCol="0">
            <a:spAutoFit/>
          </a:bodyPr>
          <a:lstStyle/>
          <a:p>
            <a:pPr algn="ctr"/>
            <a:r>
              <a:rPr lang="nl-NL" sz="2400" dirty="0"/>
              <a:t>Rutten, F.M.A. (2018)</a:t>
            </a:r>
          </a:p>
          <a:p>
            <a:pPr algn="ctr"/>
            <a:r>
              <a:rPr lang="nl-NL" sz="2400" dirty="0"/>
              <a:t>Praktijkgericht onderzoek, Bachelor Fysiotherapie, </a:t>
            </a:r>
            <a:r>
              <a:rPr lang="nl-NL" sz="2400" dirty="0" err="1"/>
              <a:t>Fontys</a:t>
            </a:r>
            <a:r>
              <a:rPr lang="nl-NL" sz="2400" dirty="0"/>
              <a:t> Paramedische Hogeschool Eindoven, Nederland</a:t>
            </a:r>
          </a:p>
        </p:txBody>
      </p:sp>
      <p:pic>
        <p:nvPicPr>
          <p:cNvPr id="5" name="Afbeelding 4">
            <a:extLst>
              <a:ext uri="{FF2B5EF4-FFF2-40B4-BE49-F238E27FC236}">
                <a16:creationId xmlns:a16="http://schemas.microsoft.com/office/drawing/2014/main" id="{596F28FA-6FF2-41C8-B53F-24C814D04910}"/>
              </a:ext>
            </a:extLst>
          </p:cNvPr>
          <p:cNvPicPr>
            <a:picLocks noChangeAspect="1"/>
          </p:cNvPicPr>
          <p:nvPr/>
        </p:nvPicPr>
        <p:blipFill>
          <a:blip r:embed="rId7"/>
          <a:stretch>
            <a:fillRect/>
          </a:stretch>
        </p:blipFill>
        <p:spPr>
          <a:xfrm>
            <a:off x="14775579" y="19861237"/>
            <a:ext cx="13352132" cy="9406892"/>
          </a:xfrm>
          <a:prstGeom prst="rect">
            <a:avLst/>
          </a:prstGeom>
        </p:spPr>
      </p:pic>
      <p:sp>
        <p:nvSpPr>
          <p:cNvPr id="7" name="Tekstvak 6">
            <a:extLst>
              <a:ext uri="{FF2B5EF4-FFF2-40B4-BE49-F238E27FC236}">
                <a16:creationId xmlns:a16="http://schemas.microsoft.com/office/drawing/2014/main" id="{F08BD99F-7483-436C-A7DD-A8C568347848}"/>
              </a:ext>
            </a:extLst>
          </p:cNvPr>
          <p:cNvSpPr txBox="1"/>
          <p:nvPr/>
        </p:nvSpPr>
        <p:spPr>
          <a:xfrm>
            <a:off x="2277454" y="11863765"/>
            <a:ext cx="12070423" cy="190821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nl-NL" sz="3600" b="1" dirty="0"/>
              <a:t>Onderzoeksvraag</a:t>
            </a:r>
          </a:p>
          <a:p>
            <a:pPr algn="ctr"/>
            <a:endParaRPr lang="nl-NL" sz="1600" b="1" dirty="0"/>
          </a:p>
          <a:p>
            <a:pPr algn="ctr"/>
            <a:r>
              <a:rPr lang="nl-NL" sz="2400" b="1" dirty="0"/>
              <a:t>Wat is de associatie tussen het KAM-piek en de statische KAH bij mensen met KOA (</a:t>
            </a:r>
            <a:r>
              <a:rPr lang="nl-NL" sz="2400" b="1" dirty="0" err="1"/>
              <a:t>Kellgren</a:t>
            </a:r>
            <a:r>
              <a:rPr lang="nl-NL" sz="2400" b="1" dirty="0"/>
              <a:t> en Lawrence schaal 1 en 2)?</a:t>
            </a:r>
          </a:p>
          <a:p>
            <a:endParaRPr lang="nl-NL" dirty="0"/>
          </a:p>
        </p:txBody>
      </p:sp>
      <p:sp>
        <p:nvSpPr>
          <p:cNvPr id="9" name="Tekstvak 8">
            <a:extLst>
              <a:ext uri="{FF2B5EF4-FFF2-40B4-BE49-F238E27FC236}">
                <a16:creationId xmlns:a16="http://schemas.microsoft.com/office/drawing/2014/main" id="{40EA2DEB-54E9-41E4-B664-6863088808FB}"/>
              </a:ext>
            </a:extLst>
          </p:cNvPr>
          <p:cNvSpPr txBox="1"/>
          <p:nvPr/>
        </p:nvSpPr>
        <p:spPr>
          <a:xfrm>
            <a:off x="2715560" y="16531011"/>
            <a:ext cx="5278948" cy="1938992"/>
          </a:xfrm>
          <a:prstGeom prst="rect">
            <a:avLst/>
          </a:prstGeom>
          <a:noFill/>
          <a:ln w="57150">
            <a:solidFill>
              <a:schemeClr val="tx1"/>
            </a:solidFill>
          </a:ln>
        </p:spPr>
        <p:txBody>
          <a:bodyPr wrap="square" rtlCol="0">
            <a:spAutoFit/>
          </a:bodyPr>
          <a:lstStyle/>
          <a:p>
            <a:r>
              <a:rPr lang="nl-NL" sz="2400" b="1" dirty="0"/>
              <a:t>Inclusiecriteria;</a:t>
            </a:r>
            <a:r>
              <a:rPr lang="nl-NL" sz="2400" dirty="0"/>
              <a:t>						</a:t>
            </a:r>
          </a:p>
          <a:p>
            <a:pPr marL="285750" indent="-285750">
              <a:buFont typeface="Arial" panose="020B0604020202020204" pitchFamily="34" charset="0"/>
              <a:buChar char="•"/>
            </a:pPr>
            <a:r>
              <a:rPr lang="nl-NL" sz="2400" dirty="0"/>
              <a:t>45 – 75 jaar	</a:t>
            </a:r>
          </a:p>
          <a:p>
            <a:pPr marL="285750" indent="-285750">
              <a:buFont typeface="Arial" panose="020B0604020202020204" pitchFamily="34" charset="0"/>
              <a:buChar char="•"/>
            </a:pPr>
            <a:r>
              <a:rPr lang="nl-NL" sz="2400" dirty="0" err="1"/>
              <a:t>Tibio-femorale</a:t>
            </a:r>
            <a:r>
              <a:rPr lang="nl-NL" sz="2400" dirty="0"/>
              <a:t> KOA	</a:t>
            </a:r>
          </a:p>
          <a:p>
            <a:pPr marL="285750" indent="-285750">
              <a:buFont typeface="Arial" panose="020B0604020202020204" pitchFamily="34" charset="0"/>
              <a:buChar char="•"/>
            </a:pPr>
            <a:r>
              <a:rPr lang="nl-NL" sz="2400" dirty="0" err="1"/>
              <a:t>Knieflexiecontractuur</a:t>
            </a:r>
            <a:r>
              <a:rPr lang="nl-NL" sz="2400" dirty="0"/>
              <a:t> &gt; 5 graden aan het aangedane been(AB)</a:t>
            </a:r>
          </a:p>
        </p:txBody>
      </p:sp>
      <p:sp>
        <p:nvSpPr>
          <p:cNvPr id="10" name="Tekstvak 9">
            <a:extLst>
              <a:ext uri="{FF2B5EF4-FFF2-40B4-BE49-F238E27FC236}">
                <a16:creationId xmlns:a16="http://schemas.microsoft.com/office/drawing/2014/main" id="{6FBB0712-DD5E-4E92-B5D1-296C5159C535}"/>
              </a:ext>
            </a:extLst>
          </p:cNvPr>
          <p:cNvSpPr txBox="1"/>
          <p:nvPr/>
        </p:nvSpPr>
        <p:spPr>
          <a:xfrm>
            <a:off x="8530405" y="16531011"/>
            <a:ext cx="5187522" cy="1938992"/>
          </a:xfrm>
          <a:prstGeom prst="rect">
            <a:avLst/>
          </a:prstGeom>
          <a:noFill/>
          <a:ln w="57150">
            <a:solidFill>
              <a:schemeClr val="tx1"/>
            </a:solidFill>
          </a:ln>
        </p:spPr>
        <p:txBody>
          <a:bodyPr wrap="square" rtlCol="0">
            <a:spAutoFit/>
          </a:bodyPr>
          <a:lstStyle/>
          <a:p>
            <a:r>
              <a:rPr lang="nl-NL" sz="2400" b="1" dirty="0"/>
              <a:t>Exclusiecriteria;</a:t>
            </a:r>
          </a:p>
          <a:p>
            <a:pPr marL="342900" indent="-342900">
              <a:buFont typeface="Arial" panose="020B0604020202020204" pitchFamily="34" charset="0"/>
              <a:buChar char="•"/>
            </a:pPr>
            <a:r>
              <a:rPr lang="nl-NL" sz="2400" dirty="0"/>
              <a:t>Psychologische beperking </a:t>
            </a:r>
            <a:r>
              <a:rPr lang="nl-NL" sz="2400" dirty="0" err="1"/>
              <a:t>zoder</a:t>
            </a:r>
            <a:r>
              <a:rPr lang="nl-NL" sz="2400" dirty="0"/>
              <a:t> wilsbekwaamheid</a:t>
            </a:r>
          </a:p>
          <a:p>
            <a:pPr marL="342900" indent="-342900">
              <a:buFont typeface="Arial" panose="020B0604020202020204" pitchFamily="34" charset="0"/>
              <a:buChar char="•"/>
            </a:pPr>
            <a:r>
              <a:rPr lang="nl-NL" sz="2400" dirty="0"/>
              <a:t>Knieprothese (AB)</a:t>
            </a:r>
          </a:p>
          <a:p>
            <a:pPr marL="342900" indent="-342900">
              <a:buFont typeface="Arial" panose="020B0604020202020204" pitchFamily="34" charset="0"/>
              <a:buChar char="•"/>
            </a:pPr>
            <a:r>
              <a:rPr lang="nl-NL" sz="2400" dirty="0"/>
              <a:t>Afwijkend gangpatroon door klachten</a:t>
            </a:r>
          </a:p>
        </p:txBody>
      </p:sp>
      <p:pic>
        <p:nvPicPr>
          <p:cNvPr id="13" name="Afbeelding 12">
            <a:extLst>
              <a:ext uri="{FF2B5EF4-FFF2-40B4-BE49-F238E27FC236}">
                <a16:creationId xmlns:a16="http://schemas.microsoft.com/office/drawing/2014/main" id="{A700BB8F-FEB7-497C-A518-C0B0F6AEE066}"/>
              </a:ext>
            </a:extLst>
          </p:cNvPr>
          <p:cNvPicPr>
            <a:picLocks noChangeAspect="1"/>
          </p:cNvPicPr>
          <p:nvPr/>
        </p:nvPicPr>
        <p:blipFill>
          <a:blip r:embed="rId8"/>
          <a:stretch>
            <a:fillRect/>
          </a:stretch>
        </p:blipFill>
        <p:spPr>
          <a:xfrm>
            <a:off x="9133043" y="24740826"/>
            <a:ext cx="4444610" cy="2676499"/>
          </a:xfrm>
          <a:prstGeom prst="rect">
            <a:avLst/>
          </a:prstGeom>
        </p:spPr>
      </p:pic>
    </p:spTree>
    <p:extLst>
      <p:ext uri="{BB962C8B-B14F-4D97-AF65-F5344CB8AC3E}">
        <p14:creationId xmlns:p14="http://schemas.microsoft.com/office/powerpoint/2010/main" val="302728583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672</Words>
  <Application>Microsoft Office PowerPoint</Application>
  <PresentationFormat>Aangepast</PresentationFormat>
  <Paragraphs>83</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rutten</dc:creator>
  <cp:lastModifiedBy>frank rutten</cp:lastModifiedBy>
  <cp:revision>54</cp:revision>
  <dcterms:created xsi:type="dcterms:W3CDTF">2018-12-28T16:38:34Z</dcterms:created>
  <dcterms:modified xsi:type="dcterms:W3CDTF">2019-01-08T22:59:40Z</dcterms:modified>
</cp:coreProperties>
</file>