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608" r:id="rId2"/>
    <p:sldId id="584" r:id="rId3"/>
    <p:sldId id="607" r:id="rId4"/>
    <p:sldId id="586" r:id="rId5"/>
    <p:sldId id="585" r:id="rId6"/>
    <p:sldId id="587" r:id="rId7"/>
    <p:sldId id="588" r:id="rId8"/>
    <p:sldId id="605" r:id="rId9"/>
    <p:sldId id="595" r:id="rId10"/>
    <p:sldId id="598" r:id="rId11"/>
    <p:sldId id="596" r:id="rId12"/>
    <p:sldId id="602" r:id="rId13"/>
    <p:sldId id="597" r:id="rId14"/>
    <p:sldId id="590" r:id="rId15"/>
    <p:sldId id="599" r:id="rId16"/>
    <p:sldId id="609" r:id="rId17"/>
    <p:sldId id="600" r:id="rId18"/>
    <p:sldId id="601" r:id="rId19"/>
    <p:sldId id="604" r:id="rId20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menade,Everard E.A. van" initials="KEv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FF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8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80963-8C9A-4B8C-A6C3-D3B961C64E44}" type="datetimeFigureOut">
              <a:rPr lang="en-GB" smtClean="0"/>
              <a:t>14/06/2014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A8D7A-9A34-4729-B06C-38D63B376F5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792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E8F1E-01C1-4B68-9E6A-EA4A6BC5B94C}" type="datetimeFigureOut">
              <a:rPr lang="nl-NL" smtClean="0"/>
              <a:t>14-6-2014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79FC5-596A-4AA8-BFD8-0AF0EDFE0B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5865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7421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395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151930"/>
            <a:ext cx="1839516" cy="3178969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151930"/>
            <a:ext cx="5411391" cy="3178969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2993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6559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46458417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9221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5175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550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063299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0079499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r>
              <a:rPr lang="nl-NL" noProof="0" smtClean="0">
                <a:sym typeface="Gill Sans" charset="0"/>
              </a:rPr>
              <a:t>Klik op het pictogram als u een afbeelding wilt toevoegen</a:t>
            </a:r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89142051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71438"/>
            <a:ext cx="2301875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152525"/>
            <a:ext cx="8555038" cy="438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3990975"/>
            <a:ext cx="3857625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3535363"/>
            <a:ext cx="7358062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>
                <a:sym typeface="Gill Sans" charset="0"/>
              </a:rPr>
              <a:t>Klik om de modelstijlen te bewerken</a:t>
            </a:r>
          </a:p>
          <a:p>
            <a:pPr lvl="1"/>
            <a:r>
              <a:rPr lang="nl-NL" smtClean="0">
                <a:sym typeface="Gill Sans" charset="0"/>
              </a:rPr>
              <a:t>Tweede niveau</a:t>
            </a:r>
          </a:p>
          <a:p>
            <a:pPr lvl="2"/>
            <a:r>
              <a:rPr lang="nl-NL" smtClean="0">
                <a:sym typeface="Gill Sans" charset="0"/>
              </a:rPr>
              <a:t>Derde niveau</a:t>
            </a:r>
          </a:p>
          <a:p>
            <a:pPr lvl="3"/>
            <a:r>
              <a:rPr lang="nl-NL" smtClean="0">
                <a:sym typeface="Gill Sans" charset="0"/>
              </a:rPr>
              <a:t>Vierde niveau</a:t>
            </a:r>
          </a:p>
          <a:p>
            <a:pPr lvl="4"/>
            <a:r>
              <a:rPr lang="nl-NL" smtClean="0">
                <a:sym typeface="Gill Sans" charset="0"/>
              </a:rPr>
              <a:t>Vijfde niveau</a:t>
            </a:r>
            <a:endParaRPr lang="en-US" smtClean="0">
              <a:sym typeface="Gill Sans" charset="0"/>
            </a:endParaRP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152525"/>
            <a:ext cx="7358062" cy="2320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7" tIns="35717" rIns="35717" bIns="35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>
                <a:sym typeface="Gill Sans" charset="0"/>
              </a:rPr>
              <a:t>Klik om de stijl te bewerken</a:t>
            </a:r>
            <a:endParaRPr lang="en-US" dirty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ln>
            <a:solidFill>
              <a:srgbClr val="800000"/>
            </a:solidFill>
          </a:ln>
          <a:solidFill>
            <a:srgbClr val="800000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8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8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8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8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239713" indent="-239713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800000"/>
          </a:solidFill>
          <a:latin typeface="+mn-lt"/>
          <a:ea typeface="+mn-ea"/>
          <a:cs typeface="+mn-cs"/>
          <a:sym typeface="Gill Sans" charset="0"/>
        </a:defRPr>
      </a:lvl1pPr>
      <a:lvl2pPr marL="522288" indent="-200025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800000"/>
          </a:solidFill>
          <a:latin typeface="+mn-lt"/>
          <a:ea typeface="+mn-ea"/>
          <a:cs typeface="+mn-cs"/>
          <a:sym typeface="Gill Sans" charset="0"/>
        </a:defRPr>
      </a:lvl2pPr>
      <a:lvl3pPr marL="803275" indent="-160338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800000"/>
          </a:solidFill>
          <a:latin typeface="+mn-lt"/>
          <a:ea typeface="+mn-ea"/>
          <a:cs typeface="+mn-cs"/>
          <a:sym typeface="Gill Sans" charset="0"/>
        </a:defRPr>
      </a:lvl3pPr>
      <a:lvl4pPr marL="1123950" indent="-160338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800000"/>
          </a:solidFill>
          <a:latin typeface="+mn-lt"/>
          <a:ea typeface="+mn-ea"/>
          <a:cs typeface="+mn-cs"/>
          <a:sym typeface="Gill Sans" charset="0"/>
        </a:defRPr>
      </a:lvl4pPr>
      <a:lvl5pPr marL="1446213" indent="-160338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800000"/>
          </a:solidFill>
          <a:latin typeface="+mn-lt"/>
          <a:ea typeface="+mn-ea"/>
          <a:cs typeface="+mn-cs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opbox.com/lightbox/hom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8167701" cy="1470049"/>
          </a:xfrm>
        </p:spPr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Myth</a:t>
            </a:r>
            <a:r>
              <a:rPr lang="nl-NL" dirty="0" smtClean="0"/>
              <a:t> of PDCA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802358" cy="1752451"/>
          </a:xfrm>
        </p:spPr>
        <p:txBody>
          <a:bodyPr/>
          <a:lstStyle/>
          <a:p>
            <a:r>
              <a:rPr lang="nl-NL" dirty="0" err="1" smtClean="0"/>
              <a:t>Everard</a:t>
            </a:r>
            <a:r>
              <a:rPr lang="nl-NL" dirty="0" smtClean="0"/>
              <a:t> van Kemenade, PhD</a:t>
            </a:r>
            <a:endParaRPr lang="nl-NL" dirty="0"/>
          </a:p>
          <a:p>
            <a:r>
              <a:rPr lang="nl-NL" dirty="0" smtClean="0"/>
              <a:t>EOQ </a:t>
            </a:r>
            <a:r>
              <a:rPr lang="nl-NL" dirty="0" err="1" smtClean="0"/>
              <a:t>congress</a:t>
            </a:r>
            <a:r>
              <a:rPr lang="nl-NL" dirty="0" smtClean="0"/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245471005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8272" y="3462193"/>
            <a:ext cx="7358062" cy="2320925"/>
          </a:xfrm>
        </p:spPr>
        <p:txBody>
          <a:bodyPr/>
          <a:lstStyle/>
          <a:p>
            <a:r>
              <a:rPr lang="nl-NL" dirty="0" smtClean="0"/>
              <a:t>Attention</a:t>
            </a:r>
            <a:br>
              <a:rPr lang="nl-NL" dirty="0" smtClean="0"/>
            </a:br>
            <a:r>
              <a:rPr lang="nl-NL" dirty="0" smtClean="0"/>
              <a:t>Context</a:t>
            </a:r>
            <a:br>
              <a:rPr lang="nl-NL" dirty="0" smtClean="0"/>
            </a:br>
            <a:r>
              <a:rPr lang="nl-NL" dirty="0" smtClean="0"/>
              <a:t>Commitment</a:t>
            </a:r>
            <a:br>
              <a:rPr lang="nl-NL" dirty="0" smtClean="0"/>
            </a:br>
            <a:r>
              <a:rPr lang="nl-NL" dirty="0" err="1" smtClean="0"/>
              <a:t>Reflection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err="1" smtClean="0"/>
              <a:t>Actio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040462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3763" y="2519363"/>
            <a:ext cx="7358062" cy="795337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nl-NL" dirty="0" err="1" smtClean="0"/>
              <a:t>Quality</a:t>
            </a:r>
            <a:r>
              <a:rPr lang="nl-NL" dirty="0" smtClean="0"/>
              <a:t> </a:t>
            </a:r>
            <a:r>
              <a:rPr lang="nl-NL" dirty="0" err="1" smtClean="0"/>
              <a:t>requires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pay</a:t>
            </a:r>
            <a:r>
              <a:rPr lang="nl-NL" dirty="0" smtClean="0"/>
              <a:t> attention </a:t>
            </a:r>
            <a:r>
              <a:rPr lang="nl-NL" dirty="0" err="1" smtClean="0"/>
              <a:t>to</a:t>
            </a:r>
            <a:r>
              <a:rPr lang="nl-NL" dirty="0" smtClean="0"/>
              <a:t>:</a:t>
            </a:r>
          </a:p>
          <a:p>
            <a:pPr marL="0" indent="0"/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93763" y="1152526"/>
            <a:ext cx="7358062" cy="805584"/>
          </a:xfrm>
        </p:spPr>
        <p:txBody>
          <a:bodyPr/>
          <a:lstStyle/>
          <a:p>
            <a:r>
              <a:rPr lang="nl-NL" dirty="0" smtClean="0"/>
              <a:t>ATTENTION</a:t>
            </a:r>
            <a:endParaRPr lang="nl-NL" dirty="0"/>
          </a:p>
        </p:txBody>
      </p:sp>
      <p:sp>
        <p:nvSpPr>
          <p:cNvPr id="2" name="Gelijkbenige driehoek 1"/>
          <p:cNvSpPr/>
          <p:nvPr/>
        </p:nvSpPr>
        <p:spPr bwMode="auto">
          <a:xfrm>
            <a:off x="2382982" y="3454400"/>
            <a:ext cx="3916218" cy="2493818"/>
          </a:xfrm>
          <a:prstGeom prst="triangl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8" name="Groep 7"/>
          <p:cNvGrpSpPr/>
          <p:nvPr/>
        </p:nvGrpSpPr>
        <p:grpSpPr>
          <a:xfrm>
            <a:off x="1879600" y="3454400"/>
            <a:ext cx="6451600" cy="2955483"/>
            <a:chOff x="1879600" y="3454400"/>
            <a:chExt cx="6451600" cy="2955483"/>
          </a:xfrm>
        </p:grpSpPr>
        <p:sp>
          <p:nvSpPr>
            <p:cNvPr id="5" name="Tekstvak 4"/>
            <p:cNvSpPr txBox="1"/>
            <p:nvPr/>
          </p:nvSpPr>
          <p:spPr>
            <a:xfrm>
              <a:off x="4692072" y="3454400"/>
              <a:ext cx="335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IT ( PROCESS, SYSTEM)</a:t>
              </a:r>
              <a:endParaRPr lang="nl-NL" dirty="0"/>
            </a:p>
          </p:txBody>
        </p:sp>
        <p:sp>
          <p:nvSpPr>
            <p:cNvPr id="6" name="Tekstvak 5"/>
            <p:cNvSpPr txBox="1"/>
            <p:nvPr/>
          </p:nvSpPr>
          <p:spPr>
            <a:xfrm>
              <a:off x="6299200" y="5486553"/>
              <a:ext cx="2032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WE (CUSTOMER, PARTNER)</a:t>
              </a:r>
              <a:endParaRPr lang="nl-NL" dirty="0"/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1879600" y="5394096"/>
              <a:ext cx="697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ME</a:t>
              </a:r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100621104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Open up the </a:t>
            </a:r>
            <a:r>
              <a:rPr lang="nl-NL" dirty="0" err="1" smtClean="0"/>
              <a:t>hearts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change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236555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7236" y="2213554"/>
            <a:ext cx="8035637" cy="795337"/>
          </a:xfrm>
        </p:spPr>
        <p:txBody>
          <a:bodyPr/>
          <a:lstStyle/>
          <a:p>
            <a:pPr marL="0" indent="0"/>
            <a:r>
              <a:rPr lang="nl-NL" dirty="0" smtClean="0"/>
              <a:t>2. </a:t>
            </a:r>
            <a:r>
              <a:rPr lang="nl-NL" dirty="0" err="1" smtClean="0"/>
              <a:t>Quality</a:t>
            </a:r>
            <a:r>
              <a:rPr lang="nl-NL" dirty="0" smtClean="0"/>
              <a:t> </a:t>
            </a:r>
            <a:r>
              <a:rPr lang="nl-NL" dirty="0" err="1" smtClean="0"/>
              <a:t>requires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take the context </a:t>
            </a:r>
            <a:r>
              <a:rPr lang="nl-NL" dirty="0" err="1" smtClean="0"/>
              <a:t>into</a:t>
            </a:r>
            <a:r>
              <a:rPr lang="nl-NL" dirty="0" smtClean="0"/>
              <a:t> </a:t>
            </a:r>
            <a:r>
              <a:rPr lang="nl-NL" dirty="0" err="1" smtClean="0"/>
              <a:t>consideration</a:t>
            </a:r>
            <a:endParaRPr lang="nl-NL" dirty="0" smtClean="0"/>
          </a:p>
          <a:p>
            <a:pPr marL="0" indent="0"/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93763" y="1152526"/>
            <a:ext cx="7358062" cy="805584"/>
          </a:xfrm>
        </p:spPr>
        <p:txBody>
          <a:bodyPr/>
          <a:lstStyle/>
          <a:p>
            <a:r>
              <a:rPr lang="nl-NL" dirty="0" smtClean="0"/>
              <a:t>CONTEXT</a:t>
            </a:r>
            <a:endParaRPr lang="nl-NL" dirty="0"/>
          </a:p>
        </p:txBody>
      </p:sp>
      <p:sp>
        <p:nvSpPr>
          <p:cNvPr id="9" name="Ovaal 8"/>
          <p:cNvSpPr/>
          <p:nvPr/>
        </p:nvSpPr>
        <p:spPr bwMode="auto">
          <a:xfrm>
            <a:off x="928255" y="3011055"/>
            <a:ext cx="6825672" cy="3620654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" name="Gelijkbenige driehoek 1"/>
          <p:cNvSpPr/>
          <p:nvPr/>
        </p:nvSpPr>
        <p:spPr bwMode="auto">
          <a:xfrm>
            <a:off x="2382982" y="3454400"/>
            <a:ext cx="3916218" cy="2493818"/>
          </a:xfrm>
          <a:prstGeom prst="triangl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8" name="Groep 7"/>
          <p:cNvGrpSpPr/>
          <p:nvPr/>
        </p:nvGrpSpPr>
        <p:grpSpPr>
          <a:xfrm>
            <a:off x="1879600" y="3454400"/>
            <a:ext cx="5814291" cy="2346080"/>
            <a:chOff x="1879600" y="3454400"/>
            <a:chExt cx="5814291" cy="2346080"/>
          </a:xfrm>
        </p:grpSpPr>
        <p:sp>
          <p:nvSpPr>
            <p:cNvPr id="5" name="Tekstvak 4"/>
            <p:cNvSpPr txBox="1"/>
            <p:nvPr/>
          </p:nvSpPr>
          <p:spPr>
            <a:xfrm>
              <a:off x="4692072" y="3454400"/>
              <a:ext cx="1394691" cy="369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IT</a:t>
              </a:r>
              <a:endParaRPr lang="nl-NL" dirty="0"/>
            </a:p>
          </p:txBody>
        </p:sp>
        <p:sp>
          <p:nvSpPr>
            <p:cNvPr id="6" name="Tekstvak 5"/>
            <p:cNvSpPr txBox="1"/>
            <p:nvPr/>
          </p:nvSpPr>
          <p:spPr>
            <a:xfrm>
              <a:off x="6299200" y="5431148"/>
              <a:ext cx="13946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WE</a:t>
              </a:r>
              <a:endParaRPr lang="nl-NL" dirty="0"/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1879600" y="5394096"/>
              <a:ext cx="697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ME</a:t>
              </a:r>
              <a:endParaRPr lang="nl-NL" dirty="0"/>
            </a:p>
          </p:txBody>
        </p:sp>
      </p:grpSp>
      <p:sp>
        <p:nvSpPr>
          <p:cNvPr id="10" name="Tekstvak 9"/>
          <p:cNvSpPr txBox="1"/>
          <p:nvPr/>
        </p:nvSpPr>
        <p:spPr>
          <a:xfrm>
            <a:off x="6460836" y="3020291"/>
            <a:ext cx="1394691" cy="36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CONTEXT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277689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3763" y="2916527"/>
            <a:ext cx="7358062" cy="795337"/>
          </a:xfrm>
        </p:spPr>
        <p:txBody>
          <a:bodyPr/>
          <a:lstStyle/>
          <a:p>
            <a:r>
              <a:rPr lang="nl-NL" dirty="0" smtClean="0"/>
              <a:t>It is the context (</a:t>
            </a:r>
            <a:r>
              <a:rPr lang="nl-NL" dirty="0" err="1" smtClean="0"/>
              <a:t>political</a:t>
            </a:r>
            <a:r>
              <a:rPr lang="nl-NL" dirty="0" smtClean="0"/>
              <a:t>, </a:t>
            </a:r>
            <a:r>
              <a:rPr lang="nl-NL" dirty="0" err="1" smtClean="0"/>
              <a:t>economic</a:t>
            </a:r>
            <a:r>
              <a:rPr lang="nl-NL" dirty="0" smtClean="0"/>
              <a:t>, </a:t>
            </a:r>
            <a:r>
              <a:rPr lang="nl-NL" dirty="0" err="1" smtClean="0"/>
              <a:t>socio-cultural</a:t>
            </a:r>
            <a:r>
              <a:rPr lang="nl-NL" dirty="0" smtClean="0"/>
              <a:t>, </a:t>
            </a:r>
            <a:r>
              <a:rPr lang="nl-NL" dirty="0" err="1" smtClean="0"/>
              <a:t>technological</a:t>
            </a:r>
            <a:r>
              <a:rPr lang="nl-NL" dirty="0" smtClean="0"/>
              <a:t>, </a:t>
            </a:r>
            <a:r>
              <a:rPr lang="nl-NL" dirty="0" err="1" smtClean="0"/>
              <a:t>legal</a:t>
            </a:r>
            <a:r>
              <a:rPr lang="nl-NL" dirty="0" smtClean="0"/>
              <a:t> end </a:t>
            </a:r>
            <a:r>
              <a:rPr lang="nl-NL" dirty="0" err="1" smtClean="0"/>
              <a:t>environmental</a:t>
            </a:r>
            <a:r>
              <a:rPr lang="nl-NL" dirty="0" smtClean="0"/>
              <a:t>)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gives</a:t>
            </a:r>
            <a:r>
              <a:rPr lang="nl-NL" dirty="0" smtClean="0"/>
              <a:t> </a:t>
            </a:r>
            <a:r>
              <a:rPr lang="nl-NL" dirty="0" err="1" smtClean="0"/>
              <a:t>meaning</a:t>
            </a:r>
            <a:r>
              <a:rPr lang="nl-NL" dirty="0" smtClean="0"/>
              <a:t>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645080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3763" y="2519363"/>
            <a:ext cx="7358062" cy="795337"/>
          </a:xfrm>
        </p:spPr>
        <p:txBody>
          <a:bodyPr/>
          <a:lstStyle/>
          <a:p>
            <a:pPr marL="0" indent="0"/>
            <a:r>
              <a:rPr lang="nl-NL" dirty="0" smtClean="0"/>
              <a:t>3. </a:t>
            </a:r>
            <a:r>
              <a:rPr lang="nl-NL" dirty="0" err="1" smtClean="0"/>
              <a:t>Quality</a:t>
            </a:r>
            <a:r>
              <a:rPr lang="nl-NL" dirty="0" smtClean="0"/>
              <a:t> </a:t>
            </a:r>
            <a:r>
              <a:rPr lang="nl-NL" dirty="0" err="1" smtClean="0"/>
              <a:t>requires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strive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endParaRPr lang="nl-NL" dirty="0" smtClean="0"/>
          </a:p>
          <a:p>
            <a:pPr marL="0" indent="0"/>
            <a:endParaRPr lang="nl-NL" dirty="0"/>
          </a:p>
          <a:p>
            <a:pPr marL="0" indent="0"/>
            <a:endParaRPr lang="nl-NL" dirty="0" smtClean="0"/>
          </a:p>
          <a:p>
            <a:pPr marL="0" indent="0"/>
            <a:endParaRPr lang="nl-NL" dirty="0" smtClean="0"/>
          </a:p>
          <a:p>
            <a:pPr marL="0" indent="0"/>
            <a:r>
              <a:rPr lang="nl-NL" dirty="0" err="1"/>
              <a:t>b</a:t>
            </a:r>
            <a:r>
              <a:rPr lang="nl-NL" dirty="0" err="1" smtClean="0"/>
              <a:t>ased</a:t>
            </a:r>
            <a:r>
              <a:rPr lang="nl-NL" dirty="0" smtClean="0"/>
              <a:t> on</a:t>
            </a:r>
          </a:p>
          <a:p>
            <a:pPr marL="0" indent="0"/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93763" y="1152526"/>
            <a:ext cx="7358062" cy="805584"/>
          </a:xfrm>
        </p:spPr>
        <p:txBody>
          <a:bodyPr/>
          <a:lstStyle/>
          <a:p>
            <a:r>
              <a:rPr lang="nl-NL" dirty="0" smtClean="0"/>
              <a:t>COMMITMENT</a:t>
            </a:r>
            <a:endParaRPr lang="nl-NL" dirty="0"/>
          </a:p>
        </p:txBody>
      </p:sp>
      <p:grpSp>
        <p:nvGrpSpPr>
          <p:cNvPr id="8" name="Groep 7"/>
          <p:cNvGrpSpPr/>
          <p:nvPr/>
        </p:nvGrpSpPr>
        <p:grpSpPr>
          <a:xfrm>
            <a:off x="2826323" y="3304302"/>
            <a:ext cx="4036290" cy="2015626"/>
            <a:chOff x="3253640" y="3304302"/>
            <a:chExt cx="2240079" cy="2015626"/>
          </a:xfrm>
        </p:grpSpPr>
        <p:sp>
          <p:nvSpPr>
            <p:cNvPr id="5" name="Tekstvak 4"/>
            <p:cNvSpPr txBox="1"/>
            <p:nvPr/>
          </p:nvSpPr>
          <p:spPr>
            <a:xfrm>
              <a:off x="3817098" y="3304302"/>
              <a:ext cx="1394691" cy="369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PURPOSE</a:t>
              </a:r>
              <a:endParaRPr lang="nl-NL" dirty="0"/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3253640" y="4673597"/>
              <a:ext cx="22400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   </a:t>
              </a:r>
            </a:p>
            <a:p>
              <a:r>
                <a:rPr lang="nl-NL" dirty="0" smtClean="0"/>
                <a:t>  PASSION   AND POSITIVITY</a:t>
              </a:r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1013300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3763" y="1526598"/>
            <a:ext cx="7358062" cy="828675"/>
          </a:xfrm>
        </p:spPr>
        <p:txBody>
          <a:bodyPr/>
          <a:lstStyle/>
          <a:p>
            <a:r>
              <a:rPr lang="nl-NL" dirty="0" smtClean="0"/>
              <a:t>The power of </a:t>
            </a:r>
            <a:r>
              <a:rPr lang="nl-NL" dirty="0" err="1" smtClean="0"/>
              <a:t>positivity</a:t>
            </a:r>
            <a:endParaRPr lang="nl-NL" dirty="0"/>
          </a:p>
        </p:txBody>
      </p:sp>
      <p:sp>
        <p:nvSpPr>
          <p:cNvPr id="17" name="Tijdelijke aanduiding voor inhoud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video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6981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3763" y="2519363"/>
            <a:ext cx="7358062" cy="795337"/>
          </a:xfrm>
        </p:spPr>
        <p:txBody>
          <a:bodyPr/>
          <a:lstStyle/>
          <a:p>
            <a:pPr marL="0" indent="0"/>
            <a:r>
              <a:rPr lang="nl-NL" dirty="0"/>
              <a:t>4</a:t>
            </a:r>
            <a:r>
              <a:rPr lang="nl-NL" dirty="0" smtClean="0"/>
              <a:t>. </a:t>
            </a:r>
            <a:r>
              <a:rPr lang="nl-NL" dirty="0" err="1" smtClean="0"/>
              <a:t>Quality</a:t>
            </a:r>
            <a:r>
              <a:rPr lang="nl-NL" dirty="0" smtClean="0"/>
              <a:t> </a:t>
            </a:r>
            <a:r>
              <a:rPr lang="nl-NL" dirty="0" err="1" smtClean="0"/>
              <a:t>requires</a:t>
            </a:r>
            <a:r>
              <a:rPr lang="nl-NL" dirty="0" smtClean="0"/>
              <a:t> </a:t>
            </a:r>
            <a:r>
              <a:rPr lang="nl-NL" dirty="0" err="1" smtClean="0"/>
              <a:t>reflection</a:t>
            </a:r>
            <a:r>
              <a:rPr lang="nl-NL" dirty="0" smtClean="0"/>
              <a:t>:</a:t>
            </a:r>
          </a:p>
          <a:p>
            <a:pPr marL="0" indent="0"/>
            <a:endParaRPr lang="nl-NL" dirty="0"/>
          </a:p>
          <a:p>
            <a:pPr marL="0" indent="0"/>
            <a:endParaRPr lang="nl-NL" dirty="0" smtClean="0"/>
          </a:p>
          <a:p>
            <a:pPr marL="0" indent="0"/>
            <a:endParaRPr lang="nl-NL" dirty="0" smtClean="0"/>
          </a:p>
          <a:p>
            <a:pPr marL="0" indent="0"/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93763" y="1152526"/>
            <a:ext cx="7358062" cy="805584"/>
          </a:xfrm>
        </p:spPr>
        <p:txBody>
          <a:bodyPr/>
          <a:lstStyle/>
          <a:p>
            <a:r>
              <a:rPr lang="nl-NL" dirty="0" smtClean="0"/>
              <a:t>REFLECTION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2706255" y="3322782"/>
            <a:ext cx="52462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REFLECTION-IN-ACTION</a:t>
            </a:r>
          </a:p>
          <a:p>
            <a:endParaRPr lang="nl-NL" dirty="0"/>
          </a:p>
          <a:p>
            <a:r>
              <a:rPr lang="nl-NL" dirty="0" smtClean="0"/>
              <a:t>REFLECTION-ON-ACTION</a:t>
            </a:r>
          </a:p>
          <a:p>
            <a:endParaRPr lang="nl-NL" dirty="0"/>
          </a:p>
          <a:p>
            <a:r>
              <a:rPr lang="nl-NL" dirty="0" smtClean="0"/>
              <a:t>REFLECTION ON REFLECTION-ON-ACTION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8192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93763" y="1152526"/>
            <a:ext cx="7358062" cy="805584"/>
          </a:xfrm>
        </p:spPr>
        <p:txBody>
          <a:bodyPr/>
          <a:lstStyle/>
          <a:p>
            <a:r>
              <a:rPr lang="nl-NL" dirty="0" smtClean="0"/>
              <a:t>ACTION</a:t>
            </a:r>
            <a:endParaRPr lang="nl-NL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893763" y="3249036"/>
            <a:ext cx="7358062" cy="795337"/>
          </a:xfrm>
        </p:spPr>
        <p:txBody>
          <a:bodyPr/>
          <a:lstStyle/>
          <a:p>
            <a:r>
              <a:rPr lang="nl-NL" dirty="0" smtClean="0"/>
              <a:t>Start the engine </a:t>
            </a:r>
            <a:r>
              <a:rPr lang="nl-NL" dirty="0" err="1" smtClean="0"/>
              <a:t>and</a:t>
            </a:r>
            <a:r>
              <a:rPr lang="nl-NL" dirty="0" smtClean="0"/>
              <a:t> move.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5540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86127" y="1826635"/>
            <a:ext cx="7358062" cy="795337"/>
          </a:xfrm>
        </p:spPr>
        <p:txBody>
          <a:bodyPr/>
          <a:lstStyle/>
          <a:p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The </a:t>
            </a:r>
            <a:r>
              <a:rPr lang="nl-NL" dirty="0"/>
              <a:t>PDCA </a:t>
            </a:r>
            <a:r>
              <a:rPr lang="nl-NL" dirty="0" err="1" smtClean="0"/>
              <a:t>cycle</a:t>
            </a:r>
            <a:r>
              <a:rPr lang="nl-NL" dirty="0" smtClean="0"/>
              <a:t> </a:t>
            </a:r>
            <a:r>
              <a:rPr lang="nl-NL" dirty="0"/>
              <a:t>at </a:t>
            </a:r>
            <a:r>
              <a:rPr lang="nl-NL" dirty="0" err="1"/>
              <a:t>organisational</a:t>
            </a:r>
            <a:r>
              <a:rPr lang="nl-NL" dirty="0"/>
              <a:t> </a:t>
            </a:r>
            <a:r>
              <a:rPr lang="nl-NL" dirty="0" smtClean="0"/>
              <a:t>level does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work</a:t>
            </a:r>
            <a:r>
              <a:rPr lang="nl-NL" dirty="0" smtClean="0"/>
              <a:t> in a complex, </a:t>
            </a:r>
            <a:r>
              <a:rPr lang="nl-NL" dirty="0" err="1" smtClean="0"/>
              <a:t>fast</a:t>
            </a:r>
            <a:r>
              <a:rPr lang="nl-NL" dirty="0" smtClean="0"/>
              <a:t> </a:t>
            </a:r>
            <a:r>
              <a:rPr lang="nl-NL" dirty="0" err="1" smtClean="0"/>
              <a:t>changing</a:t>
            </a:r>
            <a:r>
              <a:rPr lang="nl-NL" dirty="0" smtClean="0"/>
              <a:t> environment.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781001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PDCA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Cycle</a:t>
            </a:r>
            <a:r>
              <a:rPr lang="nl-NL" dirty="0" smtClean="0"/>
              <a:t> on </a:t>
            </a:r>
            <a:r>
              <a:rPr lang="nl-NL" dirty="0" err="1" smtClean="0"/>
              <a:t>organisational</a:t>
            </a:r>
            <a:r>
              <a:rPr lang="nl-NL" dirty="0" smtClean="0"/>
              <a:t>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490356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algn="ctr"/>
            <a:endParaRPr lang="nl-NL" altLang="nl-NL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90115" name="Group 3"/>
          <p:cNvGrpSpPr>
            <a:grpSpLocks/>
          </p:cNvGrpSpPr>
          <p:nvPr/>
        </p:nvGrpSpPr>
        <p:grpSpPr bwMode="auto">
          <a:xfrm>
            <a:off x="5486400" y="1981200"/>
            <a:ext cx="3352800" cy="3714750"/>
            <a:chOff x="3433" y="1200"/>
            <a:chExt cx="2135" cy="2298"/>
          </a:xfrm>
        </p:grpSpPr>
        <p:sp>
          <p:nvSpPr>
            <p:cNvPr id="7202" name="Line 4"/>
            <p:cNvSpPr>
              <a:spLocks noChangeShapeType="1"/>
            </p:cNvSpPr>
            <p:nvPr/>
          </p:nvSpPr>
          <p:spPr bwMode="auto">
            <a:xfrm flipV="1">
              <a:off x="3987" y="1600"/>
              <a:ext cx="0" cy="2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203" name="Line 5"/>
            <p:cNvSpPr>
              <a:spLocks noChangeShapeType="1"/>
            </p:cNvSpPr>
            <p:nvPr/>
          </p:nvSpPr>
          <p:spPr bwMode="auto">
            <a:xfrm>
              <a:off x="3987" y="2242"/>
              <a:ext cx="0" cy="2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204" name="Line 6"/>
            <p:cNvSpPr>
              <a:spLocks noChangeShapeType="1"/>
            </p:cNvSpPr>
            <p:nvPr/>
          </p:nvSpPr>
          <p:spPr bwMode="auto">
            <a:xfrm>
              <a:off x="3433" y="2082"/>
              <a:ext cx="15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205" name="Line 7"/>
            <p:cNvSpPr>
              <a:spLocks noChangeShapeType="1"/>
            </p:cNvSpPr>
            <p:nvPr/>
          </p:nvSpPr>
          <p:spPr bwMode="auto">
            <a:xfrm>
              <a:off x="4461" y="2082"/>
              <a:ext cx="2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206" name="Text Box 8"/>
            <p:cNvSpPr txBox="1">
              <a:spLocks noChangeArrowheads="1"/>
            </p:cNvSpPr>
            <p:nvPr/>
          </p:nvSpPr>
          <p:spPr bwMode="auto">
            <a:xfrm>
              <a:off x="3592" y="1200"/>
              <a:ext cx="869" cy="400"/>
            </a:xfrm>
            <a:prstGeom prst="rect">
              <a:avLst/>
            </a:prstGeom>
            <a:gradFill rotWithShape="0">
              <a:gsLst>
                <a:gs pos="0">
                  <a:srgbClr val="FFFF66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9pPr>
            </a:lstStyle>
            <a:p>
              <a:r>
                <a:rPr lang="nl-NL" altLang="nl-NL" dirty="0">
                  <a:solidFill>
                    <a:srgbClr val="000008"/>
                  </a:solidFill>
                  <a:latin typeface="Times New Roman" pitchFamily="18" charset="0"/>
                </a:rPr>
                <a:t>7 </a:t>
              </a:r>
              <a:r>
                <a:rPr lang="nl-NL" altLang="nl-NL" dirty="0" smtClean="0">
                  <a:solidFill>
                    <a:srgbClr val="000008"/>
                  </a:solidFill>
                  <a:latin typeface="Times New Roman" pitchFamily="18" charset="0"/>
                </a:rPr>
                <a:t>People</a:t>
              </a:r>
              <a:endParaRPr lang="nl-NL" altLang="nl-NL" dirty="0">
                <a:solidFill>
                  <a:srgbClr val="000008"/>
                </a:solidFill>
                <a:latin typeface="Times New Roman" pitchFamily="18" charset="0"/>
              </a:endParaRPr>
            </a:p>
          </p:txBody>
        </p:sp>
        <p:sp>
          <p:nvSpPr>
            <p:cNvPr id="7207" name="Text Box 9"/>
            <p:cNvSpPr txBox="1">
              <a:spLocks noChangeArrowheads="1"/>
            </p:cNvSpPr>
            <p:nvPr/>
          </p:nvSpPr>
          <p:spPr bwMode="auto">
            <a:xfrm>
              <a:off x="3592" y="1841"/>
              <a:ext cx="869" cy="401"/>
            </a:xfrm>
            <a:prstGeom prst="rect">
              <a:avLst/>
            </a:prstGeom>
            <a:gradFill rotWithShape="0">
              <a:gsLst>
                <a:gs pos="0">
                  <a:srgbClr val="FFFF66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9pPr>
            </a:lstStyle>
            <a:p>
              <a:pPr algn="ctr"/>
              <a:r>
                <a:rPr lang="nl-NL" altLang="nl-NL" sz="1600" dirty="0">
                  <a:solidFill>
                    <a:srgbClr val="000008"/>
                  </a:solidFill>
                  <a:latin typeface="Times New Roman" pitchFamily="18" charset="0"/>
                </a:rPr>
                <a:t>6 </a:t>
              </a:r>
              <a:r>
                <a:rPr lang="fr-BE" altLang="nl-NL" sz="1600" dirty="0" err="1" smtClean="0">
                  <a:solidFill>
                    <a:srgbClr val="000008"/>
                  </a:solidFill>
                  <a:latin typeface="Times New Roman" pitchFamily="18" charset="0"/>
                </a:rPr>
                <a:t>Customers</a:t>
              </a:r>
              <a:endParaRPr lang="nl-NL" altLang="nl-NL" sz="1600" dirty="0">
                <a:solidFill>
                  <a:srgbClr val="000008"/>
                </a:solidFill>
                <a:latin typeface="Times New Roman" pitchFamily="18" charset="0"/>
              </a:endParaRPr>
            </a:p>
          </p:txBody>
        </p:sp>
        <p:sp>
          <p:nvSpPr>
            <p:cNvPr id="7208" name="Text Box 10"/>
            <p:cNvSpPr txBox="1">
              <a:spLocks noChangeArrowheads="1"/>
            </p:cNvSpPr>
            <p:nvPr/>
          </p:nvSpPr>
          <p:spPr bwMode="auto">
            <a:xfrm>
              <a:off x="3600" y="2448"/>
              <a:ext cx="869" cy="401"/>
            </a:xfrm>
            <a:prstGeom prst="rect">
              <a:avLst/>
            </a:prstGeom>
            <a:gradFill rotWithShape="0">
              <a:gsLst>
                <a:gs pos="0">
                  <a:srgbClr val="FFFF66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9pPr>
            </a:lstStyle>
            <a:p>
              <a:pPr algn="ctr"/>
              <a:r>
                <a:rPr lang="nl-NL" altLang="nl-NL" dirty="0">
                  <a:solidFill>
                    <a:srgbClr val="000008"/>
                  </a:solidFill>
                  <a:latin typeface="Times New Roman" pitchFamily="18" charset="0"/>
                </a:rPr>
                <a:t>8 </a:t>
              </a:r>
              <a:r>
                <a:rPr lang="nl-NL" altLang="nl-NL" dirty="0" smtClean="0">
                  <a:solidFill>
                    <a:srgbClr val="000008"/>
                  </a:solidFill>
                  <a:latin typeface="Times New Roman" pitchFamily="18" charset="0"/>
                </a:rPr>
                <a:t>Society</a:t>
              </a:r>
              <a:endParaRPr lang="nl-NL" altLang="nl-NL" dirty="0">
                <a:solidFill>
                  <a:srgbClr val="000008"/>
                </a:solidFill>
                <a:latin typeface="Times New Roman" pitchFamily="18" charset="0"/>
              </a:endParaRPr>
            </a:p>
          </p:txBody>
        </p:sp>
        <p:sp>
          <p:nvSpPr>
            <p:cNvPr id="7209" name="Line 11"/>
            <p:cNvSpPr>
              <a:spLocks noChangeShapeType="1"/>
            </p:cNvSpPr>
            <p:nvPr/>
          </p:nvSpPr>
          <p:spPr bwMode="auto">
            <a:xfrm flipV="1">
              <a:off x="3671" y="3087"/>
              <a:ext cx="189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210" name="Text Box 12"/>
            <p:cNvSpPr txBox="1">
              <a:spLocks noChangeArrowheads="1"/>
            </p:cNvSpPr>
            <p:nvPr/>
          </p:nvSpPr>
          <p:spPr bwMode="auto">
            <a:xfrm>
              <a:off x="3984" y="3264"/>
              <a:ext cx="871" cy="2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9pPr>
            </a:lstStyle>
            <a:p>
              <a:pPr algn="ctr"/>
              <a:r>
                <a:rPr lang="nl-NL" altLang="nl-NL" b="1">
                  <a:solidFill>
                    <a:srgbClr val="000008"/>
                  </a:solidFill>
                  <a:latin typeface="Times New Roman" pitchFamily="18" charset="0"/>
                </a:rPr>
                <a:t>Results</a:t>
              </a:r>
              <a:r>
                <a:rPr lang="nl-NL" altLang="nl-NL" b="1" i="1">
                  <a:solidFill>
                    <a:srgbClr val="000008"/>
                  </a:solidFill>
                  <a:latin typeface="Times New Roman" pitchFamily="18" charset="0"/>
                </a:rPr>
                <a:t> </a:t>
              </a:r>
              <a:endParaRPr lang="nl-NL" altLang="nl-NL" b="1">
                <a:solidFill>
                  <a:srgbClr val="000008"/>
                </a:solidFill>
                <a:latin typeface="Times New Roman" pitchFamily="18" charset="0"/>
              </a:endParaRPr>
            </a:p>
          </p:txBody>
        </p:sp>
        <p:sp>
          <p:nvSpPr>
            <p:cNvPr id="7211" name="Line 13"/>
            <p:cNvSpPr>
              <a:spLocks noChangeShapeType="1"/>
            </p:cNvSpPr>
            <p:nvPr/>
          </p:nvSpPr>
          <p:spPr bwMode="auto">
            <a:xfrm>
              <a:off x="3433" y="2687"/>
              <a:ext cx="15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212" name="Line 14"/>
            <p:cNvSpPr>
              <a:spLocks noChangeShapeType="1"/>
            </p:cNvSpPr>
            <p:nvPr/>
          </p:nvSpPr>
          <p:spPr bwMode="auto">
            <a:xfrm>
              <a:off x="4461" y="2687"/>
              <a:ext cx="2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213" name="Line 15"/>
            <p:cNvSpPr>
              <a:spLocks noChangeShapeType="1"/>
            </p:cNvSpPr>
            <p:nvPr/>
          </p:nvSpPr>
          <p:spPr bwMode="auto">
            <a:xfrm>
              <a:off x="3433" y="1404"/>
              <a:ext cx="15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214" name="Line 16"/>
            <p:cNvSpPr>
              <a:spLocks noChangeShapeType="1"/>
            </p:cNvSpPr>
            <p:nvPr/>
          </p:nvSpPr>
          <p:spPr bwMode="auto">
            <a:xfrm>
              <a:off x="4461" y="1404"/>
              <a:ext cx="2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215" name="Text Box 17"/>
            <p:cNvSpPr txBox="1">
              <a:spLocks noChangeArrowheads="1"/>
            </p:cNvSpPr>
            <p:nvPr/>
          </p:nvSpPr>
          <p:spPr bwMode="auto">
            <a:xfrm>
              <a:off x="4685" y="1226"/>
              <a:ext cx="883" cy="1646"/>
            </a:xfrm>
            <a:prstGeom prst="rect">
              <a:avLst/>
            </a:prstGeom>
            <a:gradFill rotWithShape="0">
              <a:gsLst>
                <a:gs pos="0">
                  <a:srgbClr val="FFFF66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9pPr>
            </a:lstStyle>
            <a:p>
              <a:endParaRPr lang="nl-NL" altLang="nl-NL" sz="1200" dirty="0">
                <a:solidFill>
                  <a:srgbClr val="000008"/>
                </a:solidFill>
                <a:latin typeface="Times New Roman" pitchFamily="18" charset="0"/>
              </a:endParaRPr>
            </a:p>
            <a:p>
              <a:endParaRPr lang="nl-NL" altLang="nl-NL" sz="1200" dirty="0">
                <a:solidFill>
                  <a:srgbClr val="000008"/>
                </a:solidFill>
                <a:latin typeface="Times New Roman" pitchFamily="18" charset="0"/>
              </a:endParaRPr>
            </a:p>
            <a:p>
              <a:endParaRPr lang="nl-NL" altLang="nl-NL" sz="1200" dirty="0">
                <a:solidFill>
                  <a:srgbClr val="000008"/>
                </a:solidFill>
                <a:latin typeface="Times New Roman" pitchFamily="18" charset="0"/>
              </a:endParaRPr>
            </a:p>
            <a:p>
              <a:endParaRPr lang="nl-NL" altLang="nl-NL" sz="1200" dirty="0">
                <a:solidFill>
                  <a:srgbClr val="000008"/>
                </a:solidFill>
                <a:latin typeface="Times New Roman" pitchFamily="18" charset="0"/>
              </a:endParaRPr>
            </a:p>
            <a:p>
              <a:endParaRPr lang="nl-NL" altLang="nl-NL" sz="1200" dirty="0">
                <a:solidFill>
                  <a:srgbClr val="000008"/>
                </a:solidFill>
                <a:latin typeface="Times New Roman" pitchFamily="18" charset="0"/>
              </a:endParaRPr>
            </a:p>
            <a:p>
              <a:r>
                <a:rPr lang="nl-NL" altLang="nl-NL" dirty="0">
                  <a:solidFill>
                    <a:srgbClr val="000008"/>
                  </a:solidFill>
                  <a:latin typeface="Times New Roman" pitchFamily="18" charset="0"/>
                </a:rPr>
                <a:t>9 </a:t>
              </a:r>
              <a:r>
                <a:rPr lang="nl-NL" altLang="nl-NL" dirty="0" err="1">
                  <a:solidFill>
                    <a:srgbClr val="000008"/>
                  </a:solidFill>
                  <a:latin typeface="Times New Roman" pitchFamily="18" charset="0"/>
                </a:rPr>
                <a:t>Key</a:t>
              </a:r>
              <a:r>
                <a:rPr lang="nl-NL" altLang="nl-NL" dirty="0">
                  <a:solidFill>
                    <a:srgbClr val="000008"/>
                  </a:solidFill>
                  <a:latin typeface="Times New Roman" pitchFamily="18" charset="0"/>
                </a:rPr>
                <a:t> performance </a:t>
              </a:r>
              <a:r>
                <a:rPr lang="nl-NL" altLang="nl-NL" dirty="0" err="1">
                  <a:solidFill>
                    <a:srgbClr val="000008"/>
                  </a:solidFill>
                  <a:latin typeface="Times New Roman" pitchFamily="18" charset="0"/>
                </a:rPr>
                <a:t>results</a:t>
              </a:r>
              <a:endParaRPr lang="nl-NL" altLang="nl-NL" dirty="0">
                <a:solidFill>
                  <a:srgbClr val="000008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90130" name="Group 18"/>
          <p:cNvGrpSpPr>
            <a:grpSpLocks/>
          </p:cNvGrpSpPr>
          <p:nvPr/>
        </p:nvGrpSpPr>
        <p:grpSpPr bwMode="auto">
          <a:xfrm>
            <a:off x="1936750" y="5535613"/>
            <a:ext cx="5270500" cy="1036637"/>
            <a:chOff x="1220" y="3487"/>
            <a:chExt cx="3320" cy="653"/>
          </a:xfrm>
        </p:grpSpPr>
        <p:grpSp>
          <p:nvGrpSpPr>
            <p:cNvPr id="7197" name="Group 19"/>
            <p:cNvGrpSpPr>
              <a:grpSpLocks/>
            </p:cNvGrpSpPr>
            <p:nvPr/>
          </p:nvGrpSpPr>
          <p:grpSpPr bwMode="auto">
            <a:xfrm>
              <a:off x="1220" y="3500"/>
              <a:ext cx="3320" cy="640"/>
              <a:chOff x="1220" y="3487"/>
              <a:chExt cx="3320" cy="640"/>
            </a:xfrm>
          </p:grpSpPr>
          <p:sp>
            <p:nvSpPr>
              <p:cNvPr id="7199" name="Line 20"/>
              <p:cNvSpPr>
                <a:spLocks noChangeShapeType="1"/>
              </p:cNvSpPr>
              <p:nvPr/>
            </p:nvSpPr>
            <p:spPr bwMode="auto">
              <a:xfrm>
                <a:off x="4540" y="3487"/>
                <a:ext cx="0" cy="16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00" name="Line 21"/>
              <p:cNvSpPr>
                <a:spLocks noChangeShapeType="1"/>
              </p:cNvSpPr>
              <p:nvPr/>
            </p:nvSpPr>
            <p:spPr bwMode="auto">
              <a:xfrm flipH="1">
                <a:off x="1220" y="3648"/>
                <a:ext cx="33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01" name="Rectangle 22"/>
              <p:cNvSpPr>
                <a:spLocks noChangeArrowheads="1"/>
              </p:cNvSpPr>
              <p:nvPr/>
            </p:nvSpPr>
            <p:spPr bwMode="auto">
              <a:xfrm>
                <a:off x="2760" y="3608"/>
                <a:ext cx="393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9pPr>
              </a:lstStyle>
              <a:p>
                <a:r>
                  <a:rPr lang="fr-BE" altLang="nl-NL" sz="4800" b="1" dirty="0">
                    <a:solidFill>
                      <a:srgbClr val="00B050"/>
                    </a:solidFill>
                    <a:latin typeface="Times New Roman" pitchFamily="18" charset="0"/>
                  </a:rPr>
                  <a:t>A</a:t>
                </a:r>
                <a:endParaRPr lang="nl-NL" altLang="nl-NL" sz="4800" b="1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7198" name="Line 23"/>
            <p:cNvSpPr>
              <a:spLocks noChangeShapeType="1"/>
            </p:cNvSpPr>
            <p:nvPr/>
          </p:nvSpPr>
          <p:spPr bwMode="auto">
            <a:xfrm flipV="1">
              <a:off x="1220" y="3487"/>
              <a:ext cx="0" cy="1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90136" name="Group 24"/>
          <p:cNvGrpSpPr>
            <a:grpSpLocks/>
          </p:cNvGrpSpPr>
          <p:nvPr/>
        </p:nvGrpSpPr>
        <p:grpSpPr bwMode="auto">
          <a:xfrm>
            <a:off x="304800" y="1219200"/>
            <a:ext cx="3136900" cy="4468813"/>
            <a:chOff x="192" y="672"/>
            <a:chExt cx="1976" cy="2815"/>
          </a:xfrm>
        </p:grpSpPr>
        <p:sp>
          <p:nvSpPr>
            <p:cNvPr id="7184" name="Line 25"/>
            <p:cNvSpPr>
              <a:spLocks noChangeShapeType="1"/>
            </p:cNvSpPr>
            <p:nvPr/>
          </p:nvSpPr>
          <p:spPr bwMode="auto">
            <a:xfrm>
              <a:off x="1695" y="1600"/>
              <a:ext cx="0" cy="2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185" name="Line 26"/>
            <p:cNvSpPr>
              <a:spLocks noChangeShapeType="1"/>
            </p:cNvSpPr>
            <p:nvPr/>
          </p:nvSpPr>
          <p:spPr bwMode="auto">
            <a:xfrm>
              <a:off x="1695" y="2242"/>
              <a:ext cx="0" cy="2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186" name="Line 27"/>
            <p:cNvSpPr>
              <a:spLocks noChangeShapeType="1"/>
            </p:cNvSpPr>
            <p:nvPr/>
          </p:nvSpPr>
          <p:spPr bwMode="auto">
            <a:xfrm>
              <a:off x="192" y="3087"/>
              <a:ext cx="19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187" name="Text Box 28"/>
            <p:cNvSpPr txBox="1">
              <a:spLocks noChangeArrowheads="1"/>
            </p:cNvSpPr>
            <p:nvPr/>
          </p:nvSpPr>
          <p:spPr bwMode="auto">
            <a:xfrm>
              <a:off x="745" y="3248"/>
              <a:ext cx="1028" cy="2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9pPr>
            </a:lstStyle>
            <a:p>
              <a:pPr algn="ctr"/>
              <a:r>
                <a:rPr lang="nl-NL" altLang="nl-NL" b="1">
                  <a:solidFill>
                    <a:srgbClr val="CC0000"/>
                  </a:solidFill>
                  <a:latin typeface="Times New Roman" pitchFamily="18" charset="0"/>
                </a:rPr>
                <a:t>Enablers</a:t>
              </a:r>
            </a:p>
          </p:txBody>
        </p:sp>
        <p:grpSp>
          <p:nvGrpSpPr>
            <p:cNvPr id="7188" name="Group 29"/>
            <p:cNvGrpSpPr>
              <a:grpSpLocks/>
            </p:cNvGrpSpPr>
            <p:nvPr/>
          </p:nvGrpSpPr>
          <p:grpSpPr bwMode="auto">
            <a:xfrm>
              <a:off x="192" y="672"/>
              <a:ext cx="1976" cy="2228"/>
              <a:chOff x="192" y="672"/>
              <a:chExt cx="1976" cy="2228"/>
            </a:xfrm>
          </p:grpSpPr>
          <p:sp>
            <p:nvSpPr>
              <p:cNvPr id="7189" name="Line 30"/>
              <p:cNvSpPr>
                <a:spLocks noChangeShapeType="1"/>
              </p:cNvSpPr>
              <p:nvPr/>
            </p:nvSpPr>
            <p:spPr bwMode="auto">
              <a:xfrm>
                <a:off x="1062" y="2082"/>
                <a:ext cx="2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190" name="Text Box 31"/>
              <p:cNvSpPr txBox="1">
                <a:spLocks noChangeArrowheads="1"/>
              </p:cNvSpPr>
              <p:nvPr/>
            </p:nvSpPr>
            <p:spPr bwMode="auto">
              <a:xfrm>
                <a:off x="1299" y="1841"/>
                <a:ext cx="869" cy="401"/>
              </a:xfrm>
              <a:prstGeom prst="rect">
                <a:avLst/>
              </a:prstGeom>
              <a:gradFill rotWithShape="0">
                <a:gsLst>
                  <a:gs pos="0">
                    <a:srgbClr val="CCFF99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9pPr>
              </a:lstStyle>
              <a:p>
                <a:r>
                  <a:rPr lang="nl-NL" altLang="nl-NL" dirty="0">
                    <a:solidFill>
                      <a:srgbClr val="CC0000"/>
                    </a:solidFill>
                    <a:latin typeface="Times New Roman" pitchFamily="18" charset="0"/>
                  </a:rPr>
                  <a:t>2 Policy </a:t>
                </a:r>
                <a:r>
                  <a:rPr lang="nl-NL" altLang="nl-NL" dirty="0" err="1">
                    <a:solidFill>
                      <a:srgbClr val="CC0000"/>
                    </a:solidFill>
                    <a:latin typeface="Times New Roman" pitchFamily="18" charset="0"/>
                  </a:rPr>
                  <a:t>and</a:t>
                </a:r>
                <a:r>
                  <a:rPr lang="nl-NL" altLang="nl-NL" dirty="0">
                    <a:solidFill>
                      <a:srgbClr val="CC0000"/>
                    </a:solidFill>
                    <a:latin typeface="Times New Roman" pitchFamily="18" charset="0"/>
                  </a:rPr>
                  <a:t> </a:t>
                </a:r>
                <a:r>
                  <a:rPr lang="nl-NL" altLang="nl-NL">
                    <a:solidFill>
                      <a:srgbClr val="CC0000"/>
                    </a:solidFill>
                    <a:latin typeface="Times New Roman" pitchFamily="18" charset="0"/>
                  </a:rPr>
                  <a:t>strategy</a:t>
                </a:r>
                <a:endParaRPr lang="nl-NL" altLang="nl-NL" dirty="0">
                  <a:solidFill>
                    <a:srgbClr val="CC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91" name="Text Box 32"/>
              <p:cNvSpPr txBox="1">
                <a:spLocks noChangeArrowheads="1"/>
              </p:cNvSpPr>
              <p:nvPr/>
            </p:nvSpPr>
            <p:spPr bwMode="auto">
              <a:xfrm>
                <a:off x="1299" y="2483"/>
                <a:ext cx="869" cy="400"/>
              </a:xfrm>
              <a:prstGeom prst="rect">
                <a:avLst/>
              </a:prstGeom>
              <a:gradFill rotWithShape="0">
                <a:gsLst>
                  <a:gs pos="0">
                    <a:srgbClr val="CCFF99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9pPr>
              </a:lstStyle>
              <a:p>
                <a:pPr algn="ctr"/>
                <a:r>
                  <a:rPr lang="nl-NL" altLang="nl-NL" dirty="0">
                    <a:solidFill>
                      <a:srgbClr val="CC0000"/>
                    </a:solidFill>
                    <a:latin typeface="Times New Roman" pitchFamily="18" charset="0"/>
                  </a:rPr>
                  <a:t>4 </a:t>
                </a:r>
                <a:r>
                  <a:rPr lang="nl-NL" altLang="nl-NL" dirty="0" smtClean="0">
                    <a:solidFill>
                      <a:srgbClr val="CC0000"/>
                    </a:solidFill>
                    <a:latin typeface="Times New Roman" pitchFamily="18" charset="0"/>
                  </a:rPr>
                  <a:t>Resources </a:t>
                </a:r>
                <a:r>
                  <a:rPr lang="nl-NL" altLang="nl-NL" dirty="0" err="1" smtClean="0">
                    <a:solidFill>
                      <a:srgbClr val="CC0000"/>
                    </a:solidFill>
                    <a:latin typeface="Times New Roman" pitchFamily="18" charset="0"/>
                  </a:rPr>
                  <a:t>and</a:t>
                </a:r>
                <a:r>
                  <a:rPr lang="nl-NL" altLang="nl-NL" dirty="0" smtClean="0">
                    <a:solidFill>
                      <a:srgbClr val="CC0000"/>
                    </a:solidFill>
                    <a:latin typeface="Times New Roman" pitchFamily="18" charset="0"/>
                  </a:rPr>
                  <a:t> partners</a:t>
                </a:r>
                <a:endParaRPr lang="nl-NL" altLang="nl-NL" dirty="0">
                  <a:solidFill>
                    <a:srgbClr val="CC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92" name="Text Box 33"/>
              <p:cNvSpPr txBox="1">
                <a:spLocks noChangeArrowheads="1"/>
              </p:cNvSpPr>
              <p:nvPr/>
            </p:nvSpPr>
            <p:spPr bwMode="auto">
              <a:xfrm>
                <a:off x="192" y="1216"/>
                <a:ext cx="870" cy="1684"/>
              </a:xfrm>
              <a:prstGeom prst="rect">
                <a:avLst/>
              </a:prstGeom>
              <a:gradFill rotWithShape="0">
                <a:gsLst>
                  <a:gs pos="0">
                    <a:srgbClr val="CCFF99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9pPr>
              </a:lstStyle>
              <a:p>
                <a:endParaRPr lang="nl-NL" altLang="nl-NL" sz="1200">
                  <a:latin typeface="Times New Roman" pitchFamily="18" charset="0"/>
                </a:endParaRPr>
              </a:p>
              <a:p>
                <a:endParaRPr lang="nl-NL" altLang="nl-NL" sz="1200">
                  <a:latin typeface="Times New Roman" pitchFamily="18" charset="0"/>
                </a:endParaRPr>
              </a:p>
              <a:p>
                <a:endParaRPr lang="nl-NL" altLang="nl-NL" sz="1200">
                  <a:latin typeface="Times New Roman" pitchFamily="18" charset="0"/>
                </a:endParaRPr>
              </a:p>
              <a:p>
                <a:endParaRPr lang="nl-NL" altLang="nl-NL" sz="1200">
                  <a:latin typeface="Times New Roman" pitchFamily="18" charset="0"/>
                </a:endParaRPr>
              </a:p>
              <a:p>
                <a:endParaRPr lang="fr-BE" altLang="nl-NL" sz="800">
                  <a:latin typeface="Times New Roman" pitchFamily="18" charset="0"/>
                </a:endParaRPr>
              </a:p>
              <a:p>
                <a:pPr algn="ctr"/>
                <a:r>
                  <a:rPr lang="nl-NL" altLang="nl-NL" sz="2000">
                    <a:solidFill>
                      <a:srgbClr val="CC0000"/>
                    </a:solidFill>
                    <a:latin typeface="Times New Roman" pitchFamily="18" charset="0"/>
                  </a:rPr>
                  <a:t>1 </a:t>
                </a:r>
                <a:r>
                  <a:rPr lang="fr-BE" altLang="nl-NL" sz="2000">
                    <a:solidFill>
                      <a:srgbClr val="CC0000"/>
                    </a:solidFill>
                    <a:latin typeface="Times New Roman" pitchFamily="18" charset="0"/>
                  </a:rPr>
                  <a:t>L</a:t>
                </a:r>
                <a:r>
                  <a:rPr lang="nl-NL" altLang="nl-NL" sz="2000">
                    <a:solidFill>
                      <a:srgbClr val="CC0000"/>
                    </a:solidFill>
                    <a:latin typeface="Times New Roman" pitchFamily="18" charset="0"/>
                  </a:rPr>
                  <a:t>eader</a:t>
                </a:r>
                <a:r>
                  <a:rPr lang="fr-BE" altLang="nl-NL" sz="2000">
                    <a:solidFill>
                      <a:srgbClr val="CC0000"/>
                    </a:solidFill>
                    <a:latin typeface="Times New Roman" pitchFamily="18" charset="0"/>
                  </a:rPr>
                  <a:t>-</a:t>
                </a:r>
              </a:p>
              <a:p>
                <a:pPr algn="ctr"/>
                <a:r>
                  <a:rPr lang="nl-NL" altLang="nl-NL" sz="2000">
                    <a:solidFill>
                      <a:srgbClr val="CC0000"/>
                    </a:solidFill>
                    <a:latin typeface="Times New Roman" pitchFamily="18" charset="0"/>
                  </a:rPr>
                  <a:t>ship</a:t>
                </a:r>
              </a:p>
            </p:txBody>
          </p:sp>
          <p:sp>
            <p:nvSpPr>
              <p:cNvPr id="7193" name="Text Box 34"/>
              <p:cNvSpPr txBox="1">
                <a:spLocks noChangeArrowheads="1"/>
              </p:cNvSpPr>
              <p:nvPr/>
            </p:nvSpPr>
            <p:spPr bwMode="auto">
              <a:xfrm>
                <a:off x="1299" y="1200"/>
                <a:ext cx="869" cy="400"/>
              </a:xfrm>
              <a:prstGeom prst="rect">
                <a:avLst/>
              </a:prstGeom>
              <a:gradFill rotWithShape="0">
                <a:gsLst>
                  <a:gs pos="0">
                    <a:srgbClr val="CCFF99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9pPr>
              </a:lstStyle>
              <a:p>
                <a:pPr algn="ctr"/>
                <a:r>
                  <a:rPr lang="nl-NL" altLang="nl-NL" dirty="0">
                    <a:solidFill>
                      <a:srgbClr val="CC0000"/>
                    </a:solidFill>
                    <a:latin typeface="Times New Roman" pitchFamily="18" charset="0"/>
                  </a:rPr>
                  <a:t>3. </a:t>
                </a:r>
                <a:r>
                  <a:rPr lang="nl-NL" altLang="nl-NL" dirty="0" smtClean="0">
                    <a:solidFill>
                      <a:srgbClr val="CC0000"/>
                    </a:solidFill>
                    <a:latin typeface="Times New Roman" pitchFamily="18" charset="0"/>
                  </a:rPr>
                  <a:t>People</a:t>
                </a:r>
                <a:endParaRPr lang="nl-NL" altLang="nl-NL" dirty="0">
                  <a:solidFill>
                    <a:srgbClr val="CC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94" name="Line 35"/>
              <p:cNvSpPr>
                <a:spLocks noChangeShapeType="1"/>
              </p:cNvSpPr>
              <p:nvPr/>
            </p:nvSpPr>
            <p:spPr bwMode="auto">
              <a:xfrm>
                <a:off x="1062" y="2687"/>
                <a:ext cx="2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195" name="Line 36"/>
              <p:cNvSpPr>
                <a:spLocks noChangeShapeType="1"/>
              </p:cNvSpPr>
              <p:nvPr/>
            </p:nvSpPr>
            <p:spPr bwMode="auto">
              <a:xfrm>
                <a:off x="1062" y="1404"/>
                <a:ext cx="2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196" name="Rectangle 37"/>
              <p:cNvSpPr>
                <a:spLocks noChangeArrowheads="1"/>
              </p:cNvSpPr>
              <p:nvPr/>
            </p:nvSpPr>
            <p:spPr bwMode="auto">
              <a:xfrm>
                <a:off x="960" y="672"/>
                <a:ext cx="351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9pPr>
              </a:lstStyle>
              <a:p>
                <a:r>
                  <a:rPr lang="fr-BE" altLang="nl-NL" sz="4800" b="1">
                    <a:solidFill>
                      <a:srgbClr val="CC0000"/>
                    </a:solidFill>
                    <a:latin typeface="Times New Roman" pitchFamily="18" charset="0"/>
                  </a:rPr>
                  <a:t>P</a:t>
                </a:r>
                <a:endParaRPr lang="nl-NL" altLang="nl-NL" sz="4800" b="1">
                  <a:solidFill>
                    <a:srgbClr val="CC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90150" name="Group 38"/>
          <p:cNvGrpSpPr>
            <a:grpSpLocks/>
          </p:cNvGrpSpPr>
          <p:nvPr/>
        </p:nvGrpSpPr>
        <p:grpSpPr bwMode="auto">
          <a:xfrm>
            <a:off x="3429000" y="1143000"/>
            <a:ext cx="2008188" cy="3910013"/>
            <a:chOff x="2168" y="624"/>
            <a:chExt cx="1265" cy="2463"/>
          </a:xfrm>
        </p:grpSpPr>
        <p:sp>
          <p:nvSpPr>
            <p:cNvPr id="7177" name="Line 39"/>
            <p:cNvSpPr>
              <a:spLocks noChangeShapeType="1"/>
            </p:cNvSpPr>
            <p:nvPr/>
          </p:nvSpPr>
          <p:spPr bwMode="auto">
            <a:xfrm>
              <a:off x="2168" y="2082"/>
              <a:ext cx="3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178" name="Line 40"/>
            <p:cNvSpPr>
              <a:spLocks noChangeShapeType="1"/>
            </p:cNvSpPr>
            <p:nvPr/>
          </p:nvSpPr>
          <p:spPr bwMode="auto">
            <a:xfrm>
              <a:off x="2168" y="2687"/>
              <a:ext cx="3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179" name="Line 41"/>
            <p:cNvSpPr>
              <a:spLocks noChangeShapeType="1"/>
            </p:cNvSpPr>
            <p:nvPr/>
          </p:nvSpPr>
          <p:spPr bwMode="auto">
            <a:xfrm>
              <a:off x="2168" y="1404"/>
              <a:ext cx="3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grpSp>
          <p:nvGrpSpPr>
            <p:cNvPr id="7180" name="Group 42"/>
            <p:cNvGrpSpPr>
              <a:grpSpLocks/>
            </p:cNvGrpSpPr>
            <p:nvPr/>
          </p:nvGrpSpPr>
          <p:grpSpPr bwMode="auto">
            <a:xfrm>
              <a:off x="2484" y="624"/>
              <a:ext cx="949" cy="2463"/>
              <a:chOff x="2484" y="624"/>
              <a:chExt cx="949" cy="2463"/>
            </a:xfrm>
          </p:grpSpPr>
          <p:sp>
            <p:nvSpPr>
              <p:cNvPr id="7181" name="Text Box 43"/>
              <p:cNvSpPr txBox="1">
                <a:spLocks noChangeArrowheads="1"/>
              </p:cNvSpPr>
              <p:nvPr/>
            </p:nvSpPr>
            <p:spPr bwMode="auto">
              <a:xfrm>
                <a:off x="2484" y="1200"/>
                <a:ext cx="949" cy="1683"/>
              </a:xfrm>
              <a:prstGeom prst="rect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9pPr>
              </a:lstStyle>
              <a:p>
                <a:endParaRPr lang="nl-NL" altLang="nl-NL" sz="800">
                  <a:latin typeface="Times New Roman" pitchFamily="18" charset="0"/>
                </a:endParaRPr>
              </a:p>
              <a:p>
                <a:endParaRPr lang="nl-NL" altLang="nl-NL" sz="800">
                  <a:latin typeface="Times New Roman" pitchFamily="18" charset="0"/>
                </a:endParaRPr>
              </a:p>
              <a:p>
                <a:endParaRPr lang="nl-NL" altLang="nl-NL" sz="800">
                  <a:latin typeface="Times New Roman" pitchFamily="18" charset="0"/>
                </a:endParaRPr>
              </a:p>
              <a:p>
                <a:endParaRPr lang="nl-NL" altLang="nl-NL" sz="800">
                  <a:latin typeface="Times New Roman" pitchFamily="18" charset="0"/>
                </a:endParaRPr>
              </a:p>
              <a:p>
                <a:endParaRPr lang="nl-NL" altLang="nl-NL" sz="800">
                  <a:latin typeface="Times New Roman" pitchFamily="18" charset="0"/>
                </a:endParaRPr>
              </a:p>
              <a:p>
                <a:endParaRPr lang="nl-NL" altLang="nl-NL" sz="800">
                  <a:latin typeface="Times New Roman" pitchFamily="18" charset="0"/>
                </a:endParaRPr>
              </a:p>
              <a:p>
                <a:endParaRPr lang="nl-NL" altLang="nl-NL" sz="800">
                  <a:latin typeface="Times New Roman" pitchFamily="18" charset="0"/>
                </a:endParaRPr>
              </a:p>
              <a:p>
                <a:pPr algn="ctr"/>
                <a:endParaRPr lang="nl-NL" altLang="nl-NL" sz="1400">
                  <a:latin typeface="Times New Roman" pitchFamily="18" charset="0"/>
                </a:endParaRPr>
              </a:p>
              <a:p>
                <a:pPr algn="ctr"/>
                <a:r>
                  <a:rPr lang="fr-BE" altLang="nl-NL" sz="2000" b="1">
                    <a:solidFill>
                      <a:schemeClr val="accent2"/>
                    </a:solidFill>
                    <a:latin typeface="Times New Roman" pitchFamily="18" charset="0"/>
                  </a:rPr>
                  <a:t>5</a:t>
                </a:r>
              </a:p>
              <a:p>
                <a:pPr algn="ctr"/>
                <a:r>
                  <a:rPr lang="fr-BE" altLang="nl-NL" sz="2000" b="1">
                    <a:solidFill>
                      <a:schemeClr val="accent2"/>
                    </a:solidFill>
                    <a:latin typeface="Times New Roman" pitchFamily="18" charset="0"/>
                  </a:rPr>
                  <a:t>P</a:t>
                </a:r>
                <a:r>
                  <a:rPr lang="nl-NL" altLang="nl-NL" sz="2000" b="1">
                    <a:solidFill>
                      <a:schemeClr val="accent2"/>
                    </a:solidFill>
                    <a:latin typeface="Times New Roman" pitchFamily="18" charset="0"/>
                  </a:rPr>
                  <a:t>rocesses</a:t>
                </a:r>
              </a:p>
            </p:txBody>
          </p:sp>
          <p:sp>
            <p:nvSpPr>
              <p:cNvPr id="7182" name="Line 44"/>
              <p:cNvSpPr>
                <a:spLocks noChangeShapeType="1"/>
              </p:cNvSpPr>
              <p:nvPr/>
            </p:nvSpPr>
            <p:spPr bwMode="auto">
              <a:xfrm>
                <a:off x="2484" y="3087"/>
                <a:ext cx="94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183" name="Rectangle 45"/>
              <p:cNvSpPr>
                <a:spLocks noChangeArrowheads="1"/>
              </p:cNvSpPr>
              <p:nvPr/>
            </p:nvSpPr>
            <p:spPr bwMode="auto">
              <a:xfrm>
                <a:off x="2736" y="624"/>
                <a:ext cx="393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</a:defRPr>
                </a:lvl9pPr>
              </a:lstStyle>
              <a:p>
                <a:r>
                  <a:rPr lang="fr-BE" altLang="nl-NL" sz="4800" b="1">
                    <a:solidFill>
                      <a:schemeClr val="accent2"/>
                    </a:solidFill>
                    <a:latin typeface="Times New Roman" pitchFamily="18" charset="0"/>
                  </a:rPr>
                  <a:t>D</a:t>
                </a:r>
                <a:endParaRPr lang="nl-NL" altLang="nl-NL" sz="4800" b="1">
                  <a:solidFill>
                    <a:schemeClr val="accent2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90158" name="Rectangle 46"/>
          <p:cNvSpPr>
            <a:spLocks noChangeArrowheads="1"/>
          </p:cNvSpPr>
          <p:nvPr/>
        </p:nvSpPr>
        <p:spPr bwMode="auto">
          <a:xfrm>
            <a:off x="6934200" y="1143000"/>
            <a:ext cx="6238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r>
              <a:rPr lang="fr-BE" altLang="nl-NL" sz="4800" b="1">
                <a:solidFill>
                  <a:srgbClr val="000008"/>
                </a:solidFill>
                <a:latin typeface="Times New Roman" pitchFamily="18" charset="0"/>
              </a:rPr>
              <a:t>C</a:t>
            </a:r>
            <a:endParaRPr lang="nl-NL" altLang="nl-NL" sz="4800" b="1">
              <a:solidFill>
                <a:srgbClr val="000008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2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0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5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3763" y="2519363"/>
            <a:ext cx="7358062" cy="795337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nl-NL" dirty="0" err="1" smtClean="0"/>
              <a:t>Planned</a:t>
            </a:r>
            <a:r>
              <a:rPr lang="nl-NL" dirty="0" smtClean="0"/>
              <a:t> change, </a:t>
            </a:r>
            <a:r>
              <a:rPr lang="nl-NL" dirty="0" err="1" smtClean="0"/>
              <a:t>like</a:t>
            </a:r>
            <a:r>
              <a:rPr lang="nl-NL" dirty="0" smtClean="0"/>
              <a:t> </a:t>
            </a:r>
            <a:r>
              <a:rPr lang="nl-NL" dirty="0" err="1" smtClean="0"/>
              <a:t>when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 the PDCA-</a:t>
            </a:r>
            <a:r>
              <a:rPr lang="nl-NL" dirty="0" err="1" smtClean="0"/>
              <a:t>cycle</a:t>
            </a:r>
            <a:r>
              <a:rPr lang="nl-NL" dirty="0" smtClean="0"/>
              <a:t>, </a:t>
            </a:r>
            <a:r>
              <a:rPr lang="nl-NL" dirty="0" err="1" smtClean="0"/>
              <a:t>assumes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one</a:t>
            </a:r>
            <a:r>
              <a:rPr lang="nl-NL" dirty="0" smtClean="0"/>
              <a:t> type of approach is </a:t>
            </a:r>
            <a:r>
              <a:rPr lang="nl-NL" dirty="0" err="1" smtClean="0"/>
              <a:t>suitable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organisations</a:t>
            </a:r>
            <a:r>
              <a:rPr lang="nl-NL" dirty="0" smtClean="0"/>
              <a:t>, </a:t>
            </a:r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situations</a:t>
            </a:r>
            <a:r>
              <a:rPr lang="nl-NL" dirty="0" smtClean="0"/>
              <a:t>, </a:t>
            </a:r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times</a:t>
            </a:r>
            <a:r>
              <a:rPr lang="nl-NL" dirty="0" smtClean="0"/>
              <a:t> in </a:t>
            </a:r>
            <a:r>
              <a:rPr lang="nl-NL" dirty="0" err="1" smtClean="0"/>
              <a:t>all</a:t>
            </a:r>
            <a:r>
              <a:rPr lang="nl-NL" smtClean="0"/>
              <a:t> cultures.</a:t>
            </a:r>
            <a:endParaRPr lang="nl-NL" dirty="0" smtClean="0"/>
          </a:p>
          <a:p>
            <a:pPr marL="457200" indent="-457200">
              <a:buAutoNum type="arabicPeriod"/>
            </a:pPr>
            <a:r>
              <a:rPr lang="nl-NL" dirty="0" smtClean="0"/>
              <a:t>The chance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plans</a:t>
            </a:r>
            <a:r>
              <a:rPr lang="nl-NL" dirty="0" smtClean="0"/>
              <a:t> do </a:t>
            </a:r>
            <a:r>
              <a:rPr lang="nl-NL" dirty="0" err="1" smtClean="0"/>
              <a:t>not</a:t>
            </a:r>
            <a:r>
              <a:rPr lang="nl-NL" dirty="0" smtClean="0"/>
              <a:t> lead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what</a:t>
            </a:r>
            <a:r>
              <a:rPr lang="nl-NL" dirty="0" smtClean="0"/>
              <a:t> we want is 80% in the complex </a:t>
            </a:r>
            <a:r>
              <a:rPr lang="nl-NL" dirty="0" err="1" smtClean="0"/>
              <a:t>world</a:t>
            </a:r>
            <a:r>
              <a:rPr lang="nl-NL" dirty="0" smtClean="0"/>
              <a:t> </a:t>
            </a:r>
          </a:p>
          <a:p>
            <a:pPr marL="0" indent="0"/>
            <a:r>
              <a:rPr lang="nl-NL" dirty="0" smtClean="0"/>
              <a:t>we live in.</a:t>
            </a:r>
          </a:p>
          <a:p>
            <a:pPr marL="0" indent="0"/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93763" y="1152526"/>
            <a:ext cx="7358062" cy="805584"/>
          </a:xfrm>
        </p:spPr>
        <p:txBody>
          <a:bodyPr/>
          <a:lstStyle/>
          <a:p>
            <a:r>
              <a:rPr lang="nl-NL" dirty="0" smtClean="0"/>
              <a:t>PLAN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436629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5363" y="2555154"/>
            <a:ext cx="7358062" cy="795337"/>
          </a:xfrm>
        </p:spPr>
        <p:txBody>
          <a:bodyPr/>
          <a:lstStyle/>
          <a:p>
            <a:r>
              <a:rPr lang="nl-NL" dirty="0"/>
              <a:t>3</a:t>
            </a:r>
            <a:r>
              <a:rPr lang="nl-NL" dirty="0" smtClean="0"/>
              <a:t>. </a:t>
            </a:r>
            <a:r>
              <a:rPr lang="nl-NL" dirty="0" err="1" smtClean="0"/>
              <a:t>If</a:t>
            </a:r>
            <a:r>
              <a:rPr lang="nl-NL" dirty="0" smtClean="0"/>
              <a:t>  we do </a:t>
            </a:r>
            <a:r>
              <a:rPr lang="nl-NL" dirty="0" err="1" smtClean="0"/>
              <a:t>what</a:t>
            </a:r>
            <a:r>
              <a:rPr lang="nl-NL" dirty="0" smtClean="0"/>
              <a:t> we </a:t>
            </a:r>
            <a:r>
              <a:rPr lang="nl-NL" dirty="0" err="1" smtClean="0"/>
              <a:t>planned</a:t>
            </a:r>
            <a:r>
              <a:rPr lang="nl-NL" dirty="0" smtClean="0"/>
              <a:t>, we </a:t>
            </a:r>
            <a:r>
              <a:rPr lang="nl-NL" dirty="0" err="1" smtClean="0"/>
              <a:t>might</a:t>
            </a:r>
            <a:r>
              <a:rPr lang="nl-NL" dirty="0" smtClean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 do </a:t>
            </a:r>
            <a:r>
              <a:rPr lang="nl-NL" dirty="0" err="1" smtClean="0"/>
              <a:t>what</a:t>
            </a:r>
            <a:r>
              <a:rPr lang="nl-NL" dirty="0" smtClean="0"/>
              <a:t> is </a:t>
            </a:r>
            <a:r>
              <a:rPr lang="nl-NL" dirty="0" err="1" smtClean="0"/>
              <a:t>needed</a:t>
            </a:r>
            <a:r>
              <a:rPr lang="nl-NL" dirty="0" smtClean="0"/>
              <a:t>.</a:t>
            </a:r>
          </a:p>
          <a:p>
            <a:r>
              <a:rPr lang="nl-NL" dirty="0" smtClean="0"/>
              <a:t>4. The </a:t>
            </a:r>
            <a:r>
              <a:rPr lang="nl-NL" dirty="0" err="1" smtClean="0"/>
              <a:t>plans</a:t>
            </a:r>
            <a:r>
              <a:rPr lang="nl-NL" dirty="0" smtClean="0"/>
              <a:t> made </a:t>
            </a:r>
            <a:r>
              <a:rPr lang="nl-NL" dirty="0" err="1" smtClean="0"/>
              <a:t>might</a:t>
            </a:r>
            <a:r>
              <a:rPr lang="nl-NL" dirty="0" smtClean="0"/>
              <a:t> make </a:t>
            </a:r>
            <a:r>
              <a:rPr lang="nl-NL" dirty="0" err="1" smtClean="0"/>
              <a:t>it</a:t>
            </a:r>
            <a:r>
              <a:rPr lang="nl-NL" dirty="0" smtClean="0"/>
              <a:t> </a:t>
            </a:r>
            <a:r>
              <a:rPr lang="nl-NL" dirty="0" err="1" smtClean="0"/>
              <a:t>difficult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stop </a:t>
            </a:r>
            <a:r>
              <a:rPr lang="nl-NL" dirty="0" err="1" smtClean="0"/>
              <a:t>activities</a:t>
            </a:r>
            <a:r>
              <a:rPr lang="nl-NL" dirty="0" smtClean="0"/>
              <a:t> put in motion.</a:t>
            </a:r>
            <a:endParaRPr lang="nl-NL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93763" y="1152526"/>
            <a:ext cx="7358062" cy="805584"/>
          </a:xfrm>
        </p:spPr>
        <p:txBody>
          <a:bodyPr/>
          <a:lstStyle/>
          <a:p>
            <a:r>
              <a:rPr lang="nl-NL" dirty="0" smtClean="0"/>
              <a:t>DO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919128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3072" y="2490498"/>
            <a:ext cx="7358062" cy="795337"/>
          </a:xfrm>
        </p:spPr>
        <p:txBody>
          <a:bodyPr/>
          <a:lstStyle/>
          <a:p>
            <a:r>
              <a:rPr lang="nl-NL" dirty="0"/>
              <a:t>5</a:t>
            </a:r>
            <a:r>
              <a:rPr lang="nl-NL" dirty="0" smtClean="0"/>
              <a:t>. </a:t>
            </a:r>
            <a:r>
              <a:rPr lang="nl-NL" dirty="0" err="1" smtClean="0"/>
              <a:t>Many</a:t>
            </a:r>
            <a:r>
              <a:rPr lang="nl-NL" dirty="0" smtClean="0"/>
              <a:t> important </a:t>
            </a:r>
            <a:r>
              <a:rPr lang="nl-NL" dirty="0" err="1" smtClean="0"/>
              <a:t>quality</a:t>
            </a:r>
            <a:r>
              <a:rPr lang="nl-NL" dirty="0" smtClean="0"/>
              <a:t> issues </a:t>
            </a:r>
            <a:r>
              <a:rPr lang="nl-NL" dirty="0" err="1" smtClean="0"/>
              <a:t>cannot</a:t>
            </a:r>
            <a:r>
              <a:rPr lang="nl-NL" dirty="0" smtClean="0"/>
              <a:t> </a:t>
            </a:r>
            <a:r>
              <a:rPr lang="nl-NL" dirty="0" err="1" smtClean="0"/>
              <a:t>easily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checked</a:t>
            </a:r>
            <a:r>
              <a:rPr lang="nl-NL" dirty="0" smtClean="0"/>
              <a:t>/</a:t>
            </a:r>
            <a:r>
              <a:rPr lang="nl-NL" dirty="0" err="1" smtClean="0"/>
              <a:t>measured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93763" y="1152526"/>
            <a:ext cx="7358062" cy="805584"/>
          </a:xfrm>
        </p:spPr>
        <p:txBody>
          <a:bodyPr/>
          <a:lstStyle/>
          <a:p>
            <a:r>
              <a:rPr lang="nl-NL" dirty="0" smtClean="0"/>
              <a:t>CHECK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094389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3763" y="2270486"/>
            <a:ext cx="7358062" cy="795337"/>
          </a:xfrm>
        </p:spPr>
        <p:txBody>
          <a:bodyPr/>
          <a:lstStyle/>
          <a:p>
            <a:r>
              <a:rPr lang="nl-NL" dirty="0"/>
              <a:t>6</a:t>
            </a:r>
            <a:r>
              <a:rPr lang="nl-NL" dirty="0" smtClean="0"/>
              <a:t>. The most </a:t>
            </a:r>
            <a:r>
              <a:rPr lang="nl-NL" dirty="0" err="1" smtClean="0"/>
              <a:t>difficult</a:t>
            </a:r>
            <a:r>
              <a:rPr lang="nl-NL" dirty="0" smtClean="0"/>
              <a:t> step of the PDCA-</a:t>
            </a:r>
            <a:r>
              <a:rPr lang="nl-NL" dirty="0" err="1" smtClean="0"/>
              <a:t>cycle</a:t>
            </a:r>
            <a:r>
              <a:rPr lang="nl-NL" dirty="0" smtClean="0"/>
              <a:t> is act, </a:t>
            </a:r>
            <a:r>
              <a:rPr lang="nl-NL" dirty="0" err="1" smtClean="0"/>
              <a:t>because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often</a:t>
            </a:r>
            <a:r>
              <a:rPr lang="nl-NL" dirty="0" smtClean="0"/>
              <a:t> </a:t>
            </a:r>
            <a:r>
              <a:rPr lang="nl-NL" dirty="0" err="1" smtClean="0"/>
              <a:t>involves</a:t>
            </a:r>
            <a:r>
              <a:rPr lang="nl-NL" dirty="0" smtClean="0"/>
              <a:t> </a:t>
            </a:r>
            <a:r>
              <a:rPr lang="nl-NL" dirty="0" err="1" smtClean="0"/>
              <a:t>behavioral</a:t>
            </a:r>
            <a:r>
              <a:rPr lang="nl-NL" dirty="0" smtClean="0"/>
              <a:t> change of </a:t>
            </a:r>
            <a:r>
              <a:rPr lang="nl-NL" dirty="0" err="1" smtClean="0"/>
              <a:t>people</a:t>
            </a:r>
            <a:r>
              <a:rPr lang="nl-NL" dirty="0" smtClean="0"/>
              <a:t>. The PDCA-</a:t>
            </a:r>
            <a:r>
              <a:rPr lang="nl-NL" dirty="0" err="1" smtClean="0"/>
              <a:t>cycle</a:t>
            </a:r>
            <a:r>
              <a:rPr lang="nl-NL" dirty="0" smtClean="0"/>
              <a:t> does </a:t>
            </a:r>
            <a:r>
              <a:rPr lang="nl-NL" dirty="0" err="1" smtClean="0"/>
              <a:t>not</a:t>
            </a:r>
            <a:r>
              <a:rPr lang="nl-NL" dirty="0" smtClean="0"/>
              <a:t> take </a:t>
            </a:r>
            <a:r>
              <a:rPr lang="nl-NL" dirty="0" err="1" smtClean="0"/>
              <a:t>people</a:t>
            </a:r>
            <a:r>
              <a:rPr lang="nl-NL" dirty="0" smtClean="0"/>
              <a:t> </a:t>
            </a:r>
            <a:r>
              <a:rPr lang="nl-NL" dirty="0" err="1" smtClean="0"/>
              <a:t>into</a:t>
            </a:r>
            <a:r>
              <a:rPr lang="nl-NL" dirty="0" smtClean="0"/>
              <a:t> account.</a:t>
            </a:r>
          </a:p>
          <a:p>
            <a:r>
              <a:rPr lang="nl-NL" dirty="0"/>
              <a:t>7</a:t>
            </a:r>
            <a:r>
              <a:rPr lang="nl-NL" dirty="0" smtClean="0"/>
              <a:t>. The PDCA-</a:t>
            </a:r>
            <a:r>
              <a:rPr lang="nl-NL" dirty="0" err="1" smtClean="0"/>
              <a:t>cycle</a:t>
            </a:r>
            <a:r>
              <a:rPr lang="nl-NL" dirty="0" smtClean="0"/>
              <a:t> is a </a:t>
            </a:r>
            <a:r>
              <a:rPr lang="nl-NL" dirty="0" err="1" smtClean="0"/>
              <a:t>rational</a:t>
            </a:r>
            <a:r>
              <a:rPr lang="nl-NL" dirty="0" smtClean="0"/>
              <a:t>, hard instrument, </a:t>
            </a:r>
            <a:r>
              <a:rPr lang="nl-NL" dirty="0" err="1" smtClean="0"/>
              <a:t>where</a:t>
            </a:r>
            <a:r>
              <a:rPr lang="nl-NL" dirty="0" smtClean="0"/>
              <a:t> </a:t>
            </a:r>
            <a:r>
              <a:rPr lang="nl-NL" dirty="0" err="1" smtClean="0"/>
              <a:t>emotions</a:t>
            </a:r>
            <a:r>
              <a:rPr lang="nl-NL" dirty="0" smtClean="0"/>
              <a:t>, the soft side of </a:t>
            </a:r>
            <a:r>
              <a:rPr lang="nl-NL" dirty="0" err="1" smtClean="0"/>
              <a:t>quality</a:t>
            </a:r>
            <a:r>
              <a:rPr lang="nl-NL" dirty="0" smtClean="0"/>
              <a:t> is more </a:t>
            </a:r>
            <a:r>
              <a:rPr lang="nl-NL" dirty="0" err="1" smtClean="0"/>
              <a:t>crucial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change.</a:t>
            </a:r>
            <a:endParaRPr lang="nl-NL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93763" y="1152526"/>
            <a:ext cx="7358062" cy="805584"/>
          </a:xfrm>
        </p:spPr>
        <p:txBody>
          <a:bodyPr/>
          <a:lstStyle/>
          <a:p>
            <a:r>
              <a:rPr lang="nl-NL" dirty="0" smtClean="0"/>
              <a:t>ACT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822473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7" name="Picture 3" descr="C:\Users\875827\Pictures\emergent-chan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25" y="390382"/>
            <a:ext cx="8897565" cy="628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93448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6963" y="1152525"/>
            <a:ext cx="7358062" cy="1073439"/>
          </a:xfrm>
        </p:spPr>
        <p:txBody>
          <a:bodyPr/>
          <a:lstStyle/>
          <a:p>
            <a:r>
              <a:rPr lang="nl-NL" dirty="0" smtClean="0"/>
              <a:t>ACCRA ©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346" y="2140672"/>
            <a:ext cx="7358062" cy="795337"/>
          </a:xfrm>
        </p:spPr>
        <p:txBody>
          <a:bodyPr/>
          <a:lstStyle/>
          <a:p>
            <a:r>
              <a:rPr lang="nl-NL" dirty="0" err="1" smtClean="0"/>
              <a:t>principles</a:t>
            </a:r>
            <a:endParaRPr lang="nl-NL" dirty="0"/>
          </a:p>
        </p:txBody>
      </p:sp>
      <p:pic>
        <p:nvPicPr>
          <p:cNvPr id="1026" name="Picture 2" descr="C:\Users\875827\AppData\Local\Microsoft\Windows\Temporary Internet Files\Content.IE5\AR13UIK7\foto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570" y="2844797"/>
            <a:ext cx="4846012" cy="363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438239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uProf-S emp">
  <a:themeElements>
    <a:clrScheme name="Titel en subtit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en subtite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el en subtit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MeduProf-S emp</Template>
  <TotalTime>3198</TotalTime>
  <Words>339</Words>
  <Application>Microsoft Office PowerPoint</Application>
  <PresentationFormat>Diavoorstelling (4:3)</PresentationFormat>
  <Paragraphs>101</Paragraphs>
  <Slides>19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MeduProf-S emp</vt:lpstr>
      <vt:lpstr>The Myth of PDCA</vt:lpstr>
      <vt:lpstr>PDCA</vt:lpstr>
      <vt:lpstr>PowerPoint-presentatie</vt:lpstr>
      <vt:lpstr>PLAN</vt:lpstr>
      <vt:lpstr>DO</vt:lpstr>
      <vt:lpstr>CHECK</vt:lpstr>
      <vt:lpstr>ACT</vt:lpstr>
      <vt:lpstr>PowerPoint-presentatie</vt:lpstr>
      <vt:lpstr>ACCRA ©</vt:lpstr>
      <vt:lpstr>Attention Context Commitment Reflection Actio</vt:lpstr>
      <vt:lpstr>ATTENTION</vt:lpstr>
      <vt:lpstr>PowerPoint-presentatie</vt:lpstr>
      <vt:lpstr>CONTEXT</vt:lpstr>
      <vt:lpstr>PowerPoint-presentatie</vt:lpstr>
      <vt:lpstr>COMMITMENT</vt:lpstr>
      <vt:lpstr>The power of positivity</vt:lpstr>
      <vt:lpstr>REFLECTION</vt:lpstr>
      <vt:lpstr>ACTION</vt:lpstr>
      <vt:lpstr>PowerPoint-presentatie</vt:lpstr>
    </vt:vector>
  </TitlesOfParts>
  <Company>Fontys Hogescholen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Kemenade,Everard E.A. van</dc:creator>
  <cp:lastModifiedBy>Kemenade,Everard E.A. van</cp:lastModifiedBy>
  <cp:revision>264</cp:revision>
  <cp:lastPrinted>2014-06-03T07:58:14Z</cp:lastPrinted>
  <dcterms:created xsi:type="dcterms:W3CDTF">2012-08-23T14:14:56Z</dcterms:created>
  <dcterms:modified xsi:type="dcterms:W3CDTF">2014-06-14T16:24:22Z</dcterms:modified>
</cp:coreProperties>
</file>