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atton Bold Bold" panose="020B0604020202020204" charset="0"/>
      <p:regular r:id="rId21"/>
    </p:embeddedFont>
    <p:embeddedFont>
      <p:font typeface="Muli Bold" panose="020B0604020202020204" charset="0"/>
      <p:regular r:id="rId22"/>
    </p:embeddedFont>
    <p:embeddedFont>
      <p:font typeface="Nourd" panose="020B0604020202020204" charset="0"/>
      <p:regular r:id="rId23"/>
    </p:embeddedFont>
    <p:embeddedFont>
      <p:font typeface="Nourd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289065"/>
            <a:ext cx="16230600" cy="954083"/>
            <a:chOff x="0" y="0"/>
            <a:chExt cx="5317466" cy="3125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17466" cy="312577"/>
            </a:xfrm>
            <a:custGeom>
              <a:avLst/>
              <a:gdLst/>
              <a:ahLst/>
              <a:cxnLst/>
              <a:rect l="l" t="t" r="r" b="b"/>
              <a:pathLst>
                <a:path w="5317466" h="312577">
                  <a:moveTo>
                    <a:pt x="23850" y="0"/>
                  </a:moveTo>
                  <a:lnTo>
                    <a:pt x="5293616" y="0"/>
                  </a:lnTo>
                  <a:cubicBezTo>
                    <a:pt x="5299942" y="0"/>
                    <a:pt x="5306008" y="2513"/>
                    <a:pt x="5310481" y="6985"/>
                  </a:cubicBezTo>
                  <a:cubicBezTo>
                    <a:pt x="5314953" y="11458"/>
                    <a:pt x="5317466" y="17524"/>
                    <a:pt x="5317466" y="23850"/>
                  </a:cubicBezTo>
                  <a:lnTo>
                    <a:pt x="5317466" y="288727"/>
                  </a:lnTo>
                  <a:cubicBezTo>
                    <a:pt x="5317466" y="295052"/>
                    <a:pt x="5314953" y="301118"/>
                    <a:pt x="5310481" y="305591"/>
                  </a:cubicBezTo>
                  <a:cubicBezTo>
                    <a:pt x="5306008" y="310064"/>
                    <a:pt x="5299942" y="312577"/>
                    <a:pt x="5293616" y="312577"/>
                  </a:cubicBezTo>
                  <a:lnTo>
                    <a:pt x="23850" y="312577"/>
                  </a:lnTo>
                  <a:cubicBezTo>
                    <a:pt x="17524" y="312577"/>
                    <a:pt x="11458" y="310064"/>
                    <a:pt x="6985" y="305591"/>
                  </a:cubicBezTo>
                  <a:cubicBezTo>
                    <a:pt x="2513" y="301118"/>
                    <a:pt x="0" y="295052"/>
                    <a:pt x="0" y="28872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  <a:ln w="57150">
              <a:solidFill>
                <a:srgbClr val="1C1C1C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8869067" y="8737532"/>
            <a:ext cx="549866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017143"/>
            <a:ext cx="3494852" cy="954083"/>
            <a:chOff x="0" y="0"/>
            <a:chExt cx="1010276" cy="2758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  <a:ln w="57150">
              <a:solidFill>
                <a:srgbClr val="1C1C1C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64448" y="1017143"/>
            <a:ext cx="3494852" cy="954083"/>
            <a:chOff x="0" y="0"/>
            <a:chExt cx="1010276" cy="2758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  <a:ln w="57150">
              <a:solidFill>
                <a:srgbClr val="1C1C1C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219669" y="1273318"/>
            <a:ext cx="441733" cy="441733"/>
          </a:xfrm>
          <a:custGeom>
            <a:avLst/>
            <a:gdLst/>
            <a:ahLst/>
            <a:cxnLst/>
            <a:rect l="l" t="t" r="r" b="b"/>
            <a:pathLst>
              <a:path w="441733" h="441733">
                <a:moveTo>
                  <a:pt x="0" y="0"/>
                </a:moveTo>
                <a:lnTo>
                  <a:pt x="441733" y="0"/>
                </a:lnTo>
                <a:lnTo>
                  <a:pt x="441733" y="441733"/>
                </a:lnTo>
                <a:lnTo>
                  <a:pt x="0" y="44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4523552" y="1465610"/>
            <a:ext cx="9240896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1571568" y="1162692"/>
            <a:ext cx="708947" cy="662985"/>
          </a:xfrm>
          <a:custGeom>
            <a:avLst/>
            <a:gdLst/>
            <a:ahLst/>
            <a:cxnLst/>
            <a:rect l="l" t="t" r="r" b="b"/>
            <a:pathLst>
              <a:path w="708947" h="662985">
                <a:moveTo>
                  <a:pt x="0" y="0"/>
                </a:moveTo>
                <a:lnTo>
                  <a:pt x="708946" y="0"/>
                </a:lnTo>
                <a:lnTo>
                  <a:pt x="708946" y="662985"/>
                </a:lnTo>
                <a:lnTo>
                  <a:pt x="0" y="662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466" b="-346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732999" y="8514647"/>
            <a:ext cx="323463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1C1C1C"/>
                </a:solidFill>
                <a:latin typeface="Nourd"/>
              </a:rPr>
              <a:t>6/29/2023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61671" y="8514702"/>
            <a:ext cx="5723762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1C1C1C"/>
                </a:solidFill>
                <a:latin typeface="Nourd"/>
              </a:rPr>
              <a:t>SWASTIKA REGMI /  81485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21225" y="1311418"/>
            <a:ext cx="1725392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9"/>
              </a:lnSpc>
            </a:pPr>
            <a:r>
              <a:rPr lang="en-US" sz="2199">
                <a:solidFill>
                  <a:srgbClr val="1C1C1C"/>
                </a:solidFill>
                <a:latin typeface="Nourd Bold"/>
              </a:rPr>
              <a:t>HZ UAS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42189" y="3083471"/>
            <a:ext cx="11320158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1C1C1C"/>
                </a:solidFill>
                <a:latin typeface="Hatton Bold Bold"/>
              </a:rPr>
              <a:t>GRADUATION PRESENTATION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6074" y="4819967"/>
            <a:ext cx="11619206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“Innovative educational strategies for the digital age”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HZ Innovation Studio: The Garage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62346" y="1404365"/>
            <a:ext cx="1210577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>
                <a:solidFill>
                  <a:srgbClr val="1C1C1C"/>
                </a:solidFill>
                <a:latin typeface="Nourd Bold"/>
              </a:rPr>
              <a:t>Start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514600" y="431834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 dirty="0">
                <a:solidFill>
                  <a:srgbClr val="1C1C1C"/>
                </a:solidFill>
                <a:latin typeface="Hatton Bold Bold"/>
              </a:rPr>
              <a:t>Professional product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282744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590800" y="2309771"/>
            <a:ext cx="11702585" cy="6699306"/>
          </a:xfrm>
          <a:custGeom>
            <a:avLst/>
            <a:gdLst/>
            <a:ahLst/>
            <a:cxnLst/>
            <a:rect l="l" t="t" r="r" b="b"/>
            <a:pathLst>
              <a:path w="11702585" h="6699306">
                <a:moveTo>
                  <a:pt x="0" y="0"/>
                </a:moveTo>
                <a:lnTo>
                  <a:pt x="11702585" y="0"/>
                </a:lnTo>
                <a:lnTo>
                  <a:pt x="11702585" y="6699306"/>
                </a:lnTo>
                <a:lnTo>
                  <a:pt x="0" y="669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533" t="-46696" r="-25171" b="-5542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0790" y="1477012"/>
            <a:ext cx="890024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Mentorship trainings and workshop for COIL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73000" y="10036103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7031" y="3314700"/>
            <a:ext cx="10059205" cy="148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 dirty="0">
                <a:solidFill>
                  <a:srgbClr val="1C1C1C"/>
                </a:solidFill>
                <a:latin typeface="Hatton Bold Bold"/>
              </a:rPr>
              <a:t>Overall feedback and recommendation</a:t>
            </a:r>
          </a:p>
        </p:txBody>
      </p:sp>
      <p:sp>
        <p:nvSpPr>
          <p:cNvPr id="3" name="AutoShape 3"/>
          <p:cNvSpPr/>
          <p:nvPr/>
        </p:nvSpPr>
        <p:spPr>
          <a:xfrm flipH="1">
            <a:off x="6705600" y="342900"/>
            <a:ext cx="5187786" cy="922020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515998" y="2257187"/>
            <a:ext cx="7199421" cy="5772627"/>
          </a:xfrm>
          <a:custGeom>
            <a:avLst/>
            <a:gdLst/>
            <a:ahLst/>
            <a:cxnLst/>
            <a:rect l="l" t="t" r="r" b="b"/>
            <a:pathLst>
              <a:path w="7199421" h="5772627">
                <a:moveTo>
                  <a:pt x="0" y="0"/>
                </a:moveTo>
                <a:lnTo>
                  <a:pt x="7199421" y="0"/>
                </a:lnTo>
                <a:lnTo>
                  <a:pt x="7199421" y="5772626"/>
                </a:lnTo>
                <a:lnTo>
                  <a:pt x="0" y="577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496800" y="10036175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742717" y="24129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SAFe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18110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4859000" y="97696"/>
            <a:ext cx="3059378" cy="2948128"/>
          </a:xfrm>
          <a:custGeom>
            <a:avLst/>
            <a:gdLst/>
            <a:ahLst/>
            <a:cxnLst/>
            <a:rect l="l" t="t" r="r" b="b"/>
            <a:pathLst>
              <a:path w="3059378" h="2948128">
                <a:moveTo>
                  <a:pt x="0" y="0"/>
                </a:moveTo>
                <a:lnTo>
                  <a:pt x="3059378" y="0"/>
                </a:lnTo>
                <a:lnTo>
                  <a:pt x="3059378" y="2948128"/>
                </a:lnTo>
                <a:lnTo>
                  <a:pt x="0" y="2948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6986" y="6041105"/>
            <a:ext cx="16034833" cy="17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Acceptable</a:t>
            </a:r>
          </a:p>
          <a:p>
            <a:pPr marL="734053" lvl="1" indent="-367026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1C1C1C"/>
                </a:solidFill>
                <a:latin typeface="Nourd"/>
              </a:rPr>
              <a:t>The Garage is aware of the time they need to implement the recommendation. Most likely they will start from upcoming semesters.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73000" y="9944100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986" y="2588489"/>
            <a:ext cx="16034833" cy="238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Suitable </a:t>
            </a:r>
          </a:p>
          <a:p>
            <a:pPr marL="734053" lvl="1" indent="-367026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1C1C1C"/>
                </a:solidFill>
                <a:latin typeface="Nourd"/>
              </a:rPr>
              <a:t>Clear guide with practicable instructions.</a:t>
            </a:r>
          </a:p>
          <a:p>
            <a:pPr marL="734053" lvl="1" indent="-367026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1C1C1C"/>
                </a:solidFill>
                <a:latin typeface="Nourd"/>
              </a:rPr>
              <a:t>through the provided guide, The Garage will start collaborating better with International Office.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962327" y="241295"/>
            <a:ext cx="7241196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SAFe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5250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749750" y="3443142"/>
            <a:ext cx="15894437" cy="5815158"/>
          </a:xfrm>
          <a:custGeom>
            <a:avLst/>
            <a:gdLst/>
            <a:ahLst/>
            <a:cxnLst/>
            <a:rect l="l" t="t" r="r" b="b"/>
            <a:pathLst>
              <a:path w="15894437" h="5815158">
                <a:moveTo>
                  <a:pt x="0" y="0"/>
                </a:moveTo>
                <a:lnTo>
                  <a:pt x="15894437" y="0"/>
                </a:lnTo>
                <a:lnTo>
                  <a:pt x="15894437" y="5815158"/>
                </a:lnTo>
                <a:lnTo>
                  <a:pt x="0" y="581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774" t="-71800" r="-23841" b="-13664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496800" y="9949082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5018" y="1879194"/>
            <a:ext cx="16034833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Feasibility </a:t>
            </a:r>
          </a:p>
          <a:p>
            <a:pPr marL="734053" lvl="1" indent="-367026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1C1C1C"/>
                </a:solidFill>
                <a:latin typeface="Nourd"/>
              </a:rPr>
              <a:t>The Garage will have enough capital for implementation of this project. </a:t>
            </a:r>
          </a:p>
        </p:txBody>
      </p:sp>
      <p:sp>
        <p:nvSpPr>
          <p:cNvPr id="7" name="Freeform 7"/>
          <p:cNvSpPr/>
          <p:nvPr/>
        </p:nvSpPr>
        <p:spPr>
          <a:xfrm>
            <a:off x="15114498" y="-58216"/>
            <a:ext cx="3059378" cy="2948128"/>
          </a:xfrm>
          <a:custGeom>
            <a:avLst/>
            <a:gdLst/>
            <a:ahLst/>
            <a:cxnLst/>
            <a:rect l="l" t="t" r="r" b="b"/>
            <a:pathLst>
              <a:path w="3059378" h="2948128">
                <a:moveTo>
                  <a:pt x="0" y="0"/>
                </a:moveTo>
                <a:lnTo>
                  <a:pt x="3059378" y="0"/>
                </a:lnTo>
                <a:lnTo>
                  <a:pt x="3059378" y="2948128"/>
                </a:lnTo>
                <a:lnTo>
                  <a:pt x="0" y="294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1263" y="24129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Overall implementation plan 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02870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2420600" y="9967917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0732" y="3524364"/>
            <a:ext cx="17766535" cy="53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C1C1C"/>
                </a:solidFill>
                <a:latin typeface="Nourd"/>
              </a:rPr>
              <a:t>The Garage will be able carry out the COIL implementation process in up-coming academic years. 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0732" y="4822670"/>
            <a:ext cx="17766535" cy="107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C1C1C"/>
                </a:solidFill>
                <a:latin typeface="Nourd"/>
              </a:rPr>
              <a:t>Implementation of Student ambassador has already been taken by one of The Garage's Intern who will look further in having ambassador through HZ Student Success Center.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0732" y="6667980"/>
            <a:ext cx="17766535" cy="107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C1C1C"/>
                </a:solidFill>
                <a:latin typeface="Nourd"/>
              </a:rPr>
              <a:t>Application process of subsidy will be taken care by one of the department at HZ who take cares of applying for funding for the HZ. </a:t>
            </a:r>
          </a:p>
        </p:txBody>
      </p:sp>
      <p:sp>
        <p:nvSpPr>
          <p:cNvPr id="8" name="Freeform 8"/>
          <p:cNvSpPr/>
          <p:nvPr/>
        </p:nvSpPr>
        <p:spPr>
          <a:xfrm>
            <a:off x="14901050" y="0"/>
            <a:ext cx="3059378" cy="2948128"/>
          </a:xfrm>
          <a:custGeom>
            <a:avLst/>
            <a:gdLst/>
            <a:ahLst/>
            <a:cxnLst/>
            <a:rect l="l" t="t" r="r" b="b"/>
            <a:pathLst>
              <a:path w="3059378" h="2948128">
                <a:moveTo>
                  <a:pt x="0" y="0"/>
                </a:moveTo>
                <a:lnTo>
                  <a:pt x="3059378" y="0"/>
                </a:lnTo>
                <a:lnTo>
                  <a:pt x="3059378" y="2948128"/>
                </a:lnTo>
                <a:lnTo>
                  <a:pt x="0" y="2948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8323" y="3675337"/>
            <a:ext cx="58188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850178" y="107632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Thank you for listening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86373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642445" y="2925462"/>
            <a:ext cx="11460051" cy="427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7"/>
              </a:lnSpc>
            </a:pPr>
            <a:r>
              <a:rPr lang="en-US" sz="3476">
                <a:solidFill>
                  <a:srgbClr val="1C1C1C"/>
                </a:solidFill>
                <a:latin typeface="Nourd"/>
              </a:rPr>
              <a:t>Swastika Regmi </a:t>
            </a:r>
          </a:p>
          <a:p>
            <a:pPr>
              <a:lnSpc>
                <a:spcPts val="4867"/>
              </a:lnSpc>
            </a:pPr>
            <a:endParaRPr lang="en-US" sz="3476">
              <a:solidFill>
                <a:srgbClr val="1C1C1C"/>
              </a:solidFill>
              <a:latin typeface="Nourd"/>
            </a:endParaRPr>
          </a:p>
          <a:p>
            <a:pPr>
              <a:lnSpc>
                <a:spcPts val="4867"/>
              </a:lnSpc>
            </a:pPr>
            <a:r>
              <a:rPr lang="en-US" sz="3476">
                <a:solidFill>
                  <a:srgbClr val="1C1C1C"/>
                </a:solidFill>
                <a:latin typeface="Nourd"/>
              </a:rPr>
              <a:t>Student number- 81485 </a:t>
            </a:r>
          </a:p>
          <a:p>
            <a:pPr>
              <a:lnSpc>
                <a:spcPts val="4867"/>
              </a:lnSpc>
            </a:pPr>
            <a:endParaRPr lang="en-US" sz="3476">
              <a:solidFill>
                <a:srgbClr val="1C1C1C"/>
              </a:solidFill>
              <a:latin typeface="Nourd"/>
            </a:endParaRPr>
          </a:p>
          <a:p>
            <a:pPr>
              <a:lnSpc>
                <a:spcPts val="4867"/>
              </a:lnSpc>
            </a:pPr>
            <a:r>
              <a:rPr lang="en-US" sz="3476">
                <a:solidFill>
                  <a:srgbClr val="1C1C1C"/>
                </a:solidFill>
                <a:latin typeface="Nourd"/>
              </a:rPr>
              <a:t>HZ University of Applied Sciences </a:t>
            </a:r>
          </a:p>
          <a:p>
            <a:pPr>
              <a:lnSpc>
                <a:spcPts val="4867"/>
              </a:lnSpc>
            </a:pPr>
            <a:endParaRPr lang="en-US" sz="3476">
              <a:solidFill>
                <a:srgbClr val="1C1C1C"/>
              </a:solidFill>
              <a:latin typeface="Nourd"/>
            </a:endParaRPr>
          </a:p>
          <a:p>
            <a:pPr>
              <a:lnSpc>
                <a:spcPts val="4867"/>
              </a:lnSpc>
            </a:pPr>
            <a:r>
              <a:rPr lang="en-US" sz="3476">
                <a:solidFill>
                  <a:srgbClr val="1C1C1C"/>
                </a:solidFill>
                <a:latin typeface="Nourd"/>
              </a:rPr>
              <a:t>29 June 2023 </a:t>
            </a:r>
          </a:p>
        </p:txBody>
      </p:sp>
      <p:sp>
        <p:nvSpPr>
          <p:cNvPr id="6" name="Freeform 6"/>
          <p:cNvSpPr/>
          <p:nvPr/>
        </p:nvSpPr>
        <p:spPr>
          <a:xfrm>
            <a:off x="12102495" y="196116"/>
            <a:ext cx="3998718" cy="8119224"/>
          </a:xfrm>
          <a:custGeom>
            <a:avLst/>
            <a:gdLst/>
            <a:ahLst/>
            <a:cxnLst/>
            <a:rect l="l" t="t" r="r" b="b"/>
            <a:pathLst>
              <a:path w="3998718" h="8119224">
                <a:moveTo>
                  <a:pt x="0" y="0"/>
                </a:moveTo>
                <a:lnTo>
                  <a:pt x="3998718" y="0"/>
                </a:lnTo>
                <a:lnTo>
                  <a:pt x="3998718" y="8119224"/>
                </a:lnTo>
                <a:lnTo>
                  <a:pt x="0" y="8119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420600" y="9965471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0647" y="500051"/>
            <a:ext cx="3603013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 dirty="0">
                <a:solidFill>
                  <a:srgbClr val="1C1C1C"/>
                </a:solidFill>
                <a:latin typeface="Hatton Bold Bold"/>
              </a:rPr>
              <a:t>CONTENTS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174" y="1510733"/>
            <a:ext cx="58188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Organization overview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0588" y="2386257"/>
            <a:ext cx="316413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Problem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0587" y="3242873"/>
            <a:ext cx="316413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The research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0587" y="4137306"/>
            <a:ext cx="50129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Main recommendations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0587" y="5073915"/>
            <a:ext cx="4870750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Professional product</a:t>
            </a:r>
          </a:p>
        </p:txBody>
      </p:sp>
      <p:sp>
        <p:nvSpPr>
          <p:cNvPr id="8" name="AutoShape 8"/>
          <p:cNvSpPr/>
          <p:nvPr/>
        </p:nvSpPr>
        <p:spPr>
          <a:xfrm>
            <a:off x="0" y="1181100"/>
            <a:ext cx="9240896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1887200" y="9867900"/>
            <a:ext cx="7753513" cy="28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228" y="6939013"/>
            <a:ext cx="1386419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1C1C1C"/>
                </a:solidFill>
                <a:latin typeface="Nourd"/>
              </a:rPr>
              <a:t>SAFe</a:t>
            </a:r>
            <a:r>
              <a:rPr lang="en-US" sz="3399" dirty="0">
                <a:solidFill>
                  <a:srgbClr val="1C1C1C"/>
                </a:solidFill>
                <a:latin typeface="Nourd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0587" y="6045105"/>
            <a:ext cx="1219495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Overall feedback and recommendation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0587" y="7831160"/>
            <a:ext cx="8075133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Overall implementation plan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414112" y="323850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Organization overview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111255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3843700" y="1614105"/>
            <a:ext cx="771192" cy="1109628"/>
          </a:xfrm>
          <a:custGeom>
            <a:avLst/>
            <a:gdLst/>
            <a:ahLst/>
            <a:cxnLst/>
            <a:rect l="l" t="t" r="r" b="b"/>
            <a:pathLst>
              <a:path w="771192" h="1109628">
                <a:moveTo>
                  <a:pt x="0" y="0"/>
                </a:moveTo>
                <a:lnTo>
                  <a:pt x="771192" y="0"/>
                </a:lnTo>
                <a:lnTo>
                  <a:pt x="771192" y="1109629"/>
                </a:lnTo>
                <a:lnTo>
                  <a:pt x="0" y="1109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43700" y="3228559"/>
            <a:ext cx="1030376" cy="861652"/>
          </a:xfrm>
          <a:custGeom>
            <a:avLst/>
            <a:gdLst/>
            <a:ahLst/>
            <a:cxnLst/>
            <a:rect l="l" t="t" r="r" b="b"/>
            <a:pathLst>
              <a:path w="1030376" h="861652">
                <a:moveTo>
                  <a:pt x="0" y="0"/>
                </a:moveTo>
                <a:lnTo>
                  <a:pt x="1030376" y="0"/>
                </a:lnTo>
                <a:lnTo>
                  <a:pt x="1030376" y="861652"/>
                </a:lnTo>
                <a:lnTo>
                  <a:pt x="0" y="86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43700" y="4772183"/>
            <a:ext cx="742634" cy="742634"/>
          </a:xfrm>
          <a:custGeom>
            <a:avLst/>
            <a:gdLst/>
            <a:ahLst/>
            <a:cxnLst/>
            <a:rect l="l" t="t" r="r" b="b"/>
            <a:pathLst>
              <a:path w="742634" h="742634">
                <a:moveTo>
                  <a:pt x="0" y="0"/>
                </a:moveTo>
                <a:lnTo>
                  <a:pt x="742634" y="0"/>
                </a:lnTo>
                <a:lnTo>
                  <a:pt x="742634" y="742634"/>
                </a:lnTo>
                <a:lnTo>
                  <a:pt x="0" y="742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43700" y="6352859"/>
            <a:ext cx="771192" cy="771192"/>
          </a:xfrm>
          <a:custGeom>
            <a:avLst/>
            <a:gdLst/>
            <a:ahLst/>
            <a:cxnLst/>
            <a:rect l="l" t="t" r="r" b="b"/>
            <a:pathLst>
              <a:path w="771192" h="771192">
                <a:moveTo>
                  <a:pt x="0" y="0"/>
                </a:moveTo>
                <a:lnTo>
                  <a:pt x="771192" y="0"/>
                </a:lnTo>
                <a:lnTo>
                  <a:pt x="771192" y="771192"/>
                </a:lnTo>
                <a:lnTo>
                  <a:pt x="0" y="771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573000" y="9963150"/>
            <a:ext cx="6735106" cy="24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91703" y="1934843"/>
            <a:ext cx="58188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An innovative studio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1703" y="6414922"/>
            <a:ext cx="8449894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Collaborates with HZ partner universities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1703" y="4934426"/>
            <a:ext cx="58188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Working space for students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1703" y="3401378"/>
            <a:ext cx="8923952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Located in HZ-tower, Vlissingen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504629" y="24129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Problem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002341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0" y="2246763"/>
            <a:ext cx="6209310" cy="4436834"/>
          </a:xfrm>
          <a:custGeom>
            <a:avLst/>
            <a:gdLst/>
            <a:ahLst/>
            <a:cxnLst/>
            <a:rect l="l" t="t" r="r" b="b"/>
            <a:pathLst>
              <a:path w="6209310" h="4436834">
                <a:moveTo>
                  <a:pt x="0" y="0"/>
                </a:moveTo>
                <a:lnTo>
                  <a:pt x="6209310" y="0"/>
                </a:lnTo>
                <a:lnTo>
                  <a:pt x="6209310" y="4436834"/>
                </a:lnTo>
                <a:lnTo>
                  <a:pt x="0" y="4436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09310" y="3167286"/>
            <a:ext cx="9516526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To bring in more international students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58283" y="9867900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09310" y="4819967"/>
            <a:ext cx="1172369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Had a plan for implementing COIL but no action were taken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8323" y="3675337"/>
            <a:ext cx="58188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3947779" y="24129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The research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102870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496800" y="9944100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6" name="Freeform 6"/>
          <p:cNvSpPr/>
          <p:nvPr/>
        </p:nvSpPr>
        <p:spPr>
          <a:xfrm>
            <a:off x="167736" y="1941470"/>
            <a:ext cx="6540867" cy="4114800"/>
          </a:xfrm>
          <a:custGeom>
            <a:avLst/>
            <a:gdLst/>
            <a:ahLst/>
            <a:cxnLst/>
            <a:rect l="l" t="t" r="r" b="b"/>
            <a:pathLst>
              <a:path w="6540867" h="4114800">
                <a:moveTo>
                  <a:pt x="0" y="0"/>
                </a:moveTo>
                <a:lnTo>
                  <a:pt x="6540867" y="0"/>
                </a:lnTo>
                <a:lnTo>
                  <a:pt x="6540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84423" y="3362959"/>
            <a:ext cx="9516526" cy="178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How can The Garage encourage incoming students to participate in interdisciplinary projects through COIL?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94070" y="1279903"/>
            <a:ext cx="5217216" cy="4529534"/>
          </a:xfrm>
          <a:custGeom>
            <a:avLst/>
            <a:gdLst/>
            <a:ahLst/>
            <a:cxnLst/>
            <a:rect l="l" t="t" r="r" b="b"/>
            <a:pathLst>
              <a:path w="5217216" h="4529534">
                <a:moveTo>
                  <a:pt x="0" y="0"/>
                </a:moveTo>
                <a:lnTo>
                  <a:pt x="5217216" y="0"/>
                </a:lnTo>
                <a:lnTo>
                  <a:pt x="5217216" y="4529534"/>
                </a:lnTo>
                <a:lnTo>
                  <a:pt x="0" y="452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1763892" y="24129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Main recommendations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8107" y="7916942"/>
            <a:ext cx="9563932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Collaborate with the International office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8557" y="9920292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107" y="6241810"/>
            <a:ext cx="9563932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COIL implementation process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300165" y="5946532"/>
            <a:ext cx="7981505" cy="194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3"/>
              </a:lnSpc>
              <a:spcBef>
                <a:spcPct val="0"/>
              </a:spcBef>
            </a:pPr>
            <a:r>
              <a:rPr lang="en-US" sz="1264" spc="12">
                <a:solidFill>
                  <a:srgbClr val="1C1C1C"/>
                </a:solidFill>
                <a:latin typeface="Muli Bold"/>
              </a:rPr>
              <a:t>¹ Source- https://bordio.com/blog/implementation-plan/</a:t>
            </a:r>
          </a:p>
        </p:txBody>
      </p:sp>
      <p:sp>
        <p:nvSpPr>
          <p:cNvPr id="9" name="Freeform 9"/>
          <p:cNvSpPr/>
          <p:nvPr/>
        </p:nvSpPr>
        <p:spPr>
          <a:xfrm>
            <a:off x="9549731" y="1481316"/>
            <a:ext cx="7353318" cy="4126707"/>
          </a:xfrm>
          <a:custGeom>
            <a:avLst/>
            <a:gdLst/>
            <a:ahLst/>
            <a:cxnLst/>
            <a:rect l="l" t="t" r="r" b="b"/>
            <a:pathLst>
              <a:path w="7353318" h="4126707">
                <a:moveTo>
                  <a:pt x="0" y="0"/>
                </a:moveTo>
                <a:lnTo>
                  <a:pt x="7353318" y="0"/>
                </a:lnTo>
                <a:lnTo>
                  <a:pt x="7353318" y="4126707"/>
                </a:lnTo>
                <a:lnTo>
                  <a:pt x="0" y="4126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0" r="-1332" b="-153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549731" y="5810291"/>
            <a:ext cx="7353318" cy="46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  <a:spcBef>
                <a:spcPct val="0"/>
              </a:spcBef>
            </a:pPr>
            <a:r>
              <a:rPr lang="en-US" sz="1499" spc="14">
                <a:solidFill>
                  <a:srgbClr val="1C1C1C"/>
                </a:solidFill>
                <a:latin typeface="Muli Bold"/>
              </a:rPr>
              <a:t>²Source- https://monitor.icef.com/2020/02/peer-to-peer-effect-in-international-student-recruitment/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49731" y="6241810"/>
            <a:ext cx="10268283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Student ambassador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1C1C1C"/>
              </a:solidFill>
              <a:latin typeface="Nour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49731" y="7916942"/>
            <a:ext cx="9563932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Mentorship trainings and workshop for COIL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66454" y="241295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1C1C1C"/>
                </a:solidFill>
                <a:latin typeface="Hatton Bold Bold"/>
              </a:rPr>
              <a:t>Professional product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028700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5105400" y="1949566"/>
            <a:ext cx="7502981" cy="7591773"/>
          </a:xfrm>
          <a:custGeom>
            <a:avLst/>
            <a:gdLst/>
            <a:ahLst/>
            <a:cxnLst/>
            <a:rect l="l" t="t" r="r" b="b"/>
            <a:pathLst>
              <a:path w="7502981" h="7591773">
                <a:moveTo>
                  <a:pt x="0" y="0"/>
                </a:moveTo>
                <a:lnTo>
                  <a:pt x="7502980" y="0"/>
                </a:lnTo>
                <a:lnTo>
                  <a:pt x="7502980" y="7591773"/>
                </a:lnTo>
                <a:lnTo>
                  <a:pt x="0" y="7591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837" t="-39506" r="-91106" b="-4725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3082" y="1360572"/>
            <a:ext cx="5818868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C1C1C"/>
                </a:solidFill>
                <a:latin typeface="Nourd"/>
              </a:rPr>
              <a:t>COIL Implementation Guide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96800" y="9987714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514600" y="482497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 dirty="0">
                <a:solidFill>
                  <a:srgbClr val="1C1C1C"/>
                </a:solidFill>
                <a:latin typeface="Hatton Bold Bold"/>
              </a:rPr>
              <a:t>Professional product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269902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988847" y="2319344"/>
            <a:ext cx="12267182" cy="6996794"/>
          </a:xfrm>
          <a:custGeom>
            <a:avLst/>
            <a:gdLst/>
            <a:ahLst/>
            <a:cxnLst/>
            <a:rect l="l" t="t" r="r" b="b"/>
            <a:pathLst>
              <a:path w="12267182" h="6996794">
                <a:moveTo>
                  <a:pt x="0" y="0"/>
                </a:moveTo>
                <a:lnTo>
                  <a:pt x="12267182" y="0"/>
                </a:lnTo>
                <a:lnTo>
                  <a:pt x="12267182" y="6996793"/>
                </a:lnTo>
                <a:lnTo>
                  <a:pt x="0" y="6996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032" t="-46033" r="-24011" b="-5322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228600" y="1476916"/>
            <a:ext cx="8910683" cy="580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Collaborate with the International Office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73000" y="10036175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514600" y="342134"/>
            <a:ext cx="14427120" cy="78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 dirty="0">
                <a:solidFill>
                  <a:srgbClr val="1C1C1C"/>
                </a:solidFill>
                <a:latin typeface="Hatton Bold Bold"/>
              </a:rPr>
              <a:t>Professional product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1163547"/>
            <a:ext cx="16244877" cy="0"/>
          </a:xfrm>
          <a:prstGeom prst="line">
            <a:avLst/>
          </a:prstGeom>
          <a:ln w="57150" cap="flat">
            <a:solidFill>
              <a:srgbClr val="1C1C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28600" y="1373020"/>
            <a:ext cx="4055626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1C1C1C"/>
                </a:solidFill>
                <a:latin typeface="Nourd"/>
              </a:rPr>
              <a:t>Student ambassador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73000" y="10036175"/>
            <a:ext cx="6735106" cy="2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1C1C1C"/>
                </a:solidFill>
                <a:latin typeface="Nourd Bold"/>
              </a:rPr>
              <a:t>| Graduation Presentation| Swastika Regmi |</a:t>
            </a:r>
          </a:p>
        </p:txBody>
      </p:sp>
      <p:sp>
        <p:nvSpPr>
          <p:cNvPr id="6" name="Freeform 6"/>
          <p:cNvSpPr/>
          <p:nvPr/>
        </p:nvSpPr>
        <p:spPr>
          <a:xfrm>
            <a:off x="2256413" y="2361472"/>
            <a:ext cx="12411765" cy="6846784"/>
          </a:xfrm>
          <a:custGeom>
            <a:avLst/>
            <a:gdLst/>
            <a:ahLst/>
            <a:cxnLst/>
            <a:rect l="l" t="t" r="r" b="b"/>
            <a:pathLst>
              <a:path w="12411765" h="6846784">
                <a:moveTo>
                  <a:pt x="0" y="0"/>
                </a:moveTo>
                <a:lnTo>
                  <a:pt x="12411766" y="0"/>
                </a:lnTo>
                <a:lnTo>
                  <a:pt x="12411766" y="6846784"/>
                </a:lnTo>
                <a:lnTo>
                  <a:pt x="0" y="684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857" t="-49227" r="-22362" b="-52896"/>
            </a:stretch>
          </a:blipFill>
        </p:spPr>
        <p:txBody>
          <a:bodyPr/>
          <a:lstStyle/>
          <a:p>
            <a:endParaRPr lang="en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Custom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Nourd</vt:lpstr>
      <vt:lpstr>Arial</vt:lpstr>
      <vt:lpstr>Calibri</vt:lpstr>
      <vt:lpstr>Hatton Bold Bold</vt:lpstr>
      <vt:lpstr>Nourd Bold</vt:lpstr>
      <vt:lpstr>Muli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Presentation Swastika Regmi</dc:title>
  <dc:creator>swastika regmi</dc:creator>
  <cp:lastModifiedBy>swastika regmi</cp:lastModifiedBy>
  <cp:revision>3</cp:revision>
  <dcterms:created xsi:type="dcterms:W3CDTF">2006-08-16T00:00:00Z</dcterms:created>
  <dcterms:modified xsi:type="dcterms:W3CDTF">2023-06-28T14:51:40Z</dcterms:modified>
  <dc:identifier>DAFmvK8G4Pw</dc:identifier>
</cp:coreProperties>
</file>