
<file path=[Content_Types].xml><?xml version="1.0" encoding="utf-8"?>
<Types xmlns="http://schemas.openxmlformats.org/package/2006/content-types">
  <Default Extension="emf" ContentType="image/x-emf"/>
  <Default Extension="fntdata" ContentType="application/x-fontdata"/>
  <Default Extension="JPE"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FE_1EA02ECA.xml" ContentType="application/vnd.ms-powerpoint.comments+xml"/>
  <Override PartName="/ppt/notesSlides/notesSlide10.xml" ContentType="application/vnd.openxmlformats-officedocument.presentationml.notesSlide+xml"/>
  <Override PartName="/ppt/comments/modernComment_1F4_C0F35A0F.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4"/>
  </p:sldMasterIdLst>
  <p:notesMasterIdLst>
    <p:notesMasterId r:id="rId78"/>
  </p:notesMasterIdLst>
  <p:sldIdLst>
    <p:sldId id="334" r:id="rId5"/>
    <p:sldId id="433" r:id="rId6"/>
    <p:sldId id="321" r:id="rId7"/>
    <p:sldId id="457" r:id="rId8"/>
    <p:sldId id="320" r:id="rId9"/>
    <p:sldId id="456" r:id="rId10"/>
    <p:sldId id="315" r:id="rId11"/>
    <p:sldId id="327" r:id="rId12"/>
    <p:sldId id="375" r:id="rId13"/>
    <p:sldId id="442" r:id="rId14"/>
    <p:sldId id="443" r:id="rId15"/>
    <p:sldId id="445" r:id="rId16"/>
    <p:sldId id="448" r:id="rId17"/>
    <p:sldId id="371" r:id="rId18"/>
    <p:sldId id="479" r:id="rId19"/>
    <p:sldId id="480" r:id="rId20"/>
    <p:sldId id="481" r:id="rId21"/>
    <p:sldId id="465" r:id="rId22"/>
    <p:sldId id="466" r:id="rId23"/>
    <p:sldId id="474" r:id="rId24"/>
    <p:sldId id="475" r:id="rId25"/>
    <p:sldId id="471" r:id="rId26"/>
    <p:sldId id="430" r:id="rId27"/>
    <p:sldId id="482" r:id="rId28"/>
    <p:sldId id="441" r:id="rId29"/>
    <p:sldId id="511" r:id="rId30"/>
    <p:sldId id="514" r:id="rId31"/>
    <p:sldId id="510" r:id="rId32"/>
    <p:sldId id="472" r:id="rId33"/>
    <p:sldId id="500" r:id="rId34"/>
    <p:sldId id="504" r:id="rId35"/>
    <p:sldId id="513" r:id="rId36"/>
    <p:sldId id="512" r:id="rId37"/>
    <p:sldId id="473" r:id="rId38"/>
    <p:sldId id="491" r:id="rId39"/>
    <p:sldId id="672" r:id="rId40"/>
    <p:sldId id="673" r:id="rId41"/>
    <p:sldId id="674" r:id="rId42"/>
    <p:sldId id="675" r:id="rId43"/>
    <p:sldId id="494" r:id="rId44"/>
    <p:sldId id="483" r:id="rId45"/>
    <p:sldId id="509" r:id="rId46"/>
    <p:sldId id="499" r:id="rId47"/>
    <p:sldId id="477" r:id="rId48"/>
    <p:sldId id="364" r:id="rId49"/>
    <p:sldId id="374" r:id="rId50"/>
    <p:sldId id="317" r:id="rId51"/>
    <p:sldId id="318" r:id="rId52"/>
    <p:sldId id="308" r:id="rId53"/>
    <p:sldId id="455" r:id="rId54"/>
    <p:sldId id="306" r:id="rId55"/>
    <p:sldId id="325" r:id="rId56"/>
    <p:sldId id="326" r:id="rId57"/>
    <p:sldId id="478" r:id="rId58"/>
    <p:sldId id="438" r:id="rId59"/>
    <p:sldId id="469" r:id="rId60"/>
    <p:sldId id="470" r:id="rId61"/>
    <p:sldId id="487" r:id="rId62"/>
    <p:sldId id="488" r:id="rId63"/>
    <p:sldId id="501" r:id="rId64"/>
    <p:sldId id="502" r:id="rId65"/>
    <p:sldId id="503" r:id="rId66"/>
    <p:sldId id="454" r:id="rId67"/>
    <p:sldId id="343" r:id="rId68"/>
    <p:sldId id="434" r:id="rId69"/>
    <p:sldId id="407" r:id="rId70"/>
    <p:sldId id="492" r:id="rId71"/>
    <p:sldId id="493" r:id="rId72"/>
    <p:sldId id="506" r:id="rId73"/>
    <p:sldId id="507" r:id="rId74"/>
    <p:sldId id="508" r:id="rId75"/>
    <p:sldId id="497" r:id="rId76"/>
    <p:sldId id="498" r:id="rId77"/>
  </p:sldIdLst>
  <p:sldSz cx="24387175" cy="13716000"/>
  <p:notesSz cx="6858000" cy="9144000"/>
  <p:embeddedFontLst>
    <p:embeddedFont>
      <p:font typeface="Calibri" panose="020F0502020204030204" pitchFamily="34" charset="0"/>
      <p:regular r:id="rId79"/>
      <p:bold r:id="rId80"/>
      <p:italic r:id="rId81"/>
      <p:boldItalic r:id="rId82"/>
    </p:embeddedFont>
    <p:embeddedFont>
      <p:font typeface="Calibri Light" panose="020F0302020204030204" pitchFamily="34" charset="0"/>
      <p:regular r:id="rId83"/>
      <p:italic r:id="rId84"/>
    </p:embeddedFont>
    <p:embeddedFont>
      <p:font typeface="Cambria Math" panose="02040503050406030204" pitchFamily="18" charset="0"/>
      <p:regular r:id="rId85"/>
    </p:embeddedFont>
    <p:embeddedFont>
      <p:font typeface="Helvetica" panose="020B0604020202020204" pitchFamily="34" charset="0"/>
      <p:regular r:id="rId86"/>
      <p:bold r:id="rId87"/>
      <p:italic r:id="rId88"/>
      <p:boldItalic r:id="rId89"/>
    </p:embeddedFont>
    <p:embeddedFont>
      <p:font typeface="Roboto" panose="02000000000000000000" pitchFamily="2" charset="0"/>
      <p:regular r:id="rId90"/>
      <p:bold r:id="rId91"/>
      <p:italic r:id="rId92"/>
      <p:boldItalic r:id="rId93"/>
    </p:embeddedFont>
    <p:embeddedFont>
      <p:font typeface="Roboto Black" panose="02000000000000000000" pitchFamily="2" charset="0"/>
      <p:regular r:id="rId94"/>
      <p:bold r:id="rId95"/>
      <p:italic r:id="rId96"/>
      <p:boldItalic r:id="rId97"/>
    </p:embeddedFont>
    <p:embeddedFont>
      <p:font typeface="Roboto Light" panose="020B0604020202020204" pitchFamily="2" charset="0"/>
      <p:regular r:id="rId98"/>
      <p:italic r:id="rId99"/>
    </p:embeddedFont>
    <p:embeddedFont>
      <p:font typeface="Roboto Medium" panose="02000000000000000000" pitchFamily="2" charset="0"/>
      <p:regular r:id="rId100"/>
      <p:bold r:id="rId101"/>
      <p:italic r:id="rId102"/>
      <p:boldItalic r:id="rId10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A001F5-B2C6-6D95-7AFB-927C1EE81585}" name="Henri ter Hofte" initials="HtH" userId="Henri ter Hoft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nri Hofte, ter" initials="HHt" lastIdx="9" clrIdx="0">
    <p:extLst>
      <p:ext uri="{19B8F6BF-5375-455C-9EA6-DF929625EA0E}">
        <p15:presenceInfo xmlns:p15="http://schemas.microsoft.com/office/powerpoint/2012/main" userId="Henri Hofte, ter" providerId="None"/>
      </p:ext>
    </p:extLst>
  </p:cmAuthor>
  <p:cmAuthor id="2" name="Henri" initials="H" lastIdx="12" clrIdx="1">
    <p:extLst>
      <p:ext uri="{19B8F6BF-5375-455C-9EA6-DF929625EA0E}">
        <p15:presenceInfo xmlns:p15="http://schemas.microsoft.com/office/powerpoint/2012/main" userId="Henri" providerId="None"/>
      </p:ext>
    </p:extLst>
  </p:cmAuthor>
  <p:cmAuthor id="3" name="Jeike Wallinga" initials="JW" lastIdx="23" clrIdx="2">
    <p:extLst>
      <p:ext uri="{19B8F6BF-5375-455C-9EA6-DF929625EA0E}">
        <p15:presenceInfo xmlns:p15="http://schemas.microsoft.com/office/powerpoint/2012/main" userId="S::va0117536@windesheim.nl::c6fb06b9-3d60-46cd-a8a5-6421d5f59e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BCC5"/>
    <a:srgbClr val="FFCB05"/>
    <a:srgbClr val="B1D249"/>
    <a:srgbClr val="FAA61A"/>
    <a:srgbClr val="F16682"/>
    <a:srgbClr val="FFFFFF"/>
    <a:srgbClr val="000000"/>
    <a:srgbClr val="84D0D9"/>
    <a:srgbClr val="FF0000"/>
    <a:srgbClr val="D5E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1DF255-E9A6-47BE-B661-FBCDBE6B3025}" v="4754" dt="2022-06-26T07:42:47.9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85" autoAdjust="0"/>
    <p:restoredTop sz="82353" autoAdjust="0"/>
  </p:normalViewPr>
  <p:slideViewPr>
    <p:cSldViewPr snapToGrid="0" snapToObjects="1">
      <p:cViewPr varScale="1">
        <p:scale>
          <a:sx n="34" d="100"/>
          <a:sy n="34" d="100"/>
        </p:scale>
        <p:origin x="1104" y="62"/>
      </p:cViewPr>
      <p:guideLst>
        <p:guide orient="horz" pos="4320"/>
        <p:guide pos="7681"/>
      </p:guideLst>
    </p:cSldViewPr>
  </p:slideViewPr>
  <p:outlineViewPr>
    <p:cViewPr>
      <p:scale>
        <a:sx n="33" d="100"/>
        <a:sy n="33" d="100"/>
      </p:scale>
      <p:origin x="0" y="-8310"/>
    </p:cViewPr>
  </p:outlineViewPr>
  <p:notesTextViewPr>
    <p:cViewPr>
      <p:scale>
        <a:sx n="3" d="2"/>
        <a:sy n="3" d="2"/>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6.fntdata"/><Relationship Id="rId89"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theme" Target="theme/theme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font" Target="fonts/font1.fntdata"/><Relationship Id="rId87" Type="http://schemas.openxmlformats.org/officeDocument/2006/relationships/font" Target="fonts/font9.fntdata"/><Relationship Id="rId102" Type="http://schemas.openxmlformats.org/officeDocument/2006/relationships/font" Target="fonts/font24.fntdata"/><Relationship Id="rId110"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4.fntdata"/><Relationship Id="rId90" Type="http://schemas.openxmlformats.org/officeDocument/2006/relationships/font" Target="fonts/font12.fntdata"/><Relationship Id="rId95" Type="http://schemas.openxmlformats.org/officeDocument/2006/relationships/font" Target="fonts/font1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font" Target="fonts/font22.fntdata"/><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2.fntdata"/><Relationship Id="rId85" Type="http://schemas.openxmlformats.org/officeDocument/2006/relationships/font" Target="fonts/font7.fntdata"/><Relationship Id="rId93" Type="http://schemas.openxmlformats.org/officeDocument/2006/relationships/font" Target="fonts/font15.fntdata"/><Relationship Id="rId98" Type="http://schemas.openxmlformats.org/officeDocument/2006/relationships/font" Target="fonts/font2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font" Target="fonts/font25.fntdata"/><Relationship Id="rId10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font" Target="fonts/font13.fntdata"/><Relationship Id="rId96"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font" Target="fonts/font21.fntdata"/><Relationship Id="rId101" Type="http://schemas.openxmlformats.org/officeDocument/2006/relationships/font" Target="fonts/font23.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5/10/relationships/revisionInfo" Target="revisionInfo.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9.fntdata"/><Relationship Id="rId104"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4.fntdata"/></Relationships>
</file>

<file path=ppt/comments/modernComment_1F4_C0F35A0F.xml><?xml version="1.0" encoding="utf-8"?>
<p188:cmLst xmlns:a="http://schemas.openxmlformats.org/drawingml/2006/main" xmlns:r="http://schemas.openxmlformats.org/officeDocument/2006/relationships" xmlns:p188="http://schemas.microsoft.com/office/powerpoint/2018/8/main">
  <p188:cm id="{D760E73F-26E5-4A64-8EA2-F7F75EF502DD}" authorId="{E6A001F5-B2C6-6D95-7AFB-927C1EE81585}" created="2022-05-24T08:47:06.900">
    <pc:sldMkLst xmlns:pc="http://schemas.microsoft.com/office/powerpoint/2013/main/command">
      <pc:docMk/>
      <pc:sldMk cId="3237173775" sldId="500"/>
    </pc:sldMkLst>
    <p188:txBody>
      <a:bodyPr/>
      <a:lstStyle/>
      <a:p>
        <a:r>
          <a:rPr lang="nl-NL"/>
          <a:t>If time left: change to plot of ALL Assendorp homeweeks analyzed</a:t>
        </a:r>
      </a:p>
    </p188:txBody>
  </p188:cm>
</p188:cmLst>
</file>

<file path=ppt/comments/modernComment_1FE_1EA02ECA.xml><?xml version="1.0" encoding="utf-8"?>
<p188:cmLst xmlns:a="http://schemas.openxmlformats.org/drawingml/2006/main" xmlns:r="http://schemas.openxmlformats.org/officeDocument/2006/relationships" xmlns:p188="http://schemas.microsoft.com/office/powerpoint/2018/8/main">
  <p188:cm id="{52CF26A1-BDAC-467E-8847-ACA71CFD5EA7}" authorId="{E6A001F5-B2C6-6D95-7AFB-927C1EE81585}" created="2022-05-23T16:10:25.626">
    <pc:sldMkLst xmlns:pc="http://schemas.microsoft.com/office/powerpoint/2013/main/command">
      <pc:docMk/>
      <pc:sldMk cId="36049196" sldId="441"/>
    </pc:sldMkLst>
    <p188:txBody>
      <a:bodyPr/>
      <a:lstStyle/>
      <a:p>
        <a:r>
          <a:rPr lang="nl-NL"/>
          <a:t>If time: change to Assendorp plot with style consistent to previous plots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CA0344-573B-4A2F-B9CF-F1897E034D98}" type="doc">
      <dgm:prSet loTypeId="urn:microsoft.com/office/officeart/2005/8/layout/equation1" loCatId="relationship" qsTypeId="urn:microsoft.com/office/officeart/2005/8/quickstyle/simple1" qsCatId="simple" csTypeId="urn:microsoft.com/office/officeart/2005/8/colors/accent1_2" csCatId="accent1" phldr="1"/>
      <dgm:spPr/>
      <dgm:t>
        <a:bodyPr/>
        <a:lstStyle/>
        <a:p>
          <a:endParaRPr lang="nl-NL"/>
        </a:p>
      </dgm:t>
    </dgm:pt>
    <dgm:pt modelId="{4E0D28D5-FF3C-4DD9-9B66-52D3EB95A62B}">
      <dgm:prSet phldrT="[Text]"/>
      <dgm:spPr/>
      <dgm:t>
        <a:bodyPr/>
        <a:lstStyle/>
        <a:p>
          <a:r>
            <a:rPr lang="nl-NL" dirty="0" err="1"/>
            <a:t>occupancy</a:t>
          </a:r>
          <a:endParaRPr lang="nl-NL" dirty="0"/>
        </a:p>
      </dgm:t>
    </dgm:pt>
    <dgm:pt modelId="{68AFBB24-0119-401B-884A-101A41C69D47}" type="parTrans" cxnId="{1A13D828-FF89-41B7-8160-F850BD82E31E}">
      <dgm:prSet/>
      <dgm:spPr/>
      <dgm:t>
        <a:bodyPr/>
        <a:lstStyle/>
        <a:p>
          <a:endParaRPr lang="nl-NL"/>
        </a:p>
      </dgm:t>
    </dgm:pt>
    <dgm:pt modelId="{35456072-84C3-4C4C-934B-C08EC63E8764}" type="sibTrans" cxnId="{1A13D828-FF89-41B7-8160-F850BD82E31E}">
      <dgm:prSet/>
      <dgm:spPr/>
      <dgm:t>
        <a:bodyPr/>
        <a:lstStyle/>
        <a:p>
          <a:endParaRPr lang="nl-NL"/>
        </a:p>
      </dgm:t>
    </dgm:pt>
    <dgm:pt modelId="{BECB6DBA-F45D-4465-B83C-D6364CF9B5B9}">
      <dgm:prSet phldrT="[Text]"/>
      <dgm:spPr/>
      <dgm:t>
        <a:bodyPr/>
        <a:lstStyle/>
        <a:p>
          <a:r>
            <a:rPr lang="nl-NL" dirty="0" err="1"/>
            <a:t>ventilation</a:t>
          </a:r>
          <a:endParaRPr lang="nl-NL" dirty="0"/>
        </a:p>
      </dgm:t>
    </dgm:pt>
    <dgm:pt modelId="{C5871254-AB4A-4313-81D6-0A7F6925FB71}" type="parTrans" cxnId="{F8CA281C-E042-42F1-BC08-43907B4628F8}">
      <dgm:prSet/>
      <dgm:spPr/>
      <dgm:t>
        <a:bodyPr/>
        <a:lstStyle/>
        <a:p>
          <a:endParaRPr lang="nl-NL"/>
        </a:p>
      </dgm:t>
    </dgm:pt>
    <dgm:pt modelId="{AE81F978-26F4-472E-B516-5F39D6896752}" type="sibTrans" cxnId="{F8CA281C-E042-42F1-BC08-43907B4628F8}">
      <dgm:prSet/>
      <dgm:spPr/>
      <dgm:t>
        <a:bodyPr/>
        <a:lstStyle/>
        <a:p>
          <a:endParaRPr lang="nl-NL"/>
        </a:p>
      </dgm:t>
    </dgm:pt>
    <dgm:pt modelId="{3B37B068-DD1A-4D5A-A92F-53F72F364E03}">
      <dgm:prSet phldrT="[Text]"/>
      <dgm:spPr/>
      <dgm:t>
        <a:bodyPr/>
        <a:lstStyle/>
        <a:p>
          <a:r>
            <a:rPr lang="nl-NL"/>
            <a:t>CO</a:t>
          </a:r>
          <a:r>
            <a:rPr lang="nl-NL" baseline="-25000"/>
            <a:t>2</a:t>
          </a:r>
          <a:r>
            <a:rPr lang="nl-NL"/>
            <a:t> </a:t>
          </a:r>
          <a:r>
            <a:rPr lang="nl-NL" err="1"/>
            <a:t>concentration</a:t>
          </a:r>
          <a:br>
            <a:rPr lang="nl-NL"/>
          </a:br>
          <a:endParaRPr lang="nl-NL"/>
        </a:p>
      </dgm:t>
    </dgm:pt>
    <dgm:pt modelId="{D90C8AA2-9F20-471B-B66C-F2CD1A1DBA60}" type="parTrans" cxnId="{3019531B-FA60-46D8-B572-28FE5DDDA2C5}">
      <dgm:prSet/>
      <dgm:spPr/>
      <dgm:t>
        <a:bodyPr/>
        <a:lstStyle/>
        <a:p>
          <a:endParaRPr lang="nl-NL"/>
        </a:p>
      </dgm:t>
    </dgm:pt>
    <dgm:pt modelId="{6312F5A7-57F5-41F3-9421-7299F893251A}" type="sibTrans" cxnId="{3019531B-FA60-46D8-B572-28FE5DDDA2C5}">
      <dgm:prSet/>
      <dgm:spPr/>
      <dgm:t>
        <a:bodyPr/>
        <a:lstStyle/>
        <a:p>
          <a:endParaRPr lang="nl-NL"/>
        </a:p>
      </dgm:t>
    </dgm:pt>
    <dgm:pt modelId="{1332F42E-C37F-4CB0-8503-10204959F981}" type="pres">
      <dgm:prSet presAssocID="{78CA0344-573B-4A2F-B9CF-F1897E034D98}" presName="linearFlow" presStyleCnt="0">
        <dgm:presLayoutVars>
          <dgm:dir/>
          <dgm:resizeHandles val="exact"/>
        </dgm:presLayoutVars>
      </dgm:prSet>
      <dgm:spPr/>
    </dgm:pt>
    <dgm:pt modelId="{4BEA2A0C-92FA-44B8-8C80-F54532B3FD27}" type="pres">
      <dgm:prSet presAssocID="{4E0D28D5-FF3C-4DD9-9B66-52D3EB95A62B}" presName="node" presStyleLbl="node1" presStyleIdx="0" presStyleCnt="3">
        <dgm:presLayoutVars>
          <dgm:bulletEnabled val="1"/>
        </dgm:presLayoutVars>
      </dgm:prSet>
      <dgm:spPr/>
    </dgm:pt>
    <dgm:pt modelId="{9D19F9CC-C6CA-42B5-8261-E9FEB02D4E7F}" type="pres">
      <dgm:prSet presAssocID="{35456072-84C3-4C4C-934B-C08EC63E8764}" presName="spacerL" presStyleCnt="0"/>
      <dgm:spPr/>
    </dgm:pt>
    <dgm:pt modelId="{FF61BE78-2066-46E4-9E15-6B1E94E5BF16}" type="pres">
      <dgm:prSet presAssocID="{35456072-84C3-4C4C-934B-C08EC63E8764}" presName="sibTrans" presStyleLbl="sibTrans2D1" presStyleIdx="0" presStyleCnt="2"/>
      <dgm:spPr>
        <a:prstGeom prst="mathMinus">
          <a:avLst/>
        </a:prstGeom>
      </dgm:spPr>
    </dgm:pt>
    <dgm:pt modelId="{64BD3598-4339-4D20-89CA-506466A2506B}" type="pres">
      <dgm:prSet presAssocID="{35456072-84C3-4C4C-934B-C08EC63E8764}" presName="spacerR" presStyleCnt="0"/>
      <dgm:spPr/>
    </dgm:pt>
    <dgm:pt modelId="{46715100-AEE5-41A7-AAF2-3DBCD95BFD5E}" type="pres">
      <dgm:prSet presAssocID="{BECB6DBA-F45D-4465-B83C-D6364CF9B5B9}" presName="node" presStyleLbl="node1" presStyleIdx="1" presStyleCnt="3">
        <dgm:presLayoutVars>
          <dgm:bulletEnabled val="1"/>
        </dgm:presLayoutVars>
      </dgm:prSet>
      <dgm:spPr/>
    </dgm:pt>
    <dgm:pt modelId="{0711521E-C41C-4B22-AFA0-84CE06B221E2}" type="pres">
      <dgm:prSet presAssocID="{AE81F978-26F4-472E-B516-5F39D6896752}" presName="spacerL" presStyleCnt="0"/>
      <dgm:spPr/>
    </dgm:pt>
    <dgm:pt modelId="{C5A8A54A-6264-4410-8DEE-26DF220FF980}" type="pres">
      <dgm:prSet presAssocID="{AE81F978-26F4-472E-B516-5F39D6896752}" presName="sibTrans" presStyleLbl="sibTrans2D1" presStyleIdx="1" presStyleCnt="2"/>
      <dgm:spPr/>
    </dgm:pt>
    <dgm:pt modelId="{47C47E78-F0E0-4EF0-80BD-2E2C4731E04C}" type="pres">
      <dgm:prSet presAssocID="{AE81F978-26F4-472E-B516-5F39D6896752}" presName="spacerR" presStyleCnt="0"/>
      <dgm:spPr/>
    </dgm:pt>
    <dgm:pt modelId="{82FBF723-9854-472F-92AC-2D444BEBFAE5}" type="pres">
      <dgm:prSet presAssocID="{3B37B068-DD1A-4D5A-A92F-53F72F364E03}" presName="node" presStyleLbl="node1" presStyleIdx="2" presStyleCnt="3">
        <dgm:presLayoutVars>
          <dgm:bulletEnabled val="1"/>
        </dgm:presLayoutVars>
      </dgm:prSet>
      <dgm:spPr/>
    </dgm:pt>
  </dgm:ptLst>
  <dgm:cxnLst>
    <dgm:cxn modelId="{FA478606-B07C-440A-A22C-8CEF3DDEE9DB}" type="presOf" srcId="{3B37B068-DD1A-4D5A-A92F-53F72F364E03}" destId="{82FBF723-9854-472F-92AC-2D444BEBFAE5}" srcOrd="0" destOrd="0" presId="urn:microsoft.com/office/officeart/2005/8/layout/equation1"/>
    <dgm:cxn modelId="{EB9D3B08-ACB2-4F5A-8B5C-8BED3D6B4558}" type="presOf" srcId="{AE81F978-26F4-472E-B516-5F39D6896752}" destId="{C5A8A54A-6264-4410-8DEE-26DF220FF980}" srcOrd="0" destOrd="0" presId="urn:microsoft.com/office/officeart/2005/8/layout/equation1"/>
    <dgm:cxn modelId="{3019531B-FA60-46D8-B572-28FE5DDDA2C5}" srcId="{78CA0344-573B-4A2F-B9CF-F1897E034D98}" destId="{3B37B068-DD1A-4D5A-A92F-53F72F364E03}" srcOrd="2" destOrd="0" parTransId="{D90C8AA2-9F20-471B-B66C-F2CD1A1DBA60}" sibTransId="{6312F5A7-57F5-41F3-9421-7299F893251A}"/>
    <dgm:cxn modelId="{F8CA281C-E042-42F1-BC08-43907B4628F8}" srcId="{78CA0344-573B-4A2F-B9CF-F1897E034D98}" destId="{BECB6DBA-F45D-4465-B83C-D6364CF9B5B9}" srcOrd="1" destOrd="0" parTransId="{C5871254-AB4A-4313-81D6-0A7F6925FB71}" sibTransId="{AE81F978-26F4-472E-B516-5F39D6896752}"/>
    <dgm:cxn modelId="{4EBA4027-C072-49BD-8456-4A226FAE396B}" type="presOf" srcId="{35456072-84C3-4C4C-934B-C08EC63E8764}" destId="{FF61BE78-2066-46E4-9E15-6B1E94E5BF16}" srcOrd="0" destOrd="0" presId="urn:microsoft.com/office/officeart/2005/8/layout/equation1"/>
    <dgm:cxn modelId="{1A13D828-FF89-41B7-8160-F850BD82E31E}" srcId="{78CA0344-573B-4A2F-B9CF-F1897E034D98}" destId="{4E0D28D5-FF3C-4DD9-9B66-52D3EB95A62B}" srcOrd="0" destOrd="0" parTransId="{68AFBB24-0119-401B-884A-101A41C69D47}" sibTransId="{35456072-84C3-4C4C-934B-C08EC63E8764}"/>
    <dgm:cxn modelId="{6670CB4E-4C00-42A1-935A-A1A2827CB85F}" type="presOf" srcId="{BECB6DBA-F45D-4465-B83C-D6364CF9B5B9}" destId="{46715100-AEE5-41A7-AAF2-3DBCD95BFD5E}" srcOrd="0" destOrd="0" presId="urn:microsoft.com/office/officeart/2005/8/layout/equation1"/>
    <dgm:cxn modelId="{329CC8E5-2A06-423B-BDEF-32C2BEDB4CB5}" type="presOf" srcId="{78CA0344-573B-4A2F-B9CF-F1897E034D98}" destId="{1332F42E-C37F-4CB0-8503-10204959F981}" srcOrd="0" destOrd="0" presId="urn:microsoft.com/office/officeart/2005/8/layout/equation1"/>
    <dgm:cxn modelId="{44CD5FF0-A897-47EB-8FBB-99A4C5539893}" type="presOf" srcId="{4E0D28D5-FF3C-4DD9-9B66-52D3EB95A62B}" destId="{4BEA2A0C-92FA-44B8-8C80-F54532B3FD27}" srcOrd="0" destOrd="0" presId="urn:microsoft.com/office/officeart/2005/8/layout/equation1"/>
    <dgm:cxn modelId="{0B1FB5D0-64EB-4FEB-92F4-9760F791B1E1}" type="presParOf" srcId="{1332F42E-C37F-4CB0-8503-10204959F981}" destId="{4BEA2A0C-92FA-44B8-8C80-F54532B3FD27}" srcOrd="0" destOrd="0" presId="urn:microsoft.com/office/officeart/2005/8/layout/equation1"/>
    <dgm:cxn modelId="{81B3A8EF-8FDA-44AF-B57B-8DE375725DE1}" type="presParOf" srcId="{1332F42E-C37F-4CB0-8503-10204959F981}" destId="{9D19F9CC-C6CA-42B5-8261-E9FEB02D4E7F}" srcOrd="1" destOrd="0" presId="urn:microsoft.com/office/officeart/2005/8/layout/equation1"/>
    <dgm:cxn modelId="{55A3EE57-CCED-4FA2-BFED-A483AB25D29D}" type="presParOf" srcId="{1332F42E-C37F-4CB0-8503-10204959F981}" destId="{FF61BE78-2066-46E4-9E15-6B1E94E5BF16}" srcOrd="2" destOrd="0" presId="urn:microsoft.com/office/officeart/2005/8/layout/equation1"/>
    <dgm:cxn modelId="{EABB045C-BC75-49B5-A4A8-C29C75F928B2}" type="presParOf" srcId="{1332F42E-C37F-4CB0-8503-10204959F981}" destId="{64BD3598-4339-4D20-89CA-506466A2506B}" srcOrd="3" destOrd="0" presId="urn:microsoft.com/office/officeart/2005/8/layout/equation1"/>
    <dgm:cxn modelId="{98F44E61-4B50-4309-A96A-7CF64C2C717D}" type="presParOf" srcId="{1332F42E-C37F-4CB0-8503-10204959F981}" destId="{46715100-AEE5-41A7-AAF2-3DBCD95BFD5E}" srcOrd="4" destOrd="0" presId="urn:microsoft.com/office/officeart/2005/8/layout/equation1"/>
    <dgm:cxn modelId="{6AC34DAB-D053-4C61-8C5E-D1549D40BC47}" type="presParOf" srcId="{1332F42E-C37F-4CB0-8503-10204959F981}" destId="{0711521E-C41C-4B22-AFA0-84CE06B221E2}" srcOrd="5" destOrd="0" presId="urn:microsoft.com/office/officeart/2005/8/layout/equation1"/>
    <dgm:cxn modelId="{5B08EFD7-8C33-4A61-A3DD-D85ECA91AD87}" type="presParOf" srcId="{1332F42E-C37F-4CB0-8503-10204959F981}" destId="{C5A8A54A-6264-4410-8DEE-26DF220FF980}" srcOrd="6" destOrd="0" presId="urn:microsoft.com/office/officeart/2005/8/layout/equation1"/>
    <dgm:cxn modelId="{EB3F6495-7969-4E90-92DC-7BB4B62D16BA}" type="presParOf" srcId="{1332F42E-C37F-4CB0-8503-10204959F981}" destId="{47C47E78-F0E0-4EF0-80BD-2E2C4731E04C}" srcOrd="7" destOrd="0" presId="urn:microsoft.com/office/officeart/2005/8/layout/equation1"/>
    <dgm:cxn modelId="{04B05C7D-89FC-4654-9D2C-D66EF2330040}" type="presParOf" srcId="{1332F42E-C37F-4CB0-8503-10204959F981}" destId="{82FBF723-9854-472F-92AC-2D444BEBFAE5}"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EA2A0C-92FA-44B8-8C80-F54532B3FD27}">
      <dsp:nvSpPr>
        <dsp:cNvPr id="0" name=""/>
        <dsp:cNvSpPr/>
      </dsp:nvSpPr>
      <dsp:spPr>
        <a:xfrm>
          <a:off x="3532" y="586072"/>
          <a:ext cx="4682554" cy="46825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nl-NL" sz="4400" kern="1200" dirty="0" err="1"/>
            <a:t>occupancy</a:t>
          </a:r>
          <a:endParaRPr lang="nl-NL" sz="4400" kern="1200" dirty="0"/>
        </a:p>
      </dsp:txBody>
      <dsp:txXfrm>
        <a:off x="689276" y="1271816"/>
        <a:ext cx="3311066" cy="3311066"/>
      </dsp:txXfrm>
    </dsp:sp>
    <dsp:sp modelId="{FF61BE78-2066-46E4-9E15-6B1E94E5BF16}">
      <dsp:nvSpPr>
        <dsp:cNvPr id="0" name=""/>
        <dsp:cNvSpPr/>
      </dsp:nvSpPr>
      <dsp:spPr>
        <a:xfrm>
          <a:off x="5066311" y="1569409"/>
          <a:ext cx="2715881" cy="2715881"/>
        </a:xfrm>
        <a:prstGeom prst="mathMin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nl-NL" sz="3600" kern="1200"/>
        </a:p>
      </dsp:txBody>
      <dsp:txXfrm>
        <a:off x="5426301" y="2607962"/>
        <a:ext cx="1995901" cy="638775"/>
      </dsp:txXfrm>
    </dsp:sp>
    <dsp:sp modelId="{46715100-AEE5-41A7-AAF2-3DBCD95BFD5E}">
      <dsp:nvSpPr>
        <dsp:cNvPr id="0" name=""/>
        <dsp:cNvSpPr/>
      </dsp:nvSpPr>
      <dsp:spPr>
        <a:xfrm>
          <a:off x="8162416" y="586072"/>
          <a:ext cx="4682554" cy="46825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nl-NL" sz="4400" kern="1200" dirty="0" err="1"/>
            <a:t>ventilation</a:t>
          </a:r>
          <a:endParaRPr lang="nl-NL" sz="4400" kern="1200" dirty="0"/>
        </a:p>
      </dsp:txBody>
      <dsp:txXfrm>
        <a:off x="8848160" y="1271816"/>
        <a:ext cx="3311066" cy="3311066"/>
      </dsp:txXfrm>
    </dsp:sp>
    <dsp:sp modelId="{C5A8A54A-6264-4410-8DEE-26DF220FF980}">
      <dsp:nvSpPr>
        <dsp:cNvPr id="0" name=""/>
        <dsp:cNvSpPr/>
      </dsp:nvSpPr>
      <dsp:spPr>
        <a:xfrm>
          <a:off x="13225194" y="1569409"/>
          <a:ext cx="2715881" cy="2715881"/>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nl-NL" sz="3600" kern="1200"/>
        </a:p>
      </dsp:txBody>
      <dsp:txXfrm>
        <a:off x="13585184" y="2128880"/>
        <a:ext cx="1995901" cy="1596939"/>
      </dsp:txXfrm>
    </dsp:sp>
    <dsp:sp modelId="{82FBF723-9854-472F-92AC-2D444BEBFAE5}">
      <dsp:nvSpPr>
        <dsp:cNvPr id="0" name=""/>
        <dsp:cNvSpPr/>
      </dsp:nvSpPr>
      <dsp:spPr>
        <a:xfrm>
          <a:off x="16321300" y="586072"/>
          <a:ext cx="4682554" cy="46825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nl-NL" sz="4400" kern="1200"/>
            <a:t>CO</a:t>
          </a:r>
          <a:r>
            <a:rPr lang="nl-NL" sz="4400" kern="1200" baseline="-25000"/>
            <a:t>2</a:t>
          </a:r>
          <a:r>
            <a:rPr lang="nl-NL" sz="4400" kern="1200"/>
            <a:t> </a:t>
          </a:r>
          <a:r>
            <a:rPr lang="nl-NL" sz="4400" kern="1200" err="1"/>
            <a:t>concentration</a:t>
          </a:r>
          <a:br>
            <a:rPr lang="nl-NL" sz="4400" kern="1200"/>
          </a:br>
          <a:endParaRPr lang="nl-NL" sz="4400" kern="1200"/>
        </a:p>
      </dsp:txBody>
      <dsp:txXfrm>
        <a:off x="17007044" y="1271816"/>
        <a:ext cx="3311066" cy="3311066"/>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C0F18-BC14-534D-8E72-8393DEAEE11F}" type="datetimeFigureOut">
              <a:rPr lang="nl-NL" smtClean="0"/>
              <a:t>13-7-2022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21D2F-8C2F-F245-AE96-3E43BC318AAF}" type="slidenum">
              <a:rPr lang="nl-NL" smtClean="0"/>
              <a:t>‹nr.›</a:t>
            </a:fld>
            <a:endParaRPr lang="nl-NL"/>
          </a:p>
        </p:txBody>
      </p:sp>
    </p:spTree>
    <p:extLst>
      <p:ext uri="{BB962C8B-B14F-4D97-AF65-F5344CB8AC3E}">
        <p14:creationId xmlns:p14="http://schemas.microsoft.com/office/powerpoint/2010/main" val="3250996812"/>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FAA21D2F-8C2F-F245-AE96-3E43BC318AAF}" type="slidenum">
              <a:rPr lang="nl-NL" smtClean="0"/>
              <a:t>1</a:t>
            </a:fld>
            <a:endParaRPr lang="nl-NL"/>
          </a:p>
        </p:txBody>
      </p:sp>
    </p:spTree>
    <p:extLst>
      <p:ext uri="{BB962C8B-B14F-4D97-AF65-F5344CB8AC3E}">
        <p14:creationId xmlns:p14="http://schemas.microsoft.com/office/powerpoint/2010/main" val="1041763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AA21D2F-8C2F-F245-AE96-3E43BC318AAF}" type="slidenum">
              <a:rPr lang="nl-NL" smtClean="0"/>
              <a:t>30</a:t>
            </a:fld>
            <a:endParaRPr lang="nl-NL"/>
          </a:p>
        </p:txBody>
      </p:sp>
    </p:spTree>
    <p:extLst>
      <p:ext uri="{BB962C8B-B14F-4D97-AF65-F5344CB8AC3E}">
        <p14:creationId xmlns:p14="http://schemas.microsoft.com/office/powerpoint/2010/main" val="624218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AA21D2F-8C2F-F245-AE96-3E43BC318AAF}" type="slidenum">
              <a:rPr lang="nl-NL" smtClean="0"/>
              <a:t>31</a:t>
            </a:fld>
            <a:endParaRPr lang="nl-NL"/>
          </a:p>
        </p:txBody>
      </p:sp>
    </p:spTree>
    <p:extLst>
      <p:ext uri="{BB962C8B-B14F-4D97-AF65-F5344CB8AC3E}">
        <p14:creationId xmlns:p14="http://schemas.microsoft.com/office/powerpoint/2010/main" val="1923164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AA21D2F-8C2F-F245-AE96-3E43BC318AAF}" type="slidenum">
              <a:rPr lang="nl-NL" smtClean="0"/>
              <a:t>32</a:t>
            </a:fld>
            <a:endParaRPr lang="nl-NL"/>
          </a:p>
        </p:txBody>
      </p:sp>
    </p:spTree>
    <p:extLst>
      <p:ext uri="{BB962C8B-B14F-4D97-AF65-F5344CB8AC3E}">
        <p14:creationId xmlns:p14="http://schemas.microsoft.com/office/powerpoint/2010/main" val="3754476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AA21D2F-8C2F-F245-AE96-3E43BC318AAF}" type="slidenum">
              <a:rPr lang="nl-NL" smtClean="0"/>
              <a:t>33</a:t>
            </a:fld>
            <a:endParaRPr lang="nl-NL"/>
          </a:p>
        </p:txBody>
      </p:sp>
    </p:spTree>
    <p:extLst>
      <p:ext uri="{BB962C8B-B14F-4D97-AF65-F5344CB8AC3E}">
        <p14:creationId xmlns:p14="http://schemas.microsoft.com/office/powerpoint/2010/main" val="2695799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AA21D2F-8C2F-F245-AE96-3E43BC318AAF}" type="slidenum">
              <a:rPr lang="nl-NL" smtClean="0"/>
              <a:t>35</a:t>
            </a:fld>
            <a:endParaRPr lang="nl-NL"/>
          </a:p>
        </p:txBody>
      </p:sp>
    </p:spTree>
    <p:extLst>
      <p:ext uri="{BB962C8B-B14F-4D97-AF65-F5344CB8AC3E}">
        <p14:creationId xmlns:p14="http://schemas.microsoft.com/office/powerpoint/2010/main" val="389672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AA21D2F-8C2F-F245-AE96-3E43BC318AAF}" type="slidenum">
              <a:rPr lang="nl-NL" smtClean="0"/>
              <a:t>36</a:t>
            </a:fld>
            <a:endParaRPr lang="nl-NL"/>
          </a:p>
        </p:txBody>
      </p:sp>
    </p:spTree>
    <p:extLst>
      <p:ext uri="{BB962C8B-B14F-4D97-AF65-F5344CB8AC3E}">
        <p14:creationId xmlns:p14="http://schemas.microsoft.com/office/powerpoint/2010/main" val="2364552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AA21D2F-8C2F-F245-AE96-3E43BC318AAF}" type="slidenum">
              <a:rPr lang="nl-NL" smtClean="0"/>
              <a:t>37</a:t>
            </a:fld>
            <a:endParaRPr lang="nl-NL"/>
          </a:p>
        </p:txBody>
      </p:sp>
    </p:spTree>
    <p:extLst>
      <p:ext uri="{BB962C8B-B14F-4D97-AF65-F5344CB8AC3E}">
        <p14:creationId xmlns:p14="http://schemas.microsoft.com/office/powerpoint/2010/main" val="4218703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AA21D2F-8C2F-F245-AE96-3E43BC318AAF}" type="slidenum">
              <a:rPr lang="nl-NL" smtClean="0"/>
              <a:t>38</a:t>
            </a:fld>
            <a:endParaRPr lang="nl-NL"/>
          </a:p>
        </p:txBody>
      </p:sp>
    </p:spTree>
    <p:extLst>
      <p:ext uri="{BB962C8B-B14F-4D97-AF65-F5344CB8AC3E}">
        <p14:creationId xmlns:p14="http://schemas.microsoft.com/office/powerpoint/2010/main" val="2931777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AA21D2F-8C2F-F245-AE96-3E43BC318AAF}" type="slidenum">
              <a:rPr lang="nl-NL" smtClean="0"/>
              <a:t>39</a:t>
            </a:fld>
            <a:endParaRPr lang="nl-NL"/>
          </a:p>
        </p:txBody>
      </p:sp>
    </p:spTree>
    <p:extLst>
      <p:ext uri="{BB962C8B-B14F-4D97-AF65-F5344CB8AC3E}">
        <p14:creationId xmlns:p14="http://schemas.microsoft.com/office/powerpoint/2010/main" val="3857775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AA21D2F-8C2F-F245-AE96-3E43BC318AAF}" type="slidenum">
              <a:rPr lang="nl-NL" smtClean="0"/>
              <a:t>40</a:t>
            </a:fld>
            <a:endParaRPr lang="nl-NL"/>
          </a:p>
        </p:txBody>
      </p:sp>
    </p:spTree>
    <p:extLst>
      <p:ext uri="{BB962C8B-B14F-4D97-AF65-F5344CB8AC3E}">
        <p14:creationId xmlns:p14="http://schemas.microsoft.com/office/powerpoint/2010/main" val="811277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The </a:t>
            </a:r>
            <a:r>
              <a:rPr lang="nl-NL" sz="1100" dirty="0" err="1">
                <a:effectLst/>
                <a:latin typeface="Calibri" panose="020F0502020204030204" pitchFamily="34" charset="0"/>
                <a:ea typeface="Times New Roman" panose="02020603050405020304" pitchFamily="18" charset="0"/>
                <a:cs typeface="Times New Roman" panose="02020603050405020304" pitchFamily="18" charset="0"/>
              </a:rPr>
              <a:t>results</a:t>
            </a: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 of project Twomes are </a:t>
            </a:r>
            <a:r>
              <a:rPr lang="nl-NL" sz="1100" dirty="0" err="1">
                <a:effectLst/>
                <a:latin typeface="Calibri" panose="020F0502020204030204" pitchFamily="34" charset="0"/>
                <a:ea typeface="Times New Roman" panose="02020603050405020304" pitchFamily="18" charset="0"/>
                <a:cs typeface="Times New Roman" panose="02020603050405020304" pitchFamily="18" charset="0"/>
              </a:rPr>
              <a:t>described</a:t>
            </a: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 in </a:t>
            </a:r>
            <a:r>
              <a:rPr lang="nl-NL" sz="1100" dirty="0" err="1">
                <a:effectLst/>
                <a:latin typeface="Calibri" panose="020F0502020204030204" pitchFamily="34" charset="0"/>
                <a:ea typeface="Times New Roman" panose="02020603050405020304" pitchFamily="18" charset="0"/>
                <a:cs typeface="Times New Roman" panose="02020603050405020304" pitchFamily="18" charset="0"/>
              </a:rPr>
              <a:t>the</a:t>
            </a: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 </a:t>
            </a:r>
            <a:r>
              <a:rPr lang="nl-NL" sz="1100" dirty="0" err="1">
                <a:effectLst/>
                <a:latin typeface="Calibri" panose="020F0502020204030204" pitchFamily="34" charset="0"/>
                <a:ea typeface="Times New Roman" panose="02020603050405020304" pitchFamily="18" charset="0"/>
                <a:cs typeface="Times New Roman" panose="02020603050405020304" pitchFamily="18" charset="0"/>
              </a:rPr>
              <a:t>following</a:t>
            </a:r>
            <a:r>
              <a:rPr lang="nl-NL" sz="1100" dirty="0">
                <a:effectLst/>
                <a:latin typeface="Calibri" panose="020F0502020204030204" pitchFamily="34" charset="0"/>
                <a:ea typeface="Times New Roman" panose="02020603050405020304" pitchFamily="18" charset="0"/>
                <a:cs typeface="Times New Roman" panose="02020603050405020304" pitchFamily="18" charset="0"/>
              </a:rPr>
              <a:t> deliverables:</a:t>
            </a:r>
          </a:p>
          <a:p>
            <a:pPr marL="171450" indent="-171450">
              <a:spcBef>
                <a:spcPts val="1200"/>
              </a:spcBef>
              <a:buFont typeface="Arial" panose="020B0604020202020204" pitchFamily="34" charset="0"/>
              <a:buChar char="•"/>
            </a:pPr>
            <a:r>
              <a:rPr lang="en-US" sz="1000" b="0" i="1" dirty="0">
                <a:solidFill>
                  <a:srgbClr val="000000"/>
                </a:solidFill>
                <a:effectLst/>
                <a:latin typeface="Roboto" panose="02000000000000000000" pitchFamily="2" charset="0"/>
              </a:rPr>
              <a:t>Deliverable D1a Project Plan</a:t>
            </a:r>
            <a:br>
              <a:rPr lang="en-US" sz="1000" b="0" i="0" dirty="0">
                <a:solidFill>
                  <a:srgbClr val="000000"/>
                </a:solidFill>
                <a:effectLst/>
                <a:latin typeface="Roboto" panose="02000000000000000000" pitchFamily="2" charset="0"/>
              </a:rPr>
            </a:br>
            <a:r>
              <a:rPr lang="en-US" sz="1000" b="0" i="0" dirty="0">
                <a:solidFill>
                  <a:srgbClr val="000000"/>
                </a:solidFill>
                <a:effectLst/>
                <a:latin typeface="Roboto" panose="02000000000000000000" pitchFamily="2" charset="0"/>
              </a:rPr>
              <a:t>contains the project plan that forms the basis for research activities. </a:t>
            </a:r>
          </a:p>
          <a:p>
            <a:pPr marL="171450" indent="-171450">
              <a:spcBef>
                <a:spcPts val="1200"/>
              </a:spcBef>
              <a:buFont typeface="Arial" panose="020B0604020202020204" pitchFamily="34" charset="0"/>
              <a:buChar char="•"/>
            </a:pPr>
            <a:r>
              <a:rPr lang="en-US" sz="1000" b="0" i="1" dirty="0">
                <a:solidFill>
                  <a:srgbClr val="000000"/>
                </a:solidFill>
                <a:effectLst/>
                <a:latin typeface="Roboto" panose="02000000000000000000" pitchFamily="2" charset="0"/>
              </a:rPr>
              <a:t>Deliverable D1b Data management plan</a:t>
            </a:r>
            <a:br>
              <a:rPr lang="en-US" sz="1000" b="0" i="1" dirty="0">
                <a:solidFill>
                  <a:srgbClr val="000000"/>
                </a:solidFill>
                <a:effectLst/>
                <a:latin typeface="Roboto" panose="02000000000000000000" pitchFamily="2" charset="0"/>
              </a:rPr>
            </a:br>
            <a:r>
              <a:rPr lang="en-US" sz="1000" b="0" i="0" dirty="0">
                <a:solidFill>
                  <a:srgbClr val="000000"/>
                </a:solidFill>
                <a:effectLst/>
                <a:latin typeface="Roboto" panose="02000000000000000000" pitchFamily="2" charset="0"/>
              </a:rPr>
              <a:t>describes what data is collected in the project, how data should be handled during the project and after the project is finished. </a:t>
            </a:r>
          </a:p>
          <a:p>
            <a:pPr marL="171450" indent="-171450">
              <a:spcBef>
                <a:spcPts val="1200"/>
              </a:spcBef>
              <a:buFont typeface="Arial" panose="020B0604020202020204" pitchFamily="34" charset="0"/>
              <a:buChar char="•"/>
            </a:pPr>
            <a:r>
              <a:rPr lang="en-US" sz="1000" b="0" i="1" dirty="0">
                <a:solidFill>
                  <a:srgbClr val="000000"/>
                </a:solidFill>
                <a:effectLst/>
                <a:latin typeface="Roboto" panose="02000000000000000000" pitchFamily="2" charset="0"/>
              </a:rPr>
              <a:t>Deliverable D1c: </a:t>
            </a:r>
            <a:r>
              <a:rPr lang="nl-NL" sz="1000" i="1" dirty="0">
                <a:effectLst/>
                <a:latin typeface="Calibri" panose="020F0502020204030204" pitchFamily="34" charset="0"/>
                <a:ea typeface="Times New Roman" panose="02020603050405020304" pitchFamily="18" charset="0"/>
                <a:cs typeface="Times New Roman" panose="02020603050405020304" pitchFamily="18" charset="0"/>
              </a:rPr>
              <a:t>Uitkomsten bewonersonderzoek </a:t>
            </a:r>
            <a:br>
              <a:rPr lang="en-US" sz="1000" b="0" i="1" dirty="0">
                <a:solidFill>
                  <a:srgbClr val="000000"/>
                </a:solidFill>
                <a:effectLst/>
                <a:latin typeface="Roboto" panose="02000000000000000000" pitchFamily="2" charset="0"/>
              </a:rPr>
            </a:br>
            <a:r>
              <a:rPr lang="en-US" sz="1000" b="0" i="0" dirty="0">
                <a:solidFill>
                  <a:srgbClr val="000000"/>
                </a:solidFill>
                <a:effectLst/>
                <a:latin typeface="Roboto" panose="02000000000000000000" pitchFamily="2" charset="0"/>
              </a:rPr>
              <a:t>describes (in Dutch) the results of the research we conducted into questions residents have about the heat transition, via surveys and/or interviews. We used insights gained to focus further research in the project lays the foundation for advice modules. </a:t>
            </a:r>
          </a:p>
          <a:p>
            <a:pPr marL="171450" indent="-171450">
              <a:spcBef>
                <a:spcPts val="1200"/>
              </a:spcBef>
              <a:buFont typeface="Arial" panose="020B0604020202020204" pitchFamily="34" charset="0"/>
              <a:buChar char="•"/>
            </a:pPr>
            <a:r>
              <a:rPr lang="en-US" sz="1000" b="0" i="1" dirty="0">
                <a:solidFill>
                  <a:srgbClr val="000000"/>
                </a:solidFill>
                <a:effectLst/>
                <a:latin typeface="Roboto" panose="02000000000000000000" pitchFamily="2" charset="0"/>
              </a:rPr>
              <a:t>Deliverable D2: Dataset 1</a:t>
            </a:r>
            <a:br>
              <a:rPr lang="en-US" sz="1000" b="0" i="1" dirty="0">
                <a:solidFill>
                  <a:srgbClr val="000000"/>
                </a:solidFill>
                <a:effectLst/>
                <a:latin typeface="Roboto" panose="02000000000000000000" pitchFamily="2" charset="0"/>
              </a:rPr>
            </a:br>
            <a:r>
              <a:rPr lang="en-US" sz="1000" b="0" i="0" dirty="0">
                <a:solidFill>
                  <a:srgbClr val="000000"/>
                </a:solidFill>
                <a:effectLst/>
                <a:latin typeface="Roboto" panose="02000000000000000000" pitchFamily="2" charset="0"/>
              </a:rPr>
              <a:t>contains the monitoring data that we collected for exploratory analysis. </a:t>
            </a:r>
          </a:p>
          <a:p>
            <a:pPr marL="171450" indent="-171450">
              <a:spcBef>
                <a:spcPts val="1200"/>
              </a:spcBef>
              <a:buFont typeface="Arial" panose="020B0604020202020204" pitchFamily="34" charset="0"/>
              <a:buChar char="•"/>
            </a:pPr>
            <a:r>
              <a:rPr lang="en-US" sz="1000" b="0" i="1" dirty="0">
                <a:solidFill>
                  <a:srgbClr val="000000"/>
                </a:solidFill>
                <a:effectLst/>
                <a:latin typeface="Roboto" panose="02000000000000000000" pitchFamily="2" charset="0"/>
              </a:rPr>
              <a:t>Deliverable D3: Analysis Methods and Tools, Version 1</a:t>
            </a:r>
            <a:br>
              <a:rPr lang="en-US" sz="1000" b="0" i="1" dirty="0">
                <a:solidFill>
                  <a:srgbClr val="000000"/>
                </a:solidFill>
                <a:effectLst/>
                <a:latin typeface="Roboto" panose="02000000000000000000" pitchFamily="2" charset="0"/>
              </a:rPr>
            </a:br>
            <a:r>
              <a:rPr lang="en-US" sz="1000" b="0" i="0" dirty="0">
                <a:solidFill>
                  <a:srgbClr val="000000"/>
                </a:solidFill>
                <a:effectLst/>
                <a:latin typeface="Roboto" panose="02000000000000000000" pitchFamily="2" charset="0"/>
              </a:rPr>
              <a:t>contains a description of the analysis methods and tools used to analyze data from Deliverable D2. We also describe what we can learn from the available data and what additional measurements we deem necessary. </a:t>
            </a:r>
          </a:p>
          <a:p>
            <a:pPr marL="171450" indent="-171450">
              <a:spcBef>
                <a:spcPts val="1200"/>
              </a:spcBef>
              <a:buFont typeface="Arial" panose="020B0604020202020204" pitchFamily="34" charset="0"/>
              <a:buChar char="•"/>
            </a:pPr>
            <a:r>
              <a:rPr lang="en-US" sz="1000" b="0" i="1" dirty="0">
                <a:solidFill>
                  <a:srgbClr val="000000"/>
                </a:solidFill>
                <a:effectLst/>
                <a:latin typeface="Roboto" panose="02000000000000000000" pitchFamily="2" charset="0"/>
              </a:rPr>
              <a:t>Deliverable D4: Testable Hypotheses</a:t>
            </a:r>
            <a:br>
              <a:rPr lang="en-US" sz="1000" b="0" i="1" dirty="0">
                <a:solidFill>
                  <a:srgbClr val="000000"/>
                </a:solidFill>
                <a:effectLst/>
                <a:latin typeface="Roboto" panose="02000000000000000000" pitchFamily="2" charset="0"/>
              </a:rPr>
            </a:br>
            <a:r>
              <a:rPr lang="en-US" sz="1000" b="0" i="0" dirty="0">
                <a:solidFill>
                  <a:srgbClr val="000000"/>
                </a:solidFill>
                <a:effectLst/>
                <a:latin typeface="Roboto" panose="02000000000000000000" pitchFamily="2" charset="0"/>
              </a:rPr>
              <a:t>describes the hypotheses we want to test with the research in Twomes. </a:t>
            </a:r>
          </a:p>
          <a:p>
            <a:pPr marL="171450" indent="-171450">
              <a:spcBef>
                <a:spcPts val="1200"/>
              </a:spcBef>
              <a:buFont typeface="Arial" panose="020B0604020202020204" pitchFamily="34" charset="0"/>
              <a:buChar char="•"/>
            </a:pPr>
            <a:r>
              <a:rPr lang="en-US" sz="1000" b="0" i="1" dirty="0">
                <a:solidFill>
                  <a:srgbClr val="000000"/>
                </a:solidFill>
                <a:effectLst/>
                <a:latin typeface="Roboto" panose="02000000000000000000" pitchFamily="2" charset="0"/>
              </a:rPr>
              <a:t>Deliverable D5: Measurement methods and techniques</a:t>
            </a:r>
            <a:br>
              <a:rPr lang="en-US" sz="1000" b="0" i="1" dirty="0">
                <a:solidFill>
                  <a:srgbClr val="000000"/>
                </a:solidFill>
                <a:effectLst/>
                <a:latin typeface="Roboto" panose="02000000000000000000" pitchFamily="2" charset="0"/>
              </a:rPr>
            </a:br>
            <a:r>
              <a:rPr lang="en-US" sz="1000" b="0" i="0" dirty="0">
                <a:solidFill>
                  <a:srgbClr val="000000"/>
                </a:solidFill>
                <a:effectLst/>
                <a:latin typeface="Roboto" panose="02000000000000000000" pitchFamily="2" charset="0"/>
              </a:rPr>
              <a:t>describes the (additional) measurement methods and techniques that we have developed to collect data used to test hypotheses from D4. </a:t>
            </a:r>
          </a:p>
          <a:p>
            <a:pPr marL="171450" indent="-171450">
              <a:spcBef>
                <a:spcPts val="1200"/>
              </a:spcBef>
              <a:buFont typeface="Arial" panose="020B0604020202020204" pitchFamily="34" charset="0"/>
              <a:buChar char="•"/>
            </a:pPr>
            <a:r>
              <a:rPr lang="en-US" sz="1000" b="0" i="1" dirty="0">
                <a:solidFill>
                  <a:srgbClr val="000000"/>
                </a:solidFill>
                <a:effectLst/>
                <a:latin typeface="Roboto" panose="02000000000000000000" pitchFamily="2" charset="0"/>
              </a:rPr>
              <a:t>Deliverable D6: Subject Information, Consent Forms</a:t>
            </a:r>
            <a:br>
              <a:rPr lang="en-US" sz="1000" b="0" i="1" dirty="0">
                <a:solidFill>
                  <a:srgbClr val="000000"/>
                </a:solidFill>
                <a:effectLst/>
                <a:latin typeface="Roboto" panose="02000000000000000000" pitchFamily="2" charset="0"/>
              </a:rPr>
            </a:br>
            <a:r>
              <a:rPr lang="en-US" sz="1000" b="0" i="0" dirty="0">
                <a:solidFill>
                  <a:srgbClr val="000000"/>
                </a:solidFill>
                <a:effectLst/>
                <a:latin typeface="Roboto" panose="02000000000000000000" pitchFamily="2" charset="0"/>
              </a:rPr>
              <a:t>includes all information and documents (in Dutch) we use to recruit and educate subjects, including a description of how we obtain consent to collect data. </a:t>
            </a:r>
          </a:p>
          <a:p>
            <a:pPr marL="171450" indent="-171450">
              <a:spcBef>
                <a:spcPts val="1200"/>
              </a:spcBef>
              <a:buFont typeface="Arial" panose="020B0604020202020204" pitchFamily="34" charset="0"/>
              <a:buChar char="•"/>
            </a:pPr>
            <a:r>
              <a:rPr lang="en-US" sz="1000" b="0" i="1" dirty="0">
                <a:solidFill>
                  <a:srgbClr val="000000"/>
                </a:solidFill>
                <a:effectLst/>
                <a:latin typeface="Roboto" panose="02000000000000000000" pitchFamily="2" charset="0"/>
              </a:rPr>
              <a:t>Deliverable D7: Dataset 2</a:t>
            </a:r>
            <a:br>
              <a:rPr lang="en-US" sz="1000" b="0" i="1" dirty="0">
                <a:solidFill>
                  <a:srgbClr val="000000"/>
                </a:solidFill>
                <a:effectLst/>
                <a:latin typeface="Roboto" panose="02000000000000000000" pitchFamily="2" charset="0"/>
              </a:rPr>
            </a:br>
            <a:r>
              <a:rPr lang="en-US" sz="1000" b="0" i="0" dirty="0">
                <a:solidFill>
                  <a:srgbClr val="000000"/>
                </a:solidFill>
                <a:effectLst/>
                <a:latin typeface="Roboto" panose="02000000000000000000" pitchFamily="2" charset="0"/>
              </a:rPr>
              <a:t>contains the data that we collected to do a detailed analysis including research into the hypotheses of D4. </a:t>
            </a:r>
          </a:p>
          <a:p>
            <a:pPr marL="171450" indent="-171450">
              <a:spcBef>
                <a:spcPts val="1200"/>
              </a:spcBef>
              <a:buFont typeface="Arial" panose="020B0604020202020204" pitchFamily="34" charset="0"/>
              <a:buChar char="•"/>
            </a:pPr>
            <a:r>
              <a:rPr lang="en-US" sz="1000" b="0" i="1" dirty="0">
                <a:solidFill>
                  <a:srgbClr val="000000"/>
                </a:solidFill>
                <a:effectLst/>
                <a:latin typeface="Roboto" panose="02000000000000000000" pitchFamily="2" charset="0"/>
              </a:rPr>
              <a:t>Deliverable D8: Analysis Methods and Tools</a:t>
            </a:r>
            <a:br>
              <a:rPr lang="en-US" sz="1000" b="0" i="1" dirty="0">
                <a:solidFill>
                  <a:srgbClr val="000000"/>
                </a:solidFill>
                <a:effectLst/>
                <a:latin typeface="Roboto" panose="02000000000000000000" pitchFamily="2" charset="0"/>
              </a:rPr>
            </a:br>
            <a:r>
              <a:rPr lang="en-US" sz="1000" b="0" i="0" dirty="0">
                <a:solidFill>
                  <a:srgbClr val="000000"/>
                </a:solidFill>
                <a:effectLst/>
                <a:latin typeface="Roboto" panose="02000000000000000000" pitchFamily="2" charset="0"/>
              </a:rPr>
              <a:t>describes not only the analysis methods and tools we applied to the dataset from D7, but also the results and conclusions of this analysis. </a:t>
            </a:r>
          </a:p>
          <a:p>
            <a:pPr marL="171450" indent="-171450">
              <a:spcBef>
                <a:spcPts val="1200"/>
              </a:spcBef>
              <a:buFont typeface="Arial" panose="020B0604020202020204" pitchFamily="34" charset="0"/>
              <a:buChar char="•"/>
            </a:pPr>
            <a:r>
              <a:rPr lang="en-US" sz="1000" b="0" i="1" dirty="0">
                <a:solidFill>
                  <a:srgbClr val="000000"/>
                </a:solidFill>
                <a:effectLst/>
                <a:latin typeface="Roboto" panose="02000000000000000000" pitchFamily="2" charset="0"/>
              </a:rPr>
              <a:t>Deliverable D9: Dissemination and design follow-up research</a:t>
            </a:r>
            <a:br>
              <a:rPr lang="en-US" sz="1000" b="0" i="1" dirty="0">
                <a:solidFill>
                  <a:srgbClr val="000000"/>
                </a:solidFill>
                <a:effectLst/>
                <a:latin typeface="Roboto" panose="02000000000000000000" pitchFamily="2" charset="0"/>
              </a:rPr>
            </a:br>
            <a:r>
              <a:rPr lang="en-US" sz="1000" b="0" i="0" dirty="0">
                <a:solidFill>
                  <a:srgbClr val="000000"/>
                </a:solidFill>
                <a:effectLst/>
                <a:latin typeface="Roboto" panose="02000000000000000000" pitchFamily="2" charset="0"/>
              </a:rPr>
              <a:t>includes all external presentations and publications for interested parties outside the project, including a plan for a follow-up study for the realization of advice modules. </a:t>
            </a:r>
          </a:p>
          <a:p>
            <a:pPr marL="171450" indent="-171450">
              <a:spcBef>
                <a:spcPts val="1200"/>
              </a:spcBef>
              <a:buFont typeface="Arial" panose="020B0604020202020204" pitchFamily="34" charset="0"/>
              <a:buChar char="•"/>
            </a:pPr>
            <a:r>
              <a:rPr lang="en-US" sz="1000" b="0" i="1" dirty="0">
                <a:solidFill>
                  <a:srgbClr val="000000"/>
                </a:solidFill>
                <a:effectLst/>
                <a:latin typeface="Roboto" panose="02000000000000000000" pitchFamily="2" charset="0"/>
              </a:rPr>
              <a:t>Deliverable D10: Presentations, Report, Update Plan and Schedule</a:t>
            </a:r>
            <a:br>
              <a:rPr lang="en-US" sz="1000" b="0" i="1" dirty="0">
                <a:solidFill>
                  <a:srgbClr val="000000"/>
                </a:solidFill>
                <a:effectLst/>
                <a:latin typeface="Roboto" panose="02000000000000000000" pitchFamily="2" charset="0"/>
              </a:rPr>
            </a:br>
            <a:r>
              <a:rPr lang="en-US" sz="1000" b="0" i="0" dirty="0">
                <a:solidFill>
                  <a:srgbClr val="000000"/>
                </a:solidFill>
                <a:effectLst/>
                <a:latin typeface="Roboto" panose="02000000000000000000" pitchFamily="2" charset="0"/>
              </a:rPr>
              <a:t>includes all interim and progress presentations of the project, and updated plans. </a:t>
            </a:r>
          </a:p>
        </p:txBody>
      </p:sp>
      <p:sp>
        <p:nvSpPr>
          <p:cNvPr id="4" name="Slide Number Placeholder 3"/>
          <p:cNvSpPr>
            <a:spLocks noGrp="1"/>
          </p:cNvSpPr>
          <p:nvPr>
            <p:ph type="sldNum" sz="quarter" idx="5"/>
          </p:nvPr>
        </p:nvSpPr>
        <p:spPr/>
        <p:txBody>
          <a:bodyPr/>
          <a:lstStyle/>
          <a:p>
            <a:fld id="{FAA21D2F-8C2F-F245-AE96-3E43BC318AAF}" type="slidenum">
              <a:rPr lang="nl-NL" smtClean="0"/>
              <a:t>2</a:t>
            </a:fld>
            <a:endParaRPr lang="nl-NL"/>
          </a:p>
        </p:txBody>
      </p:sp>
    </p:spTree>
    <p:extLst>
      <p:ext uri="{BB962C8B-B14F-4D97-AF65-F5344CB8AC3E}">
        <p14:creationId xmlns:p14="http://schemas.microsoft.com/office/powerpoint/2010/main" val="4110251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446088"/>
            <a:ext cx="6096000" cy="3429000"/>
          </a:xfrm>
        </p:spPr>
      </p:sp>
      <p:sp>
        <p:nvSpPr>
          <p:cNvPr id="3" name="Notes Placeholder 2"/>
          <p:cNvSpPr>
            <a:spLocks noGrp="1"/>
          </p:cNvSpPr>
          <p:nvPr>
            <p:ph type="body" idx="1"/>
          </p:nvPr>
        </p:nvSpPr>
        <p:spPr>
          <a:xfrm>
            <a:off x="685800" y="4126230"/>
            <a:ext cx="5486400" cy="4571682"/>
          </a:xfrm>
        </p:spPr>
        <p:txBody>
          <a:bodyPr/>
          <a:lstStyle/>
          <a:p>
            <a:endParaRPr lang="nl-NL" sz="1050"/>
          </a:p>
        </p:txBody>
      </p:sp>
      <p:sp>
        <p:nvSpPr>
          <p:cNvPr id="4" name="Slide Number Placeholder 3"/>
          <p:cNvSpPr>
            <a:spLocks noGrp="1"/>
          </p:cNvSpPr>
          <p:nvPr>
            <p:ph type="sldNum" sz="quarter" idx="5"/>
          </p:nvPr>
        </p:nvSpPr>
        <p:spPr/>
        <p:txBody>
          <a:bodyPr/>
          <a:lstStyle/>
          <a:p>
            <a:fld id="{A4006278-F14D-48C6-8357-1D9474013D05}" type="slidenum">
              <a:rPr lang="nl-NL" smtClean="0"/>
              <a:t>43</a:t>
            </a:fld>
            <a:endParaRPr lang="nl-NL"/>
          </a:p>
        </p:txBody>
      </p:sp>
    </p:spTree>
    <p:extLst>
      <p:ext uri="{BB962C8B-B14F-4D97-AF65-F5344CB8AC3E}">
        <p14:creationId xmlns:p14="http://schemas.microsoft.com/office/powerpoint/2010/main" val="56969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446088"/>
            <a:ext cx="6096000" cy="3429000"/>
          </a:xfrm>
        </p:spPr>
      </p:sp>
      <p:sp>
        <p:nvSpPr>
          <p:cNvPr id="3" name="Notes Placeholder 2"/>
          <p:cNvSpPr>
            <a:spLocks noGrp="1"/>
          </p:cNvSpPr>
          <p:nvPr>
            <p:ph type="body" idx="1"/>
          </p:nvPr>
        </p:nvSpPr>
        <p:spPr>
          <a:xfrm>
            <a:off x="685800" y="4126230"/>
            <a:ext cx="5486400" cy="4571682"/>
          </a:xfrm>
        </p:spPr>
        <p:txBody>
          <a:bodyPr/>
          <a:lstStyle/>
          <a:p>
            <a:endParaRPr lang="nl-NL" sz="1050"/>
          </a:p>
        </p:txBody>
      </p:sp>
      <p:sp>
        <p:nvSpPr>
          <p:cNvPr id="4" name="Slide Number Placeholder 3"/>
          <p:cNvSpPr>
            <a:spLocks noGrp="1"/>
          </p:cNvSpPr>
          <p:nvPr>
            <p:ph type="sldNum" sz="quarter" idx="5"/>
          </p:nvPr>
        </p:nvSpPr>
        <p:spPr/>
        <p:txBody>
          <a:bodyPr/>
          <a:lstStyle/>
          <a:p>
            <a:fld id="{A4006278-F14D-48C6-8357-1D9474013D05}" type="slidenum">
              <a:rPr lang="nl-NL" smtClean="0"/>
              <a:t>44</a:t>
            </a:fld>
            <a:endParaRPr lang="nl-NL"/>
          </a:p>
        </p:txBody>
      </p:sp>
    </p:spTree>
    <p:extLst>
      <p:ext uri="{BB962C8B-B14F-4D97-AF65-F5344CB8AC3E}">
        <p14:creationId xmlns:p14="http://schemas.microsoft.com/office/powerpoint/2010/main" val="2186674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Since</a:t>
            </a:r>
            <a:r>
              <a:rPr lang="nl-NL" dirty="0"/>
              <a:t> </a:t>
            </a:r>
            <a:r>
              <a:rPr lang="nl-NL" dirty="0" err="1"/>
              <a:t>space</a:t>
            </a:r>
            <a:r>
              <a:rPr lang="nl-NL" dirty="0"/>
              <a:t> in </a:t>
            </a:r>
            <a:r>
              <a:rPr lang="nl-NL" dirty="0" err="1"/>
              <a:t>diagrams</a:t>
            </a:r>
            <a:r>
              <a:rPr lang="nl-NL" dirty="0"/>
              <a:t> is </a:t>
            </a:r>
            <a:r>
              <a:rPr lang="nl-NL" dirty="0" err="1"/>
              <a:t>limited</a:t>
            </a:r>
            <a:r>
              <a:rPr lang="nl-NL" dirty="0"/>
              <a:t>; I </a:t>
            </a:r>
            <a:r>
              <a:rPr lang="nl-NL" dirty="0" err="1"/>
              <a:t>switched</a:t>
            </a:r>
            <a:r>
              <a:rPr lang="nl-NL" dirty="0"/>
              <a:t> </a:t>
            </a:r>
            <a:r>
              <a:rPr lang="nl-NL" dirty="0" err="1"/>
              <a:t>to</a:t>
            </a:r>
            <a:r>
              <a:rPr lang="nl-NL" dirty="0"/>
              <a:t> </a:t>
            </a:r>
            <a:r>
              <a:rPr lang="nl-NL" dirty="0" err="1"/>
              <a:t>collapsing</a:t>
            </a:r>
            <a:r>
              <a:rPr lang="nl-NL" dirty="0"/>
              <a:t> </a:t>
            </a:r>
            <a:r>
              <a:rPr lang="nl-NL" dirty="0" err="1"/>
              <a:t>instatataion</a:t>
            </a:r>
            <a:r>
              <a:rPr lang="nl-NL" dirty="0"/>
              <a:t> hardware </a:t>
            </a:r>
            <a:r>
              <a:rPr lang="nl-NL" dirty="0" err="1"/>
              <a:t>interventions</a:t>
            </a:r>
            <a:r>
              <a:rPr lang="nl-NL" dirty="0"/>
              <a:t> </a:t>
            </a:r>
            <a:r>
              <a:rPr lang="nl-NL" dirty="0" err="1"/>
              <a:t>and</a:t>
            </a:r>
            <a:r>
              <a:rPr lang="nl-NL" dirty="0"/>
              <a:t> </a:t>
            </a:r>
            <a:r>
              <a:rPr lang="nl-NL" dirty="0" err="1"/>
              <a:t>installation</a:t>
            </a:r>
            <a:r>
              <a:rPr lang="nl-NL" dirty="0"/>
              <a:t> </a:t>
            </a:r>
            <a:r>
              <a:rPr lang="nl-NL" dirty="0" err="1"/>
              <a:t>settings</a:t>
            </a:r>
            <a:r>
              <a:rPr lang="nl-NL" dirty="0"/>
              <a:t> </a:t>
            </a:r>
            <a:r>
              <a:rPr lang="nl-NL" dirty="0" err="1"/>
              <a:t>interventions</a:t>
            </a:r>
            <a:r>
              <a:rPr lang="nl-NL" dirty="0"/>
              <a:t> </a:t>
            </a:r>
            <a:r>
              <a:rPr lang="nl-NL" dirty="0" err="1"/>
              <a:t>into</a:t>
            </a:r>
            <a:r>
              <a:rPr lang="nl-NL" dirty="0"/>
              <a:t> </a:t>
            </a:r>
            <a:r>
              <a:rPr lang="nl-NL" dirty="0" err="1"/>
              <a:t>one</a:t>
            </a:r>
            <a:r>
              <a:rPr lang="nl-NL" dirty="0"/>
              <a:t> </a:t>
            </a:r>
            <a:r>
              <a:rPr lang="nl-NL" dirty="0" err="1"/>
              <a:t>category</a:t>
            </a:r>
            <a:r>
              <a:rPr lang="nl-NL" dirty="0"/>
              <a:t>. In </a:t>
            </a:r>
            <a:r>
              <a:rPr lang="nl-NL" dirty="0" err="1"/>
              <a:t>subsequent</a:t>
            </a:r>
            <a:r>
              <a:rPr lang="nl-NL" dirty="0"/>
              <a:t> slides, </a:t>
            </a:r>
            <a:r>
              <a:rPr lang="nl-NL" dirty="0" err="1"/>
              <a:t>this</a:t>
            </a:r>
            <a:r>
              <a:rPr lang="nl-NL" dirty="0"/>
              <a:t> </a:t>
            </a:r>
            <a:r>
              <a:rPr lang="nl-NL" dirty="0" err="1"/>
              <a:t>allows</a:t>
            </a:r>
            <a:r>
              <a:rPr lang="nl-NL" dirty="0"/>
              <a:t> </a:t>
            </a:r>
            <a:r>
              <a:rPr lang="nl-NL" dirty="0" err="1"/>
              <a:t>for</a:t>
            </a:r>
            <a:r>
              <a:rPr lang="nl-NL" dirty="0"/>
              <a:t> model parameter </a:t>
            </a:r>
            <a:r>
              <a:rPr lang="nl-NL" dirty="0" err="1"/>
              <a:t>categories</a:t>
            </a:r>
            <a:r>
              <a:rPr lang="nl-NL" dirty="0"/>
              <a:t> </a:t>
            </a:r>
            <a:r>
              <a:rPr lang="nl-NL" dirty="0" err="1"/>
              <a:t>to</a:t>
            </a:r>
            <a:r>
              <a:rPr lang="nl-NL" dirty="0"/>
              <a:t> </a:t>
            </a:r>
            <a:r>
              <a:rPr lang="nl-NL" dirty="0" err="1"/>
              <a:t>be</a:t>
            </a:r>
            <a:r>
              <a:rPr lang="nl-NL" dirty="0"/>
              <a:t> </a:t>
            </a:r>
            <a:r>
              <a:rPr lang="nl-NL" dirty="0" err="1"/>
              <a:t>collapsed</a:t>
            </a:r>
            <a:r>
              <a:rPr lang="nl-NL" dirty="0"/>
              <a:t> in </a:t>
            </a:r>
            <a:r>
              <a:rPr lang="nl-NL" dirty="0" err="1"/>
              <a:t>to</a:t>
            </a:r>
            <a:r>
              <a:rPr lang="nl-NL" dirty="0"/>
              <a:t> ‘</a:t>
            </a:r>
            <a:r>
              <a:rPr lang="nl-NL" dirty="0" err="1"/>
              <a:t>installation</a:t>
            </a:r>
            <a:r>
              <a:rPr lang="nl-NL" dirty="0"/>
              <a:t> parameters’. </a:t>
            </a:r>
          </a:p>
          <a:p>
            <a:endParaRPr lang="nl-NL" dirty="0"/>
          </a:p>
          <a:p>
            <a:r>
              <a:rPr lang="nl-NL" dirty="0"/>
              <a:t>Installation </a:t>
            </a:r>
            <a:r>
              <a:rPr lang="nl-NL" dirty="0" err="1"/>
              <a:t>settings</a:t>
            </a:r>
            <a:r>
              <a:rPr lang="nl-NL" dirty="0"/>
              <a:t>, </a:t>
            </a:r>
            <a:r>
              <a:rPr lang="nl-NL" dirty="0" err="1"/>
              <a:t>however</a:t>
            </a:r>
            <a:r>
              <a:rPr lang="nl-NL" dirty="0"/>
              <a:t> are </a:t>
            </a:r>
            <a:r>
              <a:rPr lang="nl-NL" dirty="0" err="1"/>
              <a:t>often</a:t>
            </a:r>
            <a:r>
              <a:rPr lang="nl-NL" dirty="0"/>
              <a:t> </a:t>
            </a:r>
            <a:r>
              <a:rPr lang="nl-NL" dirty="0" err="1"/>
              <a:t>much</a:t>
            </a:r>
            <a:r>
              <a:rPr lang="nl-NL" dirty="0"/>
              <a:t> </a:t>
            </a:r>
            <a:r>
              <a:rPr lang="nl-NL" dirty="0" err="1"/>
              <a:t>easier</a:t>
            </a:r>
            <a:r>
              <a:rPr lang="nl-NL" dirty="0"/>
              <a:t> </a:t>
            </a:r>
            <a:r>
              <a:rPr lang="nl-NL" dirty="0" err="1"/>
              <a:t>to</a:t>
            </a:r>
            <a:r>
              <a:rPr lang="nl-NL" dirty="0"/>
              <a:t> change </a:t>
            </a:r>
            <a:r>
              <a:rPr lang="nl-NL" dirty="0" err="1"/>
              <a:t>than</a:t>
            </a:r>
            <a:r>
              <a:rPr lang="nl-NL" dirty="0"/>
              <a:t> </a:t>
            </a:r>
            <a:r>
              <a:rPr lang="nl-NL" dirty="0" err="1"/>
              <a:t>installation</a:t>
            </a:r>
            <a:r>
              <a:rPr lang="nl-NL" dirty="0"/>
              <a:t> hardware. For </a:t>
            </a:r>
            <a:r>
              <a:rPr lang="nl-NL" dirty="0" err="1"/>
              <a:t>example</a:t>
            </a:r>
            <a:r>
              <a:rPr lang="nl-NL" dirty="0"/>
              <a:t>, </a:t>
            </a:r>
            <a:r>
              <a:rPr lang="nl-NL" dirty="0" err="1"/>
              <a:t>changing</a:t>
            </a:r>
            <a:r>
              <a:rPr lang="nl-NL" dirty="0"/>
              <a:t> </a:t>
            </a:r>
            <a:r>
              <a:rPr lang="nl-NL" dirty="0" err="1"/>
              <a:t>the</a:t>
            </a:r>
            <a:r>
              <a:rPr lang="nl-NL" dirty="0"/>
              <a:t> </a:t>
            </a:r>
            <a:r>
              <a:rPr lang="nl-NL" dirty="0" err="1"/>
              <a:t>supply</a:t>
            </a:r>
            <a:r>
              <a:rPr lang="nl-NL" dirty="0"/>
              <a:t> </a:t>
            </a:r>
            <a:r>
              <a:rPr lang="nl-NL" dirty="0" err="1"/>
              <a:t>temperature</a:t>
            </a:r>
            <a:r>
              <a:rPr lang="nl-NL" dirty="0"/>
              <a:t> of a gas-</a:t>
            </a:r>
            <a:r>
              <a:rPr lang="nl-NL" dirty="0" err="1"/>
              <a:t>fired</a:t>
            </a:r>
            <a:r>
              <a:rPr lang="nl-NL" dirty="0"/>
              <a:t> boiler is </a:t>
            </a:r>
            <a:r>
              <a:rPr lang="nl-NL" dirty="0" err="1"/>
              <a:t>much</a:t>
            </a:r>
            <a:r>
              <a:rPr lang="nl-NL" dirty="0"/>
              <a:t> </a:t>
            </a:r>
            <a:r>
              <a:rPr lang="nl-NL" dirty="0" err="1"/>
              <a:t>easier</a:t>
            </a:r>
            <a:r>
              <a:rPr lang="nl-NL" dirty="0"/>
              <a:t> </a:t>
            </a:r>
            <a:r>
              <a:rPr lang="nl-NL" dirty="0" err="1"/>
              <a:t>than</a:t>
            </a:r>
            <a:r>
              <a:rPr lang="nl-NL" dirty="0"/>
              <a:t> </a:t>
            </a:r>
            <a:r>
              <a:rPr lang="nl-NL" dirty="0" err="1"/>
              <a:t>changing</a:t>
            </a:r>
            <a:r>
              <a:rPr lang="nl-NL" dirty="0"/>
              <a:t> </a:t>
            </a:r>
            <a:r>
              <a:rPr lang="nl-NL" dirty="0" err="1"/>
              <a:t>the</a:t>
            </a:r>
            <a:r>
              <a:rPr lang="nl-NL" dirty="0"/>
              <a:t> gas-</a:t>
            </a:r>
            <a:r>
              <a:rPr lang="nl-NL" dirty="0" err="1"/>
              <a:t>fired</a:t>
            </a:r>
            <a:r>
              <a:rPr lang="nl-NL" dirty="0"/>
              <a:t> boiler </a:t>
            </a:r>
            <a:r>
              <a:rPr lang="nl-NL" dirty="0" err="1"/>
              <a:t>for</a:t>
            </a:r>
            <a:r>
              <a:rPr lang="nl-NL" dirty="0"/>
              <a:t> a heat pump (</a:t>
            </a:r>
            <a:r>
              <a:rPr lang="nl-NL" dirty="0" err="1"/>
              <a:t>which</a:t>
            </a:r>
            <a:r>
              <a:rPr lang="nl-NL" dirty="0"/>
              <a:t> </a:t>
            </a:r>
            <a:r>
              <a:rPr lang="nl-NL" dirty="0" err="1"/>
              <a:t>often</a:t>
            </a:r>
            <a:r>
              <a:rPr lang="nl-NL" dirty="0"/>
              <a:t> </a:t>
            </a:r>
            <a:r>
              <a:rPr lang="nl-NL" dirty="0" err="1"/>
              <a:t>also</a:t>
            </a:r>
            <a:r>
              <a:rPr lang="nl-NL" dirty="0"/>
              <a:t> </a:t>
            </a:r>
            <a:r>
              <a:rPr lang="nl-NL" dirty="0" err="1"/>
              <a:t>implies</a:t>
            </a:r>
            <a:r>
              <a:rPr lang="nl-NL" dirty="0"/>
              <a:t> </a:t>
            </a:r>
            <a:r>
              <a:rPr lang="nl-NL" dirty="0" err="1"/>
              <a:t>changing</a:t>
            </a:r>
            <a:r>
              <a:rPr lang="nl-NL" dirty="0"/>
              <a:t> </a:t>
            </a:r>
            <a:r>
              <a:rPr lang="nl-NL" dirty="0" err="1"/>
              <a:t>the</a:t>
            </a:r>
            <a:r>
              <a:rPr lang="nl-NL" dirty="0"/>
              <a:t> </a:t>
            </a:r>
            <a:r>
              <a:rPr lang="nl-NL" dirty="0" err="1"/>
              <a:t>hydronic</a:t>
            </a:r>
            <a:r>
              <a:rPr lang="nl-NL" dirty="0"/>
              <a:t> heat </a:t>
            </a:r>
            <a:r>
              <a:rPr lang="nl-NL" dirty="0" err="1"/>
              <a:t>distribution</a:t>
            </a:r>
            <a:r>
              <a:rPr lang="nl-NL" dirty="0"/>
              <a:t> system </a:t>
            </a:r>
            <a:r>
              <a:rPr lang="nl-NL" dirty="0" err="1"/>
              <a:t>and</a:t>
            </a:r>
            <a:r>
              <a:rPr lang="nl-NL" dirty="0"/>
              <a:t> </a:t>
            </a:r>
            <a:r>
              <a:rPr lang="nl-NL" dirty="0" err="1"/>
              <a:t>sometimes</a:t>
            </a:r>
            <a:r>
              <a:rPr lang="nl-NL" dirty="0"/>
              <a:t> even </a:t>
            </a:r>
            <a:r>
              <a:rPr lang="nl-NL" dirty="0" err="1"/>
              <a:t>requires</a:t>
            </a:r>
            <a:r>
              <a:rPr lang="nl-NL" dirty="0"/>
              <a:t> </a:t>
            </a:r>
            <a:r>
              <a:rPr lang="nl-NL" dirty="0" err="1"/>
              <a:t>changing</a:t>
            </a:r>
            <a:r>
              <a:rPr lang="nl-NL" dirty="0"/>
              <a:t> heat </a:t>
            </a:r>
            <a:r>
              <a:rPr lang="nl-NL" dirty="0" err="1"/>
              <a:t>distribution</a:t>
            </a:r>
            <a:r>
              <a:rPr lang="nl-NL" dirty="0"/>
              <a:t> of </a:t>
            </a:r>
            <a:r>
              <a:rPr lang="nl-NL" dirty="0" err="1"/>
              <a:t>the</a:t>
            </a:r>
            <a:r>
              <a:rPr lang="nl-NL" dirty="0"/>
              <a:t> </a:t>
            </a:r>
            <a:r>
              <a:rPr lang="nl-NL" dirty="0" err="1"/>
              <a:t>the</a:t>
            </a:r>
            <a:r>
              <a:rPr lang="nl-NL" dirty="0"/>
              <a:t> building </a:t>
            </a:r>
            <a:r>
              <a:rPr lang="nl-NL" dirty="0" err="1"/>
              <a:t>envelope</a:t>
            </a:r>
            <a:r>
              <a:rPr lang="nl-NL" dirty="0"/>
              <a:t>.</a:t>
            </a:r>
          </a:p>
        </p:txBody>
      </p:sp>
      <p:sp>
        <p:nvSpPr>
          <p:cNvPr id="4" name="Slide Number Placeholder 3"/>
          <p:cNvSpPr>
            <a:spLocks noGrp="1"/>
          </p:cNvSpPr>
          <p:nvPr>
            <p:ph type="sldNum" sz="quarter" idx="5"/>
          </p:nvPr>
        </p:nvSpPr>
        <p:spPr/>
        <p:txBody>
          <a:bodyPr/>
          <a:lstStyle/>
          <a:p>
            <a:fld id="{FAA21D2F-8C2F-F245-AE96-3E43BC318AAF}" type="slidenum">
              <a:rPr lang="nl-NL" smtClean="0"/>
              <a:t>50</a:t>
            </a:fld>
            <a:endParaRPr lang="nl-NL"/>
          </a:p>
        </p:txBody>
      </p:sp>
    </p:spTree>
    <p:extLst>
      <p:ext uri="{BB962C8B-B14F-4D97-AF65-F5344CB8AC3E}">
        <p14:creationId xmlns:p14="http://schemas.microsoft.com/office/powerpoint/2010/main" val="3697229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446088"/>
            <a:ext cx="6096000" cy="3429000"/>
          </a:xfrm>
        </p:spPr>
      </p:sp>
      <p:sp>
        <p:nvSpPr>
          <p:cNvPr id="3" name="Notes Placeholder 2"/>
          <p:cNvSpPr>
            <a:spLocks noGrp="1"/>
          </p:cNvSpPr>
          <p:nvPr>
            <p:ph type="body" idx="1"/>
          </p:nvPr>
        </p:nvSpPr>
        <p:spPr>
          <a:xfrm>
            <a:off x="685800" y="4126230"/>
            <a:ext cx="5486400" cy="4571682"/>
          </a:xfrm>
        </p:spPr>
        <p:txBody>
          <a:bodyPr/>
          <a:lstStyle/>
          <a:p>
            <a:endParaRPr lang="nl-NL" sz="1050"/>
          </a:p>
        </p:txBody>
      </p:sp>
      <p:sp>
        <p:nvSpPr>
          <p:cNvPr id="4" name="Slide Number Placeholder 3"/>
          <p:cNvSpPr>
            <a:spLocks noGrp="1"/>
          </p:cNvSpPr>
          <p:nvPr>
            <p:ph type="sldNum" sz="quarter" idx="5"/>
          </p:nvPr>
        </p:nvSpPr>
        <p:spPr/>
        <p:txBody>
          <a:bodyPr/>
          <a:lstStyle/>
          <a:p>
            <a:fld id="{A4006278-F14D-48C6-8357-1D9474013D05}" type="slidenum">
              <a:rPr lang="nl-NL" smtClean="0"/>
              <a:t>54</a:t>
            </a:fld>
            <a:endParaRPr lang="nl-NL"/>
          </a:p>
        </p:txBody>
      </p:sp>
    </p:spTree>
    <p:extLst>
      <p:ext uri="{BB962C8B-B14F-4D97-AF65-F5344CB8AC3E}">
        <p14:creationId xmlns:p14="http://schemas.microsoft.com/office/powerpoint/2010/main" val="4058243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Model </a:t>
            </a:r>
            <a:r>
              <a:rPr lang="nl-NL" dirty="0" err="1"/>
              <a:t>paramters</a:t>
            </a:r>
            <a:r>
              <a:rPr lang="nl-NL" dirty="0"/>
              <a:t> are </a:t>
            </a:r>
            <a:r>
              <a:rPr lang="nl-NL" dirty="0" err="1"/>
              <a:t>formatted</a:t>
            </a:r>
            <a:r>
              <a:rPr lang="nl-NL" dirty="0"/>
              <a:t> in </a:t>
            </a:r>
            <a:r>
              <a:rPr lang="nl-NL" b="0" i="0" dirty="0">
                <a:solidFill>
                  <a:srgbClr val="B1D249"/>
                </a:solidFill>
              </a:rPr>
              <a:t>green</a:t>
            </a:r>
          </a:p>
          <a:p>
            <a:r>
              <a:rPr lang="nl-NL" dirty="0"/>
              <a:t>Time series data is has a </a:t>
            </a:r>
            <a:r>
              <a:rPr lang="nl-NL" dirty="0" err="1"/>
              <a:t>subscript</a:t>
            </a:r>
            <a:r>
              <a:rPr lang="nl-NL" dirty="0"/>
              <a:t> t; e.g. </a:t>
            </a:r>
            <a:r>
              <a:rPr lang="nl-NL" dirty="0" err="1"/>
              <a:t>T</a:t>
            </a:r>
            <a:r>
              <a:rPr lang="nl-NL" baseline="-25000" dirty="0" err="1"/>
              <a:t>in;t</a:t>
            </a:r>
            <a:r>
              <a:rPr lang="nl-NL" dirty="0"/>
              <a:t> is T</a:t>
            </a:r>
            <a:r>
              <a:rPr lang="nl-NL" baseline="-25000" dirty="0"/>
              <a:t>in</a:t>
            </a:r>
            <a:r>
              <a:rPr lang="nl-NL" dirty="0"/>
              <a:t> (</a:t>
            </a:r>
            <a:r>
              <a:rPr lang="nl-NL" dirty="0" err="1"/>
              <a:t>the</a:t>
            </a:r>
            <a:r>
              <a:rPr lang="nl-NL" dirty="0"/>
              <a:t> </a:t>
            </a:r>
            <a:r>
              <a:rPr lang="nl-NL" dirty="0" err="1"/>
              <a:t>average</a:t>
            </a:r>
            <a:r>
              <a:rPr lang="nl-NL" dirty="0"/>
              <a:t> indoor </a:t>
            </a:r>
            <a:r>
              <a:rPr lang="nl-NL" dirty="0" err="1"/>
              <a:t>temperature</a:t>
            </a:r>
            <a:r>
              <a:rPr lang="nl-NL" dirty="0"/>
              <a:t>) at time interval t. Time </a:t>
            </a:r>
            <a:r>
              <a:rPr lang="nl-NL" dirty="0" err="1"/>
              <a:t>intervals</a:t>
            </a:r>
            <a:r>
              <a:rPr lang="nl-NL" dirty="0"/>
              <a:t> last a </a:t>
            </a:r>
            <a:r>
              <a:rPr lang="nl-NL" dirty="0" err="1"/>
              <a:t>duration</a:t>
            </a:r>
            <a:r>
              <a:rPr lang="nl-NL" dirty="0"/>
              <a:t> </a:t>
            </a:r>
            <a:r>
              <a:rPr lang="el-GR" sz="2400" dirty="0">
                <a:solidFill>
                  <a:srgbClr val="1EBCC5"/>
                </a:solidFill>
                <a:latin typeface="Calibri" panose="020F0502020204030204" pitchFamily="34" charset="0"/>
                <a:ea typeface="Roboto" panose="020B0604020202020204" charset="0"/>
                <a:cs typeface="Calibri" panose="020F0502020204030204" pitchFamily="34" charset="0"/>
              </a:rPr>
              <a:t>Δ</a:t>
            </a:r>
            <a:r>
              <a:rPr lang="nl-NL" sz="2400" dirty="0">
                <a:solidFill>
                  <a:srgbClr val="1EBCC5"/>
                </a:solidFill>
                <a:latin typeface="Roboto" panose="020B0604020202020204" charset="0"/>
                <a:ea typeface="Roboto" panose="020B0604020202020204" charset="0"/>
              </a:rPr>
              <a:t>t.</a:t>
            </a:r>
          </a:p>
          <a:p>
            <a:endParaRPr lang="nl-NL" sz="2400" dirty="0">
              <a:solidFill>
                <a:srgbClr val="1EBCC5"/>
              </a:solidFill>
              <a:latin typeface="Roboto" panose="020B0604020202020204" charset="0"/>
              <a:ea typeface="Roboto" panose="020B0604020202020204" charset="0"/>
            </a:endParaRPr>
          </a:p>
          <a:p>
            <a:br>
              <a:rPr lang="nl-NL" dirty="0"/>
            </a:br>
            <a:r>
              <a:rPr lang="nl-NL" dirty="0"/>
              <a:t>N.B. </a:t>
            </a:r>
            <a:r>
              <a:rPr lang="nl-NL" dirty="0" err="1"/>
              <a:t>This</a:t>
            </a:r>
            <a:r>
              <a:rPr lang="nl-NL" dirty="0"/>
              <a:t> is </a:t>
            </a:r>
            <a:r>
              <a:rPr lang="nl-NL" dirty="0" err="1"/>
              <a:t>the</a:t>
            </a:r>
            <a:r>
              <a:rPr lang="nl-NL" dirty="0"/>
              <a:t> most </a:t>
            </a:r>
            <a:r>
              <a:rPr lang="nl-NL" dirty="0" err="1"/>
              <a:t>simple</a:t>
            </a:r>
            <a:r>
              <a:rPr lang="nl-NL" dirty="0"/>
              <a:t> building model; </a:t>
            </a:r>
            <a:r>
              <a:rPr lang="nl-NL" dirty="0" err="1"/>
              <a:t>the</a:t>
            </a:r>
            <a:r>
              <a:rPr lang="nl-NL" dirty="0"/>
              <a:t> effect of wind (a factor in </a:t>
            </a:r>
            <a:r>
              <a:rPr lang="nl-NL" dirty="0" err="1"/>
              <a:t>infiltration</a:t>
            </a:r>
            <a:r>
              <a:rPr lang="nl-NL" dirty="0"/>
              <a:t>) </a:t>
            </a:r>
            <a:r>
              <a:rPr lang="nl-NL" dirty="0" err="1"/>
              <a:t>and</a:t>
            </a:r>
            <a:r>
              <a:rPr lang="nl-NL" dirty="0"/>
              <a:t> changes in </a:t>
            </a:r>
            <a:r>
              <a:rPr lang="nl-NL" dirty="0" err="1"/>
              <a:t>ventilation</a:t>
            </a:r>
            <a:r>
              <a:rPr lang="nl-NL" dirty="0"/>
              <a:t> </a:t>
            </a:r>
            <a:r>
              <a:rPr lang="nl-NL" dirty="0" err="1"/>
              <a:t>behaviour</a:t>
            </a:r>
            <a:r>
              <a:rPr lang="nl-NL" dirty="0"/>
              <a:t> are </a:t>
            </a:r>
            <a:r>
              <a:rPr lang="nl-NL" dirty="0" err="1"/>
              <a:t>modelled</a:t>
            </a:r>
            <a:r>
              <a:rPr lang="nl-NL" dirty="0"/>
              <a:t> via </a:t>
            </a:r>
            <a:r>
              <a:rPr lang="nl-NL" dirty="0" err="1"/>
              <a:t>effective</a:t>
            </a:r>
            <a:r>
              <a:rPr lang="nl-NL" dirty="0"/>
              <a:t> outdoor </a:t>
            </a:r>
            <a:r>
              <a:rPr lang="nl-NL" dirty="0" err="1"/>
              <a:t>temperature</a:t>
            </a:r>
            <a:r>
              <a:rPr lang="nl-NL" dirty="0"/>
              <a:t> (</a:t>
            </a:r>
            <a:r>
              <a:rPr lang="nl-NL" dirty="0" err="1"/>
              <a:t>T</a:t>
            </a:r>
            <a:r>
              <a:rPr lang="nl-NL" baseline="-25000" dirty="0" err="1"/>
              <a:t>out;eff;t</a:t>
            </a:r>
            <a:r>
              <a:rPr lang="nl-NL" dirty="0"/>
              <a:t>), </a:t>
            </a:r>
            <a:r>
              <a:rPr lang="nl-NL" dirty="0" err="1"/>
              <a:t>where</a:t>
            </a:r>
            <a:r>
              <a:rPr lang="nl-NL" dirty="0"/>
              <a:t> </a:t>
            </a:r>
            <a:r>
              <a:rPr lang="nl-NL" dirty="0" err="1"/>
              <a:t>accurding</a:t>
            </a:r>
            <a:r>
              <a:rPr lang="nl-NL" dirty="0"/>
              <a:t> </a:t>
            </a:r>
            <a:r>
              <a:rPr lang="nl-NL" dirty="0" err="1"/>
              <a:t>to</a:t>
            </a:r>
            <a:r>
              <a:rPr lang="nl-NL" dirty="0"/>
              <a:t> KNMI research, </a:t>
            </a:r>
            <a:r>
              <a:rPr lang="nl-NL" dirty="0" err="1"/>
              <a:t>the</a:t>
            </a:r>
            <a:r>
              <a:rPr lang="nl-NL" dirty="0"/>
              <a:t> best </a:t>
            </a:r>
            <a:r>
              <a:rPr lang="nl-NL" dirty="0" err="1"/>
              <a:t>simple</a:t>
            </a:r>
            <a:r>
              <a:rPr lang="nl-NL" dirty="0"/>
              <a:t> </a:t>
            </a:r>
            <a:r>
              <a:rPr lang="nl-NL" dirty="0" err="1"/>
              <a:t>approsimation</a:t>
            </a:r>
            <a:r>
              <a:rPr lang="nl-NL" dirty="0"/>
              <a:t> is </a:t>
            </a:r>
            <a:r>
              <a:rPr lang="nl-NL" dirty="0" err="1"/>
              <a:t>T</a:t>
            </a:r>
            <a:r>
              <a:rPr lang="nl-NL" baseline="-25000" dirty="0" err="1"/>
              <a:t>out;eff;t</a:t>
            </a:r>
            <a:r>
              <a:rPr lang="nl-NL" baseline="-25000" dirty="0"/>
              <a:t> </a:t>
            </a:r>
            <a:r>
              <a:rPr lang="nl-NL" dirty="0"/>
              <a:t>[</a:t>
            </a:r>
            <a:r>
              <a:rPr lang="nl-NL" dirty="0">
                <a:latin typeface="Calibri" panose="020F0502020204030204" pitchFamily="34" charset="0"/>
                <a:cs typeface="Calibri" panose="020F0502020204030204" pitchFamily="34" charset="0"/>
              </a:rPr>
              <a:t>°C</a:t>
            </a:r>
            <a:r>
              <a:rPr lang="nl-NL" dirty="0"/>
              <a:t>] =  </a:t>
            </a:r>
            <a:r>
              <a:rPr lang="nl-NL" dirty="0" err="1"/>
              <a:t>T</a:t>
            </a:r>
            <a:r>
              <a:rPr lang="nl-NL" baseline="-25000" dirty="0" err="1"/>
              <a:t>out;eff;t</a:t>
            </a:r>
            <a:r>
              <a:rPr lang="nl-NL" baseline="-25000" dirty="0"/>
              <a:t> </a:t>
            </a:r>
            <a:r>
              <a:rPr lang="nl-NL" dirty="0"/>
              <a:t>– 2/3* u</a:t>
            </a:r>
            <a:r>
              <a:rPr lang="nl-NL" baseline="-25000" dirty="0"/>
              <a:t>t</a:t>
            </a:r>
            <a:r>
              <a:rPr lang="nl-NL" dirty="0"/>
              <a:t> [m/s], </a:t>
            </a:r>
            <a:r>
              <a:rPr lang="nl-NL" dirty="0" err="1"/>
              <a:t>where</a:t>
            </a:r>
            <a:r>
              <a:rPr lang="nl-NL" dirty="0"/>
              <a:t> u</a:t>
            </a:r>
            <a:r>
              <a:rPr lang="nl-NL" baseline="-25000" dirty="0"/>
              <a:t>t</a:t>
            </a:r>
            <a:r>
              <a:rPr lang="nl-NL" dirty="0"/>
              <a:t> is </a:t>
            </a:r>
            <a:r>
              <a:rPr lang="nl-NL" dirty="0" err="1"/>
              <a:t>the</a:t>
            </a:r>
            <a:r>
              <a:rPr lang="nl-NL" dirty="0"/>
              <a:t> </a:t>
            </a:r>
            <a:r>
              <a:rPr lang="nl-NL" dirty="0" err="1"/>
              <a:t>average</a:t>
            </a:r>
            <a:r>
              <a:rPr lang="nl-NL" dirty="0"/>
              <a:t> wind speed </a:t>
            </a:r>
            <a:r>
              <a:rPr lang="nl-NL" dirty="0" err="1"/>
              <a:t>during</a:t>
            </a:r>
            <a:r>
              <a:rPr lang="nl-NL" dirty="0"/>
              <a:t> time interval t. In more </a:t>
            </a:r>
            <a:r>
              <a:rPr lang="nl-NL" dirty="0" err="1"/>
              <a:t>refines</a:t>
            </a:r>
            <a:r>
              <a:rPr lang="nl-NL" dirty="0"/>
              <a:t> </a:t>
            </a:r>
            <a:r>
              <a:rPr lang="nl-NL" dirty="0" err="1"/>
              <a:t>models</a:t>
            </a:r>
            <a:r>
              <a:rPr lang="nl-NL" dirty="0"/>
              <a:t>, we </a:t>
            </a:r>
            <a:r>
              <a:rPr lang="nl-NL" dirty="0" err="1"/>
              <a:t>will</a:t>
            </a:r>
            <a:r>
              <a:rPr lang="nl-NL" dirty="0"/>
              <a:t> </a:t>
            </a:r>
            <a:r>
              <a:rPr lang="nl-NL" dirty="0" err="1"/>
              <a:t>try</a:t>
            </a:r>
            <a:r>
              <a:rPr lang="nl-NL" dirty="0"/>
              <a:t> </a:t>
            </a:r>
            <a:r>
              <a:rPr lang="nl-NL" dirty="0" err="1"/>
              <a:t>to</a:t>
            </a:r>
            <a:r>
              <a:rPr lang="nl-NL" dirty="0"/>
              <a:t> </a:t>
            </a:r>
            <a:r>
              <a:rPr lang="nl-NL" dirty="0" err="1"/>
              <a:t>sepeara</a:t>
            </a:r>
            <a:r>
              <a:rPr lang="nl-NL" dirty="0"/>
              <a:t> </a:t>
            </a:r>
            <a:r>
              <a:rPr lang="nl-NL" dirty="0" err="1"/>
              <a:t>the</a:t>
            </a:r>
            <a:r>
              <a:rPr lang="nl-NL" dirty="0"/>
              <a:t> </a:t>
            </a:r>
            <a:r>
              <a:rPr lang="nl-NL" dirty="0" err="1"/>
              <a:t>influence</a:t>
            </a:r>
            <a:r>
              <a:rPr lang="nl-NL" dirty="0"/>
              <a:t> of wind on </a:t>
            </a:r>
            <a:r>
              <a:rPr lang="nl-NL" dirty="0" err="1"/>
              <a:t>the</a:t>
            </a:r>
            <a:r>
              <a:rPr lang="nl-NL" dirty="0"/>
              <a:t> home heat los as a separate model parameter </a:t>
            </a:r>
            <a:r>
              <a:rPr lang="nl-NL" dirty="0" err="1"/>
              <a:t>that</a:t>
            </a:r>
            <a:r>
              <a:rPr lang="nl-NL" dirty="0"/>
              <a:t> is </a:t>
            </a:r>
            <a:r>
              <a:rPr lang="nl-NL" dirty="0" err="1"/>
              <a:t>to</a:t>
            </a:r>
            <a:r>
              <a:rPr lang="nl-NL" dirty="0"/>
              <a:t> </a:t>
            </a:r>
            <a:r>
              <a:rPr lang="nl-NL" dirty="0" err="1"/>
              <a:t>be</a:t>
            </a:r>
            <a:r>
              <a:rPr lang="nl-NL" dirty="0"/>
              <a:t> </a:t>
            </a:r>
            <a:r>
              <a:rPr lang="nl-NL" dirty="0" err="1"/>
              <a:t>learned</a:t>
            </a:r>
            <a:r>
              <a:rPr lang="nl-NL" dirty="0"/>
              <a:t>.</a:t>
            </a:r>
          </a:p>
          <a:p>
            <a:endParaRPr lang="nl-NL" dirty="0"/>
          </a:p>
        </p:txBody>
      </p:sp>
      <p:sp>
        <p:nvSpPr>
          <p:cNvPr id="4" name="Slide Number Placeholder 3"/>
          <p:cNvSpPr>
            <a:spLocks noGrp="1"/>
          </p:cNvSpPr>
          <p:nvPr>
            <p:ph type="sldNum" sz="quarter" idx="5"/>
          </p:nvPr>
        </p:nvSpPr>
        <p:spPr/>
        <p:txBody>
          <a:bodyPr/>
          <a:lstStyle/>
          <a:p>
            <a:fld id="{FAA21D2F-8C2F-F245-AE96-3E43BC318AAF}" type="slidenum">
              <a:rPr lang="nl-NL" smtClean="0"/>
              <a:t>62</a:t>
            </a:fld>
            <a:endParaRPr lang="nl-NL"/>
          </a:p>
        </p:txBody>
      </p:sp>
    </p:spTree>
    <p:extLst>
      <p:ext uri="{BB962C8B-B14F-4D97-AF65-F5344CB8AC3E}">
        <p14:creationId xmlns:p14="http://schemas.microsoft.com/office/powerpoint/2010/main" val="3050736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AA21D2F-8C2F-F245-AE96-3E43BC318AAF}" type="slidenum">
              <a:rPr lang="nl-NL" smtClean="0"/>
              <a:t>63</a:t>
            </a:fld>
            <a:endParaRPr lang="nl-NL"/>
          </a:p>
        </p:txBody>
      </p:sp>
    </p:spTree>
    <p:extLst>
      <p:ext uri="{BB962C8B-B14F-4D97-AF65-F5344CB8AC3E}">
        <p14:creationId xmlns:p14="http://schemas.microsoft.com/office/powerpoint/2010/main" val="2015050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FAA21D2F-8C2F-F245-AE96-3E43BC318AAF}" type="slidenum">
              <a:rPr lang="nl-NL" smtClean="0"/>
              <a:t>64</a:t>
            </a:fld>
            <a:endParaRPr lang="nl-NL"/>
          </a:p>
        </p:txBody>
      </p:sp>
    </p:spTree>
    <p:extLst>
      <p:ext uri="{BB962C8B-B14F-4D97-AF65-F5344CB8AC3E}">
        <p14:creationId xmlns:p14="http://schemas.microsoft.com/office/powerpoint/2010/main" val="3594702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AA21D2F-8C2F-F245-AE96-3E43BC318AAF}" type="slidenum">
              <a:rPr lang="nl-NL" smtClean="0"/>
              <a:t>66</a:t>
            </a:fld>
            <a:endParaRPr lang="nl-NL"/>
          </a:p>
        </p:txBody>
      </p:sp>
    </p:spTree>
    <p:extLst>
      <p:ext uri="{BB962C8B-B14F-4D97-AF65-F5344CB8AC3E}">
        <p14:creationId xmlns:p14="http://schemas.microsoft.com/office/powerpoint/2010/main" val="1815807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AA21D2F-8C2F-F245-AE96-3E43BC318AAF}" type="slidenum">
              <a:rPr lang="nl-NL" smtClean="0"/>
              <a:t>67</a:t>
            </a:fld>
            <a:endParaRPr lang="nl-NL"/>
          </a:p>
        </p:txBody>
      </p:sp>
    </p:spTree>
    <p:extLst>
      <p:ext uri="{BB962C8B-B14F-4D97-AF65-F5344CB8AC3E}">
        <p14:creationId xmlns:p14="http://schemas.microsoft.com/office/powerpoint/2010/main" val="2341620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AA21D2F-8C2F-F245-AE96-3E43BC318AAF}" type="slidenum">
              <a:rPr lang="nl-NL" smtClean="0"/>
              <a:t>68</a:t>
            </a:fld>
            <a:endParaRPr lang="nl-NL"/>
          </a:p>
        </p:txBody>
      </p:sp>
    </p:spTree>
    <p:extLst>
      <p:ext uri="{BB962C8B-B14F-4D97-AF65-F5344CB8AC3E}">
        <p14:creationId xmlns:p14="http://schemas.microsoft.com/office/powerpoint/2010/main" val="4247210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446088"/>
            <a:ext cx="6096000" cy="3429000"/>
          </a:xfrm>
        </p:spPr>
      </p:sp>
      <p:sp>
        <p:nvSpPr>
          <p:cNvPr id="3" name="Notes Placeholder 2"/>
          <p:cNvSpPr>
            <a:spLocks noGrp="1"/>
          </p:cNvSpPr>
          <p:nvPr>
            <p:ph type="body" idx="1"/>
          </p:nvPr>
        </p:nvSpPr>
        <p:spPr>
          <a:xfrm>
            <a:off x="685800" y="4126230"/>
            <a:ext cx="5486400" cy="4571682"/>
          </a:xfrm>
        </p:spPr>
        <p:txBody>
          <a:bodyPr/>
          <a:lstStyle/>
          <a:p>
            <a:endParaRPr lang="nl-NL" sz="1050"/>
          </a:p>
        </p:txBody>
      </p:sp>
      <p:sp>
        <p:nvSpPr>
          <p:cNvPr id="4" name="Slide Number Placeholder 3"/>
          <p:cNvSpPr>
            <a:spLocks noGrp="1"/>
          </p:cNvSpPr>
          <p:nvPr>
            <p:ph type="sldNum" sz="quarter" idx="5"/>
          </p:nvPr>
        </p:nvSpPr>
        <p:spPr/>
        <p:txBody>
          <a:bodyPr/>
          <a:lstStyle/>
          <a:p>
            <a:fld id="{A4006278-F14D-48C6-8357-1D9474013D05}" type="slidenum">
              <a:rPr lang="nl-NL" smtClean="0"/>
              <a:t>3</a:t>
            </a:fld>
            <a:endParaRPr lang="nl-NL"/>
          </a:p>
        </p:txBody>
      </p:sp>
    </p:spTree>
    <p:extLst>
      <p:ext uri="{BB962C8B-B14F-4D97-AF65-F5344CB8AC3E}">
        <p14:creationId xmlns:p14="http://schemas.microsoft.com/office/powerpoint/2010/main" val="274073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AA21D2F-8C2F-F245-AE96-3E43BC318AAF}" type="slidenum">
              <a:rPr lang="nl-NL" smtClean="0"/>
              <a:t>69</a:t>
            </a:fld>
            <a:endParaRPr lang="nl-NL"/>
          </a:p>
        </p:txBody>
      </p:sp>
    </p:spTree>
    <p:extLst>
      <p:ext uri="{BB962C8B-B14F-4D97-AF65-F5344CB8AC3E}">
        <p14:creationId xmlns:p14="http://schemas.microsoft.com/office/powerpoint/2010/main" val="2936572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AA21D2F-8C2F-F245-AE96-3E43BC318AAF}" type="slidenum">
              <a:rPr lang="nl-NL" smtClean="0"/>
              <a:t>70</a:t>
            </a:fld>
            <a:endParaRPr lang="nl-NL"/>
          </a:p>
        </p:txBody>
      </p:sp>
    </p:spTree>
    <p:extLst>
      <p:ext uri="{BB962C8B-B14F-4D97-AF65-F5344CB8AC3E}">
        <p14:creationId xmlns:p14="http://schemas.microsoft.com/office/powerpoint/2010/main" val="10290954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AA21D2F-8C2F-F245-AE96-3E43BC318AAF}" type="slidenum">
              <a:rPr lang="nl-NL" smtClean="0"/>
              <a:t>71</a:t>
            </a:fld>
            <a:endParaRPr lang="nl-NL"/>
          </a:p>
        </p:txBody>
      </p:sp>
    </p:spTree>
    <p:extLst>
      <p:ext uri="{BB962C8B-B14F-4D97-AF65-F5344CB8AC3E}">
        <p14:creationId xmlns:p14="http://schemas.microsoft.com/office/powerpoint/2010/main" val="1558899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446088"/>
            <a:ext cx="6096000" cy="3429000"/>
          </a:xfrm>
        </p:spPr>
      </p:sp>
      <p:sp>
        <p:nvSpPr>
          <p:cNvPr id="3" name="Notes Placeholder 2"/>
          <p:cNvSpPr>
            <a:spLocks noGrp="1"/>
          </p:cNvSpPr>
          <p:nvPr>
            <p:ph type="body" idx="1"/>
          </p:nvPr>
        </p:nvSpPr>
        <p:spPr>
          <a:xfrm>
            <a:off x="685800" y="4126230"/>
            <a:ext cx="5486400" cy="4571682"/>
          </a:xfrm>
        </p:spPr>
        <p:txBody>
          <a:bodyPr/>
          <a:lstStyle/>
          <a:p>
            <a:endParaRPr lang="nl-NL" sz="1050"/>
          </a:p>
        </p:txBody>
      </p:sp>
      <p:sp>
        <p:nvSpPr>
          <p:cNvPr id="4" name="Slide Number Placeholder 3"/>
          <p:cNvSpPr>
            <a:spLocks noGrp="1"/>
          </p:cNvSpPr>
          <p:nvPr>
            <p:ph type="sldNum" sz="quarter" idx="5"/>
          </p:nvPr>
        </p:nvSpPr>
        <p:spPr/>
        <p:txBody>
          <a:bodyPr/>
          <a:lstStyle/>
          <a:p>
            <a:fld id="{A4006278-F14D-48C6-8357-1D9474013D05}" type="slidenum">
              <a:rPr lang="nl-NL" smtClean="0"/>
              <a:t>72</a:t>
            </a:fld>
            <a:endParaRPr lang="nl-NL"/>
          </a:p>
        </p:txBody>
      </p:sp>
    </p:spTree>
    <p:extLst>
      <p:ext uri="{BB962C8B-B14F-4D97-AF65-F5344CB8AC3E}">
        <p14:creationId xmlns:p14="http://schemas.microsoft.com/office/powerpoint/2010/main" val="2141681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446088"/>
            <a:ext cx="6096000" cy="3429000"/>
          </a:xfrm>
        </p:spPr>
      </p:sp>
      <p:sp>
        <p:nvSpPr>
          <p:cNvPr id="3" name="Notes Placeholder 2"/>
          <p:cNvSpPr>
            <a:spLocks noGrp="1"/>
          </p:cNvSpPr>
          <p:nvPr>
            <p:ph type="body" idx="1"/>
          </p:nvPr>
        </p:nvSpPr>
        <p:spPr>
          <a:xfrm>
            <a:off x="685800" y="4126230"/>
            <a:ext cx="5486400" cy="4571682"/>
          </a:xfrm>
        </p:spPr>
        <p:txBody>
          <a:bodyPr/>
          <a:lstStyle/>
          <a:p>
            <a:endParaRPr lang="nl-NL" sz="1050" dirty="0"/>
          </a:p>
        </p:txBody>
      </p:sp>
      <p:sp>
        <p:nvSpPr>
          <p:cNvPr id="4" name="Slide Number Placeholder 3"/>
          <p:cNvSpPr>
            <a:spLocks noGrp="1"/>
          </p:cNvSpPr>
          <p:nvPr>
            <p:ph type="sldNum" sz="quarter" idx="5"/>
          </p:nvPr>
        </p:nvSpPr>
        <p:spPr/>
        <p:txBody>
          <a:bodyPr/>
          <a:lstStyle/>
          <a:p>
            <a:fld id="{A4006278-F14D-48C6-8357-1D9474013D05}" type="slidenum">
              <a:rPr lang="nl-NL" smtClean="0"/>
              <a:t>73</a:t>
            </a:fld>
            <a:endParaRPr lang="nl-NL"/>
          </a:p>
        </p:txBody>
      </p:sp>
    </p:spTree>
    <p:extLst>
      <p:ext uri="{BB962C8B-B14F-4D97-AF65-F5344CB8AC3E}">
        <p14:creationId xmlns:p14="http://schemas.microsoft.com/office/powerpoint/2010/main" val="664748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446088"/>
            <a:ext cx="6096000" cy="3429000"/>
          </a:xfrm>
        </p:spPr>
      </p:sp>
      <p:sp>
        <p:nvSpPr>
          <p:cNvPr id="3" name="Notes Placeholder 2"/>
          <p:cNvSpPr>
            <a:spLocks noGrp="1"/>
          </p:cNvSpPr>
          <p:nvPr>
            <p:ph type="body" idx="1"/>
          </p:nvPr>
        </p:nvSpPr>
        <p:spPr>
          <a:xfrm>
            <a:off x="685800" y="4126230"/>
            <a:ext cx="5486400" cy="4571682"/>
          </a:xfrm>
        </p:spPr>
        <p:txBody>
          <a:bodyPr/>
          <a:lstStyle/>
          <a:p>
            <a:endParaRPr lang="nl-NL" sz="1050"/>
          </a:p>
        </p:txBody>
      </p:sp>
      <p:sp>
        <p:nvSpPr>
          <p:cNvPr id="4" name="Slide Number Placeholder 3"/>
          <p:cNvSpPr>
            <a:spLocks noGrp="1"/>
          </p:cNvSpPr>
          <p:nvPr>
            <p:ph type="sldNum" sz="quarter" idx="5"/>
          </p:nvPr>
        </p:nvSpPr>
        <p:spPr/>
        <p:txBody>
          <a:bodyPr/>
          <a:lstStyle/>
          <a:p>
            <a:fld id="{A4006278-F14D-48C6-8357-1D9474013D05}" type="slidenum">
              <a:rPr lang="nl-NL" smtClean="0"/>
              <a:t>4</a:t>
            </a:fld>
            <a:endParaRPr lang="nl-NL"/>
          </a:p>
        </p:txBody>
      </p:sp>
    </p:spTree>
    <p:extLst>
      <p:ext uri="{BB962C8B-B14F-4D97-AF65-F5344CB8AC3E}">
        <p14:creationId xmlns:p14="http://schemas.microsoft.com/office/powerpoint/2010/main" val="1612584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err="1"/>
              <a:t>https</a:t>
            </a:r>
            <a:r>
              <a:rPr lang="nl-NL"/>
              <a:t>://</a:t>
            </a:r>
            <a:r>
              <a:rPr lang="nl-NL" err="1"/>
              <a:t>www.npr.org</a:t>
            </a:r>
            <a:r>
              <a:rPr lang="nl-NL"/>
              <a:t>/</a:t>
            </a:r>
            <a:r>
              <a:rPr lang="nl-NL" err="1"/>
              <a:t>sections</a:t>
            </a:r>
            <a:r>
              <a:rPr lang="nl-NL"/>
              <a:t>/</a:t>
            </a:r>
            <a:r>
              <a:rPr lang="nl-NL" err="1"/>
              <a:t>thetwo</a:t>
            </a:r>
            <a:r>
              <a:rPr lang="nl-NL"/>
              <a:t>-way/2015/12/12/459502597/2-degrees-100-billion-the-world-climate-agreement-by-the-numbers?t=1599027444292</a:t>
            </a:r>
          </a:p>
        </p:txBody>
      </p:sp>
      <p:sp>
        <p:nvSpPr>
          <p:cNvPr id="4" name="Tijdelijke aanduiding voor dianummer 3"/>
          <p:cNvSpPr>
            <a:spLocks noGrp="1"/>
          </p:cNvSpPr>
          <p:nvPr>
            <p:ph type="sldNum" sz="quarter" idx="5"/>
          </p:nvPr>
        </p:nvSpPr>
        <p:spPr/>
        <p:txBody>
          <a:bodyPr/>
          <a:lstStyle/>
          <a:p>
            <a:fld id="{FAA21D2F-8C2F-F245-AE96-3E43BC318AAF}" type="slidenum">
              <a:rPr lang="nl-NL" smtClean="0"/>
              <a:t>5</a:t>
            </a:fld>
            <a:endParaRPr lang="nl-NL"/>
          </a:p>
        </p:txBody>
      </p:sp>
    </p:spTree>
    <p:extLst>
      <p:ext uri="{BB962C8B-B14F-4D97-AF65-F5344CB8AC3E}">
        <p14:creationId xmlns:p14="http://schemas.microsoft.com/office/powerpoint/2010/main" val="325105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err="1"/>
              <a:t>Thermostat</a:t>
            </a:r>
            <a:r>
              <a:rPr lang="nl-NL"/>
              <a:t> setpoints </a:t>
            </a:r>
            <a:r>
              <a:rPr lang="nl-NL" err="1"/>
              <a:t>can</a:t>
            </a:r>
            <a:r>
              <a:rPr lang="nl-NL"/>
              <a:t> </a:t>
            </a:r>
            <a:r>
              <a:rPr lang="nl-NL" err="1"/>
              <a:t>be</a:t>
            </a:r>
            <a:r>
              <a:rPr lang="nl-NL"/>
              <a:t> e.g. </a:t>
            </a:r>
            <a:r>
              <a:rPr lang="nl-NL" err="1"/>
              <a:t>replayed</a:t>
            </a:r>
            <a:r>
              <a:rPr lang="nl-NL"/>
              <a:t> </a:t>
            </a:r>
            <a:r>
              <a:rPr lang="nl-NL" err="1"/>
              <a:t>from</a:t>
            </a:r>
            <a:r>
              <a:rPr lang="nl-NL"/>
              <a:t> a </a:t>
            </a:r>
            <a:r>
              <a:rPr lang="nl-NL" err="1"/>
              <a:t>previous</a:t>
            </a:r>
            <a:r>
              <a:rPr lang="nl-NL"/>
              <a:t> </a:t>
            </a:r>
            <a:r>
              <a:rPr lang="nl-NL" err="1"/>
              <a:t>year</a:t>
            </a:r>
            <a:r>
              <a:rPr lang="nl-NL"/>
              <a:t>, or </a:t>
            </a:r>
            <a:r>
              <a:rPr lang="nl-NL" err="1"/>
              <a:t>derived</a:t>
            </a:r>
            <a:r>
              <a:rPr lang="nl-NL"/>
              <a:t> </a:t>
            </a:r>
            <a:r>
              <a:rPr lang="nl-NL" err="1"/>
              <a:t>from</a:t>
            </a:r>
            <a:r>
              <a:rPr lang="nl-NL"/>
              <a:t> comfort </a:t>
            </a:r>
            <a:r>
              <a:rPr lang="nl-NL" err="1"/>
              <a:t>needs</a:t>
            </a:r>
            <a:r>
              <a:rPr lang="nl-NL"/>
              <a:t>. </a:t>
            </a:r>
            <a:r>
              <a:rPr lang="nl-NL" err="1"/>
              <a:t>This</a:t>
            </a:r>
            <a:r>
              <a:rPr lang="nl-NL"/>
              <a:t> </a:t>
            </a:r>
            <a:r>
              <a:rPr lang="nl-NL" err="1"/>
              <a:t>depends</a:t>
            </a:r>
            <a:r>
              <a:rPr lang="nl-NL"/>
              <a:t> on </a:t>
            </a:r>
            <a:r>
              <a:rPr lang="nl-NL" err="1"/>
              <a:t>the</a:t>
            </a:r>
            <a:r>
              <a:rPr lang="nl-NL"/>
              <a:t> type of </a:t>
            </a:r>
            <a:r>
              <a:rPr lang="nl-NL" err="1"/>
              <a:t>prediction</a:t>
            </a:r>
            <a:r>
              <a:rPr lang="nl-NL"/>
              <a:t> </a:t>
            </a:r>
            <a:r>
              <a:rPr lang="nl-NL" err="1"/>
              <a:t>and</a:t>
            </a:r>
            <a:r>
              <a:rPr lang="nl-NL"/>
              <a:t> </a:t>
            </a:r>
            <a:r>
              <a:rPr lang="nl-NL" err="1"/>
              <a:t>comparison</a:t>
            </a:r>
            <a:r>
              <a:rPr lang="nl-NL"/>
              <a:t> </a:t>
            </a:r>
            <a:r>
              <a:rPr lang="nl-NL" err="1"/>
              <a:t>desired</a:t>
            </a:r>
            <a:r>
              <a:rPr lang="nl-NL"/>
              <a:t>.</a:t>
            </a:r>
            <a:br>
              <a:rPr lang="nl-NL"/>
            </a:br>
            <a:r>
              <a:rPr lang="nl-NL" err="1"/>
              <a:t>Similarly</a:t>
            </a:r>
            <a:r>
              <a:rPr lang="nl-NL"/>
              <a:t>, </a:t>
            </a:r>
            <a:r>
              <a:rPr lang="nl-NL" err="1"/>
              <a:t>weather</a:t>
            </a:r>
            <a:r>
              <a:rPr lang="nl-NL"/>
              <a:t> data </a:t>
            </a:r>
            <a:r>
              <a:rPr lang="nl-NL" err="1"/>
              <a:t>can</a:t>
            </a:r>
            <a:r>
              <a:rPr lang="nl-NL"/>
              <a:t> </a:t>
            </a:r>
            <a:r>
              <a:rPr lang="nl-NL" err="1"/>
              <a:t>be</a:t>
            </a:r>
            <a:r>
              <a:rPr lang="nl-NL"/>
              <a:t> e.g. </a:t>
            </a:r>
            <a:r>
              <a:rPr lang="nl-NL" err="1"/>
              <a:t>replayed</a:t>
            </a:r>
            <a:r>
              <a:rPr lang="nl-NL"/>
              <a:t> </a:t>
            </a:r>
            <a:r>
              <a:rPr lang="nl-NL" err="1"/>
              <a:t>from</a:t>
            </a:r>
            <a:r>
              <a:rPr lang="nl-NL"/>
              <a:t> a </a:t>
            </a:r>
            <a:r>
              <a:rPr lang="nl-NL" err="1"/>
              <a:t>prvious</a:t>
            </a:r>
            <a:r>
              <a:rPr lang="nl-NL"/>
              <a:t> </a:t>
            </a:r>
            <a:r>
              <a:rPr lang="nl-NL" err="1"/>
              <a:t>year</a:t>
            </a:r>
            <a:r>
              <a:rPr lang="nl-NL"/>
              <a:t>, or </a:t>
            </a:r>
            <a:r>
              <a:rPr lang="nl-NL" err="1"/>
              <a:t>derived</a:t>
            </a:r>
            <a:r>
              <a:rPr lang="nl-NL"/>
              <a:t> </a:t>
            </a:r>
            <a:r>
              <a:rPr lang="nl-NL" err="1"/>
              <a:t>from</a:t>
            </a:r>
            <a:r>
              <a:rPr lang="nl-NL"/>
              <a:t> a pre-</a:t>
            </a:r>
            <a:r>
              <a:rPr lang="nl-NL" err="1"/>
              <a:t>determind</a:t>
            </a:r>
            <a:r>
              <a:rPr lang="nl-NL"/>
              <a:t> </a:t>
            </a:r>
            <a:r>
              <a:rPr lang="nl-NL" err="1"/>
              <a:t>average</a:t>
            </a:r>
            <a:r>
              <a:rPr lang="nl-NL"/>
              <a:t>, </a:t>
            </a:r>
            <a:r>
              <a:rPr lang="nl-NL" err="1"/>
              <a:t>also</a:t>
            </a:r>
            <a:r>
              <a:rPr lang="nl-NL"/>
              <a:t> </a:t>
            </a:r>
            <a:r>
              <a:rPr lang="nl-NL" err="1"/>
              <a:t>known</a:t>
            </a:r>
            <a:r>
              <a:rPr lang="nl-NL"/>
              <a:t> as a ‘</a:t>
            </a:r>
            <a:r>
              <a:rPr lang="nl-NL" err="1"/>
              <a:t>reference</a:t>
            </a:r>
            <a:r>
              <a:rPr lang="nl-NL"/>
              <a:t> </a:t>
            </a:r>
            <a:r>
              <a:rPr lang="nl-NL" err="1"/>
              <a:t>climate</a:t>
            </a:r>
            <a:r>
              <a:rPr lang="nl-NL"/>
              <a:t> </a:t>
            </a:r>
            <a:r>
              <a:rPr lang="nl-NL" err="1"/>
              <a:t>year</a:t>
            </a:r>
            <a:r>
              <a:rPr lang="nl-NL"/>
              <a:t>’. </a:t>
            </a:r>
            <a:r>
              <a:rPr lang="nl-NL" err="1"/>
              <a:t>Again</a:t>
            </a:r>
            <a:r>
              <a:rPr lang="nl-NL"/>
              <a:t>, </a:t>
            </a:r>
            <a:r>
              <a:rPr lang="nl-NL" err="1"/>
              <a:t>this</a:t>
            </a:r>
            <a:r>
              <a:rPr lang="nl-NL"/>
              <a:t> </a:t>
            </a:r>
            <a:r>
              <a:rPr lang="nl-NL" err="1"/>
              <a:t>depends</a:t>
            </a:r>
            <a:r>
              <a:rPr lang="nl-NL"/>
              <a:t> on </a:t>
            </a:r>
            <a:r>
              <a:rPr lang="nl-NL" err="1"/>
              <a:t>the</a:t>
            </a:r>
            <a:r>
              <a:rPr lang="nl-NL"/>
              <a:t> type of </a:t>
            </a:r>
            <a:r>
              <a:rPr lang="nl-NL" err="1"/>
              <a:t>prediction</a:t>
            </a:r>
            <a:r>
              <a:rPr lang="nl-NL"/>
              <a:t> </a:t>
            </a:r>
            <a:r>
              <a:rPr lang="nl-NL" err="1"/>
              <a:t>and</a:t>
            </a:r>
            <a:r>
              <a:rPr lang="nl-NL"/>
              <a:t> </a:t>
            </a:r>
            <a:r>
              <a:rPr lang="nl-NL" err="1"/>
              <a:t>comparison</a:t>
            </a:r>
            <a:r>
              <a:rPr lang="nl-NL"/>
              <a:t> </a:t>
            </a:r>
            <a:r>
              <a:rPr lang="nl-NL" err="1"/>
              <a:t>desired</a:t>
            </a:r>
            <a:r>
              <a:rPr lang="nl-NL"/>
              <a:t>.</a:t>
            </a:r>
          </a:p>
        </p:txBody>
      </p:sp>
      <p:sp>
        <p:nvSpPr>
          <p:cNvPr id="4" name="Slide Number Placeholder 3"/>
          <p:cNvSpPr>
            <a:spLocks noGrp="1"/>
          </p:cNvSpPr>
          <p:nvPr>
            <p:ph type="sldNum" sz="quarter" idx="5"/>
          </p:nvPr>
        </p:nvSpPr>
        <p:spPr/>
        <p:txBody>
          <a:bodyPr/>
          <a:lstStyle/>
          <a:p>
            <a:fld id="{FAA21D2F-8C2F-F245-AE96-3E43BC318AAF}" type="slidenum">
              <a:rPr lang="nl-NL" smtClean="0"/>
              <a:t>13</a:t>
            </a:fld>
            <a:endParaRPr lang="nl-NL"/>
          </a:p>
        </p:txBody>
      </p:sp>
    </p:spTree>
    <p:extLst>
      <p:ext uri="{BB962C8B-B14F-4D97-AF65-F5344CB8AC3E}">
        <p14:creationId xmlns:p14="http://schemas.microsoft.com/office/powerpoint/2010/main" val="1266800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FAA21D2F-8C2F-F245-AE96-3E43BC318AAF}" type="slidenum">
              <a:rPr lang="nl-NL" smtClean="0"/>
              <a:t>14</a:t>
            </a:fld>
            <a:endParaRPr lang="nl-NL"/>
          </a:p>
        </p:txBody>
      </p:sp>
    </p:spTree>
    <p:extLst>
      <p:ext uri="{BB962C8B-B14F-4D97-AF65-F5344CB8AC3E}">
        <p14:creationId xmlns:p14="http://schemas.microsoft.com/office/powerpoint/2010/main" val="1001399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AA21D2F-8C2F-F245-AE96-3E43BC318AAF}" type="slidenum">
              <a:rPr lang="nl-NL" smtClean="0"/>
              <a:t>23</a:t>
            </a:fld>
            <a:endParaRPr lang="nl-NL"/>
          </a:p>
        </p:txBody>
      </p:sp>
    </p:spTree>
    <p:extLst>
      <p:ext uri="{BB962C8B-B14F-4D97-AF65-F5344CB8AC3E}">
        <p14:creationId xmlns:p14="http://schemas.microsoft.com/office/powerpoint/2010/main" val="3050736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AA21D2F-8C2F-F245-AE96-3E43BC318AAF}" type="slidenum">
              <a:rPr lang="nl-NL" smtClean="0"/>
              <a:t>24</a:t>
            </a:fld>
            <a:endParaRPr lang="nl-NL"/>
          </a:p>
        </p:txBody>
      </p:sp>
    </p:spTree>
    <p:extLst>
      <p:ext uri="{BB962C8B-B14F-4D97-AF65-F5344CB8AC3E}">
        <p14:creationId xmlns:p14="http://schemas.microsoft.com/office/powerpoint/2010/main" val="39329077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Beeld-GEEL">
    <p:bg>
      <p:bgRef idx="1001">
        <a:schemeClr val="bg1"/>
      </p:bgRef>
    </p:bg>
    <p:spTree>
      <p:nvGrpSpPr>
        <p:cNvPr id="1" name=""/>
        <p:cNvGrpSpPr/>
        <p:nvPr/>
      </p:nvGrpSpPr>
      <p:grpSpPr>
        <a:xfrm>
          <a:off x="0" y="0"/>
          <a:ext cx="0" cy="0"/>
          <a:chOff x="0" y="0"/>
          <a:chExt cx="0" cy="0"/>
        </a:xfrm>
      </p:grpSpPr>
      <p:sp>
        <p:nvSpPr>
          <p:cNvPr id="10" name="Vlak links">
            <a:extLst>
              <a:ext uri="{FF2B5EF4-FFF2-40B4-BE49-F238E27FC236}">
                <a16:creationId xmlns:a16="http://schemas.microsoft.com/office/drawing/2014/main" id="{161B2B1C-EDC4-1241-B6C4-57348FCB2B18}"/>
              </a:ext>
            </a:extLst>
          </p:cNvPr>
          <p:cNvSpPr/>
          <p:nvPr userDrawn="1"/>
        </p:nvSpPr>
        <p:spPr>
          <a:xfrm>
            <a:off x="-13854" y="-13856"/>
            <a:ext cx="12898582" cy="13729855"/>
          </a:xfrm>
          <a:custGeom>
            <a:avLst/>
            <a:gdLst>
              <a:gd name="connsiteX0" fmla="*/ 0 w 8963891"/>
              <a:gd name="connsiteY0" fmla="*/ 0 h 13716000"/>
              <a:gd name="connsiteX1" fmla="*/ 8963891 w 8963891"/>
              <a:gd name="connsiteY1" fmla="*/ 0 h 13716000"/>
              <a:gd name="connsiteX2" fmla="*/ 8963891 w 8963891"/>
              <a:gd name="connsiteY2" fmla="*/ 13716000 h 13716000"/>
              <a:gd name="connsiteX3" fmla="*/ 0 w 8963891"/>
              <a:gd name="connsiteY3" fmla="*/ 13716000 h 13716000"/>
              <a:gd name="connsiteX4" fmla="*/ 0 w 8963891"/>
              <a:gd name="connsiteY4" fmla="*/ 0 h 13716000"/>
              <a:gd name="connsiteX0" fmla="*/ 0 w 13009418"/>
              <a:gd name="connsiteY0" fmla="*/ 13854 h 13729854"/>
              <a:gd name="connsiteX1" fmla="*/ 13009418 w 13009418"/>
              <a:gd name="connsiteY1" fmla="*/ 0 h 13729854"/>
              <a:gd name="connsiteX2" fmla="*/ 8963891 w 13009418"/>
              <a:gd name="connsiteY2" fmla="*/ 13729854 h 13729854"/>
              <a:gd name="connsiteX3" fmla="*/ 0 w 13009418"/>
              <a:gd name="connsiteY3" fmla="*/ 13729854 h 13729854"/>
              <a:gd name="connsiteX4" fmla="*/ 0 w 13009418"/>
              <a:gd name="connsiteY4" fmla="*/ 13854 h 13729854"/>
              <a:gd name="connsiteX0" fmla="*/ 0 w 13050981"/>
              <a:gd name="connsiteY0" fmla="*/ 83127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0 w 13050981"/>
              <a:gd name="connsiteY4" fmla="*/ 83127 h 13799127"/>
              <a:gd name="connsiteX0" fmla="*/ 0 w 13175672"/>
              <a:gd name="connsiteY0" fmla="*/ 0 h 13812982"/>
              <a:gd name="connsiteX1" fmla="*/ 13175672 w 13175672"/>
              <a:gd name="connsiteY1" fmla="*/ 13855 h 13812982"/>
              <a:gd name="connsiteX2" fmla="*/ 9088582 w 13175672"/>
              <a:gd name="connsiteY2" fmla="*/ 13812982 h 13812982"/>
              <a:gd name="connsiteX3" fmla="*/ 124691 w 13175672"/>
              <a:gd name="connsiteY3" fmla="*/ 13812982 h 13812982"/>
              <a:gd name="connsiteX4" fmla="*/ 0 w 13175672"/>
              <a:gd name="connsiteY4" fmla="*/ 0 h 13812982"/>
              <a:gd name="connsiteX0" fmla="*/ 166254 w 13050981"/>
              <a:gd name="connsiteY0" fmla="*/ 304800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166254 w 13050981"/>
              <a:gd name="connsiteY4" fmla="*/ 304800 h 13799127"/>
              <a:gd name="connsiteX0" fmla="*/ 0 w 13064836"/>
              <a:gd name="connsiteY0" fmla="*/ 83127 h 13799127"/>
              <a:gd name="connsiteX1" fmla="*/ 13064836 w 13064836"/>
              <a:gd name="connsiteY1" fmla="*/ 0 h 13799127"/>
              <a:gd name="connsiteX2" fmla="*/ 8977746 w 13064836"/>
              <a:gd name="connsiteY2" fmla="*/ 13799127 h 13799127"/>
              <a:gd name="connsiteX3" fmla="*/ 13855 w 13064836"/>
              <a:gd name="connsiteY3" fmla="*/ 13799127 h 13799127"/>
              <a:gd name="connsiteX4" fmla="*/ 0 w 13064836"/>
              <a:gd name="connsiteY4" fmla="*/ 83127 h 13799127"/>
              <a:gd name="connsiteX0" fmla="*/ 0 w 10030691"/>
              <a:gd name="connsiteY0" fmla="*/ 0 h 13716000"/>
              <a:gd name="connsiteX1" fmla="*/ 10030691 w 10030691"/>
              <a:gd name="connsiteY1" fmla="*/ 290945 h 13716000"/>
              <a:gd name="connsiteX2" fmla="*/ 8977746 w 10030691"/>
              <a:gd name="connsiteY2" fmla="*/ 13716000 h 13716000"/>
              <a:gd name="connsiteX3" fmla="*/ 13855 w 10030691"/>
              <a:gd name="connsiteY3" fmla="*/ 13716000 h 13716000"/>
              <a:gd name="connsiteX4" fmla="*/ 0 w 10030691"/>
              <a:gd name="connsiteY4" fmla="*/ 0 h 13716000"/>
              <a:gd name="connsiteX0" fmla="*/ 0 w 10432473"/>
              <a:gd name="connsiteY0" fmla="*/ 13855 h 13729855"/>
              <a:gd name="connsiteX1" fmla="*/ 10432473 w 10432473"/>
              <a:gd name="connsiteY1" fmla="*/ 0 h 13729855"/>
              <a:gd name="connsiteX2" fmla="*/ 8977746 w 10432473"/>
              <a:gd name="connsiteY2" fmla="*/ 13729855 h 13729855"/>
              <a:gd name="connsiteX3" fmla="*/ 13855 w 10432473"/>
              <a:gd name="connsiteY3" fmla="*/ 13729855 h 13729855"/>
              <a:gd name="connsiteX4" fmla="*/ 0 w 10432473"/>
              <a:gd name="connsiteY4" fmla="*/ 13855 h 13729855"/>
              <a:gd name="connsiteX0" fmla="*/ 0 w 12898582"/>
              <a:gd name="connsiteY0" fmla="*/ 13855 h 13729855"/>
              <a:gd name="connsiteX1" fmla="*/ 12898582 w 12898582"/>
              <a:gd name="connsiteY1" fmla="*/ 0 h 13729855"/>
              <a:gd name="connsiteX2" fmla="*/ 8977746 w 12898582"/>
              <a:gd name="connsiteY2" fmla="*/ 13729855 h 13729855"/>
              <a:gd name="connsiteX3" fmla="*/ 13855 w 12898582"/>
              <a:gd name="connsiteY3" fmla="*/ 13729855 h 13729855"/>
              <a:gd name="connsiteX4" fmla="*/ 0 w 12898582"/>
              <a:gd name="connsiteY4" fmla="*/ 13855 h 1372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582" h="13729855">
                <a:moveTo>
                  <a:pt x="0" y="13855"/>
                </a:moveTo>
                <a:lnTo>
                  <a:pt x="12898582" y="0"/>
                </a:lnTo>
                <a:lnTo>
                  <a:pt x="8977746" y="13729855"/>
                </a:lnTo>
                <a:lnTo>
                  <a:pt x="13855" y="13729855"/>
                </a:lnTo>
                <a:cubicBezTo>
                  <a:pt x="9237" y="9157855"/>
                  <a:pt x="4618" y="4585855"/>
                  <a:pt x="0" y="1385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AFA99A25-679D-8A47-9E57-A53D6534C58A}"/>
              </a:ext>
            </a:extLst>
          </p:cNvPr>
          <p:cNvSpPr/>
          <p:nvPr userDrawn="1"/>
        </p:nvSpPr>
        <p:spPr>
          <a:xfrm rot="960000">
            <a:off x="9204205" y="-1146246"/>
            <a:ext cx="3541874" cy="160281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afbeelding">
            <a:extLst>
              <a:ext uri="{FF2B5EF4-FFF2-40B4-BE49-F238E27FC236}">
                <a16:creationId xmlns:a16="http://schemas.microsoft.com/office/drawing/2014/main" id="{FFA1E4C9-403A-1448-8CE6-A84449037562}"/>
              </a:ext>
            </a:extLst>
          </p:cNvPr>
          <p:cNvSpPr>
            <a:spLocks noGrp="1"/>
          </p:cNvSpPr>
          <p:nvPr>
            <p:ph type="pic" sz="quarter" idx="13"/>
          </p:nvPr>
        </p:nvSpPr>
        <p:spPr>
          <a:xfrm>
            <a:off x="10837540" y="-25527"/>
            <a:ext cx="13575758" cy="1376038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5758" h="13760381">
                <a:moveTo>
                  <a:pt x="3949688" y="1812"/>
                </a:moveTo>
                <a:lnTo>
                  <a:pt x="13575758" y="0"/>
                </a:lnTo>
                <a:cubicBezTo>
                  <a:pt x="13571140" y="4580509"/>
                  <a:pt x="13566521" y="9161018"/>
                  <a:pt x="13561903" y="13741527"/>
                </a:cubicBezTo>
                <a:lnTo>
                  <a:pt x="0" y="13760381"/>
                </a:lnTo>
                <a:lnTo>
                  <a:pt x="3949688" y="1812"/>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pic>
        <p:nvPicPr>
          <p:cNvPr id="12" name="Logo WH zwart">
            <a:extLst>
              <a:ext uri="{FF2B5EF4-FFF2-40B4-BE49-F238E27FC236}">
                <a16:creationId xmlns:a16="http://schemas.microsoft.com/office/drawing/2014/main" id="{4322F241-3482-9F4E-A04E-C807AAB9A7D3}"/>
              </a:ext>
            </a:extLst>
          </p:cNvPr>
          <p:cNvPicPr>
            <a:picLocks noChangeAspect="1"/>
          </p:cNvPicPr>
          <p:nvPr userDrawn="1"/>
        </p:nvPicPr>
        <p:blipFill>
          <a:blip r:embed="rId2"/>
          <a:stretch>
            <a:fillRect/>
          </a:stretch>
        </p:blipFill>
        <p:spPr>
          <a:xfrm>
            <a:off x="1258570" y="762001"/>
            <a:ext cx="3980971" cy="1936170"/>
          </a:xfrm>
          <a:prstGeom prst="rect">
            <a:avLst/>
          </a:prstGeom>
        </p:spPr>
      </p:pic>
      <p:sp>
        <p:nvSpPr>
          <p:cNvPr id="3" name="Subtitel"/>
          <p:cNvSpPr>
            <a:spLocks noGrp="1"/>
          </p:cNvSpPr>
          <p:nvPr>
            <p:ph type="subTitle" idx="1"/>
          </p:nvPr>
        </p:nvSpPr>
        <p:spPr>
          <a:xfrm>
            <a:off x="1203154" y="9602328"/>
            <a:ext cx="8542420" cy="1555333"/>
          </a:xfrm>
        </p:spPr>
        <p:txBody>
          <a:bodyPr/>
          <a:lstStyle>
            <a:lvl1pPr marL="0" indent="0" algn="l">
              <a:buNone/>
              <a:defRPr sz="4800" b="1" i="0" u="sng">
                <a:latin typeface="Roboto" panose="02000000000000000000" pitchFamily="2" charset="0"/>
                <a:ea typeface="Roboto" panose="02000000000000000000"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nl-NL"/>
              <a:t>Klikken om de ondertitelstijl van het model te bewerken</a:t>
            </a:r>
            <a:endParaRPr lang="en-US" dirty="0"/>
          </a:p>
        </p:txBody>
      </p:sp>
      <p:sp>
        <p:nvSpPr>
          <p:cNvPr id="2" name="Titel"/>
          <p:cNvSpPr>
            <a:spLocks noGrp="1"/>
          </p:cNvSpPr>
          <p:nvPr>
            <p:ph type="ctrTitle" hasCustomPrompt="1"/>
          </p:nvPr>
        </p:nvSpPr>
        <p:spPr>
          <a:xfrm>
            <a:off x="1203154" y="4676648"/>
            <a:ext cx="9336504" cy="4307306"/>
          </a:xfrm>
        </p:spPr>
        <p:txBody>
          <a:bodyPr anchor="t">
            <a:normAutofit/>
          </a:bodyPr>
          <a:lstStyle>
            <a:lvl1pPr algn="l">
              <a:lnSpc>
                <a:spcPts val="11000"/>
              </a:lnSpc>
              <a:defRPr sz="9600"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spTree>
    <p:extLst>
      <p:ext uri="{BB962C8B-B14F-4D97-AF65-F5344CB8AC3E}">
        <p14:creationId xmlns:p14="http://schemas.microsoft.com/office/powerpoint/2010/main" val="79522132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dia met beeld-BLAUW">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15540950" y="-932679"/>
            <a:ext cx="1273815" cy="16028151"/>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6477416" y="-883172"/>
            <a:ext cx="1633030" cy="16028151"/>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1316674" y="12633233"/>
            <a:ext cx="889186" cy="889186"/>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1230052" y="5613991"/>
            <a:ext cx="14990336"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16220388" y="-46792"/>
            <a:ext cx="8224749" cy="13805322"/>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1187522" y="2495806"/>
            <a:ext cx="15032866" cy="2651126"/>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1209085" y="1449990"/>
            <a:ext cx="14968773" cy="946803"/>
          </a:xfrm>
        </p:spPr>
        <p:txBody>
          <a:bodyPr>
            <a:normAutofit/>
          </a:bodyPr>
          <a:lstStyle>
            <a:lvl1pPr marL="0" indent="0">
              <a:buFontTx/>
              <a:buNone/>
              <a:defRPr sz="5400"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1779590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kstdia met beeld-GROEN">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15540950" y="-932679"/>
            <a:ext cx="1273815" cy="16028151"/>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6477416" y="-883172"/>
            <a:ext cx="1633030" cy="16028151"/>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1316674" y="12633233"/>
            <a:ext cx="889186" cy="889186"/>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1230052" y="5613991"/>
            <a:ext cx="14990336"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16220388" y="-46792"/>
            <a:ext cx="8224749" cy="13805322"/>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1187522" y="2495806"/>
            <a:ext cx="15032866" cy="2651126"/>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1209085" y="1449990"/>
            <a:ext cx="14968773" cy="946803"/>
          </a:xfrm>
        </p:spPr>
        <p:txBody>
          <a:bodyPr>
            <a:normAutofit/>
          </a:bodyPr>
          <a:lstStyle>
            <a:lvl1pPr marL="0" indent="0">
              <a:buFontTx/>
              <a:buNone/>
              <a:defRPr sz="5400"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3832015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dia met beeld-ROOD">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15540950" y="-932679"/>
            <a:ext cx="1273815" cy="16028151"/>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6477416" y="-883172"/>
            <a:ext cx="1633030" cy="16028151"/>
          </a:xfrm>
          <a:prstGeom prst="rect">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1316674" y="12633233"/>
            <a:ext cx="889186" cy="889186"/>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1230052" y="5613991"/>
            <a:ext cx="14990336"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16220388" y="-46792"/>
            <a:ext cx="8224749" cy="13805322"/>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1187522" y="2495806"/>
            <a:ext cx="15032866" cy="2651126"/>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1209085" y="1449990"/>
            <a:ext cx="14968773" cy="946803"/>
          </a:xfrm>
        </p:spPr>
        <p:txBody>
          <a:bodyPr>
            <a:normAutofit/>
          </a:bodyPr>
          <a:lstStyle>
            <a:lvl1pPr marL="0" indent="0">
              <a:buFontTx/>
              <a:buNone/>
              <a:defRPr sz="5400"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546619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dia-GEEL">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23316889" y="4956548"/>
            <a:ext cx="1273815" cy="94755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23821304" y="8327668"/>
            <a:ext cx="1633030" cy="6088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1316674" y="12633233"/>
            <a:ext cx="889186" cy="889186"/>
          </a:xfrm>
          <a:prstGeom prst="rect">
            <a:avLst/>
          </a:prstGeom>
        </p:spPr>
      </p:pic>
      <p:sp>
        <p:nvSpPr>
          <p:cNvPr id="3" name="Inhoud"/>
          <p:cNvSpPr>
            <a:spLocks noGrp="1"/>
          </p:cNvSpPr>
          <p:nvPr>
            <p:ph idx="1"/>
          </p:nvPr>
        </p:nvSpPr>
        <p:spPr>
          <a:xfrm>
            <a:off x="1231200" y="5613991"/>
            <a:ext cx="21008156"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1209085" y="1449990"/>
            <a:ext cx="21029123" cy="946803"/>
          </a:xfrm>
        </p:spPr>
        <p:txBody>
          <a:bodyPr>
            <a:normAutofit/>
          </a:bodyPr>
          <a:lstStyle>
            <a:lvl1pPr marL="0" indent="0">
              <a:buFontTx/>
              <a:buNone/>
              <a:defRPr sz="5400"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1187522" y="2495806"/>
            <a:ext cx="21050686" cy="2651126"/>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Tree>
    <p:extLst>
      <p:ext uri="{BB962C8B-B14F-4D97-AF65-F5344CB8AC3E}">
        <p14:creationId xmlns:p14="http://schemas.microsoft.com/office/powerpoint/2010/main" val="4199881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dia-BLAUW">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23316889" y="4956548"/>
            <a:ext cx="1273815" cy="9475559"/>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23821304" y="8327668"/>
            <a:ext cx="1633030" cy="6088337"/>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1316674" y="12633233"/>
            <a:ext cx="889186" cy="889186"/>
          </a:xfrm>
          <a:prstGeom prst="rect">
            <a:avLst/>
          </a:prstGeom>
        </p:spPr>
      </p:pic>
      <p:sp>
        <p:nvSpPr>
          <p:cNvPr id="3" name="Inhoud"/>
          <p:cNvSpPr>
            <a:spLocks noGrp="1"/>
          </p:cNvSpPr>
          <p:nvPr>
            <p:ph idx="1"/>
          </p:nvPr>
        </p:nvSpPr>
        <p:spPr>
          <a:xfrm>
            <a:off x="1231200" y="5613991"/>
            <a:ext cx="21008156"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1209085" y="1449990"/>
            <a:ext cx="21029123" cy="946803"/>
          </a:xfrm>
        </p:spPr>
        <p:txBody>
          <a:bodyPr>
            <a:normAutofit/>
          </a:bodyPr>
          <a:lstStyle>
            <a:lvl1pPr marL="0" indent="0">
              <a:buFontTx/>
              <a:buNone/>
              <a:defRPr sz="5400"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1187522" y="2495806"/>
            <a:ext cx="21050686" cy="2651126"/>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Tree>
    <p:extLst>
      <p:ext uri="{BB962C8B-B14F-4D97-AF65-F5344CB8AC3E}">
        <p14:creationId xmlns:p14="http://schemas.microsoft.com/office/powerpoint/2010/main" val="3080739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dia-GROEN">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23316889" y="4956548"/>
            <a:ext cx="1273815" cy="9475559"/>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23821304" y="8327668"/>
            <a:ext cx="1633030" cy="6088337"/>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1316674" y="12633233"/>
            <a:ext cx="889186" cy="889186"/>
          </a:xfrm>
          <a:prstGeom prst="rect">
            <a:avLst/>
          </a:prstGeom>
        </p:spPr>
      </p:pic>
      <p:sp>
        <p:nvSpPr>
          <p:cNvPr id="3" name="Inhoud"/>
          <p:cNvSpPr>
            <a:spLocks noGrp="1"/>
          </p:cNvSpPr>
          <p:nvPr>
            <p:ph idx="1"/>
          </p:nvPr>
        </p:nvSpPr>
        <p:spPr>
          <a:xfrm>
            <a:off x="1231200" y="5613991"/>
            <a:ext cx="21008156" cy="5854134"/>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1209085" y="1449990"/>
            <a:ext cx="21029123" cy="946803"/>
          </a:xfrm>
        </p:spPr>
        <p:txBody>
          <a:bodyPr>
            <a:normAutofit/>
          </a:bodyPr>
          <a:lstStyle>
            <a:lvl1pPr marL="0" indent="0">
              <a:buFontTx/>
              <a:buNone/>
              <a:defRPr sz="5400"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1187522" y="2495806"/>
            <a:ext cx="21050686" cy="2651126"/>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Tree>
    <p:extLst>
      <p:ext uri="{BB962C8B-B14F-4D97-AF65-F5344CB8AC3E}">
        <p14:creationId xmlns:p14="http://schemas.microsoft.com/office/powerpoint/2010/main" val="2127594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dia-ROOD">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23316889" y="4956548"/>
            <a:ext cx="1273815" cy="9475559"/>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23821304" y="8327668"/>
            <a:ext cx="1633030" cy="6088337"/>
          </a:xfrm>
          <a:prstGeom prst="rect">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1316674" y="12633233"/>
            <a:ext cx="889186" cy="889186"/>
          </a:xfrm>
          <a:prstGeom prst="rect">
            <a:avLst/>
          </a:prstGeom>
        </p:spPr>
      </p:pic>
      <p:sp>
        <p:nvSpPr>
          <p:cNvPr id="3" name="Inhoud"/>
          <p:cNvSpPr>
            <a:spLocks noGrp="1"/>
          </p:cNvSpPr>
          <p:nvPr>
            <p:ph idx="1"/>
          </p:nvPr>
        </p:nvSpPr>
        <p:spPr>
          <a:xfrm>
            <a:off x="1231200" y="5613991"/>
            <a:ext cx="21008156"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1209085" y="1449990"/>
            <a:ext cx="21029123" cy="946803"/>
          </a:xfrm>
        </p:spPr>
        <p:txBody>
          <a:bodyPr>
            <a:normAutofit/>
          </a:bodyPr>
          <a:lstStyle>
            <a:lvl1pPr marL="0" indent="0">
              <a:buFontTx/>
              <a:buNone/>
              <a:defRPr sz="5400"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1187522" y="2495806"/>
            <a:ext cx="21050686" cy="2651126"/>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Tree>
    <p:extLst>
      <p:ext uri="{BB962C8B-B14F-4D97-AF65-F5344CB8AC3E}">
        <p14:creationId xmlns:p14="http://schemas.microsoft.com/office/powerpoint/2010/main" val="919556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dia-ROZE">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23316889" y="4956548"/>
            <a:ext cx="1273815" cy="94755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23821304" y="8327668"/>
            <a:ext cx="1633030" cy="6088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1316674" y="12633233"/>
            <a:ext cx="889186" cy="889186"/>
          </a:xfrm>
          <a:prstGeom prst="rect">
            <a:avLst/>
          </a:prstGeom>
        </p:spPr>
      </p:pic>
      <p:sp>
        <p:nvSpPr>
          <p:cNvPr id="3" name="Inhoud"/>
          <p:cNvSpPr>
            <a:spLocks noGrp="1"/>
          </p:cNvSpPr>
          <p:nvPr>
            <p:ph idx="1"/>
          </p:nvPr>
        </p:nvSpPr>
        <p:spPr>
          <a:xfrm>
            <a:off x="1231200" y="5613991"/>
            <a:ext cx="21008156"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1209085" y="1449990"/>
            <a:ext cx="21029123" cy="946803"/>
          </a:xfrm>
        </p:spPr>
        <p:txBody>
          <a:bodyPr>
            <a:normAutofit/>
          </a:bodyPr>
          <a:lstStyle>
            <a:lvl1pPr marL="0" indent="0">
              <a:buFontTx/>
              <a:buNone/>
              <a:defRPr sz="5400"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1187522" y="2495806"/>
            <a:ext cx="21050686" cy="2651126"/>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Tree>
    <p:extLst>
      <p:ext uri="{BB962C8B-B14F-4D97-AF65-F5344CB8AC3E}">
        <p14:creationId xmlns:p14="http://schemas.microsoft.com/office/powerpoint/2010/main" val="420065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dia-2koloms-GEEL">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23315105" y="4969241"/>
            <a:ext cx="1273815" cy="94626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23941344" y="7473542"/>
            <a:ext cx="1633030" cy="69593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1316674" y="12633233"/>
            <a:ext cx="889186" cy="889186"/>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12193586" y="5613991"/>
            <a:ext cx="10044621"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1230052" y="5613991"/>
            <a:ext cx="10044620"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1187522" y="2495806"/>
            <a:ext cx="21050686" cy="2651126"/>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1209085" y="1449990"/>
            <a:ext cx="21029123" cy="946803"/>
          </a:xfrm>
        </p:spPr>
        <p:txBody>
          <a:bodyPr>
            <a:normAutofit/>
          </a:bodyPr>
          <a:lstStyle>
            <a:lvl1pPr marL="0" indent="0">
              <a:buFontTx/>
              <a:buNone/>
              <a:defRPr sz="5400"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1326879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dia-2koloms-BLAUW">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23315105" y="4969241"/>
            <a:ext cx="1273815" cy="9462615"/>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23941344" y="7473542"/>
            <a:ext cx="1633030" cy="6959333"/>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1316674" y="12633233"/>
            <a:ext cx="889186" cy="889186"/>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12193586" y="5613991"/>
            <a:ext cx="10044621"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1230052" y="5613991"/>
            <a:ext cx="10044620"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1187522" y="2495806"/>
            <a:ext cx="21050686" cy="2651126"/>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1209085" y="1449990"/>
            <a:ext cx="21029123" cy="946803"/>
          </a:xfrm>
        </p:spPr>
        <p:txBody>
          <a:bodyPr>
            <a:normAutofit/>
          </a:bodyPr>
          <a:lstStyle>
            <a:lvl1pPr marL="0" indent="0">
              <a:buFontTx/>
              <a:buNone/>
              <a:defRPr sz="5400"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2692127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Beeld-BLAUW">
    <p:bg>
      <p:bgRef idx="1001">
        <a:schemeClr val="bg1"/>
      </p:bgRef>
    </p:bg>
    <p:spTree>
      <p:nvGrpSpPr>
        <p:cNvPr id="1" name=""/>
        <p:cNvGrpSpPr/>
        <p:nvPr/>
      </p:nvGrpSpPr>
      <p:grpSpPr>
        <a:xfrm>
          <a:off x="0" y="0"/>
          <a:ext cx="0" cy="0"/>
          <a:chOff x="0" y="0"/>
          <a:chExt cx="0" cy="0"/>
        </a:xfrm>
      </p:grpSpPr>
      <p:sp>
        <p:nvSpPr>
          <p:cNvPr id="10" name="Vlak links">
            <a:extLst>
              <a:ext uri="{FF2B5EF4-FFF2-40B4-BE49-F238E27FC236}">
                <a16:creationId xmlns:a16="http://schemas.microsoft.com/office/drawing/2014/main" id="{161B2B1C-EDC4-1241-B6C4-57348FCB2B18}"/>
              </a:ext>
            </a:extLst>
          </p:cNvPr>
          <p:cNvSpPr/>
          <p:nvPr userDrawn="1"/>
        </p:nvSpPr>
        <p:spPr>
          <a:xfrm>
            <a:off x="-13854" y="-13856"/>
            <a:ext cx="12898582" cy="13729855"/>
          </a:xfrm>
          <a:custGeom>
            <a:avLst/>
            <a:gdLst>
              <a:gd name="connsiteX0" fmla="*/ 0 w 8963891"/>
              <a:gd name="connsiteY0" fmla="*/ 0 h 13716000"/>
              <a:gd name="connsiteX1" fmla="*/ 8963891 w 8963891"/>
              <a:gd name="connsiteY1" fmla="*/ 0 h 13716000"/>
              <a:gd name="connsiteX2" fmla="*/ 8963891 w 8963891"/>
              <a:gd name="connsiteY2" fmla="*/ 13716000 h 13716000"/>
              <a:gd name="connsiteX3" fmla="*/ 0 w 8963891"/>
              <a:gd name="connsiteY3" fmla="*/ 13716000 h 13716000"/>
              <a:gd name="connsiteX4" fmla="*/ 0 w 8963891"/>
              <a:gd name="connsiteY4" fmla="*/ 0 h 13716000"/>
              <a:gd name="connsiteX0" fmla="*/ 0 w 13009418"/>
              <a:gd name="connsiteY0" fmla="*/ 13854 h 13729854"/>
              <a:gd name="connsiteX1" fmla="*/ 13009418 w 13009418"/>
              <a:gd name="connsiteY1" fmla="*/ 0 h 13729854"/>
              <a:gd name="connsiteX2" fmla="*/ 8963891 w 13009418"/>
              <a:gd name="connsiteY2" fmla="*/ 13729854 h 13729854"/>
              <a:gd name="connsiteX3" fmla="*/ 0 w 13009418"/>
              <a:gd name="connsiteY3" fmla="*/ 13729854 h 13729854"/>
              <a:gd name="connsiteX4" fmla="*/ 0 w 13009418"/>
              <a:gd name="connsiteY4" fmla="*/ 13854 h 13729854"/>
              <a:gd name="connsiteX0" fmla="*/ 0 w 13050981"/>
              <a:gd name="connsiteY0" fmla="*/ 83127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0 w 13050981"/>
              <a:gd name="connsiteY4" fmla="*/ 83127 h 13799127"/>
              <a:gd name="connsiteX0" fmla="*/ 0 w 13175672"/>
              <a:gd name="connsiteY0" fmla="*/ 0 h 13812982"/>
              <a:gd name="connsiteX1" fmla="*/ 13175672 w 13175672"/>
              <a:gd name="connsiteY1" fmla="*/ 13855 h 13812982"/>
              <a:gd name="connsiteX2" fmla="*/ 9088582 w 13175672"/>
              <a:gd name="connsiteY2" fmla="*/ 13812982 h 13812982"/>
              <a:gd name="connsiteX3" fmla="*/ 124691 w 13175672"/>
              <a:gd name="connsiteY3" fmla="*/ 13812982 h 13812982"/>
              <a:gd name="connsiteX4" fmla="*/ 0 w 13175672"/>
              <a:gd name="connsiteY4" fmla="*/ 0 h 13812982"/>
              <a:gd name="connsiteX0" fmla="*/ 166254 w 13050981"/>
              <a:gd name="connsiteY0" fmla="*/ 304800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166254 w 13050981"/>
              <a:gd name="connsiteY4" fmla="*/ 304800 h 13799127"/>
              <a:gd name="connsiteX0" fmla="*/ 0 w 13064836"/>
              <a:gd name="connsiteY0" fmla="*/ 83127 h 13799127"/>
              <a:gd name="connsiteX1" fmla="*/ 13064836 w 13064836"/>
              <a:gd name="connsiteY1" fmla="*/ 0 h 13799127"/>
              <a:gd name="connsiteX2" fmla="*/ 8977746 w 13064836"/>
              <a:gd name="connsiteY2" fmla="*/ 13799127 h 13799127"/>
              <a:gd name="connsiteX3" fmla="*/ 13855 w 13064836"/>
              <a:gd name="connsiteY3" fmla="*/ 13799127 h 13799127"/>
              <a:gd name="connsiteX4" fmla="*/ 0 w 13064836"/>
              <a:gd name="connsiteY4" fmla="*/ 83127 h 13799127"/>
              <a:gd name="connsiteX0" fmla="*/ 0 w 10030691"/>
              <a:gd name="connsiteY0" fmla="*/ 0 h 13716000"/>
              <a:gd name="connsiteX1" fmla="*/ 10030691 w 10030691"/>
              <a:gd name="connsiteY1" fmla="*/ 290945 h 13716000"/>
              <a:gd name="connsiteX2" fmla="*/ 8977746 w 10030691"/>
              <a:gd name="connsiteY2" fmla="*/ 13716000 h 13716000"/>
              <a:gd name="connsiteX3" fmla="*/ 13855 w 10030691"/>
              <a:gd name="connsiteY3" fmla="*/ 13716000 h 13716000"/>
              <a:gd name="connsiteX4" fmla="*/ 0 w 10030691"/>
              <a:gd name="connsiteY4" fmla="*/ 0 h 13716000"/>
              <a:gd name="connsiteX0" fmla="*/ 0 w 10432473"/>
              <a:gd name="connsiteY0" fmla="*/ 13855 h 13729855"/>
              <a:gd name="connsiteX1" fmla="*/ 10432473 w 10432473"/>
              <a:gd name="connsiteY1" fmla="*/ 0 h 13729855"/>
              <a:gd name="connsiteX2" fmla="*/ 8977746 w 10432473"/>
              <a:gd name="connsiteY2" fmla="*/ 13729855 h 13729855"/>
              <a:gd name="connsiteX3" fmla="*/ 13855 w 10432473"/>
              <a:gd name="connsiteY3" fmla="*/ 13729855 h 13729855"/>
              <a:gd name="connsiteX4" fmla="*/ 0 w 10432473"/>
              <a:gd name="connsiteY4" fmla="*/ 13855 h 13729855"/>
              <a:gd name="connsiteX0" fmla="*/ 0 w 12898582"/>
              <a:gd name="connsiteY0" fmla="*/ 13855 h 13729855"/>
              <a:gd name="connsiteX1" fmla="*/ 12898582 w 12898582"/>
              <a:gd name="connsiteY1" fmla="*/ 0 h 13729855"/>
              <a:gd name="connsiteX2" fmla="*/ 8977746 w 12898582"/>
              <a:gd name="connsiteY2" fmla="*/ 13729855 h 13729855"/>
              <a:gd name="connsiteX3" fmla="*/ 13855 w 12898582"/>
              <a:gd name="connsiteY3" fmla="*/ 13729855 h 13729855"/>
              <a:gd name="connsiteX4" fmla="*/ 0 w 12898582"/>
              <a:gd name="connsiteY4" fmla="*/ 13855 h 1372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582" h="13729855">
                <a:moveTo>
                  <a:pt x="0" y="13855"/>
                </a:moveTo>
                <a:lnTo>
                  <a:pt x="12898582" y="0"/>
                </a:lnTo>
                <a:lnTo>
                  <a:pt x="8977746" y="13729855"/>
                </a:lnTo>
                <a:lnTo>
                  <a:pt x="13855" y="13729855"/>
                </a:lnTo>
                <a:cubicBezTo>
                  <a:pt x="9237" y="9157855"/>
                  <a:pt x="4618" y="4585855"/>
                  <a:pt x="0" y="13855"/>
                </a:cubicBezTo>
                <a:close/>
              </a:path>
            </a:pathLst>
          </a:cu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AFA99A25-679D-8A47-9E57-A53D6534C58A}"/>
              </a:ext>
            </a:extLst>
          </p:cNvPr>
          <p:cNvSpPr/>
          <p:nvPr userDrawn="1"/>
        </p:nvSpPr>
        <p:spPr>
          <a:xfrm rot="960000">
            <a:off x="9204205" y="-1146246"/>
            <a:ext cx="3541874" cy="16028151"/>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afbeelding">
            <a:extLst>
              <a:ext uri="{FF2B5EF4-FFF2-40B4-BE49-F238E27FC236}">
                <a16:creationId xmlns:a16="http://schemas.microsoft.com/office/drawing/2014/main" id="{FFA1E4C9-403A-1448-8CE6-A84449037562}"/>
              </a:ext>
            </a:extLst>
          </p:cNvPr>
          <p:cNvSpPr>
            <a:spLocks noGrp="1"/>
          </p:cNvSpPr>
          <p:nvPr>
            <p:ph type="pic" sz="quarter" idx="13"/>
          </p:nvPr>
        </p:nvSpPr>
        <p:spPr>
          <a:xfrm>
            <a:off x="10837540" y="-25527"/>
            <a:ext cx="13575758" cy="1376038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5758" h="13760381">
                <a:moveTo>
                  <a:pt x="3949688" y="1812"/>
                </a:moveTo>
                <a:lnTo>
                  <a:pt x="13575758" y="0"/>
                </a:lnTo>
                <a:cubicBezTo>
                  <a:pt x="13571140" y="4580509"/>
                  <a:pt x="13566521" y="9161018"/>
                  <a:pt x="13561903" y="13741527"/>
                </a:cubicBezTo>
                <a:lnTo>
                  <a:pt x="0" y="13760381"/>
                </a:lnTo>
                <a:lnTo>
                  <a:pt x="3949688" y="1812"/>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pic>
        <p:nvPicPr>
          <p:cNvPr id="12" name="Logo WH zwart">
            <a:extLst>
              <a:ext uri="{FF2B5EF4-FFF2-40B4-BE49-F238E27FC236}">
                <a16:creationId xmlns:a16="http://schemas.microsoft.com/office/drawing/2014/main" id="{4322F241-3482-9F4E-A04E-C807AAB9A7D3}"/>
              </a:ext>
            </a:extLst>
          </p:cNvPr>
          <p:cNvPicPr>
            <a:picLocks noChangeAspect="1"/>
          </p:cNvPicPr>
          <p:nvPr userDrawn="1"/>
        </p:nvPicPr>
        <p:blipFill>
          <a:blip r:embed="rId2"/>
          <a:stretch>
            <a:fillRect/>
          </a:stretch>
        </p:blipFill>
        <p:spPr>
          <a:xfrm>
            <a:off x="1258570" y="762001"/>
            <a:ext cx="3980971" cy="1936170"/>
          </a:xfrm>
          <a:prstGeom prst="rect">
            <a:avLst/>
          </a:prstGeom>
        </p:spPr>
      </p:pic>
      <p:sp>
        <p:nvSpPr>
          <p:cNvPr id="3" name="Subtitel"/>
          <p:cNvSpPr>
            <a:spLocks noGrp="1"/>
          </p:cNvSpPr>
          <p:nvPr>
            <p:ph type="subTitle" idx="1"/>
          </p:nvPr>
        </p:nvSpPr>
        <p:spPr>
          <a:xfrm>
            <a:off x="1203154" y="9602328"/>
            <a:ext cx="8542420" cy="1555333"/>
          </a:xfrm>
        </p:spPr>
        <p:txBody>
          <a:bodyPr/>
          <a:lstStyle>
            <a:lvl1pPr marL="0" indent="0" algn="l">
              <a:buNone/>
              <a:defRPr sz="4800" b="1" i="0" u="sng">
                <a:latin typeface="Roboto" panose="02000000000000000000" pitchFamily="2" charset="0"/>
                <a:ea typeface="Roboto" panose="02000000000000000000"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nl-NL"/>
              <a:t>Klikken om de ondertitelstijl van het model te bewerken</a:t>
            </a:r>
            <a:endParaRPr lang="en-US" dirty="0"/>
          </a:p>
        </p:txBody>
      </p:sp>
      <p:sp>
        <p:nvSpPr>
          <p:cNvPr id="2" name="Titel"/>
          <p:cNvSpPr>
            <a:spLocks noGrp="1"/>
          </p:cNvSpPr>
          <p:nvPr>
            <p:ph type="ctrTitle" hasCustomPrompt="1"/>
          </p:nvPr>
        </p:nvSpPr>
        <p:spPr>
          <a:xfrm>
            <a:off x="1203154" y="4676648"/>
            <a:ext cx="9336504" cy="4307306"/>
          </a:xfrm>
        </p:spPr>
        <p:txBody>
          <a:bodyPr anchor="t">
            <a:normAutofit/>
          </a:bodyPr>
          <a:lstStyle>
            <a:lvl1pPr algn="l">
              <a:lnSpc>
                <a:spcPts val="11000"/>
              </a:lnSpc>
              <a:defRPr sz="9600"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spTree>
    <p:extLst>
      <p:ext uri="{BB962C8B-B14F-4D97-AF65-F5344CB8AC3E}">
        <p14:creationId xmlns:p14="http://schemas.microsoft.com/office/powerpoint/2010/main" val="175122949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dia-2koloms-GROEN">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23315105" y="4969241"/>
            <a:ext cx="1273815" cy="9462615"/>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23941344" y="7473542"/>
            <a:ext cx="1633030" cy="6959333"/>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1316674" y="12633233"/>
            <a:ext cx="889186" cy="889186"/>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12193586" y="5613991"/>
            <a:ext cx="10044621"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1230052" y="5613991"/>
            <a:ext cx="10044620"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1187522" y="2495806"/>
            <a:ext cx="21050686" cy="2651126"/>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1209085" y="1449990"/>
            <a:ext cx="21029123" cy="946803"/>
          </a:xfrm>
        </p:spPr>
        <p:txBody>
          <a:bodyPr>
            <a:normAutofit/>
          </a:bodyPr>
          <a:lstStyle>
            <a:lvl1pPr marL="0" indent="0">
              <a:buFontTx/>
              <a:buNone/>
              <a:defRPr sz="5400"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2893298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dia-2koloms-ROZE">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23315105" y="4969241"/>
            <a:ext cx="1273815" cy="9462615"/>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23941344" y="7473542"/>
            <a:ext cx="1633030" cy="6959333"/>
          </a:xfrm>
          <a:prstGeom prst="rect">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1316674" y="12633233"/>
            <a:ext cx="889186" cy="889186"/>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12193586" y="5613991"/>
            <a:ext cx="10044621"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1230052" y="5613991"/>
            <a:ext cx="10044620"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1187522" y="2495806"/>
            <a:ext cx="21050686" cy="2651126"/>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1209085" y="1449990"/>
            <a:ext cx="21029123" cy="946803"/>
          </a:xfrm>
        </p:spPr>
        <p:txBody>
          <a:bodyPr>
            <a:normAutofit/>
          </a:bodyPr>
          <a:lstStyle>
            <a:lvl1pPr marL="0" indent="0">
              <a:buFontTx/>
              <a:buNone/>
              <a:defRPr sz="5400"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3790173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eelddia-GEEL">
    <p:spTree>
      <p:nvGrpSpPr>
        <p:cNvPr id="1" name=""/>
        <p:cNvGrpSpPr/>
        <p:nvPr/>
      </p:nvGrpSpPr>
      <p:grpSpPr>
        <a:xfrm>
          <a:off x="0" y="0"/>
          <a:ext cx="0" cy="0"/>
          <a:chOff x="0" y="0"/>
          <a:chExt cx="0" cy="0"/>
        </a:xfrm>
      </p:grpSpPr>
      <p:sp>
        <p:nvSpPr>
          <p:cNvPr id="5" name="Vlak schuine baan rechts">
            <a:extLst>
              <a:ext uri="{FF2B5EF4-FFF2-40B4-BE49-F238E27FC236}">
                <a16:creationId xmlns:a16="http://schemas.microsoft.com/office/drawing/2014/main" id="{A27E8C90-240E-9945-A559-A87669ADC5A1}"/>
              </a:ext>
            </a:extLst>
          </p:cNvPr>
          <p:cNvSpPr/>
          <p:nvPr userDrawn="1"/>
        </p:nvSpPr>
        <p:spPr>
          <a:xfrm rot="960000">
            <a:off x="22194955" y="-432017"/>
            <a:ext cx="2409228" cy="149308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lak schuine baan rechtsonder">
            <a:extLst>
              <a:ext uri="{FF2B5EF4-FFF2-40B4-BE49-F238E27FC236}">
                <a16:creationId xmlns:a16="http://schemas.microsoft.com/office/drawing/2014/main" id="{E4598019-5692-8B40-8998-BFDBED66E17D}"/>
              </a:ext>
            </a:extLst>
          </p:cNvPr>
          <p:cNvSpPr/>
          <p:nvPr userDrawn="1"/>
        </p:nvSpPr>
        <p:spPr>
          <a:xfrm rot="960000">
            <a:off x="23401546" y="7217851"/>
            <a:ext cx="1913734" cy="72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linksboven">
            <a:extLst>
              <a:ext uri="{FF2B5EF4-FFF2-40B4-BE49-F238E27FC236}">
                <a16:creationId xmlns:a16="http://schemas.microsoft.com/office/drawing/2014/main" id="{8100B2F3-D596-1B4F-A277-C590C883B8AF}"/>
              </a:ext>
            </a:extLst>
          </p:cNvPr>
          <p:cNvSpPr/>
          <p:nvPr userDrawn="1"/>
        </p:nvSpPr>
        <p:spPr>
          <a:xfrm rot="960000">
            <a:off x="-1501523" y="-1165435"/>
            <a:ext cx="3249960" cy="125825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Logo W rond witgeel">
            <a:extLst>
              <a:ext uri="{FF2B5EF4-FFF2-40B4-BE49-F238E27FC236}">
                <a16:creationId xmlns:a16="http://schemas.microsoft.com/office/drawing/2014/main" id="{6985607C-74B6-9341-A629-EF93B0104D45}"/>
              </a:ext>
            </a:extLst>
          </p:cNvPr>
          <p:cNvPicPr>
            <a:picLocks noChangeAspect="1"/>
          </p:cNvPicPr>
          <p:nvPr userDrawn="1"/>
        </p:nvPicPr>
        <p:blipFill>
          <a:blip r:embed="rId2"/>
          <a:srcRect/>
          <a:stretch/>
        </p:blipFill>
        <p:spPr>
          <a:xfrm>
            <a:off x="22080813" y="12633233"/>
            <a:ext cx="889186" cy="889186"/>
          </a:xfrm>
          <a:prstGeom prst="rect">
            <a:avLst/>
          </a:prstGeom>
        </p:spPr>
      </p:pic>
      <p:sp>
        <p:nvSpPr>
          <p:cNvPr id="11" name="Tijdelijke aanduiding afbeelding">
            <a:extLst>
              <a:ext uri="{FF2B5EF4-FFF2-40B4-BE49-F238E27FC236}">
                <a16:creationId xmlns:a16="http://schemas.microsoft.com/office/drawing/2014/main" id="{F22425E0-A088-334C-AE2D-918E836CAD4E}"/>
              </a:ext>
            </a:extLst>
          </p:cNvPr>
          <p:cNvSpPr>
            <a:spLocks noGrp="1"/>
          </p:cNvSpPr>
          <p:nvPr>
            <p:ph type="pic" sz="quarter" idx="13"/>
          </p:nvPr>
        </p:nvSpPr>
        <p:spPr>
          <a:xfrm>
            <a:off x="-48820" y="-25526"/>
            <a:ext cx="24442232" cy="13781646"/>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644244 w 25271572"/>
              <a:gd name="connsiteY4" fmla="*/ 11466159 h 13762792"/>
              <a:gd name="connsiteX5" fmla="*/ 3949688 w 25271572"/>
              <a:gd name="connsiteY5" fmla="*/ 1812 h 13762792"/>
              <a:gd name="connsiteX0" fmla="*/ 3305444 w 24627328"/>
              <a:gd name="connsiteY0" fmla="*/ 1812 h 13762792"/>
              <a:gd name="connsiteX1" fmla="*/ 24627328 w 24627328"/>
              <a:gd name="connsiteY1" fmla="*/ 0 h 13762792"/>
              <a:gd name="connsiteX2" fmla="*/ 20679427 w 24627328"/>
              <a:gd name="connsiteY2" fmla="*/ 13762792 h 13762792"/>
              <a:gd name="connsiteX3" fmla="*/ 1014435 w 24627328"/>
              <a:gd name="connsiteY3" fmla="*/ 13611525 h 13762792"/>
              <a:gd name="connsiteX4" fmla="*/ 0 w 24627328"/>
              <a:gd name="connsiteY4" fmla="*/ 11466159 h 13762792"/>
              <a:gd name="connsiteX5" fmla="*/ 3305444 w 24627328"/>
              <a:gd name="connsiteY5" fmla="*/ 1812 h 13762792"/>
              <a:gd name="connsiteX0" fmla="*/ 3305444 w 24627328"/>
              <a:gd name="connsiteY0" fmla="*/ 1812 h 13781646"/>
              <a:gd name="connsiteX1" fmla="*/ 24627328 w 24627328"/>
              <a:gd name="connsiteY1" fmla="*/ 0 h 13781646"/>
              <a:gd name="connsiteX2" fmla="*/ 20679427 w 24627328"/>
              <a:gd name="connsiteY2" fmla="*/ 13762792 h 13781646"/>
              <a:gd name="connsiteX3" fmla="*/ 185096 w 24627328"/>
              <a:gd name="connsiteY3" fmla="*/ 13781646 h 13781646"/>
              <a:gd name="connsiteX4" fmla="*/ 0 w 24627328"/>
              <a:gd name="connsiteY4" fmla="*/ 11466159 h 13781646"/>
              <a:gd name="connsiteX5" fmla="*/ 3305444 w 24627328"/>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346532 w 24442232"/>
              <a:gd name="connsiteY4" fmla="*/ 10955797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2232" h="13781646">
                <a:moveTo>
                  <a:pt x="3120348" y="1812"/>
                </a:moveTo>
                <a:lnTo>
                  <a:pt x="24442232" y="0"/>
                </a:lnTo>
                <a:cubicBezTo>
                  <a:pt x="23136896" y="4566332"/>
                  <a:pt x="21810298" y="9175195"/>
                  <a:pt x="20494331" y="13762792"/>
                </a:cubicBezTo>
                <a:lnTo>
                  <a:pt x="0" y="13781646"/>
                </a:lnTo>
                <a:lnTo>
                  <a:pt x="27556" y="10892002"/>
                </a:lnTo>
                <a:lnTo>
                  <a:pt x="3120348" y="1812"/>
                </a:lnTo>
                <a:close/>
              </a:path>
            </a:pathLst>
          </a:custGeom>
          <a:solidFill>
            <a:schemeClr val="bg1">
              <a:lumMod val="85000"/>
            </a:schemeClr>
          </a:solidFill>
          <a:ln>
            <a:noFill/>
          </a:ln>
        </p:spPr>
        <p:txBody>
          <a:bodyPr anchor="ctr"/>
          <a:lstStyle>
            <a:lvl1pPr algn="ctr">
              <a:defRPr/>
            </a:lvl1pPr>
          </a:lstStyle>
          <a:p>
            <a:r>
              <a:rPr lang="nl-NL"/>
              <a:t>Klik op het pictogram als u een afbeelding wilt toevoegen</a:t>
            </a:r>
            <a:endParaRPr lang="nl-NL" dirty="0"/>
          </a:p>
        </p:txBody>
      </p:sp>
      <p:sp>
        <p:nvSpPr>
          <p:cNvPr id="3" name="Voettekst"/>
          <p:cNvSpPr>
            <a:spLocks noGrp="1"/>
          </p:cNvSpPr>
          <p:nvPr>
            <p:ph type="ftr" sz="quarter" idx="11"/>
          </p:nvPr>
        </p:nvSpPr>
        <p:spPr>
          <a:xfrm>
            <a:off x="3196059" y="12712701"/>
            <a:ext cx="6484414" cy="730250"/>
          </a:xfrm>
        </p:spPr>
        <p:txBody>
          <a:bodyPr/>
          <a:lstStyle/>
          <a:p>
            <a:endParaRPr lang="nl-NL"/>
          </a:p>
        </p:txBody>
      </p:sp>
      <p:sp>
        <p:nvSpPr>
          <p:cNvPr id="4" name="Slidenummer"/>
          <p:cNvSpPr>
            <a:spLocks noGrp="1"/>
          </p:cNvSpPr>
          <p:nvPr>
            <p:ph type="sldNum" sz="quarter" idx="12"/>
          </p:nvPr>
        </p:nvSpPr>
        <p:spPr>
          <a:xfrm>
            <a:off x="1231200" y="12712701"/>
            <a:ext cx="1607557" cy="730250"/>
          </a:xfrm>
        </p:spPr>
        <p:txBody>
          <a:bodyPr/>
          <a:lstStyle/>
          <a:p>
            <a:fld id="{B3761A81-E545-3C41-97A5-08DA8ED0F4C4}" type="slidenum">
              <a:rPr lang="nl-NL" smtClean="0"/>
              <a:t>‹nr.›</a:t>
            </a:fld>
            <a:endParaRPr lang="nl-NL"/>
          </a:p>
        </p:txBody>
      </p:sp>
    </p:spTree>
    <p:extLst>
      <p:ext uri="{BB962C8B-B14F-4D97-AF65-F5344CB8AC3E}">
        <p14:creationId xmlns:p14="http://schemas.microsoft.com/office/powerpoint/2010/main" val="2488079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eelddia-BLAUW">
    <p:spTree>
      <p:nvGrpSpPr>
        <p:cNvPr id="1" name=""/>
        <p:cNvGrpSpPr/>
        <p:nvPr/>
      </p:nvGrpSpPr>
      <p:grpSpPr>
        <a:xfrm>
          <a:off x="0" y="0"/>
          <a:ext cx="0" cy="0"/>
          <a:chOff x="0" y="0"/>
          <a:chExt cx="0" cy="0"/>
        </a:xfrm>
      </p:grpSpPr>
      <p:sp>
        <p:nvSpPr>
          <p:cNvPr id="5" name="Vlak schuine baan rechts">
            <a:extLst>
              <a:ext uri="{FF2B5EF4-FFF2-40B4-BE49-F238E27FC236}">
                <a16:creationId xmlns:a16="http://schemas.microsoft.com/office/drawing/2014/main" id="{A27E8C90-240E-9945-A559-A87669ADC5A1}"/>
              </a:ext>
            </a:extLst>
          </p:cNvPr>
          <p:cNvSpPr/>
          <p:nvPr userDrawn="1"/>
        </p:nvSpPr>
        <p:spPr>
          <a:xfrm rot="960000">
            <a:off x="22194955" y="-432017"/>
            <a:ext cx="2409228" cy="14930804"/>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lak schuine baan rechtsonder">
            <a:extLst>
              <a:ext uri="{FF2B5EF4-FFF2-40B4-BE49-F238E27FC236}">
                <a16:creationId xmlns:a16="http://schemas.microsoft.com/office/drawing/2014/main" id="{E4598019-5692-8B40-8998-BFDBED66E17D}"/>
              </a:ext>
            </a:extLst>
          </p:cNvPr>
          <p:cNvSpPr/>
          <p:nvPr userDrawn="1"/>
        </p:nvSpPr>
        <p:spPr>
          <a:xfrm rot="960000">
            <a:off x="23401546" y="7217851"/>
            <a:ext cx="1913734" cy="7259525"/>
          </a:xfrm>
          <a:prstGeom prst="rect">
            <a:avLst/>
          </a:prstGeom>
          <a:solidFill>
            <a:srgbClr val="459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linksboven">
            <a:extLst>
              <a:ext uri="{FF2B5EF4-FFF2-40B4-BE49-F238E27FC236}">
                <a16:creationId xmlns:a16="http://schemas.microsoft.com/office/drawing/2014/main" id="{8100B2F3-D596-1B4F-A277-C590C883B8AF}"/>
              </a:ext>
            </a:extLst>
          </p:cNvPr>
          <p:cNvSpPr/>
          <p:nvPr userDrawn="1"/>
        </p:nvSpPr>
        <p:spPr>
          <a:xfrm rot="960000">
            <a:off x="-1501523" y="-1165435"/>
            <a:ext cx="3249960" cy="12582552"/>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Logo W rond witgeel">
            <a:extLst>
              <a:ext uri="{FF2B5EF4-FFF2-40B4-BE49-F238E27FC236}">
                <a16:creationId xmlns:a16="http://schemas.microsoft.com/office/drawing/2014/main" id="{6985607C-74B6-9341-A629-EF93B0104D45}"/>
              </a:ext>
            </a:extLst>
          </p:cNvPr>
          <p:cNvPicPr>
            <a:picLocks noChangeAspect="1"/>
          </p:cNvPicPr>
          <p:nvPr userDrawn="1"/>
        </p:nvPicPr>
        <p:blipFill>
          <a:blip r:embed="rId2"/>
          <a:srcRect/>
          <a:stretch/>
        </p:blipFill>
        <p:spPr>
          <a:xfrm>
            <a:off x="22080813" y="12633233"/>
            <a:ext cx="889186" cy="889186"/>
          </a:xfrm>
          <a:prstGeom prst="rect">
            <a:avLst/>
          </a:prstGeom>
        </p:spPr>
      </p:pic>
      <p:sp>
        <p:nvSpPr>
          <p:cNvPr id="11" name="Tijdelijke aanduiding afbeelding">
            <a:extLst>
              <a:ext uri="{FF2B5EF4-FFF2-40B4-BE49-F238E27FC236}">
                <a16:creationId xmlns:a16="http://schemas.microsoft.com/office/drawing/2014/main" id="{F22425E0-A088-334C-AE2D-918E836CAD4E}"/>
              </a:ext>
            </a:extLst>
          </p:cNvPr>
          <p:cNvSpPr>
            <a:spLocks noGrp="1"/>
          </p:cNvSpPr>
          <p:nvPr>
            <p:ph type="pic" sz="quarter" idx="13"/>
          </p:nvPr>
        </p:nvSpPr>
        <p:spPr>
          <a:xfrm>
            <a:off x="-48820" y="-25526"/>
            <a:ext cx="24442232" cy="13781646"/>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644244 w 25271572"/>
              <a:gd name="connsiteY4" fmla="*/ 11466159 h 13762792"/>
              <a:gd name="connsiteX5" fmla="*/ 3949688 w 25271572"/>
              <a:gd name="connsiteY5" fmla="*/ 1812 h 13762792"/>
              <a:gd name="connsiteX0" fmla="*/ 3305444 w 24627328"/>
              <a:gd name="connsiteY0" fmla="*/ 1812 h 13762792"/>
              <a:gd name="connsiteX1" fmla="*/ 24627328 w 24627328"/>
              <a:gd name="connsiteY1" fmla="*/ 0 h 13762792"/>
              <a:gd name="connsiteX2" fmla="*/ 20679427 w 24627328"/>
              <a:gd name="connsiteY2" fmla="*/ 13762792 h 13762792"/>
              <a:gd name="connsiteX3" fmla="*/ 1014435 w 24627328"/>
              <a:gd name="connsiteY3" fmla="*/ 13611525 h 13762792"/>
              <a:gd name="connsiteX4" fmla="*/ 0 w 24627328"/>
              <a:gd name="connsiteY4" fmla="*/ 11466159 h 13762792"/>
              <a:gd name="connsiteX5" fmla="*/ 3305444 w 24627328"/>
              <a:gd name="connsiteY5" fmla="*/ 1812 h 13762792"/>
              <a:gd name="connsiteX0" fmla="*/ 3305444 w 24627328"/>
              <a:gd name="connsiteY0" fmla="*/ 1812 h 13781646"/>
              <a:gd name="connsiteX1" fmla="*/ 24627328 w 24627328"/>
              <a:gd name="connsiteY1" fmla="*/ 0 h 13781646"/>
              <a:gd name="connsiteX2" fmla="*/ 20679427 w 24627328"/>
              <a:gd name="connsiteY2" fmla="*/ 13762792 h 13781646"/>
              <a:gd name="connsiteX3" fmla="*/ 185096 w 24627328"/>
              <a:gd name="connsiteY3" fmla="*/ 13781646 h 13781646"/>
              <a:gd name="connsiteX4" fmla="*/ 0 w 24627328"/>
              <a:gd name="connsiteY4" fmla="*/ 11466159 h 13781646"/>
              <a:gd name="connsiteX5" fmla="*/ 3305444 w 24627328"/>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346532 w 24442232"/>
              <a:gd name="connsiteY4" fmla="*/ 10955797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2232" h="13781646">
                <a:moveTo>
                  <a:pt x="3120348" y="1812"/>
                </a:moveTo>
                <a:lnTo>
                  <a:pt x="24442232" y="0"/>
                </a:lnTo>
                <a:cubicBezTo>
                  <a:pt x="23136896" y="4566332"/>
                  <a:pt x="21810298" y="9175195"/>
                  <a:pt x="20494331" y="13762792"/>
                </a:cubicBezTo>
                <a:lnTo>
                  <a:pt x="0" y="13781646"/>
                </a:lnTo>
                <a:lnTo>
                  <a:pt x="27556" y="10892002"/>
                </a:lnTo>
                <a:lnTo>
                  <a:pt x="3120348" y="1812"/>
                </a:lnTo>
                <a:close/>
              </a:path>
            </a:pathLst>
          </a:custGeom>
          <a:solidFill>
            <a:schemeClr val="bg1">
              <a:lumMod val="85000"/>
            </a:schemeClr>
          </a:solidFill>
          <a:ln>
            <a:noFill/>
          </a:ln>
        </p:spPr>
        <p:txBody>
          <a:bodyPr anchor="ctr"/>
          <a:lstStyle>
            <a:lvl1pPr algn="ctr">
              <a:defRPr/>
            </a:lvl1pPr>
          </a:lstStyle>
          <a:p>
            <a:r>
              <a:rPr lang="nl-NL"/>
              <a:t>Klik op het pictogram als u een afbeelding wilt toevoegen</a:t>
            </a:r>
            <a:endParaRPr lang="nl-NL" dirty="0"/>
          </a:p>
        </p:txBody>
      </p:sp>
      <p:sp>
        <p:nvSpPr>
          <p:cNvPr id="3" name="Voettekst"/>
          <p:cNvSpPr>
            <a:spLocks noGrp="1"/>
          </p:cNvSpPr>
          <p:nvPr>
            <p:ph type="ftr" sz="quarter" idx="11"/>
          </p:nvPr>
        </p:nvSpPr>
        <p:spPr>
          <a:xfrm>
            <a:off x="3196059" y="12712701"/>
            <a:ext cx="6484414" cy="730250"/>
          </a:xfrm>
        </p:spPr>
        <p:txBody>
          <a:bodyPr/>
          <a:lstStyle/>
          <a:p>
            <a:endParaRPr lang="nl-NL"/>
          </a:p>
        </p:txBody>
      </p:sp>
      <p:sp>
        <p:nvSpPr>
          <p:cNvPr id="4" name="Slidenummer"/>
          <p:cNvSpPr>
            <a:spLocks noGrp="1"/>
          </p:cNvSpPr>
          <p:nvPr>
            <p:ph type="sldNum" sz="quarter" idx="12"/>
          </p:nvPr>
        </p:nvSpPr>
        <p:spPr>
          <a:xfrm>
            <a:off x="1231200" y="12712701"/>
            <a:ext cx="1607557" cy="730250"/>
          </a:xfrm>
        </p:spPr>
        <p:txBody>
          <a:bodyPr/>
          <a:lstStyle/>
          <a:p>
            <a:fld id="{B3761A81-E545-3C41-97A5-08DA8ED0F4C4}" type="slidenum">
              <a:rPr lang="nl-NL" smtClean="0"/>
              <a:t>‹nr.›</a:t>
            </a:fld>
            <a:endParaRPr lang="nl-NL"/>
          </a:p>
        </p:txBody>
      </p:sp>
    </p:spTree>
    <p:extLst>
      <p:ext uri="{BB962C8B-B14F-4D97-AF65-F5344CB8AC3E}">
        <p14:creationId xmlns:p14="http://schemas.microsoft.com/office/powerpoint/2010/main" val="1437705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eelddia-GROEN">
    <p:spTree>
      <p:nvGrpSpPr>
        <p:cNvPr id="1" name=""/>
        <p:cNvGrpSpPr/>
        <p:nvPr/>
      </p:nvGrpSpPr>
      <p:grpSpPr>
        <a:xfrm>
          <a:off x="0" y="0"/>
          <a:ext cx="0" cy="0"/>
          <a:chOff x="0" y="0"/>
          <a:chExt cx="0" cy="0"/>
        </a:xfrm>
      </p:grpSpPr>
      <p:sp>
        <p:nvSpPr>
          <p:cNvPr id="5" name="Vlak schuine baan rechts">
            <a:extLst>
              <a:ext uri="{FF2B5EF4-FFF2-40B4-BE49-F238E27FC236}">
                <a16:creationId xmlns:a16="http://schemas.microsoft.com/office/drawing/2014/main" id="{A27E8C90-240E-9945-A559-A87669ADC5A1}"/>
              </a:ext>
            </a:extLst>
          </p:cNvPr>
          <p:cNvSpPr/>
          <p:nvPr userDrawn="1"/>
        </p:nvSpPr>
        <p:spPr>
          <a:xfrm rot="960000">
            <a:off x="22194955" y="-432017"/>
            <a:ext cx="2409228" cy="14930804"/>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lak schuine baan rechtsonder">
            <a:extLst>
              <a:ext uri="{FF2B5EF4-FFF2-40B4-BE49-F238E27FC236}">
                <a16:creationId xmlns:a16="http://schemas.microsoft.com/office/drawing/2014/main" id="{E4598019-5692-8B40-8998-BFDBED66E17D}"/>
              </a:ext>
            </a:extLst>
          </p:cNvPr>
          <p:cNvSpPr/>
          <p:nvPr userDrawn="1"/>
        </p:nvSpPr>
        <p:spPr>
          <a:xfrm rot="960000">
            <a:off x="23401546" y="7217851"/>
            <a:ext cx="1913734" cy="7259525"/>
          </a:xfrm>
          <a:prstGeom prst="rect">
            <a:avLst/>
          </a:prstGeom>
          <a:solidFill>
            <a:srgbClr val="45B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linksboven">
            <a:extLst>
              <a:ext uri="{FF2B5EF4-FFF2-40B4-BE49-F238E27FC236}">
                <a16:creationId xmlns:a16="http://schemas.microsoft.com/office/drawing/2014/main" id="{8100B2F3-D596-1B4F-A277-C590C883B8AF}"/>
              </a:ext>
            </a:extLst>
          </p:cNvPr>
          <p:cNvSpPr/>
          <p:nvPr userDrawn="1"/>
        </p:nvSpPr>
        <p:spPr>
          <a:xfrm rot="960000">
            <a:off x="-1501523" y="-1165435"/>
            <a:ext cx="3249960" cy="12582552"/>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Logo W rond witgeel">
            <a:extLst>
              <a:ext uri="{FF2B5EF4-FFF2-40B4-BE49-F238E27FC236}">
                <a16:creationId xmlns:a16="http://schemas.microsoft.com/office/drawing/2014/main" id="{6985607C-74B6-9341-A629-EF93B0104D45}"/>
              </a:ext>
            </a:extLst>
          </p:cNvPr>
          <p:cNvPicPr>
            <a:picLocks noChangeAspect="1"/>
          </p:cNvPicPr>
          <p:nvPr userDrawn="1"/>
        </p:nvPicPr>
        <p:blipFill>
          <a:blip r:embed="rId2"/>
          <a:srcRect/>
          <a:stretch/>
        </p:blipFill>
        <p:spPr>
          <a:xfrm>
            <a:off x="22080813" y="12633233"/>
            <a:ext cx="889186" cy="889186"/>
          </a:xfrm>
          <a:prstGeom prst="rect">
            <a:avLst/>
          </a:prstGeom>
        </p:spPr>
      </p:pic>
      <p:sp>
        <p:nvSpPr>
          <p:cNvPr id="11" name="Tijdelijke aanduiding afbeelding">
            <a:extLst>
              <a:ext uri="{FF2B5EF4-FFF2-40B4-BE49-F238E27FC236}">
                <a16:creationId xmlns:a16="http://schemas.microsoft.com/office/drawing/2014/main" id="{F22425E0-A088-334C-AE2D-918E836CAD4E}"/>
              </a:ext>
            </a:extLst>
          </p:cNvPr>
          <p:cNvSpPr>
            <a:spLocks noGrp="1"/>
          </p:cNvSpPr>
          <p:nvPr>
            <p:ph type="pic" sz="quarter" idx="13"/>
          </p:nvPr>
        </p:nvSpPr>
        <p:spPr>
          <a:xfrm>
            <a:off x="-48820" y="-25526"/>
            <a:ext cx="24442232" cy="13781646"/>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644244 w 25271572"/>
              <a:gd name="connsiteY4" fmla="*/ 11466159 h 13762792"/>
              <a:gd name="connsiteX5" fmla="*/ 3949688 w 25271572"/>
              <a:gd name="connsiteY5" fmla="*/ 1812 h 13762792"/>
              <a:gd name="connsiteX0" fmla="*/ 3305444 w 24627328"/>
              <a:gd name="connsiteY0" fmla="*/ 1812 h 13762792"/>
              <a:gd name="connsiteX1" fmla="*/ 24627328 w 24627328"/>
              <a:gd name="connsiteY1" fmla="*/ 0 h 13762792"/>
              <a:gd name="connsiteX2" fmla="*/ 20679427 w 24627328"/>
              <a:gd name="connsiteY2" fmla="*/ 13762792 h 13762792"/>
              <a:gd name="connsiteX3" fmla="*/ 1014435 w 24627328"/>
              <a:gd name="connsiteY3" fmla="*/ 13611525 h 13762792"/>
              <a:gd name="connsiteX4" fmla="*/ 0 w 24627328"/>
              <a:gd name="connsiteY4" fmla="*/ 11466159 h 13762792"/>
              <a:gd name="connsiteX5" fmla="*/ 3305444 w 24627328"/>
              <a:gd name="connsiteY5" fmla="*/ 1812 h 13762792"/>
              <a:gd name="connsiteX0" fmla="*/ 3305444 w 24627328"/>
              <a:gd name="connsiteY0" fmla="*/ 1812 h 13781646"/>
              <a:gd name="connsiteX1" fmla="*/ 24627328 w 24627328"/>
              <a:gd name="connsiteY1" fmla="*/ 0 h 13781646"/>
              <a:gd name="connsiteX2" fmla="*/ 20679427 w 24627328"/>
              <a:gd name="connsiteY2" fmla="*/ 13762792 h 13781646"/>
              <a:gd name="connsiteX3" fmla="*/ 185096 w 24627328"/>
              <a:gd name="connsiteY3" fmla="*/ 13781646 h 13781646"/>
              <a:gd name="connsiteX4" fmla="*/ 0 w 24627328"/>
              <a:gd name="connsiteY4" fmla="*/ 11466159 h 13781646"/>
              <a:gd name="connsiteX5" fmla="*/ 3305444 w 24627328"/>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346532 w 24442232"/>
              <a:gd name="connsiteY4" fmla="*/ 10955797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2232" h="13781646">
                <a:moveTo>
                  <a:pt x="3120348" y="1812"/>
                </a:moveTo>
                <a:lnTo>
                  <a:pt x="24442232" y="0"/>
                </a:lnTo>
                <a:cubicBezTo>
                  <a:pt x="23136896" y="4566332"/>
                  <a:pt x="21810298" y="9175195"/>
                  <a:pt x="20494331" y="13762792"/>
                </a:cubicBezTo>
                <a:lnTo>
                  <a:pt x="0" y="13781646"/>
                </a:lnTo>
                <a:lnTo>
                  <a:pt x="27556" y="10892002"/>
                </a:lnTo>
                <a:lnTo>
                  <a:pt x="3120348" y="1812"/>
                </a:lnTo>
                <a:close/>
              </a:path>
            </a:pathLst>
          </a:custGeom>
          <a:solidFill>
            <a:schemeClr val="bg1">
              <a:lumMod val="85000"/>
            </a:schemeClr>
          </a:solidFill>
          <a:ln>
            <a:noFill/>
          </a:ln>
        </p:spPr>
        <p:txBody>
          <a:bodyPr anchor="ctr"/>
          <a:lstStyle>
            <a:lvl1pPr algn="ctr">
              <a:defRPr/>
            </a:lvl1pPr>
          </a:lstStyle>
          <a:p>
            <a:r>
              <a:rPr lang="nl-NL"/>
              <a:t>Klik op het pictogram als u een afbeelding wilt toevoegen</a:t>
            </a:r>
            <a:endParaRPr lang="nl-NL" dirty="0"/>
          </a:p>
        </p:txBody>
      </p:sp>
      <p:sp>
        <p:nvSpPr>
          <p:cNvPr id="3" name="Voettekst"/>
          <p:cNvSpPr>
            <a:spLocks noGrp="1"/>
          </p:cNvSpPr>
          <p:nvPr>
            <p:ph type="ftr" sz="quarter" idx="11"/>
          </p:nvPr>
        </p:nvSpPr>
        <p:spPr>
          <a:xfrm>
            <a:off x="3196059" y="12712701"/>
            <a:ext cx="6484414" cy="730250"/>
          </a:xfrm>
        </p:spPr>
        <p:txBody>
          <a:bodyPr/>
          <a:lstStyle/>
          <a:p>
            <a:endParaRPr lang="nl-NL"/>
          </a:p>
        </p:txBody>
      </p:sp>
      <p:sp>
        <p:nvSpPr>
          <p:cNvPr id="4" name="Slidenummer"/>
          <p:cNvSpPr>
            <a:spLocks noGrp="1"/>
          </p:cNvSpPr>
          <p:nvPr>
            <p:ph type="sldNum" sz="quarter" idx="12"/>
          </p:nvPr>
        </p:nvSpPr>
        <p:spPr>
          <a:xfrm>
            <a:off x="1231200" y="12712701"/>
            <a:ext cx="1607557" cy="730250"/>
          </a:xfrm>
        </p:spPr>
        <p:txBody>
          <a:bodyPr/>
          <a:lstStyle/>
          <a:p>
            <a:fld id="{B3761A81-E545-3C41-97A5-08DA8ED0F4C4}" type="slidenum">
              <a:rPr lang="nl-NL" smtClean="0"/>
              <a:t>‹nr.›</a:t>
            </a:fld>
            <a:endParaRPr lang="nl-NL"/>
          </a:p>
        </p:txBody>
      </p:sp>
    </p:spTree>
    <p:extLst>
      <p:ext uri="{BB962C8B-B14F-4D97-AF65-F5344CB8AC3E}">
        <p14:creationId xmlns:p14="http://schemas.microsoft.com/office/powerpoint/2010/main" val="39377478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eelddia-ROZE">
    <p:spTree>
      <p:nvGrpSpPr>
        <p:cNvPr id="1" name=""/>
        <p:cNvGrpSpPr/>
        <p:nvPr/>
      </p:nvGrpSpPr>
      <p:grpSpPr>
        <a:xfrm>
          <a:off x="0" y="0"/>
          <a:ext cx="0" cy="0"/>
          <a:chOff x="0" y="0"/>
          <a:chExt cx="0" cy="0"/>
        </a:xfrm>
      </p:grpSpPr>
      <p:sp>
        <p:nvSpPr>
          <p:cNvPr id="5" name="Vlak schuine baan rechts">
            <a:extLst>
              <a:ext uri="{FF2B5EF4-FFF2-40B4-BE49-F238E27FC236}">
                <a16:creationId xmlns:a16="http://schemas.microsoft.com/office/drawing/2014/main" id="{A27E8C90-240E-9945-A559-A87669ADC5A1}"/>
              </a:ext>
            </a:extLst>
          </p:cNvPr>
          <p:cNvSpPr/>
          <p:nvPr userDrawn="1"/>
        </p:nvSpPr>
        <p:spPr>
          <a:xfrm rot="960000">
            <a:off x="22194955" y="-432017"/>
            <a:ext cx="2409228" cy="14930804"/>
          </a:xfrm>
          <a:prstGeom prst="rect">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lak schuine baan rechtsonder">
            <a:extLst>
              <a:ext uri="{FF2B5EF4-FFF2-40B4-BE49-F238E27FC236}">
                <a16:creationId xmlns:a16="http://schemas.microsoft.com/office/drawing/2014/main" id="{E4598019-5692-8B40-8998-BFDBED66E17D}"/>
              </a:ext>
            </a:extLst>
          </p:cNvPr>
          <p:cNvSpPr/>
          <p:nvPr userDrawn="1"/>
        </p:nvSpPr>
        <p:spPr>
          <a:xfrm rot="960000">
            <a:off x="23401546" y="7217851"/>
            <a:ext cx="1913734" cy="7259525"/>
          </a:xfrm>
          <a:prstGeom prst="rect">
            <a:avLst/>
          </a:prstGeom>
          <a:solidFill>
            <a:srgbClr val="EE3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linksboven">
            <a:extLst>
              <a:ext uri="{FF2B5EF4-FFF2-40B4-BE49-F238E27FC236}">
                <a16:creationId xmlns:a16="http://schemas.microsoft.com/office/drawing/2014/main" id="{8100B2F3-D596-1B4F-A277-C590C883B8AF}"/>
              </a:ext>
            </a:extLst>
          </p:cNvPr>
          <p:cNvSpPr/>
          <p:nvPr userDrawn="1"/>
        </p:nvSpPr>
        <p:spPr>
          <a:xfrm rot="960000">
            <a:off x="-1501523" y="-1165435"/>
            <a:ext cx="3249960" cy="12582552"/>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Logo W rond witgeel">
            <a:extLst>
              <a:ext uri="{FF2B5EF4-FFF2-40B4-BE49-F238E27FC236}">
                <a16:creationId xmlns:a16="http://schemas.microsoft.com/office/drawing/2014/main" id="{6985607C-74B6-9341-A629-EF93B0104D45}"/>
              </a:ext>
            </a:extLst>
          </p:cNvPr>
          <p:cNvPicPr>
            <a:picLocks noChangeAspect="1"/>
          </p:cNvPicPr>
          <p:nvPr userDrawn="1"/>
        </p:nvPicPr>
        <p:blipFill>
          <a:blip r:embed="rId2"/>
          <a:srcRect/>
          <a:stretch/>
        </p:blipFill>
        <p:spPr>
          <a:xfrm>
            <a:off x="22080813" y="12633233"/>
            <a:ext cx="889186" cy="889186"/>
          </a:xfrm>
          <a:prstGeom prst="rect">
            <a:avLst/>
          </a:prstGeom>
        </p:spPr>
      </p:pic>
      <p:sp>
        <p:nvSpPr>
          <p:cNvPr id="11" name="Tijdelijke aanduiding afbeelding">
            <a:extLst>
              <a:ext uri="{FF2B5EF4-FFF2-40B4-BE49-F238E27FC236}">
                <a16:creationId xmlns:a16="http://schemas.microsoft.com/office/drawing/2014/main" id="{F22425E0-A088-334C-AE2D-918E836CAD4E}"/>
              </a:ext>
            </a:extLst>
          </p:cNvPr>
          <p:cNvSpPr>
            <a:spLocks noGrp="1"/>
          </p:cNvSpPr>
          <p:nvPr>
            <p:ph type="pic" sz="quarter" idx="13"/>
          </p:nvPr>
        </p:nvSpPr>
        <p:spPr>
          <a:xfrm>
            <a:off x="-48820" y="-25526"/>
            <a:ext cx="24442232" cy="13781646"/>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644244 w 25271572"/>
              <a:gd name="connsiteY4" fmla="*/ 11466159 h 13762792"/>
              <a:gd name="connsiteX5" fmla="*/ 3949688 w 25271572"/>
              <a:gd name="connsiteY5" fmla="*/ 1812 h 13762792"/>
              <a:gd name="connsiteX0" fmla="*/ 3305444 w 24627328"/>
              <a:gd name="connsiteY0" fmla="*/ 1812 h 13762792"/>
              <a:gd name="connsiteX1" fmla="*/ 24627328 w 24627328"/>
              <a:gd name="connsiteY1" fmla="*/ 0 h 13762792"/>
              <a:gd name="connsiteX2" fmla="*/ 20679427 w 24627328"/>
              <a:gd name="connsiteY2" fmla="*/ 13762792 h 13762792"/>
              <a:gd name="connsiteX3" fmla="*/ 1014435 w 24627328"/>
              <a:gd name="connsiteY3" fmla="*/ 13611525 h 13762792"/>
              <a:gd name="connsiteX4" fmla="*/ 0 w 24627328"/>
              <a:gd name="connsiteY4" fmla="*/ 11466159 h 13762792"/>
              <a:gd name="connsiteX5" fmla="*/ 3305444 w 24627328"/>
              <a:gd name="connsiteY5" fmla="*/ 1812 h 13762792"/>
              <a:gd name="connsiteX0" fmla="*/ 3305444 w 24627328"/>
              <a:gd name="connsiteY0" fmla="*/ 1812 h 13781646"/>
              <a:gd name="connsiteX1" fmla="*/ 24627328 w 24627328"/>
              <a:gd name="connsiteY1" fmla="*/ 0 h 13781646"/>
              <a:gd name="connsiteX2" fmla="*/ 20679427 w 24627328"/>
              <a:gd name="connsiteY2" fmla="*/ 13762792 h 13781646"/>
              <a:gd name="connsiteX3" fmla="*/ 185096 w 24627328"/>
              <a:gd name="connsiteY3" fmla="*/ 13781646 h 13781646"/>
              <a:gd name="connsiteX4" fmla="*/ 0 w 24627328"/>
              <a:gd name="connsiteY4" fmla="*/ 11466159 h 13781646"/>
              <a:gd name="connsiteX5" fmla="*/ 3305444 w 24627328"/>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346532 w 24442232"/>
              <a:gd name="connsiteY4" fmla="*/ 10955797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2232" h="13781646">
                <a:moveTo>
                  <a:pt x="3120348" y="1812"/>
                </a:moveTo>
                <a:lnTo>
                  <a:pt x="24442232" y="0"/>
                </a:lnTo>
                <a:cubicBezTo>
                  <a:pt x="23136896" y="4566332"/>
                  <a:pt x="21810298" y="9175195"/>
                  <a:pt x="20494331" y="13762792"/>
                </a:cubicBezTo>
                <a:lnTo>
                  <a:pt x="0" y="13781646"/>
                </a:lnTo>
                <a:lnTo>
                  <a:pt x="27556" y="10892002"/>
                </a:lnTo>
                <a:lnTo>
                  <a:pt x="3120348" y="1812"/>
                </a:lnTo>
                <a:close/>
              </a:path>
            </a:pathLst>
          </a:custGeom>
          <a:solidFill>
            <a:schemeClr val="bg1">
              <a:lumMod val="85000"/>
            </a:schemeClr>
          </a:solidFill>
          <a:ln>
            <a:noFill/>
          </a:ln>
        </p:spPr>
        <p:txBody>
          <a:bodyPr anchor="ctr"/>
          <a:lstStyle>
            <a:lvl1pPr algn="ctr">
              <a:defRPr/>
            </a:lvl1pPr>
          </a:lstStyle>
          <a:p>
            <a:r>
              <a:rPr lang="nl-NL"/>
              <a:t>Klik op het pictogram als u een afbeelding wilt toevoegen</a:t>
            </a:r>
            <a:endParaRPr lang="nl-NL" dirty="0"/>
          </a:p>
        </p:txBody>
      </p:sp>
      <p:sp>
        <p:nvSpPr>
          <p:cNvPr id="3" name="Voettekst"/>
          <p:cNvSpPr>
            <a:spLocks noGrp="1"/>
          </p:cNvSpPr>
          <p:nvPr>
            <p:ph type="ftr" sz="quarter" idx="11"/>
          </p:nvPr>
        </p:nvSpPr>
        <p:spPr>
          <a:xfrm>
            <a:off x="3196059" y="12712701"/>
            <a:ext cx="6484414" cy="730250"/>
          </a:xfrm>
        </p:spPr>
        <p:txBody>
          <a:bodyPr/>
          <a:lstStyle/>
          <a:p>
            <a:endParaRPr lang="nl-NL"/>
          </a:p>
        </p:txBody>
      </p:sp>
      <p:sp>
        <p:nvSpPr>
          <p:cNvPr id="4" name="Slidenummer"/>
          <p:cNvSpPr>
            <a:spLocks noGrp="1"/>
          </p:cNvSpPr>
          <p:nvPr>
            <p:ph type="sldNum" sz="quarter" idx="12"/>
          </p:nvPr>
        </p:nvSpPr>
        <p:spPr>
          <a:xfrm>
            <a:off x="1231200" y="12712701"/>
            <a:ext cx="1607557" cy="730250"/>
          </a:xfrm>
        </p:spPr>
        <p:txBody>
          <a:bodyPr/>
          <a:lstStyle/>
          <a:p>
            <a:fld id="{B3761A81-E545-3C41-97A5-08DA8ED0F4C4}" type="slidenum">
              <a:rPr lang="nl-NL" smtClean="0"/>
              <a:t>‹nr.›</a:t>
            </a:fld>
            <a:endParaRPr lang="nl-NL"/>
          </a:p>
        </p:txBody>
      </p:sp>
    </p:spTree>
    <p:extLst>
      <p:ext uri="{BB962C8B-B14F-4D97-AF65-F5344CB8AC3E}">
        <p14:creationId xmlns:p14="http://schemas.microsoft.com/office/powerpoint/2010/main" val="1239887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mpagnedia-Tekst-GEEL">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21266" y="-13856"/>
            <a:ext cx="10607380" cy="137298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lak rechts">
            <a:extLst>
              <a:ext uri="{FF2B5EF4-FFF2-40B4-BE49-F238E27FC236}">
                <a16:creationId xmlns:a16="http://schemas.microsoft.com/office/drawing/2014/main" id="{E8561B04-8EC8-EB41-AEDC-00751FE368BD}"/>
              </a:ext>
            </a:extLst>
          </p:cNvPr>
          <p:cNvSpPr/>
          <p:nvPr userDrawn="1"/>
        </p:nvSpPr>
        <p:spPr>
          <a:xfrm>
            <a:off x="13779795" y="-13856"/>
            <a:ext cx="10607380" cy="1372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5092532" y="-2645138"/>
            <a:ext cx="14776395" cy="18971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basisontwerp" hidden="1">
            <a:extLst>
              <a:ext uri="{FF2B5EF4-FFF2-40B4-BE49-F238E27FC236}">
                <a16:creationId xmlns:a16="http://schemas.microsoft.com/office/drawing/2014/main" id="{5E8FF51D-3E6C-854C-B682-8D075B3E1555}"/>
              </a:ext>
            </a:extLst>
          </p:cNvPr>
          <p:cNvPicPr>
            <a:picLocks noChangeAspect="1"/>
          </p:cNvPicPr>
          <p:nvPr userDrawn="1"/>
        </p:nvPicPr>
        <p:blipFill>
          <a:blip r:embed="rId2"/>
          <a:srcRect/>
          <a:stretch/>
        </p:blipFill>
        <p:spPr>
          <a:xfrm>
            <a:off x="-21266" y="0"/>
            <a:ext cx="24384000" cy="13716000"/>
          </a:xfrm>
          <a:prstGeom prst="rect">
            <a:avLst/>
          </a:prstGeom>
        </p:spPr>
      </p:pic>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3"/>
          <a:stretch>
            <a:fillRect/>
          </a:stretch>
        </p:blipFill>
        <p:spPr>
          <a:xfrm>
            <a:off x="3466553" y="2761111"/>
            <a:ext cx="2520690" cy="2520690"/>
          </a:xfrm>
          <a:prstGeom prst="rect">
            <a:avLst/>
          </a:prstGeom>
        </p:spPr>
      </p:pic>
      <p:sp>
        <p:nvSpPr>
          <p:cNvPr id="2" name="Quote"/>
          <p:cNvSpPr>
            <a:spLocks noGrp="1"/>
          </p:cNvSpPr>
          <p:nvPr>
            <p:ph type="ctrTitle" hasCustomPrompt="1"/>
          </p:nvPr>
        </p:nvSpPr>
        <p:spPr>
          <a:xfrm>
            <a:off x="5469408" y="3529201"/>
            <a:ext cx="15798800" cy="7374889"/>
          </a:xfrm>
        </p:spPr>
        <p:txBody>
          <a:bodyPr anchor="t">
            <a:normAutofit/>
          </a:bodyPr>
          <a:lstStyle>
            <a:lvl1pPr algn="l">
              <a:lnSpc>
                <a:spcPct val="100000"/>
              </a:lnSpc>
              <a:defRPr sz="11000"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a:t>
            </a:r>
            <a:endParaRPr lang="en-US" dirty="0"/>
          </a:p>
        </p:txBody>
      </p:sp>
      <p:pic>
        <p:nvPicPr>
          <p:cNvPr id="13" name="Afbeelding 12">
            <a:extLst>
              <a:ext uri="{FF2B5EF4-FFF2-40B4-BE49-F238E27FC236}">
                <a16:creationId xmlns:a16="http://schemas.microsoft.com/office/drawing/2014/main" id="{BC7080C8-824E-8B4F-B2A0-C08F18EA2554}"/>
              </a:ext>
            </a:extLst>
          </p:cNvPr>
          <p:cNvPicPr>
            <a:picLocks noChangeAspect="1"/>
          </p:cNvPicPr>
          <p:nvPr userDrawn="1"/>
        </p:nvPicPr>
        <p:blipFill>
          <a:blip r:embed="rId4"/>
          <a:stretch>
            <a:fillRect/>
          </a:stretch>
        </p:blipFill>
        <p:spPr>
          <a:xfrm>
            <a:off x="19524646" y="10529888"/>
            <a:ext cx="3922175" cy="2513517"/>
          </a:xfrm>
          <a:prstGeom prst="rect">
            <a:avLst/>
          </a:prstGeom>
        </p:spPr>
      </p:pic>
    </p:spTree>
    <p:extLst>
      <p:ext uri="{BB962C8B-B14F-4D97-AF65-F5344CB8AC3E}">
        <p14:creationId xmlns:p14="http://schemas.microsoft.com/office/powerpoint/2010/main" val="11617071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mpagnedia-Tekst-BLAUW">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21266" y="-13856"/>
            <a:ext cx="10607380" cy="13729855"/>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lak rechts">
            <a:extLst>
              <a:ext uri="{FF2B5EF4-FFF2-40B4-BE49-F238E27FC236}">
                <a16:creationId xmlns:a16="http://schemas.microsoft.com/office/drawing/2014/main" id="{E8561B04-8EC8-EB41-AEDC-00751FE368BD}"/>
              </a:ext>
            </a:extLst>
          </p:cNvPr>
          <p:cNvSpPr/>
          <p:nvPr userDrawn="1"/>
        </p:nvSpPr>
        <p:spPr>
          <a:xfrm>
            <a:off x="13779795" y="-13856"/>
            <a:ext cx="10607380" cy="13729855"/>
          </a:xfrm>
          <a:prstGeom prst="rect">
            <a:avLst/>
          </a:prstGeom>
          <a:solidFill>
            <a:srgbClr val="459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5092532" y="-2645138"/>
            <a:ext cx="14776395" cy="18971776"/>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basisontwerp" hidden="1">
            <a:extLst>
              <a:ext uri="{FF2B5EF4-FFF2-40B4-BE49-F238E27FC236}">
                <a16:creationId xmlns:a16="http://schemas.microsoft.com/office/drawing/2014/main" id="{5E8FF51D-3E6C-854C-B682-8D075B3E1555}"/>
              </a:ext>
            </a:extLst>
          </p:cNvPr>
          <p:cNvPicPr>
            <a:picLocks noChangeAspect="1"/>
          </p:cNvPicPr>
          <p:nvPr userDrawn="1"/>
        </p:nvPicPr>
        <p:blipFill>
          <a:blip r:embed="rId2"/>
          <a:srcRect/>
          <a:stretch/>
        </p:blipFill>
        <p:spPr>
          <a:xfrm>
            <a:off x="-21266" y="0"/>
            <a:ext cx="24384000" cy="13716000"/>
          </a:xfrm>
          <a:prstGeom prst="rect">
            <a:avLst/>
          </a:prstGeom>
        </p:spPr>
      </p:pic>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3"/>
          <a:stretch>
            <a:fillRect/>
          </a:stretch>
        </p:blipFill>
        <p:spPr>
          <a:xfrm>
            <a:off x="3466553" y="2761111"/>
            <a:ext cx="2520690" cy="2520690"/>
          </a:xfrm>
          <a:prstGeom prst="rect">
            <a:avLst/>
          </a:prstGeom>
        </p:spPr>
      </p:pic>
      <p:sp>
        <p:nvSpPr>
          <p:cNvPr id="2" name="Quote"/>
          <p:cNvSpPr>
            <a:spLocks noGrp="1"/>
          </p:cNvSpPr>
          <p:nvPr>
            <p:ph type="ctrTitle" hasCustomPrompt="1"/>
          </p:nvPr>
        </p:nvSpPr>
        <p:spPr>
          <a:xfrm>
            <a:off x="5469408" y="3529201"/>
            <a:ext cx="15798800" cy="7374889"/>
          </a:xfrm>
        </p:spPr>
        <p:txBody>
          <a:bodyPr anchor="t">
            <a:normAutofit/>
          </a:bodyPr>
          <a:lstStyle>
            <a:lvl1pPr algn="l">
              <a:lnSpc>
                <a:spcPct val="100000"/>
              </a:lnSpc>
              <a:defRPr sz="11000"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a:t>
            </a:r>
            <a:endParaRPr lang="en-US" dirty="0"/>
          </a:p>
        </p:txBody>
      </p:sp>
      <p:pic>
        <p:nvPicPr>
          <p:cNvPr id="13" name="Afbeelding 12">
            <a:extLst>
              <a:ext uri="{FF2B5EF4-FFF2-40B4-BE49-F238E27FC236}">
                <a16:creationId xmlns:a16="http://schemas.microsoft.com/office/drawing/2014/main" id="{BC7080C8-824E-8B4F-B2A0-C08F18EA2554}"/>
              </a:ext>
            </a:extLst>
          </p:cNvPr>
          <p:cNvPicPr>
            <a:picLocks noChangeAspect="1"/>
          </p:cNvPicPr>
          <p:nvPr userDrawn="1"/>
        </p:nvPicPr>
        <p:blipFill>
          <a:blip r:embed="rId4"/>
          <a:stretch>
            <a:fillRect/>
          </a:stretch>
        </p:blipFill>
        <p:spPr>
          <a:xfrm>
            <a:off x="19524646" y="10529888"/>
            <a:ext cx="3922175" cy="2513517"/>
          </a:xfrm>
          <a:prstGeom prst="rect">
            <a:avLst/>
          </a:prstGeom>
        </p:spPr>
      </p:pic>
    </p:spTree>
    <p:extLst>
      <p:ext uri="{BB962C8B-B14F-4D97-AF65-F5344CB8AC3E}">
        <p14:creationId xmlns:p14="http://schemas.microsoft.com/office/powerpoint/2010/main" val="1149233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mpagnedia-Tekst-GROEN">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21266" y="-13856"/>
            <a:ext cx="10607380" cy="13729855"/>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lak rechts">
            <a:extLst>
              <a:ext uri="{FF2B5EF4-FFF2-40B4-BE49-F238E27FC236}">
                <a16:creationId xmlns:a16="http://schemas.microsoft.com/office/drawing/2014/main" id="{E8561B04-8EC8-EB41-AEDC-00751FE368BD}"/>
              </a:ext>
            </a:extLst>
          </p:cNvPr>
          <p:cNvSpPr/>
          <p:nvPr userDrawn="1"/>
        </p:nvSpPr>
        <p:spPr>
          <a:xfrm>
            <a:off x="13779795" y="-13856"/>
            <a:ext cx="10607380" cy="13729855"/>
          </a:xfrm>
          <a:prstGeom prst="rect">
            <a:avLst/>
          </a:prstGeom>
          <a:solidFill>
            <a:srgbClr val="45B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5092532" y="-2645138"/>
            <a:ext cx="14776395" cy="18971776"/>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basisontwerp" hidden="1">
            <a:extLst>
              <a:ext uri="{FF2B5EF4-FFF2-40B4-BE49-F238E27FC236}">
                <a16:creationId xmlns:a16="http://schemas.microsoft.com/office/drawing/2014/main" id="{5E8FF51D-3E6C-854C-B682-8D075B3E1555}"/>
              </a:ext>
            </a:extLst>
          </p:cNvPr>
          <p:cNvPicPr>
            <a:picLocks noChangeAspect="1"/>
          </p:cNvPicPr>
          <p:nvPr userDrawn="1"/>
        </p:nvPicPr>
        <p:blipFill>
          <a:blip r:embed="rId2"/>
          <a:srcRect/>
          <a:stretch/>
        </p:blipFill>
        <p:spPr>
          <a:xfrm>
            <a:off x="-21266" y="0"/>
            <a:ext cx="24384000" cy="13716000"/>
          </a:xfrm>
          <a:prstGeom prst="rect">
            <a:avLst/>
          </a:prstGeom>
        </p:spPr>
      </p:pic>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3"/>
          <a:stretch>
            <a:fillRect/>
          </a:stretch>
        </p:blipFill>
        <p:spPr>
          <a:xfrm>
            <a:off x="3466553" y="2761111"/>
            <a:ext cx="2520690" cy="2520690"/>
          </a:xfrm>
          <a:prstGeom prst="rect">
            <a:avLst/>
          </a:prstGeom>
        </p:spPr>
      </p:pic>
      <p:sp>
        <p:nvSpPr>
          <p:cNvPr id="2" name="Quote"/>
          <p:cNvSpPr>
            <a:spLocks noGrp="1"/>
          </p:cNvSpPr>
          <p:nvPr>
            <p:ph type="ctrTitle" hasCustomPrompt="1"/>
          </p:nvPr>
        </p:nvSpPr>
        <p:spPr>
          <a:xfrm>
            <a:off x="5469408" y="3529201"/>
            <a:ext cx="15798800" cy="7374889"/>
          </a:xfrm>
        </p:spPr>
        <p:txBody>
          <a:bodyPr anchor="t">
            <a:normAutofit/>
          </a:bodyPr>
          <a:lstStyle>
            <a:lvl1pPr algn="l">
              <a:lnSpc>
                <a:spcPct val="100000"/>
              </a:lnSpc>
              <a:defRPr sz="11000"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a:t>
            </a:r>
            <a:endParaRPr lang="en-US" dirty="0"/>
          </a:p>
        </p:txBody>
      </p:sp>
      <p:pic>
        <p:nvPicPr>
          <p:cNvPr id="13" name="Afbeelding 12">
            <a:extLst>
              <a:ext uri="{FF2B5EF4-FFF2-40B4-BE49-F238E27FC236}">
                <a16:creationId xmlns:a16="http://schemas.microsoft.com/office/drawing/2014/main" id="{BC7080C8-824E-8B4F-B2A0-C08F18EA2554}"/>
              </a:ext>
            </a:extLst>
          </p:cNvPr>
          <p:cNvPicPr>
            <a:picLocks noChangeAspect="1"/>
          </p:cNvPicPr>
          <p:nvPr userDrawn="1"/>
        </p:nvPicPr>
        <p:blipFill>
          <a:blip r:embed="rId4"/>
          <a:stretch>
            <a:fillRect/>
          </a:stretch>
        </p:blipFill>
        <p:spPr>
          <a:xfrm>
            <a:off x="19524646" y="10529888"/>
            <a:ext cx="3922175" cy="2513517"/>
          </a:xfrm>
          <a:prstGeom prst="rect">
            <a:avLst/>
          </a:prstGeom>
        </p:spPr>
      </p:pic>
    </p:spTree>
    <p:extLst>
      <p:ext uri="{BB962C8B-B14F-4D97-AF65-F5344CB8AC3E}">
        <p14:creationId xmlns:p14="http://schemas.microsoft.com/office/powerpoint/2010/main" val="7569044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mpagnedia-Tekst-ROZE">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21266" y="-13856"/>
            <a:ext cx="10607380" cy="13729855"/>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lak rechts">
            <a:extLst>
              <a:ext uri="{FF2B5EF4-FFF2-40B4-BE49-F238E27FC236}">
                <a16:creationId xmlns:a16="http://schemas.microsoft.com/office/drawing/2014/main" id="{E8561B04-8EC8-EB41-AEDC-00751FE368BD}"/>
              </a:ext>
            </a:extLst>
          </p:cNvPr>
          <p:cNvSpPr/>
          <p:nvPr userDrawn="1"/>
        </p:nvSpPr>
        <p:spPr>
          <a:xfrm>
            <a:off x="13779795" y="-13856"/>
            <a:ext cx="10607380" cy="13729855"/>
          </a:xfrm>
          <a:prstGeom prst="rect">
            <a:avLst/>
          </a:prstGeom>
          <a:solidFill>
            <a:srgbClr val="EE3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5092532" y="-2645138"/>
            <a:ext cx="14776395" cy="18971776"/>
          </a:xfrm>
          <a:prstGeom prst="rect">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basisontwerp" hidden="1">
            <a:extLst>
              <a:ext uri="{FF2B5EF4-FFF2-40B4-BE49-F238E27FC236}">
                <a16:creationId xmlns:a16="http://schemas.microsoft.com/office/drawing/2014/main" id="{5E8FF51D-3E6C-854C-B682-8D075B3E1555}"/>
              </a:ext>
            </a:extLst>
          </p:cNvPr>
          <p:cNvPicPr>
            <a:picLocks noChangeAspect="1"/>
          </p:cNvPicPr>
          <p:nvPr userDrawn="1"/>
        </p:nvPicPr>
        <p:blipFill>
          <a:blip r:embed="rId2"/>
          <a:srcRect/>
          <a:stretch/>
        </p:blipFill>
        <p:spPr>
          <a:xfrm>
            <a:off x="-21266" y="0"/>
            <a:ext cx="24384000" cy="13716000"/>
          </a:xfrm>
          <a:prstGeom prst="rect">
            <a:avLst/>
          </a:prstGeom>
        </p:spPr>
      </p:pic>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3"/>
          <a:stretch>
            <a:fillRect/>
          </a:stretch>
        </p:blipFill>
        <p:spPr>
          <a:xfrm>
            <a:off x="3466553" y="2761111"/>
            <a:ext cx="2520690" cy="2520690"/>
          </a:xfrm>
          <a:prstGeom prst="rect">
            <a:avLst/>
          </a:prstGeom>
        </p:spPr>
      </p:pic>
      <p:sp>
        <p:nvSpPr>
          <p:cNvPr id="2" name="Quote"/>
          <p:cNvSpPr>
            <a:spLocks noGrp="1"/>
          </p:cNvSpPr>
          <p:nvPr>
            <p:ph type="ctrTitle" hasCustomPrompt="1"/>
          </p:nvPr>
        </p:nvSpPr>
        <p:spPr>
          <a:xfrm>
            <a:off x="5469408" y="3529201"/>
            <a:ext cx="15798800" cy="7374889"/>
          </a:xfrm>
        </p:spPr>
        <p:txBody>
          <a:bodyPr anchor="t">
            <a:normAutofit/>
          </a:bodyPr>
          <a:lstStyle>
            <a:lvl1pPr algn="l">
              <a:lnSpc>
                <a:spcPct val="100000"/>
              </a:lnSpc>
              <a:defRPr sz="11000"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a:t>
            </a:r>
            <a:endParaRPr lang="en-US" dirty="0"/>
          </a:p>
        </p:txBody>
      </p:sp>
      <p:pic>
        <p:nvPicPr>
          <p:cNvPr id="13" name="Afbeelding 12">
            <a:extLst>
              <a:ext uri="{FF2B5EF4-FFF2-40B4-BE49-F238E27FC236}">
                <a16:creationId xmlns:a16="http://schemas.microsoft.com/office/drawing/2014/main" id="{BC7080C8-824E-8B4F-B2A0-C08F18EA2554}"/>
              </a:ext>
            </a:extLst>
          </p:cNvPr>
          <p:cNvPicPr>
            <a:picLocks noChangeAspect="1"/>
          </p:cNvPicPr>
          <p:nvPr userDrawn="1"/>
        </p:nvPicPr>
        <p:blipFill>
          <a:blip r:embed="rId4"/>
          <a:stretch>
            <a:fillRect/>
          </a:stretch>
        </p:blipFill>
        <p:spPr>
          <a:xfrm>
            <a:off x="19524646" y="10529888"/>
            <a:ext cx="3922175" cy="2513517"/>
          </a:xfrm>
          <a:prstGeom prst="rect">
            <a:avLst/>
          </a:prstGeom>
        </p:spPr>
      </p:pic>
    </p:spTree>
    <p:extLst>
      <p:ext uri="{BB962C8B-B14F-4D97-AF65-F5344CB8AC3E}">
        <p14:creationId xmlns:p14="http://schemas.microsoft.com/office/powerpoint/2010/main" val="2381253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Beeld-GROEN">
    <p:bg>
      <p:bgRef idx="1001">
        <a:schemeClr val="bg1"/>
      </p:bgRef>
    </p:bg>
    <p:spTree>
      <p:nvGrpSpPr>
        <p:cNvPr id="1" name=""/>
        <p:cNvGrpSpPr/>
        <p:nvPr/>
      </p:nvGrpSpPr>
      <p:grpSpPr>
        <a:xfrm>
          <a:off x="0" y="0"/>
          <a:ext cx="0" cy="0"/>
          <a:chOff x="0" y="0"/>
          <a:chExt cx="0" cy="0"/>
        </a:xfrm>
      </p:grpSpPr>
      <p:sp>
        <p:nvSpPr>
          <p:cNvPr id="10" name="Vlak links">
            <a:extLst>
              <a:ext uri="{FF2B5EF4-FFF2-40B4-BE49-F238E27FC236}">
                <a16:creationId xmlns:a16="http://schemas.microsoft.com/office/drawing/2014/main" id="{161B2B1C-EDC4-1241-B6C4-57348FCB2B18}"/>
              </a:ext>
            </a:extLst>
          </p:cNvPr>
          <p:cNvSpPr/>
          <p:nvPr userDrawn="1"/>
        </p:nvSpPr>
        <p:spPr>
          <a:xfrm>
            <a:off x="-13854" y="-13856"/>
            <a:ext cx="12898582" cy="13729855"/>
          </a:xfrm>
          <a:custGeom>
            <a:avLst/>
            <a:gdLst>
              <a:gd name="connsiteX0" fmla="*/ 0 w 8963891"/>
              <a:gd name="connsiteY0" fmla="*/ 0 h 13716000"/>
              <a:gd name="connsiteX1" fmla="*/ 8963891 w 8963891"/>
              <a:gd name="connsiteY1" fmla="*/ 0 h 13716000"/>
              <a:gd name="connsiteX2" fmla="*/ 8963891 w 8963891"/>
              <a:gd name="connsiteY2" fmla="*/ 13716000 h 13716000"/>
              <a:gd name="connsiteX3" fmla="*/ 0 w 8963891"/>
              <a:gd name="connsiteY3" fmla="*/ 13716000 h 13716000"/>
              <a:gd name="connsiteX4" fmla="*/ 0 w 8963891"/>
              <a:gd name="connsiteY4" fmla="*/ 0 h 13716000"/>
              <a:gd name="connsiteX0" fmla="*/ 0 w 13009418"/>
              <a:gd name="connsiteY0" fmla="*/ 13854 h 13729854"/>
              <a:gd name="connsiteX1" fmla="*/ 13009418 w 13009418"/>
              <a:gd name="connsiteY1" fmla="*/ 0 h 13729854"/>
              <a:gd name="connsiteX2" fmla="*/ 8963891 w 13009418"/>
              <a:gd name="connsiteY2" fmla="*/ 13729854 h 13729854"/>
              <a:gd name="connsiteX3" fmla="*/ 0 w 13009418"/>
              <a:gd name="connsiteY3" fmla="*/ 13729854 h 13729854"/>
              <a:gd name="connsiteX4" fmla="*/ 0 w 13009418"/>
              <a:gd name="connsiteY4" fmla="*/ 13854 h 13729854"/>
              <a:gd name="connsiteX0" fmla="*/ 0 w 13050981"/>
              <a:gd name="connsiteY0" fmla="*/ 83127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0 w 13050981"/>
              <a:gd name="connsiteY4" fmla="*/ 83127 h 13799127"/>
              <a:gd name="connsiteX0" fmla="*/ 0 w 13175672"/>
              <a:gd name="connsiteY0" fmla="*/ 0 h 13812982"/>
              <a:gd name="connsiteX1" fmla="*/ 13175672 w 13175672"/>
              <a:gd name="connsiteY1" fmla="*/ 13855 h 13812982"/>
              <a:gd name="connsiteX2" fmla="*/ 9088582 w 13175672"/>
              <a:gd name="connsiteY2" fmla="*/ 13812982 h 13812982"/>
              <a:gd name="connsiteX3" fmla="*/ 124691 w 13175672"/>
              <a:gd name="connsiteY3" fmla="*/ 13812982 h 13812982"/>
              <a:gd name="connsiteX4" fmla="*/ 0 w 13175672"/>
              <a:gd name="connsiteY4" fmla="*/ 0 h 13812982"/>
              <a:gd name="connsiteX0" fmla="*/ 166254 w 13050981"/>
              <a:gd name="connsiteY0" fmla="*/ 304800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166254 w 13050981"/>
              <a:gd name="connsiteY4" fmla="*/ 304800 h 13799127"/>
              <a:gd name="connsiteX0" fmla="*/ 0 w 13064836"/>
              <a:gd name="connsiteY0" fmla="*/ 83127 h 13799127"/>
              <a:gd name="connsiteX1" fmla="*/ 13064836 w 13064836"/>
              <a:gd name="connsiteY1" fmla="*/ 0 h 13799127"/>
              <a:gd name="connsiteX2" fmla="*/ 8977746 w 13064836"/>
              <a:gd name="connsiteY2" fmla="*/ 13799127 h 13799127"/>
              <a:gd name="connsiteX3" fmla="*/ 13855 w 13064836"/>
              <a:gd name="connsiteY3" fmla="*/ 13799127 h 13799127"/>
              <a:gd name="connsiteX4" fmla="*/ 0 w 13064836"/>
              <a:gd name="connsiteY4" fmla="*/ 83127 h 13799127"/>
              <a:gd name="connsiteX0" fmla="*/ 0 w 10030691"/>
              <a:gd name="connsiteY0" fmla="*/ 0 h 13716000"/>
              <a:gd name="connsiteX1" fmla="*/ 10030691 w 10030691"/>
              <a:gd name="connsiteY1" fmla="*/ 290945 h 13716000"/>
              <a:gd name="connsiteX2" fmla="*/ 8977746 w 10030691"/>
              <a:gd name="connsiteY2" fmla="*/ 13716000 h 13716000"/>
              <a:gd name="connsiteX3" fmla="*/ 13855 w 10030691"/>
              <a:gd name="connsiteY3" fmla="*/ 13716000 h 13716000"/>
              <a:gd name="connsiteX4" fmla="*/ 0 w 10030691"/>
              <a:gd name="connsiteY4" fmla="*/ 0 h 13716000"/>
              <a:gd name="connsiteX0" fmla="*/ 0 w 10432473"/>
              <a:gd name="connsiteY0" fmla="*/ 13855 h 13729855"/>
              <a:gd name="connsiteX1" fmla="*/ 10432473 w 10432473"/>
              <a:gd name="connsiteY1" fmla="*/ 0 h 13729855"/>
              <a:gd name="connsiteX2" fmla="*/ 8977746 w 10432473"/>
              <a:gd name="connsiteY2" fmla="*/ 13729855 h 13729855"/>
              <a:gd name="connsiteX3" fmla="*/ 13855 w 10432473"/>
              <a:gd name="connsiteY3" fmla="*/ 13729855 h 13729855"/>
              <a:gd name="connsiteX4" fmla="*/ 0 w 10432473"/>
              <a:gd name="connsiteY4" fmla="*/ 13855 h 13729855"/>
              <a:gd name="connsiteX0" fmla="*/ 0 w 12898582"/>
              <a:gd name="connsiteY0" fmla="*/ 13855 h 13729855"/>
              <a:gd name="connsiteX1" fmla="*/ 12898582 w 12898582"/>
              <a:gd name="connsiteY1" fmla="*/ 0 h 13729855"/>
              <a:gd name="connsiteX2" fmla="*/ 8977746 w 12898582"/>
              <a:gd name="connsiteY2" fmla="*/ 13729855 h 13729855"/>
              <a:gd name="connsiteX3" fmla="*/ 13855 w 12898582"/>
              <a:gd name="connsiteY3" fmla="*/ 13729855 h 13729855"/>
              <a:gd name="connsiteX4" fmla="*/ 0 w 12898582"/>
              <a:gd name="connsiteY4" fmla="*/ 13855 h 1372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582" h="13729855">
                <a:moveTo>
                  <a:pt x="0" y="13855"/>
                </a:moveTo>
                <a:lnTo>
                  <a:pt x="12898582" y="0"/>
                </a:lnTo>
                <a:lnTo>
                  <a:pt x="8977746" y="13729855"/>
                </a:lnTo>
                <a:lnTo>
                  <a:pt x="13855" y="13729855"/>
                </a:lnTo>
                <a:cubicBezTo>
                  <a:pt x="9237" y="9157855"/>
                  <a:pt x="4618" y="4585855"/>
                  <a:pt x="0" y="13855"/>
                </a:cubicBezTo>
                <a:close/>
              </a:path>
            </a:pathLst>
          </a:cu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AFA99A25-679D-8A47-9E57-A53D6534C58A}"/>
              </a:ext>
            </a:extLst>
          </p:cNvPr>
          <p:cNvSpPr/>
          <p:nvPr userDrawn="1"/>
        </p:nvSpPr>
        <p:spPr>
          <a:xfrm rot="960000">
            <a:off x="9204205" y="-1146246"/>
            <a:ext cx="3541874" cy="16028151"/>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afbeelding">
            <a:extLst>
              <a:ext uri="{FF2B5EF4-FFF2-40B4-BE49-F238E27FC236}">
                <a16:creationId xmlns:a16="http://schemas.microsoft.com/office/drawing/2014/main" id="{FFA1E4C9-403A-1448-8CE6-A84449037562}"/>
              </a:ext>
            </a:extLst>
          </p:cNvPr>
          <p:cNvSpPr>
            <a:spLocks noGrp="1"/>
          </p:cNvSpPr>
          <p:nvPr>
            <p:ph type="pic" sz="quarter" idx="13"/>
          </p:nvPr>
        </p:nvSpPr>
        <p:spPr>
          <a:xfrm>
            <a:off x="10837540" y="-25527"/>
            <a:ext cx="13575758" cy="1376038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5758" h="13760381">
                <a:moveTo>
                  <a:pt x="3949688" y="1812"/>
                </a:moveTo>
                <a:lnTo>
                  <a:pt x="13575758" y="0"/>
                </a:lnTo>
                <a:cubicBezTo>
                  <a:pt x="13571140" y="4580509"/>
                  <a:pt x="13566521" y="9161018"/>
                  <a:pt x="13561903" y="13741527"/>
                </a:cubicBezTo>
                <a:lnTo>
                  <a:pt x="0" y="13760381"/>
                </a:lnTo>
                <a:lnTo>
                  <a:pt x="3949688" y="1812"/>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pic>
        <p:nvPicPr>
          <p:cNvPr id="12" name="Logo WH zwart">
            <a:extLst>
              <a:ext uri="{FF2B5EF4-FFF2-40B4-BE49-F238E27FC236}">
                <a16:creationId xmlns:a16="http://schemas.microsoft.com/office/drawing/2014/main" id="{4322F241-3482-9F4E-A04E-C807AAB9A7D3}"/>
              </a:ext>
            </a:extLst>
          </p:cNvPr>
          <p:cNvPicPr>
            <a:picLocks noChangeAspect="1"/>
          </p:cNvPicPr>
          <p:nvPr userDrawn="1"/>
        </p:nvPicPr>
        <p:blipFill>
          <a:blip r:embed="rId2"/>
          <a:stretch>
            <a:fillRect/>
          </a:stretch>
        </p:blipFill>
        <p:spPr>
          <a:xfrm>
            <a:off x="1258570" y="762001"/>
            <a:ext cx="3980971" cy="1936170"/>
          </a:xfrm>
          <a:prstGeom prst="rect">
            <a:avLst/>
          </a:prstGeom>
        </p:spPr>
      </p:pic>
      <p:sp>
        <p:nvSpPr>
          <p:cNvPr id="3" name="Subtitel"/>
          <p:cNvSpPr>
            <a:spLocks noGrp="1"/>
          </p:cNvSpPr>
          <p:nvPr>
            <p:ph type="subTitle" idx="1"/>
          </p:nvPr>
        </p:nvSpPr>
        <p:spPr>
          <a:xfrm>
            <a:off x="1203154" y="9602328"/>
            <a:ext cx="8542420" cy="1555333"/>
          </a:xfrm>
        </p:spPr>
        <p:txBody>
          <a:bodyPr/>
          <a:lstStyle>
            <a:lvl1pPr marL="0" indent="0" algn="l">
              <a:buNone/>
              <a:defRPr sz="4800" b="1" i="0" u="sng">
                <a:latin typeface="Roboto" panose="02000000000000000000" pitchFamily="2" charset="0"/>
                <a:ea typeface="Roboto" panose="02000000000000000000"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nl-NL"/>
              <a:t>Klikken om de ondertitelstijl van het model te bewerken</a:t>
            </a:r>
            <a:endParaRPr lang="en-US" dirty="0"/>
          </a:p>
        </p:txBody>
      </p:sp>
      <p:sp>
        <p:nvSpPr>
          <p:cNvPr id="2" name="Titel"/>
          <p:cNvSpPr>
            <a:spLocks noGrp="1"/>
          </p:cNvSpPr>
          <p:nvPr>
            <p:ph type="ctrTitle" hasCustomPrompt="1"/>
          </p:nvPr>
        </p:nvSpPr>
        <p:spPr>
          <a:xfrm>
            <a:off x="1203154" y="4676648"/>
            <a:ext cx="9336504" cy="4307306"/>
          </a:xfrm>
        </p:spPr>
        <p:txBody>
          <a:bodyPr anchor="t">
            <a:normAutofit/>
          </a:bodyPr>
          <a:lstStyle>
            <a:lvl1pPr algn="l">
              <a:lnSpc>
                <a:spcPts val="11000"/>
              </a:lnSpc>
              <a:defRPr sz="9600"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spTree>
    <p:extLst>
      <p:ext uri="{BB962C8B-B14F-4D97-AF65-F5344CB8AC3E}">
        <p14:creationId xmlns:p14="http://schemas.microsoft.com/office/powerpoint/2010/main" val="44950439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mpagnedia-Tekst met beeld-GEEL">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21266" y="-13856"/>
            <a:ext cx="4968153" cy="137298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lak rechts">
            <a:extLst>
              <a:ext uri="{FF2B5EF4-FFF2-40B4-BE49-F238E27FC236}">
                <a16:creationId xmlns:a16="http://schemas.microsoft.com/office/drawing/2014/main" id="{E8561B04-8EC8-EB41-AEDC-00751FE368BD}"/>
              </a:ext>
            </a:extLst>
          </p:cNvPr>
          <p:cNvSpPr/>
          <p:nvPr userDrawn="1"/>
        </p:nvSpPr>
        <p:spPr>
          <a:xfrm>
            <a:off x="13779795" y="-13856"/>
            <a:ext cx="10607380" cy="1372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2425823" y="-3500537"/>
            <a:ext cx="8569684" cy="18971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2"/>
          <a:stretch>
            <a:fillRect/>
          </a:stretch>
        </p:blipFill>
        <p:spPr>
          <a:xfrm>
            <a:off x="1519829" y="1285874"/>
            <a:ext cx="2094909" cy="2094909"/>
          </a:xfrm>
          <a:prstGeom prst="rect">
            <a:avLst/>
          </a:prstGeom>
        </p:spPr>
      </p:pic>
      <p:sp>
        <p:nvSpPr>
          <p:cNvPr id="13" name="Tijdelijke aanduiding afbeelding">
            <a:extLst>
              <a:ext uri="{FF2B5EF4-FFF2-40B4-BE49-F238E27FC236}">
                <a16:creationId xmlns:a16="http://schemas.microsoft.com/office/drawing/2014/main" id="{CFCFD8D0-AD7C-5147-A994-6115A39B9751}"/>
              </a:ext>
            </a:extLst>
          </p:cNvPr>
          <p:cNvSpPr>
            <a:spLocks noGrp="1"/>
          </p:cNvSpPr>
          <p:nvPr>
            <p:ph type="pic" sz="quarter" idx="13"/>
          </p:nvPr>
        </p:nvSpPr>
        <p:spPr>
          <a:xfrm>
            <a:off x="8690875" y="-46792"/>
            <a:ext cx="13410621" cy="13791034"/>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0621" h="13791034">
                <a:moveTo>
                  <a:pt x="3949688" y="23077"/>
                </a:moveTo>
                <a:lnTo>
                  <a:pt x="13410621" y="0"/>
                </a:lnTo>
                <a:cubicBezTo>
                  <a:pt x="12077560" y="4597301"/>
                  <a:pt x="10724429" y="9282258"/>
                  <a:pt x="9438797" y="13791034"/>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2" name="Quote"/>
          <p:cNvSpPr>
            <a:spLocks noGrp="1"/>
          </p:cNvSpPr>
          <p:nvPr>
            <p:ph type="ctrTitle" hasCustomPrompt="1"/>
          </p:nvPr>
        </p:nvSpPr>
        <p:spPr>
          <a:xfrm>
            <a:off x="3186859" y="1980981"/>
            <a:ext cx="6917854" cy="11314429"/>
          </a:xfrm>
        </p:spPr>
        <p:txBody>
          <a:bodyPr anchor="t">
            <a:normAutofit/>
          </a:bodyPr>
          <a:lstStyle>
            <a:lvl1pPr algn="l">
              <a:lnSpc>
                <a:spcPct val="100000"/>
              </a:lnSpc>
              <a:defRPr sz="9000"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 met beeld?</a:t>
            </a:r>
            <a:endParaRPr lang="en-US" dirty="0"/>
          </a:p>
        </p:txBody>
      </p:sp>
      <p:pic>
        <p:nvPicPr>
          <p:cNvPr id="10" name="Afbeelding 9">
            <a:extLst>
              <a:ext uri="{FF2B5EF4-FFF2-40B4-BE49-F238E27FC236}">
                <a16:creationId xmlns:a16="http://schemas.microsoft.com/office/drawing/2014/main" id="{F531E363-E8DE-3240-9D01-841D595797B1}"/>
              </a:ext>
            </a:extLst>
          </p:cNvPr>
          <p:cNvPicPr>
            <a:picLocks noChangeAspect="1"/>
          </p:cNvPicPr>
          <p:nvPr userDrawn="1"/>
        </p:nvPicPr>
        <p:blipFill>
          <a:blip r:embed="rId3"/>
          <a:stretch>
            <a:fillRect/>
          </a:stretch>
        </p:blipFill>
        <p:spPr>
          <a:xfrm>
            <a:off x="19524646" y="10529888"/>
            <a:ext cx="3922175" cy="2513517"/>
          </a:xfrm>
          <a:prstGeom prst="rect">
            <a:avLst/>
          </a:prstGeom>
        </p:spPr>
      </p:pic>
    </p:spTree>
    <p:extLst>
      <p:ext uri="{BB962C8B-B14F-4D97-AF65-F5344CB8AC3E}">
        <p14:creationId xmlns:p14="http://schemas.microsoft.com/office/powerpoint/2010/main" val="30407368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mpagnedia-Tekst met beeld-BLAUW">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21266" y="-13856"/>
            <a:ext cx="4968153" cy="13729855"/>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lak rechts">
            <a:extLst>
              <a:ext uri="{FF2B5EF4-FFF2-40B4-BE49-F238E27FC236}">
                <a16:creationId xmlns:a16="http://schemas.microsoft.com/office/drawing/2014/main" id="{E8561B04-8EC8-EB41-AEDC-00751FE368BD}"/>
              </a:ext>
            </a:extLst>
          </p:cNvPr>
          <p:cNvSpPr/>
          <p:nvPr userDrawn="1"/>
        </p:nvSpPr>
        <p:spPr>
          <a:xfrm>
            <a:off x="13779795" y="-13856"/>
            <a:ext cx="10607380" cy="13729855"/>
          </a:xfrm>
          <a:prstGeom prst="rect">
            <a:avLst/>
          </a:prstGeom>
          <a:solidFill>
            <a:srgbClr val="459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2425823" y="-3500537"/>
            <a:ext cx="8569684" cy="18971776"/>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2"/>
          <a:stretch>
            <a:fillRect/>
          </a:stretch>
        </p:blipFill>
        <p:spPr>
          <a:xfrm>
            <a:off x="1519829" y="1285874"/>
            <a:ext cx="2094909" cy="2094909"/>
          </a:xfrm>
          <a:prstGeom prst="rect">
            <a:avLst/>
          </a:prstGeom>
        </p:spPr>
      </p:pic>
      <p:sp>
        <p:nvSpPr>
          <p:cNvPr id="13" name="Tijdelijke aanduiding afbeelding">
            <a:extLst>
              <a:ext uri="{FF2B5EF4-FFF2-40B4-BE49-F238E27FC236}">
                <a16:creationId xmlns:a16="http://schemas.microsoft.com/office/drawing/2014/main" id="{CFCFD8D0-AD7C-5147-A994-6115A39B9751}"/>
              </a:ext>
            </a:extLst>
          </p:cNvPr>
          <p:cNvSpPr>
            <a:spLocks noGrp="1"/>
          </p:cNvSpPr>
          <p:nvPr>
            <p:ph type="pic" sz="quarter" idx="13"/>
          </p:nvPr>
        </p:nvSpPr>
        <p:spPr>
          <a:xfrm>
            <a:off x="8690875" y="-46792"/>
            <a:ext cx="13410621" cy="13791034"/>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0621" h="13791034">
                <a:moveTo>
                  <a:pt x="3949688" y="23077"/>
                </a:moveTo>
                <a:lnTo>
                  <a:pt x="13410621" y="0"/>
                </a:lnTo>
                <a:cubicBezTo>
                  <a:pt x="12077560" y="4597301"/>
                  <a:pt x="10724429" y="9282258"/>
                  <a:pt x="9438797" y="13791034"/>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2" name="Quote"/>
          <p:cNvSpPr>
            <a:spLocks noGrp="1"/>
          </p:cNvSpPr>
          <p:nvPr>
            <p:ph type="ctrTitle" hasCustomPrompt="1"/>
          </p:nvPr>
        </p:nvSpPr>
        <p:spPr>
          <a:xfrm>
            <a:off x="3186859" y="1980981"/>
            <a:ext cx="6917854" cy="11314429"/>
          </a:xfrm>
        </p:spPr>
        <p:txBody>
          <a:bodyPr anchor="t">
            <a:normAutofit/>
          </a:bodyPr>
          <a:lstStyle>
            <a:lvl1pPr algn="l">
              <a:lnSpc>
                <a:spcPct val="100000"/>
              </a:lnSpc>
              <a:defRPr sz="9000"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 met beeld?</a:t>
            </a:r>
            <a:endParaRPr lang="en-US" dirty="0"/>
          </a:p>
        </p:txBody>
      </p:sp>
      <p:pic>
        <p:nvPicPr>
          <p:cNvPr id="10" name="Afbeelding 9">
            <a:extLst>
              <a:ext uri="{FF2B5EF4-FFF2-40B4-BE49-F238E27FC236}">
                <a16:creationId xmlns:a16="http://schemas.microsoft.com/office/drawing/2014/main" id="{F531E363-E8DE-3240-9D01-841D595797B1}"/>
              </a:ext>
            </a:extLst>
          </p:cNvPr>
          <p:cNvPicPr>
            <a:picLocks noChangeAspect="1"/>
          </p:cNvPicPr>
          <p:nvPr userDrawn="1"/>
        </p:nvPicPr>
        <p:blipFill>
          <a:blip r:embed="rId3"/>
          <a:stretch>
            <a:fillRect/>
          </a:stretch>
        </p:blipFill>
        <p:spPr>
          <a:xfrm>
            <a:off x="19524646" y="10529888"/>
            <a:ext cx="3922175" cy="2513517"/>
          </a:xfrm>
          <a:prstGeom prst="rect">
            <a:avLst/>
          </a:prstGeom>
        </p:spPr>
      </p:pic>
    </p:spTree>
    <p:extLst>
      <p:ext uri="{BB962C8B-B14F-4D97-AF65-F5344CB8AC3E}">
        <p14:creationId xmlns:p14="http://schemas.microsoft.com/office/powerpoint/2010/main" val="42940897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mpagnedia-Tekst met beeld-GROEN">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21266" y="-13856"/>
            <a:ext cx="4968153" cy="13729855"/>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lak rechts">
            <a:extLst>
              <a:ext uri="{FF2B5EF4-FFF2-40B4-BE49-F238E27FC236}">
                <a16:creationId xmlns:a16="http://schemas.microsoft.com/office/drawing/2014/main" id="{E8561B04-8EC8-EB41-AEDC-00751FE368BD}"/>
              </a:ext>
            </a:extLst>
          </p:cNvPr>
          <p:cNvSpPr/>
          <p:nvPr userDrawn="1"/>
        </p:nvSpPr>
        <p:spPr>
          <a:xfrm>
            <a:off x="13779795" y="-13856"/>
            <a:ext cx="10607380" cy="13729855"/>
          </a:xfrm>
          <a:prstGeom prst="rect">
            <a:avLst/>
          </a:prstGeom>
          <a:solidFill>
            <a:srgbClr val="45B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2425823" y="-3500537"/>
            <a:ext cx="8569684" cy="18971776"/>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2"/>
          <a:stretch>
            <a:fillRect/>
          </a:stretch>
        </p:blipFill>
        <p:spPr>
          <a:xfrm>
            <a:off x="1519829" y="1285874"/>
            <a:ext cx="2094909" cy="2094909"/>
          </a:xfrm>
          <a:prstGeom prst="rect">
            <a:avLst/>
          </a:prstGeom>
        </p:spPr>
      </p:pic>
      <p:sp>
        <p:nvSpPr>
          <p:cNvPr id="13" name="Tijdelijke aanduiding afbeelding">
            <a:extLst>
              <a:ext uri="{FF2B5EF4-FFF2-40B4-BE49-F238E27FC236}">
                <a16:creationId xmlns:a16="http://schemas.microsoft.com/office/drawing/2014/main" id="{CFCFD8D0-AD7C-5147-A994-6115A39B9751}"/>
              </a:ext>
            </a:extLst>
          </p:cNvPr>
          <p:cNvSpPr>
            <a:spLocks noGrp="1"/>
          </p:cNvSpPr>
          <p:nvPr>
            <p:ph type="pic" sz="quarter" idx="13"/>
          </p:nvPr>
        </p:nvSpPr>
        <p:spPr>
          <a:xfrm>
            <a:off x="8690875" y="-46792"/>
            <a:ext cx="13410621" cy="13791034"/>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0621" h="13791034">
                <a:moveTo>
                  <a:pt x="3949688" y="23077"/>
                </a:moveTo>
                <a:lnTo>
                  <a:pt x="13410621" y="0"/>
                </a:lnTo>
                <a:cubicBezTo>
                  <a:pt x="12077560" y="4597301"/>
                  <a:pt x="10724429" y="9282258"/>
                  <a:pt x="9438797" y="13791034"/>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2" name="Quote"/>
          <p:cNvSpPr>
            <a:spLocks noGrp="1"/>
          </p:cNvSpPr>
          <p:nvPr>
            <p:ph type="ctrTitle" hasCustomPrompt="1"/>
          </p:nvPr>
        </p:nvSpPr>
        <p:spPr>
          <a:xfrm>
            <a:off x="3186859" y="1980981"/>
            <a:ext cx="6917854" cy="11314429"/>
          </a:xfrm>
        </p:spPr>
        <p:txBody>
          <a:bodyPr anchor="t">
            <a:normAutofit/>
          </a:bodyPr>
          <a:lstStyle>
            <a:lvl1pPr algn="l">
              <a:lnSpc>
                <a:spcPct val="100000"/>
              </a:lnSpc>
              <a:defRPr sz="9000"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 met beeld?</a:t>
            </a:r>
            <a:endParaRPr lang="en-US" dirty="0"/>
          </a:p>
        </p:txBody>
      </p:sp>
      <p:pic>
        <p:nvPicPr>
          <p:cNvPr id="10" name="Afbeelding 9">
            <a:extLst>
              <a:ext uri="{FF2B5EF4-FFF2-40B4-BE49-F238E27FC236}">
                <a16:creationId xmlns:a16="http://schemas.microsoft.com/office/drawing/2014/main" id="{F531E363-E8DE-3240-9D01-841D595797B1}"/>
              </a:ext>
            </a:extLst>
          </p:cNvPr>
          <p:cNvPicPr>
            <a:picLocks noChangeAspect="1"/>
          </p:cNvPicPr>
          <p:nvPr userDrawn="1"/>
        </p:nvPicPr>
        <p:blipFill>
          <a:blip r:embed="rId3"/>
          <a:stretch>
            <a:fillRect/>
          </a:stretch>
        </p:blipFill>
        <p:spPr>
          <a:xfrm>
            <a:off x="19524646" y="10529888"/>
            <a:ext cx="3922175" cy="2513517"/>
          </a:xfrm>
          <a:prstGeom prst="rect">
            <a:avLst/>
          </a:prstGeom>
        </p:spPr>
      </p:pic>
    </p:spTree>
    <p:extLst>
      <p:ext uri="{BB962C8B-B14F-4D97-AF65-F5344CB8AC3E}">
        <p14:creationId xmlns:p14="http://schemas.microsoft.com/office/powerpoint/2010/main" val="40056102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mpagnedia-Tekst met beeld-ROZE">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21266" y="-13856"/>
            <a:ext cx="4968153" cy="13729855"/>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lak rechts">
            <a:extLst>
              <a:ext uri="{FF2B5EF4-FFF2-40B4-BE49-F238E27FC236}">
                <a16:creationId xmlns:a16="http://schemas.microsoft.com/office/drawing/2014/main" id="{E8561B04-8EC8-EB41-AEDC-00751FE368BD}"/>
              </a:ext>
            </a:extLst>
          </p:cNvPr>
          <p:cNvSpPr/>
          <p:nvPr userDrawn="1"/>
        </p:nvSpPr>
        <p:spPr>
          <a:xfrm>
            <a:off x="13779795" y="-13856"/>
            <a:ext cx="10607380" cy="13729855"/>
          </a:xfrm>
          <a:prstGeom prst="rect">
            <a:avLst/>
          </a:prstGeom>
          <a:solidFill>
            <a:srgbClr val="EE3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2425823" y="-3500537"/>
            <a:ext cx="8569684" cy="18971776"/>
          </a:xfrm>
          <a:prstGeom prst="rect">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2"/>
          <a:stretch>
            <a:fillRect/>
          </a:stretch>
        </p:blipFill>
        <p:spPr>
          <a:xfrm>
            <a:off x="1519829" y="1285874"/>
            <a:ext cx="2094909" cy="2094909"/>
          </a:xfrm>
          <a:prstGeom prst="rect">
            <a:avLst/>
          </a:prstGeom>
        </p:spPr>
      </p:pic>
      <p:sp>
        <p:nvSpPr>
          <p:cNvPr id="13" name="Tijdelijke aanduiding afbeelding">
            <a:extLst>
              <a:ext uri="{FF2B5EF4-FFF2-40B4-BE49-F238E27FC236}">
                <a16:creationId xmlns:a16="http://schemas.microsoft.com/office/drawing/2014/main" id="{CFCFD8D0-AD7C-5147-A994-6115A39B9751}"/>
              </a:ext>
            </a:extLst>
          </p:cNvPr>
          <p:cNvSpPr>
            <a:spLocks noGrp="1"/>
          </p:cNvSpPr>
          <p:nvPr>
            <p:ph type="pic" sz="quarter" idx="13"/>
          </p:nvPr>
        </p:nvSpPr>
        <p:spPr>
          <a:xfrm>
            <a:off x="8690875" y="-46792"/>
            <a:ext cx="13410621" cy="13791034"/>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805322"/>
              <a:gd name="connsiteX1" fmla="*/ 13410621 w 13410621"/>
              <a:gd name="connsiteY1" fmla="*/ 0 h 13805322"/>
              <a:gd name="connsiteX2" fmla="*/ 8224359 w 13410621"/>
              <a:gd name="connsiteY2" fmla="*/ 13805322 h 13805322"/>
              <a:gd name="connsiteX3" fmla="*/ 0 w 13410621"/>
              <a:gd name="connsiteY3" fmla="*/ 13781646 h 13805322"/>
              <a:gd name="connsiteX4" fmla="*/ 3949688 w 13410621"/>
              <a:gd name="connsiteY4" fmla="*/ 23077 h 13805322"/>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24509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 name="connsiteX0" fmla="*/ 3949688 w 13410621"/>
              <a:gd name="connsiteY0" fmla="*/ 23077 h 13791034"/>
              <a:gd name="connsiteX1" fmla="*/ 13410621 w 13410621"/>
              <a:gd name="connsiteY1" fmla="*/ 0 h 13791034"/>
              <a:gd name="connsiteX2" fmla="*/ 9438797 w 13410621"/>
              <a:gd name="connsiteY2" fmla="*/ 13791034 h 13791034"/>
              <a:gd name="connsiteX3" fmla="*/ 0 w 13410621"/>
              <a:gd name="connsiteY3" fmla="*/ 13781646 h 13791034"/>
              <a:gd name="connsiteX4" fmla="*/ 3949688 w 13410621"/>
              <a:gd name="connsiteY4" fmla="*/ 23077 h 1379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0621" h="13791034">
                <a:moveTo>
                  <a:pt x="3949688" y="23077"/>
                </a:moveTo>
                <a:lnTo>
                  <a:pt x="13410621" y="0"/>
                </a:lnTo>
                <a:cubicBezTo>
                  <a:pt x="12077560" y="4597301"/>
                  <a:pt x="10724429" y="9282258"/>
                  <a:pt x="9438797" y="13791034"/>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2" name="Quote"/>
          <p:cNvSpPr>
            <a:spLocks noGrp="1"/>
          </p:cNvSpPr>
          <p:nvPr>
            <p:ph type="ctrTitle" hasCustomPrompt="1"/>
          </p:nvPr>
        </p:nvSpPr>
        <p:spPr>
          <a:xfrm>
            <a:off x="3186859" y="1980981"/>
            <a:ext cx="6917854" cy="11314429"/>
          </a:xfrm>
        </p:spPr>
        <p:txBody>
          <a:bodyPr anchor="t">
            <a:normAutofit/>
          </a:bodyPr>
          <a:lstStyle>
            <a:lvl1pPr algn="l">
              <a:lnSpc>
                <a:spcPct val="100000"/>
              </a:lnSpc>
              <a:defRPr sz="9000"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 met beeld?</a:t>
            </a:r>
            <a:endParaRPr lang="en-US" dirty="0"/>
          </a:p>
        </p:txBody>
      </p:sp>
      <p:pic>
        <p:nvPicPr>
          <p:cNvPr id="10" name="Afbeelding 9">
            <a:extLst>
              <a:ext uri="{FF2B5EF4-FFF2-40B4-BE49-F238E27FC236}">
                <a16:creationId xmlns:a16="http://schemas.microsoft.com/office/drawing/2014/main" id="{F531E363-E8DE-3240-9D01-841D595797B1}"/>
              </a:ext>
            </a:extLst>
          </p:cNvPr>
          <p:cNvPicPr>
            <a:picLocks noChangeAspect="1"/>
          </p:cNvPicPr>
          <p:nvPr userDrawn="1"/>
        </p:nvPicPr>
        <p:blipFill>
          <a:blip r:embed="rId3"/>
          <a:stretch>
            <a:fillRect/>
          </a:stretch>
        </p:blipFill>
        <p:spPr>
          <a:xfrm>
            <a:off x="19524646" y="10529888"/>
            <a:ext cx="3922175" cy="2513517"/>
          </a:xfrm>
          <a:prstGeom prst="rect">
            <a:avLst/>
          </a:prstGeom>
        </p:spPr>
      </p:pic>
    </p:spTree>
    <p:extLst>
      <p:ext uri="{BB962C8B-B14F-4D97-AF65-F5344CB8AC3E}">
        <p14:creationId xmlns:p14="http://schemas.microsoft.com/office/powerpoint/2010/main" val="25337843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ECIAL-Tekstdia met beeld-GEEL">
    <p:spTree>
      <p:nvGrpSpPr>
        <p:cNvPr id="1" name=""/>
        <p:cNvGrpSpPr/>
        <p:nvPr/>
      </p:nvGrpSpPr>
      <p:grpSpPr>
        <a:xfrm>
          <a:off x="0" y="0"/>
          <a:ext cx="0" cy="0"/>
          <a:chOff x="0" y="0"/>
          <a:chExt cx="0" cy="0"/>
        </a:xfrm>
      </p:grpSpPr>
      <p:sp>
        <p:nvSpPr>
          <p:cNvPr id="11" name="Vlak achtergrond licht">
            <a:extLst>
              <a:ext uri="{FF2B5EF4-FFF2-40B4-BE49-F238E27FC236}">
                <a16:creationId xmlns:a16="http://schemas.microsoft.com/office/drawing/2014/main" id="{20BCF590-3EB7-CD4E-9CF5-E0DDB8393339}"/>
              </a:ext>
            </a:extLst>
          </p:cNvPr>
          <p:cNvSpPr/>
          <p:nvPr userDrawn="1"/>
        </p:nvSpPr>
        <p:spPr>
          <a:xfrm>
            <a:off x="0" y="1"/>
            <a:ext cx="20287795" cy="137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6477416" y="-883172"/>
            <a:ext cx="1633030" cy="160281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rcRect/>
          <a:stretch/>
        </p:blipFill>
        <p:spPr>
          <a:xfrm>
            <a:off x="1316674" y="12633233"/>
            <a:ext cx="889186" cy="889186"/>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1230052" y="5613991"/>
            <a:ext cx="14990336"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16220388" y="-46792"/>
            <a:ext cx="8224749" cy="13805322"/>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1187522" y="2495806"/>
            <a:ext cx="15032866" cy="2651126"/>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1209085" y="1449990"/>
            <a:ext cx="14968773" cy="946803"/>
          </a:xfrm>
        </p:spPr>
        <p:txBody>
          <a:bodyPr>
            <a:normAutofit/>
          </a:bodyPr>
          <a:lstStyle>
            <a:lvl1pPr marL="0" indent="0">
              <a:buFontTx/>
              <a:buNone/>
              <a:defRPr sz="5400"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2765204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PECIAL-Tekstdia met beeld-BLAUW">
    <p:spTree>
      <p:nvGrpSpPr>
        <p:cNvPr id="1" name=""/>
        <p:cNvGrpSpPr/>
        <p:nvPr/>
      </p:nvGrpSpPr>
      <p:grpSpPr>
        <a:xfrm>
          <a:off x="0" y="0"/>
          <a:ext cx="0" cy="0"/>
          <a:chOff x="0" y="0"/>
          <a:chExt cx="0" cy="0"/>
        </a:xfrm>
      </p:grpSpPr>
      <p:sp>
        <p:nvSpPr>
          <p:cNvPr id="11" name="Vlak achtergrond licht">
            <a:extLst>
              <a:ext uri="{FF2B5EF4-FFF2-40B4-BE49-F238E27FC236}">
                <a16:creationId xmlns:a16="http://schemas.microsoft.com/office/drawing/2014/main" id="{20BCF590-3EB7-CD4E-9CF5-E0DDB8393339}"/>
              </a:ext>
            </a:extLst>
          </p:cNvPr>
          <p:cNvSpPr/>
          <p:nvPr userDrawn="1"/>
        </p:nvSpPr>
        <p:spPr>
          <a:xfrm>
            <a:off x="0" y="1"/>
            <a:ext cx="20287795" cy="13716000"/>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6477416" y="-883172"/>
            <a:ext cx="1633030" cy="16028151"/>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rcRect/>
          <a:stretch/>
        </p:blipFill>
        <p:spPr>
          <a:xfrm>
            <a:off x="1316674" y="12633233"/>
            <a:ext cx="889186" cy="889186"/>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1230052" y="5613991"/>
            <a:ext cx="14990336"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16220388" y="-46792"/>
            <a:ext cx="8224749" cy="13805322"/>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1187522" y="2495806"/>
            <a:ext cx="15032866" cy="2651126"/>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1209085" y="1449990"/>
            <a:ext cx="14968773" cy="946803"/>
          </a:xfrm>
        </p:spPr>
        <p:txBody>
          <a:bodyPr>
            <a:normAutofit/>
          </a:bodyPr>
          <a:lstStyle>
            <a:lvl1pPr marL="0" indent="0">
              <a:buFontTx/>
              <a:buNone/>
              <a:defRPr sz="5400"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861307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PECIAL-Tekstdia met beeld-GROEN">
    <p:spTree>
      <p:nvGrpSpPr>
        <p:cNvPr id="1" name=""/>
        <p:cNvGrpSpPr/>
        <p:nvPr/>
      </p:nvGrpSpPr>
      <p:grpSpPr>
        <a:xfrm>
          <a:off x="0" y="0"/>
          <a:ext cx="0" cy="0"/>
          <a:chOff x="0" y="0"/>
          <a:chExt cx="0" cy="0"/>
        </a:xfrm>
      </p:grpSpPr>
      <p:sp>
        <p:nvSpPr>
          <p:cNvPr id="11" name="Vlak achtergrond licht">
            <a:extLst>
              <a:ext uri="{FF2B5EF4-FFF2-40B4-BE49-F238E27FC236}">
                <a16:creationId xmlns:a16="http://schemas.microsoft.com/office/drawing/2014/main" id="{20BCF590-3EB7-CD4E-9CF5-E0DDB8393339}"/>
              </a:ext>
            </a:extLst>
          </p:cNvPr>
          <p:cNvSpPr/>
          <p:nvPr userDrawn="1"/>
        </p:nvSpPr>
        <p:spPr>
          <a:xfrm>
            <a:off x="0" y="1"/>
            <a:ext cx="20287795" cy="13716000"/>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6477416" y="-883172"/>
            <a:ext cx="1633030" cy="16028151"/>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rcRect/>
          <a:stretch/>
        </p:blipFill>
        <p:spPr>
          <a:xfrm>
            <a:off x="1316674" y="12633233"/>
            <a:ext cx="889186" cy="889186"/>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1230052" y="5613991"/>
            <a:ext cx="14990336"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16220388" y="-46792"/>
            <a:ext cx="8224749" cy="13805322"/>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1187522" y="2495806"/>
            <a:ext cx="15032866" cy="2651126"/>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1209085" y="1449990"/>
            <a:ext cx="14968773" cy="946803"/>
          </a:xfrm>
        </p:spPr>
        <p:txBody>
          <a:bodyPr>
            <a:normAutofit/>
          </a:bodyPr>
          <a:lstStyle>
            <a:lvl1pPr marL="0" indent="0">
              <a:buFontTx/>
              <a:buNone/>
              <a:defRPr sz="5400"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24228463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PECIAL-Tekstdia met beeld-ROZE">
    <p:spTree>
      <p:nvGrpSpPr>
        <p:cNvPr id="1" name=""/>
        <p:cNvGrpSpPr/>
        <p:nvPr/>
      </p:nvGrpSpPr>
      <p:grpSpPr>
        <a:xfrm>
          <a:off x="0" y="0"/>
          <a:ext cx="0" cy="0"/>
          <a:chOff x="0" y="0"/>
          <a:chExt cx="0" cy="0"/>
        </a:xfrm>
      </p:grpSpPr>
      <p:sp>
        <p:nvSpPr>
          <p:cNvPr id="11" name="Vlak achtergrond licht">
            <a:extLst>
              <a:ext uri="{FF2B5EF4-FFF2-40B4-BE49-F238E27FC236}">
                <a16:creationId xmlns:a16="http://schemas.microsoft.com/office/drawing/2014/main" id="{20BCF590-3EB7-CD4E-9CF5-E0DDB8393339}"/>
              </a:ext>
            </a:extLst>
          </p:cNvPr>
          <p:cNvSpPr/>
          <p:nvPr userDrawn="1"/>
        </p:nvSpPr>
        <p:spPr>
          <a:xfrm>
            <a:off x="0" y="1"/>
            <a:ext cx="20287795" cy="13716000"/>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6477416" y="-883172"/>
            <a:ext cx="1633030" cy="16028151"/>
          </a:xfrm>
          <a:prstGeom prst="rect">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rcRect/>
          <a:stretch/>
        </p:blipFill>
        <p:spPr>
          <a:xfrm>
            <a:off x="1316674" y="12633233"/>
            <a:ext cx="889186" cy="889186"/>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1230052" y="5613991"/>
            <a:ext cx="14990336"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16220388" y="-46792"/>
            <a:ext cx="8224749" cy="13805322"/>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1187522" y="2495806"/>
            <a:ext cx="15032866" cy="2651126"/>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1209085" y="1449990"/>
            <a:ext cx="14968773" cy="946803"/>
          </a:xfrm>
        </p:spPr>
        <p:txBody>
          <a:bodyPr>
            <a:normAutofit/>
          </a:bodyPr>
          <a:lstStyle>
            <a:lvl1pPr marL="0" indent="0">
              <a:buFontTx/>
              <a:buNone/>
              <a:defRPr sz="5400"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42417432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PECIAL-Tekstdia-2koloms-GEEL">
    <p:spTree>
      <p:nvGrpSpPr>
        <p:cNvPr id="1" name=""/>
        <p:cNvGrpSpPr/>
        <p:nvPr/>
      </p:nvGrpSpPr>
      <p:grpSpPr>
        <a:xfrm>
          <a:off x="0" y="0"/>
          <a:ext cx="0" cy="0"/>
          <a:chOff x="0" y="0"/>
          <a:chExt cx="0" cy="0"/>
        </a:xfrm>
      </p:grpSpPr>
      <p:sp>
        <p:nvSpPr>
          <p:cNvPr id="12" name="Vlak achtergrond licht">
            <a:extLst>
              <a:ext uri="{FF2B5EF4-FFF2-40B4-BE49-F238E27FC236}">
                <a16:creationId xmlns:a16="http://schemas.microsoft.com/office/drawing/2014/main" id="{640CCD6C-B5FD-634F-B36D-6A9C3BFDEF6E}"/>
              </a:ext>
            </a:extLst>
          </p:cNvPr>
          <p:cNvSpPr/>
          <p:nvPr userDrawn="1"/>
        </p:nvSpPr>
        <p:spPr>
          <a:xfrm>
            <a:off x="0" y="1"/>
            <a:ext cx="24387175" cy="137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23744343" y="8875279"/>
            <a:ext cx="1633030" cy="55299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rcRect/>
          <a:stretch/>
        </p:blipFill>
        <p:spPr>
          <a:xfrm>
            <a:off x="1316674" y="12633233"/>
            <a:ext cx="889186" cy="889186"/>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12193586" y="5613991"/>
            <a:ext cx="10044621"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1230052" y="5613991"/>
            <a:ext cx="10044620"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1187522" y="2495806"/>
            <a:ext cx="21050686" cy="2651126"/>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1209085" y="1449990"/>
            <a:ext cx="21029123" cy="946803"/>
          </a:xfrm>
        </p:spPr>
        <p:txBody>
          <a:bodyPr>
            <a:normAutofit/>
          </a:bodyPr>
          <a:lstStyle>
            <a:lvl1pPr marL="0" indent="0">
              <a:buFontTx/>
              <a:buNone/>
              <a:defRPr sz="5400"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2626353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PECIAL-Tekstdia-2koloms-BLAUW">
    <p:spTree>
      <p:nvGrpSpPr>
        <p:cNvPr id="1" name=""/>
        <p:cNvGrpSpPr/>
        <p:nvPr/>
      </p:nvGrpSpPr>
      <p:grpSpPr>
        <a:xfrm>
          <a:off x="0" y="0"/>
          <a:ext cx="0" cy="0"/>
          <a:chOff x="0" y="0"/>
          <a:chExt cx="0" cy="0"/>
        </a:xfrm>
      </p:grpSpPr>
      <p:sp>
        <p:nvSpPr>
          <p:cNvPr id="12" name="Vlak achtergrond licht">
            <a:extLst>
              <a:ext uri="{FF2B5EF4-FFF2-40B4-BE49-F238E27FC236}">
                <a16:creationId xmlns:a16="http://schemas.microsoft.com/office/drawing/2014/main" id="{640CCD6C-B5FD-634F-B36D-6A9C3BFDEF6E}"/>
              </a:ext>
            </a:extLst>
          </p:cNvPr>
          <p:cNvSpPr/>
          <p:nvPr userDrawn="1"/>
        </p:nvSpPr>
        <p:spPr>
          <a:xfrm>
            <a:off x="0" y="1"/>
            <a:ext cx="24387175" cy="13716000"/>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23744343" y="8875279"/>
            <a:ext cx="1633030" cy="5529909"/>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rcRect/>
          <a:stretch/>
        </p:blipFill>
        <p:spPr>
          <a:xfrm>
            <a:off x="1316674" y="12633233"/>
            <a:ext cx="889186" cy="889186"/>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12193586" y="5613991"/>
            <a:ext cx="10044621"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1230052" y="5613991"/>
            <a:ext cx="10044620"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1187522" y="2495806"/>
            <a:ext cx="21050686" cy="2651126"/>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1209085" y="1449990"/>
            <a:ext cx="21029123" cy="946803"/>
          </a:xfrm>
        </p:spPr>
        <p:txBody>
          <a:bodyPr>
            <a:normAutofit/>
          </a:bodyPr>
          <a:lstStyle>
            <a:lvl1pPr marL="0" indent="0">
              <a:buFontTx/>
              <a:buNone/>
              <a:defRPr sz="5400"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408787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Beeld-ROZE">
    <p:bg>
      <p:bgRef idx="1001">
        <a:schemeClr val="bg1"/>
      </p:bgRef>
    </p:bg>
    <p:spTree>
      <p:nvGrpSpPr>
        <p:cNvPr id="1" name=""/>
        <p:cNvGrpSpPr/>
        <p:nvPr/>
      </p:nvGrpSpPr>
      <p:grpSpPr>
        <a:xfrm>
          <a:off x="0" y="0"/>
          <a:ext cx="0" cy="0"/>
          <a:chOff x="0" y="0"/>
          <a:chExt cx="0" cy="0"/>
        </a:xfrm>
      </p:grpSpPr>
      <p:sp>
        <p:nvSpPr>
          <p:cNvPr id="10" name="Vlak links">
            <a:extLst>
              <a:ext uri="{FF2B5EF4-FFF2-40B4-BE49-F238E27FC236}">
                <a16:creationId xmlns:a16="http://schemas.microsoft.com/office/drawing/2014/main" id="{161B2B1C-EDC4-1241-B6C4-57348FCB2B18}"/>
              </a:ext>
            </a:extLst>
          </p:cNvPr>
          <p:cNvSpPr/>
          <p:nvPr userDrawn="1"/>
        </p:nvSpPr>
        <p:spPr>
          <a:xfrm>
            <a:off x="-13854" y="-13856"/>
            <a:ext cx="12898582" cy="13729855"/>
          </a:xfrm>
          <a:custGeom>
            <a:avLst/>
            <a:gdLst>
              <a:gd name="connsiteX0" fmla="*/ 0 w 8963891"/>
              <a:gd name="connsiteY0" fmla="*/ 0 h 13716000"/>
              <a:gd name="connsiteX1" fmla="*/ 8963891 w 8963891"/>
              <a:gd name="connsiteY1" fmla="*/ 0 h 13716000"/>
              <a:gd name="connsiteX2" fmla="*/ 8963891 w 8963891"/>
              <a:gd name="connsiteY2" fmla="*/ 13716000 h 13716000"/>
              <a:gd name="connsiteX3" fmla="*/ 0 w 8963891"/>
              <a:gd name="connsiteY3" fmla="*/ 13716000 h 13716000"/>
              <a:gd name="connsiteX4" fmla="*/ 0 w 8963891"/>
              <a:gd name="connsiteY4" fmla="*/ 0 h 13716000"/>
              <a:gd name="connsiteX0" fmla="*/ 0 w 13009418"/>
              <a:gd name="connsiteY0" fmla="*/ 13854 h 13729854"/>
              <a:gd name="connsiteX1" fmla="*/ 13009418 w 13009418"/>
              <a:gd name="connsiteY1" fmla="*/ 0 h 13729854"/>
              <a:gd name="connsiteX2" fmla="*/ 8963891 w 13009418"/>
              <a:gd name="connsiteY2" fmla="*/ 13729854 h 13729854"/>
              <a:gd name="connsiteX3" fmla="*/ 0 w 13009418"/>
              <a:gd name="connsiteY3" fmla="*/ 13729854 h 13729854"/>
              <a:gd name="connsiteX4" fmla="*/ 0 w 13009418"/>
              <a:gd name="connsiteY4" fmla="*/ 13854 h 13729854"/>
              <a:gd name="connsiteX0" fmla="*/ 0 w 13050981"/>
              <a:gd name="connsiteY0" fmla="*/ 83127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0 w 13050981"/>
              <a:gd name="connsiteY4" fmla="*/ 83127 h 13799127"/>
              <a:gd name="connsiteX0" fmla="*/ 0 w 13175672"/>
              <a:gd name="connsiteY0" fmla="*/ 0 h 13812982"/>
              <a:gd name="connsiteX1" fmla="*/ 13175672 w 13175672"/>
              <a:gd name="connsiteY1" fmla="*/ 13855 h 13812982"/>
              <a:gd name="connsiteX2" fmla="*/ 9088582 w 13175672"/>
              <a:gd name="connsiteY2" fmla="*/ 13812982 h 13812982"/>
              <a:gd name="connsiteX3" fmla="*/ 124691 w 13175672"/>
              <a:gd name="connsiteY3" fmla="*/ 13812982 h 13812982"/>
              <a:gd name="connsiteX4" fmla="*/ 0 w 13175672"/>
              <a:gd name="connsiteY4" fmla="*/ 0 h 13812982"/>
              <a:gd name="connsiteX0" fmla="*/ 166254 w 13050981"/>
              <a:gd name="connsiteY0" fmla="*/ 304800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166254 w 13050981"/>
              <a:gd name="connsiteY4" fmla="*/ 304800 h 13799127"/>
              <a:gd name="connsiteX0" fmla="*/ 0 w 13064836"/>
              <a:gd name="connsiteY0" fmla="*/ 83127 h 13799127"/>
              <a:gd name="connsiteX1" fmla="*/ 13064836 w 13064836"/>
              <a:gd name="connsiteY1" fmla="*/ 0 h 13799127"/>
              <a:gd name="connsiteX2" fmla="*/ 8977746 w 13064836"/>
              <a:gd name="connsiteY2" fmla="*/ 13799127 h 13799127"/>
              <a:gd name="connsiteX3" fmla="*/ 13855 w 13064836"/>
              <a:gd name="connsiteY3" fmla="*/ 13799127 h 13799127"/>
              <a:gd name="connsiteX4" fmla="*/ 0 w 13064836"/>
              <a:gd name="connsiteY4" fmla="*/ 83127 h 13799127"/>
              <a:gd name="connsiteX0" fmla="*/ 0 w 10030691"/>
              <a:gd name="connsiteY0" fmla="*/ 0 h 13716000"/>
              <a:gd name="connsiteX1" fmla="*/ 10030691 w 10030691"/>
              <a:gd name="connsiteY1" fmla="*/ 290945 h 13716000"/>
              <a:gd name="connsiteX2" fmla="*/ 8977746 w 10030691"/>
              <a:gd name="connsiteY2" fmla="*/ 13716000 h 13716000"/>
              <a:gd name="connsiteX3" fmla="*/ 13855 w 10030691"/>
              <a:gd name="connsiteY3" fmla="*/ 13716000 h 13716000"/>
              <a:gd name="connsiteX4" fmla="*/ 0 w 10030691"/>
              <a:gd name="connsiteY4" fmla="*/ 0 h 13716000"/>
              <a:gd name="connsiteX0" fmla="*/ 0 w 10432473"/>
              <a:gd name="connsiteY0" fmla="*/ 13855 h 13729855"/>
              <a:gd name="connsiteX1" fmla="*/ 10432473 w 10432473"/>
              <a:gd name="connsiteY1" fmla="*/ 0 h 13729855"/>
              <a:gd name="connsiteX2" fmla="*/ 8977746 w 10432473"/>
              <a:gd name="connsiteY2" fmla="*/ 13729855 h 13729855"/>
              <a:gd name="connsiteX3" fmla="*/ 13855 w 10432473"/>
              <a:gd name="connsiteY3" fmla="*/ 13729855 h 13729855"/>
              <a:gd name="connsiteX4" fmla="*/ 0 w 10432473"/>
              <a:gd name="connsiteY4" fmla="*/ 13855 h 13729855"/>
              <a:gd name="connsiteX0" fmla="*/ 0 w 12898582"/>
              <a:gd name="connsiteY0" fmla="*/ 13855 h 13729855"/>
              <a:gd name="connsiteX1" fmla="*/ 12898582 w 12898582"/>
              <a:gd name="connsiteY1" fmla="*/ 0 h 13729855"/>
              <a:gd name="connsiteX2" fmla="*/ 8977746 w 12898582"/>
              <a:gd name="connsiteY2" fmla="*/ 13729855 h 13729855"/>
              <a:gd name="connsiteX3" fmla="*/ 13855 w 12898582"/>
              <a:gd name="connsiteY3" fmla="*/ 13729855 h 13729855"/>
              <a:gd name="connsiteX4" fmla="*/ 0 w 12898582"/>
              <a:gd name="connsiteY4" fmla="*/ 13855 h 1372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582" h="13729855">
                <a:moveTo>
                  <a:pt x="0" y="13855"/>
                </a:moveTo>
                <a:lnTo>
                  <a:pt x="12898582" y="0"/>
                </a:lnTo>
                <a:lnTo>
                  <a:pt x="8977746" y="13729855"/>
                </a:lnTo>
                <a:lnTo>
                  <a:pt x="13855" y="13729855"/>
                </a:lnTo>
                <a:cubicBezTo>
                  <a:pt x="9237" y="9157855"/>
                  <a:pt x="4618" y="4585855"/>
                  <a:pt x="0" y="13855"/>
                </a:cubicBezTo>
                <a:close/>
              </a:path>
            </a:pathLst>
          </a:cu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AFA99A25-679D-8A47-9E57-A53D6534C58A}"/>
              </a:ext>
            </a:extLst>
          </p:cNvPr>
          <p:cNvSpPr/>
          <p:nvPr userDrawn="1"/>
        </p:nvSpPr>
        <p:spPr>
          <a:xfrm rot="960000">
            <a:off x="9204205" y="-1146246"/>
            <a:ext cx="3541874" cy="16028151"/>
          </a:xfrm>
          <a:prstGeom prst="rect">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afbeelding">
            <a:extLst>
              <a:ext uri="{FF2B5EF4-FFF2-40B4-BE49-F238E27FC236}">
                <a16:creationId xmlns:a16="http://schemas.microsoft.com/office/drawing/2014/main" id="{FFA1E4C9-403A-1448-8CE6-A84449037562}"/>
              </a:ext>
            </a:extLst>
          </p:cNvPr>
          <p:cNvSpPr>
            <a:spLocks noGrp="1"/>
          </p:cNvSpPr>
          <p:nvPr>
            <p:ph type="pic" sz="quarter" idx="13"/>
          </p:nvPr>
        </p:nvSpPr>
        <p:spPr>
          <a:xfrm>
            <a:off x="10837540" y="-25527"/>
            <a:ext cx="13575758" cy="1376038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5758" h="13760381">
                <a:moveTo>
                  <a:pt x="3949688" y="1812"/>
                </a:moveTo>
                <a:lnTo>
                  <a:pt x="13575758" y="0"/>
                </a:lnTo>
                <a:cubicBezTo>
                  <a:pt x="13571140" y="4580509"/>
                  <a:pt x="13566521" y="9161018"/>
                  <a:pt x="13561903" y="13741527"/>
                </a:cubicBezTo>
                <a:lnTo>
                  <a:pt x="0" y="13760381"/>
                </a:lnTo>
                <a:lnTo>
                  <a:pt x="3949688" y="1812"/>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pic>
        <p:nvPicPr>
          <p:cNvPr id="12" name="Logo WH zwart">
            <a:extLst>
              <a:ext uri="{FF2B5EF4-FFF2-40B4-BE49-F238E27FC236}">
                <a16:creationId xmlns:a16="http://schemas.microsoft.com/office/drawing/2014/main" id="{4322F241-3482-9F4E-A04E-C807AAB9A7D3}"/>
              </a:ext>
            </a:extLst>
          </p:cNvPr>
          <p:cNvPicPr>
            <a:picLocks noChangeAspect="1"/>
          </p:cNvPicPr>
          <p:nvPr userDrawn="1"/>
        </p:nvPicPr>
        <p:blipFill>
          <a:blip r:embed="rId2"/>
          <a:stretch>
            <a:fillRect/>
          </a:stretch>
        </p:blipFill>
        <p:spPr>
          <a:xfrm>
            <a:off x="1258570" y="762001"/>
            <a:ext cx="3980971" cy="1936170"/>
          </a:xfrm>
          <a:prstGeom prst="rect">
            <a:avLst/>
          </a:prstGeom>
        </p:spPr>
      </p:pic>
      <p:sp>
        <p:nvSpPr>
          <p:cNvPr id="3" name="Subtitel"/>
          <p:cNvSpPr>
            <a:spLocks noGrp="1"/>
          </p:cNvSpPr>
          <p:nvPr>
            <p:ph type="subTitle" idx="1"/>
          </p:nvPr>
        </p:nvSpPr>
        <p:spPr>
          <a:xfrm>
            <a:off x="1203154" y="9602328"/>
            <a:ext cx="8542420" cy="1555333"/>
          </a:xfrm>
        </p:spPr>
        <p:txBody>
          <a:bodyPr/>
          <a:lstStyle>
            <a:lvl1pPr marL="0" indent="0" algn="l">
              <a:buNone/>
              <a:defRPr sz="4800" b="1" i="0" u="sng">
                <a:latin typeface="Roboto" panose="02000000000000000000" pitchFamily="2" charset="0"/>
                <a:ea typeface="Roboto" panose="02000000000000000000"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nl-NL"/>
              <a:t>Klikken om de ondertitelstijl van het model te bewerken</a:t>
            </a:r>
            <a:endParaRPr lang="en-US" dirty="0"/>
          </a:p>
        </p:txBody>
      </p:sp>
      <p:sp>
        <p:nvSpPr>
          <p:cNvPr id="2" name="Titel"/>
          <p:cNvSpPr>
            <a:spLocks noGrp="1"/>
          </p:cNvSpPr>
          <p:nvPr>
            <p:ph type="ctrTitle" hasCustomPrompt="1"/>
          </p:nvPr>
        </p:nvSpPr>
        <p:spPr>
          <a:xfrm>
            <a:off x="1203154" y="4676648"/>
            <a:ext cx="9336504" cy="4307306"/>
          </a:xfrm>
        </p:spPr>
        <p:txBody>
          <a:bodyPr anchor="t">
            <a:normAutofit/>
          </a:bodyPr>
          <a:lstStyle>
            <a:lvl1pPr algn="l">
              <a:lnSpc>
                <a:spcPts val="11000"/>
              </a:lnSpc>
              <a:defRPr sz="9600"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spTree>
    <p:extLst>
      <p:ext uri="{BB962C8B-B14F-4D97-AF65-F5344CB8AC3E}">
        <p14:creationId xmlns:p14="http://schemas.microsoft.com/office/powerpoint/2010/main" val="981975272"/>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PECIAL-Tekstdia-2koloms-GROEN">
    <p:spTree>
      <p:nvGrpSpPr>
        <p:cNvPr id="1" name=""/>
        <p:cNvGrpSpPr/>
        <p:nvPr/>
      </p:nvGrpSpPr>
      <p:grpSpPr>
        <a:xfrm>
          <a:off x="0" y="0"/>
          <a:ext cx="0" cy="0"/>
          <a:chOff x="0" y="0"/>
          <a:chExt cx="0" cy="0"/>
        </a:xfrm>
      </p:grpSpPr>
      <p:sp>
        <p:nvSpPr>
          <p:cNvPr id="12" name="Vlak achtergrond licht">
            <a:extLst>
              <a:ext uri="{FF2B5EF4-FFF2-40B4-BE49-F238E27FC236}">
                <a16:creationId xmlns:a16="http://schemas.microsoft.com/office/drawing/2014/main" id="{640CCD6C-B5FD-634F-B36D-6A9C3BFDEF6E}"/>
              </a:ext>
            </a:extLst>
          </p:cNvPr>
          <p:cNvSpPr/>
          <p:nvPr userDrawn="1"/>
        </p:nvSpPr>
        <p:spPr>
          <a:xfrm>
            <a:off x="0" y="1"/>
            <a:ext cx="24387175" cy="13716000"/>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23744343" y="8875279"/>
            <a:ext cx="1633030" cy="5529909"/>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rcRect/>
          <a:stretch/>
        </p:blipFill>
        <p:spPr>
          <a:xfrm>
            <a:off x="1316674" y="12633233"/>
            <a:ext cx="889186" cy="889186"/>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12193586" y="5613991"/>
            <a:ext cx="10044621"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1230052" y="5613991"/>
            <a:ext cx="10044620"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1187522" y="2495806"/>
            <a:ext cx="21050686" cy="2651126"/>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1209085" y="1449990"/>
            <a:ext cx="21029123" cy="946803"/>
          </a:xfrm>
        </p:spPr>
        <p:txBody>
          <a:bodyPr>
            <a:normAutofit/>
          </a:bodyPr>
          <a:lstStyle>
            <a:lvl1pPr marL="0" indent="0">
              <a:buFontTx/>
              <a:buNone/>
              <a:defRPr sz="5400"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10920103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PECIAL-Tekstdia-2koloms-ROZE">
    <p:spTree>
      <p:nvGrpSpPr>
        <p:cNvPr id="1" name=""/>
        <p:cNvGrpSpPr/>
        <p:nvPr/>
      </p:nvGrpSpPr>
      <p:grpSpPr>
        <a:xfrm>
          <a:off x="0" y="0"/>
          <a:ext cx="0" cy="0"/>
          <a:chOff x="0" y="0"/>
          <a:chExt cx="0" cy="0"/>
        </a:xfrm>
      </p:grpSpPr>
      <p:sp>
        <p:nvSpPr>
          <p:cNvPr id="12" name="Vlak achtergrond licht">
            <a:extLst>
              <a:ext uri="{FF2B5EF4-FFF2-40B4-BE49-F238E27FC236}">
                <a16:creationId xmlns:a16="http://schemas.microsoft.com/office/drawing/2014/main" id="{640CCD6C-B5FD-634F-B36D-6A9C3BFDEF6E}"/>
              </a:ext>
            </a:extLst>
          </p:cNvPr>
          <p:cNvSpPr/>
          <p:nvPr userDrawn="1"/>
        </p:nvSpPr>
        <p:spPr>
          <a:xfrm>
            <a:off x="0" y="1"/>
            <a:ext cx="24387175" cy="13716000"/>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23744343" y="8875279"/>
            <a:ext cx="1633030" cy="5529909"/>
          </a:xfrm>
          <a:prstGeom prst="rect">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rcRect/>
          <a:stretch/>
        </p:blipFill>
        <p:spPr>
          <a:xfrm>
            <a:off x="1316674" y="12633233"/>
            <a:ext cx="889186" cy="889186"/>
          </a:xfrm>
          <a:prstGeom prst="rect">
            <a:avLst/>
          </a:prstGeom>
        </p:spPr>
      </p:pic>
      <p:sp>
        <p:nvSpPr>
          <p:cNvPr id="5" name="Voettekst"/>
          <p:cNvSpPr>
            <a:spLocks noGrp="1"/>
          </p:cNvSpPr>
          <p:nvPr>
            <p:ph type="ftr" sz="quarter" idx="11"/>
          </p:nvPr>
        </p:nvSpPr>
        <p:spPr/>
        <p:txBody>
          <a:bodyPr/>
          <a:lstStyle/>
          <a:p>
            <a:endParaRPr lang="nl-NL" dirty="0"/>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12193586" y="5613991"/>
            <a:ext cx="10044621"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1230052" y="5613991"/>
            <a:ext cx="10044620"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1187522" y="2495806"/>
            <a:ext cx="21050686" cy="2651126"/>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1209085" y="1449990"/>
            <a:ext cx="21029123" cy="946803"/>
          </a:xfrm>
        </p:spPr>
        <p:txBody>
          <a:bodyPr>
            <a:normAutofit/>
          </a:bodyPr>
          <a:lstStyle>
            <a:lvl1pPr marL="0" indent="0">
              <a:buFontTx/>
              <a:buNone/>
              <a:defRPr sz="5400"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2005705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Tekst-GEEL">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21266" y="-13856"/>
            <a:ext cx="10607380" cy="137298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lak rechts">
            <a:extLst>
              <a:ext uri="{FF2B5EF4-FFF2-40B4-BE49-F238E27FC236}">
                <a16:creationId xmlns:a16="http://schemas.microsoft.com/office/drawing/2014/main" id="{E8561B04-8EC8-EB41-AEDC-00751FE368BD}"/>
              </a:ext>
            </a:extLst>
          </p:cNvPr>
          <p:cNvSpPr/>
          <p:nvPr userDrawn="1"/>
        </p:nvSpPr>
        <p:spPr>
          <a:xfrm>
            <a:off x="13779795" y="-13856"/>
            <a:ext cx="10607380" cy="1372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7235587" y="-2612436"/>
            <a:ext cx="10766217" cy="186313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logo WH zwart">
            <a:extLst>
              <a:ext uri="{FF2B5EF4-FFF2-40B4-BE49-F238E27FC236}">
                <a16:creationId xmlns:a16="http://schemas.microsoft.com/office/drawing/2014/main" id="{4322F241-3482-9F4E-A04E-C807AAB9A7D3}"/>
              </a:ext>
            </a:extLst>
          </p:cNvPr>
          <p:cNvPicPr>
            <a:picLocks noChangeAspect="1"/>
          </p:cNvPicPr>
          <p:nvPr userDrawn="1"/>
        </p:nvPicPr>
        <p:blipFill>
          <a:blip r:embed="rId2"/>
          <a:stretch>
            <a:fillRect/>
          </a:stretch>
        </p:blipFill>
        <p:spPr>
          <a:xfrm>
            <a:off x="1258570" y="762001"/>
            <a:ext cx="3980971" cy="1936170"/>
          </a:xfrm>
          <a:prstGeom prst="rect">
            <a:avLst/>
          </a:prstGeom>
        </p:spPr>
      </p:pic>
      <p:sp>
        <p:nvSpPr>
          <p:cNvPr id="3" name="Subtitel"/>
          <p:cNvSpPr>
            <a:spLocks noGrp="1"/>
          </p:cNvSpPr>
          <p:nvPr>
            <p:ph type="subTitle" idx="1" hasCustomPrompt="1"/>
          </p:nvPr>
        </p:nvSpPr>
        <p:spPr>
          <a:xfrm>
            <a:off x="4921244" y="8873800"/>
            <a:ext cx="16047691" cy="1205866"/>
          </a:xfrm>
        </p:spPr>
        <p:txBody>
          <a:bodyPr/>
          <a:lstStyle>
            <a:lvl1pPr marL="0" indent="0" algn="l">
              <a:buNone/>
              <a:defRPr sz="4800" b="1" i="0" u="sng">
                <a:latin typeface="Roboto" panose="02000000000000000000" pitchFamily="2" charset="0"/>
                <a:ea typeface="Roboto" panose="02000000000000000000"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nl-NL" dirty="0"/>
              <a:t>Klikken om de ondertitelstijl te bewerken</a:t>
            </a:r>
            <a:endParaRPr lang="en-US" dirty="0"/>
          </a:p>
        </p:txBody>
      </p:sp>
      <p:sp>
        <p:nvSpPr>
          <p:cNvPr id="2" name="Titel"/>
          <p:cNvSpPr>
            <a:spLocks noGrp="1"/>
          </p:cNvSpPr>
          <p:nvPr>
            <p:ph type="ctrTitle" hasCustomPrompt="1"/>
          </p:nvPr>
        </p:nvSpPr>
        <p:spPr>
          <a:xfrm>
            <a:off x="4965362" y="5245564"/>
            <a:ext cx="16047691" cy="3175422"/>
          </a:xfrm>
        </p:spPr>
        <p:txBody>
          <a:bodyPr anchor="t">
            <a:normAutofit/>
          </a:bodyPr>
          <a:lstStyle>
            <a:lvl1pPr algn="l">
              <a:lnSpc>
                <a:spcPts val="11000"/>
              </a:lnSpc>
              <a:defRPr sz="9600"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spTree>
    <p:extLst>
      <p:ext uri="{BB962C8B-B14F-4D97-AF65-F5344CB8AC3E}">
        <p14:creationId xmlns:p14="http://schemas.microsoft.com/office/powerpoint/2010/main" val="31709983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userDrawn="1">
          <p15:clr>
            <a:srgbClr val="FBAE40"/>
          </p15:clr>
        </p15:guide>
        <p15:guide id="2" pos="768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dia-Tekst-BLAUW">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21266" y="-13856"/>
            <a:ext cx="10607380" cy="13729855"/>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lak rechts">
            <a:extLst>
              <a:ext uri="{FF2B5EF4-FFF2-40B4-BE49-F238E27FC236}">
                <a16:creationId xmlns:a16="http://schemas.microsoft.com/office/drawing/2014/main" id="{E8561B04-8EC8-EB41-AEDC-00751FE368BD}"/>
              </a:ext>
            </a:extLst>
          </p:cNvPr>
          <p:cNvSpPr/>
          <p:nvPr userDrawn="1"/>
        </p:nvSpPr>
        <p:spPr>
          <a:xfrm>
            <a:off x="13779795" y="-13856"/>
            <a:ext cx="10607380" cy="13729855"/>
          </a:xfrm>
          <a:prstGeom prst="rect">
            <a:avLst/>
          </a:prstGeom>
          <a:solidFill>
            <a:srgbClr val="459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7235587" y="-2612436"/>
            <a:ext cx="10766217" cy="18631306"/>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logo WH zwart">
            <a:extLst>
              <a:ext uri="{FF2B5EF4-FFF2-40B4-BE49-F238E27FC236}">
                <a16:creationId xmlns:a16="http://schemas.microsoft.com/office/drawing/2014/main" id="{4322F241-3482-9F4E-A04E-C807AAB9A7D3}"/>
              </a:ext>
            </a:extLst>
          </p:cNvPr>
          <p:cNvPicPr>
            <a:picLocks noChangeAspect="1"/>
          </p:cNvPicPr>
          <p:nvPr userDrawn="1"/>
        </p:nvPicPr>
        <p:blipFill>
          <a:blip r:embed="rId2"/>
          <a:stretch>
            <a:fillRect/>
          </a:stretch>
        </p:blipFill>
        <p:spPr>
          <a:xfrm>
            <a:off x="1258570" y="762001"/>
            <a:ext cx="3980971" cy="1936170"/>
          </a:xfrm>
          <a:prstGeom prst="rect">
            <a:avLst/>
          </a:prstGeom>
        </p:spPr>
      </p:pic>
      <p:sp>
        <p:nvSpPr>
          <p:cNvPr id="3" name="Subtitel"/>
          <p:cNvSpPr>
            <a:spLocks noGrp="1"/>
          </p:cNvSpPr>
          <p:nvPr>
            <p:ph type="subTitle" idx="1" hasCustomPrompt="1"/>
          </p:nvPr>
        </p:nvSpPr>
        <p:spPr>
          <a:xfrm>
            <a:off x="4921244" y="8873800"/>
            <a:ext cx="16047691" cy="1205866"/>
          </a:xfrm>
        </p:spPr>
        <p:txBody>
          <a:bodyPr/>
          <a:lstStyle>
            <a:lvl1pPr marL="0" indent="0" algn="l">
              <a:buNone/>
              <a:defRPr sz="4800" b="1" i="0" u="sng">
                <a:latin typeface="Roboto" panose="02000000000000000000" pitchFamily="2" charset="0"/>
                <a:ea typeface="Roboto" panose="02000000000000000000"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nl-NL" dirty="0"/>
              <a:t>Klikken om de ondertitelstijl te bewerken</a:t>
            </a:r>
            <a:endParaRPr lang="en-US" dirty="0"/>
          </a:p>
        </p:txBody>
      </p:sp>
      <p:sp>
        <p:nvSpPr>
          <p:cNvPr id="2" name="Titel"/>
          <p:cNvSpPr>
            <a:spLocks noGrp="1"/>
          </p:cNvSpPr>
          <p:nvPr>
            <p:ph type="ctrTitle" hasCustomPrompt="1"/>
          </p:nvPr>
        </p:nvSpPr>
        <p:spPr>
          <a:xfrm>
            <a:off x="4965362" y="5245564"/>
            <a:ext cx="16047691" cy="3175422"/>
          </a:xfrm>
        </p:spPr>
        <p:txBody>
          <a:bodyPr anchor="t">
            <a:normAutofit/>
          </a:bodyPr>
          <a:lstStyle>
            <a:lvl1pPr algn="l">
              <a:lnSpc>
                <a:spcPts val="11000"/>
              </a:lnSpc>
              <a:defRPr sz="9600"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spTree>
    <p:extLst>
      <p:ext uri="{BB962C8B-B14F-4D97-AF65-F5344CB8AC3E}">
        <p14:creationId xmlns:p14="http://schemas.microsoft.com/office/powerpoint/2010/main" val="36338748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dia-Tekst-GROEN">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21266" y="-13856"/>
            <a:ext cx="10607380" cy="13729855"/>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lak rechts">
            <a:extLst>
              <a:ext uri="{FF2B5EF4-FFF2-40B4-BE49-F238E27FC236}">
                <a16:creationId xmlns:a16="http://schemas.microsoft.com/office/drawing/2014/main" id="{E8561B04-8EC8-EB41-AEDC-00751FE368BD}"/>
              </a:ext>
            </a:extLst>
          </p:cNvPr>
          <p:cNvSpPr/>
          <p:nvPr userDrawn="1"/>
        </p:nvSpPr>
        <p:spPr>
          <a:xfrm>
            <a:off x="13779795" y="-13856"/>
            <a:ext cx="10607380" cy="13729855"/>
          </a:xfrm>
          <a:prstGeom prst="rect">
            <a:avLst/>
          </a:prstGeom>
          <a:solidFill>
            <a:srgbClr val="45B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7235587" y="-2612436"/>
            <a:ext cx="10766217" cy="18631306"/>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logo WH zwart">
            <a:extLst>
              <a:ext uri="{FF2B5EF4-FFF2-40B4-BE49-F238E27FC236}">
                <a16:creationId xmlns:a16="http://schemas.microsoft.com/office/drawing/2014/main" id="{4322F241-3482-9F4E-A04E-C807AAB9A7D3}"/>
              </a:ext>
            </a:extLst>
          </p:cNvPr>
          <p:cNvPicPr>
            <a:picLocks noChangeAspect="1"/>
          </p:cNvPicPr>
          <p:nvPr userDrawn="1"/>
        </p:nvPicPr>
        <p:blipFill>
          <a:blip r:embed="rId2"/>
          <a:stretch>
            <a:fillRect/>
          </a:stretch>
        </p:blipFill>
        <p:spPr>
          <a:xfrm>
            <a:off x="1258570" y="762001"/>
            <a:ext cx="3980971" cy="1936170"/>
          </a:xfrm>
          <a:prstGeom prst="rect">
            <a:avLst/>
          </a:prstGeom>
        </p:spPr>
      </p:pic>
      <p:sp>
        <p:nvSpPr>
          <p:cNvPr id="3" name="Subtitel"/>
          <p:cNvSpPr>
            <a:spLocks noGrp="1"/>
          </p:cNvSpPr>
          <p:nvPr>
            <p:ph type="subTitle" idx="1" hasCustomPrompt="1"/>
          </p:nvPr>
        </p:nvSpPr>
        <p:spPr>
          <a:xfrm>
            <a:off x="4921244" y="8873800"/>
            <a:ext cx="16047691" cy="1205866"/>
          </a:xfrm>
        </p:spPr>
        <p:txBody>
          <a:bodyPr/>
          <a:lstStyle>
            <a:lvl1pPr marL="0" indent="0" algn="l">
              <a:buNone/>
              <a:defRPr sz="4800" b="1" i="0" u="sng">
                <a:latin typeface="Roboto" panose="02000000000000000000" pitchFamily="2" charset="0"/>
                <a:ea typeface="Roboto" panose="02000000000000000000"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nl-NL" dirty="0"/>
              <a:t>Klikken om de ondertitelstijl te bewerken</a:t>
            </a:r>
            <a:endParaRPr lang="en-US" dirty="0"/>
          </a:p>
        </p:txBody>
      </p:sp>
      <p:sp>
        <p:nvSpPr>
          <p:cNvPr id="2" name="Titel"/>
          <p:cNvSpPr>
            <a:spLocks noGrp="1"/>
          </p:cNvSpPr>
          <p:nvPr>
            <p:ph type="ctrTitle" hasCustomPrompt="1"/>
          </p:nvPr>
        </p:nvSpPr>
        <p:spPr>
          <a:xfrm>
            <a:off x="4965362" y="5245564"/>
            <a:ext cx="16047691" cy="3175422"/>
          </a:xfrm>
        </p:spPr>
        <p:txBody>
          <a:bodyPr anchor="t">
            <a:normAutofit/>
          </a:bodyPr>
          <a:lstStyle>
            <a:lvl1pPr algn="l">
              <a:lnSpc>
                <a:spcPts val="11000"/>
              </a:lnSpc>
              <a:defRPr sz="9600"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spTree>
    <p:extLst>
      <p:ext uri="{BB962C8B-B14F-4D97-AF65-F5344CB8AC3E}">
        <p14:creationId xmlns:p14="http://schemas.microsoft.com/office/powerpoint/2010/main" val="7944054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dia-Tekst-ROOD">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21266" y="-13856"/>
            <a:ext cx="10607380" cy="13729855"/>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lak rechts">
            <a:extLst>
              <a:ext uri="{FF2B5EF4-FFF2-40B4-BE49-F238E27FC236}">
                <a16:creationId xmlns:a16="http://schemas.microsoft.com/office/drawing/2014/main" id="{E8561B04-8EC8-EB41-AEDC-00751FE368BD}"/>
              </a:ext>
            </a:extLst>
          </p:cNvPr>
          <p:cNvSpPr/>
          <p:nvPr userDrawn="1"/>
        </p:nvSpPr>
        <p:spPr>
          <a:xfrm>
            <a:off x="13779795" y="-13856"/>
            <a:ext cx="10607380" cy="13729855"/>
          </a:xfrm>
          <a:prstGeom prst="rect">
            <a:avLst/>
          </a:prstGeom>
          <a:solidFill>
            <a:srgbClr val="EE3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7235587" y="-2612436"/>
            <a:ext cx="10766217" cy="18631306"/>
          </a:xfrm>
          <a:prstGeom prst="rect">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logo WH zwart">
            <a:extLst>
              <a:ext uri="{FF2B5EF4-FFF2-40B4-BE49-F238E27FC236}">
                <a16:creationId xmlns:a16="http://schemas.microsoft.com/office/drawing/2014/main" id="{4322F241-3482-9F4E-A04E-C807AAB9A7D3}"/>
              </a:ext>
            </a:extLst>
          </p:cNvPr>
          <p:cNvPicPr>
            <a:picLocks noChangeAspect="1"/>
          </p:cNvPicPr>
          <p:nvPr userDrawn="1"/>
        </p:nvPicPr>
        <p:blipFill>
          <a:blip r:embed="rId2"/>
          <a:stretch>
            <a:fillRect/>
          </a:stretch>
        </p:blipFill>
        <p:spPr>
          <a:xfrm>
            <a:off x="1258570" y="762001"/>
            <a:ext cx="3980971" cy="1936170"/>
          </a:xfrm>
          <a:prstGeom prst="rect">
            <a:avLst/>
          </a:prstGeom>
        </p:spPr>
      </p:pic>
      <p:sp>
        <p:nvSpPr>
          <p:cNvPr id="3" name="Subtitel"/>
          <p:cNvSpPr>
            <a:spLocks noGrp="1"/>
          </p:cNvSpPr>
          <p:nvPr>
            <p:ph type="subTitle" idx="1" hasCustomPrompt="1"/>
          </p:nvPr>
        </p:nvSpPr>
        <p:spPr>
          <a:xfrm>
            <a:off x="4921244" y="8873800"/>
            <a:ext cx="16047691" cy="1205866"/>
          </a:xfrm>
        </p:spPr>
        <p:txBody>
          <a:bodyPr/>
          <a:lstStyle>
            <a:lvl1pPr marL="0" indent="0" algn="l">
              <a:buNone/>
              <a:defRPr sz="4800" b="1" i="0" u="sng">
                <a:latin typeface="Roboto" panose="02000000000000000000" pitchFamily="2" charset="0"/>
                <a:ea typeface="Roboto" panose="02000000000000000000"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nl-NL" dirty="0"/>
              <a:t>Klikken om de ondertitelstijl te bewerken</a:t>
            </a:r>
            <a:endParaRPr lang="en-US" dirty="0"/>
          </a:p>
        </p:txBody>
      </p:sp>
      <p:sp>
        <p:nvSpPr>
          <p:cNvPr id="2" name="Titel"/>
          <p:cNvSpPr>
            <a:spLocks noGrp="1"/>
          </p:cNvSpPr>
          <p:nvPr>
            <p:ph type="ctrTitle" hasCustomPrompt="1"/>
          </p:nvPr>
        </p:nvSpPr>
        <p:spPr>
          <a:xfrm>
            <a:off x="4965362" y="5245564"/>
            <a:ext cx="16047691" cy="3175422"/>
          </a:xfrm>
        </p:spPr>
        <p:txBody>
          <a:bodyPr anchor="t">
            <a:normAutofit/>
          </a:bodyPr>
          <a:lstStyle>
            <a:lvl1pPr algn="l">
              <a:lnSpc>
                <a:spcPts val="11000"/>
              </a:lnSpc>
              <a:defRPr sz="9600"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spTree>
    <p:extLst>
      <p:ext uri="{BB962C8B-B14F-4D97-AF65-F5344CB8AC3E}">
        <p14:creationId xmlns:p14="http://schemas.microsoft.com/office/powerpoint/2010/main" val="23304405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dia met beeld-GEEL">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15506178" y="-932678"/>
            <a:ext cx="1273815" cy="160281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6477416" y="-883172"/>
            <a:ext cx="1633030" cy="160281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1316674" y="12633233"/>
            <a:ext cx="889186" cy="889186"/>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3" name="Inhoud"/>
          <p:cNvSpPr>
            <a:spLocks noGrp="1"/>
          </p:cNvSpPr>
          <p:nvPr>
            <p:ph idx="1"/>
          </p:nvPr>
        </p:nvSpPr>
        <p:spPr>
          <a:xfrm>
            <a:off x="1230052" y="5613991"/>
            <a:ext cx="14990336" cy="5854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afbeelding">
            <a:extLst>
              <a:ext uri="{FF2B5EF4-FFF2-40B4-BE49-F238E27FC236}">
                <a16:creationId xmlns:a16="http://schemas.microsoft.com/office/drawing/2014/main" id="{95324610-7F3A-2049-B7A2-5D5DBA5782B6}"/>
              </a:ext>
            </a:extLst>
          </p:cNvPr>
          <p:cNvSpPr>
            <a:spLocks noGrp="1"/>
          </p:cNvSpPr>
          <p:nvPr>
            <p:ph type="pic" sz="quarter" idx="13"/>
          </p:nvPr>
        </p:nvSpPr>
        <p:spPr>
          <a:xfrm>
            <a:off x="16220388" y="-46792"/>
            <a:ext cx="8224749" cy="13805322"/>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13561907"/>
              <a:gd name="connsiteY0" fmla="*/ 0 h 13758569"/>
              <a:gd name="connsiteX1" fmla="*/ 9577916 w 13561907"/>
              <a:gd name="connsiteY1" fmla="*/ 1274095 h 13758569"/>
              <a:gd name="connsiteX2" fmla="*/ 13561903 w 13561907"/>
              <a:gd name="connsiteY2" fmla="*/ 13739715 h 13758569"/>
              <a:gd name="connsiteX3" fmla="*/ 0 w 13561907"/>
              <a:gd name="connsiteY3" fmla="*/ 13758569 h 13758569"/>
              <a:gd name="connsiteX4" fmla="*/ 3949688 w 13561907"/>
              <a:gd name="connsiteY4" fmla="*/ 0 h 13758569"/>
              <a:gd name="connsiteX0" fmla="*/ 3949688 w 13561905"/>
              <a:gd name="connsiteY0" fmla="*/ 23077 h 13781646"/>
              <a:gd name="connsiteX1" fmla="*/ 8195684 w 13561905"/>
              <a:gd name="connsiteY1" fmla="*/ 0 h 13781646"/>
              <a:gd name="connsiteX2" fmla="*/ 13561903 w 13561905"/>
              <a:gd name="connsiteY2" fmla="*/ 13762792 h 13781646"/>
              <a:gd name="connsiteX3" fmla="*/ 0 w 13561905"/>
              <a:gd name="connsiteY3" fmla="*/ 13781646 h 13781646"/>
              <a:gd name="connsiteX4" fmla="*/ 3949688 w 13561905"/>
              <a:gd name="connsiteY4" fmla="*/ 23077 h 13781646"/>
              <a:gd name="connsiteX0" fmla="*/ 3949688 w 8195684"/>
              <a:gd name="connsiteY0" fmla="*/ 23077 h 13781646"/>
              <a:gd name="connsiteX1" fmla="*/ 8195684 w 8195684"/>
              <a:gd name="connsiteY1" fmla="*/ 0 h 13781646"/>
              <a:gd name="connsiteX2" fmla="*/ 7097308 w 8195684"/>
              <a:gd name="connsiteY2" fmla="*/ 12720801 h 13781646"/>
              <a:gd name="connsiteX3" fmla="*/ 0 w 8195684"/>
              <a:gd name="connsiteY3" fmla="*/ 13781646 h 13781646"/>
              <a:gd name="connsiteX4" fmla="*/ 3949688 w 8195684"/>
              <a:gd name="connsiteY4" fmla="*/ 23077 h 13781646"/>
              <a:gd name="connsiteX0" fmla="*/ 3949688 w 8224749"/>
              <a:gd name="connsiteY0" fmla="*/ 23077 h 13805322"/>
              <a:gd name="connsiteX1" fmla="*/ 8195684 w 8224749"/>
              <a:gd name="connsiteY1" fmla="*/ 0 h 13805322"/>
              <a:gd name="connsiteX2" fmla="*/ 8224359 w 8224749"/>
              <a:gd name="connsiteY2" fmla="*/ 13805322 h 13805322"/>
              <a:gd name="connsiteX3" fmla="*/ 0 w 8224749"/>
              <a:gd name="connsiteY3" fmla="*/ 13781646 h 13805322"/>
              <a:gd name="connsiteX4" fmla="*/ 3949688 w 8224749"/>
              <a:gd name="connsiteY4" fmla="*/ 23077 h 13805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4749" h="13805322">
                <a:moveTo>
                  <a:pt x="3949688" y="23077"/>
                </a:moveTo>
                <a:lnTo>
                  <a:pt x="8195684" y="0"/>
                </a:lnTo>
                <a:cubicBezTo>
                  <a:pt x="8191066" y="4580509"/>
                  <a:pt x="8228977" y="9224813"/>
                  <a:pt x="8224359" y="13805322"/>
                </a:cubicBezTo>
                <a:lnTo>
                  <a:pt x="0" y="13781646"/>
                </a:lnTo>
                <a:lnTo>
                  <a:pt x="3949688" y="23077"/>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1187522" y="2495806"/>
            <a:ext cx="15032866" cy="2651126"/>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1209085" y="1449990"/>
            <a:ext cx="14968773" cy="946803"/>
          </a:xfrm>
        </p:spPr>
        <p:txBody>
          <a:bodyPr>
            <a:normAutofit/>
          </a:bodyPr>
          <a:lstStyle>
            <a:lvl1pPr marL="0" indent="0">
              <a:buFontTx/>
              <a:buNone/>
              <a:defRPr sz="5400"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2770543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87522" y="2495806"/>
            <a:ext cx="21033938" cy="2651126"/>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3" name="Text Placeholder 2"/>
          <p:cNvSpPr>
            <a:spLocks noGrp="1"/>
          </p:cNvSpPr>
          <p:nvPr>
            <p:ph type="body" idx="1"/>
          </p:nvPr>
        </p:nvSpPr>
        <p:spPr>
          <a:xfrm>
            <a:off x="1208787" y="5607640"/>
            <a:ext cx="11443957" cy="6194499"/>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Voettekst"/>
          <p:cNvSpPr>
            <a:spLocks noGrp="1"/>
          </p:cNvSpPr>
          <p:nvPr>
            <p:ph type="ftr" sz="quarter" idx="3"/>
          </p:nvPr>
        </p:nvSpPr>
        <p:spPr>
          <a:xfrm>
            <a:off x="4520678" y="12712701"/>
            <a:ext cx="64844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endParaRPr lang="nl-NL" dirty="0"/>
          </a:p>
        </p:txBody>
      </p:sp>
      <p:sp>
        <p:nvSpPr>
          <p:cNvPr id="6" name="Paginanummer"/>
          <p:cNvSpPr>
            <a:spLocks noGrp="1"/>
          </p:cNvSpPr>
          <p:nvPr>
            <p:ph type="sldNum" sz="quarter" idx="4"/>
          </p:nvPr>
        </p:nvSpPr>
        <p:spPr>
          <a:xfrm>
            <a:off x="2539535" y="12712701"/>
            <a:ext cx="1607557"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B3761A81-E545-3C41-97A5-08DA8ED0F4C4}" type="slidenum">
              <a:rPr lang="nl-NL" smtClean="0"/>
              <a:pPr/>
              <a:t>‹nr.›</a:t>
            </a:fld>
            <a:endParaRPr lang="nl-NL"/>
          </a:p>
        </p:txBody>
      </p:sp>
    </p:spTree>
    <p:extLst>
      <p:ext uri="{BB962C8B-B14F-4D97-AF65-F5344CB8AC3E}">
        <p14:creationId xmlns:p14="http://schemas.microsoft.com/office/powerpoint/2010/main" val="3070878648"/>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80" r:id="rId3"/>
    <p:sldLayoutId id="2147483681" r:id="rId4"/>
    <p:sldLayoutId id="2147483672" r:id="rId5"/>
    <p:sldLayoutId id="2147483682" r:id="rId6"/>
    <p:sldLayoutId id="2147483683" r:id="rId7"/>
    <p:sldLayoutId id="2147483684" r:id="rId8"/>
    <p:sldLayoutId id="2147483662" r:id="rId9"/>
    <p:sldLayoutId id="2147483685" r:id="rId10"/>
    <p:sldLayoutId id="2147483686" r:id="rId11"/>
    <p:sldLayoutId id="2147483687" r:id="rId12"/>
    <p:sldLayoutId id="2147483673" r:id="rId13"/>
    <p:sldLayoutId id="2147483688" r:id="rId14"/>
    <p:sldLayoutId id="2147483689" r:id="rId15"/>
    <p:sldLayoutId id="2147483690" r:id="rId16"/>
    <p:sldLayoutId id="2147483694" r:id="rId17"/>
    <p:sldLayoutId id="2147483674" r:id="rId18"/>
    <p:sldLayoutId id="2147483695" r:id="rId19"/>
    <p:sldLayoutId id="2147483696" r:id="rId20"/>
    <p:sldLayoutId id="2147483697" r:id="rId21"/>
    <p:sldLayoutId id="2147483667" r:id="rId22"/>
    <p:sldLayoutId id="2147483691" r:id="rId23"/>
    <p:sldLayoutId id="2147483692" r:id="rId24"/>
    <p:sldLayoutId id="2147483693" r:id="rId25"/>
    <p:sldLayoutId id="2147483675" r:id="rId26"/>
    <p:sldLayoutId id="2147483698" r:id="rId27"/>
    <p:sldLayoutId id="2147483699" r:id="rId28"/>
    <p:sldLayoutId id="2147483700" r:id="rId29"/>
    <p:sldLayoutId id="2147483676" r:id="rId30"/>
    <p:sldLayoutId id="2147483701" r:id="rId31"/>
    <p:sldLayoutId id="2147483702" r:id="rId32"/>
    <p:sldLayoutId id="2147483703" r:id="rId33"/>
    <p:sldLayoutId id="2147483677" r:id="rId34"/>
    <p:sldLayoutId id="2147483704" r:id="rId35"/>
    <p:sldLayoutId id="2147483705" r:id="rId36"/>
    <p:sldLayoutId id="2147483706" r:id="rId37"/>
    <p:sldLayoutId id="2147483678" r:id="rId38"/>
    <p:sldLayoutId id="2147483707" r:id="rId39"/>
    <p:sldLayoutId id="2147483708" r:id="rId40"/>
    <p:sldLayoutId id="2147483709" r:id="rId41"/>
  </p:sldLayoutIdLst>
  <p:hf sldNum="0" hdr="0" ftr="0" dt="0"/>
  <p:txStyles>
    <p:titleStyle>
      <a:lvl1pPr algn="l" defTabSz="1828800" rtl="0" eaLnBrk="1" latinLnBrk="0" hangingPunct="1">
        <a:lnSpc>
          <a:spcPts val="9000"/>
        </a:lnSpc>
        <a:spcBef>
          <a:spcPct val="0"/>
        </a:spcBef>
        <a:buNone/>
        <a:defRPr sz="8000" b="1" i="0" kern="1200">
          <a:solidFill>
            <a:schemeClr val="tx1"/>
          </a:solidFill>
          <a:latin typeface="Roboto Black" panose="02000000000000000000" pitchFamily="2" charset="0"/>
          <a:ea typeface="Roboto Black" panose="02000000000000000000" pitchFamily="2" charset="0"/>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tx1"/>
          </a:solidFill>
          <a:latin typeface="Roboto" panose="02000000000000000000" pitchFamily="2" charset="0"/>
          <a:ea typeface="Roboto" panose="02000000000000000000" pitchFamily="2" charset="0"/>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tx1"/>
          </a:solidFill>
          <a:latin typeface="Roboto" panose="02000000000000000000" pitchFamily="2" charset="0"/>
          <a:ea typeface="Roboto" panose="02000000000000000000" pitchFamily="2" charset="0"/>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tx1"/>
          </a:solidFill>
          <a:latin typeface="Roboto" panose="02000000000000000000" pitchFamily="2" charset="0"/>
          <a:ea typeface="Roboto" panose="02000000000000000000" pitchFamily="2" charset="0"/>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Roboto" panose="02000000000000000000" pitchFamily="2" charset="0"/>
          <a:ea typeface="Roboto" panose="02000000000000000000" pitchFamily="2" charset="0"/>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Roboto" panose="02000000000000000000" pitchFamily="2" charset="0"/>
          <a:ea typeface="Roboto" panose="02000000000000000000" pitchFamily="2" charset="0"/>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2.svg"/><Relationship Id="rId7"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15.xml"/><Relationship Id="rId6" Type="http://schemas.openxmlformats.org/officeDocument/2006/relationships/image" Target="../media/image25.svg"/><Relationship Id="rId5" Type="http://schemas.openxmlformats.org/officeDocument/2006/relationships/image" Target="../media/image27.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svg"/><Relationship Id="rId7" Type="http://schemas.openxmlformats.org/officeDocument/2006/relationships/image" Target="../media/image29.sv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9.svg"/><Relationship Id="rId11" Type="http://schemas.openxmlformats.org/officeDocument/2006/relationships/image" Target="../media/image20.svg"/><Relationship Id="rId5" Type="http://schemas.openxmlformats.org/officeDocument/2006/relationships/image" Target="../media/image28.png"/><Relationship Id="rId10" Type="http://schemas.openxmlformats.org/officeDocument/2006/relationships/image" Target="../media/image19.png"/><Relationship Id="rId4" Type="http://schemas.openxmlformats.org/officeDocument/2006/relationships/image" Target="../media/image22.svg"/><Relationship Id="rId9" Type="http://schemas.openxmlformats.org/officeDocument/2006/relationships/image" Target="../media/image25.svg"/></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jpeg"/></Relationships>
</file>

<file path=ppt/slides/_rels/slide15.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image" Target="../media/image54.jpg"/><Relationship Id="rId3" Type="http://schemas.openxmlformats.org/officeDocument/2006/relationships/image" Target="../media/image44.jpg"/><Relationship Id="rId7" Type="http://schemas.openxmlformats.org/officeDocument/2006/relationships/image" Target="../media/image48.jpg"/><Relationship Id="rId12" Type="http://schemas.openxmlformats.org/officeDocument/2006/relationships/image" Target="../media/image53.jpg"/><Relationship Id="rId2" Type="http://schemas.openxmlformats.org/officeDocument/2006/relationships/image" Target="../media/image43.jpg"/><Relationship Id="rId1" Type="http://schemas.openxmlformats.org/officeDocument/2006/relationships/slideLayout" Target="../slideLayouts/slideLayout15.xml"/><Relationship Id="rId6" Type="http://schemas.openxmlformats.org/officeDocument/2006/relationships/image" Target="../media/image47.jpg"/><Relationship Id="rId11" Type="http://schemas.openxmlformats.org/officeDocument/2006/relationships/image" Target="../media/image52.JPE"/><Relationship Id="rId5" Type="http://schemas.openxmlformats.org/officeDocument/2006/relationships/image" Target="../media/image46.JPE"/><Relationship Id="rId10" Type="http://schemas.openxmlformats.org/officeDocument/2006/relationships/image" Target="../media/image51.jpg"/><Relationship Id="rId4" Type="http://schemas.openxmlformats.org/officeDocument/2006/relationships/image" Target="../media/image45.JPG"/><Relationship Id="rId9" Type="http://schemas.openxmlformats.org/officeDocument/2006/relationships/image" Target="../media/image50.jpg"/><Relationship Id="rId14" Type="http://schemas.openxmlformats.org/officeDocument/2006/relationships/image" Target="../media/image55.emf"/></Relationships>
</file>

<file path=ppt/slides/_rels/slide16.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image" Target="../media/image56.jpg"/><Relationship Id="rId1" Type="http://schemas.openxmlformats.org/officeDocument/2006/relationships/slideLayout" Target="../slideLayouts/slideLayout15.xml"/><Relationship Id="rId6" Type="http://schemas.openxmlformats.org/officeDocument/2006/relationships/image" Target="../media/image60.jpg"/><Relationship Id="rId5" Type="http://schemas.openxmlformats.org/officeDocument/2006/relationships/image" Target="../media/image59.jpg"/><Relationship Id="rId10" Type="http://schemas.openxmlformats.org/officeDocument/2006/relationships/image" Target="../media/image64.JPG"/><Relationship Id="rId4" Type="http://schemas.openxmlformats.org/officeDocument/2006/relationships/image" Target="../media/image58.JPE"/><Relationship Id="rId9" Type="http://schemas.openxmlformats.org/officeDocument/2006/relationships/image" Target="../media/image63.jpg"/></Relationships>
</file>

<file path=ppt/slides/_rels/slide17.xml.rels><?xml version="1.0" encoding="UTF-8" standalone="yes"?>
<Relationships xmlns="http://schemas.openxmlformats.org/package/2006/relationships"><Relationship Id="rId8" Type="http://schemas.openxmlformats.org/officeDocument/2006/relationships/image" Target="../media/image71.jpg"/><Relationship Id="rId13" Type="http://schemas.openxmlformats.org/officeDocument/2006/relationships/image" Target="../media/image76.jpg"/><Relationship Id="rId3" Type="http://schemas.openxmlformats.org/officeDocument/2006/relationships/image" Target="../media/image66.JPE"/><Relationship Id="rId7" Type="http://schemas.openxmlformats.org/officeDocument/2006/relationships/image" Target="../media/image70.jpg"/><Relationship Id="rId12" Type="http://schemas.openxmlformats.org/officeDocument/2006/relationships/image" Target="../media/image75.JPG"/><Relationship Id="rId2" Type="http://schemas.openxmlformats.org/officeDocument/2006/relationships/image" Target="../media/image65.jpg"/><Relationship Id="rId1" Type="http://schemas.openxmlformats.org/officeDocument/2006/relationships/slideLayout" Target="../slideLayouts/slideLayout15.xml"/><Relationship Id="rId6" Type="http://schemas.openxmlformats.org/officeDocument/2006/relationships/image" Target="../media/image69.JPE"/><Relationship Id="rId11" Type="http://schemas.openxmlformats.org/officeDocument/2006/relationships/image" Target="../media/image74.jpg"/><Relationship Id="rId5" Type="http://schemas.openxmlformats.org/officeDocument/2006/relationships/image" Target="../media/image68.jpg"/><Relationship Id="rId10" Type="http://schemas.openxmlformats.org/officeDocument/2006/relationships/image" Target="../media/image73.JPG"/><Relationship Id="rId4" Type="http://schemas.openxmlformats.org/officeDocument/2006/relationships/image" Target="../media/image67.JPG"/><Relationship Id="rId9" Type="http://schemas.openxmlformats.org/officeDocument/2006/relationships/image" Target="../media/image72.jpg"/><Relationship Id="rId14" Type="http://schemas.openxmlformats.org/officeDocument/2006/relationships/image" Target="../media/image77.emf"/></Relationships>
</file>

<file path=ppt/slides/_rels/slide1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8.png"/><Relationship Id="rId5" Type="http://schemas.openxmlformats.org/officeDocument/2006/relationships/hyperlink" Target="https://www.windesheim.nl/energietransitie" TargetMode="External"/><Relationship Id="rId4" Type="http://schemas.openxmlformats.org/officeDocument/2006/relationships/hyperlink" Target="http://creativecommons.org/licenses/by/4.0/?ref=chooser-v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70.png"/><Relationship Id="rId3" Type="http://schemas.openxmlformats.org/officeDocument/2006/relationships/image" Target="../media/image81.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800.png"/><Relationship Id="rId11" Type="http://schemas.openxmlformats.org/officeDocument/2006/relationships/image" Target="../media/image88.png"/><Relationship Id="rId5" Type="http://schemas.openxmlformats.org/officeDocument/2006/relationships/image" Target="../media/image83.png"/><Relationship Id="rId10" Type="http://schemas.openxmlformats.org/officeDocument/2006/relationships/image" Target="../media/image87.png"/><Relationship Id="rId4" Type="http://schemas.openxmlformats.org/officeDocument/2006/relationships/image" Target="../media/image82.png"/><Relationship Id="rId9" Type="http://schemas.openxmlformats.org/officeDocument/2006/relationships/image" Target="../media/image86.png"/><Relationship Id="rId14" Type="http://schemas.openxmlformats.org/officeDocument/2006/relationships/image" Target="../media/image890.png"/></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microsoft.com/office/2018/10/relationships/comments" Target="../comments/modernComment_1FE_1EA02ECA.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https://github.com/energietransitie"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hyperlink" Target="https://machinelearning.byu.edu/" TargetMode="External"/></Relationships>
</file>

<file path=ppt/slides/_rels/slide30.xml.rels><?xml version="1.0" encoding="UTF-8" standalone="yes"?>
<Relationships xmlns="http://schemas.openxmlformats.org/package/2006/relationships"><Relationship Id="rId3" Type="http://schemas.microsoft.com/office/2018/10/relationships/comments" Target="../comments/modernComment_1F4_C0F35A0F.xml"/><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96.svg"/><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98.svg"/></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00.svg"/></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02.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hemeOverride" Target="../theme/themeOverride1.xml"/><Relationship Id="rId4" Type="http://schemas.openxmlformats.org/officeDocument/2006/relationships/image" Target="../media/image103.png"/></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05.svg"/></Relationships>
</file>

<file path=ppt/slides/_rels/slide3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107.sv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09.svg"/></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111.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4.svg"/></Relationships>
</file>

<file path=ppt/slides/_rels/slide40.xml.rels><?xml version="1.0" encoding="UTF-8" standalone="yes"?>
<Relationships xmlns="http://schemas.openxmlformats.org/package/2006/relationships"><Relationship Id="rId3" Type="http://schemas.openxmlformats.org/officeDocument/2006/relationships/hyperlink" Target="https://github.com/energietransitie"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hyperlink" Target="https://play.google.com/store/apps/details?id=nl.windesheim.energietransitie.warmtewachter"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112.jpeg"/><Relationship Id="rId1" Type="http://schemas.openxmlformats.org/officeDocument/2006/relationships/slideLayout" Target="../slideLayouts/slideLayout13.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 Id="rId9" Type="http://schemas.openxmlformats.org/officeDocument/2006/relationships/image" Target="../media/image119.jpeg"/></Relationships>
</file>

<file path=ppt/slides/_rels/slide4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23.png"/><Relationship Id="rId7" Type="http://schemas.openxmlformats.org/officeDocument/2006/relationships/image" Target="../media/image127.sv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126.png"/><Relationship Id="rId5" Type="http://schemas.openxmlformats.org/officeDocument/2006/relationships/image" Target="../media/image125.svg"/><Relationship Id="rId4" Type="http://schemas.openxmlformats.org/officeDocument/2006/relationships/image" Target="../media/image124.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xml"/><Relationship Id="rId1" Type="http://schemas.openxmlformats.org/officeDocument/2006/relationships/video" Target="https://www.youtube.com/embed/5Z6OgfdsY6M?feature=oembed" TargetMode="External"/><Relationship Id="rId4" Type="http://schemas.openxmlformats.org/officeDocument/2006/relationships/image" Target="../media/image12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8" Type="http://schemas.openxmlformats.org/officeDocument/2006/relationships/hyperlink" Target="https://github.com/energietransitie/twomes-generic-esp-firmware" TargetMode="External"/><Relationship Id="rId13" Type="http://schemas.openxmlformats.org/officeDocument/2006/relationships/hyperlink" Target="https://github.com/energietransitie/twomes-opentherm-monitor-hardware" TargetMode="External"/><Relationship Id="rId3" Type="http://schemas.openxmlformats.org/officeDocument/2006/relationships/hyperlink" Target="https://github.com/energietransitie" TargetMode="External"/><Relationship Id="rId7" Type="http://schemas.openxmlformats.org/officeDocument/2006/relationships/hyperlink" Target="https://github.com/energietransitie/twomes-backoffice-configuration" TargetMode="External"/><Relationship Id="rId12" Type="http://schemas.openxmlformats.org/officeDocument/2006/relationships/hyperlink" Target="https://github.com/energietransitie/twomes-room-monitor-firmware" TargetMode="External"/><Relationship Id="rId2" Type="http://schemas.openxmlformats.org/officeDocument/2006/relationships/image" Target="../media/image130.png"/><Relationship Id="rId16" Type="http://schemas.openxmlformats.org/officeDocument/2006/relationships/hyperlink" Target="https://github.com/energietransitie/twomes-co2-meter-hardware" TargetMode="External"/><Relationship Id="rId1" Type="http://schemas.openxmlformats.org/officeDocument/2006/relationships/slideLayout" Target="../slideLayouts/slideLayout15.xml"/><Relationship Id="rId6" Type="http://schemas.openxmlformats.org/officeDocument/2006/relationships/hyperlink" Target="https://github.com/energietransitie/twomes-backoffice-api" TargetMode="External"/><Relationship Id="rId11" Type="http://schemas.openxmlformats.org/officeDocument/2006/relationships/hyperlink" Target="https://github.com/energietransitie/twomes-boiler-monitor-firmware" TargetMode="External"/><Relationship Id="rId5" Type="http://schemas.openxmlformats.org/officeDocument/2006/relationships/hyperlink" Target="https://github.com/energietransitie/esp-provisioning-capacitor-plugin" TargetMode="External"/><Relationship Id="rId15" Type="http://schemas.openxmlformats.org/officeDocument/2006/relationships/hyperlink" Target="https://github.com/energietransitie/twomes-temp-monitor-hardware" TargetMode="External"/><Relationship Id="rId10" Type="http://schemas.openxmlformats.org/officeDocument/2006/relationships/hyperlink" Target="https://github.com/energietransitie/twomes-p1-gateway-firmware" TargetMode="External"/><Relationship Id="rId4" Type="http://schemas.openxmlformats.org/officeDocument/2006/relationships/hyperlink" Target="https://github.com/energietransitie/twomes-app-warmtewachter" TargetMode="External"/><Relationship Id="rId9" Type="http://schemas.openxmlformats.org/officeDocument/2006/relationships/hyperlink" Target="https://github.com/energietransitie/twomes-opentherm-monitor-firmware" TargetMode="External"/><Relationship Id="rId14" Type="http://schemas.openxmlformats.org/officeDocument/2006/relationships/hyperlink" Target="https://github.com/energietransitie/twomes-p1-gateway-hardware"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svg"/><Relationship Id="rId7" Type="http://schemas.openxmlformats.org/officeDocument/2006/relationships/image" Target="../media/image136.svg"/><Relationship Id="rId2" Type="http://schemas.openxmlformats.org/officeDocument/2006/relationships/image" Target="../media/image131.png"/><Relationship Id="rId1" Type="http://schemas.openxmlformats.org/officeDocument/2006/relationships/slideLayout" Target="../slideLayouts/slideLayout15.xml"/><Relationship Id="rId6" Type="http://schemas.openxmlformats.org/officeDocument/2006/relationships/image" Target="../media/image135.png"/><Relationship Id="rId5" Type="http://schemas.openxmlformats.org/officeDocument/2006/relationships/image" Target="../media/image134.svg"/><Relationship Id="rId4" Type="http://schemas.openxmlformats.org/officeDocument/2006/relationships/image" Target="../media/image133.png"/><Relationship Id="rId9" Type="http://schemas.openxmlformats.org/officeDocument/2006/relationships/image" Target="../media/image138.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127.png"/><Relationship Id="rId12" Type="http://schemas.openxmlformats.org/officeDocument/2006/relationships/image" Target="../media/image85.png"/><Relationship Id="rId2" Type="http://schemas.openxmlformats.org/officeDocument/2006/relationships/notesSlide" Target="../notesSlides/notesSlide24.xml"/><Relationship Id="rId16" Type="http://schemas.openxmlformats.org/officeDocument/2006/relationships/image" Target="../media/image89.png"/><Relationship Id="rId1" Type="http://schemas.openxmlformats.org/officeDocument/2006/relationships/slideLayout" Target="../slideLayouts/slideLayout15.xml"/><Relationship Id="rId6" Type="http://schemas.openxmlformats.org/officeDocument/2006/relationships/image" Target="../media/image1260.png"/><Relationship Id="rId11" Type="http://schemas.openxmlformats.org/officeDocument/2006/relationships/image" Target="../media/image84.png"/><Relationship Id="rId5" Type="http://schemas.openxmlformats.org/officeDocument/2006/relationships/image" Target="../media/image83.png"/><Relationship Id="rId15" Type="http://schemas.openxmlformats.org/officeDocument/2006/relationships/image" Target="../media/image88.png"/><Relationship Id="rId10" Type="http://schemas.openxmlformats.org/officeDocument/2006/relationships/image" Target="../media/image129.png"/><Relationship Id="rId4" Type="http://schemas.openxmlformats.org/officeDocument/2006/relationships/image" Target="../media/image82.png"/><Relationship Id="rId9" Type="http://schemas.openxmlformats.org/officeDocument/2006/relationships/image" Target="../media/image800.png"/><Relationship Id="rId14" Type="http://schemas.openxmlformats.org/officeDocument/2006/relationships/image" Target="../media/image87.png"/></Relationships>
</file>

<file path=ppt/slides/_rels/slide63.xml.rels><?xml version="1.0" encoding="UTF-8" standalone="yes"?>
<Relationships xmlns="http://schemas.openxmlformats.org/package/2006/relationships"><Relationship Id="rId8" Type="http://schemas.openxmlformats.org/officeDocument/2006/relationships/image" Target="../media/image1350.png"/><Relationship Id="rId13" Type="http://schemas.openxmlformats.org/officeDocument/2006/relationships/image" Target="../media/image85.png"/><Relationship Id="rId3" Type="http://schemas.openxmlformats.org/officeDocument/2006/relationships/image" Target="../media/image1300.png"/><Relationship Id="rId7" Type="http://schemas.openxmlformats.org/officeDocument/2006/relationships/image" Target="../media/image134.png"/><Relationship Id="rId12" Type="http://schemas.openxmlformats.org/officeDocument/2006/relationships/image" Target="../media/image84.png"/><Relationship Id="rId17" Type="http://schemas.openxmlformats.org/officeDocument/2006/relationships/image" Target="../media/image1260.png"/><Relationship Id="rId2" Type="http://schemas.openxmlformats.org/officeDocument/2006/relationships/notesSlide" Target="../notesSlides/notesSlide25.xml"/><Relationship Id="rId16" Type="http://schemas.openxmlformats.org/officeDocument/2006/relationships/image" Target="../media/image140.png"/><Relationship Id="rId1" Type="http://schemas.openxmlformats.org/officeDocument/2006/relationships/slideLayout" Target="../slideLayouts/slideLayout15.xml"/><Relationship Id="rId6" Type="http://schemas.openxmlformats.org/officeDocument/2006/relationships/image" Target="../media/image1330.png"/><Relationship Id="rId11" Type="http://schemas.openxmlformats.org/officeDocument/2006/relationships/image" Target="../media/image138.png"/><Relationship Id="rId5" Type="http://schemas.openxmlformats.org/officeDocument/2006/relationships/image" Target="../media/image132.png"/><Relationship Id="rId15" Type="http://schemas.openxmlformats.org/officeDocument/2006/relationships/image" Target="../media/image139.png"/><Relationship Id="rId10" Type="http://schemas.openxmlformats.org/officeDocument/2006/relationships/image" Target="../media/image1370.png"/><Relationship Id="rId4" Type="http://schemas.openxmlformats.org/officeDocument/2006/relationships/image" Target="../media/image1310.png"/><Relationship Id="rId9" Type="http://schemas.openxmlformats.org/officeDocument/2006/relationships/image" Target="../media/image136.png"/><Relationship Id="rId14" Type="http://schemas.openxmlformats.org/officeDocument/2006/relationships/image" Target="../media/image86.png"/></Relationships>
</file>

<file path=ppt/slides/_rels/slide6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diagramColors" Target="../diagrams/colors1.xml"/><Relationship Id="rId11" Type="http://schemas.openxmlformats.org/officeDocument/2006/relationships/image" Target="../media/image141.png"/><Relationship Id="rId5" Type="http://schemas.openxmlformats.org/officeDocument/2006/relationships/diagramQuickStyle" Target="../diagrams/quickStyle1.xml"/><Relationship Id="rId10" Type="http://schemas.openxmlformats.org/officeDocument/2006/relationships/hyperlink" Target="https://www.flaticon.com/free-icons/co2" TargetMode="External"/><Relationship Id="rId4" Type="http://schemas.openxmlformats.org/officeDocument/2006/relationships/diagramLayout" Target="../diagrams/layout1.xml"/><Relationship Id="rId9" Type="http://schemas.openxmlformats.org/officeDocument/2006/relationships/image" Target="../media/image8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hyperlink" Target="https://www.energystar.gov/products/spec/connected_thermostats_specification_v1_0_pd" TargetMode="External"/><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A0FA1AE-F3A9-4F5F-96E2-EBA2D7294796}"/>
              </a:ext>
            </a:extLst>
          </p:cNvPr>
          <p:cNvPicPr>
            <a:picLocks noGrp="1" noChangeAspect="1"/>
          </p:cNvPicPr>
          <p:nvPr>
            <p:ph type="pic" sz="quarter" idx="13"/>
          </p:nvPr>
        </p:nvPicPr>
        <p:blipFill>
          <a:blip r:embed="rId3"/>
          <a:srcRect l="675" r="675"/>
          <a:stretch>
            <a:fillRect/>
          </a:stretch>
        </p:blipFill>
        <p:spPr/>
      </p:pic>
      <p:sp>
        <p:nvSpPr>
          <p:cNvPr id="3" name="Subtitle 2">
            <a:extLst>
              <a:ext uri="{FF2B5EF4-FFF2-40B4-BE49-F238E27FC236}">
                <a16:creationId xmlns:a16="http://schemas.microsoft.com/office/drawing/2014/main" id="{B9D2025E-F671-4B8F-B710-921EC163CB91}"/>
              </a:ext>
            </a:extLst>
          </p:cNvPr>
          <p:cNvSpPr>
            <a:spLocks noGrp="1"/>
          </p:cNvSpPr>
          <p:nvPr>
            <p:ph type="subTitle" idx="1"/>
          </p:nvPr>
        </p:nvSpPr>
        <p:spPr>
          <a:xfrm>
            <a:off x="1203154" y="8270243"/>
            <a:ext cx="9285510" cy="4734557"/>
          </a:xfrm>
        </p:spPr>
        <p:txBody>
          <a:bodyPr>
            <a:normAutofit fontScale="92500" lnSpcReduction="20000"/>
          </a:bodyPr>
          <a:lstStyle/>
          <a:p>
            <a:r>
              <a:rPr lang="nl-NL" sz="8000" u="none" dirty="0"/>
              <a:t>Twomes</a:t>
            </a:r>
            <a:endParaRPr lang="nl-NL" sz="8000" u="none" dirty="0">
              <a:solidFill>
                <a:schemeClr val="tx1">
                  <a:lumMod val="50000"/>
                  <a:lumOff val="50000"/>
                </a:schemeClr>
              </a:solidFill>
            </a:endParaRPr>
          </a:p>
          <a:p>
            <a:r>
              <a:rPr lang="nl-NL" sz="4400" u="none" dirty="0"/>
              <a:t>50 </a:t>
            </a:r>
            <a:r>
              <a:rPr lang="nl-NL" sz="4400" u="none" dirty="0" err="1"/>
              <a:t>shades</a:t>
            </a:r>
            <a:r>
              <a:rPr lang="nl-NL" sz="4400" u="none" dirty="0"/>
              <a:t> of green, </a:t>
            </a:r>
            <a:r>
              <a:rPr lang="nl-NL" sz="4400" u="none" dirty="0" err="1"/>
              <a:t>from</a:t>
            </a:r>
            <a:endParaRPr lang="nl-NL" sz="4400" u="none" dirty="0"/>
          </a:p>
          <a:p>
            <a:r>
              <a:rPr lang="nl-NL" sz="4400" u="none" dirty="0"/>
              <a:t>4 </a:t>
            </a:r>
            <a:r>
              <a:rPr lang="nl-NL" sz="4400" u="none" dirty="0" err="1"/>
              <a:t>white</a:t>
            </a:r>
            <a:r>
              <a:rPr lang="nl-NL" sz="4400" u="none" dirty="0"/>
              <a:t> </a:t>
            </a:r>
            <a:r>
              <a:rPr lang="nl-NL" sz="4400" u="none" dirty="0" err="1"/>
              <a:t>measurement</a:t>
            </a:r>
            <a:r>
              <a:rPr lang="nl-NL" sz="4400" u="none" dirty="0"/>
              <a:t> </a:t>
            </a:r>
            <a:r>
              <a:rPr lang="nl-NL" sz="4400" u="none" dirty="0" err="1"/>
              <a:t>devices</a:t>
            </a:r>
            <a:r>
              <a:rPr lang="nl-NL" sz="4400" u="none" dirty="0"/>
              <a:t>, </a:t>
            </a:r>
            <a:r>
              <a:rPr lang="nl-NL" sz="4400" u="none" dirty="0" err="1"/>
              <a:t>and</a:t>
            </a:r>
            <a:endParaRPr lang="nl-NL" sz="4400" u="none" dirty="0"/>
          </a:p>
          <a:p>
            <a:r>
              <a:rPr lang="nl-NL" sz="4400" u="none" dirty="0"/>
              <a:t>1 inverse </a:t>
            </a:r>
            <a:r>
              <a:rPr lang="nl-NL" sz="4400" u="none" dirty="0" err="1"/>
              <a:t>grey-boxmodel</a:t>
            </a:r>
            <a:r>
              <a:rPr lang="nl-NL" sz="4400" u="none" dirty="0"/>
              <a:t>?</a:t>
            </a:r>
            <a:br>
              <a:rPr lang="nl-NL" sz="4400" u="none" dirty="0"/>
            </a:br>
            <a:endParaRPr lang="nl-NL" sz="4400" u="none" dirty="0"/>
          </a:p>
          <a:p>
            <a:r>
              <a:rPr lang="nl-NL" sz="3800" b="0" i="1" u="none" dirty="0"/>
              <a:t>Henri ter Hofte, h.ter.hofte@windesheim.nl</a:t>
            </a:r>
          </a:p>
          <a:p>
            <a:r>
              <a:rPr lang="nl-NL" sz="3800" b="0" i="1" u="none" dirty="0" err="1"/>
              <a:t>Associate</a:t>
            </a:r>
            <a:r>
              <a:rPr lang="nl-NL" sz="3800" b="0" i="1" u="none" dirty="0"/>
              <a:t> Lector Energy </a:t>
            </a:r>
            <a:r>
              <a:rPr lang="nl-NL" sz="3800" b="0" i="1" u="none" dirty="0" err="1"/>
              <a:t>Transition</a:t>
            </a:r>
            <a:endParaRPr lang="nl-NL" sz="3800" b="0" i="1" u="none" dirty="0"/>
          </a:p>
          <a:p>
            <a:endParaRPr lang="nl-NL" sz="3800" b="0" i="1" u="none" dirty="0"/>
          </a:p>
          <a:p>
            <a:endParaRPr lang="nl-NL" dirty="0"/>
          </a:p>
        </p:txBody>
      </p:sp>
      <p:grpSp>
        <p:nvGrpSpPr>
          <p:cNvPr id="16" name="Group 15">
            <a:extLst>
              <a:ext uri="{FF2B5EF4-FFF2-40B4-BE49-F238E27FC236}">
                <a16:creationId xmlns:a16="http://schemas.microsoft.com/office/drawing/2014/main" id="{EACA6688-EACD-289B-462E-D74729D84716}"/>
              </a:ext>
            </a:extLst>
          </p:cNvPr>
          <p:cNvGrpSpPr/>
          <p:nvPr/>
        </p:nvGrpSpPr>
        <p:grpSpPr>
          <a:xfrm>
            <a:off x="5283201" y="1503680"/>
            <a:ext cx="5953760" cy="7499684"/>
            <a:chOff x="1290238" y="2917368"/>
            <a:chExt cx="6863133" cy="7371600"/>
          </a:xfrm>
        </p:grpSpPr>
        <p:grpSp>
          <p:nvGrpSpPr>
            <p:cNvPr id="17" name="Group 16">
              <a:extLst>
                <a:ext uri="{FF2B5EF4-FFF2-40B4-BE49-F238E27FC236}">
                  <a16:creationId xmlns:a16="http://schemas.microsoft.com/office/drawing/2014/main" id="{DF35C3CC-5502-9FA9-5A93-B5E9A285F8BE}"/>
                </a:ext>
              </a:extLst>
            </p:cNvPr>
            <p:cNvGrpSpPr/>
            <p:nvPr/>
          </p:nvGrpSpPr>
          <p:grpSpPr>
            <a:xfrm>
              <a:off x="1290238" y="2917368"/>
              <a:ext cx="6852276" cy="7371600"/>
              <a:chOff x="5994035" y="361239"/>
              <a:chExt cx="11539569" cy="13292761"/>
            </a:xfrm>
          </p:grpSpPr>
          <p:sp>
            <p:nvSpPr>
              <p:cNvPr id="20" name="Isosceles Triangle 19">
                <a:extLst>
                  <a:ext uri="{FF2B5EF4-FFF2-40B4-BE49-F238E27FC236}">
                    <a16:creationId xmlns:a16="http://schemas.microsoft.com/office/drawing/2014/main" id="{5F25394C-3092-507F-9B70-F0C518A3D6CA}"/>
                  </a:ext>
                </a:extLst>
              </p:cNvPr>
              <p:cNvSpPr/>
              <p:nvPr/>
            </p:nvSpPr>
            <p:spPr>
              <a:xfrm>
                <a:off x="6012322" y="361239"/>
                <a:ext cx="11521277" cy="3521773"/>
              </a:xfrm>
              <a:prstGeom prst="triangle">
                <a:avLst/>
              </a:prstGeom>
              <a:noFill/>
              <a:ln w="12700">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a:latin typeface="Roboto" panose="020B0604020202020204" charset="0"/>
                  <a:ea typeface="Roboto" panose="020B0604020202020204" charset="0"/>
                </a:endParaRPr>
              </a:p>
            </p:txBody>
          </p:sp>
          <p:sp>
            <p:nvSpPr>
              <p:cNvPr id="27" name="Rectangle 26">
                <a:extLst>
                  <a:ext uri="{FF2B5EF4-FFF2-40B4-BE49-F238E27FC236}">
                    <a16:creationId xmlns:a16="http://schemas.microsoft.com/office/drawing/2014/main" id="{0D4FDF3A-64A0-CB3F-3223-FAC0B27CE4F5}"/>
                  </a:ext>
                </a:extLst>
              </p:cNvPr>
              <p:cNvSpPr/>
              <p:nvPr/>
            </p:nvSpPr>
            <p:spPr>
              <a:xfrm>
                <a:off x="6012323" y="3921190"/>
                <a:ext cx="4608512" cy="8640892"/>
              </a:xfrm>
              <a:prstGeom prst="rect">
                <a:avLst/>
              </a:prstGeom>
              <a:solidFill>
                <a:srgbClr val="1EBCC5"/>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Roboto" panose="020B0604020202020204" charset="0"/>
                    <a:ea typeface="Roboto" panose="020B0604020202020204" charset="0"/>
                  </a:rPr>
                  <a:t>transmission</a:t>
                </a:r>
                <a:br>
                  <a:rPr lang="nl-NL" sz="2000" dirty="0">
                    <a:latin typeface="Roboto" panose="020B0604020202020204" charset="0"/>
                    <a:ea typeface="Roboto" panose="020B0604020202020204" charset="0"/>
                  </a:rPr>
                </a:br>
                <a:r>
                  <a:rPr lang="nl-NL" sz="2000" dirty="0" err="1">
                    <a:latin typeface="Roboto" panose="020B0604020202020204" charset="0"/>
                    <a:ea typeface="Roboto" panose="020B0604020202020204" charset="0"/>
                  </a:rPr>
                  <a:t>infiltration</a:t>
                </a:r>
                <a:br>
                  <a:rPr lang="nl-NL" sz="2000" dirty="0">
                    <a:latin typeface="Roboto" panose="020B0604020202020204" charset="0"/>
                    <a:ea typeface="Roboto" panose="020B0604020202020204" charset="0"/>
                  </a:rPr>
                </a:br>
                <a:r>
                  <a:rPr lang="nl-NL" sz="2000" dirty="0" err="1">
                    <a:latin typeface="Roboto" panose="020B0604020202020204" charset="0"/>
                    <a:ea typeface="Roboto" panose="020B0604020202020204" charset="0"/>
                  </a:rPr>
                  <a:t>ventilation</a:t>
                </a:r>
                <a:endParaRPr lang="en-US" sz="2000" dirty="0">
                  <a:latin typeface="Roboto" panose="020B0604020202020204" charset="0"/>
                  <a:ea typeface="Roboto" panose="020B0604020202020204" charset="0"/>
                </a:endParaRPr>
              </a:p>
            </p:txBody>
          </p:sp>
          <p:sp>
            <p:nvSpPr>
              <p:cNvPr id="30" name="Rectangle 29">
                <a:extLst>
                  <a:ext uri="{FF2B5EF4-FFF2-40B4-BE49-F238E27FC236}">
                    <a16:creationId xmlns:a16="http://schemas.microsoft.com/office/drawing/2014/main" id="{432317EC-1A42-7A2F-79D9-FB3DE8BBEF8B}"/>
                  </a:ext>
                </a:extLst>
              </p:cNvPr>
              <p:cNvSpPr/>
              <p:nvPr/>
            </p:nvSpPr>
            <p:spPr>
              <a:xfrm>
                <a:off x="12925091" y="3921190"/>
                <a:ext cx="4608512" cy="5788800"/>
              </a:xfrm>
              <a:prstGeom prst="rect">
                <a:avLst/>
              </a:prstGeom>
              <a:solidFill>
                <a:srgbClr val="F1668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err="1">
                    <a:latin typeface="Roboto" panose="020B0604020202020204" charset="0"/>
                    <a:ea typeface="Roboto" panose="020B0604020202020204" charset="0"/>
                  </a:rPr>
                  <a:t>heating</a:t>
                </a:r>
                <a:endParaRPr lang="en-US" sz="2000" dirty="0">
                  <a:latin typeface="Roboto" panose="020B0604020202020204" charset="0"/>
                  <a:ea typeface="Roboto" panose="020B0604020202020204" charset="0"/>
                </a:endParaRPr>
              </a:p>
            </p:txBody>
          </p:sp>
          <p:sp>
            <p:nvSpPr>
              <p:cNvPr id="31" name="Rectangle 30">
                <a:extLst>
                  <a:ext uri="{FF2B5EF4-FFF2-40B4-BE49-F238E27FC236}">
                    <a16:creationId xmlns:a16="http://schemas.microsoft.com/office/drawing/2014/main" id="{ABC9FA29-4758-5E3F-FF6D-3F0D5E86EA21}"/>
                  </a:ext>
                </a:extLst>
              </p:cNvPr>
              <p:cNvSpPr/>
              <p:nvPr/>
            </p:nvSpPr>
            <p:spPr>
              <a:xfrm>
                <a:off x="12925092" y="9710882"/>
                <a:ext cx="4608512" cy="1900800"/>
              </a:xfrm>
              <a:prstGeom prst="rect">
                <a:avLst/>
              </a:prstGeom>
              <a:solidFill>
                <a:srgbClr val="B1D24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err="1">
                    <a:latin typeface="Roboto" panose="020B0604020202020204" charset="0"/>
                    <a:ea typeface="Roboto" panose="020B0604020202020204" charset="0"/>
                  </a:rPr>
                  <a:t>solar</a:t>
                </a:r>
                <a:r>
                  <a:rPr lang="nl-NL" sz="2000" dirty="0">
                    <a:latin typeface="Roboto" panose="020B0604020202020204" charset="0"/>
                    <a:ea typeface="Roboto" panose="020B0604020202020204" charset="0"/>
                  </a:rPr>
                  <a:t> </a:t>
                </a:r>
                <a:r>
                  <a:rPr lang="nl-NL" sz="2000" dirty="0" err="1">
                    <a:latin typeface="Roboto" panose="020B0604020202020204" charset="0"/>
                    <a:ea typeface="Roboto" panose="020B0604020202020204" charset="0"/>
                  </a:rPr>
                  <a:t>irradiation</a:t>
                </a:r>
                <a:endParaRPr lang="en-US" sz="2000" dirty="0">
                  <a:latin typeface="Roboto" panose="020B0604020202020204" charset="0"/>
                  <a:ea typeface="Roboto" panose="020B0604020202020204" charset="0"/>
                </a:endParaRPr>
              </a:p>
            </p:txBody>
          </p:sp>
          <p:sp>
            <p:nvSpPr>
              <p:cNvPr id="32" name="Rectangle 31">
                <a:extLst>
                  <a:ext uri="{FF2B5EF4-FFF2-40B4-BE49-F238E27FC236}">
                    <a16:creationId xmlns:a16="http://schemas.microsoft.com/office/drawing/2014/main" id="{11058387-D224-5BC8-E23A-8B5AD0D0B9A6}"/>
                  </a:ext>
                </a:extLst>
              </p:cNvPr>
              <p:cNvSpPr/>
              <p:nvPr/>
            </p:nvSpPr>
            <p:spPr>
              <a:xfrm>
                <a:off x="12925091" y="11611681"/>
                <a:ext cx="4608513" cy="950399"/>
              </a:xfrm>
              <a:prstGeom prst="rect">
                <a:avLst/>
              </a:prstGeom>
              <a:solidFill>
                <a:srgbClr val="D5E05B"/>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a:latin typeface="Roboto" panose="020B0604020202020204" charset="0"/>
                    <a:ea typeface="Roboto" panose="020B0604020202020204" charset="0"/>
                  </a:rPr>
                  <a:t>‘</a:t>
                </a:r>
                <a:r>
                  <a:rPr lang="nl-NL" sz="2000" err="1">
                    <a:latin typeface="Roboto" panose="020B0604020202020204" charset="0"/>
                    <a:ea typeface="Roboto" panose="020B0604020202020204" charset="0"/>
                  </a:rPr>
                  <a:t>internal</a:t>
                </a:r>
                <a:r>
                  <a:rPr lang="nl-NL" sz="2000">
                    <a:latin typeface="Roboto" panose="020B0604020202020204" charset="0"/>
                    <a:ea typeface="Roboto" panose="020B0604020202020204" charset="0"/>
                  </a:rPr>
                  <a:t>’ heat</a:t>
                </a:r>
                <a:endParaRPr lang="en-US" sz="2000">
                  <a:latin typeface="Roboto" panose="020B0604020202020204" charset="0"/>
                  <a:ea typeface="Roboto" panose="020B0604020202020204" charset="0"/>
                </a:endParaRPr>
              </a:p>
            </p:txBody>
          </p:sp>
          <p:cxnSp>
            <p:nvCxnSpPr>
              <p:cNvPr id="33" name="Straight Connector 32">
                <a:extLst>
                  <a:ext uri="{FF2B5EF4-FFF2-40B4-BE49-F238E27FC236}">
                    <a16:creationId xmlns:a16="http://schemas.microsoft.com/office/drawing/2014/main" id="{5BA79FA2-B847-6086-5BCF-711EBF835239}"/>
                  </a:ext>
                </a:extLst>
              </p:cNvPr>
              <p:cNvCxnSpPr>
                <a:cxnSpLocks/>
              </p:cNvCxnSpPr>
              <p:nvPr/>
            </p:nvCxnSpPr>
            <p:spPr>
              <a:xfrm>
                <a:off x="6012323" y="12562082"/>
                <a:ext cx="11521280" cy="0"/>
              </a:xfrm>
              <a:prstGeom prst="line">
                <a:avLst/>
              </a:prstGeom>
              <a:ln w="38100">
                <a:solidFill>
                  <a:srgbClr val="0E308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E2C7B20-DDCF-B556-4678-56E6C82216FA}"/>
                  </a:ext>
                </a:extLst>
              </p:cNvPr>
              <p:cNvCxnSpPr>
                <a:cxnSpLocks/>
              </p:cNvCxnSpPr>
              <p:nvPr/>
            </p:nvCxnSpPr>
            <p:spPr>
              <a:xfrm>
                <a:off x="6012323" y="3921194"/>
                <a:ext cx="11521280" cy="0"/>
              </a:xfrm>
              <a:prstGeom prst="line">
                <a:avLst/>
              </a:prstGeom>
              <a:ln w="38100">
                <a:solidFill>
                  <a:srgbClr val="0E3083"/>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E6E0ED6-DA6A-FEB9-A7E0-707C93AD5D98}"/>
                  </a:ext>
                </a:extLst>
              </p:cNvPr>
              <p:cNvSpPr txBox="1"/>
              <p:nvPr/>
            </p:nvSpPr>
            <p:spPr>
              <a:xfrm>
                <a:off x="5994035" y="12672048"/>
                <a:ext cx="4608513" cy="981952"/>
              </a:xfrm>
              <a:prstGeom prst="rect">
                <a:avLst/>
              </a:prstGeom>
              <a:noFill/>
            </p:spPr>
            <p:txBody>
              <a:bodyPr wrap="square" rtlCol="0">
                <a:spAutoFit/>
              </a:bodyPr>
              <a:lstStyle/>
              <a:p>
                <a:pPr algn="ctr"/>
                <a:r>
                  <a:rPr lang="nl-NL" sz="2000">
                    <a:solidFill>
                      <a:srgbClr val="00B0F0"/>
                    </a:solidFill>
                    <a:latin typeface="Roboto" panose="020B0604020202020204" charset="0"/>
                    <a:ea typeface="Roboto" panose="020B0604020202020204" charset="0"/>
                  </a:rPr>
                  <a:t>heat </a:t>
                </a:r>
                <a:r>
                  <a:rPr lang="nl-NL" sz="2000" err="1">
                    <a:solidFill>
                      <a:srgbClr val="00B0F0"/>
                    </a:solidFill>
                    <a:latin typeface="Roboto" panose="020B0604020202020204" charset="0"/>
                    <a:ea typeface="Roboto" panose="020B0604020202020204" charset="0"/>
                  </a:rPr>
                  <a:t>loss</a:t>
                </a:r>
                <a:endParaRPr lang="en-US" sz="2000">
                  <a:solidFill>
                    <a:srgbClr val="00B0F0"/>
                  </a:solidFill>
                  <a:latin typeface="Roboto" panose="020B0604020202020204" charset="0"/>
                  <a:ea typeface="Roboto" panose="020B0604020202020204" charset="0"/>
                </a:endParaRPr>
              </a:p>
            </p:txBody>
          </p:sp>
          <p:sp>
            <p:nvSpPr>
              <p:cNvPr id="36" name="TextBox 35">
                <a:extLst>
                  <a:ext uri="{FF2B5EF4-FFF2-40B4-BE49-F238E27FC236}">
                    <a16:creationId xmlns:a16="http://schemas.microsoft.com/office/drawing/2014/main" id="{AD7214D2-08D6-D4D5-F9D5-E4D85A9930AC}"/>
                  </a:ext>
                </a:extLst>
              </p:cNvPr>
              <p:cNvSpPr txBox="1"/>
              <p:nvPr/>
            </p:nvSpPr>
            <p:spPr>
              <a:xfrm>
                <a:off x="12906805" y="12671537"/>
                <a:ext cx="4608513" cy="981952"/>
              </a:xfrm>
              <a:prstGeom prst="rect">
                <a:avLst/>
              </a:prstGeom>
              <a:noFill/>
            </p:spPr>
            <p:txBody>
              <a:bodyPr wrap="square" rtlCol="0">
                <a:spAutoFit/>
              </a:bodyPr>
              <a:lstStyle/>
              <a:p>
                <a:pPr algn="ctr"/>
                <a:r>
                  <a:rPr lang="nl-NL" sz="2000">
                    <a:solidFill>
                      <a:srgbClr val="F16682"/>
                    </a:solidFill>
                    <a:latin typeface="Roboto" panose="020B0604020202020204" charset="0"/>
                    <a:ea typeface="Roboto" panose="020B0604020202020204" charset="0"/>
                  </a:rPr>
                  <a:t>heat </a:t>
                </a:r>
                <a:r>
                  <a:rPr lang="nl-NL" sz="2000" err="1">
                    <a:solidFill>
                      <a:srgbClr val="F16682"/>
                    </a:solidFill>
                    <a:latin typeface="Roboto" panose="020B0604020202020204" charset="0"/>
                    <a:ea typeface="Roboto" panose="020B0604020202020204" charset="0"/>
                  </a:rPr>
                  <a:t>gain</a:t>
                </a:r>
                <a:endParaRPr lang="en-US" sz="2000">
                  <a:solidFill>
                    <a:srgbClr val="F16682"/>
                  </a:solidFill>
                  <a:latin typeface="Roboto" panose="020B0604020202020204" charset="0"/>
                  <a:ea typeface="Roboto" panose="020B0604020202020204" charset="0"/>
                </a:endParaRPr>
              </a:p>
            </p:txBody>
          </p:sp>
        </p:grpSp>
        <p:sp>
          <p:nvSpPr>
            <p:cNvPr id="18" name="Rectangle 17">
              <a:extLst>
                <a:ext uri="{FF2B5EF4-FFF2-40B4-BE49-F238E27FC236}">
                  <a16:creationId xmlns:a16="http://schemas.microsoft.com/office/drawing/2014/main" id="{93B9BA28-256D-B7A9-6AE5-9516ED29B1D9}"/>
                </a:ext>
              </a:extLst>
            </p:cNvPr>
            <p:cNvSpPr/>
            <p:nvPr/>
          </p:nvSpPr>
          <p:spPr>
            <a:xfrm>
              <a:off x="5405947" y="4364489"/>
              <a:ext cx="2736567" cy="527051"/>
            </a:xfrm>
            <a:prstGeom prst="rect">
              <a:avLst/>
            </a:prstGeom>
            <a:noFill/>
            <a:ln w="19050">
              <a:solidFill>
                <a:srgbClr val="FFFF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B0604020202020204" charset="0"/>
                <a:ea typeface="Roboto" panose="020B0604020202020204" charset="0"/>
              </a:endParaRPr>
            </a:p>
          </p:txBody>
        </p:sp>
        <p:sp>
          <p:nvSpPr>
            <p:cNvPr id="19" name="Rectangle 18">
              <a:extLst>
                <a:ext uri="{FF2B5EF4-FFF2-40B4-BE49-F238E27FC236}">
                  <a16:creationId xmlns:a16="http://schemas.microsoft.com/office/drawing/2014/main" id="{54FC90DF-5002-DD40-1A10-CCA47E774561}"/>
                </a:ext>
              </a:extLst>
            </p:cNvPr>
            <p:cNvSpPr/>
            <p:nvPr/>
          </p:nvSpPr>
          <p:spPr>
            <a:xfrm>
              <a:off x="5416804" y="4891905"/>
              <a:ext cx="2736567" cy="527051"/>
            </a:xfrm>
            <a:prstGeom prst="rect">
              <a:avLst/>
            </a:prstGeom>
            <a:noFill/>
            <a:ln w="19050">
              <a:solidFill>
                <a:srgbClr val="FFFF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B0604020202020204" charset="0"/>
                <a:ea typeface="Roboto" panose="020B0604020202020204" charset="0"/>
              </a:endParaRPr>
            </a:p>
          </p:txBody>
        </p:sp>
      </p:grpSp>
    </p:spTree>
    <p:extLst>
      <p:ext uri="{BB962C8B-B14F-4D97-AF65-F5344CB8AC3E}">
        <p14:creationId xmlns:p14="http://schemas.microsoft.com/office/powerpoint/2010/main" val="3604090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 name="Group 213">
            <a:extLst>
              <a:ext uri="{FF2B5EF4-FFF2-40B4-BE49-F238E27FC236}">
                <a16:creationId xmlns:a16="http://schemas.microsoft.com/office/drawing/2014/main" id="{C95AB22C-A244-43FA-ADD8-7E8E0FEDA980}"/>
              </a:ext>
            </a:extLst>
          </p:cNvPr>
          <p:cNvGrpSpPr/>
          <p:nvPr/>
        </p:nvGrpSpPr>
        <p:grpSpPr>
          <a:xfrm>
            <a:off x="16393457" y="4337662"/>
            <a:ext cx="5606939" cy="1446550"/>
            <a:chOff x="857608" y="4233020"/>
            <a:chExt cx="5606939" cy="1446550"/>
          </a:xfrm>
          <a:solidFill>
            <a:schemeClr val="bg1">
              <a:lumMod val="65000"/>
            </a:schemeClr>
          </a:solidFill>
        </p:grpSpPr>
        <p:sp>
          <p:nvSpPr>
            <p:cNvPr id="213" name="TextBox 212">
              <a:extLst>
                <a:ext uri="{FF2B5EF4-FFF2-40B4-BE49-F238E27FC236}">
                  <a16:creationId xmlns:a16="http://schemas.microsoft.com/office/drawing/2014/main" id="{06D5A02C-6715-4FAB-8C2B-D11BCB0F9B0F}"/>
                </a:ext>
              </a:extLst>
            </p:cNvPr>
            <p:cNvSpPr txBox="1"/>
            <p:nvPr/>
          </p:nvSpPr>
          <p:spPr>
            <a:xfrm>
              <a:off x="857608" y="4233020"/>
              <a:ext cx="5606939" cy="1446550"/>
            </a:xfrm>
            <a:prstGeom prst="rect">
              <a:avLst/>
            </a:prstGeom>
            <a:grpFill/>
          </p:spPr>
          <p:txBody>
            <a:bodyPr wrap="square" rtlCol="0">
              <a:spAutoFit/>
            </a:bodyPr>
            <a:lstStyle/>
            <a:p>
              <a:r>
                <a:rPr lang="nl-NL" sz="4400">
                  <a:solidFill>
                    <a:srgbClr val="FFFFFF"/>
                  </a:solidFill>
                </a:rPr>
                <a:t> </a:t>
              </a:r>
              <a:br>
                <a:rPr lang="nl-NL" sz="4400">
                  <a:solidFill>
                    <a:srgbClr val="FFFFFF"/>
                  </a:solidFill>
                </a:rPr>
              </a:br>
              <a:endParaRPr lang="nl-NL" sz="4400">
                <a:solidFill>
                  <a:srgbClr val="FFFFFF"/>
                </a:solidFill>
              </a:endParaRPr>
            </a:p>
          </p:txBody>
        </p:sp>
        <p:sp>
          <p:nvSpPr>
            <p:cNvPr id="212" name="TextBox 211">
              <a:extLst>
                <a:ext uri="{FF2B5EF4-FFF2-40B4-BE49-F238E27FC236}">
                  <a16:creationId xmlns:a16="http://schemas.microsoft.com/office/drawing/2014/main" id="{74A6B389-C598-4A05-B3EF-A72DD4526669}"/>
                </a:ext>
              </a:extLst>
            </p:cNvPr>
            <p:cNvSpPr txBox="1"/>
            <p:nvPr/>
          </p:nvSpPr>
          <p:spPr>
            <a:xfrm>
              <a:off x="1139663" y="4679347"/>
              <a:ext cx="4547720" cy="646331"/>
            </a:xfrm>
            <a:prstGeom prst="rect">
              <a:avLst/>
            </a:prstGeom>
            <a:grpFill/>
          </p:spPr>
          <p:txBody>
            <a:bodyPr wrap="none" rtlCol="0" anchor="ctr">
              <a:spAutoFit/>
            </a:bodyPr>
            <a:lstStyle/>
            <a:p>
              <a:r>
                <a:rPr lang="nl-NL" sz="3600">
                  <a:solidFill>
                    <a:srgbClr val="FFFFFF"/>
                  </a:solidFill>
                </a:rPr>
                <a:t>time series output data</a:t>
              </a:r>
            </a:p>
          </p:txBody>
        </p:sp>
        <p:pic>
          <p:nvPicPr>
            <p:cNvPr id="211" name="Graphic 210" descr="Periodic Graph">
              <a:extLst>
                <a:ext uri="{FF2B5EF4-FFF2-40B4-BE49-F238E27FC236}">
                  <a16:creationId xmlns:a16="http://schemas.microsoft.com/office/drawing/2014/main" id="{E7C23AD3-CBD6-401E-8D6B-D6E2B62FDD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5777" y="4617792"/>
              <a:ext cx="769441" cy="769441"/>
            </a:xfrm>
            <a:prstGeom prst="rect">
              <a:avLst/>
            </a:prstGeom>
          </p:spPr>
        </p:pic>
      </p:grpSp>
      <p:sp>
        <p:nvSpPr>
          <p:cNvPr id="3" name="Text Placeholder 2">
            <a:extLst>
              <a:ext uri="{FF2B5EF4-FFF2-40B4-BE49-F238E27FC236}">
                <a16:creationId xmlns:a16="http://schemas.microsoft.com/office/drawing/2014/main" id="{35F5B60A-9519-429D-8D6B-49D15A2D0D8A}"/>
              </a:ext>
            </a:extLst>
          </p:cNvPr>
          <p:cNvSpPr>
            <a:spLocks noGrp="1"/>
          </p:cNvSpPr>
          <p:nvPr>
            <p:ph type="body" sz="quarter" idx="14"/>
          </p:nvPr>
        </p:nvSpPr>
        <p:spPr/>
        <p:txBody>
          <a:bodyPr/>
          <a:lstStyle/>
          <a:p>
            <a:r>
              <a:rPr lang="en-US" dirty="0">
                <a:solidFill>
                  <a:srgbClr val="B1D249"/>
                </a:solidFill>
              </a:rPr>
              <a:t>Twomes WP3: Data Analysis &amp; Prediction</a:t>
            </a:r>
            <a:endParaRPr lang="nl-NL" dirty="0">
              <a:solidFill>
                <a:srgbClr val="B1D249"/>
              </a:solidFill>
            </a:endParaRPr>
          </a:p>
        </p:txBody>
      </p:sp>
      <p:sp>
        <p:nvSpPr>
          <p:cNvPr id="4" name="Title 3">
            <a:extLst>
              <a:ext uri="{FF2B5EF4-FFF2-40B4-BE49-F238E27FC236}">
                <a16:creationId xmlns:a16="http://schemas.microsoft.com/office/drawing/2014/main" id="{274238FF-4382-4132-859F-36F98256B513}"/>
              </a:ext>
            </a:extLst>
          </p:cNvPr>
          <p:cNvSpPr>
            <a:spLocks noGrp="1"/>
          </p:cNvSpPr>
          <p:nvPr>
            <p:ph type="title"/>
          </p:nvPr>
        </p:nvSpPr>
        <p:spPr/>
        <p:txBody>
          <a:bodyPr>
            <a:normAutofit/>
          </a:bodyPr>
          <a:lstStyle/>
          <a:p>
            <a:r>
              <a:rPr lang="nl-NL" dirty="0"/>
              <a:t>Model parameters </a:t>
            </a:r>
            <a:r>
              <a:rPr lang="nl-NL" dirty="0" err="1"/>
              <a:t>for</a:t>
            </a:r>
            <a:r>
              <a:rPr lang="nl-NL" dirty="0"/>
              <a:t> </a:t>
            </a:r>
            <a:r>
              <a:rPr lang="nl-NL" dirty="0" err="1"/>
              <a:t>simulation</a:t>
            </a:r>
            <a:endParaRPr lang="nl-NL" dirty="0">
              <a:solidFill>
                <a:srgbClr val="B1D249"/>
              </a:solidFill>
            </a:endParaRPr>
          </a:p>
        </p:txBody>
      </p:sp>
      <p:sp>
        <p:nvSpPr>
          <p:cNvPr id="22" name="Rectangle 21">
            <a:extLst>
              <a:ext uri="{FF2B5EF4-FFF2-40B4-BE49-F238E27FC236}">
                <a16:creationId xmlns:a16="http://schemas.microsoft.com/office/drawing/2014/main" id="{5FC9FDC0-A81F-4668-A2D6-6EEAB2B6FDD9}"/>
              </a:ext>
            </a:extLst>
          </p:cNvPr>
          <p:cNvSpPr/>
          <p:nvPr/>
        </p:nvSpPr>
        <p:spPr>
          <a:xfrm>
            <a:off x="8945997" y="5255861"/>
            <a:ext cx="1768054" cy="3741156"/>
          </a:xfrm>
          <a:prstGeom prst="rect">
            <a:avLst/>
          </a:prstGeom>
          <a:solidFill>
            <a:schemeClr val="bg1">
              <a:lumMod val="65000"/>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Roboto" panose="020B0604020202020204" charset="0"/>
              <a:ea typeface="Roboto" panose="020B0604020202020204" charset="0"/>
            </a:endParaRPr>
          </a:p>
        </p:txBody>
      </p:sp>
      <p:sp>
        <p:nvSpPr>
          <p:cNvPr id="23" name="Rectangle 22">
            <a:extLst>
              <a:ext uri="{FF2B5EF4-FFF2-40B4-BE49-F238E27FC236}">
                <a16:creationId xmlns:a16="http://schemas.microsoft.com/office/drawing/2014/main" id="{F9F560A3-D08A-492A-A5BE-9FE1F49C03DB}"/>
              </a:ext>
            </a:extLst>
          </p:cNvPr>
          <p:cNvSpPr/>
          <p:nvPr/>
        </p:nvSpPr>
        <p:spPr>
          <a:xfrm>
            <a:off x="11598079" y="5255861"/>
            <a:ext cx="1768054" cy="2494113"/>
          </a:xfrm>
          <a:prstGeom prst="rect">
            <a:avLst/>
          </a:prstGeom>
          <a:solidFill>
            <a:schemeClr val="bg1">
              <a:lumMod val="75000"/>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Roboto" panose="020B0604020202020204" charset="0"/>
              <a:ea typeface="Roboto" panose="020B0604020202020204" charset="0"/>
            </a:endParaRPr>
          </a:p>
        </p:txBody>
      </p:sp>
      <p:sp>
        <p:nvSpPr>
          <p:cNvPr id="24" name="Rectangle 23">
            <a:extLst>
              <a:ext uri="{FF2B5EF4-FFF2-40B4-BE49-F238E27FC236}">
                <a16:creationId xmlns:a16="http://schemas.microsoft.com/office/drawing/2014/main" id="{10FF7C60-2F6E-40C7-AA84-7DE9B5223627}"/>
              </a:ext>
            </a:extLst>
          </p:cNvPr>
          <p:cNvSpPr/>
          <p:nvPr/>
        </p:nvSpPr>
        <p:spPr>
          <a:xfrm>
            <a:off x="11598079" y="7749960"/>
            <a:ext cx="1768054" cy="623538"/>
          </a:xfrm>
          <a:prstGeom prst="rect">
            <a:avLst/>
          </a:prstGeom>
          <a:solidFill>
            <a:schemeClr val="bg1">
              <a:lumMod val="50000"/>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Roboto" panose="020B0604020202020204" charset="0"/>
              <a:ea typeface="Roboto" panose="020B0604020202020204" charset="0"/>
            </a:endParaRPr>
          </a:p>
        </p:txBody>
      </p:sp>
      <p:sp>
        <p:nvSpPr>
          <p:cNvPr id="25" name="Rectangle 24">
            <a:extLst>
              <a:ext uri="{FF2B5EF4-FFF2-40B4-BE49-F238E27FC236}">
                <a16:creationId xmlns:a16="http://schemas.microsoft.com/office/drawing/2014/main" id="{97EACCA8-510A-4F8C-BDA9-FF84923D6559}"/>
              </a:ext>
            </a:extLst>
          </p:cNvPr>
          <p:cNvSpPr/>
          <p:nvPr/>
        </p:nvSpPr>
        <p:spPr>
          <a:xfrm>
            <a:off x="11598079" y="8373498"/>
            <a:ext cx="1768054" cy="623538"/>
          </a:xfrm>
          <a:prstGeom prst="rect">
            <a:avLst/>
          </a:prstGeom>
          <a:solidFill>
            <a:schemeClr val="bg1">
              <a:lumMod val="65000"/>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Roboto" panose="020B0604020202020204" charset="0"/>
              <a:ea typeface="Roboto" panose="020B0604020202020204" charset="0"/>
            </a:endParaRPr>
          </a:p>
        </p:txBody>
      </p:sp>
      <p:cxnSp>
        <p:nvCxnSpPr>
          <p:cNvPr id="26" name="Straight Connector 25">
            <a:extLst>
              <a:ext uri="{FF2B5EF4-FFF2-40B4-BE49-F238E27FC236}">
                <a16:creationId xmlns:a16="http://schemas.microsoft.com/office/drawing/2014/main" id="{2E1D0843-BE1C-4C10-A7ED-06031CBAC078}"/>
              </a:ext>
            </a:extLst>
          </p:cNvPr>
          <p:cNvCxnSpPr>
            <a:cxnSpLocks/>
          </p:cNvCxnSpPr>
          <p:nvPr/>
        </p:nvCxnSpPr>
        <p:spPr>
          <a:xfrm>
            <a:off x="8945997" y="8997017"/>
            <a:ext cx="442013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FD33A66-65EF-488D-9749-59EE3A28CCC1}"/>
              </a:ext>
            </a:extLst>
          </p:cNvPr>
          <p:cNvCxnSpPr>
            <a:cxnSpLocks/>
          </p:cNvCxnSpPr>
          <p:nvPr/>
        </p:nvCxnSpPr>
        <p:spPr>
          <a:xfrm>
            <a:off x="8945997" y="5255863"/>
            <a:ext cx="442013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4ED08CC8-2A02-430F-9E15-D4D22B86A743}"/>
              </a:ext>
            </a:extLst>
          </p:cNvPr>
          <p:cNvGrpSpPr/>
          <p:nvPr/>
        </p:nvGrpSpPr>
        <p:grpSpPr>
          <a:xfrm>
            <a:off x="8945997" y="5255851"/>
            <a:ext cx="4420136" cy="498834"/>
            <a:chOff x="3131840" y="4149073"/>
            <a:chExt cx="3600400" cy="288039"/>
          </a:xfrm>
        </p:grpSpPr>
        <p:cxnSp>
          <p:nvCxnSpPr>
            <p:cNvPr id="29" name="Straight Connector 28">
              <a:extLst>
                <a:ext uri="{FF2B5EF4-FFF2-40B4-BE49-F238E27FC236}">
                  <a16:creationId xmlns:a16="http://schemas.microsoft.com/office/drawing/2014/main" id="{C1A8D020-5070-42A7-848E-87C0D3C17192}"/>
                </a:ext>
              </a:extLst>
            </p:cNvPr>
            <p:cNvCxnSpPr>
              <a:cxnSpLocks/>
            </p:cNvCxnSpPr>
            <p:nvPr/>
          </p:nvCxnSpPr>
          <p:spPr>
            <a:xfrm>
              <a:off x="3131840" y="4437112"/>
              <a:ext cx="360040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5EC7D802-9176-4FC6-AD2A-E407A36CD8B2}"/>
                </a:ext>
              </a:extLst>
            </p:cNvPr>
            <p:cNvSpPr/>
            <p:nvPr/>
          </p:nvSpPr>
          <p:spPr>
            <a:xfrm>
              <a:off x="3131840" y="4149079"/>
              <a:ext cx="3600400" cy="288032"/>
            </a:xfrm>
            <a:prstGeom prst="rect">
              <a:avLst/>
            </a:prstGeom>
            <a:solidFill>
              <a:srgbClr val="FFFFFF">
                <a:alpha val="50196"/>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31" name="Straight Arrow Connector 30">
              <a:extLst>
                <a:ext uri="{FF2B5EF4-FFF2-40B4-BE49-F238E27FC236}">
                  <a16:creationId xmlns:a16="http://schemas.microsoft.com/office/drawing/2014/main" id="{79D2ECD8-07B1-4700-BC11-12B0A4CE1542}"/>
                </a:ext>
              </a:extLst>
            </p:cNvPr>
            <p:cNvCxnSpPr/>
            <p:nvPr/>
          </p:nvCxnSpPr>
          <p:spPr>
            <a:xfrm>
              <a:off x="4160526" y="4149073"/>
              <a:ext cx="0" cy="288038"/>
            </a:xfrm>
            <a:prstGeom prst="straightConnector1">
              <a:avLst/>
            </a:prstGeom>
            <a:ln w="9525">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5576080-9726-4620-B3AF-ABFB11E9C747}"/>
                </a:ext>
              </a:extLst>
            </p:cNvPr>
            <p:cNvCxnSpPr/>
            <p:nvPr/>
          </p:nvCxnSpPr>
          <p:spPr>
            <a:xfrm>
              <a:off x="5703554" y="4149073"/>
              <a:ext cx="0" cy="288038"/>
            </a:xfrm>
            <a:prstGeom prst="straightConnector1">
              <a:avLst/>
            </a:prstGeom>
            <a:ln w="9525">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1FEED1A5-BCD8-447E-8D65-9AE0B989ECFD}"/>
              </a:ext>
            </a:extLst>
          </p:cNvPr>
          <p:cNvGrpSpPr/>
          <p:nvPr/>
        </p:nvGrpSpPr>
        <p:grpSpPr>
          <a:xfrm>
            <a:off x="8945997" y="3830589"/>
            <a:ext cx="4434099" cy="5161823"/>
            <a:chOff x="10125877" y="3535619"/>
            <a:chExt cx="4434099" cy="5161823"/>
          </a:xfrm>
        </p:grpSpPr>
        <p:sp>
          <p:nvSpPr>
            <p:cNvPr id="21" name="Isosceles Triangle 20">
              <a:extLst>
                <a:ext uri="{FF2B5EF4-FFF2-40B4-BE49-F238E27FC236}">
                  <a16:creationId xmlns:a16="http://schemas.microsoft.com/office/drawing/2014/main" id="{59B347B6-E43F-4B92-B276-582CDABDF2F2}"/>
                </a:ext>
              </a:extLst>
            </p:cNvPr>
            <p:cNvSpPr/>
            <p:nvPr/>
          </p:nvSpPr>
          <p:spPr>
            <a:xfrm>
              <a:off x="10139840" y="3535619"/>
              <a:ext cx="4420136" cy="1427522"/>
            </a:xfrm>
            <a:prstGeom prst="triangle">
              <a:avLst>
                <a:gd name="adj" fmla="val 4872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tangle 34">
              <a:extLst>
                <a:ext uri="{FF2B5EF4-FFF2-40B4-BE49-F238E27FC236}">
                  <a16:creationId xmlns:a16="http://schemas.microsoft.com/office/drawing/2014/main" id="{663BBF09-DFBD-4E59-9B21-090A38C3F3C9}"/>
                </a:ext>
              </a:extLst>
            </p:cNvPr>
            <p:cNvSpPr/>
            <p:nvPr/>
          </p:nvSpPr>
          <p:spPr>
            <a:xfrm>
              <a:off x="10125877" y="4956295"/>
              <a:ext cx="4420136" cy="374114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209" name="Group 208">
            <a:extLst>
              <a:ext uri="{FF2B5EF4-FFF2-40B4-BE49-F238E27FC236}">
                <a16:creationId xmlns:a16="http://schemas.microsoft.com/office/drawing/2014/main" id="{5175CB55-56B0-4E1E-9545-77A349BCF98B}"/>
              </a:ext>
            </a:extLst>
          </p:cNvPr>
          <p:cNvGrpSpPr/>
          <p:nvPr/>
        </p:nvGrpSpPr>
        <p:grpSpPr>
          <a:xfrm>
            <a:off x="13366133" y="6116435"/>
            <a:ext cx="8634262" cy="2010807"/>
            <a:chOff x="13424855" y="6162838"/>
            <a:chExt cx="8204645" cy="2010807"/>
          </a:xfrm>
        </p:grpSpPr>
        <p:cxnSp>
          <p:nvCxnSpPr>
            <p:cNvPr id="38" name="Straight Arrow Connector 37">
              <a:extLst>
                <a:ext uri="{FF2B5EF4-FFF2-40B4-BE49-F238E27FC236}">
                  <a16:creationId xmlns:a16="http://schemas.microsoft.com/office/drawing/2014/main" id="{EA9F9173-13CF-4C60-A1A7-FEAFC14CE48C}"/>
                </a:ext>
              </a:extLst>
            </p:cNvPr>
            <p:cNvCxnSpPr>
              <a:cxnSpLocks/>
              <a:stCxn id="35" idx="3"/>
              <a:endCxn id="40" idx="1"/>
            </p:cNvCxnSpPr>
            <p:nvPr/>
          </p:nvCxnSpPr>
          <p:spPr>
            <a:xfrm>
              <a:off x="13424855" y="7168242"/>
              <a:ext cx="2876693" cy="0"/>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C018006-C74D-4455-8875-940A9C9FEDE2}"/>
                </a:ext>
              </a:extLst>
            </p:cNvPr>
            <p:cNvSpPr txBox="1"/>
            <p:nvPr/>
          </p:nvSpPr>
          <p:spPr>
            <a:xfrm>
              <a:off x="16301548" y="6162838"/>
              <a:ext cx="5327952" cy="2010807"/>
            </a:xfrm>
            <a:prstGeom prst="rect">
              <a:avLst/>
            </a:prstGeom>
            <a:noFill/>
            <a:ln>
              <a:solidFill>
                <a:schemeClr val="tx1"/>
              </a:solidFill>
              <a:prstDash val="dash"/>
            </a:ln>
          </p:spPr>
          <p:txBody>
            <a:bodyPr wrap="square" lIns="180000" rIns="180000" rtlCol="0">
              <a:spAutoFit/>
            </a:bodyPr>
            <a:lstStyle/>
            <a:p>
              <a:pPr>
                <a:lnSpc>
                  <a:spcPct val="150000"/>
                </a:lnSpc>
              </a:pPr>
              <a:r>
                <a:rPr lang="nl-NL" sz="4400">
                  <a:latin typeface="Roboto" panose="020B0604020202020204" charset="0"/>
                  <a:ea typeface="Roboto" panose="020B0604020202020204" charset="0"/>
                </a:rPr>
                <a:t>indoor </a:t>
              </a:r>
              <a:r>
                <a:rPr lang="nl-NL" sz="4400" err="1">
                  <a:latin typeface="Roboto" panose="020B0604020202020204" charset="0"/>
                  <a:ea typeface="Roboto" panose="020B0604020202020204" charset="0"/>
                </a:rPr>
                <a:t>temperature</a:t>
              </a:r>
              <a:endParaRPr lang="nl-NL" sz="4400">
                <a:latin typeface="Roboto" panose="020B0604020202020204" charset="0"/>
                <a:ea typeface="Roboto" panose="020B0604020202020204" charset="0"/>
              </a:endParaRPr>
            </a:p>
            <a:p>
              <a:pPr>
                <a:lnSpc>
                  <a:spcPct val="150000"/>
                </a:lnSpc>
              </a:pPr>
              <a:r>
                <a:rPr lang="nl-NL" sz="4400">
                  <a:latin typeface="Roboto" panose="020B0604020202020204" charset="0"/>
                  <a:ea typeface="Roboto" panose="020B0604020202020204" charset="0"/>
                </a:rPr>
                <a:t>energy </a:t>
              </a:r>
              <a:r>
                <a:rPr lang="nl-NL" sz="4400" err="1">
                  <a:latin typeface="Roboto" panose="020B0604020202020204" charset="0"/>
                  <a:ea typeface="Roboto" panose="020B0604020202020204" charset="0"/>
                </a:rPr>
                <a:t>use</a:t>
              </a:r>
              <a:endParaRPr lang="nl-NL" sz="4400">
                <a:latin typeface="Roboto" panose="020B0604020202020204" charset="0"/>
                <a:ea typeface="Roboto" panose="020B0604020202020204" charset="0"/>
              </a:endParaRPr>
            </a:p>
          </p:txBody>
        </p:sp>
      </p:grpSp>
      <p:grpSp>
        <p:nvGrpSpPr>
          <p:cNvPr id="208" name="Group 207">
            <a:extLst>
              <a:ext uri="{FF2B5EF4-FFF2-40B4-BE49-F238E27FC236}">
                <a16:creationId xmlns:a16="http://schemas.microsoft.com/office/drawing/2014/main" id="{BEE6D70D-475F-4004-8E97-BCCA3E0F93DB}"/>
              </a:ext>
            </a:extLst>
          </p:cNvPr>
          <p:cNvGrpSpPr/>
          <p:nvPr/>
        </p:nvGrpSpPr>
        <p:grpSpPr>
          <a:xfrm>
            <a:off x="1010007" y="6116435"/>
            <a:ext cx="7935990" cy="2010807"/>
            <a:chOff x="1214870" y="6123230"/>
            <a:chExt cx="7935990" cy="2010807"/>
          </a:xfrm>
        </p:grpSpPr>
        <p:cxnSp>
          <p:nvCxnSpPr>
            <p:cNvPr id="34" name="Straight Arrow Connector 33">
              <a:extLst>
                <a:ext uri="{FF2B5EF4-FFF2-40B4-BE49-F238E27FC236}">
                  <a16:creationId xmlns:a16="http://schemas.microsoft.com/office/drawing/2014/main" id="{B373D734-62A8-402E-A50D-E0F8B9E5A309}"/>
                </a:ext>
              </a:extLst>
            </p:cNvPr>
            <p:cNvCxnSpPr>
              <a:cxnSpLocks/>
              <a:stCxn id="42" idx="3"/>
              <a:endCxn id="35" idx="1"/>
            </p:cNvCxnSpPr>
            <p:nvPr/>
          </p:nvCxnSpPr>
          <p:spPr>
            <a:xfrm>
              <a:off x="6821810" y="7128634"/>
              <a:ext cx="2329050" cy="0"/>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10EC3F5-68CA-406C-90F1-75B1CB7618A0}"/>
                </a:ext>
              </a:extLst>
            </p:cNvPr>
            <p:cNvSpPr txBox="1"/>
            <p:nvPr/>
          </p:nvSpPr>
          <p:spPr>
            <a:xfrm>
              <a:off x="1214870" y="6123230"/>
              <a:ext cx="5606940" cy="2010807"/>
            </a:xfrm>
            <a:prstGeom prst="rect">
              <a:avLst/>
            </a:prstGeom>
            <a:noFill/>
            <a:ln>
              <a:solidFill>
                <a:schemeClr val="tx1"/>
              </a:solidFill>
              <a:prstDash val="dash"/>
              <a:extLst>
                <a:ext uri="{C807C97D-BFC1-408E-A445-0C87EB9F89A2}">
                  <ask:lineSketchStyleProps xmlns:ask="http://schemas.microsoft.com/office/drawing/2018/sketchyshapes" sd="1219033472">
                    <a:custGeom>
                      <a:avLst/>
                      <a:gdLst>
                        <a:gd name="connsiteX0" fmla="*/ 0 w 4303697"/>
                        <a:gd name="connsiteY0" fmla="*/ 0 h 2010807"/>
                        <a:gd name="connsiteX1" fmla="*/ 571777 w 4303697"/>
                        <a:gd name="connsiteY1" fmla="*/ 0 h 2010807"/>
                        <a:gd name="connsiteX2" fmla="*/ 1057480 w 4303697"/>
                        <a:gd name="connsiteY2" fmla="*/ 0 h 2010807"/>
                        <a:gd name="connsiteX3" fmla="*/ 1758368 w 4303697"/>
                        <a:gd name="connsiteY3" fmla="*/ 0 h 2010807"/>
                        <a:gd name="connsiteX4" fmla="*/ 2330145 w 4303697"/>
                        <a:gd name="connsiteY4" fmla="*/ 0 h 2010807"/>
                        <a:gd name="connsiteX5" fmla="*/ 2901921 w 4303697"/>
                        <a:gd name="connsiteY5" fmla="*/ 0 h 2010807"/>
                        <a:gd name="connsiteX6" fmla="*/ 3602809 w 4303697"/>
                        <a:gd name="connsiteY6" fmla="*/ 0 h 2010807"/>
                        <a:gd name="connsiteX7" fmla="*/ 4303697 w 4303697"/>
                        <a:gd name="connsiteY7" fmla="*/ 0 h 2010807"/>
                        <a:gd name="connsiteX8" fmla="*/ 4303697 w 4303697"/>
                        <a:gd name="connsiteY8" fmla="*/ 710485 h 2010807"/>
                        <a:gd name="connsiteX9" fmla="*/ 4303697 w 4303697"/>
                        <a:gd name="connsiteY9" fmla="*/ 1340538 h 2010807"/>
                        <a:gd name="connsiteX10" fmla="*/ 4303697 w 4303697"/>
                        <a:gd name="connsiteY10" fmla="*/ 2010807 h 2010807"/>
                        <a:gd name="connsiteX11" fmla="*/ 3688883 w 4303697"/>
                        <a:gd name="connsiteY11" fmla="*/ 2010807 h 2010807"/>
                        <a:gd name="connsiteX12" fmla="*/ 3117106 w 4303697"/>
                        <a:gd name="connsiteY12" fmla="*/ 2010807 h 2010807"/>
                        <a:gd name="connsiteX13" fmla="*/ 2416218 w 4303697"/>
                        <a:gd name="connsiteY13" fmla="*/ 2010807 h 2010807"/>
                        <a:gd name="connsiteX14" fmla="*/ 1715331 w 4303697"/>
                        <a:gd name="connsiteY14" fmla="*/ 2010807 h 2010807"/>
                        <a:gd name="connsiteX15" fmla="*/ 1186591 w 4303697"/>
                        <a:gd name="connsiteY15" fmla="*/ 2010807 h 2010807"/>
                        <a:gd name="connsiteX16" fmla="*/ 571777 w 4303697"/>
                        <a:gd name="connsiteY16" fmla="*/ 2010807 h 2010807"/>
                        <a:gd name="connsiteX17" fmla="*/ 0 w 4303697"/>
                        <a:gd name="connsiteY17" fmla="*/ 2010807 h 2010807"/>
                        <a:gd name="connsiteX18" fmla="*/ 0 w 4303697"/>
                        <a:gd name="connsiteY18" fmla="*/ 1340538 h 2010807"/>
                        <a:gd name="connsiteX19" fmla="*/ 0 w 4303697"/>
                        <a:gd name="connsiteY19" fmla="*/ 710485 h 2010807"/>
                        <a:gd name="connsiteX20" fmla="*/ 0 w 4303697"/>
                        <a:gd name="connsiteY20" fmla="*/ 0 h 201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03697" h="2010807" extrusionOk="0">
                          <a:moveTo>
                            <a:pt x="0" y="0"/>
                          </a:moveTo>
                          <a:cubicBezTo>
                            <a:pt x="123957" y="-3435"/>
                            <a:pt x="379201" y="19812"/>
                            <a:pt x="571777" y="0"/>
                          </a:cubicBezTo>
                          <a:cubicBezTo>
                            <a:pt x="764353" y="-19812"/>
                            <a:pt x="824864" y="-17426"/>
                            <a:pt x="1057480" y="0"/>
                          </a:cubicBezTo>
                          <a:cubicBezTo>
                            <a:pt x="1290096" y="17426"/>
                            <a:pt x="1586919" y="34171"/>
                            <a:pt x="1758368" y="0"/>
                          </a:cubicBezTo>
                          <a:cubicBezTo>
                            <a:pt x="1929817" y="-34171"/>
                            <a:pt x="2158375" y="26172"/>
                            <a:pt x="2330145" y="0"/>
                          </a:cubicBezTo>
                          <a:cubicBezTo>
                            <a:pt x="2501915" y="-26172"/>
                            <a:pt x="2681308" y="6644"/>
                            <a:pt x="2901921" y="0"/>
                          </a:cubicBezTo>
                          <a:cubicBezTo>
                            <a:pt x="3122534" y="-6644"/>
                            <a:pt x="3432240" y="-18941"/>
                            <a:pt x="3602809" y="0"/>
                          </a:cubicBezTo>
                          <a:cubicBezTo>
                            <a:pt x="3773378" y="18941"/>
                            <a:pt x="3994605" y="10758"/>
                            <a:pt x="4303697" y="0"/>
                          </a:cubicBezTo>
                          <a:cubicBezTo>
                            <a:pt x="4290404" y="308656"/>
                            <a:pt x="4327702" y="406595"/>
                            <a:pt x="4303697" y="710485"/>
                          </a:cubicBezTo>
                          <a:cubicBezTo>
                            <a:pt x="4279692" y="1014375"/>
                            <a:pt x="4332760" y="1180277"/>
                            <a:pt x="4303697" y="1340538"/>
                          </a:cubicBezTo>
                          <a:cubicBezTo>
                            <a:pt x="4274634" y="1500799"/>
                            <a:pt x="4306162" y="1760520"/>
                            <a:pt x="4303697" y="2010807"/>
                          </a:cubicBezTo>
                          <a:cubicBezTo>
                            <a:pt x="4117240" y="2019255"/>
                            <a:pt x="3979867" y="1994585"/>
                            <a:pt x="3688883" y="2010807"/>
                          </a:cubicBezTo>
                          <a:cubicBezTo>
                            <a:pt x="3397899" y="2027029"/>
                            <a:pt x="3399522" y="2015135"/>
                            <a:pt x="3117106" y="2010807"/>
                          </a:cubicBezTo>
                          <a:cubicBezTo>
                            <a:pt x="2834690" y="2006479"/>
                            <a:pt x="2624684" y="2021787"/>
                            <a:pt x="2416218" y="2010807"/>
                          </a:cubicBezTo>
                          <a:cubicBezTo>
                            <a:pt x="2207752" y="1999827"/>
                            <a:pt x="1885874" y="2035457"/>
                            <a:pt x="1715331" y="2010807"/>
                          </a:cubicBezTo>
                          <a:cubicBezTo>
                            <a:pt x="1544788" y="1986157"/>
                            <a:pt x="1360764" y="1993987"/>
                            <a:pt x="1186591" y="2010807"/>
                          </a:cubicBezTo>
                          <a:cubicBezTo>
                            <a:pt x="1012418" y="2027627"/>
                            <a:pt x="829756" y="2017879"/>
                            <a:pt x="571777" y="2010807"/>
                          </a:cubicBezTo>
                          <a:cubicBezTo>
                            <a:pt x="313798" y="2003735"/>
                            <a:pt x="272039" y="2011154"/>
                            <a:pt x="0" y="2010807"/>
                          </a:cubicBezTo>
                          <a:cubicBezTo>
                            <a:pt x="14936" y="1860138"/>
                            <a:pt x="-1556" y="1615474"/>
                            <a:pt x="0" y="1340538"/>
                          </a:cubicBezTo>
                          <a:cubicBezTo>
                            <a:pt x="1556" y="1065602"/>
                            <a:pt x="-16554" y="927424"/>
                            <a:pt x="0" y="710485"/>
                          </a:cubicBezTo>
                          <a:cubicBezTo>
                            <a:pt x="16554" y="493546"/>
                            <a:pt x="-31863" y="211119"/>
                            <a:pt x="0" y="0"/>
                          </a:cubicBezTo>
                          <a:close/>
                        </a:path>
                      </a:pathLst>
                    </a:custGeom>
                    <ask:type>
                      <ask:lineSketchNone/>
                    </ask:type>
                  </ask:lineSketchStyleProps>
                </a:ext>
              </a:extLst>
            </a:ln>
          </p:spPr>
          <p:txBody>
            <a:bodyPr wrap="square" lIns="180000" rIns="180000" rtlCol="0">
              <a:spAutoFit/>
            </a:bodyPr>
            <a:lstStyle/>
            <a:p>
              <a:pPr algn="r">
                <a:lnSpc>
                  <a:spcPct val="150000"/>
                </a:lnSpc>
              </a:pPr>
              <a:r>
                <a:rPr lang="nl-NL" sz="4400">
                  <a:latin typeface="Roboto" panose="020B0604020202020204" charset="0"/>
                  <a:ea typeface="Roboto" panose="020B0604020202020204" charset="0"/>
                </a:rPr>
                <a:t>setpoint changes</a:t>
              </a:r>
            </a:p>
            <a:p>
              <a:pPr algn="r">
                <a:lnSpc>
                  <a:spcPct val="150000"/>
                </a:lnSpc>
              </a:pPr>
              <a:r>
                <a:rPr lang="nl-NL" sz="4400" err="1">
                  <a:latin typeface="Roboto" panose="020B0604020202020204" charset="0"/>
                  <a:ea typeface="Roboto" panose="020B0604020202020204" charset="0"/>
                </a:rPr>
                <a:t>weather</a:t>
              </a:r>
              <a:endParaRPr lang="nl-NL" sz="4400">
                <a:latin typeface="Roboto" panose="020B0604020202020204" charset="0"/>
                <a:ea typeface="Roboto" panose="020B0604020202020204" charset="0"/>
              </a:endParaRPr>
            </a:p>
          </p:txBody>
        </p:sp>
      </p:grpSp>
      <p:pic>
        <p:nvPicPr>
          <p:cNvPr id="64" name="Graphic 63">
            <a:extLst>
              <a:ext uri="{FF2B5EF4-FFF2-40B4-BE49-F238E27FC236}">
                <a16:creationId xmlns:a16="http://schemas.microsoft.com/office/drawing/2014/main" id="{C09A9739-6D8B-4797-94E1-37B1A3960B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64360" y="5863600"/>
            <a:ext cx="806506" cy="806504"/>
          </a:xfrm>
          <a:prstGeom prst="rect">
            <a:avLst/>
          </a:prstGeom>
        </p:spPr>
      </p:pic>
      <p:grpSp>
        <p:nvGrpSpPr>
          <p:cNvPr id="66" name="Group 65">
            <a:extLst>
              <a:ext uri="{FF2B5EF4-FFF2-40B4-BE49-F238E27FC236}">
                <a16:creationId xmlns:a16="http://schemas.microsoft.com/office/drawing/2014/main" id="{AA3A6AFA-D1B0-471C-9815-BC585B39E2C6}"/>
              </a:ext>
            </a:extLst>
          </p:cNvPr>
          <p:cNvGrpSpPr/>
          <p:nvPr/>
        </p:nvGrpSpPr>
        <p:grpSpPr>
          <a:xfrm>
            <a:off x="12473183" y="8202409"/>
            <a:ext cx="611170" cy="611170"/>
            <a:chOff x="13947677" y="717157"/>
            <a:chExt cx="2012395" cy="2012395"/>
          </a:xfrm>
        </p:grpSpPr>
        <p:sp>
          <p:nvSpPr>
            <p:cNvPr id="65" name="Oval 64">
              <a:extLst>
                <a:ext uri="{FF2B5EF4-FFF2-40B4-BE49-F238E27FC236}">
                  <a16:creationId xmlns:a16="http://schemas.microsoft.com/office/drawing/2014/main" id="{E853D021-B06A-4F1C-B9D8-8C8A1472B32A}"/>
                </a:ext>
              </a:extLst>
            </p:cNvPr>
            <p:cNvSpPr/>
            <p:nvPr/>
          </p:nvSpPr>
          <p:spPr>
            <a:xfrm>
              <a:off x="13947677" y="717157"/>
              <a:ext cx="2012395" cy="201239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2" name="Graphic 61">
              <a:extLst>
                <a:ext uri="{FF2B5EF4-FFF2-40B4-BE49-F238E27FC236}">
                  <a16:creationId xmlns:a16="http://schemas.microsoft.com/office/drawing/2014/main" id="{E47300E2-8EB2-41C8-B191-9656128123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261576" y="976464"/>
              <a:ext cx="1493780" cy="1493780"/>
            </a:xfrm>
            <a:prstGeom prst="rect">
              <a:avLst/>
            </a:prstGeom>
          </p:spPr>
        </p:pic>
      </p:grpSp>
      <p:grpSp>
        <p:nvGrpSpPr>
          <p:cNvPr id="67" name="Group 66">
            <a:extLst>
              <a:ext uri="{FF2B5EF4-FFF2-40B4-BE49-F238E27FC236}">
                <a16:creationId xmlns:a16="http://schemas.microsoft.com/office/drawing/2014/main" id="{4660F771-2718-4B4D-847A-56C886B2DB01}"/>
              </a:ext>
            </a:extLst>
          </p:cNvPr>
          <p:cNvGrpSpPr/>
          <p:nvPr/>
        </p:nvGrpSpPr>
        <p:grpSpPr>
          <a:xfrm>
            <a:off x="10905298" y="8202409"/>
            <a:ext cx="611170" cy="611170"/>
            <a:chOff x="13947677" y="717157"/>
            <a:chExt cx="2012395" cy="2012395"/>
          </a:xfrm>
        </p:grpSpPr>
        <p:sp>
          <p:nvSpPr>
            <p:cNvPr id="68" name="Oval 67">
              <a:extLst>
                <a:ext uri="{FF2B5EF4-FFF2-40B4-BE49-F238E27FC236}">
                  <a16:creationId xmlns:a16="http://schemas.microsoft.com/office/drawing/2014/main" id="{277A744A-2E14-4B6A-BFE4-788404287BE8}"/>
                </a:ext>
              </a:extLst>
            </p:cNvPr>
            <p:cNvSpPr/>
            <p:nvPr/>
          </p:nvSpPr>
          <p:spPr>
            <a:xfrm>
              <a:off x="13947677" y="717157"/>
              <a:ext cx="2012395" cy="201239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9" name="Graphic 68">
              <a:extLst>
                <a:ext uri="{FF2B5EF4-FFF2-40B4-BE49-F238E27FC236}">
                  <a16:creationId xmlns:a16="http://schemas.microsoft.com/office/drawing/2014/main" id="{48107F01-04E6-4B22-9589-AFDEFB4AD9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261576" y="976464"/>
              <a:ext cx="1493780" cy="1493780"/>
            </a:xfrm>
            <a:prstGeom prst="rect">
              <a:avLst/>
            </a:prstGeom>
          </p:spPr>
        </p:pic>
      </p:grpSp>
      <p:grpSp>
        <p:nvGrpSpPr>
          <p:cNvPr id="70" name="Group 69">
            <a:extLst>
              <a:ext uri="{FF2B5EF4-FFF2-40B4-BE49-F238E27FC236}">
                <a16:creationId xmlns:a16="http://schemas.microsoft.com/office/drawing/2014/main" id="{80F11062-2BAE-4C6B-9488-B2AD3CB587B6}"/>
              </a:ext>
            </a:extLst>
          </p:cNvPr>
          <p:cNvGrpSpPr/>
          <p:nvPr/>
        </p:nvGrpSpPr>
        <p:grpSpPr>
          <a:xfrm>
            <a:off x="9394562" y="8202409"/>
            <a:ext cx="611170" cy="611170"/>
            <a:chOff x="13947677" y="717157"/>
            <a:chExt cx="2012395" cy="2012395"/>
          </a:xfrm>
        </p:grpSpPr>
        <p:sp>
          <p:nvSpPr>
            <p:cNvPr id="71" name="Oval 70">
              <a:extLst>
                <a:ext uri="{FF2B5EF4-FFF2-40B4-BE49-F238E27FC236}">
                  <a16:creationId xmlns:a16="http://schemas.microsoft.com/office/drawing/2014/main" id="{B0FE7A87-D0FD-4C22-9947-245A766D79B0}"/>
                </a:ext>
              </a:extLst>
            </p:cNvPr>
            <p:cNvSpPr/>
            <p:nvPr/>
          </p:nvSpPr>
          <p:spPr>
            <a:xfrm>
              <a:off x="13947677" y="717157"/>
              <a:ext cx="2012395" cy="201239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2" name="Graphic 71">
              <a:extLst>
                <a:ext uri="{FF2B5EF4-FFF2-40B4-BE49-F238E27FC236}">
                  <a16:creationId xmlns:a16="http://schemas.microsoft.com/office/drawing/2014/main" id="{066EF00D-92A7-4362-8CDC-CDE74786CA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261576" y="976464"/>
              <a:ext cx="1493780" cy="1493780"/>
            </a:xfrm>
            <a:prstGeom prst="rect">
              <a:avLst/>
            </a:prstGeom>
          </p:spPr>
        </p:pic>
      </p:grpSp>
      <p:pic>
        <p:nvPicPr>
          <p:cNvPr id="76" name="Graphic 75">
            <a:extLst>
              <a:ext uri="{FF2B5EF4-FFF2-40B4-BE49-F238E27FC236}">
                <a16:creationId xmlns:a16="http://schemas.microsoft.com/office/drawing/2014/main" id="{1DB38D79-89D6-46E4-90DE-49845A660008}"/>
              </a:ext>
            </a:extLst>
          </p:cNvPr>
          <p:cNvPicPr>
            <a:picLocks noChangeAspect="1"/>
          </p:cNvPicPr>
          <p:nvPr/>
        </p:nvPicPr>
        <p:blipFill>
          <a:blip r:embed="rId4">
            <a:extLst>
              <a:ext uri="{96DAC541-7B7A-43D3-8B79-37D633B846F1}">
                <asvg:svgBlip xmlns:asvg="http://schemas.microsoft.com/office/drawing/2016/SVG/main" r:embed="rId8"/>
              </a:ext>
            </a:extLst>
          </a:blip>
          <a:stretch>
            <a:fillRect/>
          </a:stretch>
        </p:blipFill>
        <p:spPr>
          <a:xfrm>
            <a:off x="10752560" y="6504813"/>
            <a:ext cx="806506" cy="806504"/>
          </a:xfrm>
          <a:prstGeom prst="rect">
            <a:avLst/>
          </a:prstGeom>
        </p:spPr>
      </p:pic>
      <p:pic>
        <p:nvPicPr>
          <p:cNvPr id="77" name="Graphic 76">
            <a:extLst>
              <a:ext uri="{FF2B5EF4-FFF2-40B4-BE49-F238E27FC236}">
                <a16:creationId xmlns:a16="http://schemas.microsoft.com/office/drawing/2014/main" id="{55BE8D1E-40F9-4BBB-A3BD-FC4E77A424C0}"/>
              </a:ext>
            </a:extLst>
          </p:cNvPr>
          <p:cNvPicPr>
            <a:picLocks noChangeAspect="1"/>
          </p:cNvPicPr>
          <p:nvPr/>
        </p:nvPicPr>
        <p:blipFill>
          <a:blip r:embed="rId4">
            <a:extLst>
              <a:ext uri="{96DAC541-7B7A-43D3-8B79-37D633B846F1}">
                <asvg:svgBlip xmlns:asvg="http://schemas.microsoft.com/office/drawing/2016/SVG/main" r:embed="rId8"/>
              </a:ext>
            </a:extLst>
          </a:blip>
          <a:stretch>
            <a:fillRect/>
          </a:stretch>
        </p:blipFill>
        <p:spPr>
          <a:xfrm>
            <a:off x="9473356" y="6629752"/>
            <a:ext cx="806506" cy="806504"/>
          </a:xfrm>
          <a:prstGeom prst="rect">
            <a:avLst/>
          </a:prstGeom>
        </p:spPr>
      </p:pic>
      <p:pic>
        <p:nvPicPr>
          <p:cNvPr id="78" name="Graphic 77">
            <a:extLst>
              <a:ext uri="{FF2B5EF4-FFF2-40B4-BE49-F238E27FC236}">
                <a16:creationId xmlns:a16="http://schemas.microsoft.com/office/drawing/2014/main" id="{EF404D62-CECC-44D5-934D-5717A02A3019}"/>
              </a:ext>
            </a:extLst>
          </p:cNvPr>
          <p:cNvPicPr>
            <a:picLocks noChangeAspect="1"/>
          </p:cNvPicPr>
          <p:nvPr/>
        </p:nvPicPr>
        <p:blipFill>
          <a:blip r:embed="rId4">
            <a:extLst>
              <a:ext uri="{96DAC541-7B7A-43D3-8B79-37D633B846F1}">
                <asvg:svgBlip xmlns:asvg="http://schemas.microsoft.com/office/drawing/2016/SVG/main" r:embed="rId8"/>
              </a:ext>
            </a:extLst>
          </a:blip>
          <a:stretch>
            <a:fillRect/>
          </a:stretch>
        </p:blipFill>
        <p:spPr>
          <a:xfrm>
            <a:off x="12135667" y="6595506"/>
            <a:ext cx="806506" cy="806504"/>
          </a:xfrm>
          <a:prstGeom prst="rect">
            <a:avLst/>
          </a:prstGeom>
        </p:spPr>
      </p:pic>
      <p:pic>
        <p:nvPicPr>
          <p:cNvPr id="79" name="Graphic 78">
            <a:extLst>
              <a:ext uri="{FF2B5EF4-FFF2-40B4-BE49-F238E27FC236}">
                <a16:creationId xmlns:a16="http://schemas.microsoft.com/office/drawing/2014/main" id="{74A40600-5D32-4D86-AFF4-EC8445A3D34C}"/>
              </a:ext>
            </a:extLst>
          </p:cNvPr>
          <p:cNvPicPr>
            <a:picLocks noChangeAspect="1"/>
          </p:cNvPicPr>
          <p:nvPr/>
        </p:nvPicPr>
        <p:blipFill>
          <a:blip r:embed="rId4">
            <a:extLst>
              <a:ext uri="{96DAC541-7B7A-43D3-8B79-37D633B846F1}">
                <asvg:svgBlip xmlns:asvg="http://schemas.microsoft.com/office/drawing/2016/SVG/main" r:embed="rId8"/>
              </a:ext>
            </a:extLst>
          </a:blip>
          <a:stretch>
            <a:fillRect/>
          </a:stretch>
        </p:blipFill>
        <p:spPr>
          <a:xfrm>
            <a:off x="11714464" y="5813030"/>
            <a:ext cx="806506" cy="806504"/>
          </a:xfrm>
          <a:prstGeom prst="rect">
            <a:avLst/>
          </a:prstGeom>
        </p:spPr>
      </p:pic>
      <p:pic>
        <p:nvPicPr>
          <p:cNvPr id="80" name="Graphic 79">
            <a:extLst>
              <a:ext uri="{FF2B5EF4-FFF2-40B4-BE49-F238E27FC236}">
                <a16:creationId xmlns:a16="http://schemas.microsoft.com/office/drawing/2014/main" id="{9F8506D4-7FFE-42F9-9069-A8EDF0FDEE7A}"/>
              </a:ext>
            </a:extLst>
          </p:cNvPr>
          <p:cNvPicPr>
            <a:picLocks noChangeAspect="1"/>
          </p:cNvPicPr>
          <p:nvPr/>
        </p:nvPicPr>
        <p:blipFill>
          <a:blip r:embed="rId4">
            <a:extLst>
              <a:ext uri="{96DAC541-7B7A-43D3-8B79-37D633B846F1}">
                <asvg:svgBlip xmlns:asvg="http://schemas.microsoft.com/office/drawing/2016/SVG/main" r:embed="rId8"/>
              </a:ext>
            </a:extLst>
          </a:blip>
          <a:stretch>
            <a:fillRect/>
          </a:stretch>
        </p:blipFill>
        <p:spPr>
          <a:xfrm>
            <a:off x="11349773" y="7334012"/>
            <a:ext cx="806506" cy="806504"/>
          </a:xfrm>
          <a:prstGeom prst="rect">
            <a:avLst/>
          </a:prstGeom>
        </p:spPr>
      </p:pic>
      <p:cxnSp>
        <p:nvCxnSpPr>
          <p:cNvPr id="82" name="Straight Arrow Connector 81">
            <a:extLst>
              <a:ext uri="{FF2B5EF4-FFF2-40B4-BE49-F238E27FC236}">
                <a16:creationId xmlns:a16="http://schemas.microsoft.com/office/drawing/2014/main" id="{775293A9-4D9B-4207-8D28-7E13A366F388}"/>
              </a:ext>
            </a:extLst>
          </p:cNvPr>
          <p:cNvCxnSpPr>
            <a:cxnSpLocks/>
            <a:stCxn id="77" idx="3"/>
            <a:endCxn id="76" idx="1"/>
          </p:cNvCxnSpPr>
          <p:nvPr/>
        </p:nvCxnSpPr>
        <p:spPr>
          <a:xfrm flipV="1">
            <a:off x="10279862" y="6908065"/>
            <a:ext cx="472698" cy="124939"/>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81F28F5-8C64-4329-B8DD-A238D6DEDB58}"/>
              </a:ext>
            </a:extLst>
          </p:cNvPr>
          <p:cNvCxnSpPr>
            <a:cxnSpLocks/>
            <a:stCxn id="77" idx="3"/>
            <a:endCxn id="80" idx="1"/>
          </p:cNvCxnSpPr>
          <p:nvPr/>
        </p:nvCxnSpPr>
        <p:spPr>
          <a:xfrm>
            <a:off x="10279862" y="7033004"/>
            <a:ext cx="1069911" cy="704260"/>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7607260-CC33-4E95-80CF-33BC5A71F406}"/>
              </a:ext>
            </a:extLst>
          </p:cNvPr>
          <p:cNvCxnSpPr>
            <a:cxnSpLocks/>
            <a:stCxn id="64" idx="3"/>
            <a:endCxn id="76" idx="0"/>
          </p:cNvCxnSpPr>
          <p:nvPr/>
        </p:nvCxnSpPr>
        <p:spPr>
          <a:xfrm>
            <a:off x="10770866" y="6266852"/>
            <a:ext cx="384947" cy="237961"/>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1028CE77-BBE8-498C-A925-CEF5972A12E2}"/>
              </a:ext>
            </a:extLst>
          </p:cNvPr>
          <p:cNvCxnSpPr>
            <a:cxnSpLocks/>
            <a:stCxn id="76" idx="3"/>
            <a:endCxn id="78" idx="1"/>
          </p:cNvCxnSpPr>
          <p:nvPr/>
        </p:nvCxnSpPr>
        <p:spPr>
          <a:xfrm>
            <a:off x="11559066" y="6908065"/>
            <a:ext cx="576601" cy="90693"/>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6025B8FB-006B-4221-B133-6063559697FF}"/>
              </a:ext>
            </a:extLst>
          </p:cNvPr>
          <p:cNvCxnSpPr>
            <a:cxnSpLocks/>
            <a:stCxn id="79" idx="3"/>
            <a:endCxn id="78" idx="0"/>
          </p:cNvCxnSpPr>
          <p:nvPr/>
        </p:nvCxnSpPr>
        <p:spPr>
          <a:xfrm>
            <a:off x="12520970" y="6216282"/>
            <a:ext cx="17950" cy="379224"/>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C2B6B5D5-40BA-40EE-91FA-E09144BCC6A2}"/>
              </a:ext>
            </a:extLst>
          </p:cNvPr>
          <p:cNvCxnSpPr>
            <a:cxnSpLocks/>
            <a:stCxn id="76" idx="3"/>
            <a:endCxn id="80" idx="0"/>
          </p:cNvCxnSpPr>
          <p:nvPr/>
        </p:nvCxnSpPr>
        <p:spPr>
          <a:xfrm>
            <a:off x="11559066" y="6908065"/>
            <a:ext cx="193960" cy="425947"/>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CD355560-C3A6-4530-A6B4-DFB3A53FA091}"/>
              </a:ext>
            </a:extLst>
          </p:cNvPr>
          <p:cNvCxnSpPr>
            <a:cxnSpLocks/>
            <a:stCxn id="76" idx="0"/>
            <a:endCxn id="79" idx="1"/>
          </p:cNvCxnSpPr>
          <p:nvPr/>
        </p:nvCxnSpPr>
        <p:spPr>
          <a:xfrm flipV="1">
            <a:off x="11155813" y="6216282"/>
            <a:ext cx="558651" cy="288531"/>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28FEF0DA-A975-4934-9897-73B3D166AF00}"/>
              </a:ext>
            </a:extLst>
          </p:cNvPr>
          <p:cNvCxnSpPr>
            <a:cxnSpLocks/>
            <a:stCxn id="65" idx="0"/>
            <a:endCxn id="80" idx="3"/>
          </p:cNvCxnSpPr>
          <p:nvPr/>
        </p:nvCxnSpPr>
        <p:spPr>
          <a:xfrm flipH="1" flipV="1">
            <a:off x="12156279" y="7737264"/>
            <a:ext cx="622489" cy="465145"/>
          </a:xfrm>
          <a:prstGeom prst="straightConnector1">
            <a:avLst/>
          </a:prstGeom>
          <a:ln w="38100">
            <a:solidFill>
              <a:schemeClr val="bg1">
                <a:lumMod val="6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1A4CBB94-B4F0-4CF0-B705-73A6D5C07763}"/>
              </a:ext>
            </a:extLst>
          </p:cNvPr>
          <p:cNvCxnSpPr>
            <a:cxnSpLocks/>
            <a:stCxn id="68" idx="0"/>
            <a:endCxn id="77" idx="2"/>
          </p:cNvCxnSpPr>
          <p:nvPr/>
        </p:nvCxnSpPr>
        <p:spPr>
          <a:xfrm flipH="1" flipV="1">
            <a:off x="9876609" y="7436256"/>
            <a:ext cx="1334274" cy="766153"/>
          </a:xfrm>
          <a:prstGeom prst="straightConnector1">
            <a:avLst/>
          </a:prstGeom>
          <a:ln w="38100">
            <a:solidFill>
              <a:schemeClr val="bg1">
                <a:lumMod val="6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34C0E872-C6C8-4CE7-8976-FF5CDBFFA5EA}"/>
              </a:ext>
            </a:extLst>
          </p:cNvPr>
          <p:cNvCxnSpPr>
            <a:cxnSpLocks/>
            <a:stCxn id="71" idx="0"/>
            <a:endCxn id="77" idx="2"/>
          </p:cNvCxnSpPr>
          <p:nvPr/>
        </p:nvCxnSpPr>
        <p:spPr>
          <a:xfrm flipV="1">
            <a:off x="9700147" y="7436256"/>
            <a:ext cx="176462" cy="766153"/>
          </a:xfrm>
          <a:prstGeom prst="straightConnector1">
            <a:avLst/>
          </a:prstGeom>
          <a:ln w="38100">
            <a:solidFill>
              <a:schemeClr val="bg1">
                <a:lumMod val="6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20D24E55-D6BD-4004-AAF3-42B70EF7E7DC}"/>
              </a:ext>
            </a:extLst>
          </p:cNvPr>
          <p:cNvCxnSpPr>
            <a:cxnSpLocks/>
            <a:stCxn id="78" idx="3"/>
            <a:endCxn id="35" idx="3"/>
          </p:cNvCxnSpPr>
          <p:nvPr/>
        </p:nvCxnSpPr>
        <p:spPr>
          <a:xfrm>
            <a:off x="12942173" y="6998758"/>
            <a:ext cx="423960" cy="123081"/>
          </a:xfrm>
          <a:prstGeom prst="straightConnector1">
            <a:avLst/>
          </a:prstGeom>
          <a:ln w="38100">
            <a:solidFill>
              <a:schemeClr val="bg1">
                <a:lumMod val="6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1CA32362-8197-4846-8AA9-5FA7F50A0494}"/>
              </a:ext>
            </a:extLst>
          </p:cNvPr>
          <p:cNvCxnSpPr>
            <a:cxnSpLocks/>
            <a:stCxn id="80" idx="3"/>
            <a:endCxn id="78" idx="2"/>
          </p:cNvCxnSpPr>
          <p:nvPr/>
        </p:nvCxnSpPr>
        <p:spPr>
          <a:xfrm flipV="1">
            <a:off x="12156279" y="7402010"/>
            <a:ext cx="382641" cy="335254"/>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C6038E28-1282-4317-ABDB-4AE30151ADE4}"/>
              </a:ext>
            </a:extLst>
          </p:cNvPr>
          <p:cNvSpPr txBox="1"/>
          <p:nvPr/>
        </p:nvSpPr>
        <p:spPr>
          <a:xfrm rot="16200000">
            <a:off x="9183802" y="9164860"/>
            <a:ext cx="4027958" cy="3683060"/>
          </a:xfrm>
          <a:prstGeom prst="rect">
            <a:avLst/>
          </a:prstGeom>
          <a:noFill/>
          <a:ln>
            <a:noFill/>
            <a:prstDash val="dash"/>
            <a:extLst>
              <a:ext uri="{C807C97D-BFC1-408E-A445-0C87EB9F89A2}">
                <ask:lineSketchStyleProps xmlns:ask="http://schemas.microsoft.com/office/drawing/2018/sketchyshapes" sd="1219033472">
                  <a:custGeom>
                    <a:avLst/>
                    <a:gdLst>
                      <a:gd name="connsiteX0" fmla="*/ 0 w 4303697"/>
                      <a:gd name="connsiteY0" fmla="*/ 0 h 2010807"/>
                      <a:gd name="connsiteX1" fmla="*/ 571777 w 4303697"/>
                      <a:gd name="connsiteY1" fmla="*/ 0 h 2010807"/>
                      <a:gd name="connsiteX2" fmla="*/ 1057480 w 4303697"/>
                      <a:gd name="connsiteY2" fmla="*/ 0 h 2010807"/>
                      <a:gd name="connsiteX3" fmla="*/ 1758368 w 4303697"/>
                      <a:gd name="connsiteY3" fmla="*/ 0 h 2010807"/>
                      <a:gd name="connsiteX4" fmla="*/ 2330145 w 4303697"/>
                      <a:gd name="connsiteY4" fmla="*/ 0 h 2010807"/>
                      <a:gd name="connsiteX5" fmla="*/ 2901921 w 4303697"/>
                      <a:gd name="connsiteY5" fmla="*/ 0 h 2010807"/>
                      <a:gd name="connsiteX6" fmla="*/ 3602809 w 4303697"/>
                      <a:gd name="connsiteY6" fmla="*/ 0 h 2010807"/>
                      <a:gd name="connsiteX7" fmla="*/ 4303697 w 4303697"/>
                      <a:gd name="connsiteY7" fmla="*/ 0 h 2010807"/>
                      <a:gd name="connsiteX8" fmla="*/ 4303697 w 4303697"/>
                      <a:gd name="connsiteY8" fmla="*/ 710485 h 2010807"/>
                      <a:gd name="connsiteX9" fmla="*/ 4303697 w 4303697"/>
                      <a:gd name="connsiteY9" fmla="*/ 1340538 h 2010807"/>
                      <a:gd name="connsiteX10" fmla="*/ 4303697 w 4303697"/>
                      <a:gd name="connsiteY10" fmla="*/ 2010807 h 2010807"/>
                      <a:gd name="connsiteX11" fmla="*/ 3688883 w 4303697"/>
                      <a:gd name="connsiteY11" fmla="*/ 2010807 h 2010807"/>
                      <a:gd name="connsiteX12" fmla="*/ 3117106 w 4303697"/>
                      <a:gd name="connsiteY12" fmla="*/ 2010807 h 2010807"/>
                      <a:gd name="connsiteX13" fmla="*/ 2416218 w 4303697"/>
                      <a:gd name="connsiteY13" fmla="*/ 2010807 h 2010807"/>
                      <a:gd name="connsiteX14" fmla="*/ 1715331 w 4303697"/>
                      <a:gd name="connsiteY14" fmla="*/ 2010807 h 2010807"/>
                      <a:gd name="connsiteX15" fmla="*/ 1186591 w 4303697"/>
                      <a:gd name="connsiteY15" fmla="*/ 2010807 h 2010807"/>
                      <a:gd name="connsiteX16" fmla="*/ 571777 w 4303697"/>
                      <a:gd name="connsiteY16" fmla="*/ 2010807 h 2010807"/>
                      <a:gd name="connsiteX17" fmla="*/ 0 w 4303697"/>
                      <a:gd name="connsiteY17" fmla="*/ 2010807 h 2010807"/>
                      <a:gd name="connsiteX18" fmla="*/ 0 w 4303697"/>
                      <a:gd name="connsiteY18" fmla="*/ 1340538 h 2010807"/>
                      <a:gd name="connsiteX19" fmla="*/ 0 w 4303697"/>
                      <a:gd name="connsiteY19" fmla="*/ 710485 h 2010807"/>
                      <a:gd name="connsiteX20" fmla="*/ 0 w 4303697"/>
                      <a:gd name="connsiteY20" fmla="*/ 0 h 201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03697" h="2010807" extrusionOk="0">
                        <a:moveTo>
                          <a:pt x="0" y="0"/>
                        </a:moveTo>
                        <a:cubicBezTo>
                          <a:pt x="123957" y="-3435"/>
                          <a:pt x="379201" y="19812"/>
                          <a:pt x="571777" y="0"/>
                        </a:cubicBezTo>
                        <a:cubicBezTo>
                          <a:pt x="764353" y="-19812"/>
                          <a:pt x="824864" y="-17426"/>
                          <a:pt x="1057480" y="0"/>
                        </a:cubicBezTo>
                        <a:cubicBezTo>
                          <a:pt x="1290096" y="17426"/>
                          <a:pt x="1586919" y="34171"/>
                          <a:pt x="1758368" y="0"/>
                        </a:cubicBezTo>
                        <a:cubicBezTo>
                          <a:pt x="1929817" y="-34171"/>
                          <a:pt x="2158375" y="26172"/>
                          <a:pt x="2330145" y="0"/>
                        </a:cubicBezTo>
                        <a:cubicBezTo>
                          <a:pt x="2501915" y="-26172"/>
                          <a:pt x="2681308" y="6644"/>
                          <a:pt x="2901921" y="0"/>
                        </a:cubicBezTo>
                        <a:cubicBezTo>
                          <a:pt x="3122534" y="-6644"/>
                          <a:pt x="3432240" y="-18941"/>
                          <a:pt x="3602809" y="0"/>
                        </a:cubicBezTo>
                        <a:cubicBezTo>
                          <a:pt x="3773378" y="18941"/>
                          <a:pt x="3994605" y="10758"/>
                          <a:pt x="4303697" y="0"/>
                        </a:cubicBezTo>
                        <a:cubicBezTo>
                          <a:pt x="4290404" y="308656"/>
                          <a:pt x="4327702" y="406595"/>
                          <a:pt x="4303697" y="710485"/>
                        </a:cubicBezTo>
                        <a:cubicBezTo>
                          <a:pt x="4279692" y="1014375"/>
                          <a:pt x="4332760" y="1180277"/>
                          <a:pt x="4303697" y="1340538"/>
                        </a:cubicBezTo>
                        <a:cubicBezTo>
                          <a:pt x="4274634" y="1500799"/>
                          <a:pt x="4306162" y="1760520"/>
                          <a:pt x="4303697" y="2010807"/>
                        </a:cubicBezTo>
                        <a:cubicBezTo>
                          <a:pt x="4117240" y="2019255"/>
                          <a:pt x="3979867" y="1994585"/>
                          <a:pt x="3688883" y="2010807"/>
                        </a:cubicBezTo>
                        <a:cubicBezTo>
                          <a:pt x="3397899" y="2027029"/>
                          <a:pt x="3399522" y="2015135"/>
                          <a:pt x="3117106" y="2010807"/>
                        </a:cubicBezTo>
                        <a:cubicBezTo>
                          <a:pt x="2834690" y="2006479"/>
                          <a:pt x="2624684" y="2021787"/>
                          <a:pt x="2416218" y="2010807"/>
                        </a:cubicBezTo>
                        <a:cubicBezTo>
                          <a:pt x="2207752" y="1999827"/>
                          <a:pt x="1885874" y="2035457"/>
                          <a:pt x="1715331" y="2010807"/>
                        </a:cubicBezTo>
                        <a:cubicBezTo>
                          <a:pt x="1544788" y="1986157"/>
                          <a:pt x="1360764" y="1993987"/>
                          <a:pt x="1186591" y="2010807"/>
                        </a:cubicBezTo>
                        <a:cubicBezTo>
                          <a:pt x="1012418" y="2027627"/>
                          <a:pt x="829756" y="2017879"/>
                          <a:pt x="571777" y="2010807"/>
                        </a:cubicBezTo>
                        <a:cubicBezTo>
                          <a:pt x="313798" y="2003735"/>
                          <a:pt x="272039" y="2011154"/>
                          <a:pt x="0" y="2010807"/>
                        </a:cubicBezTo>
                        <a:cubicBezTo>
                          <a:pt x="14936" y="1860138"/>
                          <a:pt x="-1556" y="1615474"/>
                          <a:pt x="0" y="1340538"/>
                        </a:cubicBezTo>
                        <a:cubicBezTo>
                          <a:pt x="1556" y="1065602"/>
                          <a:pt x="-16554" y="927424"/>
                          <a:pt x="0" y="710485"/>
                        </a:cubicBezTo>
                        <a:cubicBezTo>
                          <a:pt x="16554" y="493546"/>
                          <a:pt x="-31863" y="211119"/>
                          <a:pt x="0" y="0"/>
                        </a:cubicBezTo>
                        <a:close/>
                      </a:path>
                    </a:pathLst>
                  </a:custGeom>
                  <ask:type>
                    <ask:lineSketchNone/>
                  </ask:type>
                </ask:lineSketchStyleProps>
              </a:ext>
            </a:extLst>
          </a:ln>
        </p:spPr>
        <p:txBody>
          <a:bodyPr wrap="square" lIns="180000" rIns="180000" rtlCol="0">
            <a:spAutoFit/>
          </a:bodyPr>
          <a:lstStyle/>
          <a:p>
            <a:pPr algn="r">
              <a:spcAft>
                <a:spcPts val="1000"/>
              </a:spcAft>
            </a:pPr>
            <a:r>
              <a:rPr lang="nl-NL" sz="4000" i="1">
                <a:latin typeface="Roboto" panose="020B0604020202020204" charset="0"/>
                <a:ea typeface="Roboto" panose="020B0604020202020204" charset="0"/>
              </a:rPr>
              <a:t>building</a:t>
            </a:r>
          </a:p>
          <a:p>
            <a:pPr algn="r">
              <a:spcAft>
                <a:spcPts val="1000"/>
              </a:spcAft>
            </a:pPr>
            <a:endParaRPr lang="nl-NL" sz="4000" i="1">
              <a:latin typeface="Roboto" panose="020B0604020202020204" charset="0"/>
              <a:ea typeface="Roboto" panose="020B0604020202020204" charset="0"/>
            </a:endParaRPr>
          </a:p>
          <a:p>
            <a:pPr algn="r">
              <a:spcAft>
                <a:spcPts val="1000"/>
              </a:spcAft>
            </a:pPr>
            <a:r>
              <a:rPr lang="nl-NL" sz="4000" i="1" err="1">
                <a:latin typeface="Roboto" panose="020B0604020202020204" charset="0"/>
                <a:ea typeface="Roboto" panose="020B0604020202020204" charset="0"/>
              </a:rPr>
              <a:t>installation</a:t>
            </a:r>
            <a:endParaRPr lang="nl-NL" sz="4000" i="1">
              <a:latin typeface="Roboto" panose="020B0604020202020204" charset="0"/>
              <a:ea typeface="Roboto" panose="020B0604020202020204" charset="0"/>
            </a:endParaRPr>
          </a:p>
          <a:p>
            <a:pPr algn="r">
              <a:spcAft>
                <a:spcPts val="1000"/>
              </a:spcAft>
            </a:pPr>
            <a:endParaRPr lang="nl-NL" sz="4000" i="1">
              <a:latin typeface="Roboto" panose="020B0604020202020204" charset="0"/>
              <a:ea typeface="Roboto" panose="020B0604020202020204" charset="0"/>
            </a:endParaRPr>
          </a:p>
          <a:p>
            <a:pPr algn="r">
              <a:spcAft>
                <a:spcPts val="1000"/>
              </a:spcAft>
            </a:pPr>
            <a:r>
              <a:rPr lang="nl-NL" sz="4000" i="1">
                <a:latin typeface="Roboto" panose="020B0604020202020204" charset="0"/>
                <a:ea typeface="Roboto" panose="020B0604020202020204" charset="0"/>
              </a:rPr>
              <a:t>comfort </a:t>
            </a:r>
            <a:r>
              <a:rPr lang="nl-NL" sz="4000" i="1" err="1">
                <a:latin typeface="Roboto" panose="020B0604020202020204" charset="0"/>
                <a:ea typeface="Roboto" panose="020B0604020202020204" charset="0"/>
              </a:rPr>
              <a:t>needs</a:t>
            </a:r>
            <a:endParaRPr lang="nl-NL" sz="4000" i="1">
              <a:latin typeface="Roboto" panose="020B0604020202020204" charset="0"/>
              <a:ea typeface="Roboto" panose="020B0604020202020204" charset="0"/>
            </a:endParaRPr>
          </a:p>
        </p:txBody>
      </p:sp>
      <p:cxnSp>
        <p:nvCxnSpPr>
          <p:cNvPr id="91" name="Straight Arrow Connector 90">
            <a:extLst>
              <a:ext uri="{FF2B5EF4-FFF2-40B4-BE49-F238E27FC236}">
                <a16:creationId xmlns:a16="http://schemas.microsoft.com/office/drawing/2014/main" id="{C4F64B2A-B65E-425F-9B03-C37014535989}"/>
              </a:ext>
            </a:extLst>
          </p:cNvPr>
          <p:cNvCxnSpPr>
            <a:cxnSpLocks/>
            <a:stCxn id="64" idx="1"/>
            <a:endCxn id="77" idx="0"/>
          </p:cNvCxnSpPr>
          <p:nvPr/>
        </p:nvCxnSpPr>
        <p:spPr>
          <a:xfrm flipH="1">
            <a:off x="9876609" y="6266852"/>
            <a:ext cx="87751" cy="362900"/>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D37112FB-5B71-4846-9A6B-601D9B770785}"/>
              </a:ext>
            </a:extLst>
          </p:cNvPr>
          <p:cNvCxnSpPr>
            <a:cxnSpLocks/>
            <a:stCxn id="68" idx="0"/>
            <a:endCxn id="80" idx="1"/>
          </p:cNvCxnSpPr>
          <p:nvPr/>
        </p:nvCxnSpPr>
        <p:spPr>
          <a:xfrm flipV="1">
            <a:off x="11210883" y="7737264"/>
            <a:ext cx="138890" cy="465145"/>
          </a:xfrm>
          <a:prstGeom prst="straightConnector1">
            <a:avLst/>
          </a:prstGeom>
          <a:ln w="38100">
            <a:solidFill>
              <a:schemeClr val="bg1">
                <a:lumMod val="6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D9AF00F4-B3CD-4397-911A-9F66659FE07C}"/>
              </a:ext>
            </a:extLst>
          </p:cNvPr>
          <p:cNvCxnSpPr>
            <a:cxnSpLocks/>
            <a:stCxn id="35" idx="1"/>
            <a:endCxn id="77" idx="1"/>
          </p:cNvCxnSpPr>
          <p:nvPr/>
        </p:nvCxnSpPr>
        <p:spPr>
          <a:xfrm flipV="1">
            <a:off x="8945997" y="7033004"/>
            <a:ext cx="527359" cy="88835"/>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7" name="Connector: Elbow 146">
            <a:extLst>
              <a:ext uri="{FF2B5EF4-FFF2-40B4-BE49-F238E27FC236}">
                <a16:creationId xmlns:a16="http://schemas.microsoft.com/office/drawing/2014/main" id="{E9056727-35BD-4440-8CBF-9A330AB19C9C}"/>
              </a:ext>
            </a:extLst>
          </p:cNvPr>
          <p:cNvCxnSpPr>
            <a:cxnSpLocks/>
            <a:stCxn id="78" idx="3"/>
            <a:endCxn id="77" idx="1"/>
          </p:cNvCxnSpPr>
          <p:nvPr/>
        </p:nvCxnSpPr>
        <p:spPr>
          <a:xfrm flipH="1">
            <a:off x="9473356" y="6998758"/>
            <a:ext cx="3468817" cy="34246"/>
          </a:xfrm>
          <a:prstGeom prst="bentConnector5">
            <a:avLst>
              <a:gd name="adj1" fmla="val -6590"/>
              <a:gd name="adj2" fmla="val -4201737"/>
              <a:gd name="adj3" fmla="val 106590"/>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215" name="Group 214">
            <a:extLst>
              <a:ext uri="{FF2B5EF4-FFF2-40B4-BE49-F238E27FC236}">
                <a16:creationId xmlns:a16="http://schemas.microsoft.com/office/drawing/2014/main" id="{49A83275-E341-4848-9095-C472810EC5F2}"/>
              </a:ext>
            </a:extLst>
          </p:cNvPr>
          <p:cNvGrpSpPr/>
          <p:nvPr/>
        </p:nvGrpSpPr>
        <p:grpSpPr>
          <a:xfrm>
            <a:off x="1010008" y="4337662"/>
            <a:ext cx="5606939" cy="1446550"/>
            <a:chOff x="857608" y="4233020"/>
            <a:chExt cx="5606939" cy="1446550"/>
          </a:xfrm>
          <a:solidFill>
            <a:schemeClr val="bg1">
              <a:lumMod val="65000"/>
            </a:schemeClr>
          </a:solidFill>
        </p:grpSpPr>
        <p:sp>
          <p:nvSpPr>
            <p:cNvPr id="216" name="TextBox 215">
              <a:extLst>
                <a:ext uri="{FF2B5EF4-FFF2-40B4-BE49-F238E27FC236}">
                  <a16:creationId xmlns:a16="http://schemas.microsoft.com/office/drawing/2014/main" id="{87ECC62C-1598-477F-B1B8-814D7D0CA5C2}"/>
                </a:ext>
              </a:extLst>
            </p:cNvPr>
            <p:cNvSpPr txBox="1"/>
            <p:nvPr/>
          </p:nvSpPr>
          <p:spPr>
            <a:xfrm>
              <a:off x="857608" y="4233020"/>
              <a:ext cx="5606939" cy="1446550"/>
            </a:xfrm>
            <a:prstGeom prst="rect">
              <a:avLst/>
            </a:prstGeom>
            <a:grpFill/>
          </p:spPr>
          <p:txBody>
            <a:bodyPr wrap="square" rtlCol="0">
              <a:spAutoFit/>
            </a:bodyPr>
            <a:lstStyle/>
            <a:p>
              <a:r>
                <a:rPr lang="nl-NL" sz="4400">
                  <a:solidFill>
                    <a:srgbClr val="FFFFFF"/>
                  </a:solidFill>
                </a:rPr>
                <a:t> </a:t>
              </a:r>
              <a:br>
                <a:rPr lang="nl-NL" sz="4400">
                  <a:solidFill>
                    <a:srgbClr val="FFFFFF"/>
                  </a:solidFill>
                </a:rPr>
              </a:br>
              <a:endParaRPr lang="nl-NL" sz="4400">
                <a:solidFill>
                  <a:srgbClr val="FFFFFF"/>
                </a:solidFill>
              </a:endParaRPr>
            </a:p>
          </p:txBody>
        </p:sp>
        <p:sp>
          <p:nvSpPr>
            <p:cNvPr id="218" name="TextBox 217">
              <a:extLst>
                <a:ext uri="{FF2B5EF4-FFF2-40B4-BE49-F238E27FC236}">
                  <a16:creationId xmlns:a16="http://schemas.microsoft.com/office/drawing/2014/main" id="{6091E6DB-819C-4AD2-AEA9-BA611E47D834}"/>
                </a:ext>
              </a:extLst>
            </p:cNvPr>
            <p:cNvSpPr txBox="1"/>
            <p:nvPr/>
          </p:nvSpPr>
          <p:spPr>
            <a:xfrm>
              <a:off x="1139663" y="4679347"/>
              <a:ext cx="4255973" cy="646331"/>
            </a:xfrm>
            <a:prstGeom prst="rect">
              <a:avLst/>
            </a:prstGeom>
            <a:grpFill/>
          </p:spPr>
          <p:txBody>
            <a:bodyPr wrap="none" rtlCol="0" anchor="ctr">
              <a:spAutoFit/>
            </a:bodyPr>
            <a:lstStyle/>
            <a:p>
              <a:r>
                <a:rPr lang="nl-NL" sz="3600">
                  <a:solidFill>
                    <a:srgbClr val="FFFFFF"/>
                  </a:solidFill>
                </a:rPr>
                <a:t>time series input data</a:t>
              </a:r>
            </a:p>
          </p:txBody>
        </p:sp>
      </p:grpSp>
      <p:pic>
        <p:nvPicPr>
          <p:cNvPr id="73" name="Graphic 72" descr="Periodic Graph">
            <a:extLst>
              <a:ext uri="{FF2B5EF4-FFF2-40B4-BE49-F238E27FC236}">
                <a16:creationId xmlns:a16="http://schemas.microsoft.com/office/drawing/2014/main" id="{77C35051-656A-77B4-3AFA-25B90C84AA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47520" y="4735826"/>
            <a:ext cx="769441" cy="769441"/>
          </a:xfrm>
          <a:prstGeom prst="rect">
            <a:avLst/>
          </a:prstGeom>
        </p:spPr>
      </p:pic>
    </p:spTree>
    <p:extLst>
      <p:ext uri="{BB962C8B-B14F-4D97-AF65-F5344CB8AC3E}">
        <p14:creationId xmlns:p14="http://schemas.microsoft.com/office/powerpoint/2010/main" val="50342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wipe(left)">
                                      <p:cBhvr>
                                        <p:cTn id="7" dur="500"/>
                                        <p:tgtEl>
                                          <p:spTgt spid="2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9"/>
                                        </p:tgtEl>
                                        <p:attrNameLst>
                                          <p:attrName>style.visibility</p:attrName>
                                        </p:attrNameLst>
                                      </p:cBhvr>
                                      <p:to>
                                        <p:strVal val="visible"/>
                                      </p:to>
                                    </p:set>
                                    <p:animEffect transition="in" filter="wipe(left)">
                                      <p:cBhvr>
                                        <p:cTn id="12" dur="500"/>
                                        <p:tgtEl>
                                          <p:spTgt spid="2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wipe(right)">
                                      <p:cBhvr>
                                        <p:cTn id="17" dur="1000"/>
                                        <p:tgtEl>
                                          <p:spTgt spid="14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
                                        </p:tgtEl>
                                        <p:attrNameLst>
                                          <p:attrName>style.visibility</p:attrName>
                                        </p:attrNameLst>
                                      </p:cBhvr>
                                      <p:to>
                                        <p:strVal val="visible"/>
                                      </p:to>
                                    </p:set>
                                    <p:animEffect transition="in" filter="wipe(left)">
                                      <p:cBhvr>
                                        <p:cTn id="22" dur="2500"/>
                                        <p:tgtEl>
                                          <p:spTgt spid="215"/>
                                        </p:tgtEl>
                                      </p:cBhvr>
                                    </p:animEffect>
                                  </p:childTnLst>
                                </p:cTn>
                              </p:par>
                              <p:par>
                                <p:cTn id="23" presetID="22" presetClass="entr" presetSubtype="8" fill="hold" nodeType="withEffect">
                                  <p:stCondLst>
                                    <p:cond delay="0"/>
                                  </p:stCondLst>
                                  <p:childTnLst>
                                    <p:set>
                                      <p:cBhvr>
                                        <p:cTn id="24" dur="1" fill="hold">
                                          <p:stCondLst>
                                            <p:cond delay="0"/>
                                          </p:stCondLst>
                                        </p:cTn>
                                        <p:tgtEl>
                                          <p:spTgt spid="214"/>
                                        </p:tgtEl>
                                        <p:attrNameLst>
                                          <p:attrName>style.visibility</p:attrName>
                                        </p:attrNameLst>
                                      </p:cBhvr>
                                      <p:to>
                                        <p:strVal val="visible"/>
                                      </p:to>
                                    </p:set>
                                    <p:animEffect transition="in" filter="wipe(left)">
                                      <p:cBhvr>
                                        <p:cTn id="25" dur="2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F5B60A-9519-429D-8D6B-49D15A2D0D8A}"/>
              </a:ext>
            </a:extLst>
          </p:cNvPr>
          <p:cNvSpPr>
            <a:spLocks noGrp="1"/>
          </p:cNvSpPr>
          <p:nvPr>
            <p:ph type="body" sz="quarter" idx="14"/>
          </p:nvPr>
        </p:nvSpPr>
        <p:spPr/>
        <p:txBody>
          <a:bodyPr/>
          <a:lstStyle/>
          <a:p>
            <a:r>
              <a:rPr lang="en-US" dirty="0">
                <a:solidFill>
                  <a:srgbClr val="B1D249"/>
                </a:solidFill>
              </a:rPr>
              <a:t>Twomes WP3: Data Analysis &amp; Prediction</a:t>
            </a:r>
            <a:endParaRPr lang="nl-NL" dirty="0">
              <a:solidFill>
                <a:srgbClr val="B1D249"/>
              </a:solidFill>
            </a:endParaRPr>
          </a:p>
        </p:txBody>
      </p:sp>
      <p:sp>
        <p:nvSpPr>
          <p:cNvPr id="4" name="Title 3">
            <a:extLst>
              <a:ext uri="{FF2B5EF4-FFF2-40B4-BE49-F238E27FC236}">
                <a16:creationId xmlns:a16="http://schemas.microsoft.com/office/drawing/2014/main" id="{274238FF-4382-4132-859F-36F98256B513}"/>
              </a:ext>
            </a:extLst>
          </p:cNvPr>
          <p:cNvSpPr>
            <a:spLocks noGrp="1"/>
          </p:cNvSpPr>
          <p:nvPr>
            <p:ph type="title"/>
          </p:nvPr>
        </p:nvSpPr>
        <p:spPr/>
        <p:txBody>
          <a:bodyPr>
            <a:normAutofit/>
          </a:bodyPr>
          <a:lstStyle/>
          <a:p>
            <a:r>
              <a:rPr lang="nl-NL" dirty="0"/>
              <a:t>Model parameters </a:t>
            </a:r>
            <a:r>
              <a:rPr lang="nl-NL" dirty="0" err="1"/>
              <a:t>for</a:t>
            </a:r>
            <a:r>
              <a:rPr lang="nl-NL" dirty="0"/>
              <a:t> </a:t>
            </a:r>
            <a:r>
              <a:rPr lang="nl-NL" dirty="0" err="1"/>
              <a:t>simulation</a:t>
            </a:r>
            <a:endParaRPr lang="nl-NL" dirty="0"/>
          </a:p>
        </p:txBody>
      </p:sp>
      <p:sp>
        <p:nvSpPr>
          <p:cNvPr id="22" name="Rectangle 21">
            <a:extLst>
              <a:ext uri="{FF2B5EF4-FFF2-40B4-BE49-F238E27FC236}">
                <a16:creationId xmlns:a16="http://schemas.microsoft.com/office/drawing/2014/main" id="{5FC9FDC0-A81F-4668-A2D6-6EEAB2B6FDD9}"/>
              </a:ext>
            </a:extLst>
          </p:cNvPr>
          <p:cNvSpPr/>
          <p:nvPr/>
        </p:nvSpPr>
        <p:spPr>
          <a:xfrm>
            <a:off x="8945997" y="5255861"/>
            <a:ext cx="1768054" cy="3741156"/>
          </a:xfrm>
          <a:prstGeom prst="rect">
            <a:avLst/>
          </a:prstGeom>
          <a:solidFill>
            <a:schemeClr val="bg1">
              <a:lumMod val="65000"/>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Roboto" panose="020B0604020202020204" charset="0"/>
              <a:ea typeface="Roboto" panose="020B0604020202020204" charset="0"/>
            </a:endParaRPr>
          </a:p>
        </p:txBody>
      </p:sp>
      <p:sp>
        <p:nvSpPr>
          <p:cNvPr id="23" name="Rectangle 22">
            <a:extLst>
              <a:ext uri="{FF2B5EF4-FFF2-40B4-BE49-F238E27FC236}">
                <a16:creationId xmlns:a16="http://schemas.microsoft.com/office/drawing/2014/main" id="{F9F560A3-D08A-492A-A5BE-9FE1F49C03DB}"/>
              </a:ext>
            </a:extLst>
          </p:cNvPr>
          <p:cNvSpPr/>
          <p:nvPr/>
        </p:nvSpPr>
        <p:spPr>
          <a:xfrm>
            <a:off x="11598079" y="5255861"/>
            <a:ext cx="1768054" cy="2494113"/>
          </a:xfrm>
          <a:prstGeom prst="rect">
            <a:avLst/>
          </a:prstGeom>
          <a:solidFill>
            <a:schemeClr val="bg1">
              <a:lumMod val="75000"/>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Roboto" panose="020B0604020202020204" charset="0"/>
              <a:ea typeface="Roboto" panose="020B0604020202020204" charset="0"/>
            </a:endParaRPr>
          </a:p>
        </p:txBody>
      </p:sp>
      <p:sp>
        <p:nvSpPr>
          <p:cNvPr id="24" name="Rectangle 23">
            <a:extLst>
              <a:ext uri="{FF2B5EF4-FFF2-40B4-BE49-F238E27FC236}">
                <a16:creationId xmlns:a16="http://schemas.microsoft.com/office/drawing/2014/main" id="{10FF7C60-2F6E-40C7-AA84-7DE9B5223627}"/>
              </a:ext>
            </a:extLst>
          </p:cNvPr>
          <p:cNvSpPr/>
          <p:nvPr/>
        </p:nvSpPr>
        <p:spPr>
          <a:xfrm>
            <a:off x="11598079" y="7749960"/>
            <a:ext cx="1768054" cy="623538"/>
          </a:xfrm>
          <a:prstGeom prst="rect">
            <a:avLst/>
          </a:prstGeom>
          <a:solidFill>
            <a:schemeClr val="bg1">
              <a:lumMod val="50000"/>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Roboto" panose="020B0604020202020204" charset="0"/>
              <a:ea typeface="Roboto" panose="020B0604020202020204" charset="0"/>
            </a:endParaRPr>
          </a:p>
        </p:txBody>
      </p:sp>
      <p:sp>
        <p:nvSpPr>
          <p:cNvPr id="25" name="Rectangle 24">
            <a:extLst>
              <a:ext uri="{FF2B5EF4-FFF2-40B4-BE49-F238E27FC236}">
                <a16:creationId xmlns:a16="http://schemas.microsoft.com/office/drawing/2014/main" id="{97EACCA8-510A-4F8C-BDA9-FF84923D6559}"/>
              </a:ext>
            </a:extLst>
          </p:cNvPr>
          <p:cNvSpPr/>
          <p:nvPr/>
        </p:nvSpPr>
        <p:spPr>
          <a:xfrm>
            <a:off x="11598079" y="8373498"/>
            <a:ext cx="1768054" cy="623538"/>
          </a:xfrm>
          <a:prstGeom prst="rect">
            <a:avLst/>
          </a:prstGeom>
          <a:solidFill>
            <a:schemeClr val="bg1">
              <a:lumMod val="65000"/>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Roboto" panose="020B0604020202020204" charset="0"/>
              <a:ea typeface="Roboto" panose="020B0604020202020204" charset="0"/>
            </a:endParaRPr>
          </a:p>
        </p:txBody>
      </p:sp>
      <p:cxnSp>
        <p:nvCxnSpPr>
          <p:cNvPr id="26" name="Straight Connector 25">
            <a:extLst>
              <a:ext uri="{FF2B5EF4-FFF2-40B4-BE49-F238E27FC236}">
                <a16:creationId xmlns:a16="http://schemas.microsoft.com/office/drawing/2014/main" id="{2E1D0843-BE1C-4C10-A7ED-06031CBAC078}"/>
              </a:ext>
            </a:extLst>
          </p:cNvPr>
          <p:cNvCxnSpPr>
            <a:cxnSpLocks/>
          </p:cNvCxnSpPr>
          <p:nvPr/>
        </p:nvCxnSpPr>
        <p:spPr>
          <a:xfrm>
            <a:off x="8945997" y="8997017"/>
            <a:ext cx="442013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FD33A66-65EF-488D-9749-59EE3A28CCC1}"/>
              </a:ext>
            </a:extLst>
          </p:cNvPr>
          <p:cNvCxnSpPr>
            <a:cxnSpLocks/>
          </p:cNvCxnSpPr>
          <p:nvPr/>
        </p:nvCxnSpPr>
        <p:spPr>
          <a:xfrm>
            <a:off x="8945997" y="5255863"/>
            <a:ext cx="442013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4ED08CC8-2A02-430F-9E15-D4D22B86A743}"/>
              </a:ext>
            </a:extLst>
          </p:cNvPr>
          <p:cNvGrpSpPr/>
          <p:nvPr/>
        </p:nvGrpSpPr>
        <p:grpSpPr>
          <a:xfrm>
            <a:off x="8945997" y="5255851"/>
            <a:ext cx="4420136" cy="498834"/>
            <a:chOff x="3131840" y="4149073"/>
            <a:chExt cx="3600400" cy="288039"/>
          </a:xfrm>
        </p:grpSpPr>
        <p:cxnSp>
          <p:nvCxnSpPr>
            <p:cNvPr id="29" name="Straight Connector 28">
              <a:extLst>
                <a:ext uri="{FF2B5EF4-FFF2-40B4-BE49-F238E27FC236}">
                  <a16:creationId xmlns:a16="http://schemas.microsoft.com/office/drawing/2014/main" id="{C1A8D020-5070-42A7-848E-87C0D3C17192}"/>
                </a:ext>
              </a:extLst>
            </p:cNvPr>
            <p:cNvCxnSpPr>
              <a:cxnSpLocks/>
            </p:cNvCxnSpPr>
            <p:nvPr/>
          </p:nvCxnSpPr>
          <p:spPr>
            <a:xfrm>
              <a:off x="3131840" y="4437112"/>
              <a:ext cx="360040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5EC7D802-9176-4FC6-AD2A-E407A36CD8B2}"/>
                </a:ext>
              </a:extLst>
            </p:cNvPr>
            <p:cNvSpPr/>
            <p:nvPr/>
          </p:nvSpPr>
          <p:spPr>
            <a:xfrm>
              <a:off x="3131840" y="4149079"/>
              <a:ext cx="3600400" cy="288032"/>
            </a:xfrm>
            <a:prstGeom prst="rect">
              <a:avLst/>
            </a:prstGeom>
            <a:solidFill>
              <a:srgbClr val="FFFFFF">
                <a:alpha val="50196"/>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31" name="Straight Arrow Connector 30">
              <a:extLst>
                <a:ext uri="{FF2B5EF4-FFF2-40B4-BE49-F238E27FC236}">
                  <a16:creationId xmlns:a16="http://schemas.microsoft.com/office/drawing/2014/main" id="{79D2ECD8-07B1-4700-BC11-12B0A4CE1542}"/>
                </a:ext>
              </a:extLst>
            </p:cNvPr>
            <p:cNvCxnSpPr/>
            <p:nvPr/>
          </p:nvCxnSpPr>
          <p:spPr>
            <a:xfrm>
              <a:off x="4160526" y="4149073"/>
              <a:ext cx="0" cy="288038"/>
            </a:xfrm>
            <a:prstGeom prst="straightConnector1">
              <a:avLst/>
            </a:prstGeom>
            <a:ln w="9525">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5576080-9726-4620-B3AF-ABFB11E9C747}"/>
                </a:ext>
              </a:extLst>
            </p:cNvPr>
            <p:cNvCxnSpPr/>
            <p:nvPr/>
          </p:nvCxnSpPr>
          <p:spPr>
            <a:xfrm>
              <a:off x="5703554" y="4149073"/>
              <a:ext cx="0" cy="288038"/>
            </a:xfrm>
            <a:prstGeom prst="straightConnector1">
              <a:avLst/>
            </a:prstGeom>
            <a:ln w="9525">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1FEED1A5-BCD8-447E-8D65-9AE0B989ECFD}"/>
              </a:ext>
            </a:extLst>
          </p:cNvPr>
          <p:cNvGrpSpPr/>
          <p:nvPr/>
        </p:nvGrpSpPr>
        <p:grpSpPr>
          <a:xfrm>
            <a:off x="8945997" y="3830589"/>
            <a:ext cx="4434099" cy="5161823"/>
            <a:chOff x="10125877" y="3535619"/>
            <a:chExt cx="4434099" cy="5161823"/>
          </a:xfrm>
        </p:grpSpPr>
        <p:sp>
          <p:nvSpPr>
            <p:cNvPr id="21" name="Isosceles Triangle 20">
              <a:extLst>
                <a:ext uri="{FF2B5EF4-FFF2-40B4-BE49-F238E27FC236}">
                  <a16:creationId xmlns:a16="http://schemas.microsoft.com/office/drawing/2014/main" id="{59B347B6-E43F-4B92-B276-582CDABDF2F2}"/>
                </a:ext>
              </a:extLst>
            </p:cNvPr>
            <p:cNvSpPr/>
            <p:nvPr/>
          </p:nvSpPr>
          <p:spPr>
            <a:xfrm>
              <a:off x="10139840" y="3535619"/>
              <a:ext cx="4420136" cy="1427522"/>
            </a:xfrm>
            <a:prstGeom prst="triangle">
              <a:avLst>
                <a:gd name="adj" fmla="val 4872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tangle 34">
              <a:extLst>
                <a:ext uri="{FF2B5EF4-FFF2-40B4-BE49-F238E27FC236}">
                  <a16:creationId xmlns:a16="http://schemas.microsoft.com/office/drawing/2014/main" id="{663BBF09-DFBD-4E59-9B21-090A38C3F3C9}"/>
                </a:ext>
              </a:extLst>
            </p:cNvPr>
            <p:cNvSpPr/>
            <p:nvPr/>
          </p:nvSpPr>
          <p:spPr>
            <a:xfrm>
              <a:off x="10125877" y="4956295"/>
              <a:ext cx="4420136" cy="374114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209" name="Group 208">
            <a:extLst>
              <a:ext uri="{FF2B5EF4-FFF2-40B4-BE49-F238E27FC236}">
                <a16:creationId xmlns:a16="http://schemas.microsoft.com/office/drawing/2014/main" id="{5175CB55-56B0-4E1E-9545-77A349BCF98B}"/>
              </a:ext>
            </a:extLst>
          </p:cNvPr>
          <p:cNvGrpSpPr/>
          <p:nvPr/>
        </p:nvGrpSpPr>
        <p:grpSpPr>
          <a:xfrm>
            <a:off x="13366133" y="6116435"/>
            <a:ext cx="8634262" cy="2010807"/>
            <a:chOff x="13424855" y="6162838"/>
            <a:chExt cx="8204645" cy="2010807"/>
          </a:xfrm>
        </p:grpSpPr>
        <p:cxnSp>
          <p:nvCxnSpPr>
            <p:cNvPr id="38" name="Straight Arrow Connector 37">
              <a:extLst>
                <a:ext uri="{FF2B5EF4-FFF2-40B4-BE49-F238E27FC236}">
                  <a16:creationId xmlns:a16="http://schemas.microsoft.com/office/drawing/2014/main" id="{EA9F9173-13CF-4C60-A1A7-FEAFC14CE48C}"/>
                </a:ext>
              </a:extLst>
            </p:cNvPr>
            <p:cNvCxnSpPr>
              <a:cxnSpLocks/>
              <a:stCxn id="35" idx="3"/>
              <a:endCxn id="40" idx="1"/>
            </p:cNvCxnSpPr>
            <p:nvPr/>
          </p:nvCxnSpPr>
          <p:spPr>
            <a:xfrm>
              <a:off x="13424855" y="7168242"/>
              <a:ext cx="2876693" cy="0"/>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C018006-C74D-4455-8875-940A9C9FEDE2}"/>
                </a:ext>
              </a:extLst>
            </p:cNvPr>
            <p:cNvSpPr txBox="1"/>
            <p:nvPr/>
          </p:nvSpPr>
          <p:spPr>
            <a:xfrm>
              <a:off x="16301548" y="6162838"/>
              <a:ext cx="5327952" cy="2010807"/>
            </a:xfrm>
            <a:prstGeom prst="rect">
              <a:avLst/>
            </a:prstGeom>
            <a:noFill/>
            <a:ln>
              <a:solidFill>
                <a:schemeClr val="tx1"/>
              </a:solidFill>
              <a:prstDash val="dash"/>
            </a:ln>
          </p:spPr>
          <p:txBody>
            <a:bodyPr wrap="square" lIns="180000" rIns="180000" rtlCol="0">
              <a:spAutoFit/>
            </a:bodyPr>
            <a:lstStyle/>
            <a:p>
              <a:pPr>
                <a:lnSpc>
                  <a:spcPct val="150000"/>
                </a:lnSpc>
              </a:pPr>
              <a:r>
                <a:rPr lang="nl-NL" sz="4400">
                  <a:latin typeface="Roboto" panose="020B0604020202020204" charset="0"/>
                  <a:ea typeface="Roboto" panose="020B0604020202020204" charset="0"/>
                </a:rPr>
                <a:t>indoor </a:t>
              </a:r>
              <a:r>
                <a:rPr lang="nl-NL" sz="4400" err="1">
                  <a:latin typeface="Roboto" panose="020B0604020202020204" charset="0"/>
                  <a:ea typeface="Roboto" panose="020B0604020202020204" charset="0"/>
                </a:rPr>
                <a:t>temperature</a:t>
              </a:r>
              <a:endParaRPr lang="nl-NL" sz="4400">
                <a:latin typeface="Roboto" panose="020B0604020202020204" charset="0"/>
                <a:ea typeface="Roboto" panose="020B0604020202020204" charset="0"/>
              </a:endParaRPr>
            </a:p>
            <a:p>
              <a:pPr>
                <a:lnSpc>
                  <a:spcPct val="150000"/>
                </a:lnSpc>
              </a:pPr>
              <a:r>
                <a:rPr lang="nl-NL" sz="4400">
                  <a:latin typeface="Roboto" panose="020B0604020202020204" charset="0"/>
                  <a:ea typeface="Roboto" panose="020B0604020202020204" charset="0"/>
                </a:rPr>
                <a:t>energy </a:t>
              </a:r>
              <a:r>
                <a:rPr lang="nl-NL" sz="4400" err="1">
                  <a:latin typeface="Roboto" panose="020B0604020202020204" charset="0"/>
                  <a:ea typeface="Roboto" panose="020B0604020202020204" charset="0"/>
                </a:rPr>
                <a:t>use</a:t>
              </a:r>
              <a:endParaRPr lang="nl-NL" sz="4400">
                <a:latin typeface="Roboto" panose="020B0604020202020204" charset="0"/>
                <a:ea typeface="Roboto" panose="020B0604020202020204" charset="0"/>
              </a:endParaRPr>
            </a:p>
          </p:txBody>
        </p:sp>
      </p:grpSp>
      <p:grpSp>
        <p:nvGrpSpPr>
          <p:cNvPr id="208" name="Group 207">
            <a:extLst>
              <a:ext uri="{FF2B5EF4-FFF2-40B4-BE49-F238E27FC236}">
                <a16:creationId xmlns:a16="http://schemas.microsoft.com/office/drawing/2014/main" id="{BEE6D70D-475F-4004-8E97-BCCA3E0F93DB}"/>
              </a:ext>
            </a:extLst>
          </p:cNvPr>
          <p:cNvGrpSpPr/>
          <p:nvPr/>
        </p:nvGrpSpPr>
        <p:grpSpPr>
          <a:xfrm>
            <a:off x="1010007" y="6116435"/>
            <a:ext cx="7935990" cy="2010807"/>
            <a:chOff x="1214870" y="6123230"/>
            <a:chExt cx="7935990" cy="2010807"/>
          </a:xfrm>
        </p:grpSpPr>
        <p:cxnSp>
          <p:nvCxnSpPr>
            <p:cNvPr id="34" name="Straight Arrow Connector 33">
              <a:extLst>
                <a:ext uri="{FF2B5EF4-FFF2-40B4-BE49-F238E27FC236}">
                  <a16:creationId xmlns:a16="http://schemas.microsoft.com/office/drawing/2014/main" id="{B373D734-62A8-402E-A50D-E0F8B9E5A309}"/>
                </a:ext>
              </a:extLst>
            </p:cNvPr>
            <p:cNvCxnSpPr>
              <a:cxnSpLocks/>
              <a:stCxn id="42" idx="3"/>
              <a:endCxn id="35" idx="1"/>
            </p:cNvCxnSpPr>
            <p:nvPr/>
          </p:nvCxnSpPr>
          <p:spPr>
            <a:xfrm>
              <a:off x="6821810" y="7128634"/>
              <a:ext cx="2329050" cy="0"/>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10EC3F5-68CA-406C-90F1-75B1CB7618A0}"/>
                </a:ext>
              </a:extLst>
            </p:cNvPr>
            <p:cNvSpPr txBox="1"/>
            <p:nvPr/>
          </p:nvSpPr>
          <p:spPr>
            <a:xfrm>
              <a:off x="1214870" y="6123230"/>
              <a:ext cx="5606940" cy="2010807"/>
            </a:xfrm>
            <a:prstGeom prst="rect">
              <a:avLst/>
            </a:prstGeom>
            <a:noFill/>
            <a:ln>
              <a:solidFill>
                <a:schemeClr val="tx1"/>
              </a:solidFill>
              <a:prstDash val="dash"/>
              <a:extLst>
                <a:ext uri="{C807C97D-BFC1-408E-A445-0C87EB9F89A2}">
                  <ask:lineSketchStyleProps xmlns:ask="http://schemas.microsoft.com/office/drawing/2018/sketchyshapes" sd="1219033472">
                    <a:custGeom>
                      <a:avLst/>
                      <a:gdLst>
                        <a:gd name="connsiteX0" fmla="*/ 0 w 4303697"/>
                        <a:gd name="connsiteY0" fmla="*/ 0 h 2010807"/>
                        <a:gd name="connsiteX1" fmla="*/ 571777 w 4303697"/>
                        <a:gd name="connsiteY1" fmla="*/ 0 h 2010807"/>
                        <a:gd name="connsiteX2" fmla="*/ 1057480 w 4303697"/>
                        <a:gd name="connsiteY2" fmla="*/ 0 h 2010807"/>
                        <a:gd name="connsiteX3" fmla="*/ 1758368 w 4303697"/>
                        <a:gd name="connsiteY3" fmla="*/ 0 h 2010807"/>
                        <a:gd name="connsiteX4" fmla="*/ 2330145 w 4303697"/>
                        <a:gd name="connsiteY4" fmla="*/ 0 h 2010807"/>
                        <a:gd name="connsiteX5" fmla="*/ 2901921 w 4303697"/>
                        <a:gd name="connsiteY5" fmla="*/ 0 h 2010807"/>
                        <a:gd name="connsiteX6" fmla="*/ 3602809 w 4303697"/>
                        <a:gd name="connsiteY6" fmla="*/ 0 h 2010807"/>
                        <a:gd name="connsiteX7" fmla="*/ 4303697 w 4303697"/>
                        <a:gd name="connsiteY7" fmla="*/ 0 h 2010807"/>
                        <a:gd name="connsiteX8" fmla="*/ 4303697 w 4303697"/>
                        <a:gd name="connsiteY8" fmla="*/ 710485 h 2010807"/>
                        <a:gd name="connsiteX9" fmla="*/ 4303697 w 4303697"/>
                        <a:gd name="connsiteY9" fmla="*/ 1340538 h 2010807"/>
                        <a:gd name="connsiteX10" fmla="*/ 4303697 w 4303697"/>
                        <a:gd name="connsiteY10" fmla="*/ 2010807 h 2010807"/>
                        <a:gd name="connsiteX11" fmla="*/ 3688883 w 4303697"/>
                        <a:gd name="connsiteY11" fmla="*/ 2010807 h 2010807"/>
                        <a:gd name="connsiteX12" fmla="*/ 3117106 w 4303697"/>
                        <a:gd name="connsiteY12" fmla="*/ 2010807 h 2010807"/>
                        <a:gd name="connsiteX13" fmla="*/ 2416218 w 4303697"/>
                        <a:gd name="connsiteY13" fmla="*/ 2010807 h 2010807"/>
                        <a:gd name="connsiteX14" fmla="*/ 1715331 w 4303697"/>
                        <a:gd name="connsiteY14" fmla="*/ 2010807 h 2010807"/>
                        <a:gd name="connsiteX15" fmla="*/ 1186591 w 4303697"/>
                        <a:gd name="connsiteY15" fmla="*/ 2010807 h 2010807"/>
                        <a:gd name="connsiteX16" fmla="*/ 571777 w 4303697"/>
                        <a:gd name="connsiteY16" fmla="*/ 2010807 h 2010807"/>
                        <a:gd name="connsiteX17" fmla="*/ 0 w 4303697"/>
                        <a:gd name="connsiteY17" fmla="*/ 2010807 h 2010807"/>
                        <a:gd name="connsiteX18" fmla="*/ 0 w 4303697"/>
                        <a:gd name="connsiteY18" fmla="*/ 1340538 h 2010807"/>
                        <a:gd name="connsiteX19" fmla="*/ 0 w 4303697"/>
                        <a:gd name="connsiteY19" fmla="*/ 710485 h 2010807"/>
                        <a:gd name="connsiteX20" fmla="*/ 0 w 4303697"/>
                        <a:gd name="connsiteY20" fmla="*/ 0 h 201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03697" h="2010807" extrusionOk="0">
                          <a:moveTo>
                            <a:pt x="0" y="0"/>
                          </a:moveTo>
                          <a:cubicBezTo>
                            <a:pt x="123957" y="-3435"/>
                            <a:pt x="379201" y="19812"/>
                            <a:pt x="571777" y="0"/>
                          </a:cubicBezTo>
                          <a:cubicBezTo>
                            <a:pt x="764353" y="-19812"/>
                            <a:pt x="824864" y="-17426"/>
                            <a:pt x="1057480" y="0"/>
                          </a:cubicBezTo>
                          <a:cubicBezTo>
                            <a:pt x="1290096" y="17426"/>
                            <a:pt x="1586919" y="34171"/>
                            <a:pt x="1758368" y="0"/>
                          </a:cubicBezTo>
                          <a:cubicBezTo>
                            <a:pt x="1929817" y="-34171"/>
                            <a:pt x="2158375" y="26172"/>
                            <a:pt x="2330145" y="0"/>
                          </a:cubicBezTo>
                          <a:cubicBezTo>
                            <a:pt x="2501915" y="-26172"/>
                            <a:pt x="2681308" y="6644"/>
                            <a:pt x="2901921" y="0"/>
                          </a:cubicBezTo>
                          <a:cubicBezTo>
                            <a:pt x="3122534" y="-6644"/>
                            <a:pt x="3432240" y="-18941"/>
                            <a:pt x="3602809" y="0"/>
                          </a:cubicBezTo>
                          <a:cubicBezTo>
                            <a:pt x="3773378" y="18941"/>
                            <a:pt x="3994605" y="10758"/>
                            <a:pt x="4303697" y="0"/>
                          </a:cubicBezTo>
                          <a:cubicBezTo>
                            <a:pt x="4290404" y="308656"/>
                            <a:pt x="4327702" y="406595"/>
                            <a:pt x="4303697" y="710485"/>
                          </a:cubicBezTo>
                          <a:cubicBezTo>
                            <a:pt x="4279692" y="1014375"/>
                            <a:pt x="4332760" y="1180277"/>
                            <a:pt x="4303697" y="1340538"/>
                          </a:cubicBezTo>
                          <a:cubicBezTo>
                            <a:pt x="4274634" y="1500799"/>
                            <a:pt x="4306162" y="1760520"/>
                            <a:pt x="4303697" y="2010807"/>
                          </a:cubicBezTo>
                          <a:cubicBezTo>
                            <a:pt x="4117240" y="2019255"/>
                            <a:pt x="3979867" y="1994585"/>
                            <a:pt x="3688883" y="2010807"/>
                          </a:cubicBezTo>
                          <a:cubicBezTo>
                            <a:pt x="3397899" y="2027029"/>
                            <a:pt x="3399522" y="2015135"/>
                            <a:pt x="3117106" y="2010807"/>
                          </a:cubicBezTo>
                          <a:cubicBezTo>
                            <a:pt x="2834690" y="2006479"/>
                            <a:pt x="2624684" y="2021787"/>
                            <a:pt x="2416218" y="2010807"/>
                          </a:cubicBezTo>
                          <a:cubicBezTo>
                            <a:pt x="2207752" y="1999827"/>
                            <a:pt x="1885874" y="2035457"/>
                            <a:pt x="1715331" y="2010807"/>
                          </a:cubicBezTo>
                          <a:cubicBezTo>
                            <a:pt x="1544788" y="1986157"/>
                            <a:pt x="1360764" y="1993987"/>
                            <a:pt x="1186591" y="2010807"/>
                          </a:cubicBezTo>
                          <a:cubicBezTo>
                            <a:pt x="1012418" y="2027627"/>
                            <a:pt x="829756" y="2017879"/>
                            <a:pt x="571777" y="2010807"/>
                          </a:cubicBezTo>
                          <a:cubicBezTo>
                            <a:pt x="313798" y="2003735"/>
                            <a:pt x="272039" y="2011154"/>
                            <a:pt x="0" y="2010807"/>
                          </a:cubicBezTo>
                          <a:cubicBezTo>
                            <a:pt x="14936" y="1860138"/>
                            <a:pt x="-1556" y="1615474"/>
                            <a:pt x="0" y="1340538"/>
                          </a:cubicBezTo>
                          <a:cubicBezTo>
                            <a:pt x="1556" y="1065602"/>
                            <a:pt x="-16554" y="927424"/>
                            <a:pt x="0" y="710485"/>
                          </a:cubicBezTo>
                          <a:cubicBezTo>
                            <a:pt x="16554" y="493546"/>
                            <a:pt x="-31863" y="211119"/>
                            <a:pt x="0" y="0"/>
                          </a:cubicBezTo>
                          <a:close/>
                        </a:path>
                      </a:pathLst>
                    </a:custGeom>
                    <ask:type>
                      <ask:lineSketchNone/>
                    </ask:type>
                  </ask:lineSketchStyleProps>
                </a:ext>
              </a:extLst>
            </a:ln>
          </p:spPr>
          <p:txBody>
            <a:bodyPr wrap="square" lIns="180000" rIns="180000" rtlCol="0">
              <a:spAutoFit/>
            </a:bodyPr>
            <a:lstStyle/>
            <a:p>
              <a:pPr algn="r">
                <a:lnSpc>
                  <a:spcPct val="150000"/>
                </a:lnSpc>
              </a:pPr>
              <a:r>
                <a:rPr lang="nl-NL" sz="4400">
                  <a:latin typeface="Roboto" panose="020B0604020202020204" charset="0"/>
                  <a:ea typeface="Roboto" panose="020B0604020202020204" charset="0"/>
                </a:rPr>
                <a:t>setpoint changes</a:t>
              </a:r>
            </a:p>
            <a:p>
              <a:pPr algn="r">
                <a:lnSpc>
                  <a:spcPct val="150000"/>
                </a:lnSpc>
              </a:pPr>
              <a:r>
                <a:rPr lang="nl-NL" sz="4400" err="1">
                  <a:latin typeface="Roboto" panose="020B0604020202020204" charset="0"/>
                  <a:ea typeface="Roboto" panose="020B0604020202020204" charset="0"/>
                </a:rPr>
                <a:t>weather</a:t>
              </a:r>
              <a:endParaRPr lang="nl-NL" sz="4400">
                <a:latin typeface="Roboto" panose="020B0604020202020204" charset="0"/>
                <a:ea typeface="Roboto" panose="020B0604020202020204" charset="0"/>
              </a:endParaRPr>
            </a:p>
          </p:txBody>
        </p:sp>
      </p:grpSp>
      <p:pic>
        <p:nvPicPr>
          <p:cNvPr id="64" name="Graphic 63">
            <a:extLst>
              <a:ext uri="{FF2B5EF4-FFF2-40B4-BE49-F238E27FC236}">
                <a16:creationId xmlns:a16="http://schemas.microsoft.com/office/drawing/2014/main" id="{C09A9739-6D8B-4797-94E1-37B1A3960B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64360" y="5863600"/>
            <a:ext cx="806506" cy="806504"/>
          </a:xfrm>
          <a:prstGeom prst="rect">
            <a:avLst/>
          </a:prstGeom>
        </p:spPr>
      </p:pic>
      <p:grpSp>
        <p:nvGrpSpPr>
          <p:cNvPr id="66" name="Group 65">
            <a:extLst>
              <a:ext uri="{FF2B5EF4-FFF2-40B4-BE49-F238E27FC236}">
                <a16:creationId xmlns:a16="http://schemas.microsoft.com/office/drawing/2014/main" id="{AA3A6AFA-D1B0-471C-9815-BC585B39E2C6}"/>
              </a:ext>
            </a:extLst>
          </p:cNvPr>
          <p:cNvGrpSpPr/>
          <p:nvPr/>
        </p:nvGrpSpPr>
        <p:grpSpPr>
          <a:xfrm>
            <a:off x="12473183" y="8202409"/>
            <a:ext cx="611170" cy="611170"/>
            <a:chOff x="13947677" y="717157"/>
            <a:chExt cx="2012395" cy="2012395"/>
          </a:xfrm>
        </p:grpSpPr>
        <p:sp>
          <p:nvSpPr>
            <p:cNvPr id="65" name="Oval 64">
              <a:extLst>
                <a:ext uri="{FF2B5EF4-FFF2-40B4-BE49-F238E27FC236}">
                  <a16:creationId xmlns:a16="http://schemas.microsoft.com/office/drawing/2014/main" id="{E853D021-B06A-4F1C-B9D8-8C8A1472B32A}"/>
                </a:ext>
              </a:extLst>
            </p:cNvPr>
            <p:cNvSpPr/>
            <p:nvPr/>
          </p:nvSpPr>
          <p:spPr>
            <a:xfrm>
              <a:off x="13947677" y="717157"/>
              <a:ext cx="2012395" cy="201239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2" name="Graphic 61">
              <a:extLst>
                <a:ext uri="{FF2B5EF4-FFF2-40B4-BE49-F238E27FC236}">
                  <a16:creationId xmlns:a16="http://schemas.microsoft.com/office/drawing/2014/main" id="{E47300E2-8EB2-41C8-B191-9656128123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61576" y="976464"/>
              <a:ext cx="1493780" cy="1493780"/>
            </a:xfrm>
            <a:prstGeom prst="rect">
              <a:avLst/>
            </a:prstGeom>
          </p:spPr>
        </p:pic>
      </p:grpSp>
      <p:grpSp>
        <p:nvGrpSpPr>
          <p:cNvPr id="67" name="Group 66">
            <a:extLst>
              <a:ext uri="{FF2B5EF4-FFF2-40B4-BE49-F238E27FC236}">
                <a16:creationId xmlns:a16="http://schemas.microsoft.com/office/drawing/2014/main" id="{4660F771-2718-4B4D-847A-56C886B2DB01}"/>
              </a:ext>
            </a:extLst>
          </p:cNvPr>
          <p:cNvGrpSpPr/>
          <p:nvPr/>
        </p:nvGrpSpPr>
        <p:grpSpPr>
          <a:xfrm>
            <a:off x="10905298" y="8202409"/>
            <a:ext cx="611170" cy="611170"/>
            <a:chOff x="13947677" y="717157"/>
            <a:chExt cx="2012395" cy="2012395"/>
          </a:xfrm>
        </p:grpSpPr>
        <p:sp>
          <p:nvSpPr>
            <p:cNvPr id="68" name="Oval 67">
              <a:extLst>
                <a:ext uri="{FF2B5EF4-FFF2-40B4-BE49-F238E27FC236}">
                  <a16:creationId xmlns:a16="http://schemas.microsoft.com/office/drawing/2014/main" id="{277A744A-2E14-4B6A-BFE4-788404287BE8}"/>
                </a:ext>
              </a:extLst>
            </p:cNvPr>
            <p:cNvSpPr/>
            <p:nvPr/>
          </p:nvSpPr>
          <p:spPr>
            <a:xfrm>
              <a:off x="13947677" y="717157"/>
              <a:ext cx="2012395" cy="201239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9" name="Graphic 68">
              <a:extLst>
                <a:ext uri="{FF2B5EF4-FFF2-40B4-BE49-F238E27FC236}">
                  <a16:creationId xmlns:a16="http://schemas.microsoft.com/office/drawing/2014/main" id="{48107F01-04E6-4B22-9589-AFDEFB4AD9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61576" y="976464"/>
              <a:ext cx="1493780" cy="1493780"/>
            </a:xfrm>
            <a:prstGeom prst="rect">
              <a:avLst/>
            </a:prstGeom>
          </p:spPr>
        </p:pic>
      </p:grpSp>
      <p:grpSp>
        <p:nvGrpSpPr>
          <p:cNvPr id="70" name="Group 69">
            <a:extLst>
              <a:ext uri="{FF2B5EF4-FFF2-40B4-BE49-F238E27FC236}">
                <a16:creationId xmlns:a16="http://schemas.microsoft.com/office/drawing/2014/main" id="{80F11062-2BAE-4C6B-9488-B2AD3CB587B6}"/>
              </a:ext>
            </a:extLst>
          </p:cNvPr>
          <p:cNvGrpSpPr/>
          <p:nvPr/>
        </p:nvGrpSpPr>
        <p:grpSpPr>
          <a:xfrm>
            <a:off x="9394562" y="8202409"/>
            <a:ext cx="611170" cy="611170"/>
            <a:chOff x="13947677" y="717157"/>
            <a:chExt cx="2012395" cy="2012395"/>
          </a:xfrm>
        </p:grpSpPr>
        <p:sp>
          <p:nvSpPr>
            <p:cNvPr id="71" name="Oval 70">
              <a:extLst>
                <a:ext uri="{FF2B5EF4-FFF2-40B4-BE49-F238E27FC236}">
                  <a16:creationId xmlns:a16="http://schemas.microsoft.com/office/drawing/2014/main" id="{B0FE7A87-D0FD-4C22-9947-245A766D79B0}"/>
                </a:ext>
              </a:extLst>
            </p:cNvPr>
            <p:cNvSpPr/>
            <p:nvPr/>
          </p:nvSpPr>
          <p:spPr>
            <a:xfrm>
              <a:off x="13947677" y="717157"/>
              <a:ext cx="2012395" cy="201239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2" name="Graphic 71">
              <a:extLst>
                <a:ext uri="{FF2B5EF4-FFF2-40B4-BE49-F238E27FC236}">
                  <a16:creationId xmlns:a16="http://schemas.microsoft.com/office/drawing/2014/main" id="{066EF00D-92A7-4362-8CDC-CDE74786CA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61576" y="976464"/>
              <a:ext cx="1493780" cy="1493780"/>
            </a:xfrm>
            <a:prstGeom prst="rect">
              <a:avLst/>
            </a:prstGeom>
          </p:spPr>
        </p:pic>
      </p:grpSp>
      <p:pic>
        <p:nvPicPr>
          <p:cNvPr id="76" name="Graphic 75">
            <a:extLst>
              <a:ext uri="{FF2B5EF4-FFF2-40B4-BE49-F238E27FC236}">
                <a16:creationId xmlns:a16="http://schemas.microsoft.com/office/drawing/2014/main" id="{1DB38D79-89D6-46E4-90DE-49845A660008}"/>
              </a:ext>
            </a:extLst>
          </p:cNvPr>
          <p:cNvPicPr>
            <a:picLocks noChangeAspect="1"/>
          </p:cNvPicPr>
          <p:nvPr/>
        </p:nvPicPr>
        <p:blipFill>
          <a:blip r:embed="rId2">
            <a:extLst>
              <a:ext uri="{96DAC541-7B7A-43D3-8B79-37D633B846F1}">
                <asvg:svgBlip xmlns:asvg="http://schemas.microsoft.com/office/drawing/2016/SVG/main" r:embed="rId6"/>
              </a:ext>
            </a:extLst>
          </a:blip>
          <a:stretch>
            <a:fillRect/>
          </a:stretch>
        </p:blipFill>
        <p:spPr>
          <a:xfrm>
            <a:off x="10752560" y="6504813"/>
            <a:ext cx="806506" cy="806504"/>
          </a:xfrm>
          <a:prstGeom prst="rect">
            <a:avLst/>
          </a:prstGeom>
        </p:spPr>
      </p:pic>
      <p:pic>
        <p:nvPicPr>
          <p:cNvPr id="77" name="Graphic 76">
            <a:extLst>
              <a:ext uri="{FF2B5EF4-FFF2-40B4-BE49-F238E27FC236}">
                <a16:creationId xmlns:a16="http://schemas.microsoft.com/office/drawing/2014/main" id="{55BE8D1E-40F9-4BBB-A3BD-FC4E77A424C0}"/>
              </a:ext>
            </a:extLst>
          </p:cNvPr>
          <p:cNvPicPr>
            <a:picLocks noChangeAspect="1"/>
          </p:cNvPicPr>
          <p:nvPr/>
        </p:nvPicPr>
        <p:blipFill>
          <a:blip r:embed="rId2">
            <a:extLst>
              <a:ext uri="{96DAC541-7B7A-43D3-8B79-37D633B846F1}">
                <asvg:svgBlip xmlns:asvg="http://schemas.microsoft.com/office/drawing/2016/SVG/main" r:embed="rId6"/>
              </a:ext>
            </a:extLst>
          </a:blip>
          <a:stretch>
            <a:fillRect/>
          </a:stretch>
        </p:blipFill>
        <p:spPr>
          <a:xfrm>
            <a:off x="9473356" y="6629752"/>
            <a:ext cx="806506" cy="806504"/>
          </a:xfrm>
          <a:prstGeom prst="rect">
            <a:avLst/>
          </a:prstGeom>
        </p:spPr>
      </p:pic>
      <p:pic>
        <p:nvPicPr>
          <p:cNvPr id="78" name="Graphic 77">
            <a:extLst>
              <a:ext uri="{FF2B5EF4-FFF2-40B4-BE49-F238E27FC236}">
                <a16:creationId xmlns:a16="http://schemas.microsoft.com/office/drawing/2014/main" id="{EF404D62-CECC-44D5-934D-5717A02A3019}"/>
              </a:ext>
            </a:extLst>
          </p:cNvPr>
          <p:cNvPicPr>
            <a:picLocks noChangeAspect="1"/>
          </p:cNvPicPr>
          <p:nvPr/>
        </p:nvPicPr>
        <p:blipFill>
          <a:blip r:embed="rId2">
            <a:extLst>
              <a:ext uri="{96DAC541-7B7A-43D3-8B79-37D633B846F1}">
                <asvg:svgBlip xmlns:asvg="http://schemas.microsoft.com/office/drawing/2016/SVG/main" r:embed="rId6"/>
              </a:ext>
            </a:extLst>
          </a:blip>
          <a:stretch>
            <a:fillRect/>
          </a:stretch>
        </p:blipFill>
        <p:spPr>
          <a:xfrm>
            <a:off x="12135667" y="6595506"/>
            <a:ext cx="806506" cy="806504"/>
          </a:xfrm>
          <a:prstGeom prst="rect">
            <a:avLst/>
          </a:prstGeom>
        </p:spPr>
      </p:pic>
      <p:pic>
        <p:nvPicPr>
          <p:cNvPr id="79" name="Graphic 78">
            <a:extLst>
              <a:ext uri="{FF2B5EF4-FFF2-40B4-BE49-F238E27FC236}">
                <a16:creationId xmlns:a16="http://schemas.microsoft.com/office/drawing/2014/main" id="{74A40600-5D32-4D86-AFF4-EC8445A3D34C}"/>
              </a:ext>
            </a:extLst>
          </p:cNvPr>
          <p:cNvPicPr>
            <a:picLocks noChangeAspect="1"/>
          </p:cNvPicPr>
          <p:nvPr/>
        </p:nvPicPr>
        <p:blipFill>
          <a:blip r:embed="rId2">
            <a:extLst>
              <a:ext uri="{96DAC541-7B7A-43D3-8B79-37D633B846F1}">
                <asvg:svgBlip xmlns:asvg="http://schemas.microsoft.com/office/drawing/2016/SVG/main" r:embed="rId6"/>
              </a:ext>
            </a:extLst>
          </a:blip>
          <a:stretch>
            <a:fillRect/>
          </a:stretch>
        </p:blipFill>
        <p:spPr>
          <a:xfrm>
            <a:off x="11714464" y="5813030"/>
            <a:ext cx="806506" cy="806504"/>
          </a:xfrm>
          <a:prstGeom prst="rect">
            <a:avLst/>
          </a:prstGeom>
        </p:spPr>
      </p:pic>
      <p:pic>
        <p:nvPicPr>
          <p:cNvPr id="80" name="Graphic 79">
            <a:extLst>
              <a:ext uri="{FF2B5EF4-FFF2-40B4-BE49-F238E27FC236}">
                <a16:creationId xmlns:a16="http://schemas.microsoft.com/office/drawing/2014/main" id="{9F8506D4-7FFE-42F9-9069-A8EDF0FDEE7A}"/>
              </a:ext>
            </a:extLst>
          </p:cNvPr>
          <p:cNvPicPr>
            <a:picLocks noChangeAspect="1"/>
          </p:cNvPicPr>
          <p:nvPr/>
        </p:nvPicPr>
        <p:blipFill>
          <a:blip r:embed="rId2">
            <a:extLst>
              <a:ext uri="{96DAC541-7B7A-43D3-8B79-37D633B846F1}">
                <asvg:svgBlip xmlns:asvg="http://schemas.microsoft.com/office/drawing/2016/SVG/main" r:embed="rId6"/>
              </a:ext>
            </a:extLst>
          </a:blip>
          <a:stretch>
            <a:fillRect/>
          </a:stretch>
        </p:blipFill>
        <p:spPr>
          <a:xfrm>
            <a:off x="11349773" y="7334012"/>
            <a:ext cx="806506" cy="806504"/>
          </a:xfrm>
          <a:prstGeom prst="rect">
            <a:avLst/>
          </a:prstGeom>
        </p:spPr>
      </p:pic>
      <p:cxnSp>
        <p:nvCxnSpPr>
          <p:cNvPr id="82" name="Straight Arrow Connector 81">
            <a:extLst>
              <a:ext uri="{FF2B5EF4-FFF2-40B4-BE49-F238E27FC236}">
                <a16:creationId xmlns:a16="http://schemas.microsoft.com/office/drawing/2014/main" id="{775293A9-4D9B-4207-8D28-7E13A366F388}"/>
              </a:ext>
            </a:extLst>
          </p:cNvPr>
          <p:cNvCxnSpPr>
            <a:cxnSpLocks/>
            <a:stCxn id="77" idx="3"/>
            <a:endCxn id="76" idx="1"/>
          </p:cNvCxnSpPr>
          <p:nvPr/>
        </p:nvCxnSpPr>
        <p:spPr>
          <a:xfrm flipV="1">
            <a:off x="10279862" y="6908065"/>
            <a:ext cx="472698" cy="124939"/>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81F28F5-8C64-4329-B8DD-A238D6DEDB58}"/>
              </a:ext>
            </a:extLst>
          </p:cNvPr>
          <p:cNvCxnSpPr>
            <a:cxnSpLocks/>
            <a:stCxn id="77" idx="3"/>
            <a:endCxn id="80" idx="1"/>
          </p:cNvCxnSpPr>
          <p:nvPr/>
        </p:nvCxnSpPr>
        <p:spPr>
          <a:xfrm>
            <a:off x="10279862" y="7033004"/>
            <a:ext cx="1069911" cy="704260"/>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7607260-CC33-4E95-80CF-33BC5A71F406}"/>
              </a:ext>
            </a:extLst>
          </p:cNvPr>
          <p:cNvCxnSpPr>
            <a:cxnSpLocks/>
            <a:stCxn id="64" idx="3"/>
            <a:endCxn id="76" idx="0"/>
          </p:cNvCxnSpPr>
          <p:nvPr/>
        </p:nvCxnSpPr>
        <p:spPr>
          <a:xfrm>
            <a:off x="10770866" y="6266852"/>
            <a:ext cx="384947" cy="237961"/>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1028CE77-BBE8-498C-A925-CEF5972A12E2}"/>
              </a:ext>
            </a:extLst>
          </p:cNvPr>
          <p:cNvCxnSpPr>
            <a:cxnSpLocks/>
            <a:stCxn id="76" idx="3"/>
            <a:endCxn id="78" idx="1"/>
          </p:cNvCxnSpPr>
          <p:nvPr/>
        </p:nvCxnSpPr>
        <p:spPr>
          <a:xfrm>
            <a:off x="11559066" y="6908065"/>
            <a:ext cx="576601" cy="90693"/>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6025B8FB-006B-4221-B133-6063559697FF}"/>
              </a:ext>
            </a:extLst>
          </p:cNvPr>
          <p:cNvCxnSpPr>
            <a:cxnSpLocks/>
            <a:stCxn id="79" idx="3"/>
            <a:endCxn id="78" idx="0"/>
          </p:cNvCxnSpPr>
          <p:nvPr/>
        </p:nvCxnSpPr>
        <p:spPr>
          <a:xfrm>
            <a:off x="12520970" y="6216282"/>
            <a:ext cx="17950" cy="379224"/>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C2B6B5D5-40BA-40EE-91FA-E09144BCC6A2}"/>
              </a:ext>
            </a:extLst>
          </p:cNvPr>
          <p:cNvCxnSpPr>
            <a:cxnSpLocks/>
            <a:stCxn id="76" idx="3"/>
            <a:endCxn id="80" idx="0"/>
          </p:cNvCxnSpPr>
          <p:nvPr/>
        </p:nvCxnSpPr>
        <p:spPr>
          <a:xfrm>
            <a:off x="11559066" y="6908065"/>
            <a:ext cx="193960" cy="425947"/>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CD355560-C3A6-4530-A6B4-DFB3A53FA091}"/>
              </a:ext>
            </a:extLst>
          </p:cNvPr>
          <p:cNvCxnSpPr>
            <a:cxnSpLocks/>
            <a:stCxn id="76" idx="0"/>
            <a:endCxn id="79" idx="1"/>
          </p:cNvCxnSpPr>
          <p:nvPr/>
        </p:nvCxnSpPr>
        <p:spPr>
          <a:xfrm flipV="1">
            <a:off x="11155813" y="6216282"/>
            <a:ext cx="558651" cy="288531"/>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28FEF0DA-A975-4934-9897-73B3D166AF00}"/>
              </a:ext>
            </a:extLst>
          </p:cNvPr>
          <p:cNvCxnSpPr>
            <a:cxnSpLocks/>
            <a:stCxn id="65" idx="0"/>
            <a:endCxn id="80" idx="3"/>
          </p:cNvCxnSpPr>
          <p:nvPr/>
        </p:nvCxnSpPr>
        <p:spPr>
          <a:xfrm flipH="1" flipV="1">
            <a:off x="12156279" y="7737264"/>
            <a:ext cx="622489" cy="465145"/>
          </a:xfrm>
          <a:prstGeom prst="straightConnector1">
            <a:avLst/>
          </a:prstGeom>
          <a:ln w="38100">
            <a:solidFill>
              <a:schemeClr val="bg1">
                <a:lumMod val="6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1A4CBB94-B4F0-4CF0-B705-73A6D5C07763}"/>
              </a:ext>
            </a:extLst>
          </p:cNvPr>
          <p:cNvCxnSpPr>
            <a:cxnSpLocks/>
            <a:stCxn id="68" idx="0"/>
            <a:endCxn id="77" idx="2"/>
          </p:cNvCxnSpPr>
          <p:nvPr/>
        </p:nvCxnSpPr>
        <p:spPr>
          <a:xfrm flipH="1" flipV="1">
            <a:off x="9876609" y="7436256"/>
            <a:ext cx="1334274" cy="766153"/>
          </a:xfrm>
          <a:prstGeom prst="straightConnector1">
            <a:avLst/>
          </a:prstGeom>
          <a:ln w="38100">
            <a:solidFill>
              <a:schemeClr val="bg1">
                <a:lumMod val="6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34C0E872-C6C8-4CE7-8976-FF5CDBFFA5EA}"/>
              </a:ext>
            </a:extLst>
          </p:cNvPr>
          <p:cNvCxnSpPr>
            <a:cxnSpLocks/>
            <a:stCxn id="71" idx="0"/>
            <a:endCxn id="77" idx="2"/>
          </p:cNvCxnSpPr>
          <p:nvPr/>
        </p:nvCxnSpPr>
        <p:spPr>
          <a:xfrm flipV="1">
            <a:off x="9700147" y="7436256"/>
            <a:ext cx="176462" cy="766153"/>
          </a:xfrm>
          <a:prstGeom prst="straightConnector1">
            <a:avLst/>
          </a:prstGeom>
          <a:ln w="38100">
            <a:solidFill>
              <a:schemeClr val="bg1">
                <a:lumMod val="6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20D24E55-D6BD-4004-AAF3-42B70EF7E7DC}"/>
              </a:ext>
            </a:extLst>
          </p:cNvPr>
          <p:cNvCxnSpPr>
            <a:cxnSpLocks/>
            <a:stCxn id="78" idx="3"/>
            <a:endCxn id="35" idx="3"/>
          </p:cNvCxnSpPr>
          <p:nvPr/>
        </p:nvCxnSpPr>
        <p:spPr>
          <a:xfrm>
            <a:off x="12942173" y="6998758"/>
            <a:ext cx="423960" cy="123081"/>
          </a:xfrm>
          <a:prstGeom prst="straightConnector1">
            <a:avLst/>
          </a:prstGeom>
          <a:ln w="38100">
            <a:solidFill>
              <a:schemeClr val="bg1">
                <a:lumMod val="6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1CA32362-8197-4846-8AA9-5FA7F50A0494}"/>
              </a:ext>
            </a:extLst>
          </p:cNvPr>
          <p:cNvCxnSpPr>
            <a:cxnSpLocks/>
            <a:stCxn id="80" idx="3"/>
            <a:endCxn id="78" idx="2"/>
          </p:cNvCxnSpPr>
          <p:nvPr/>
        </p:nvCxnSpPr>
        <p:spPr>
          <a:xfrm flipV="1">
            <a:off x="12156279" y="7402010"/>
            <a:ext cx="382641" cy="335254"/>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C4F64B2A-B65E-425F-9B03-C37014535989}"/>
              </a:ext>
            </a:extLst>
          </p:cNvPr>
          <p:cNvCxnSpPr>
            <a:cxnSpLocks/>
            <a:stCxn id="64" idx="1"/>
            <a:endCxn id="77" idx="0"/>
          </p:cNvCxnSpPr>
          <p:nvPr/>
        </p:nvCxnSpPr>
        <p:spPr>
          <a:xfrm flipH="1">
            <a:off x="9876609" y="6266852"/>
            <a:ext cx="87751" cy="362900"/>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D37112FB-5B71-4846-9A6B-601D9B770785}"/>
              </a:ext>
            </a:extLst>
          </p:cNvPr>
          <p:cNvCxnSpPr>
            <a:cxnSpLocks/>
            <a:stCxn id="68" idx="0"/>
            <a:endCxn id="80" idx="1"/>
          </p:cNvCxnSpPr>
          <p:nvPr/>
        </p:nvCxnSpPr>
        <p:spPr>
          <a:xfrm flipV="1">
            <a:off x="11210883" y="7737264"/>
            <a:ext cx="138890" cy="465145"/>
          </a:xfrm>
          <a:prstGeom prst="straightConnector1">
            <a:avLst/>
          </a:prstGeom>
          <a:ln w="38100">
            <a:solidFill>
              <a:schemeClr val="bg1">
                <a:lumMod val="6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D9AF00F4-B3CD-4397-911A-9F66659FE07C}"/>
              </a:ext>
            </a:extLst>
          </p:cNvPr>
          <p:cNvCxnSpPr>
            <a:cxnSpLocks/>
            <a:stCxn id="35" idx="1"/>
            <a:endCxn id="77" idx="1"/>
          </p:cNvCxnSpPr>
          <p:nvPr/>
        </p:nvCxnSpPr>
        <p:spPr>
          <a:xfrm flipV="1">
            <a:off x="8945997" y="7033004"/>
            <a:ext cx="527359" cy="88835"/>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7" name="Connector: Elbow 146">
            <a:extLst>
              <a:ext uri="{FF2B5EF4-FFF2-40B4-BE49-F238E27FC236}">
                <a16:creationId xmlns:a16="http://schemas.microsoft.com/office/drawing/2014/main" id="{E9056727-35BD-4440-8CBF-9A330AB19C9C}"/>
              </a:ext>
            </a:extLst>
          </p:cNvPr>
          <p:cNvCxnSpPr>
            <a:cxnSpLocks/>
            <a:stCxn id="78" idx="3"/>
            <a:endCxn id="77" idx="1"/>
          </p:cNvCxnSpPr>
          <p:nvPr/>
        </p:nvCxnSpPr>
        <p:spPr>
          <a:xfrm flipH="1">
            <a:off x="9473356" y="6998758"/>
            <a:ext cx="3468817" cy="34246"/>
          </a:xfrm>
          <a:prstGeom prst="bentConnector5">
            <a:avLst>
              <a:gd name="adj1" fmla="val -6590"/>
              <a:gd name="adj2" fmla="val -4201737"/>
              <a:gd name="adj3" fmla="val 106590"/>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C95AB22C-A244-43FA-ADD8-7E8E0FEDA980}"/>
              </a:ext>
            </a:extLst>
          </p:cNvPr>
          <p:cNvGrpSpPr/>
          <p:nvPr/>
        </p:nvGrpSpPr>
        <p:grpSpPr>
          <a:xfrm>
            <a:off x="16393457" y="4337662"/>
            <a:ext cx="5606939" cy="1446550"/>
            <a:chOff x="857608" y="4233020"/>
            <a:chExt cx="5606939" cy="1446550"/>
          </a:xfrm>
          <a:solidFill>
            <a:schemeClr val="bg1">
              <a:lumMod val="65000"/>
            </a:schemeClr>
          </a:solidFill>
        </p:grpSpPr>
        <p:sp>
          <p:nvSpPr>
            <p:cNvPr id="213" name="TextBox 212">
              <a:extLst>
                <a:ext uri="{FF2B5EF4-FFF2-40B4-BE49-F238E27FC236}">
                  <a16:creationId xmlns:a16="http://schemas.microsoft.com/office/drawing/2014/main" id="{06D5A02C-6715-4FAB-8C2B-D11BCB0F9B0F}"/>
                </a:ext>
              </a:extLst>
            </p:cNvPr>
            <p:cNvSpPr txBox="1"/>
            <p:nvPr/>
          </p:nvSpPr>
          <p:spPr>
            <a:xfrm>
              <a:off x="857608" y="4233020"/>
              <a:ext cx="5606939" cy="1446550"/>
            </a:xfrm>
            <a:prstGeom prst="rect">
              <a:avLst/>
            </a:prstGeom>
            <a:grpFill/>
          </p:spPr>
          <p:txBody>
            <a:bodyPr wrap="square" rtlCol="0">
              <a:spAutoFit/>
            </a:bodyPr>
            <a:lstStyle/>
            <a:p>
              <a:r>
                <a:rPr lang="nl-NL" sz="4400">
                  <a:solidFill>
                    <a:srgbClr val="FFFFFF"/>
                  </a:solidFill>
                </a:rPr>
                <a:t> </a:t>
              </a:r>
              <a:br>
                <a:rPr lang="nl-NL" sz="4400">
                  <a:solidFill>
                    <a:srgbClr val="FFFFFF"/>
                  </a:solidFill>
                </a:rPr>
              </a:br>
              <a:endParaRPr lang="nl-NL" sz="4400">
                <a:solidFill>
                  <a:srgbClr val="FFFFFF"/>
                </a:solidFill>
              </a:endParaRPr>
            </a:p>
          </p:txBody>
        </p:sp>
        <p:sp>
          <p:nvSpPr>
            <p:cNvPr id="212" name="TextBox 211">
              <a:extLst>
                <a:ext uri="{FF2B5EF4-FFF2-40B4-BE49-F238E27FC236}">
                  <a16:creationId xmlns:a16="http://schemas.microsoft.com/office/drawing/2014/main" id="{74A6B389-C598-4A05-B3EF-A72DD4526669}"/>
                </a:ext>
              </a:extLst>
            </p:cNvPr>
            <p:cNvSpPr txBox="1"/>
            <p:nvPr/>
          </p:nvSpPr>
          <p:spPr>
            <a:xfrm>
              <a:off x="1139663" y="4679347"/>
              <a:ext cx="4547720" cy="646331"/>
            </a:xfrm>
            <a:prstGeom prst="rect">
              <a:avLst/>
            </a:prstGeom>
            <a:grpFill/>
          </p:spPr>
          <p:txBody>
            <a:bodyPr wrap="none" rtlCol="0" anchor="ctr">
              <a:spAutoFit/>
            </a:bodyPr>
            <a:lstStyle/>
            <a:p>
              <a:r>
                <a:rPr lang="nl-NL" sz="3600">
                  <a:solidFill>
                    <a:srgbClr val="FFFFFF"/>
                  </a:solidFill>
                </a:rPr>
                <a:t>time series output data</a:t>
              </a:r>
            </a:p>
          </p:txBody>
        </p:sp>
        <p:pic>
          <p:nvPicPr>
            <p:cNvPr id="211" name="Graphic 210" descr="Periodic Graph">
              <a:extLst>
                <a:ext uri="{FF2B5EF4-FFF2-40B4-BE49-F238E27FC236}">
                  <a16:creationId xmlns:a16="http://schemas.microsoft.com/office/drawing/2014/main" id="{E7C23AD3-CBD6-401E-8D6B-D6E2B62FDD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55776" y="4617792"/>
              <a:ext cx="769441" cy="769441"/>
            </a:xfrm>
            <a:prstGeom prst="rect">
              <a:avLst/>
            </a:prstGeom>
          </p:spPr>
        </p:pic>
      </p:grpSp>
      <p:grpSp>
        <p:nvGrpSpPr>
          <p:cNvPr id="215" name="Group 214">
            <a:extLst>
              <a:ext uri="{FF2B5EF4-FFF2-40B4-BE49-F238E27FC236}">
                <a16:creationId xmlns:a16="http://schemas.microsoft.com/office/drawing/2014/main" id="{49A83275-E341-4848-9095-C472810EC5F2}"/>
              </a:ext>
            </a:extLst>
          </p:cNvPr>
          <p:cNvGrpSpPr/>
          <p:nvPr/>
        </p:nvGrpSpPr>
        <p:grpSpPr>
          <a:xfrm>
            <a:off x="1010008" y="4337662"/>
            <a:ext cx="5606939" cy="1446550"/>
            <a:chOff x="857608" y="4233020"/>
            <a:chExt cx="5606939" cy="1446550"/>
          </a:xfrm>
          <a:solidFill>
            <a:schemeClr val="bg1">
              <a:lumMod val="65000"/>
            </a:schemeClr>
          </a:solidFill>
        </p:grpSpPr>
        <p:sp>
          <p:nvSpPr>
            <p:cNvPr id="216" name="TextBox 215">
              <a:extLst>
                <a:ext uri="{FF2B5EF4-FFF2-40B4-BE49-F238E27FC236}">
                  <a16:creationId xmlns:a16="http://schemas.microsoft.com/office/drawing/2014/main" id="{87ECC62C-1598-477F-B1B8-814D7D0CA5C2}"/>
                </a:ext>
              </a:extLst>
            </p:cNvPr>
            <p:cNvSpPr txBox="1"/>
            <p:nvPr/>
          </p:nvSpPr>
          <p:spPr>
            <a:xfrm>
              <a:off x="857608" y="4233020"/>
              <a:ext cx="5606939" cy="1446550"/>
            </a:xfrm>
            <a:prstGeom prst="rect">
              <a:avLst/>
            </a:prstGeom>
            <a:grpFill/>
          </p:spPr>
          <p:txBody>
            <a:bodyPr wrap="square" rtlCol="0">
              <a:spAutoFit/>
            </a:bodyPr>
            <a:lstStyle/>
            <a:p>
              <a:r>
                <a:rPr lang="nl-NL" sz="4400">
                  <a:solidFill>
                    <a:srgbClr val="FFFFFF"/>
                  </a:solidFill>
                </a:rPr>
                <a:t> </a:t>
              </a:r>
              <a:br>
                <a:rPr lang="nl-NL" sz="4400">
                  <a:solidFill>
                    <a:srgbClr val="FFFFFF"/>
                  </a:solidFill>
                </a:rPr>
              </a:br>
              <a:endParaRPr lang="nl-NL" sz="4400">
                <a:solidFill>
                  <a:srgbClr val="FFFFFF"/>
                </a:solidFill>
              </a:endParaRPr>
            </a:p>
          </p:txBody>
        </p:sp>
        <p:sp>
          <p:nvSpPr>
            <p:cNvPr id="218" name="TextBox 217">
              <a:extLst>
                <a:ext uri="{FF2B5EF4-FFF2-40B4-BE49-F238E27FC236}">
                  <a16:creationId xmlns:a16="http://schemas.microsoft.com/office/drawing/2014/main" id="{6091E6DB-819C-4AD2-AEA9-BA611E47D834}"/>
                </a:ext>
              </a:extLst>
            </p:cNvPr>
            <p:cNvSpPr txBox="1"/>
            <p:nvPr/>
          </p:nvSpPr>
          <p:spPr>
            <a:xfrm>
              <a:off x="1139663" y="4679347"/>
              <a:ext cx="4255973" cy="646331"/>
            </a:xfrm>
            <a:prstGeom prst="rect">
              <a:avLst/>
            </a:prstGeom>
            <a:grpFill/>
          </p:spPr>
          <p:txBody>
            <a:bodyPr wrap="none" rtlCol="0" anchor="ctr">
              <a:spAutoFit/>
            </a:bodyPr>
            <a:lstStyle/>
            <a:p>
              <a:r>
                <a:rPr lang="nl-NL" sz="3600">
                  <a:solidFill>
                    <a:srgbClr val="FFFFFF"/>
                  </a:solidFill>
                </a:rPr>
                <a:t>time series input data</a:t>
              </a:r>
            </a:p>
          </p:txBody>
        </p:sp>
      </p:grpSp>
      <p:sp>
        <p:nvSpPr>
          <p:cNvPr id="63" name="TextBox 62">
            <a:extLst>
              <a:ext uri="{FF2B5EF4-FFF2-40B4-BE49-F238E27FC236}">
                <a16:creationId xmlns:a16="http://schemas.microsoft.com/office/drawing/2014/main" id="{D1BE40C8-F18D-4BA1-ABED-A9D8D0EE4C88}"/>
              </a:ext>
            </a:extLst>
          </p:cNvPr>
          <p:cNvSpPr txBox="1"/>
          <p:nvPr/>
        </p:nvSpPr>
        <p:spPr>
          <a:xfrm rot="16200000">
            <a:off x="9164752" y="9164860"/>
            <a:ext cx="4027958" cy="3683060"/>
          </a:xfrm>
          <a:prstGeom prst="rect">
            <a:avLst/>
          </a:prstGeom>
          <a:noFill/>
          <a:ln>
            <a:noFill/>
            <a:prstDash val="dash"/>
            <a:extLst>
              <a:ext uri="{C807C97D-BFC1-408E-A445-0C87EB9F89A2}">
                <ask:lineSketchStyleProps xmlns:ask="http://schemas.microsoft.com/office/drawing/2018/sketchyshapes" sd="1219033472">
                  <a:custGeom>
                    <a:avLst/>
                    <a:gdLst>
                      <a:gd name="connsiteX0" fmla="*/ 0 w 4303697"/>
                      <a:gd name="connsiteY0" fmla="*/ 0 h 2010807"/>
                      <a:gd name="connsiteX1" fmla="*/ 571777 w 4303697"/>
                      <a:gd name="connsiteY1" fmla="*/ 0 h 2010807"/>
                      <a:gd name="connsiteX2" fmla="*/ 1057480 w 4303697"/>
                      <a:gd name="connsiteY2" fmla="*/ 0 h 2010807"/>
                      <a:gd name="connsiteX3" fmla="*/ 1758368 w 4303697"/>
                      <a:gd name="connsiteY3" fmla="*/ 0 h 2010807"/>
                      <a:gd name="connsiteX4" fmla="*/ 2330145 w 4303697"/>
                      <a:gd name="connsiteY4" fmla="*/ 0 h 2010807"/>
                      <a:gd name="connsiteX5" fmla="*/ 2901921 w 4303697"/>
                      <a:gd name="connsiteY5" fmla="*/ 0 h 2010807"/>
                      <a:gd name="connsiteX6" fmla="*/ 3602809 w 4303697"/>
                      <a:gd name="connsiteY6" fmla="*/ 0 h 2010807"/>
                      <a:gd name="connsiteX7" fmla="*/ 4303697 w 4303697"/>
                      <a:gd name="connsiteY7" fmla="*/ 0 h 2010807"/>
                      <a:gd name="connsiteX8" fmla="*/ 4303697 w 4303697"/>
                      <a:gd name="connsiteY8" fmla="*/ 710485 h 2010807"/>
                      <a:gd name="connsiteX9" fmla="*/ 4303697 w 4303697"/>
                      <a:gd name="connsiteY9" fmla="*/ 1340538 h 2010807"/>
                      <a:gd name="connsiteX10" fmla="*/ 4303697 w 4303697"/>
                      <a:gd name="connsiteY10" fmla="*/ 2010807 h 2010807"/>
                      <a:gd name="connsiteX11" fmla="*/ 3688883 w 4303697"/>
                      <a:gd name="connsiteY11" fmla="*/ 2010807 h 2010807"/>
                      <a:gd name="connsiteX12" fmla="*/ 3117106 w 4303697"/>
                      <a:gd name="connsiteY12" fmla="*/ 2010807 h 2010807"/>
                      <a:gd name="connsiteX13" fmla="*/ 2416218 w 4303697"/>
                      <a:gd name="connsiteY13" fmla="*/ 2010807 h 2010807"/>
                      <a:gd name="connsiteX14" fmla="*/ 1715331 w 4303697"/>
                      <a:gd name="connsiteY14" fmla="*/ 2010807 h 2010807"/>
                      <a:gd name="connsiteX15" fmla="*/ 1186591 w 4303697"/>
                      <a:gd name="connsiteY15" fmla="*/ 2010807 h 2010807"/>
                      <a:gd name="connsiteX16" fmla="*/ 571777 w 4303697"/>
                      <a:gd name="connsiteY16" fmla="*/ 2010807 h 2010807"/>
                      <a:gd name="connsiteX17" fmla="*/ 0 w 4303697"/>
                      <a:gd name="connsiteY17" fmla="*/ 2010807 h 2010807"/>
                      <a:gd name="connsiteX18" fmla="*/ 0 w 4303697"/>
                      <a:gd name="connsiteY18" fmla="*/ 1340538 h 2010807"/>
                      <a:gd name="connsiteX19" fmla="*/ 0 w 4303697"/>
                      <a:gd name="connsiteY19" fmla="*/ 710485 h 2010807"/>
                      <a:gd name="connsiteX20" fmla="*/ 0 w 4303697"/>
                      <a:gd name="connsiteY20" fmla="*/ 0 h 201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03697" h="2010807" extrusionOk="0">
                        <a:moveTo>
                          <a:pt x="0" y="0"/>
                        </a:moveTo>
                        <a:cubicBezTo>
                          <a:pt x="123957" y="-3435"/>
                          <a:pt x="379201" y="19812"/>
                          <a:pt x="571777" y="0"/>
                        </a:cubicBezTo>
                        <a:cubicBezTo>
                          <a:pt x="764353" y="-19812"/>
                          <a:pt x="824864" y="-17426"/>
                          <a:pt x="1057480" y="0"/>
                        </a:cubicBezTo>
                        <a:cubicBezTo>
                          <a:pt x="1290096" y="17426"/>
                          <a:pt x="1586919" y="34171"/>
                          <a:pt x="1758368" y="0"/>
                        </a:cubicBezTo>
                        <a:cubicBezTo>
                          <a:pt x="1929817" y="-34171"/>
                          <a:pt x="2158375" y="26172"/>
                          <a:pt x="2330145" y="0"/>
                        </a:cubicBezTo>
                        <a:cubicBezTo>
                          <a:pt x="2501915" y="-26172"/>
                          <a:pt x="2681308" y="6644"/>
                          <a:pt x="2901921" y="0"/>
                        </a:cubicBezTo>
                        <a:cubicBezTo>
                          <a:pt x="3122534" y="-6644"/>
                          <a:pt x="3432240" y="-18941"/>
                          <a:pt x="3602809" y="0"/>
                        </a:cubicBezTo>
                        <a:cubicBezTo>
                          <a:pt x="3773378" y="18941"/>
                          <a:pt x="3994605" y="10758"/>
                          <a:pt x="4303697" y="0"/>
                        </a:cubicBezTo>
                        <a:cubicBezTo>
                          <a:pt x="4290404" y="308656"/>
                          <a:pt x="4327702" y="406595"/>
                          <a:pt x="4303697" y="710485"/>
                        </a:cubicBezTo>
                        <a:cubicBezTo>
                          <a:pt x="4279692" y="1014375"/>
                          <a:pt x="4332760" y="1180277"/>
                          <a:pt x="4303697" y="1340538"/>
                        </a:cubicBezTo>
                        <a:cubicBezTo>
                          <a:pt x="4274634" y="1500799"/>
                          <a:pt x="4306162" y="1760520"/>
                          <a:pt x="4303697" y="2010807"/>
                        </a:cubicBezTo>
                        <a:cubicBezTo>
                          <a:pt x="4117240" y="2019255"/>
                          <a:pt x="3979867" y="1994585"/>
                          <a:pt x="3688883" y="2010807"/>
                        </a:cubicBezTo>
                        <a:cubicBezTo>
                          <a:pt x="3397899" y="2027029"/>
                          <a:pt x="3399522" y="2015135"/>
                          <a:pt x="3117106" y="2010807"/>
                        </a:cubicBezTo>
                        <a:cubicBezTo>
                          <a:pt x="2834690" y="2006479"/>
                          <a:pt x="2624684" y="2021787"/>
                          <a:pt x="2416218" y="2010807"/>
                        </a:cubicBezTo>
                        <a:cubicBezTo>
                          <a:pt x="2207752" y="1999827"/>
                          <a:pt x="1885874" y="2035457"/>
                          <a:pt x="1715331" y="2010807"/>
                        </a:cubicBezTo>
                        <a:cubicBezTo>
                          <a:pt x="1544788" y="1986157"/>
                          <a:pt x="1360764" y="1993987"/>
                          <a:pt x="1186591" y="2010807"/>
                        </a:cubicBezTo>
                        <a:cubicBezTo>
                          <a:pt x="1012418" y="2027627"/>
                          <a:pt x="829756" y="2017879"/>
                          <a:pt x="571777" y="2010807"/>
                        </a:cubicBezTo>
                        <a:cubicBezTo>
                          <a:pt x="313798" y="2003735"/>
                          <a:pt x="272039" y="2011154"/>
                          <a:pt x="0" y="2010807"/>
                        </a:cubicBezTo>
                        <a:cubicBezTo>
                          <a:pt x="14936" y="1860138"/>
                          <a:pt x="-1556" y="1615474"/>
                          <a:pt x="0" y="1340538"/>
                        </a:cubicBezTo>
                        <a:cubicBezTo>
                          <a:pt x="1556" y="1065602"/>
                          <a:pt x="-16554" y="927424"/>
                          <a:pt x="0" y="710485"/>
                        </a:cubicBezTo>
                        <a:cubicBezTo>
                          <a:pt x="16554" y="493546"/>
                          <a:pt x="-31863" y="211119"/>
                          <a:pt x="0" y="0"/>
                        </a:cubicBezTo>
                        <a:close/>
                      </a:path>
                    </a:pathLst>
                  </a:custGeom>
                  <ask:type>
                    <ask:lineSketchNone/>
                  </ask:type>
                </ask:lineSketchStyleProps>
              </a:ext>
            </a:extLst>
          </a:ln>
        </p:spPr>
        <p:txBody>
          <a:bodyPr wrap="square" lIns="180000" rIns="180000" rtlCol="0">
            <a:spAutoFit/>
          </a:bodyPr>
          <a:lstStyle/>
          <a:p>
            <a:pPr algn="r">
              <a:spcAft>
                <a:spcPts val="1000"/>
              </a:spcAft>
            </a:pPr>
            <a:r>
              <a:rPr lang="nl-NL" sz="4000" i="1" dirty="0">
                <a:latin typeface="Roboto" panose="020B0604020202020204" charset="0"/>
                <a:ea typeface="Roboto" panose="020B0604020202020204" charset="0"/>
              </a:rPr>
              <a:t>building</a:t>
            </a:r>
          </a:p>
          <a:p>
            <a:pPr algn="r">
              <a:spcAft>
                <a:spcPts val="1000"/>
              </a:spcAft>
            </a:pPr>
            <a:endParaRPr lang="nl-NL" sz="4000" i="1" dirty="0">
              <a:latin typeface="Roboto" panose="020B0604020202020204" charset="0"/>
              <a:ea typeface="Roboto" panose="020B0604020202020204" charset="0"/>
            </a:endParaRPr>
          </a:p>
          <a:p>
            <a:pPr algn="r">
              <a:spcAft>
                <a:spcPts val="1000"/>
              </a:spcAft>
            </a:pPr>
            <a:r>
              <a:rPr lang="nl-NL" sz="4000" i="1" dirty="0" err="1">
                <a:latin typeface="Roboto" panose="020B0604020202020204" charset="0"/>
                <a:ea typeface="Roboto" panose="020B0604020202020204" charset="0"/>
              </a:rPr>
              <a:t>installation</a:t>
            </a:r>
            <a:endParaRPr lang="nl-NL" sz="4000" i="1" dirty="0">
              <a:latin typeface="Roboto" panose="020B0604020202020204" charset="0"/>
              <a:ea typeface="Roboto" panose="020B0604020202020204" charset="0"/>
            </a:endParaRPr>
          </a:p>
          <a:p>
            <a:pPr algn="r">
              <a:spcAft>
                <a:spcPts val="1000"/>
              </a:spcAft>
            </a:pPr>
            <a:endParaRPr lang="nl-NL" sz="4000" i="1" dirty="0">
              <a:latin typeface="Roboto" panose="020B0604020202020204" charset="0"/>
              <a:ea typeface="Roboto" panose="020B0604020202020204" charset="0"/>
            </a:endParaRPr>
          </a:p>
          <a:p>
            <a:pPr algn="r">
              <a:spcAft>
                <a:spcPts val="1000"/>
              </a:spcAft>
            </a:pPr>
            <a:r>
              <a:rPr lang="nl-NL" sz="4000" i="1" dirty="0" err="1">
                <a:latin typeface="Roboto" panose="020B0604020202020204" charset="0"/>
                <a:ea typeface="Roboto" panose="020B0604020202020204" charset="0"/>
              </a:rPr>
              <a:t>comf.needs</a:t>
            </a:r>
            <a:endParaRPr lang="nl-NL" sz="4000" i="1" dirty="0">
              <a:latin typeface="Roboto" panose="020B0604020202020204" charset="0"/>
              <a:ea typeface="Roboto" panose="020B0604020202020204" charset="0"/>
            </a:endParaRPr>
          </a:p>
        </p:txBody>
      </p:sp>
      <p:sp>
        <p:nvSpPr>
          <p:cNvPr id="73" name="TextBox 72">
            <a:extLst>
              <a:ext uri="{FF2B5EF4-FFF2-40B4-BE49-F238E27FC236}">
                <a16:creationId xmlns:a16="http://schemas.microsoft.com/office/drawing/2014/main" id="{41932593-435E-4DAE-A42A-EE22B5C27EA8}"/>
              </a:ext>
            </a:extLst>
          </p:cNvPr>
          <p:cNvSpPr txBox="1"/>
          <p:nvPr/>
        </p:nvSpPr>
        <p:spPr>
          <a:xfrm>
            <a:off x="8920963" y="11986154"/>
            <a:ext cx="4685450" cy="1446550"/>
          </a:xfrm>
          <a:prstGeom prst="rect">
            <a:avLst/>
          </a:prstGeom>
          <a:solidFill>
            <a:schemeClr val="bg1">
              <a:lumMod val="50000"/>
            </a:schemeClr>
          </a:solidFill>
        </p:spPr>
        <p:txBody>
          <a:bodyPr wrap="none" rtlCol="0">
            <a:spAutoFit/>
          </a:bodyPr>
          <a:lstStyle/>
          <a:p>
            <a:r>
              <a:rPr lang="nl-NL" sz="4400" dirty="0">
                <a:solidFill>
                  <a:srgbClr val="FFFFFF"/>
                </a:solidFill>
              </a:rPr>
              <a:t>model parameters</a:t>
            </a:r>
            <a:br>
              <a:rPr lang="nl-NL" sz="4400" dirty="0">
                <a:solidFill>
                  <a:srgbClr val="FFFFFF"/>
                </a:solidFill>
              </a:rPr>
            </a:br>
            <a:r>
              <a:rPr lang="nl-NL" sz="4400" dirty="0">
                <a:solidFill>
                  <a:srgbClr val="FFFFFF"/>
                </a:solidFill>
              </a:rPr>
              <a:t>(time-independent)</a:t>
            </a:r>
          </a:p>
        </p:txBody>
      </p:sp>
      <p:pic>
        <p:nvPicPr>
          <p:cNvPr id="74" name="Graphic 73" descr="Periodic Graph">
            <a:extLst>
              <a:ext uri="{FF2B5EF4-FFF2-40B4-BE49-F238E27FC236}">
                <a16:creationId xmlns:a16="http://schemas.microsoft.com/office/drawing/2014/main" id="{6838A36D-AF9E-48CC-55E2-E61DB13F1C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47520" y="4735826"/>
            <a:ext cx="769441" cy="769441"/>
          </a:xfrm>
          <a:prstGeom prst="rect">
            <a:avLst/>
          </a:prstGeom>
        </p:spPr>
      </p:pic>
    </p:spTree>
    <p:extLst>
      <p:ext uri="{BB962C8B-B14F-4D97-AF65-F5344CB8AC3E}">
        <p14:creationId xmlns:p14="http://schemas.microsoft.com/office/powerpoint/2010/main" val="3038358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5" name="Group 264">
            <a:extLst>
              <a:ext uri="{FF2B5EF4-FFF2-40B4-BE49-F238E27FC236}">
                <a16:creationId xmlns:a16="http://schemas.microsoft.com/office/drawing/2014/main" id="{319D4020-2BE9-45A2-BAE2-171D26A3F2CE}"/>
              </a:ext>
            </a:extLst>
          </p:cNvPr>
          <p:cNvGrpSpPr/>
          <p:nvPr/>
        </p:nvGrpSpPr>
        <p:grpSpPr>
          <a:xfrm>
            <a:off x="16393456" y="4337662"/>
            <a:ext cx="5606939" cy="1446550"/>
            <a:chOff x="16393457" y="4337662"/>
            <a:chExt cx="5606939" cy="1446550"/>
          </a:xfrm>
        </p:grpSpPr>
        <p:sp>
          <p:nvSpPr>
            <p:cNvPr id="266" name="TextBox 265">
              <a:extLst>
                <a:ext uri="{FF2B5EF4-FFF2-40B4-BE49-F238E27FC236}">
                  <a16:creationId xmlns:a16="http://schemas.microsoft.com/office/drawing/2014/main" id="{19A4CE22-BFB6-4884-95CD-21625868257B}"/>
                </a:ext>
              </a:extLst>
            </p:cNvPr>
            <p:cNvSpPr txBox="1"/>
            <p:nvPr/>
          </p:nvSpPr>
          <p:spPr>
            <a:xfrm>
              <a:off x="16393457" y="4337662"/>
              <a:ext cx="5606939" cy="1446550"/>
            </a:xfrm>
            <a:prstGeom prst="rect">
              <a:avLst/>
            </a:prstGeom>
            <a:solidFill>
              <a:schemeClr val="bg1">
                <a:lumMod val="65000"/>
              </a:schemeClr>
            </a:solidFill>
          </p:spPr>
          <p:txBody>
            <a:bodyPr wrap="square" rtlCol="0">
              <a:spAutoFit/>
            </a:bodyPr>
            <a:lstStyle/>
            <a:p>
              <a:r>
                <a:rPr lang="nl-NL" sz="4400">
                  <a:solidFill>
                    <a:srgbClr val="FFFFFF"/>
                  </a:solidFill>
                </a:rPr>
                <a:t> </a:t>
              </a:r>
              <a:br>
                <a:rPr lang="nl-NL" sz="4400">
                  <a:solidFill>
                    <a:srgbClr val="FFFFFF"/>
                  </a:solidFill>
                </a:rPr>
              </a:br>
              <a:endParaRPr lang="nl-NL" sz="4400">
                <a:solidFill>
                  <a:srgbClr val="FFFFFF"/>
                </a:solidFill>
              </a:endParaRPr>
            </a:p>
          </p:txBody>
        </p:sp>
        <p:sp>
          <p:nvSpPr>
            <p:cNvPr id="268" name="TextBox 267">
              <a:extLst>
                <a:ext uri="{FF2B5EF4-FFF2-40B4-BE49-F238E27FC236}">
                  <a16:creationId xmlns:a16="http://schemas.microsoft.com/office/drawing/2014/main" id="{FA75BABE-8E2C-4DD6-B497-9FD83545F589}"/>
                </a:ext>
              </a:extLst>
            </p:cNvPr>
            <p:cNvSpPr txBox="1"/>
            <p:nvPr/>
          </p:nvSpPr>
          <p:spPr>
            <a:xfrm>
              <a:off x="16675512" y="4445436"/>
              <a:ext cx="3807645" cy="1323439"/>
            </a:xfrm>
            <a:prstGeom prst="rect">
              <a:avLst/>
            </a:prstGeom>
            <a:solidFill>
              <a:schemeClr val="bg1">
                <a:lumMod val="65000"/>
              </a:schemeClr>
            </a:solidFill>
          </p:spPr>
          <p:txBody>
            <a:bodyPr wrap="none" rtlCol="0" anchor="ctr">
              <a:spAutoFit/>
            </a:bodyPr>
            <a:lstStyle/>
            <a:p>
              <a:r>
                <a:rPr lang="nl-NL" sz="4000" err="1">
                  <a:solidFill>
                    <a:srgbClr val="FFFFFF"/>
                  </a:solidFill>
                </a:rPr>
                <a:t>calculated</a:t>
              </a:r>
              <a:r>
                <a:rPr lang="nl-NL" sz="4000">
                  <a:solidFill>
                    <a:srgbClr val="FFFFFF"/>
                  </a:solidFill>
                </a:rPr>
                <a:t> data</a:t>
              </a:r>
              <a:br>
                <a:rPr lang="nl-NL" sz="4000">
                  <a:solidFill>
                    <a:srgbClr val="FFFFFF"/>
                  </a:solidFill>
                </a:rPr>
              </a:br>
              <a:r>
                <a:rPr lang="nl-NL" sz="4000">
                  <a:solidFill>
                    <a:srgbClr val="FFFFFF"/>
                  </a:solidFill>
                </a:rPr>
                <a:t>(time series data)</a:t>
              </a:r>
            </a:p>
          </p:txBody>
        </p:sp>
      </p:grpSp>
      <p:pic>
        <p:nvPicPr>
          <p:cNvPr id="132" name="Graphic 131" descr="Periodic Graph">
            <a:extLst>
              <a:ext uri="{FF2B5EF4-FFF2-40B4-BE49-F238E27FC236}">
                <a16:creationId xmlns:a16="http://schemas.microsoft.com/office/drawing/2014/main" id="{FE922C54-C269-403C-80D4-213288EAD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07968" y="4994805"/>
            <a:ext cx="769441" cy="769441"/>
          </a:xfrm>
          <a:prstGeom prst="rect">
            <a:avLst/>
          </a:prstGeom>
        </p:spPr>
      </p:pic>
      <p:grpSp>
        <p:nvGrpSpPr>
          <p:cNvPr id="270" name="Group 269">
            <a:extLst>
              <a:ext uri="{FF2B5EF4-FFF2-40B4-BE49-F238E27FC236}">
                <a16:creationId xmlns:a16="http://schemas.microsoft.com/office/drawing/2014/main" id="{B8F2427C-5EE3-4953-B754-BD85A06AE33B}"/>
              </a:ext>
            </a:extLst>
          </p:cNvPr>
          <p:cNvGrpSpPr/>
          <p:nvPr/>
        </p:nvGrpSpPr>
        <p:grpSpPr>
          <a:xfrm>
            <a:off x="16393456" y="4337662"/>
            <a:ext cx="5606939" cy="1446550"/>
            <a:chOff x="16393457" y="4337662"/>
            <a:chExt cx="5606939" cy="1446550"/>
          </a:xfrm>
        </p:grpSpPr>
        <p:sp>
          <p:nvSpPr>
            <p:cNvPr id="273" name="TextBox 272">
              <a:extLst>
                <a:ext uri="{FF2B5EF4-FFF2-40B4-BE49-F238E27FC236}">
                  <a16:creationId xmlns:a16="http://schemas.microsoft.com/office/drawing/2014/main" id="{A717135B-85CD-4AA0-9CB5-24D198778455}"/>
                </a:ext>
              </a:extLst>
            </p:cNvPr>
            <p:cNvSpPr txBox="1"/>
            <p:nvPr/>
          </p:nvSpPr>
          <p:spPr>
            <a:xfrm>
              <a:off x="16675511" y="4445436"/>
              <a:ext cx="5087071" cy="1323439"/>
            </a:xfrm>
            <a:prstGeom prst="rect">
              <a:avLst/>
            </a:prstGeom>
            <a:solidFill>
              <a:schemeClr val="bg1">
                <a:lumMod val="65000"/>
              </a:schemeClr>
            </a:solidFill>
          </p:spPr>
          <p:txBody>
            <a:bodyPr wrap="square" rtlCol="0" anchor="ctr">
              <a:spAutoFit/>
            </a:bodyPr>
            <a:lstStyle/>
            <a:p>
              <a:r>
                <a:rPr lang="nl-NL" sz="4000" err="1">
                  <a:solidFill>
                    <a:srgbClr val="FFFFFF"/>
                  </a:solidFill>
                </a:rPr>
                <a:t>calculated</a:t>
              </a:r>
              <a:r>
                <a:rPr lang="nl-NL" sz="4000">
                  <a:solidFill>
                    <a:srgbClr val="FFFFFF"/>
                  </a:solidFill>
                </a:rPr>
                <a:t> output data</a:t>
              </a:r>
              <a:br>
                <a:rPr lang="nl-NL" sz="4000">
                  <a:solidFill>
                    <a:srgbClr val="FFFFFF"/>
                  </a:solidFill>
                </a:rPr>
              </a:br>
              <a:r>
                <a:rPr lang="nl-NL" sz="4000">
                  <a:solidFill>
                    <a:srgbClr val="FFFFFF"/>
                  </a:solidFill>
                </a:rPr>
                <a:t>(time series data)</a:t>
              </a:r>
            </a:p>
          </p:txBody>
        </p:sp>
        <p:sp>
          <p:nvSpPr>
            <p:cNvPr id="271" name="TextBox 270">
              <a:extLst>
                <a:ext uri="{FF2B5EF4-FFF2-40B4-BE49-F238E27FC236}">
                  <a16:creationId xmlns:a16="http://schemas.microsoft.com/office/drawing/2014/main" id="{98D19F97-3550-4E1C-8B86-5775E59941BC}"/>
                </a:ext>
              </a:extLst>
            </p:cNvPr>
            <p:cNvSpPr txBox="1"/>
            <p:nvPr/>
          </p:nvSpPr>
          <p:spPr>
            <a:xfrm>
              <a:off x="16393457" y="4337662"/>
              <a:ext cx="5606939" cy="1446550"/>
            </a:xfrm>
            <a:prstGeom prst="rect">
              <a:avLst/>
            </a:prstGeom>
            <a:solidFill>
              <a:schemeClr val="bg1">
                <a:lumMod val="65000"/>
              </a:schemeClr>
            </a:solidFill>
          </p:spPr>
          <p:txBody>
            <a:bodyPr wrap="square" rtlCol="0">
              <a:spAutoFit/>
            </a:bodyPr>
            <a:lstStyle/>
            <a:p>
              <a:r>
                <a:rPr lang="nl-NL" sz="4400">
                  <a:solidFill>
                    <a:srgbClr val="FFFFFF"/>
                  </a:solidFill>
                </a:rPr>
                <a:t> </a:t>
              </a:r>
              <a:br>
                <a:rPr lang="nl-NL" sz="4400">
                  <a:solidFill>
                    <a:srgbClr val="FFFFFF"/>
                  </a:solidFill>
                </a:rPr>
              </a:br>
              <a:endParaRPr lang="nl-NL" sz="4400">
                <a:solidFill>
                  <a:srgbClr val="FFFFFF"/>
                </a:solidFill>
              </a:endParaRPr>
            </a:p>
          </p:txBody>
        </p:sp>
      </p:grpSp>
      <p:sp>
        <p:nvSpPr>
          <p:cNvPr id="3" name="Text Placeholder 2">
            <a:extLst>
              <a:ext uri="{FF2B5EF4-FFF2-40B4-BE49-F238E27FC236}">
                <a16:creationId xmlns:a16="http://schemas.microsoft.com/office/drawing/2014/main" id="{35F5B60A-9519-429D-8D6B-49D15A2D0D8A}"/>
              </a:ext>
            </a:extLst>
          </p:cNvPr>
          <p:cNvSpPr>
            <a:spLocks noGrp="1"/>
          </p:cNvSpPr>
          <p:nvPr>
            <p:ph type="body" sz="quarter" idx="14"/>
          </p:nvPr>
        </p:nvSpPr>
        <p:spPr/>
        <p:txBody>
          <a:bodyPr/>
          <a:lstStyle/>
          <a:p>
            <a:r>
              <a:rPr lang="en-US" dirty="0">
                <a:solidFill>
                  <a:srgbClr val="B1D249"/>
                </a:solidFill>
              </a:rPr>
              <a:t>Twomes WP3: Data Analysis &amp; Prediction</a:t>
            </a:r>
            <a:endParaRPr lang="nl-NL" dirty="0">
              <a:solidFill>
                <a:srgbClr val="B1D249"/>
              </a:solidFill>
            </a:endParaRPr>
          </a:p>
        </p:txBody>
      </p:sp>
      <p:sp>
        <p:nvSpPr>
          <p:cNvPr id="4" name="Title 3">
            <a:extLst>
              <a:ext uri="{FF2B5EF4-FFF2-40B4-BE49-F238E27FC236}">
                <a16:creationId xmlns:a16="http://schemas.microsoft.com/office/drawing/2014/main" id="{274238FF-4382-4132-859F-36F98256B513}"/>
              </a:ext>
            </a:extLst>
          </p:cNvPr>
          <p:cNvSpPr>
            <a:spLocks noGrp="1"/>
          </p:cNvSpPr>
          <p:nvPr>
            <p:ph type="title"/>
          </p:nvPr>
        </p:nvSpPr>
        <p:spPr/>
        <p:txBody>
          <a:bodyPr>
            <a:normAutofit/>
          </a:bodyPr>
          <a:lstStyle/>
          <a:p>
            <a:r>
              <a:rPr lang="nl-NL" sz="6600" dirty="0" err="1">
                <a:solidFill>
                  <a:srgbClr val="B1D249"/>
                </a:solidFill>
              </a:rPr>
              <a:t>Learn</a:t>
            </a:r>
            <a:r>
              <a:rPr lang="nl-NL" sz="6600" dirty="0">
                <a:solidFill>
                  <a:srgbClr val="B1D249"/>
                </a:solidFill>
              </a:rPr>
              <a:t> model parameters? Inverse </a:t>
            </a:r>
            <a:r>
              <a:rPr lang="nl-NL" sz="6600" dirty="0" err="1">
                <a:solidFill>
                  <a:srgbClr val="B1D249"/>
                </a:solidFill>
              </a:rPr>
              <a:t>grey</a:t>
            </a:r>
            <a:r>
              <a:rPr lang="nl-NL" sz="6600" dirty="0">
                <a:solidFill>
                  <a:srgbClr val="B1D249"/>
                </a:solidFill>
              </a:rPr>
              <a:t>-box </a:t>
            </a:r>
            <a:r>
              <a:rPr lang="nl-NL" sz="6600" dirty="0" err="1">
                <a:solidFill>
                  <a:srgbClr val="B1D249"/>
                </a:solidFill>
              </a:rPr>
              <a:t>modelling</a:t>
            </a:r>
            <a:r>
              <a:rPr lang="nl-NL" sz="6600" dirty="0">
                <a:solidFill>
                  <a:srgbClr val="B1D249"/>
                </a:solidFill>
              </a:rPr>
              <a:t>!</a:t>
            </a:r>
            <a:endParaRPr lang="nl-NL" sz="7200" dirty="0">
              <a:solidFill>
                <a:srgbClr val="B1D249"/>
              </a:solidFill>
            </a:endParaRPr>
          </a:p>
        </p:txBody>
      </p:sp>
      <p:sp>
        <p:nvSpPr>
          <p:cNvPr id="22" name="Rectangle 21">
            <a:extLst>
              <a:ext uri="{FF2B5EF4-FFF2-40B4-BE49-F238E27FC236}">
                <a16:creationId xmlns:a16="http://schemas.microsoft.com/office/drawing/2014/main" id="{5FC9FDC0-A81F-4668-A2D6-6EEAB2B6FDD9}"/>
              </a:ext>
            </a:extLst>
          </p:cNvPr>
          <p:cNvSpPr/>
          <p:nvPr/>
        </p:nvSpPr>
        <p:spPr>
          <a:xfrm>
            <a:off x="8945997" y="5255861"/>
            <a:ext cx="1768054" cy="3741156"/>
          </a:xfrm>
          <a:prstGeom prst="rect">
            <a:avLst/>
          </a:prstGeom>
          <a:solidFill>
            <a:schemeClr val="bg1">
              <a:lumMod val="65000"/>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Roboto" panose="020B0604020202020204" charset="0"/>
              <a:ea typeface="Roboto" panose="020B0604020202020204" charset="0"/>
            </a:endParaRPr>
          </a:p>
        </p:txBody>
      </p:sp>
      <p:sp>
        <p:nvSpPr>
          <p:cNvPr id="23" name="Rectangle 22">
            <a:extLst>
              <a:ext uri="{FF2B5EF4-FFF2-40B4-BE49-F238E27FC236}">
                <a16:creationId xmlns:a16="http://schemas.microsoft.com/office/drawing/2014/main" id="{F9F560A3-D08A-492A-A5BE-9FE1F49C03DB}"/>
              </a:ext>
            </a:extLst>
          </p:cNvPr>
          <p:cNvSpPr/>
          <p:nvPr/>
        </p:nvSpPr>
        <p:spPr>
          <a:xfrm>
            <a:off x="11598079" y="5255861"/>
            <a:ext cx="1768054" cy="2494113"/>
          </a:xfrm>
          <a:prstGeom prst="rect">
            <a:avLst/>
          </a:prstGeom>
          <a:solidFill>
            <a:schemeClr val="bg1">
              <a:lumMod val="75000"/>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Roboto" panose="020B0604020202020204" charset="0"/>
              <a:ea typeface="Roboto" panose="020B0604020202020204" charset="0"/>
            </a:endParaRPr>
          </a:p>
        </p:txBody>
      </p:sp>
      <p:sp>
        <p:nvSpPr>
          <p:cNvPr id="24" name="Rectangle 23">
            <a:extLst>
              <a:ext uri="{FF2B5EF4-FFF2-40B4-BE49-F238E27FC236}">
                <a16:creationId xmlns:a16="http://schemas.microsoft.com/office/drawing/2014/main" id="{10FF7C60-2F6E-40C7-AA84-7DE9B5223627}"/>
              </a:ext>
            </a:extLst>
          </p:cNvPr>
          <p:cNvSpPr/>
          <p:nvPr/>
        </p:nvSpPr>
        <p:spPr>
          <a:xfrm>
            <a:off x="11598079" y="7749960"/>
            <a:ext cx="1768054" cy="623538"/>
          </a:xfrm>
          <a:prstGeom prst="rect">
            <a:avLst/>
          </a:prstGeom>
          <a:solidFill>
            <a:schemeClr val="bg1">
              <a:lumMod val="50000"/>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Roboto" panose="020B0604020202020204" charset="0"/>
              <a:ea typeface="Roboto" panose="020B0604020202020204" charset="0"/>
            </a:endParaRPr>
          </a:p>
        </p:txBody>
      </p:sp>
      <p:sp>
        <p:nvSpPr>
          <p:cNvPr id="25" name="Rectangle 24">
            <a:extLst>
              <a:ext uri="{FF2B5EF4-FFF2-40B4-BE49-F238E27FC236}">
                <a16:creationId xmlns:a16="http://schemas.microsoft.com/office/drawing/2014/main" id="{97EACCA8-510A-4F8C-BDA9-FF84923D6559}"/>
              </a:ext>
            </a:extLst>
          </p:cNvPr>
          <p:cNvSpPr/>
          <p:nvPr/>
        </p:nvSpPr>
        <p:spPr>
          <a:xfrm>
            <a:off x="11598079" y="8373498"/>
            <a:ext cx="1768054" cy="623538"/>
          </a:xfrm>
          <a:prstGeom prst="rect">
            <a:avLst/>
          </a:prstGeom>
          <a:solidFill>
            <a:schemeClr val="bg1">
              <a:lumMod val="65000"/>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Roboto" panose="020B0604020202020204" charset="0"/>
              <a:ea typeface="Roboto" panose="020B0604020202020204" charset="0"/>
            </a:endParaRPr>
          </a:p>
        </p:txBody>
      </p:sp>
      <p:cxnSp>
        <p:nvCxnSpPr>
          <p:cNvPr id="26" name="Straight Connector 25">
            <a:extLst>
              <a:ext uri="{FF2B5EF4-FFF2-40B4-BE49-F238E27FC236}">
                <a16:creationId xmlns:a16="http://schemas.microsoft.com/office/drawing/2014/main" id="{2E1D0843-BE1C-4C10-A7ED-06031CBAC078}"/>
              </a:ext>
            </a:extLst>
          </p:cNvPr>
          <p:cNvCxnSpPr>
            <a:cxnSpLocks/>
          </p:cNvCxnSpPr>
          <p:nvPr/>
        </p:nvCxnSpPr>
        <p:spPr>
          <a:xfrm>
            <a:off x="8945997" y="8997017"/>
            <a:ext cx="442013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FD33A66-65EF-488D-9749-59EE3A28CCC1}"/>
              </a:ext>
            </a:extLst>
          </p:cNvPr>
          <p:cNvCxnSpPr>
            <a:cxnSpLocks/>
          </p:cNvCxnSpPr>
          <p:nvPr/>
        </p:nvCxnSpPr>
        <p:spPr>
          <a:xfrm>
            <a:off x="8945997" y="5255863"/>
            <a:ext cx="442013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4ED08CC8-2A02-430F-9E15-D4D22B86A743}"/>
              </a:ext>
            </a:extLst>
          </p:cNvPr>
          <p:cNvGrpSpPr/>
          <p:nvPr/>
        </p:nvGrpSpPr>
        <p:grpSpPr>
          <a:xfrm>
            <a:off x="8945997" y="5255851"/>
            <a:ext cx="4420136" cy="498834"/>
            <a:chOff x="3131840" y="4149073"/>
            <a:chExt cx="3600400" cy="288039"/>
          </a:xfrm>
        </p:grpSpPr>
        <p:cxnSp>
          <p:nvCxnSpPr>
            <p:cNvPr id="29" name="Straight Connector 28">
              <a:extLst>
                <a:ext uri="{FF2B5EF4-FFF2-40B4-BE49-F238E27FC236}">
                  <a16:creationId xmlns:a16="http://schemas.microsoft.com/office/drawing/2014/main" id="{C1A8D020-5070-42A7-848E-87C0D3C17192}"/>
                </a:ext>
              </a:extLst>
            </p:cNvPr>
            <p:cNvCxnSpPr>
              <a:cxnSpLocks/>
            </p:cNvCxnSpPr>
            <p:nvPr/>
          </p:nvCxnSpPr>
          <p:spPr>
            <a:xfrm>
              <a:off x="3131840" y="4437112"/>
              <a:ext cx="360040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5EC7D802-9176-4FC6-AD2A-E407A36CD8B2}"/>
                </a:ext>
              </a:extLst>
            </p:cNvPr>
            <p:cNvSpPr/>
            <p:nvPr/>
          </p:nvSpPr>
          <p:spPr>
            <a:xfrm>
              <a:off x="3131840" y="4149079"/>
              <a:ext cx="3600400" cy="288032"/>
            </a:xfrm>
            <a:prstGeom prst="rect">
              <a:avLst/>
            </a:prstGeom>
            <a:solidFill>
              <a:srgbClr val="FFFFFF">
                <a:alpha val="50196"/>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31" name="Straight Arrow Connector 30">
              <a:extLst>
                <a:ext uri="{FF2B5EF4-FFF2-40B4-BE49-F238E27FC236}">
                  <a16:creationId xmlns:a16="http://schemas.microsoft.com/office/drawing/2014/main" id="{79D2ECD8-07B1-4700-BC11-12B0A4CE1542}"/>
                </a:ext>
              </a:extLst>
            </p:cNvPr>
            <p:cNvCxnSpPr/>
            <p:nvPr/>
          </p:nvCxnSpPr>
          <p:spPr>
            <a:xfrm>
              <a:off x="4160526" y="4149073"/>
              <a:ext cx="0" cy="288038"/>
            </a:xfrm>
            <a:prstGeom prst="straightConnector1">
              <a:avLst/>
            </a:prstGeom>
            <a:ln w="9525">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5576080-9726-4620-B3AF-ABFB11E9C747}"/>
                </a:ext>
              </a:extLst>
            </p:cNvPr>
            <p:cNvCxnSpPr/>
            <p:nvPr/>
          </p:nvCxnSpPr>
          <p:spPr>
            <a:xfrm>
              <a:off x="5703554" y="4149073"/>
              <a:ext cx="0" cy="288038"/>
            </a:xfrm>
            <a:prstGeom prst="straightConnector1">
              <a:avLst/>
            </a:prstGeom>
            <a:ln w="9525">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1FEED1A5-BCD8-447E-8D65-9AE0B989ECFD}"/>
              </a:ext>
            </a:extLst>
          </p:cNvPr>
          <p:cNvGrpSpPr/>
          <p:nvPr/>
        </p:nvGrpSpPr>
        <p:grpSpPr>
          <a:xfrm>
            <a:off x="8945997" y="3830589"/>
            <a:ext cx="4434099" cy="5161823"/>
            <a:chOff x="10125877" y="3535619"/>
            <a:chExt cx="4434099" cy="5161823"/>
          </a:xfrm>
        </p:grpSpPr>
        <p:sp>
          <p:nvSpPr>
            <p:cNvPr id="21" name="Isosceles Triangle 20">
              <a:extLst>
                <a:ext uri="{FF2B5EF4-FFF2-40B4-BE49-F238E27FC236}">
                  <a16:creationId xmlns:a16="http://schemas.microsoft.com/office/drawing/2014/main" id="{59B347B6-E43F-4B92-B276-582CDABDF2F2}"/>
                </a:ext>
              </a:extLst>
            </p:cNvPr>
            <p:cNvSpPr/>
            <p:nvPr/>
          </p:nvSpPr>
          <p:spPr>
            <a:xfrm>
              <a:off x="10139840" y="3535619"/>
              <a:ext cx="4420136" cy="1427522"/>
            </a:xfrm>
            <a:prstGeom prst="triangle">
              <a:avLst>
                <a:gd name="adj" fmla="val 4872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tangle 34">
              <a:extLst>
                <a:ext uri="{FF2B5EF4-FFF2-40B4-BE49-F238E27FC236}">
                  <a16:creationId xmlns:a16="http://schemas.microsoft.com/office/drawing/2014/main" id="{663BBF09-DFBD-4E59-9B21-090A38C3F3C9}"/>
                </a:ext>
              </a:extLst>
            </p:cNvPr>
            <p:cNvSpPr/>
            <p:nvPr/>
          </p:nvSpPr>
          <p:spPr>
            <a:xfrm>
              <a:off x="10125877" y="4956295"/>
              <a:ext cx="4420136" cy="374114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cxnSp>
        <p:nvCxnSpPr>
          <p:cNvPr id="38" name="Straight Arrow Connector 37">
            <a:extLst>
              <a:ext uri="{FF2B5EF4-FFF2-40B4-BE49-F238E27FC236}">
                <a16:creationId xmlns:a16="http://schemas.microsoft.com/office/drawing/2014/main" id="{EA9F9173-13CF-4C60-A1A7-FEAFC14CE48C}"/>
              </a:ext>
            </a:extLst>
          </p:cNvPr>
          <p:cNvCxnSpPr>
            <a:cxnSpLocks/>
            <a:stCxn id="35" idx="3"/>
            <a:endCxn id="40" idx="1"/>
          </p:cNvCxnSpPr>
          <p:nvPr/>
        </p:nvCxnSpPr>
        <p:spPr>
          <a:xfrm>
            <a:off x="13366133" y="7121839"/>
            <a:ext cx="3027323" cy="0"/>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C018006-C74D-4455-8875-940A9C9FEDE2}"/>
              </a:ext>
            </a:extLst>
          </p:cNvPr>
          <p:cNvSpPr txBox="1"/>
          <p:nvPr/>
        </p:nvSpPr>
        <p:spPr>
          <a:xfrm>
            <a:off x="16393456" y="6116435"/>
            <a:ext cx="5606939" cy="2010807"/>
          </a:xfrm>
          <a:prstGeom prst="rect">
            <a:avLst/>
          </a:prstGeom>
          <a:noFill/>
          <a:ln>
            <a:solidFill>
              <a:schemeClr val="tx1"/>
            </a:solidFill>
            <a:prstDash val="dash"/>
          </a:ln>
        </p:spPr>
        <p:txBody>
          <a:bodyPr wrap="square" lIns="180000" rIns="180000" rtlCol="0">
            <a:spAutoFit/>
          </a:bodyPr>
          <a:lstStyle/>
          <a:p>
            <a:pPr>
              <a:lnSpc>
                <a:spcPct val="150000"/>
              </a:lnSpc>
            </a:pPr>
            <a:r>
              <a:rPr lang="nl-NL" sz="4400">
                <a:latin typeface="Roboto" panose="020B0604020202020204" charset="0"/>
                <a:ea typeface="Roboto" panose="020B0604020202020204" charset="0"/>
              </a:rPr>
              <a:t>indoor </a:t>
            </a:r>
            <a:r>
              <a:rPr lang="nl-NL" sz="4400" err="1">
                <a:latin typeface="Roboto" panose="020B0604020202020204" charset="0"/>
                <a:ea typeface="Roboto" panose="020B0604020202020204" charset="0"/>
              </a:rPr>
              <a:t>temperature</a:t>
            </a:r>
            <a:endParaRPr lang="nl-NL" sz="4400">
              <a:latin typeface="Roboto" panose="020B0604020202020204" charset="0"/>
              <a:ea typeface="Roboto" panose="020B0604020202020204" charset="0"/>
            </a:endParaRPr>
          </a:p>
          <a:p>
            <a:pPr>
              <a:lnSpc>
                <a:spcPct val="150000"/>
              </a:lnSpc>
            </a:pPr>
            <a:r>
              <a:rPr lang="nl-NL" sz="4400">
                <a:latin typeface="Roboto" panose="020B0604020202020204" charset="0"/>
                <a:ea typeface="Roboto" panose="020B0604020202020204" charset="0"/>
              </a:rPr>
              <a:t>energy </a:t>
            </a:r>
            <a:r>
              <a:rPr lang="nl-NL" sz="4400" err="1">
                <a:latin typeface="Roboto" panose="020B0604020202020204" charset="0"/>
                <a:ea typeface="Roboto" panose="020B0604020202020204" charset="0"/>
              </a:rPr>
              <a:t>use</a:t>
            </a:r>
            <a:endParaRPr lang="nl-NL" sz="4400">
              <a:latin typeface="Roboto" panose="020B0604020202020204" charset="0"/>
              <a:ea typeface="Roboto" panose="020B0604020202020204" charset="0"/>
            </a:endParaRPr>
          </a:p>
        </p:txBody>
      </p:sp>
      <p:cxnSp>
        <p:nvCxnSpPr>
          <p:cNvPr id="34" name="Straight Arrow Connector 33">
            <a:extLst>
              <a:ext uri="{FF2B5EF4-FFF2-40B4-BE49-F238E27FC236}">
                <a16:creationId xmlns:a16="http://schemas.microsoft.com/office/drawing/2014/main" id="{B373D734-62A8-402E-A50D-E0F8B9E5A309}"/>
              </a:ext>
            </a:extLst>
          </p:cNvPr>
          <p:cNvCxnSpPr>
            <a:cxnSpLocks/>
            <a:stCxn id="42" idx="3"/>
            <a:endCxn id="35" idx="1"/>
          </p:cNvCxnSpPr>
          <p:nvPr/>
        </p:nvCxnSpPr>
        <p:spPr>
          <a:xfrm>
            <a:off x="6616947" y="7121839"/>
            <a:ext cx="2329050" cy="0"/>
          </a:xfrm>
          <a:prstGeom prst="straightConnector1">
            <a:avLst/>
          </a:prstGeom>
          <a:ln w="7620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10EC3F5-68CA-406C-90F1-75B1CB7618A0}"/>
              </a:ext>
            </a:extLst>
          </p:cNvPr>
          <p:cNvSpPr txBox="1"/>
          <p:nvPr/>
        </p:nvSpPr>
        <p:spPr>
          <a:xfrm>
            <a:off x="1010007" y="6116435"/>
            <a:ext cx="5606940" cy="2010807"/>
          </a:xfrm>
          <a:prstGeom prst="rect">
            <a:avLst/>
          </a:prstGeom>
          <a:noFill/>
          <a:ln>
            <a:solidFill>
              <a:schemeClr val="accent5"/>
            </a:solidFill>
            <a:prstDash val="dash"/>
            <a:extLst>
              <a:ext uri="{C807C97D-BFC1-408E-A445-0C87EB9F89A2}">
                <ask:lineSketchStyleProps xmlns:ask="http://schemas.microsoft.com/office/drawing/2018/sketchyshapes" sd="1219033472">
                  <a:custGeom>
                    <a:avLst/>
                    <a:gdLst>
                      <a:gd name="connsiteX0" fmla="*/ 0 w 4303697"/>
                      <a:gd name="connsiteY0" fmla="*/ 0 h 2010807"/>
                      <a:gd name="connsiteX1" fmla="*/ 571777 w 4303697"/>
                      <a:gd name="connsiteY1" fmla="*/ 0 h 2010807"/>
                      <a:gd name="connsiteX2" fmla="*/ 1057480 w 4303697"/>
                      <a:gd name="connsiteY2" fmla="*/ 0 h 2010807"/>
                      <a:gd name="connsiteX3" fmla="*/ 1758368 w 4303697"/>
                      <a:gd name="connsiteY3" fmla="*/ 0 h 2010807"/>
                      <a:gd name="connsiteX4" fmla="*/ 2330145 w 4303697"/>
                      <a:gd name="connsiteY4" fmla="*/ 0 h 2010807"/>
                      <a:gd name="connsiteX5" fmla="*/ 2901921 w 4303697"/>
                      <a:gd name="connsiteY5" fmla="*/ 0 h 2010807"/>
                      <a:gd name="connsiteX6" fmla="*/ 3602809 w 4303697"/>
                      <a:gd name="connsiteY6" fmla="*/ 0 h 2010807"/>
                      <a:gd name="connsiteX7" fmla="*/ 4303697 w 4303697"/>
                      <a:gd name="connsiteY7" fmla="*/ 0 h 2010807"/>
                      <a:gd name="connsiteX8" fmla="*/ 4303697 w 4303697"/>
                      <a:gd name="connsiteY8" fmla="*/ 710485 h 2010807"/>
                      <a:gd name="connsiteX9" fmla="*/ 4303697 w 4303697"/>
                      <a:gd name="connsiteY9" fmla="*/ 1340538 h 2010807"/>
                      <a:gd name="connsiteX10" fmla="*/ 4303697 w 4303697"/>
                      <a:gd name="connsiteY10" fmla="*/ 2010807 h 2010807"/>
                      <a:gd name="connsiteX11" fmla="*/ 3688883 w 4303697"/>
                      <a:gd name="connsiteY11" fmla="*/ 2010807 h 2010807"/>
                      <a:gd name="connsiteX12" fmla="*/ 3117106 w 4303697"/>
                      <a:gd name="connsiteY12" fmla="*/ 2010807 h 2010807"/>
                      <a:gd name="connsiteX13" fmla="*/ 2416218 w 4303697"/>
                      <a:gd name="connsiteY13" fmla="*/ 2010807 h 2010807"/>
                      <a:gd name="connsiteX14" fmla="*/ 1715331 w 4303697"/>
                      <a:gd name="connsiteY14" fmla="*/ 2010807 h 2010807"/>
                      <a:gd name="connsiteX15" fmla="*/ 1186591 w 4303697"/>
                      <a:gd name="connsiteY15" fmla="*/ 2010807 h 2010807"/>
                      <a:gd name="connsiteX16" fmla="*/ 571777 w 4303697"/>
                      <a:gd name="connsiteY16" fmla="*/ 2010807 h 2010807"/>
                      <a:gd name="connsiteX17" fmla="*/ 0 w 4303697"/>
                      <a:gd name="connsiteY17" fmla="*/ 2010807 h 2010807"/>
                      <a:gd name="connsiteX18" fmla="*/ 0 w 4303697"/>
                      <a:gd name="connsiteY18" fmla="*/ 1340538 h 2010807"/>
                      <a:gd name="connsiteX19" fmla="*/ 0 w 4303697"/>
                      <a:gd name="connsiteY19" fmla="*/ 710485 h 2010807"/>
                      <a:gd name="connsiteX20" fmla="*/ 0 w 4303697"/>
                      <a:gd name="connsiteY20" fmla="*/ 0 h 201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03697" h="2010807" extrusionOk="0">
                        <a:moveTo>
                          <a:pt x="0" y="0"/>
                        </a:moveTo>
                        <a:cubicBezTo>
                          <a:pt x="123957" y="-3435"/>
                          <a:pt x="379201" y="19812"/>
                          <a:pt x="571777" y="0"/>
                        </a:cubicBezTo>
                        <a:cubicBezTo>
                          <a:pt x="764353" y="-19812"/>
                          <a:pt x="824864" y="-17426"/>
                          <a:pt x="1057480" y="0"/>
                        </a:cubicBezTo>
                        <a:cubicBezTo>
                          <a:pt x="1290096" y="17426"/>
                          <a:pt x="1586919" y="34171"/>
                          <a:pt x="1758368" y="0"/>
                        </a:cubicBezTo>
                        <a:cubicBezTo>
                          <a:pt x="1929817" y="-34171"/>
                          <a:pt x="2158375" y="26172"/>
                          <a:pt x="2330145" y="0"/>
                        </a:cubicBezTo>
                        <a:cubicBezTo>
                          <a:pt x="2501915" y="-26172"/>
                          <a:pt x="2681308" y="6644"/>
                          <a:pt x="2901921" y="0"/>
                        </a:cubicBezTo>
                        <a:cubicBezTo>
                          <a:pt x="3122534" y="-6644"/>
                          <a:pt x="3432240" y="-18941"/>
                          <a:pt x="3602809" y="0"/>
                        </a:cubicBezTo>
                        <a:cubicBezTo>
                          <a:pt x="3773378" y="18941"/>
                          <a:pt x="3994605" y="10758"/>
                          <a:pt x="4303697" y="0"/>
                        </a:cubicBezTo>
                        <a:cubicBezTo>
                          <a:pt x="4290404" y="308656"/>
                          <a:pt x="4327702" y="406595"/>
                          <a:pt x="4303697" y="710485"/>
                        </a:cubicBezTo>
                        <a:cubicBezTo>
                          <a:pt x="4279692" y="1014375"/>
                          <a:pt x="4332760" y="1180277"/>
                          <a:pt x="4303697" y="1340538"/>
                        </a:cubicBezTo>
                        <a:cubicBezTo>
                          <a:pt x="4274634" y="1500799"/>
                          <a:pt x="4306162" y="1760520"/>
                          <a:pt x="4303697" y="2010807"/>
                        </a:cubicBezTo>
                        <a:cubicBezTo>
                          <a:pt x="4117240" y="2019255"/>
                          <a:pt x="3979867" y="1994585"/>
                          <a:pt x="3688883" y="2010807"/>
                        </a:cubicBezTo>
                        <a:cubicBezTo>
                          <a:pt x="3397899" y="2027029"/>
                          <a:pt x="3399522" y="2015135"/>
                          <a:pt x="3117106" y="2010807"/>
                        </a:cubicBezTo>
                        <a:cubicBezTo>
                          <a:pt x="2834690" y="2006479"/>
                          <a:pt x="2624684" y="2021787"/>
                          <a:pt x="2416218" y="2010807"/>
                        </a:cubicBezTo>
                        <a:cubicBezTo>
                          <a:pt x="2207752" y="1999827"/>
                          <a:pt x="1885874" y="2035457"/>
                          <a:pt x="1715331" y="2010807"/>
                        </a:cubicBezTo>
                        <a:cubicBezTo>
                          <a:pt x="1544788" y="1986157"/>
                          <a:pt x="1360764" y="1993987"/>
                          <a:pt x="1186591" y="2010807"/>
                        </a:cubicBezTo>
                        <a:cubicBezTo>
                          <a:pt x="1012418" y="2027627"/>
                          <a:pt x="829756" y="2017879"/>
                          <a:pt x="571777" y="2010807"/>
                        </a:cubicBezTo>
                        <a:cubicBezTo>
                          <a:pt x="313798" y="2003735"/>
                          <a:pt x="272039" y="2011154"/>
                          <a:pt x="0" y="2010807"/>
                        </a:cubicBezTo>
                        <a:cubicBezTo>
                          <a:pt x="14936" y="1860138"/>
                          <a:pt x="-1556" y="1615474"/>
                          <a:pt x="0" y="1340538"/>
                        </a:cubicBezTo>
                        <a:cubicBezTo>
                          <a:pt x="1556" y="1065602"/>
                          <a:pt x="-16554" y="927424"/>
                          <a:pt x="0" y="710485"/>
                        </a:cubicBezTo>
                        <a:cubicBezTo>
                          <a:pt x="16554" y="493546"/>
                          <a:pt x="-31863" y="211119"/>
                          <a:pt x="0" y="0"/>
                        </a:cubicBezTo>
                        <a:close/>
                      </a:path>
                    </a:pathLst>
                  </a:custGeom>
                  <ask:type>
                    <ask:lineSketchNone/>
                  </ask:type>
                </ask:lineSketchStyleProps>
              </a:ext>
            </a:extLst>
          </a:ln>
        </p:spPr>
        <p:txBody>
          <a:bodyPr wrap="square" lIns="180000" rIns="180000" rtlCol="0">
            <a:spAutoFit/>
          </a:bodyPr>
          <a:lstStyle/>
          <a:p>
            <a:pPr algn="r">
              <a:lnSpc>
                <a:spcPct val="150000"/>
              </a:lnSpc>
            </a:pPr>
            <a:r>
              <a:rPr lang="nl-NL" sz="4400">
                <a:solidFill>
                  <a:schemeClr val="accent5"/>
                </a:solidFill>
                <a:latin typeface="Roboto" panose="020B0604020202020204" charset="0"/>
                <a:ea typeface="Roboto" panose="020B0604020202020204" charset="0"/>
              </a:rPr>
              <a:t>setpoint changes</a:t>
            </a:r>
          </a:p>
          <a:p>
            <a:pPr algn="r">
              <a:lnSpc>
                <a:spcPct val="150000"/>
              </a:lnSpc>
            </a:pPr>
            <a:r>
              <a:rPr lang="nl-NL" sz="4400" err="1">
                <a:solidFill>
                  <a:schemeClr val="accent5"/>
                </a:solidFill>
                <a:latin typeface="Roboto" panose="020B0604020202020204" charset="0"/>
                <a:ea typeface="Roboto" panose="020B0604020202020204" charset="0"/>
              </a:rPr>
              <a:t>weather</a:t>
            </a:r>
            <a:endParaRPr lang="nl-NL" sz="4400">
              <a:solidFill>
                <a:schemeClr val="accent5"/>
              </a:solidFill>
              <a:latin typeface="Roboto" panose="020B0604020202020204" charset="0"/>
              <a:ea typeface="Roboto" panose="020B0604020202020204" charset="0"/>
            </a:endParaRPr>
          </a:p>
        </p:txBody>
      </p:sp>
      <p:pic>
        <p:nvPicPr>
          <p:cNvPr id="64" name="Graphic 63">
            <a:extLst>
              <a:ext uri="{FF2B5EF4-FFF2-40B4-BE49-F238E27FC236}">
                <a16:creationId xmlns:a16="http://schemas.microsoft.com/office/drawing/2014/main" id="{C09A9739-6D8B-4797-94E1-37B1A3960B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64360" y="5863600"/>
            <a:ext cx="806506" cy="806504"/>
          </a:xfrm>
          <a:prstGeom prst="rect">
            <a:avLst/>
          </a:prstGeom>
        </p:spPr>
      </p:pic>
      <p:grpSp>
        <p:nvGrpSpPr>
          <p:cNvPr id="66" name="Group 65">
            <a:extLst>
              <a:ext uri="{FF2B5EF4-FFF2-40B4-BE49-F238E27FC236}">
                <a16:creationId xmlns:a16="http://schemas.microsoft.com/office/drawing/2014/main" id="{AA3A6AFA-D1B0-471C-9815-BC585B39E2C6}"/>
              </a:ext>
            </a:extLst>
          </p:cNvPr>
          <p:cNvGrpSpPr/>
          <p:nvPr/>
        </p:nvGrpSpPr>
        <p:grpSpPr>
          <a:xfrm>
            <a:off x="12473183" y="8202409"/>
            <a:ext cx="611170" cy="611170"/>
            <a:chOff x="13947677" y="717157"/>
            <a:chExt cx="2012395" cy="2012395"/>
          </a:xfrm>
        </p:grpSpPr>
        <p:sp>
          <p:nvSpPr>
            <p:cNvPr id="65" name="Oval 64">
              <a:extLst>
                <a:ext uri="{FF2B5EF4-FFF2-40B4-BE49-F238E27FC236}">
                  <a16:creationId xmlns:a16="http://schemas.microsoft.com/office/drawing/2014/main" id="{E853D021-B06A-4F1C-B9D8-8C8A1472B32A}"/>
                </a:ext>
              </a:extLst>
            </p:cNvPr>
            <p:cNvSpPr/>
            <p:nvPr/>
          </p:nvSpPr>
          <p:spPr>
            <a:xfrm>
              <a:off x="13947677" y="717157"/>
              <a:ext cx="2012395" cy="2012395"/>
            </a:xfrm>
            <a:prstGeom prst="ellipse">
              <a:avLst/>
            </a:prstGeom>
            <a:solidFill>
              <a:schemeClr val="bg1"/>
            </a:solidFill>
            <a:ln w="38100">
              <a:solidFill>
                <a:srgbClr val="B1D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2" name="Graphic 61">
              <a:extLst>
                <a:ext uri="{FF2B5EF4-FFF2-40B4-BE49-F238E27FC236}">
                  <a16:creationId xmlns:a16="http://schemas.microsoft.com/office/drawing/2014/main" id="{E47300E2-8EB2-41C8-B191-9656128123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261576" y="976464"/>
              <a:ext cx="1493780" cy="1493780"/>
            </a:xfrm>
            <a:prstGeom prst="rect">
              <a:avLst/>
            </a:prstGeom>
          </p:spPr>
        </p:pic>
      </p:grpSp>
      <p:grpSp>
        <p:nvGrpSpPr>
          <p:cNvPr id="67" name="Group 66">
            <a:extLst>
              <a:ext uri="{FF2B5EF4-FFF2-40B4-BE49-F238E27FC236}">
                <a16:creationId xmlns:a16="http://schemas.microsoft.com/office/drawing/2014/main" id="{4660F771-2718-4B4D-847A-56C886B2DB01}"/>
              </a:ext>
            </a:extLst>
          </p:cNvPr>
          <p:cNvGrpSpPr/>
          <p:nvPr/>
        </p:nvGrpSpPr>
        <p:grpSpPr>
          <a:xfrm>
            <a:off x="10905298" y="8202409"/>
            <a:ext cx="611170" cy="611170"/>
            <a:chOff x="13947677" y="717157"/>
            <a:chExt cx="2012395" cy="2012395"/>
          </a:xfrm>
        </p:grpSpPr>
        <p:sp>
          <p:nvSpPr>
            <p:cNvPr id="68" name="Oval 67">
              <a:extLst>
                <a:ext uri="{FF2B5EF4-FFF2-40B4-BE49-F238E27FC236}">
                  <a16:creationId xmlns:a16="http://schemas.microsoft.com/office/drawing/2014/main" id="{277A744A-2E14-4B6A-BFE4-788404287BE8}"/>
                </a:ext>
              </a:extLst>
            </p:cNvPr>
            <p:cNvSpPr/>
            <p:nvPr/>
          </p:nvSpPr>
          <p:spPr>
            <a:xfrm>
              <a:off x="13947677" y="717157"/>
              <a:ext cx="2012395" cy="2012395"/>
            </a:xfrm>
            <a:prstGeom prst="ellipse">
              <a:avLst/>
            </a:prstGeom>
            <a:solidFill>
              <a:schemeClr val="bg1"/>
            </a:solidFill>
            <a:ln w="38100">
              <a:solidFill>
                <a:srgbClr val="B1D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9" name="Graphic 68">
              <a:extLst>
                <a:ext uri="{FF2B5EF4-FFF2-40B4-BE49-F238E27FC236}">
                  <a16:creationId xmlns:a16="http://schemas.microsoft.com/office/drawing/2014/main" id="{48107F01-04E6-4B22-9589-AFDEFB4AD9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261576" y="976464"/>
              <a:ext cx="1493780" cy="1493780"/>
            </a:xfrm>
            <a:prstGeom prst="rect">
              <a:avLst/>
            </a:prstGeom>
          </p:spPr>
        </p:pic>
      </p:grpSp>
      <p:grpSp>
        <p:nvGrpSpPr>
          <p:cNvPr id="70" name="Group 69">
            <a:extLst>
              <a:ext uri="{FF2B5EF4-FFF2-40B4-BE49-F238E27FC236}">
                <a16:creationId xmlns:a16="http://schemas.microsoft.com/office/drawing/2014/main" id="{80F11062-2BAE-4C6B-9488-B2AD3CB587B6}"/>
              </a:ext>
            </a:extLst>
          </p:cNvPr>
          <p:cNvGrpSpPr/>
          <p:nvPr/>
        </p:nvGrpSpPr>
        <p:grpSpPr>
          <a:xfrm>
            <a:off x="9394562" y="8202409"/>
            <a:ext cx="611170" cy="611170"/>
            <a:chOff x="13947677" y="717157"/>
            <a:chExt cx="2012395" cy="2012395"/>
          </a:xfrm>
        </p:grpSpPr>
        <p:sp>
          <p:nvSpPr>
            <p:cNvPr id="71" name="Oval 70">
              <a:extLst>
                <a:ext uri="{FF2B5EF4-FFF2-40B4-BE49-F238E27FC236}">
                  <a16:creationId xmlns:a16="http://schemas.microsoft.com/office/drawing/2014/main" id="{B0FE7A87-D0FD-4C22-9947-245A766D79B0}"/>
                </a:ext>
              </a:extLst>
            </p:cNvPr>
            <p:cNvSpPr/>
            <p:nvPr/>
          </p:nvSpPr>
          <p:spPr>
            <a:xfrm>
              <a:off x="13947677" y="717157"/>
              <a:ext cx="2012395" cy="2012395"/>
            </a:xfrm>
            <a:prstGeom prst="ellipse">
              <a:avLst/>
            </a:prstGeom>
            <a:solidFill>
              <a:schemeClr val="bg1"/>
            </a:solidFill>
            <a:ln w="38100">
              <a:solidFill>
                <a:srgbClr val="B1D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2" name="Graphic 71">
              <a:extLst>
                <a:ext uri="{FF2B5EF4-FFF2-40B4-BE49-F238E27FC236}">
                  <a16:creationId xmlns:a16="http://schemas.microsoft.com/office/drawing/2014/main" id="{066EF00D-92A7-4362-8CDC-CDE74786CA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261576" y="976464"/>
              <a:ext cx="1493780" cy="1493780"/>
            </a:xfrm>
            <a:prstGeom prst="rect">
              <a:avLst/>
            </a:prstGeom>
          </p:spPr>
        </p:pic>
      </p:grpSp>
      <p:pic>
        <p:nvPicPr>
          <p:cNvPr id="76" name="Graphic 75">
            <a:extLst>
              <a:ext uri="{FF2B5EF4-FFF2-40B4-BE49-F238E27FC236}">
                <a16:creationId xmlns:a16="http://schemas.microsoft.com/office/drawing/2014/main" id="{1DB38D79-89D6-46E4-90DE-49845A660008}"/>
              </a:ext>
            </a:extLst>
          </p:cNvPr>
          <p:cNvPicPr>
            <a:picLocks noChangeAspect="1"/>
          </p:cNvPicPr>
          <p:nvPr/>
        </p:nvPicPr>
        <p:blipFill>
          <a:blip r:embed="rId4">
            <a:extLst>
              <a:ext uri="{96DAC541-7B7A-43D3-8B79-37D633B846F1}">
                <asvg:svgBlip xmlns:asvg="http://schemas.microsoft.com/office/drawing/2016/SVG/main" r:embed="rId8"/>
              </a:ext>
            </a:extLst>
          </a:blip>
          <a:stretch>
            <a:fillRect/>
          </a:stretch>
        </p:blipFill>
        <p:spPr>
          <a:xfrm>
            <a:off x="10752560" y="6504813"/>
            <a:ext cx="806506" cy="806504"/>
          </a:xfrm>
          <a:prstGeom prst="rect">
            <a:avLst/>
          </a:prstGeom>
        </p:spPr>
      </p:pic>
      <p:pic>
        <p:nvPicPr>
          <p:cNvPr id="77" name="Graphic 76">
            <a:extLst>
              <a:ext uri="{FF2B5EF4-FFF2-40B4-BE49-F238E27FC236}">
                <a16:creationId xmlns:a16="http://schemas.microsoft.com/office/drawing/2014/main" id="{55BE8D1E-40F9-4BBB-A3BD-FC4E77A424C0}"/>
              </a:ext>
            </a:extLst>
          </p:cNvPr>
          <p:cNvPicPr>
            <a:picLocks noChangeAspect="1"/>
          </p:cNvPicPr>
          <p:nvPr/>
        </p:nvPicPr>
        <p:blipFill>
          <a:blip r:embed="rId4">
            <a:extLst>
              <a:ext uri="{96DAC541-7B7A-43D3-8B79-37D633B846F1}">
                <asvg:svgBlip xmlns:asvg="http://schemas.microsoft.com/office/drawing/2016/SVG/main" r:embed="rId8"/>
              </a:ext>
            </a:extLst>
          </a:blip>
          <a:stretch>
            <a:fillRect/>
          </a:stretch>
        </p:blipFill>
        <p:spPr>
          <a:xfrm>
            <a:off x="9473356" y="6629752"/>
            <a:ext cx="806506" cy="806504"/>
          </a:xfrm>
          <a:prstGeom prst="rect">
            <a:avLst/>
          </a:prstGeom>
        </p:spPr>
      </p:pic>
      <p:pic>
        <p:nvPicPr>
          <p:cNvPr id="78" name="Graphic 77">
            <a:extLst>
              <a:ext uri="{FF2B5EF4-FFF2-40B4-BE49-F238E27FC236}">
                <a16:creationId xmlns:a16="http://schemas.microsoft.com/office/drawing/2014/main" id="{EF404D62-CECC-44D5-934D-5717A02A3019}"/>
              </a:ext>
            </a:extLst>
          </p:cNvPr>
          <p:cNvPicPr>
            <a:picLocks noChangeAspect="1"/>
          </p:cNvPicPr>
          <p:nvPr/>
        </p:nvPicPr>
        <p:blipFill>
          <a:blip r:embed="rId4">
            <a:extLst>
              <a:ext uri="{96DAC541-7B7A-43D3-8B79-37D633B846F1}">
                <asvg:svgBlip xmlns:asvg="http://schemas.microsoft.com/office/drawing/2016/SVG/main" r:embed="rId8"/>
              </a:ext>
            </a:extLst>
          </a:blip>
          <a:stretch>
            <a:fillRect/>
          </a:stretch>
        </p:blipFill>
        <p:spPr>
          <a:xfrm>
            <a:off x="12135667" y="6595506"/>
            <a:ext cx="806506" cy="806504"/>
          </a:xfrm>
          <a:prstGeom prst="rect">
            <a:avLst/>
          </a:prstGeom>
        </p:spPr>
      </p:pic>
      <p:pic>
        <p:nvPicPr>
          <p:cNvPr id="79" name="Graphic 78">
            <a:extLst>
              <a:ext uri="{FF2B5EF4-FFF2-40B4-BE49-F238E27FC236}">
                <a16:creationId xmlns:a16="http://schemas.microsoft.com/office/drawing/2014/main" id="{74A40600-5D32-4D86-AFF4-EC8445A3D34C}"/>
              </a:ext>
            </a:extLst>
          </p:cNvPr>
          <p:cNvPicPr>
            <a:picLocks noChangeAspect="1"/>
          </p:cNvPicPr>
          <p:nvPr/>
        </p:nvPicPr>
        <p:blipFill>
          <a:blip r:embed="rId4">
            <a:extLst>
              <a:ext uri="{96DAC541-7B7A-43D3-8B79-37D633B846F1}">
                <asvg:svgBlip xmlns:asvg="http://schemas.microsoft.com/office/drawing/2016/SVG/main" r:embed="rId8"/>
              </a:ext>
            </a:extLst>
          </a:blip>
          <a:stretch>
            <a:fillRect/>
          </a:stretch>
        </p:blipFill>
        <p:spPr>
          <a:xfrm>
            <a:off x="11714464" y="5813030"/>
            <a:ext cx="806506" cy="806504"/>
          </a:xfrm>
          <a:prstGeom prst="rect">
            <a:avLst/>
          </a:prstGeom>
        </p:spPr>
      </p:pic>
      <p:pic>
        <p:nvPicPr>
          <p:cNvPr id="80" name="Graphic 79">
            <a:extLst>
              <a:ext uri="{FF2B5EF4-FFF2-40B4-BE49-F238E27FC236}">
                <a16:creationId xmlns:a16="http://schemas.microsoft.com/office/drawing/2014/main" id="{9F8506D4-7FFE-42F9-9069-A8EDF0FDEE7A}"/>
              </a:ext>
            </a:extLst>
          </p:cNvPr>
          <p:cNvPicPr>
            <a:picLocks noChangeAspect="1"/>
          </p:cNvPicPr>
          <p:nvPr/>
        </p:nvPicPr>
        <p:blipFill>
          <a:blip r:embed="rId4">
            <a:extLst>
              <a:ext uri="{96DAC541-7B7A-43D3-8B79-37D633B846F1}">
                <asvg:svgBlip xmlns:asvg="http://schemas.microsoft.com/office/drawing/2016/SVG/main" r:embed="rId8"/>
              </a:ext>
            </a:extLst>
          </a:blip>
          <a:stretch>
            <a:fillRect/>
          </a:stretch>
        </p:blipFill>
        <p:spPr>
          <a:xfrm>
            <a:off x="11349773" y="7334012"/>
            <a:ext cx="806506" cy="806504"/>
          </a:xfrm>
          <a:prstGeom prst="rect">
            <a:avLst/>
          </a:prstGeom>
        </p:spPr>
      </p:pic>
      <p:cxnSp>
        <p:nvCxnSpPr>
          <p:cNvPr id="82" name="Straight Arrow Connector 81">
            <a:extLst>
              <a:ext uri="{FF2B5EF4-FFF2-40B4-BE49-F238E27FC236}">
                <a16:creationId xmlns:a16="http://schemas.microsoft.com/office/drawing/2014/main" id="{775293A9-4D9B-4207-8D28-7E13A366F388}"/>
              </a:ext>
            </a:extLst>
          </p:cNvPr>
          <p:cNvCxnSpPr>
            <a:cxnSpLocks/>
            <a:stCxn id="77" idx="3"/>
            <a:endCxn id="76" idx="1"/>
          </p:cNvCxnSpPr>
          <p:nvPr/>
        </p:nvCxnSpPr>
        <p:spPr>
          <a:xfrm flipV="1">
            <a:off x="10279862" y="6908065"/>
            <a:ext cx="472698" cy="124939"/>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81F28F5-8C64-4329-B8DD-A238D6DEDB58}"/>
              </a:ext>
            </a:extLst>
          </p:cNvPr>
          <p:cNvCxnSpPr>
            <a:cxnSpLocks/>
            <a:stCxn id="77" idx="3"/>
            <a:endCxn id="80" idx="1"/>
          </p:cNvCxnSpPr>
          <p:nvPr/>
        </p:nvCxnSpPr>
        <p:spPr>
          <a:xfrm>
            <a:off x="10279862" y="7033004"/>
            <a:ext cx="1069911" cy="704260"/>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7607260-CC33-4E95-80CF-33BC5A71F406}"/>
              </a:ext>
            </a:extLst>
          </p:cNvPr>
          <p:cNvCxnSpPr>
            <a:cxnSpLocks/>
            <a:stCxn id="64" idx="3"/>
            <a:endCxn id="76" idx="0"/>
          </p:cNvCxnSpPr>
          <p:nvPr/>
        </p:nvCxnSpPr>
        <p:spPr>
          <a:xfrm>
            <a:off x="10770866" y="6266852"/>
            <a:ext cx="384947" cy="237961"/>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1028CE77-BBE8-498C-A925-CEF5972A12E2}"/>
              </a:ext>
            </a:extLst>
          </p:cNvPr>
          <p:cNvCxnSpPr>
            <a:cxnSpLocks/>
            <a:stCxn id="76" idx="3"/>
            <a:endCxn id="78" idx="1"/>
          </p:cNvCxnSpPr>
          <p:nvPr/>
        </p:nvCxnSpPr>
        <p:spPr>
          <a:xfrm>
            <a:off x="11559066" y="6908065"/>
            <a:ext cx="576601" cy="90693"/>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6025B8FB-006B-4221-B133-6063559697FF}"/>
              </a:ext>
            </a:extLst>
          </p:cNvPr>
          <p:cNvCxnSpPr>
            <a:cxnSpLocks/>
            <a:stCxn id="79" idx="3"/>
            <a:endCxn id="78" idx="0"/>
          </p:cNvCxnSpPr>
          <p:nvPr/>
        </p:nvCxnSpPr>
        <p:spPr>
          <a:xfrm>
            <a:off x="12520970" y="6216282"/>
            <a:ext cx="17950" cy="379224"/>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C2B6B5D5-40BA-40EE-91FA-E09144BCC6A2}"/>
              </a:ext>
            </a:extLst>
          </p:cNvPr>
          <p:cNvCxnSpPr>
            <a:cxnSpLocks/>
            <a:stCxn id="76" idx="3"/>
            <a:endCxn id="80" idx="0"/>
          </p:cNvCxnSpPr>
          <p:nvPr/>
        </p:nvCxnSpPr>
        <p:spPr>
          <a:xfrm>
            <a:off x="11559066" y="6908065"/>
            <a:ext cx="193960" cy="425947"/>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CD355560-C3A6-4530-A6B4-DFB3A53FA091}"/>
              </a:ext>
            </a:extLst>
          </p:cNvPr>
          <p:cNvCxnSpPr>
            <a:cxnSpLocks/>
            <a:stCxn id="76" idx="0"/>
            <a:endCxn id="79" idx="1"/>
          </p:cNvCxnSpPr>
          <p:nvPr/>
        </p:nvCxnSpPr>
        <p:spPr>
          <a:xfrm flipV="1">
            <a:off x="11155813" y="6216282"/>
            <a:ext cx="558651" cy="288531"/>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28FEF0DA-A975-4934-9897-73B3D166AF00}"/>
              </a:ext>
            </a:extLst>
          </p:cNvPr>
          <p:cNvCxnSpPr>
            <a:cxnSpLocks/>
            <a:stCxn id="65" idx="0"/>
            <a:endCxn id="80" idx="3"/>
          </p:cNvCxnSpPr>
          <p:nvPr/>
        </p:nvCxnSpPr>
        <p:spPr>
          <a:xfrm flipH="1" flipV="1">
            <a:off x="12156279" y="7737264"/>
            <a:ext cx="622489" cy="465145"/>
          </a:xfrm>
          <a:prstGeom prst="straightConnector1">
            <a:avLst/>
          </a:prstGeom>
          <a:ln w="38100">
            <a:solidFill>
              <a:schemeClr val="bg1">
                <a:lumMod val="6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1A4CBB94-B4F0-4CF0-B705-73A6D5C07763}"/>
              </a:ext>
            </a:extLst>
          </p:cNvPr>
          <p:cNvCxnSpPr>
            <a:cxnSpLocks/>
            <a:stCxn id="68" idx="0"/>
            <a:endCxn id="77" idx="2"/>
          </p:cNvCxnSpPr>
          <p:nvPr/>
        </p:nvCxnSpPr>
        <p:spPr>
          <a:xfrm flipH="1" flipV="1">
            <a:off x="9876609" y="7436256"/>
            <a:ext cx="1334274" cy="766153"/>
          </a:xfrm>
          <a:prstGeom prst="straightConnector1">
            <a:avLst/>
          </a:prstGeom>
          <a:ln w="38100">
            <a:solidFill>
              <a:schemeClr val="bg1">
                <a:lumMod val="6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34C0E872-C6C8-4CE7-8976-FF5CDBFFA5EA}"/>
              </a:ext>
            </a:extLst>
          </p:cNvPr>
          <p:cNvCxnSpPr>
            <a:cxnSpLocks/>
            <a:stCxn id="71" idx="0"/>
            <a:endCxn id="77" idx="2"/>
          </p:cNvCxnSpPr>
          <p:nvPr/>
        </p:nvCxnSpPr>
        <p:spPr>
          <a:xfrm flipV="1">
            <a:off x="9700147" y="7436256"/>
            <a:ext cx="176462" cy="766153"/>
          </a:xfrm>
          <a:prstGeom prst="straightConnector1">
            <a:avLst/>
          </a:prstGeom>
          <a:ln w="38100">
            <a:solidFill>
              <a:schemeClr val="bg1">
                <a:lumMod val="6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20D24E55-D6BD-4004-AAF3-42B70EF7E7DC}"/>
              </a:ext>
            </a:extLst>
          </p:cNvPr>
          <p:cNvCxnSpPr>
            <a:cxnSpLocks/>
            <a:stCxn id="78" idx="3"/>
            <a:endCxn id="35" idx="3"/>
          </p:cNvCxnSpPr>
          <p:nvPr/>
        </p:nvCxnSpPr>
        <p:spPr>
          <a:xfrm>
            <a:off x="12942173" y="6998758"/>
            <a:ext cx="423960" cy="123081"/>
          </a:xfrm>
          <a:prstGeom prst="straightConnector1">
            <a:avLst/>
          </a:prstGeom>
          <a:ln w="38100">
            <a:solidFill>
              <a:schemeClr val="bg1">
                <a:lumMod val="6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1CA32362-8197-4846-8AA9-5FA7F50A0494}"/>
              </a:ext>
            </a:extLst>
          </p:cNvPr>
          <p:cNvCxnSpPr>
            <a:cxnSpLocks/>
            <a:stCxn id="80" idx="3"/>
            <a:endCxn id="78" idx="2"/>
          </p:cNvCxnSpPr>
          <p:nvPr/>
        </p:nvCxnSpPr>
        <p:spPr>
          <a:xfrm flipV="1">
            <a:off x="12156279" y="7402010"/>
            <a:ext cx="382641" cy="335254"/>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C4F64B2A-B65E-425F-9B03-C37014535989}"/>
              </a:ext>
            </a:extLst>
          </p:cNvPr>
          <p:cNvCxnSpPr>
            <a:cxnSpLocks/>
            <a:stCxn id="64" idx="1"/>
            <a:endCxn id="77" idx="0"/>
          </p:cNvCxnSpPr>
          <p:nvPr/>
        </p:nvCxnSpPr>
        <p:spPr>
          <a:xfrm flipH="1">
            <a:off x="9876609" y="6266852"/>
            <a:ext cx="87751" cy="362900"/>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D37112FB-5B71-4846-9A6B-601D9B770785}"/>
              </a:ext>
            </a:extLst>
          </p:cNvPr>
          <p:cNvCxnSpPr>
            <a:cxnSpLocks/>
            <a:stCxn id="68" idx="0"/>
            <a:endCxn id="80" idx="1"/>
          </p:cNvCxnSpPr>
          <p:nvPr/>
        </p:nvCxnSpPr>
        <p:spPr>
          <a:xfrm flipV="1">
            <a:off x="11210883" y="7737264"/>
            <a:ext cx="138890" cy="465145"/>
          </a:xfrm>
          <a:prstGeom prst="straightConnector1">
            <a:avLst/>
          </a:prstGeom>
          <a:ln w="38100">
            <a:solidFill>
              <a:schemeClr val="bg1">
                <a:lumMod val="6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D9AF00F4-B3CD-4397-911A-9F66659FE07C}"/>
              </a:ext>
            </a:extLst>
          </p:cNvPr>
          <p:cNvCxnSpPr>
            <a:cxnSpLocks/>
            <a:stCxn id="35" idx="1"/>
            <a:endCxn id="77" idx="1"/>
          </p:cNvCxnSpPr>
          <p:nvPr/>
        </p:nvCxnSpPr>
        <p:spPr>
          <a:xfrm flipV="1">
            <a:off x="8945997" y="7033004"/>
            <a:ext cx="527359" cy="88835"/>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7" name="Connector: Elbow 146">
            <a:extLst>
              <a:ext uri="{FF2B5EF4-FFF2-40B4-BE49-F238E27FC236}">
                <a16:creationId xmlns:a16="http://schemas.microsoft.com/office/drawing/2014/main" id="{E9056727-35BD-4440-8CBF-9A330AB19C9C}"/>
              </a:ext>
            </a:extLst>
          </p:cNvPr>
          <p:cNvCxnSpPr>
            <a:cxnSpLocks/>
          </p:cNvCxnSpPr>
          <p:nvPr/>
        </p:nvCxnSpPr>
        <p:spPr>
          <a:xfrm flipH="1">
            <a:off x="9574284" y="6998740"/>
            <a:ext cx="3468817" cy="34246"/>
          </a:xfrm>
          <a:prstGeom prst="bentConnector5">
            <a:avLst>
              <a:gd name="adj1" fmla="val -6590"/>
              <a:gd name="adj2" fmla="val -4201737"/>
              <a:gd name="adj3" fmla="val 106590"/>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AC7716EE-3184-4DE8-ABAF-190BC0F5B161}"/>
              </a:ext>
            </a:extLst>
          </p:cNvPr>
          <p:cNvGrpSpPr/>
          <p:nvPr/>
        </p:nvGrpSpPr>
        <p:grpSpPr>
          <a:xfrm>
            <a:off x="16393456" y="4337662"/>
            <a:ext cx="5606939" cy="1446550"/>
            <a:chOff x="16393457" y="4337662"/>
            <a:chExt cx="5606939" cy="1446550"/>
          </a:xfrm>
        </p:grpSpPr>
        <p:sp>
          <p:nvSpPr>
            <p:cNvPr id="213" name="TextBox 212">
              <a:extLst>
                <a:ext uri="{FF2B5EF4-FFF2-40B4-BE49-F238E27FC236}">
                  <a16:creationId xmlns:a16="http://schemas.microsoft.com/office/drawing/2014/main" id="{06D5A02C-6715-4FAB-8C2B-D11BCB0F9B0F}"/>
                </a:ext>
              </a:extLst>
            </p:cNvPr>
            <p:cNvSpPr txBox="1"/>
            <p:nvPr/>
          </p:nvSpPr>
          <p:spPr>
            <a:xfrm>
              <a:off x="16393457" y="4337662"/>
              <a:ext cx="5606939" cy="1446550"/>
            </a:xfrm>
            <a:prstGeom prst="rect">
              <a:avLst/>
            </a:prstGeom>
            <a:solidFill>
              <a:schemeClr val="bg1">
                <a:lumMod val="65000"/>
              </a:schemeClr>
            </a:solidFill>
          </p:spPr>
          <p:txBody>
            <a:bodyPr wrap="square" rtlCol="0">
              <a:spAutoFit/>
            </a:bodyPr>
            <a:lstStyle/>
            <a:p>
              <a:r>
                <a:rPr lang="nl-NL" sz="4400">
                  <a:solidFill>
                    <a:srgbClr val="FFFFFF"/>
                  </a:solidFill>
                </a:rPr>
                <a:t> </a:t>
              </a:r>
              <a:br>
                <a:rPr lang="nl-NL" sz="4400">
                  <a:solidFill>
                    <a:srgbClr val="FFFFFF"/>
                  </a:solidFill>
                </a:rPr>
              </a:br>
              <a:endParaRPr lang="nl-NL" sz="4400">
                <a:solidFill>
                  <a:srgbClr val="FFFFFF"/>
                </a:solidFill>
              </a:endParaRPr>
            </a:p>
          </p:txBody>
        </p:sp>
        <p:pic>
          <p:nvPicPr>
            <p:cNvPr id="211" name="Graphic 210" descr="Periodic Graph">
              <a:extLst>
                <a:ext uri="{FF2B5EF4-FFF2-40B4-BE49-F238E27FC236}">
                  <a16:creationId xmlns:a16="http://schemas.microsoft.com/office/drawing/2014/main" id="{E7C23AD3-CBD6-401E-8D6B-D6E2B62FDD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38707" y="4722434"/>
              <a:ext cx="769441" cy="769441"/>
            </a:xfrm>
            <a:prstGeom prst="rect">
              <a:avLst/>
            </a:prstGeom>
          </p:spPr>
        </p:pic>
        <p:sp>
          <p:nvSpPr>
            <p:cNvPr id="212" name="TextBox 211">
              <a:extLst>
                <a:ext uri="{FF2B5EF4-FFF2-40B4-BE49-F238E27FC236}">
                  <a16:creationId xmlns:a16="http://schemas.microsoft.com/office/drawing/2014/main" id="{74A6B389-C598-4A05-B3EF-A72DD4526669}"/>
                </a:ext>
              </a:extLst>
            </p:cNvPr>
            <p:cNvSpPr txBox="1"/>
            <p:nvPr/>
          </p:nvSpPr>
          <p:spPr>
            <a:xfrm>
              <a:off x="16675512" y="4445436"/>
              <a:ext cx="3807645" cy="1323439"/>
            </a:xfrm>
            <a:prstGeom prst="rect">
              <a:avLst/>
            </a:prstGeom>
            <a:solidFill>
              <a:schemeClr val="bg1">
                <a:lumMod val="65000"/>
              </a:schemeClr>
            </a:solidFill>
          </p:spPr>
          <p:txBody>
            <a:bodyPr wrap="none" rtlCol="0" anchor="ctr">
              <a:spAutoFit/>
            </a:bodyPr>
            <a:lstStyle/>
            <a:p>
              <a:r>
                <a:rPr lang="nl-NL" sz="4000" err="1">
                  <a:solidFill>
                    <a:srgbClr val="FFFFFF"/>
                  </a:solidFill>
                </a:rPr>
                <a:t>calculated</a:t>
              </a:r>
              <a:r>
                <a:rPr lang="nl-NL" sz="4000">
                  <a:solidFill>
                    <a:srgbClr val="FFFFFF"/>
                  </a:solidFill>
                </a:rPr>
                <a:t> data</a:t>
              </a:r>
              <a:br>
                <a:rPr lang="nl-NL" sz="4000">
                  <a:solidFill>
                    <a:srgbClr val="FFFFFF"/>
                  </a:solidFill>
                </a:rPr>
              </a:br>
              <a:r>
                <a:rPr lang="nl-NL" sz="4000">
                  <a:solidFill>
                    <a:srgbClr val="FFFFFF"/>
                  </a:solidFill>
                </a:rPr>
                <a:t>(time series data)</a:t>
              </a:r>
            </a:p>
          </p:txBody>
        </p:sp>
      </p:grpSp>
      <p:grpSp>
        <p:nvGrpSpPr>
          <p:cNvPr id="215" name="Group 214">
            <a:extLst>
              <a:ext uri="{FF2B5EF4-FFF2-40B4-BE49-F238E27FC236}">
                <a16:creationId xmlns:a16="http://schemas.microsoft.com/office/drawing/2014/main" id="{49A83275-E341-4848-9095-C472810EC5F2}"/>
              </a:ext>
            </a:extLst>
          </p:cNvPr>
          <p:cNvGrpSpPr/>
          <p:nvPr/>
        </p:nvGrpSpPr>
        <p:grpSpPr>
          <a:xfrm>
            <a:off x="1010008" y="4337662"/>
            <a:ext cx="5606939" cy="1446550"/>
            <a:chOff x="857608" y="4233020"/>
            <a:chExt cx="5606939" cy="1446550"/>
          </a:xfrm>
          <a:solidFill>
            <a:schemeClr val="accent5"/>
          </a:solidFill>
        </p:grpSpPr>
        <p:sp>
          <p:nvSpPr>
            <p:cNvPr id="216" name="TextBox 215">
              <a:extLst>
                <a:ext uri="{FF2B5EF4-FFF2-40B4-BE49-F238E27FC236}">
                  <a16:creationId xmlns:a16="http://schemas.microsoft.com/office/drawing/2014/main" id="{87ECC62C-1598-477F-B1B8-814D7D0CA5C2}"/>
                </a:ext>
              </a:extLst>
            </p:cNvPr>
            <p:cNvSpPr txBox="1"/>
            <p:nvPr/>
          </p:nvSpPr>
          <p:spPr>
            <a:xfrm>
              <a:off x="857608" y="4233020"/>
              <a:ext cx="5606939" cy="1446550"/>
            </a:xfrm>
            <a:prstGeom prst="rect">
              <a:avLst/>
            </a:prstGeom>
            <a:grpFill/>
          </p:spPr>
          <p:txBody>
            <a:bodyPr wrap="square" rtlCol="0">
              <a:spAutoFit/>
            </a:bodyPr>
            <a:lstStyle/>
            <a:p>
              <a:r>
                <a:rPr lang="nl-NL" sz="4400">
                  <a:solidFill>
                    <a:srgbClr val="FFFFFF"/>
                  </a:solidFill>
                </a:rPr>
                <a:t> </a:t>
              </a:r>
              <a:br>
                <a:rPr lang="nl-NL" sz="4400">
                  <a:solidFill>
                    <a:srgbClr val="FFFFFF"/>
                  </a:solidFill>
                </a:rPr>
              </a:br>
              <a:endParaRPr lang="nl-NL" sz="4400">
                <a:solidFill>
                  <a:srgbClr val="FFFFFF"/>
                </a:solidFill>
              </a:endParaRPr>
            </a:p>
          </p:txBody>
        </p:sp>
        <p:sp>
          <p:nvSpPr>
            <p:cNvPr id="218" name="TextBox 217">
              <a:extLst>
                <a:ext uri="{FF2B5EF4-FFF2-40B4-BE49-F238E27FC236}">
                  <a16:creationId xmlns:a16="http://schemas.microsoft.com/office/drawing/2014/main" id="{6091E6DB-819C-4AD2-AEA9-BA611E47D834}"/>
                </a:ext>
              </a:extLst>
            </p:cNvPr>
            <p:cNvSpPr txBox="1"/>
            <p:nvPr/>
          </p:nvSpPr>
          <p:spPr>
            <a:xfrm>
              <a:off x="1139663" y="4340794"/>
              <a:ext cx="4509440" cy="1323439"/>
            </a:xfrm>
            <a:prstGeom prst="rect">
              <a:avLst/>
            </a:prstGeom>
            <a:grpFill/>
          </p:spPr>
          <p:txBody>
            <a:bodyPr wrap="none" rtlCol="0" anchor="ctr">
              <a:spAutoFit/>
            </a:bodyPr>
            <a:lstStyle/>
            <a:p>
              <a:r>
                <a:rPr lang="nl-NL" sz="4000" err="1">
                  <a:solidFill>
                    <a:srgbClr val="FFFFFF"/>
                  </a:solidFill>
                </a:rPr>
                <a:t>measured</a:t>
              </a:r>
              <a:r>
                <a:rPr lang="nl-NL" sz="4000">
                  <a:solidFill>
                    <a:srgbClr val="FFFFFF"/>
                  </a:solidFill>
                </a:rPr>
                <a:t> input data</a:t>
              </a:r>
              <a:br>
                <a:rPr lang="nl-NL" sz="4000">
                  <a:solidFill>
                    <a:srgbClr val="FFFFFF"/>
                  </a:solidFill>
                </a:rPr>
              </a:br>
              <a:r>
                <a:rPr lang="nl-NL" sz="4000">
                  <a:solidFill>
                    <a:srgbClr val="FFFFFF"/>
                  </a:solidFill>
                </a:rPr>
                <a:t>(time series data)</a:t>
              </a:r>
            </a:p>
          </p:txBody>
        </p:sp>
      </p:grpSp>
      <p:grpSp>
        <p:nvGrpSpPr>
          <p:cNvPr id="18" name="Group 17">
            <a:extLst>
              <a:ext uri="{FF2B5EF4-FFF2-40B4-BE49-F238E27FC236}">
                <a16:creationId xmlns:a16="http://schemas.microsoft.com/office/drawing/2014/main" id="{BF77E9F5-8F22-4D23-827D-954F3BCD6A27}"/>
              </a:ext>
            </a:extLst>
          </p:cNvPr>
          <p:cNvGrpSpPr/>
          <p:nvPr/>
        </p:nvGrpSpPr>
        <p:grpSpPr>
          <a:xfrm>
            <a:off x="8920963" y="8992411"/>
            <a:ext cx="4685450" cy="4440293"/>
            <a:chOff x="8920963" y="8992411"/>
            <a:chExt cx="4685450" cy="4440293"/>
          </a:xfrm>
        </p:grpSpPr>
        <p:sp>
          <p:nvSpPr>
            <p:cNvPr id="63" name="TextBox 62">
              <a:extLst>
                <a:ext uri="{FF2B5EF4-FFF2-40B4-BE49-F238E27FC236}">
                  <a16:creationId xmlns:a16="http://schemas.microsoft.com/office/drawing/2014/main" id="{D1BE40C8-F18D-4BA1-ABED-A9D8D0EE4C88}"/>
                </a:ext>
              </a:extLst>
            </p:cNvPr>
            <p:cNvSpPr txBox="1"/>
            <p:nvPr/>
          </p:nvSpPr>
          <p:spPr>
            <a:xfrm rot="16200000">
              <a:off x="9164752" y="9164860"/>
              <a:ext cx="4027958" cy="3683060"/>
            </a:xfrm>
            <a:prstGeom prst="rect">
              <a:avLst/>
            </a:prstGeom>
            <a:noFill/>
            <a:ln>
              <a:noFill/>
              <a:prstDash val="dash"/>
              <a:extLst>
                <a:ext uri="{C807C97D-BFC1-408E-A445-0C87EB9F89A2}">
                  <ask:lineSketchStyleProps xmlns:ask="http://schemas.microsoft.com/office/drawing/2018/sketchyshapes" sd="1219033472">
                    <a:custGeom>
                      <a:avLst/>
                      <a:gdLst>
                        <a:gd name="connsiteX0" fmla="*/ 0 w 4303697"/>
                        <a:gd name="connsiteY0" fmla="*/ 0 h 2010807"/>
                        <a:gd name="connsiteX1" fmla="*/ 571777 w 4303697"/>
                        <a:gd name="connsiteY1" fmla="*/ 0 h 2010807"/>
                        <a:gd name="connsiteX2" fmla="*/ 1057480 w 4303697"/>
                        <a:gd name="connsiteY2" fmla="*/ 0 h 2010807"/>
                        <a:gd name="connsiteX3" fmla="*/ 1758368 w 4303697"/>
                        <a:gd name="connsiteY3" fmla="*/ 0 h 2010807"/>
                        <a:gd name="connsiteX4" fmla="*/ 2330145 w 4303697"/>
                        <a:gd name="connsiteY4" fmla="*/ 0 h 2010807"/>
                        <a:gd name="connsiteX5" fmla="*/ 2901921 w 4303697"/>
                        <a:gd name="connsiteY5" fmla="*/ 0 h 2010807"/>
                        <a:gd name="connsiteX6" fmla="*/ 3602809 w 4303697"/>
                        <a:gd name="connsiteY6" fmla="*/ 0 h 2010807"/>
                        <a:gd name="connsiteX7" fmla="*/ 4303697 w 4303697"/>
                        <a:gd name="connsiteY7" fmla="*/ 0 h 2010807"/>
                        <a:gd name="connsiteX8" fmla="*/ 4303697 w 4303697"/>
                        <a:gd name="connsiteY8" fmla="*/ 710485 h 2010807"/>
                        <a:gd name="connsiteX9" fmla="*/ 4303697 w 4303697"/>
                        <a:gd name="connsiteY9" fmla="*/ 1340538 h 2010807"/>
                        <a:gd name="connsiteX10" fmla="*/ 4303697 w 4303697"/>
                        <a:gd name="connsiteY10" fmla="*/ 2010807 h 2010807"/>
                        <a:gd name="connsiteX11" fmla="*/ 3688883 w 4303697"/>
                        <a:gd name="connsiteY11" fmla="*/ 2010807 h 2010807"/>
                        <a:gd name="connsiteX12" fmla="*/ 3117106 w 4303697"/>
                        <a:gd name="connsiteY12" fmla="*/ 2010807 h 2010807"/>
                        <a:gd name="connsiteX13" fmla="*/ 2416218 w 4303697"/>
                        <a:gd name="connsiteY13" fmla="*/ 2010807 h 2010807"/>
                        <a:gd name="connsiteX14" fmla="*/ 1715331 w 4303697"/>
                        <a:gd name="connsiteY14" fmla="*/ 2010807 h 2010807"/>
                        <a:gd name="connsiteX15" fmla="*/ 1186591 w 4303697"/>
                        <a:gd name="connsiteY15" fmla="*/ 2010807 h 2010807"/>
                        <a:gd name="connsiteX16" fmla="*/ 571777 w 4303697"/>
                        <a:gd name="connsiteY16" fmla="*/ 2010807 h 2010807"/>
                        <a:gd name="connsiteX17" fmla="*/ 0 w 4303697"/>
                        <a:gd name="connsiteY17" fmla="*/ 2010807 h 2010807"/>
                        <a:gd name="connsiteX18" fmla="*/ 0 w 4303697"/>
                        <a:gd name="connsiteY18" fmla="*/ 1340538 h 2010807"/>
                        <a:gd name="connsiteX19" fmla="*/ 0 w 4303697"/>
                        <a:gd name="connsiteY19" fmla="*/ 710485 h 2010807"/>
                        <a:gd name="connsiteX20" fmla="*/ 0 w 4303697"/>
                        <a:gd name="connsiteY20" fmla="*/ 0 h 201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03697" h="2010807" extrusionOk="0">
                          <a:moveTo>
                            <a:pt x="0" y="0"/>
                          </a:moveTo>
                          <a:cubicBezTo>
                            <a:pt x="123957" y="-3435"/>
                            <a:pt x="379201" y="19812"/>
                            <a:pt x="571777" y="0"/>
                          </a:cubicBezTo>
                          <a:cubicBezTo>
                            <a:pt x="764353" y="-19812"/>
                            <a:pt x="824864" y="-17426"/>
                            <a:pt x="1057480" y="0"/>
                          </a:cubicBezTo>
                          <a:cubicBezTo>
                            <a:pt x="1290096" y="17426"/>
                            <a:pt x="1586919" y="34171"/>
                            <a:pt x="1758368" y="0"/>
                          </a:cubicBezTo>
                          <a:cubicBezTo>
                            <a:pt x="1929817" y="-34171"/>
                            <a:pt x="2158375" y="26172"/>
                            <a:pt x="2330145" y="0"/>
                          </a:cubicBezTo>
                          <a:cubicBezTo>
                            <a:pt x="2501915" y="-26172"/>
                            <a:pt x="2681308" y="6644"/>
                            <a:pt x="2901921" y="0"/>
                          </a:cubicBezTo>
                          <a:cubicBezTo>
                            <a:pt x="3122534" y="-6644"/>
                            <a:pt x="3432240" y="-18941"/>
                            <a:pt x="3602809" y="0"/>
                          </a:cubicBezTo>
                          <a:cubicBezTo>
                            <a:pt x="3773378" y="18941"/>
                            <a:pt x="3994605" y="10758"/>
                            <a:pt x="4303697" y="0"/>
                          </a:cubicBezTo>
                          <a:cubicBezTo>
                            <a:pt x="4290404" y="308656"/>
                            <a:pt x="4327702" y="406595"/>
                            <a:pt x="4303697" y="710485"/>
                          </a:cubicBezTo>
                          <a:cubicBezTo>
                            <a:pt x="4279692" y="1014375"/>
                            <a:pt x="4332760" y="1180277"/>
                            <a:pt x="4303697" y="1340538"/>
                          </a:cubicBezTo>
                          <a:cubicBezTo>
                            <a:pt x="4274634" y="1500799"/>
                            <a:pt x="4306162" y="1760520"/>
                            <a:pt x="4303697" y="2010807"/>
                          </a:cubicBezTo>
                          <a:cubicBezTo>
                            <a:pt x="4117240" y="2019255"/>
                            <a:pt x="3979867" y="1994585"/>
                            <a:pt x="3688883" y="2010807"/>
                          </a:cubicBezTo>
                          <a:cubicBezTo>
                            <a:pt x="3397899" y="2027029"/>
                            <a:pt x="3399522" y="2015135"/>
                            <a:pt x="3117106" y="2010807"/>
                          </a:cubicBezTo>
                          <a:cubicBezTo>
                            <a:pt x="2834690" y="2006479"/>
                            <a:pt x="2624684" y="2021787"/>
                            <a:pt x="2416218" y="2010807"/>
                          </a:cubicBezTo>
                          <a:cubicBezTo>
                            <a:pt x="2207752" y="1999827"/>
                            <a:pt x="1885874" y="2035457"/>
                            <a:pt x="1715331" y="2010807"/>
                          </a:cubicBezTo>
                          <a:cubicBezTo>
                            <a:pt x="1544788" y="1986157"/>
                            <a:pt x="1360764" y="1993987"/>
                            <a:pt x="1186591" y="2010807"/>
                          </a:cubicBezTo>
                          <a:cubicBezTo>
                            <a:pt x="1012418" y="2027627"/>
                            <a:pt x="829756" y="2017879"/>
                            <a:pt x="571777" y="2010807"/>
                          </a:cubicBezTo>
                          <a:cubicBezTo>
                            <a:pt x="313798" y="2003735"/>
                            <a:pt x="272039" y="2011154"/>
                            <a:pt x="0" y="2010807"/>
                          </a:cubicBezTo>
                          <a:cubicBezTo>
                            <a:pt x="14936" y="1860138"/>
                            <a:pt x="-1556" y="1615474"/>
                            <a:pt x="0" y="1340538"/>
                          </a:cubicBezTo>
                          <a:cubicBezTo>
                            <a:pt x="1556" y="1065602"/>
                            <a:pt x="-16554" y="927424"/>
                            <a:pt x="0" y="710485"/>
                          </a:cubicBezTo>
                          <a:cubicBezTo>
                            <a:pt x="16554" y="493546"/>
                            <a:pt x="-31863" y="211119"/>
                            <a:pt x="0" y="0"/>
                          </a:cubicBezTo>
                          <a:close/>
                        </a:path>
                      </a:pathLst>
                    </a:custGeom>
                    <ask:type>
                      <ask:lineSketchNone/>
                    </ask:type>
                  </ask:lineSketchStyleProps>
                </a:ext>
              </a:extLst>
            </a:ln>
          </p:spPr>
          <p:txBody>
            <a:bodyPr wrap="square" lIns="180000" rIns="180000" rtlCol="0">
              <a:spAutoFit/>
            </a:bodyPr>
            <a:lstStyle/>
            <a:p>
              <a:pPr algn="r">
                <a:spcAft>
                  <a:spcPts val="1000"/>
                </a:spcAft>
              </a:pPr>
              <a:r>
                <a:rPr lang="nl-NL" sz="4000" i="1">
                  <a:solidFill>
                    <a:srgbClr val="B1D249"/>
                  </a:solidFill>
                  <a:latin typeface="Roboto" panose="020B0604020202020204" charset="0"/>
                  <a:ea typeface="Roboto" panose="020B0604020202020204" charset="0"/>
                </a:rPr>
                <a:t>building</a:t>
              </a:r>
            </a:p>
            <a:p>
              <a:pPr algn="r">
                <a:spcAft>
                  <a:spcPts val="1000"/>
                </a:spcAft>
              </a:pPr>
              <a:endParaRPr lang="nl-NL" sz="4000" i="1">
                <a:solidFill>
                  <a:srgbClr val="B1D249"/>
                </a:solidFill>
                <a:latin typeface="Roboto" panose="020B0604020202020204" charset="0"/>
                <a:ea typeface="Roboto" panose="020B0604020202020204" charset="0"/>
              </a:endParaRPr>
            </a:p>
            <a:p>
              <a:pPr algn="r">
                <a:spcAft>
                  <a:spcPts val="1000"/>
                </a:spcAft>
              </a:pPr>
              <a:r>
                <a:rPr lang="nl-NL" sz="4000" i="1" err="1">
                  <a:solidFill>
                    <a:srgbClr val="B1D249"/>
                  </a:solidFill>
                  <a:latin typeface="Roboto" panose="020B0604020202020204" charset="0"/>
                  <a:ea typeface="Roboto" panose="020B0604020202020204" charset="0"/>
                </a:rPr>
                <a:t>installation</a:t>
              </a:r>
              <a:endParaRPr lang="nl-NL" sz="4000" i="1">
                <a:solidFill>
                  <a:srgbClr val="B1D249"/>
                </a:solidFill>
                <a:latin typeface="Roboto" panose="020B0604020202020204" charset="0"/>
                <a:ea typeface="Roboto" panose="020B0604020202020204" charset="0"/>
              </a:endParaRPr>
            </a:p>
            <a:p>
              <a:pPr algn="r">
                <a:spcAft>
                  <a:spcPts val="1000"/>
                </a:spcAft>
              </a:pPr>
              <a:endParaRPr lang="nl-NL" sz="4000" i="1">
                <a:solidFill>
                  <a:srgbClr val="B1D249"/>
                </a:solidFill>
                <a:latin typeface="Roboto" panose="020B0604020202020204" charset="0"/>
                <a:ea typeface="Roboto" panose="020B0604020202020204" charset="0"/>
              </a:endParaRPr>
            </a:p>
            <a:p>
              <a:pPr algn="r">
                <a:spcAft>
                  <a:spcPts val="1000"/>
                </a:spcAft>
              </a:pPr>
              <a:r>
                <a:rPr lang="nl-NL" sz="4000" i="1" err="1">
                  <a:solidFill>
                    <a:srgbClr val="B1D249"/>
                  </a:solidFill>
                  <a:latin typeface="Roboto" panose="020B0604020202020204" charset="0"/>
                  <a:ea typeface="Roboto" panose="020B0604020202020204" charset="0"/>
                </a:rPr>
                <a:t>comf.needs</a:t>
              </a:r>
              <a:endParaRPr lang="nl-NL" sz="4000" i="1">
                <a:solidFill>
                  <a:srgbClr val="B1D249"/>
                </a:solidFill>
                <a:latin typeface="Roboto" panose="020B0604020202020204" charset="0"/>
                <a:ea typeface="Roboto" panose="020B0604020202020204" charset="0"/>
              </a:endParaRPr>
            </a:p>
          </p:txBody>
        </p:sp>
        <p:sp>
          <p:nvSpPr>
            <p:cNvPr id="73" name="TextBox 72">
              <a:extLst>
                <a:ext uri="{FF2B5EF4-FFF2-40B4-BE49-F238E27FC236}">
                  <a16:creationId xmlns:a16="http://schemas.microsoft.com/office/drawing/2014/main" id="{41932593-435E-4DAE-A42A-EE22B5C27EA8}"/>
                </a:ext>
              </a:extLst>
            </p:cNvPr>
            <p:cNvSpPr txBox="1"/>
            <p:nvPr/>
          </p:nvSpPr>
          <p:spPr>
            <a:xfrm>
              <a:off x="8920963" y="11986154"/>
              <a:ext cx="4685450" cy="1446550"/>
            </a:xfrm>
            <a:prstGeom prst="rect">
              <a:avLst/>
            </a:prstGeom>
            <a:solidFill>
              <a:srgbClr val="B1D249"/>
            </a:solidFill>
          </p:spPr>
          <p:txBody>
            <a:bodyPr wrap="none" rtlCol="0">
              <a:spAutoFit/>
            </a:bodyPr>
            <a:lstStyle/>
            <a:p>
              <a:r>
                <a:rPr lang="nl-NL" sz="4400">
                  <a:solidFill>
                    <a:srgbClr val="FFFFFF"/>
                  </a:solidFill>
                </a:rPr>
                <a:t>model parameters</a:t>
              </a:r>
              <a:br>
                <a:rPr lang="nl-NL" sz="4400">
                  <a:solidFill>
                    <a:srgbClr val="FFFFFF"/>
                  </a:solidFill>
                </a:rPr>
              </a:br>
              <a:r>
                <a:rPr lang="nl-NL" sz="4400">
                  <a:solidFill>
                    <a:srgbClr val="FFFFFF"/>
                  </a:solidFill>
                </a:rPr>
                <a:t>(time-independent)</a:t>
              </a:r>
            </a:p>
          </p:txBody>
        </p:sp>
      </p:grpSp>
      <p:sp>
        <p:nvSpPr>
          <p:cNvPr id="81" name="TextBox 80">
            <a:extLst>
              <a:ext uri="{FF2B5EF4-FFF2-40B4-BE49-F238E27FC236}">
                <a16:creationId xmlns:a16="http://schemas.microsoft.com/office/drawing/2014/main" id="{61F1B9A3-4D78-4F33-8A07-DF5DBF8D6F28}"/>
              </a:ext>
            </a:extLst>
          </p:cNvPr>
          <p:cNvSpPr txBox="1"/>
          <p:nvPr/>
        </p:nvSpPr>
        <p:spPr>
          <a:xfrm>
            <a:off x="16393453" y="9829173"/>
            <a:ext cx="5606939" cy="2010807"/>
          </a:xfrm>
          <a:prstGeom prst="rect">
            <a:avLst/>
          </a:prstGeom>
          <a:noFill/>
          <a:ln>
            <a:solidFill>
              <a:schemeClr val="accent5"/>
            </a:solidFill>
            <a:prstDash val="dash"/>
          </a:ln>
        </p:spPr>
        <p:txBody>
          <a:bodyPr wrap="square" lIns="180000" rIns="180000" rtlCol="0">
            <a:spAutoFit/>
          </a:bodyPr>
          <a:lstStyle/>
          <a:p>
            <a:pPr>
              <a:lnSpc>
                <a:spcPct val="150000"/>
              </a:lnSpc>
            </a:pPr>
            <a:r>
              <a:rPr lang="nl-NL" sz="4400">
                <a:solidFill>
                  <a:schemeClr val="accent5"/>
                </a:solidFill>
                <a:latin typeface="Roboto" panose="020B0604020202020204" charset="0"/>
                <a:ea typeface="Roboto" panose="020B0604020202020204" charset="0"/>
              </a:rPr>
              <a:t>indoor </a:t>
            </a:r>
            <a:r>
              <a:rPr lang="nl-NL" sz="4400" err="1">
                <a:solidFill>
                  <a:schemeClr val="accent5"/>
                </a:solidFill>
                <a:latin typeface="Roboto" panose="020B0604020202020204" charset="0"/>
                <a:ea typeface="Roboto" panose="020B0604020202020204" charset="0"/>
              </a:rPr>
              <a:t>temperature</a:t>
            </a:r>
            <a:endParaRPr lang="nl-NL" sz="4400">
              <a:solidFill>
                <a:schemeClr val="accent5"/>
              </a:solidFill>
              <a:latin typeface="Roboto" panose="020B0604020202020204" charset="0"/>
              <a:ea typeface="Roboto" panose="020B0604020202020204" charset="0"/>
            </a:endParaRPr>
          </a:p>
          <a:p>
            <a:pPr>
              <a:lnSpc>
                <a:spcPct val="150000"/>
              </a:lnSpc>
            </a:pPr>
            <a:r>
              <a:rPr lang="nl-NL" sz="4400">
                <a:solidFill>
                  <a:schemeClr val="accent5"/>
                </a:solidFill>
                <a:latin typeface="Roboto" panose="020B0604020202020204" charset="0"/>
                <a:ea typeface="Roboto" panose="020B0604020202020204" charset="0"/>
              </a:rPr>
              <a:t>energy </a:t>
            </a:r>
            <a:r>
              <a:rPr lang="nl-NL" sz="4400" err="1">
                <a:solidFill>
                  <a:schemeClr val="accent5"/>
                </a:solidFill>
                <a:latin typeface="Roboto" panose="020B0604020202020204" charset="0"/>
                <a:ea typeface="Roboto" panose="020B0604020202020204" charset="0"/>
              </a:rPr>
              <a:t>use</a:t>
            </a:r>
            <a:endParaRPr lang="nl-NL" sz="4400">
              <a:solidFill>
                <a:schemeClr val="accent5"/>
              </a:solidFill>
              <a:latin typeface="Roboto" panose="020B0604020202020204" charset="0"/>
              <a:ea typeface="Roboto" panose="020B0604020202020204" charset="0"/>
            </a:endParaRPr>
          </a:p>
        </p:txBody>
      </p:sp>
      <p:grpSp>
        <p:nvGrpSpPr>
          <p:cNvPr id="2" name="Group 1">
            <a:extLst>
              <a:ext uri="{FF2B5EF4-FFF2-40B4-BE49-F238E27FC236}">
                <a16:creationId xmlns:a16="http://schemas.microsoft.com/office/drawing/2014/main" id="{F4312378-BE50-4727-8DF6-B692D2857918}"/>
              </a:ext>
            </a:extLst>
          </p:cNvPr>
          <p:cNvGrpSpPr/>
          <p:nvPr/>
        </p:nvGrpSpPr>
        <p:grpSpPr>
          <a:xfrm>
            <a:off x="16393454" y="12030758"/>
            <a:ext cx="5606939" cy="1465495"/>
            <a:chOff x="17573336" y="8776650"/>
            <a:chExt cx="5606939" cy="1465495"/>
          </a:xfrm>
        </p:grpSpPr>
        <p:sp>
          <p:nvSpPr>
            <p:cNvPr id="84" name="TextBox 83">
              <a:extLst>
                <a:ext uri="{FF2B5EF4-FFF2-40B4-BE49-F238E27FC236}">
                  <a16:creationId xmlns:a16="http://schemas.microsoft.com/office/drawing/2014/main" id="{D3FD807F-2867-4D4E-9E5D-7AC677879A60}"/>
                </a:ext>
              </a:extLst>
            </p:cNvPr>
            <p:cNvSpPr txBox="1"/>
            <p:nvPr/>
          </p:nvSpPr>
          <p:spPr>
            <a:xfrm>
              <a:off x="17573336" y="8776650"/>
              <a:ext cx="5606939" cy="1446550"/>
            </a:xfrm>
            <a:prstGeom prst="rect">
              <a:avLst/>
            </a:prstGeom>
            <a:solidFill>
              <a:schemeClr val="accent5"/>
            </a:solidFill>
          </p:spPr>
          <p:txBody>
            <a:bodyPr wrap="square" rtlCol="0">
              <a:spAutoFit/>
            </a:bodyPr>
            <a:lstStyle/>
            <a:p>
              <a:r>
                <a:rPr lang="nl-NL" sz="4400">
                  <a:solidFill>
                    <a:srgbClr val="FFFFFF"/>
                  </a:solidFill>
                </a:rPr>
                <a:t> </a:t>
              </a:r>
              <a:br>
                <a:rPr lang="nl-NL" sz="4400">
                  <a:solidFill>
                    <a:srgbClr val="FFFFFF"/>
                  </a:solidFill>
                </a:rPr>
              </a:br>
              <a:endParaRPr lang="nl-NL" sz="4400">
                <a:solidFill>
                  <a:srgbClr val="FFFFFF"/>
                </a:solidFill>
              </a:endParaRPr>
            </a:p>
          </p:txBody>
        </p:sp>
        <p:sp>
          <p:nvSpPr>
            <p:cNvPr id="89" name="TextBox 88">
              <a:extLst>
                <a:ext uri="{FF2B5EF4-FFF2-40B4-BE49-F238E27FC236}">
                  <a16:creationId xmlns:a16="http://schemas.microsoft.com/office/drawing/2014/main" id="{6177D922-1967-41EA-9FD0-FDB2686DE1AD}"/>
                </a:ext>
              </a:extLst>
            </p:cNvPr>
            <p:cNvSpPr txBox="1"/>
            <p:nvPr/>
          </p:nvSpPr>
          <p:spPr>
            <a:xfrm>
              <a:off x="17855391" y="8915201"/>
              <a:ext cx="5289590" cy="1261884"/>
            </a:xfrm>
            <a:prstGeom prst="rect">
              <a:avLst/>
            </a:prstGeom>
            <a:noFill/>
          </p:spPr>
          <p:txBody>
            <a:bodyPr wrap="none" rtlCol="0" anchor="ctr">
              <a:spAutoFit/>
            </a:bodyPr>
            <a:lstStyle/>
            <a:p>
              <a:r>
                <a:rPr lang="nl-NL" sz="3600" err="1">
                  <a:solidFill>
                    <a:srgbClr val="FFFFFF"/>
                  </a:solidFill>
                </a:rPr>
                <a:t>measured</a:t>
              </a:r>
              <a:r>
                <a:rPr lang="nl-NL" sz="3600">
                  <a:solidFill>
                    <a:srgbClr val="FFFFFF"/>
                  </a:solidFill>
                </a:rPr>
                <a:t> </a:t>
              </a:r>
              <a:r>
                <a:rPr lang="nl-NL" sz="3600" err="1">
                  <a:solidFill>
                    <a:srgbClr val="FFFFFF"/>
                  </a:solidFill>
                </a:rPr>
                <a:t>comparison</a:t>
              </a:r>
              <a:r>
                <a:rPr lang="nl-NL" sz="3600">
                  <a:solidFill>
                    <a:srgbClr val="FFFFFF"/>
                  </a:solidFill>
                </a:rPr>
                <a:t> data</a:t>
              </a:r>
              <a:br>
                <a:rPr lang="nl-NL" sz="4000">
                  <a:solidFill>
                    <a:srgbClr val="FFFFFF"/>
                  </a:solidFill>
                </a:rPr>
              </a:br>
              <a:r>
                <a:rPr lang="nl-NL" sz="4000">
                  <a:solidFill>
                    <a:srgbClr val="FFFFFF"/>
                  </a:solidFill>
                </a:rPr>
                <a:t>(time series data)</a:t>
              </a:r>
            </a:p>
          </p:txBody>
        </p:sp>
        <p:pic>
          <p:nvPicPr>
            <p:cNvPr id="85" name="Graphic 84" descr="Periodic Graph">
              <a:extLst>
                <a:ext uri="{FF2B5EF4-FFF2-40B4-BE49-F238E27FC236}">
                  <a16:creationId xmlns:a16="http://schemas.microsoft.com/office/drawing/2014/main" id="{E05D0702-E612-4CA4-B6F8-8C964EEFF9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32202" y="9472704"/>
              <a:ext cx="769441" cy="769441"/>
            </a:xfrm>
            <a:prstGeom prst="rect">
              <a:avLst/>
            </a:prstGeom>
          </p:spPr>
        </p:pic>
      </p:grpSp>
      <p:sp>
        <p:nvSpPr>
          <p:cNvPr id="92" name="Flowchart: Extract 91">
            <a:extLst>
              <a:ext uri="{FF2B5EF4-FFF2-40B4-BE49-F238E27FC236}">
                <a16:creationId xmlns:a16="http://schemas.microsoft.com/office/drawing/2014/main" id="{0730D447-C606-48AB-A2C9-573ED9C4F222}"/>
              </a:ext>
            </a:extLst>
          </p:cNvPr>
          <p:cNvSpPr/>
          <p:nvPr/>
        </p:nvSpPr>
        <p:spPr>
          <a:xfrm>
            <a:off x="22431784" y="8634595"/>
            <a:ext cx="550508" cy="687226"/>
          </a:xfrm>
          <a:prstGeom prst="flowChartExtract">
            <a:avLst/>
          </a:prstGeom>
          <a:solidFill>
            <a:srgbClr val="B1D249"/>
          </a:solidFill>
          <a:ln w="38100">
            <a:solidFill>
              <a:srgbClr val="B1D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nl-NL" sz="3200">
                <a:solidFill>
                  <a:schemeClr val="bg1"/>
                </a:solidFill>
                <a:latin typeface="Roboto" panose="020B0604020202020204" charset="0"/>
                <a:ea typeface="Roboto" panose="020B0604020202020204" charset="0"/>
              </a:rPr>
              <a:t>?</a:t>
            </a:r>
            <a:endParaRPr lang="nl-NL" sz="1600">
              <a:solidFill>
                <a:schemeClr val="bg1"/>
              </a:solidFill>
              <a:latin typeface="Roboto" panose="020B0604020202020204" charset="0"/>
              <a:ea typeface="Roboto" panose="020B0604020202020204" charset="0"/>
            </a:endParaRPr>
          </a:p>
        </p:txBody>
      </p:sp>
      <p:cxnSp>
        <p:nvCxnSpPr>
          <p:cNvPr id="13" name="Connector: Elbow 12">
            <a:extLst>
              <a:ext uri="{FF2B5EF4-FFF2-40B4-BE49-F238E27FC236}">
                <a16:creationId xmlns:a16="http://schemas.microsoft.com/office/drawing/2014/main" id="{E0E33979-EB3F-4F60-A369-07E9B80EA376}"/>
              </a:ext>
            </a:extLst>
          </p:cNvPr>
          <p:cNvCxnSpPr>
            <a:cxnSpLocks/>
          </p:cNvCxnSpPr>
          <p:nvPr/>
        </p:nvCxnSpPr>
        <p:spPr>
          <a:xfrm rot="10800000" flipV="1">
            <a:off x="13606413" y="8978207"/>
            <a:ext cx="8962998" cy="3731221"/>
          </a:xfrm>
          <a:prstGeom prst="bentConnector3">
            <a:avLst>
              <a:gd name="adj1" fmla="val 81922"/>
            </a:avLst>
          </a:prstGeom>
          <a:ln w="76200">
            <a:solidFill>
              <a:srgbClr val="B1D24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EE3CFF66-E466-4189-A159-072C09E8B5F3}"/>
              </a:ext>
            </a:extLst>
          </p:cNvPr>
          <p:cNvGrpSpPr/>
          <p:nvPr/>
        </p:nvGrpSpPr>
        <p:grpSpPr>
          <a:xfrm>
            <a:off x="16393456" y="4337662"/>
            <a:ext cx="5606939" cy="1446550"/>
            <a:chOff x="16393457" y="4337662"/>
            <a:chExt cx="5606939" cy="1446550"/>
          </a:xfrm>
        </p:grpSpPr>
        <p:sp>
          <p:nvSpPr>
            <p:cNvPr id="99" name="TextBox 98">
              <a:extLst>
                <a:ext uri="{FF2B5EF4-FFF2-40B4-BE49-F238E27FC236}">
                  <a16:creationId xmlns:a16="http://schemas.microsoft.com/office/drawing/2014/main" id="{52E2F063-AFE8-4949-BFD7-E61904AB3B6A}"/>
                </a:ext>
              </a:extLst>
            </p:cNvPr>
            <p:cNvSpPr txBox="1"/>
            <p:nvPr/>
          </p:nvSpPr>
          <p:spPr>
            <a:xfrm>
              <a:off x="16393457" y="4337662"/>
              <a:ext cx="5606939" cy="1446550"/>
            </a:xfrm>
            <a:prstGeom prst="rect">
              <a:avLst/>
            </a:prstGeom>
            <a:solidFill>
              <a:schemeClr val="bg1">
                <a:lumMod val="65000"/>
              </a:schemeClr>
            </a:solidFill>
          </p:spPr>
          <p:txBody>
            <a:bodyPr wrap="square" rtlCol="0">
              <a:spAutoFit/>
            </a:bodyPr>
            <a:lstStyle/>
            <a:p>
              <a:r>
                <a:rPr lang="nl-NL" sz="4400">
                  <a:solidFill>
                    <a:srgbClr val="FFFFFF"/>
                  </a:solidFill>
                </a:rPr>
                <a:t> </a:t>
              </a:r>
              <a:br>
                <a:rPr lang="nl-NL" sz="4400">
                  <a:solidFill>
                    <a:srgbClr val="FFFFFF"/>
                  </a:solidFill>
                </a:rPr>
              </a:br>
              <a:endParaRPr lang="nl-NL" sz="4400">
                <a:solidFill>
                  <a:srgbClr val="FFFFFF"/>
                </a:solidFill>
              </a:endParaRPr>
            </a:p>
          </p:txBody>
        </p:sp>
        <p:pic>
          <p:nvPicPr>
            <p:cNvPr id="100" name="Graphic 99" descr="Periodic Graph">
              <a:extLst>
                <a:ext uri="{FF2B5EF4-FFF2-40B4-BE49-F238E27FC236}">
                  <a16:creationId xmlns:a16="http://schemas.microsoft.com/office/drawing/2014/main" id="{542D9334-DB13-474F-9C2B-8B3B26862A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38707" y="4722434"/>
              <a:ext cx="769441" cy="769441"/>
            </a:xfrm>
            <a:prstGeom prst="rect">
              <a:avLst/>
            </a:prstGeom>
          </p:spPr>
        </p:pic>
        <p:sp>
          <p:nvSpPr>
            <p:cNvPr id="101" name="TextBox 100">
              <a:extLst>
                <a:ext uri="{FF2B5EF4-FFF2-40B4-BE49-F238E27FC236}">
                  <a16:creationId xmlns:a16="http://schemas.microsoft.com/office/drawing/2014/main" id="{A97163AA-B379-4233-821E-97F9140B6E15}"/>
                </a:ext>
              </a:extLst>
            </p:cNvPr>
            <p:cNvSpPr txBox="1"/>
            <p:nvPr/>
          </p:nvSpPr>
          <p:spPr>
            <a:xfrm>
              <a:off x="16675512" y="4445436"/>
              <a:ext cx="3807645" cy="1323439"/>
            </a:xfrm>
            <a:prstGeom prst="rect">
              <a:avLst/>
            </a:prstGeom>
            <a:solidFill>
              <a:schemeClr val="bg1">
                <a:lumMod val="65000"/>
              </a:schemeClr>
            </a:solidFill>
          </p:spPr>
          <p:txBody>
            <a:bodyPr wrap="none" rtlCol="0" anchor="ctr">
              <a:spAutoFit/>
            </a:bodyPr>
            <a:lstStyle/>
            <a:p>
              <a:r>
                <a:rPr lang="nl-NL" sz="4000" err="1">
                  <a:solidFill>
                    <a:srgbClr val="FFFFFF"/>
                  </a:solidFill>
                </a:rPr>
                <a:t>calculated</a:t>
              </a:r>
              <a:r>
                <a:rPr lang="nl-NL" sz="4000">
                  <a:solidFill>
                    <a:srgbClr val="FFFFFF"/>
                  </a:solidFill>
                </a:rPr>
                <a:t> data</a:t>
              </a:r>
              <a:br>
                <a:rPr lang="nl-NL" sz="4000">
                  <a:solidFill>
                    <a:srgbClr val="FFFFFF"/>
                  </a:solidFill>
                </a:rPr>
              </a:br>
              <a:r>
                <a:rPr lang="nl-NL" sz="4000">
                  <a:solidFill>
                    <a:srgbClr val="FFFFFF"/>
                  </a:solidFill>
                </a:rPr>
                <a:t>(time series data)</a:t>
              </a:r>
            </a:p>
          </p:txBody>
        </p:sp>
      </p:grpSp>
      <p:cxnSp>
        <p:nvCxnSpPr>
          <p:cNvPr id="154" name="Connector: Elbow 153">
            <a:extLst>
              <a:ext uri="{FF2B5EF4-FFF2-40B4-BE49-F238E27FC236}">
                <a16:creationId xmlns:a16="http://schemas.microsoft.com/office/drawing/2014/main" id="{F54CF18B-7777-4E91-AC57-90B6C3B37E31}"/>
              </a:ext>
            </a:extLst>
          </p:cNvPr>
          <p:cNvCxnSpPr>
            <a:cxnSpLocks/>
          </p:cNvCxnSpPr>
          <p:nvPr/>
        </p:nvCxnSpPr>
        <p:spPr>
          <a:xfrm rot="10800000" flipV="1">
            <a:off x="13606413" y="8978207"/>
            <a:ext cx="8962998" cy="3731221"/>
          </a:xfrm>
          <a:prstGeom prst="bentConnector3">
            <a:avLst>
              <a:gd name="adj1" fmla="val 81966"/>
            </a:avLst>
          </a:prstGeom>
          <a:ln w="76200">
            <a:solidFill>
              <a:srgbClr val="B1D24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0" name="Connector: Elbow 209">
            <a:extLst>
              <a:ext uri="{FF2B5EF4-FFF2-40B4-BE49-F238E27FC236}">
                <a16:creationId xmlns:a16="http://schemas.microsoft.com/office/drawing/2014/main" id="{E6C479DD-3957-4F65-AD43-4BD689579C65}"/>
              </a:ext>
            </a:extLst>
          </p:cNvPr>
          <p:cNvCxnSpPr>
            <a:cxnSpLocks/>
            <a:stCxn id="213" idx="3"/>
            <a:endCxn id="92" idx="0"/>
          </p:cNvCxnSpPr>
          <p:nvPr/>
        </p:nvCxnSpPr>
        <p:spPr>
          <a:xfrm>
            <a:off x="22000395" y="5060937"/>
            <a:ext cx="706643" cy="3573658"/>
          </a:xfrm>
          <a:prstGeom prst="bentConnector2">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7" name="Connector: Elbow 216">
            <a:extLst>
              <a:ext uri="{FF2B5EF4-FFF2-40B4-BE49-F238E27FC236}">
                <a16:creationId xmlns:a16="http://schemas.microsoft.com/office/drawing/2014/main" id="{FB95A2D6-CD59-40CE-BDCB-3D32AD8969A4}"/>
              </a:ext>
            </a:extLst>
          </p:cNvPr>
          <p:cNvCxnSpPr>
            <a:cxnSpLocks/>
            <a:stCxn id="84" idx="3"/>
            <a:endCxn id="92" idx="2"/>
          </p:cNvCxnSpPr>
          <p:nvPr/>
        </p:nvCxnSpPr>
        <p:spPr>
          <a:xfrm flipV="1">
            <a:off x="22000393" y="9321821"/>
            <a:ext cx="706645" cy="3432212"/>
          </a:xfrm>
          <a:prstGeom prst="bentConnector2">
            <a:avLst/>
          </a:prstGeom>
          <a:ln w="7620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19" name="Group 218">
            <a:extLst>
              <a:ext uri="{FF2B5EF4-FFF2-40B4-BE49-F238E27FC236}">
                <a16:creationId xmlns:a16="http://schemas.microsoft.com/office/drawing/2014/main" id="{055AB9E4-6FF9-4F5F-B7AA-6AC1F7F2DF59}"/>
              </a:ext>
            </a:extLst>
          </p:cNvPr>
          <p:cNvGrpSpPr/>
          <p:nvPr/>
        </p:nvGrpSpPr>
        <p:grpSpPr>
          <a:xfrm>
            <a:off x="16393456" y="4337662"/>
            <a:ext cx="5606939" cy="1446550"/>
            <a:chOff x="16393457" y="4337662"/>
            <a:chExt cx="5606939" cy="1446550"/>
          </a:xfrm>
        </p:grpSpPr>
        <p:sp>
          <p:nvSpPr>
            <p:cNvPr id="220" name="TextBox 219">
              <a:extLst>
                <a:ext uri="{FF2B5EF4-FFF2-40B4-BE49-F238E27FC236}">
                  <a16:creationId xmlns:a16="http://schemas.microsoft.com/office/drawing/2014/main" id="{9C9E4796-D919-4646-87DE-7468252F8922}"/>
                </a:ext>
              </a:extLst>
            </p:cNvPr>
            <p:cNvSpPr txBox="1"/>
            <p:nvPr/>
          </p:nvSpPr>
          <p:spPr>
            <a:xfrm>
              <a:off x="16393457" y="4337662"/>
              <a:ext cx="5606939" cy="1446550"/>
            </a:xfrm>
            <a:prstGeom prst="rect">
              <a:avLst/>
            </a:prstGeom>
            <a:solidFill>
              <a:schemeClr val="bg1">
                <a:lumMod val="65000"/>
              </a:schemeClr>
            </a:solidFill>
          </p:spPr>
          <p:txBody>
            <a:bodyPr wrap="square" rtlCol="0">
              <a:spAutoFit/>
            </a:bodyPr>
            <a:lstStyle/>
            <a:p>
              <a:r>
                <a:rPr lang="nl-NL" sz="4400">
                  <a:solidFill>
                    <a:srgbClr val="FFFFFF"/>
                  </a:solidFill>
                </a:rPr>
                <a:t> </a:t>
              </a:r>
              <a:br>
                <a:rPr lang="nl-NL" sz="4400">
                  <a:solidFill>
                    <a:srgbClr val="FFFFFF"/>
                  </a:solidFill>
                </a:rPr>
              </a:br>
              <a:endParaRPr lang="nl-NL" sz="4400">
                <a:solidFill>
                  <a:srgbClr val="FFFFFF"/>
                </a:solidFill>
              </a:endParaRPr>
            </a:p>
          </p:txBody>
        </p:sp>
        <p:pic>
          <p:nvPicPr>
            <p:cNvPr id="221" name="Graphic 220" descr="Periodic Graph">
              <a:extLst>
                <a:ext uri="{FF2B5EF4-FFF2-40B4-BE49-F238E27FC236}">
                  <a16:creationId xmlns:a16="http://schemas.microsoft.com/office/drawing/2014/main" id="{50E1EBB9-BCE0-49A0-94E5-CBE0E84E05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38707" y="4722434"/>
              <a:ext cx="769441" cy="769441"/>
            </a:xfrm>
            <a:prstGeom prst="rect">
              <a:avLst/>
            </a:prstGeom>
          </p:spPr>
        </p:pic>
        <p:sp>
          <p:nvSpPr>
            <p:cNvPr id="222" name="TextBox 221">
              <a:extLst>
                <a:ext uri="{FF2B5EF4-FFF2-40B4-BE49-F238E27FC236}">
                  <a16:creationId xmlns:a16="http://schemas.microsoft.com/office/drawing/2014/main" id="{3CD3F29D-777B-4EA0-AF9D-E88F7F584B14}"/>
                </a:ext>
              </a:extLst>
            </p:cNvPr>
            <p:cNvSpPr txBox="1"/>
            <p:nvPr/>
          </p:nvSpPr>
          <p:spPr>
            <a:xfrm>
              <a:off x="16675512" y="4445436"/>
              <a:ext cx="3807645" cy="1323439"/>
            </a:xfrm>
            <a:prstGeom prst="rect">
              <a:avLst/>
            </a:prstGeom>
            <a:solidFill>
              <a:schemeClr val="bg1">
                <a:lumMod val="65000"/>
              </a:schemeClr>
            </a:solidFill>
          </p:spPr>
          <p:txBody>
            <a:bodyPr wrap="none" rtlCol="0" anchor="ctr">
              <a:spAutoFit/>
            </a:bodyPr>
            <a:lstStyle/>
            <a:p>
              <a:r>
                <a:rPr lang="nl-NL" sz="4000" err="1">
                  <a:solidFill>
                    <a:srgbClr val="FFFFFF"/>
                  </a:solidFill>
                </a:rPr>
                <a:t>calculated</a:t>
              </a:r>
              <a:r>
                <a:rPr lang="nl-NL" sz="4000">
                  <a:solidFill>
                    <a:srgbClr val="FFFFFF"/>
                  </a:solidFill>
                </a:rPr>
                <a:t> data</a:t>
              </a:r>
              <a:br>
                <a:rPr lang="nl-NL" sz="4000">
                  <a:solidFill>
                    <a:srgbClr val="FFFFFF"/>
                  </a:solidFill>
                </a:rPr>
              </a:br>
              <a:r>
                <a:rPr lang="nl-NL" sz="4000">
                  <a:solidFill>
                    <a:srgbClr val="FFFFFF"/>
                  </a:solidFill>
                </a:rPr>
                <a:t>(time series data)</a:t>
              </a:r>
            </a:p>
          </p:txBody>
        </p:sp>
      </p:grpSp>
      <p:cxnSp>
        <p:nvCxnSpPr>
          <p:cNvPr id="223" name="Connector: Elbow 222">
            <a:extLst>
              <a:ext uri="{FF2B5EF4-FFF2-40B4-BE49-F238E27FC236}">
                <a16:creationId xmlns:a16="http://schemas.microsoft.com/office/drawing/2014/main" id="{1857CBBD-CCA0-4ECC-A001-9B7F3321129B}"/>
              </a:ext>
            </a:extLst>
          </p:cNvPr>
          <p:cNvCxnSpPr>
            <a:cxnSpLocks/>
          </p:cNvCxnSpPr>
          <p:nvPr/>
        </p:nvCxnSpPr>
        <p:spPr>
          <a:xfrm rot="10800000" flipV="1">
            <a:off x="13606413" y="8978207"/>
            <a:ext cx="8962998" cy="3731221"/>
          </a:xfrm>
          <a:prstGeom prst="bentConnector3">
            <a:avLst>
              <a:gd name="adj1" fmla="val 81966"/>
            </a:avLst>
          </a:prstGeom>
          <a:ln w="76200">
            <a:solidFill>
              <a:srgbClr val="B1D24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24" name="Group 223">
            <a:extLst>
              <a:ext uri="{FF2B5EF4-FFF2-40B4-BE49-F238E27FC236}">
                <a16:creationId xmlns:a16="http://schemas.microsoft.com/office/drawing/2014/main" id="{4371D449-2B7E-4CED-A62D-970A43712D79}"/>
              </a:ext>
            </a:extLst>
          </p:cNvPr>
          <p:cNvGrpSpPr/>
          <p:nvPr/>
        </p:nvGrpSpPr>
        <p:grpSpPr>
          <a:xfrm>
            <a:off x="16393456" y="4337662"/>
            <a:ext cx="5606939" cy="1446550"/>
            <a:chOff x="16393457" y="4337662"/>
            <a:chExt cx="5606939" cy="1446550"/>
          </a:xfrm>
        </p:grpSpPr>
        <p:sp>
          <p:nvSpPr>
            <p:cNvPr id="225" name="TextBox 224">
              <a:extLst>
                <a:ext uri="{FF2B5EF4-FFF2-40B4-BE49-F238E27FC236}">
                  <a16:creationId xmlns:a16="http://schemas.microsoft.com/office/drawing/2014/main" id="{0F19D4A5-1598-4AE4-9B0B-750ED3D88B65}"/>
                </a:ext>
              </a:extLst>
            </p:cNvPr>
            <p:cNvSpPr txBox="1"/>
            <p:nvPr/>
          </p:nvSpPr>
          <p:spPr>
            <a:xfrm>
              <a:off x="16393457" y="4337662"/>
              <a:ext cx="5606939" cy="1446550"/>
            </a:xfrm>
            <a:prstGeom prst="rect">
              <a:avLst/>
            </a:prstGeom>
            <a:solidFill>
              <a:schemeClr val="bg1">
                <a:lumMod val="65000"/>
              </a:schemeClr>
            </a:solidFill>
          </p:spPr>
          <p:txBody>
            <a:bodyPr wrap="square" rtlCol="0">
              <a:spAutoFit/>
            </a:bodyPr>
            <a:lstStyle/>
            <a:p>
              <a:r>
                <a:rPr lang="nl-NL" sz="4400">
                  <a:solidFill>
                    <a:srgbClr val="FFFFFF"/>
                  </a:solidFill>
                </a:rPr>
                <a:t> </a:t>
              </a:r>
              <a:br>
                <a:rPr lang="nl-NL" sz="4400">
                  <a:solidFill>
                    <a:srgbClr val="FFFFFF"/>
                  </a:solidFill>
                </a:rPr>
              </a:br>
              <a:endParaRPr lang="nl-NL" sz="4400">
                <a:solidFill>
                  <a:srgbClr val="FFFFFF"/>
                </a:solidFill>
              </a:endParaRPr>
            </a:p>
          </p:txBody>
        </p:sp>
        <p:pic>
          <p:nvPicPr>
            <p:cNvPr id="226" name="Graphic 225" descr="Periodic Graph">
              <a:extLst>
                <a:ext uri="{FF2B5EF4-FFF2-40B4-BE49-F238E27FC236}">
                  <a16:creationId xmlns:a16="http://schemas.microsoft.com/office/drawing/2014/main" id="{882FE8FF-1599-4F8A-AA98-743250B7E5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38707" y="4722434"/>
              <a:ext cx="769441" cy="769441"/>
            </a:xfrm>
            <a:prstGeom prst="rect">
              <a:avLst/>
            </a:prstGeom>
          </p:spPr>
        </p:pic>
        <p:sp>
          <p:nvSpPr>
            <p:cNvPr id="227" name="TextBox 226">
              <a:extLst>
                <a:ext uri="{FF2B5EF4-FFF2-40B4-BE49-F238E27FC236}">
                  <a16:creationId xmlns:a16="http://schemas.microsoft.com/office/drawing/2014/main" id="{2F678344-B96A-4685-8795-5D4B0DA9CA1F}"/>
                </a:ext>
              </a:extLst>
            </p:cNvPr>
            <p:cNvSpPr txBox="1"/>
            <p:nvPr/>
          </p:nvSpPr>
          <p:spPr>
            <a:xfrm>
              <a:off x="16675512" y="4445436"/>
              <a:ext cx="3807645" cy="1323439"/>
            </a:xfrm>
            <a:prstGeom prst="rect">
              <a:avLst/>
            </a:prstGeom>
            <a:solidFill>
              <a:schemeClr val="bg1">
                <a:lumMod val="65000"/>
              </a:schemeClr>
            </a:solidFill>
          </p:spPr>
          <p:txBody>
            <a:bodyPr wrap="none" rtlCol="0" anchor="ctr">
              <a:spAutoFit/>
            </a:bodyPr>
            <a:lstStyle/>
            <a:p>
              <a:r>
                <a:rPr lang="nl-NL" sz="4000" err="1">
                  <a:solidFill>
                    <a:srgbClr val="FFFFFF"/>
                  </a:solidFill>
                </a:rPr>
                <a:t>calculated</a:t>
              </a:r>
              <a:r>
                <a:rPr lang="nl-NL" sz="4000">
                  <a:solidFill>
                    <a:srgbClr val="FFFFFF"/>
                  </a:solidFill>
                </a:rPr>
                <a:t> data</a:t>
              </a:r>
              <a:br>
                <a:rPr lang="nl-NL" sz="4000">
                  <a:solidFill>
                    <a:srgbClr val="FFFFFF"/>
                  </a:solidFill>
                </a:rPr>
              </a:br>
              <a:r>
                <a:rPr lang="nl-NL" sz="4000">
                  <a:solidFill>
                    <a:srgbClr val="FFFFFF"/>
                  </a:solidFill>
                </a:rPr>
                <a:t>(time series data)</a:t>
              </a:r>
            </a:p>
          </p:txBody>
        </p:sp>
      </p:grpSp>
      <p:cxnSp>
        <p:nvCxnSpPr>
          <p:cNvPr id="228" name="Connector: Elbow 227">
            <a:extLst>
              <a:ext uri="{FF2B5EF4-FFF2-40B4-BE49-F238E27FC236}">
                <a16:creationId xmlns:a16="http://schemas.microsoft.com/office/drawing/2014/main" id="{3E7B9EC5-5DC1-4130-A870-6E312DFCC78A}"/>
              </a:ext>
            </a:extLst>
          </p:cNvPr>
          <p:cNvCxnSpPr>
            <a:cxnSpLocks/>
          </p:cNvCxnSpPr>
          <p:nvPr/>
        </p:nvCxnSpPr>
        <p:spPr>
          <a:xfrm rot="10800000" flipV="1">
            <a:off x="13606413" y="8978207"/>
            <a:ext cx="8962998" cy="3731221"/>
          </a:xfrm>
          <a:prstGeom prst="bentConnector3">
            <a:avLst>
              <a:gd name="adj1" fmla="val 81966"/>
            </a:avLst>
          </a:prstGeom>
          <a:ln w="76200">
            <a:solidFill>
              <a:srgbClr val="B1D24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29" name="Group 228">
            <a:extLst>
              <a:ext uri="{FF2B5EF4-FFF2-40B4-BE49-F238E27FC236}">
                <a16:creationId xmlns:a16="http://schemas.microsoft.com/office/drawing/2014/main" id="{4A643173-D425-4FDF-8E44-3BFB5C771AD0}"/>
              </a:ext>
            </a:extLst>
          </p:cNvPr>
          <p:cNvGrpSpPr/>
          <p:nvPr/>
        </p:nvGrpSpPr>
        <p:grpSpPr>
          <a:xfrm>
            <a:off x="16393456" y="4337662"/>
            <a:ext cx="5606939" cy="1446550"/>
            <a:chOff x="16393457" y="4337662"/>
            <a:chExt cx="5606939" cy="1446550"/>
          </a:xfrm>
        </p:grpSpPr>
        <p:sp>
          <p:nvSpPr>
            <p:cNvPr id="230" name="TextBox 229">
              <a:extLst>
                <a:ext uri="{FF2B5EF4-FFF2-40B4-BE49-F238E27FC236}">
                  <a16:creationId xmlns:a16="http://schemas.microsoft.com/office/drawing/2014/main" id="{7ADE364D-A31F-4571-BC98-68E62CCA30A8}"/>
                </a:ext>
              </a:extLst>
            </p:cNvPr>
            <p:cNvSpPr txBox="1"/>
            <p:nvPr/>
          </p:nvSpPr>
          <p:spPr>
            <a:xfrm>
              <a:off x="16393457" y="4337662"/>
              <a:ext cx="5606939" cy="1446550"/>
            </a:xfrm>
            <a:prstGeom prst="rect">
              <a:avLst/>
            </a:prstGeom>
            <a:solidFill>
              <a:schemeClr val="bg1">
                <a:lumMod val="65000"/>
              </a:schemeClr>
            </a:solidFill>
          </p:spPr>
          <p:txBody>
            <a:bodyPr wrap="square" rtlCol="0">
              <a:spAutoFit/>
            </a:bodyPr>
            <a:lstStyle/>
            <a:p>
              <a:r>
                <a:rPr lang="nl-NL" sz="4400">
                  <a:solidFill>
                    <a:srgbClr val="FFFFFF"/>
                  </a:solidFill>
                </a:rPr>
                <a:t> </a:t>
              </a:r>
              <a:br>
                <a:rPr lang="nl-NL" sz="4400">
                  <a:solidFill>
                    <a:srgbClr val="FFFFFF"/>
                  </a:solidFill>
                </a:rPr>
              </a:br>
              <a:endParaRPr lang="nl-NL" sz="4400">
                <a:solidFill>
                  <a:srgbClr val="FFFFFF"/>
                </a:solidFill>
              </a:endParaRPr>
            </a:p>
          </p:txBody>
        </p:sp>
        <p:pic>
          <p:nvPicPr>
            <p:cNvPr id="232" name="Graphic 231" descr="Periodic Graph">
              <a:extLst>
                <a:ext uri="{FF2B5EF4-FFF2-40B4-BE49-F238E27FC236}">
                  <a16:creationId xmlns:a16="http://schemas.microsoft.com/office/drawing/2014/main" id="{45B59CFF-AD97-41A1-A54F-2A7A14D609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38707" y="4722434"/>
              <a:ext cx="769441" cy="769441"/>
            </a:xfrm>
            <a:prstGeom prst="rect">
              <a:avLst/>
            </a:prstGeom>
          </p:spPr>
        </p:pic>
        <p:sp>
          <p:nvSpPr>
            <p:cNvPr id="233" name="TextBox 232">
              <a:extLst>
                <a:ext uri="{FF2B5EF4-FFF2-40B4-BE49-F238E27FC236}">
                  <a16:creationId xmlns:a16="http://schemas.microsoft.com/office/drawing/2014/main" id="{9D7A07E4-2776-4FB4-8C5F-A20C258C68DC}"/>
                </a:ext>
              </a:extLst>
            </p:cNvPr>
            <p:cNvSpPr txBox="1"/>
            <p:nvPr/>
          </p:nvSpPr>
          <p:spPr>
            <a:xfrm>
              <a:off x="16675512" y="4445436"/>
              <a:ext cx="3807645" cy="1323439"/>
            </a:xfrm>
            <a:prstGeom prst="rect">
              <a:avLst/>
            </a:prstGeom>
            <a:solidFill>
              <a:schemeClr val="bg1">
                <a:lumMod val="65000"/>
              </a:schemeClr>
            </a:solidFill>
          </p:spPr>
          <p:txBody>
            <a:bodyPr wrap="none" rtlCol="0" anchor="ctr">
              <a:spAutoFit/>
            </a:bodyPr>
            <a:lstStyle/>
            <a:p>
              <a:r>
                <a:rPr lang="nl-NL" sz="4000" err="1">
                  <a:solidFill>
                    <a:srgbClr val="FFFFFF"/>
                  </a:solidFill>
                </a:rPr>
                <a:t>calculated</a:t>
              </a:r>
              <a:r>
                <a:rPr lang="nl-NL" sz="4000">
                  <a:solidFill>
                    <a:srgbClr val="FFFFFF"/>
                  </a:solidFill>
                </a:rPr>
                <a:t> data</a:t>
              </a:r>
              <a:br>
                <a:rPr lang="nl-NL" sz="4000">
                  <a:solidFill>
                    <a:srgbClr val="FFFFFF"/>
                  </a:solidFill>
                </a:rPr>
              </a:br>
              <a:r>
                <a:rPr lang="nl-NL" sz="4000">
                  <a:solidFill>
                    <a:srgbClr val="FFFFFF"/>
                  </a:solidFill>
                </a:rPr>
                <a:t>(time series data)</a:t>
              </a:r>
            </a:p>
          </p:txBody>
        </p:sp>
      </p:grpSp>
      <p:cxnSp>
        <p:nvCxnSpPr>
          <p:cNvPr id="234" name="Connector: Elbow 233">
            <a:extLst>
              <a:ext uri="{FF2B5EF4-FFF2-40B4-BE49-F238E27FC236}">
                <a16:creationId xmlns:a16="http://schemas.microsoft.com/office/drawing/2014/main" id="{1187DBD5-6727-4D8B-8196-F16E751AFE3A}"/>
              </a:ext>
            </a:extLst>
          </p:cNvPr>
          <p:cNvCxnSpPr>
            <a:cxnSpLocks/>
          </p:cNvCxnSpPr>
          <p:nvPr/>
        </p:nvCxnSpPr>
        <p:spPr>
          <a:xfrm rot="10800000" flipV="1">
            <a:off x="13606413" y="8978207"/>
            <a:ext cx="8962998" cy="3731221"/>
          </a:xfrm>
          <a:prstGeom prst="bentConnector3">
            <a:avLst>
              <a:gd name="adj1" fmla="val 81966"/>
            </a:avLst>
          </a:prstGeom>
          <a:ln w="76200">
            <a:solidFill>
              <a:srgbClr val="B1D24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35" name="Group 234">
            <a:extLst>
              <a:ext uri="{FF2B5EF4-FFF2-40B4-BE49-F238E27FC236}">
                <a16:creationId xmlns:a16="http://schemas.microsoft.com/office/drawing/2014/main" id="{31AA0654-909E-420A-937B-A8F6E41C07B3}"/>
              </a:ext>
            </a:extLst>
          </p:cNvPr>
          <p:cNvGrpSpPr/>
          <p:nvPr/>
        </p:nvGrpSpPr>
        <p:grpSpPr>
          <a:xfrm>
            <a:off x="16393456" y="4337662"/>
            <a:ext cx="5606939" cy="1446550"/>
            <a:chOff x="16393457" y="4337662"/>
            <a:chExt cx="5606939" cy="1446550"/>
          </a:xfrm>
        </p:grpSpPr>
        <p:sp>
          <p:nvSpPr>
            <p:cNvPr id="236" name="TextBox 235">
              <a:extLst>
                <a:ext uri="{FF2B5EF4-FFF2-40B4-BE49-F238E27FC236}">
                  <a16:creationId xmlns:a16="http://schemas.microsoft.com/office/drawing/2014/main" id="{72C78CAB-CD22-43E7-9B82-6883AFFEE015}"/>
                </a:ext>
              </a:extLst>
            </p:cNvPr>
            <p:cNvSpPr txBox="1"/>
            <p:nvPr/>
          </p:nvSpPr>
          <p:spPr>
            <a:xfrm>
              <a:off x="16393457" y="4337662"/>
              <a:ext cx="5606939" cy="1446550"/>
            </a:xfrm>
            <a:prstGeom prst="rect">
              <a:avLst/>
            </a:prstGeom>
            <a:solidFill>
              <a:schemeClr val="bg1">
                <a:lumMod val="65000"/>
              </a:schemeClr>
            </a:solidFill>
          </p:spPr>
          <p:txBody>
            <a:bodyPr wrap="square" rtlCol="0">
              <a:spAutoFit/>
            </a:bodyPr>
            <a:lstStyle/>
            <a:p>
              <a:r>
                <a:rPr lang="nl-NL" sz="4400">
                  <a:solidFill>
                    <a:srgbClr val="FFFFFF"/>
                  </a:solidFill>
                </a:rPr>
                <a:t> </a:t>
              </a:r>
              <a:br>
                <a:rPr lang="nl-NL" sz="4400">
                  <a:solidFill>
                    <a:srgbClr val="FFFFFF"/>
                  </a:solidFill>
                </a:rPr>
              </a:br>
              <a:endParaRPr lang="nl-NL" sz="4400">
                <a:solidFill>
                  <a:srgbClr val="FFFFFF"/>
                </a:solidFill>
              </a:endParaRPr>
            </a:p>
          </p:txBody>
        </p:sp>
        <p:pic>
          <p:nvPicPr>
            <p:cNvPr id="237" name="Graphic 236" descr="Periodic Graph">
              <a:extLst>
                <a:ext uri="{FF2B5EF4-FFF2-40B4-BE49-F238E27FC236}">
                  <a16:creationId xmlns:a16="http://schemas.microsoft.com/office/drawing/2014/main" id="{079379A8-9313-4C23-AF54-615ADEB379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38707" y="4722434"/>
              <a:ext cx="769441" cy="769441"/>
            </a:xfrm>
            <a:prstGeom prst="rect">
              <a:avLst/>
            </a:prstGeom>
          </p:spPr>
        </p:pic>
        <p:sp>
          <p:nvSpPr>
            <p:cNvPr id="238" name="TextBox 237">
              <a:extLst>
                <a:ext uri="{FF2B5EF4-FFF2-40B4-BE49-F238E27FC236}">
                  <a16:creationId xmlns:a16="http://schemas.microsoft.com/office/drawing/2014/main" id="{66659170-7119-4A77-BE4B-253CF41DDF9A}"/>
                </a:ext>
              </a:extLst>
            </p:cNvPr>
            <p:cNvSpPr txBox="1"/>
            <p:nvPr/>
          </p:nvSpPr>
          <p:spPr>
            <a:xfrm>
              <a:off x="16675512" y="4445436"/>
              <a:ext cx="3807645" cy="1323439"/>
            </a:xfrm>
            <a:prstGeom prst="rect">
              <a:avLst/>
            </a:prstGeom>
            <a:solidFill>
              <a:schemeClr val="bg1">
                <a:lumMod val="65000"/>
              </a:schemeClr>
            </a:solidFill>
          </p:spPr>
          <p:txBody>
            <a:bodyPr wrap="none" rtlCol="0" anchor="ctr">
              <a:spAutoFit/>
            </a:bodyPr>
            <a:lstStyle/>
            <a:p>
              <a:r>
                <a:rPr lang="nl-NL" sz="4000" err="1">
                  <a:solidFill>
                    <a:srgbClr val="FFFFFF"/>
                  </a:solidFill>
                </a:rPr>
                <a:t>calculated</a:t>
              </a:r>
              <a:r>
                <a:rPr lang="nl-NL" sz="4000">
                  <a:solidFill>
                    <a:srgbClr val="FFFFFF"/>
                  </a:solidFill>
                </a:rPr>
                <a:t> data</a:t>
              </a:r>
              <a:br>
                <a:rPr lang="nl-NL" sz="4000">
                  <a:solidFill>
                    <a:srgbClr val="FFFFFF"/>
                  </a:solidFill>
                </a:rPr>
              </a:br>
              <a:r>
                <a:rPr lang="nl-NL" sz="4000">
                  <a:solidFill>
                    <a:srgbClr val="FFFFFF"/>
                  </a:solidFill>
                </a:rPr>
                <a:t>(time series data)</a:t>
              </a:r>
            </a:p>
          </p:txBody>
        </p:sp>
      </p:grpSp>
      <p:cxnSp>
        <p:nvCxnSpPr>
          <p:cNvPr id="239" name="Connector: Elbow 238">
            <a:extLst>
              <a:ext uri="{FF2B5EF4-FFF2-40B4-BE49-F238E27FC236}">
                <a16:creationId xmlns:a16="http://schemas.microsoft.com/office/drawing/2014/main" id="{C75846EC-85D3-45CD-8AB6-2209354C731F}"/>
              </a:ext>
            </a:extLst>
          </p:cNvPr>
          <p:cNvCxnSpPr>
            <a:cxnSpLocks/>
          </p:cNvCxnSpPr>
          <p:nvPr/>
        </p:nvCxnSpPr>
        <p:spPr>
          <a:xfrm rot="10800000" flipV="1">
            <a:off x="13606413" y="8978207"/>
            <a:ext cx="8962998" cy="3731221"/>
          </a:xfrm>
          <a:prstGeom prst="bentConnector3">
            <a:avLst>
              <a:gd name="adj1" fmla="val 81966"/>
            </a:avLst>
          </a:prstGeom>
          <a:ln w="76200">
            <a:solidFill>
              <a:srgbClr val="B1D24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40" name="Group 239">
            <a:extLst>
              <a:ext uri="{FF2B5EF4-FFF2-40B4-BE49-F238E27FC236}">
                <a16:creationId xmlns:a16="http://schemas.microsoft.com/office/drawing/2014/main" id="{E0212ACE-BE31-450E-9877-2618248DD1C9}"/>
              </a:ext>
            </a:extLst>
          </p:cNvPr>
          <p:cNvGrpSpPr/>
          <p:nvPr/>
        </p:nvGrpSpPr>
        <p:grpSpPr>
          <a:xfrm>
            <a:off x="16393456" y="4337662"/>
            <a:ext cx="5606939" cy="1446550"/>
            <a:chOff x="16393457" y="4337662"/>
            <a:chExt cx="5606939" cy="1446550"/>
          </a:xfrm>
        </p:grpSpPr>
        <p:sp>
          <p:nvSpPr>
            <p:cNvPr id="241" name="TextBox 240">
              <a:extLst>
                <a:ext uri="{FF2B5EF4-FFF2-40B4-BE49-F238E27FC236}">
                  <a16:creationId xmlns:a16="http://schemas.microsoft.com/office/drawing/2014/main" id="{8B8FEB2D-14E8-44C0-91FA-DE78B5D9DF3B}"/>
                </a:ext>
              </a:extLst>
            </p:cNvPr>
            <p:cNvSpPr txBox="1"/>
            <p:nvPr/>
          </p:nvSpPr>
          <p:spPr>
            <a:xfrm>
              <a:off x="16393457" y="4337662"/>
              <a:ext cx="5606939" cy="1446550"/>
            </a:xfrm>
            <a:prstGeom prst="rect">
              <a:avLst/>
            </a:prstGeom>
            <a:solidFill>
              <a:schemeClr val="bg1">
                <a:lumMod val="65000"/>
              </a:schemeClr>
            </a:solidFill>
          </p:spPr>
          <p:txBody>
            <a:bodyPr wrap="square" rtlCol="0">
              <a:spAutoFit/>
            </a:bodyPr>
            <a:lstStyle/>
            <a:p>
              <a:r>
                <a:rPr lang="nl-NL" sz="4400">
                  <a:solidFill>
                    <a:srgbClr val="FFFFFF"/>
                  </a:solidFill>
                </a:rPr>
                <a:t> </a:t>
              </a:r>
              <a:br>
                <a:rPr lang="nl-NL" sz="4400">
                  <a:solidFill>
                    <a:srgbClr val="FFFFFF"/>
                  </a:solidFill>
                </a:rPr>
              </a:br>
              <a:endParaRPr lang="nl-NL" sz="4400">
                <a:solidFill>
                  <a:srgbClr val="FFFFFF"/>
                </a:solidFill>
              </a:endParaRPr>
            </a:p>
          </p:txBody>
        </p:sp>
        <p:pic>
          <p:nvPicPr>
            <p:cNvPr id="242" name="Graphic 241" descr="Periodic Graph">
              <a:extLst>
                <a:ext uri="{FF2B5EF4-FFF2-40B4-BE49-F238E27FC236}">
                  <a16:creationId xmlns:a16="http://schemas.microsoft.com/office/drawing/2014/main" id="{931610CB-DD74-4BFC-AFA4-E10E382936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38707" y="4722434"/>
              <a:ext cx="769441" cy="769441"/>
            </a:xfrm>
            <a:prstGeom prst="rect">
              <a:avLst/>
            </a:prstGeom>
          </p:spPr>
        </p:pic>
        <p:sp>
          <p:nvSpPr>
            <p:cNvPr id="243" name="TextBox 242">
              <a:extLst>
                <a:ext uri="{FF2B5EF4-FFF2-40B4-BE49-F238E27FC236}">
                  <a16:creationId xmlns:a16="http://schemas.microsoft.com/office/drawing/2014/main" id="{40560C9E-71B2-47AE-9D1D-2EF40EB8156D}"/>
                </a:ext>
              </a:extLst>
            </p:cNvPr>
            <p:cNvSpPr txBox="1"/>
            <p:nvPr/>
          </p:nvSpPr>
          <p:spPr>
            <a:xfrm>
              <a:off x="16675512" y="4445436"/>
              <a:ext cx="3807645" cy="1323439"/>
            </a:xfrm>
            <a:prstGeom prst="rect">
              <a:avLst/>
            </a:prstGeom>
            <a:solidFill>
              <a:schemeClr val="bg1">
                <a:lumMod val="65000"/>
              </a:schemeClr>
            </a:solidFill>
          </p:spPr>
          <p:txBody>
            <a:bodyPr wrap="none" rtlCol="0" anchor="ctr">
              <a:spAutoFit/>
            </a:bodyPr>
            <a:lstStyle/>
            <a:p>
              <a:r>
                <a:rPr lang="nl-NL" sz="4000" err="1">
                  <a:solidFill>
                    <a:srgbClr val="FFFFFF"/>
                  </a:solidFill>
                </a:rPr>
                <a:t>calculated</a:t>
              </a:r>
              <a:r>
                <a:rPr lang="nl-NL" sz="4000">
                  <a:solidFill>
                    <a:srgbClr val="FFFFFF"/>
                  </a:solidFill>
                </a:rPr>
                <a:t> data</a:t>
              </a:r>
              <a:br>
                <a:rPr lang="nl-NL" sz="4000">
                  <a:solidFill>
                    <a:srgbClr val="FFFFFF"/>
                  </a:solidFill>
                </a:rPr>
              </a:br>
              <a:r>
                <a:rPr lang="nl-NL" sz="4000">
                  <a:solidFill>
                    <a:srgbClr val="FFFFFF"/>
                  </a:solidFill>
                </a:rPr>
                <a:t>(time series data)</a:t>
              </a:r>
            </a:p>
          </p:txBody>
        </p:sp>
      </p:grpSp>
      <p:cxnSp>
        <p:nvCxnSpPr>
          <p:cNvPr id="244" name="Connector: Elbow 243">
            <a:extLst>
              <a:ext uri="{FF2B5EF4-FFF2-40B4-BE49-F238E27FC236}">
                <a16:creationId xmlns:a16="http://schemas.microsoft.com/office/drawing/2014/main" id="{6D173AB7-E502-438B-A48C-E9369790A588}"/>
              </a:ext>
            </a:extLst>
          </p:cNvPr>
          <p:cNvCxnSpPr>
            <a:cxnSpLocks/>
          </p:cNvCxnSpPr>
          <p:nvPr/>
        </p:nvCxnSpPr>
        <p:spPr>
          <a:xfrm rot="10800000" flipV="1">
            <a:off x="13606413" y="8978207"/>
            <a:ext cx="8962998" cy="3731221"/>
          </a:xfrm>
          <a:prstGeom prst="bentConnector3">
            <a:avLst>
              <a:gd name="adj1" fmla="val 81966"/>
            </a:avLst>
          </a:prstGeom>
          <a:ln w="76200">
            <a:solidFill>
              <a:srgbClr val="B1D24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45" name="Group 244">
            <a:extLst>
              <a:ext uri="{FF2B5EF4-FFF2-40B4-BE49-F238E27FC236}">
                <a16:creationId xmlns:a16="http://schemas.microsoft.com/office/drawing/2014/main" id="{9B63D263-B595-40AD-9BE7-2266F9E1EEA9}"/>
              </a:ext>
            </a:extLst>
          </p:cNvPr>
          <p:cNvGrpSpPr/>
          <p:nvPr/>
        </p:nvGrpSpPr>
        <p:grpSpPr>
          <a:xfrm>
            <a:off x="16393456" y="4337662"/>
            <a:ext cx="5606939" cy="1446550"/>
            <a:chOff x="16393457" y="4337662"/>
            <a:chExt cx="5606939" cy="1446550"/>
          </a:xfrm>
        </p:grpSpPr>
        <p:sp>
          <p:nvSpPr>
            <p:cNvPr id="246" name="TextBox 245">
              <a:extLst>
                <a:ext uri="{FF2B5EF4-FFF2-40B4-BE49-F238E27FC236}">
                  <a16:creationId xmlns:a16="http://schemas.microsoft.com/office/drawing/2014/main" id="{F4240C88-F834-4A00-A0B7-EF9F14076767}"/>
                </a:ext>
              </a:extLst>
            </p:cNvPr>
            <p:cNvSpPr txBox="1"/>
            <p:nvPr/>
          </p:nvSpPr>
          <p:spPr>
            <a:xfrm>
              <a:off x="16393457" y="4337662"/>
              <a:ext cx="5606939" cy="1446550"/>
            </a:xfrm>
            <a:prstGeom prst="rect">
              <a:avLst/>
            </a:prstGeom>
            <a:solidFill>
              <a:schemeClr val="bg1">
                <a:lumMod val="65000"/>
              </a:schemeClr>
            </a:solidFill>
          </p:spPr>
          <p:txBody>
            <a:bodyPr wrap="square" rtlCol="0">
              <a:spAutoFit/>
            </a:bodyPr>
            <a:lstStyle/>
            <a:p>
              <a:r>
                <a:rPr lang="nl-NL" sz="4400">
                  <a:solidFill>
                    <a:srgbClr val="FFFFFF"/>
                  </a:solidFill>
                </a:rPr>
                <a:t> </a:t>
              </a:r>
              <a:br>
                <a:rPr lang="nl-NL" sz="4400">
                  <a:solidFill>
                    <a:srgbClr val="FFFFFF"/>
                  </a:solidFill>
                </a:rPr>
              </a:br>
              <a:endParaRPr lang="nl-NL" sz="4400">
                <a:solidFill>
                  <a:srgbClr val="FFFFFF"/>
                </a:solidFill>
              </a:endParaRPr>
            </a:p>
          </p:txBody>
        </p:sp>
        <p:pic>
          <p:nvPicPr>
            <p:cNvPr id="247" name="Graphic 246" descr="Periodic Graph">
              <a:extLst>
                <a:ext uri="{FF2B5EF4-FFF2-40B4-BE49-F238E27FC236}">
                  <a16:creationId xmlns:a16="http://schemas.microsoft.com/office/drawing/2014/main" id="{42486F2B-1DBC-4691-A944-FA42477B26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38707" y="4722434"/>
              <a:ext cx="769441" cy="769441"/>
            </a:xfrm>
            <a:prstGeom prst="rect">
              <a:avLst/>
            </a:prstGeom>
          </p:spPr>
        </p:pic>
        <p:sp>
          <p:nvSpPr>
            <p:cNvPr id="248" name="TextBox 247">
              <a:extLst>
                <a:ext uri="{FF2B5EF4-FFF2-40B4-BE49-F238E27FC236}">
                  <a16:creationId xmlns:a16="http://schemas.microsoft.com/office/drawing/2014/main" id="{C9804204-4DA6-4A23-BC9D-330E75E50926}"/>
                </a:ext>
              </a:extLst>
            </p:cNvPr>
            <p:cNvSpPr txBox="1"/>
            <p:nvPr/>
          </p:nvSpPr>
          <p:spPr>
            <a:xfrm>
              <a:off x="16675512" y="4445436"/>
              <a:ext cx="3807645" cy="1323439"/>
            </a:xfrm>
            <a:prstGeom prst="rect">
              <a:avLst/>
            </a:prstGeom>
            <a:solidFill>
              <a:schemeClr val="bg1">
                <a:lumMod val="65000"/>
              </a:schemeClr>
            </a:solidFill>
          </p:spPr>
          <p:txBody>
            <a:bodyPr wrap="none" rtlCol="0" anchor="ctr">
              <a:spAutoFit/>
            </a:bodyPr>
            <a:lstStyle/>
            <a:p>
              <a:r>
                <a:rPr lang="nl-NL" sz="4000" err="1">
                  <a:solidFill>
                    <a:srgbClr val="FFFFFF"/>
                  </a:solidFill>
                </a:rPr>
                <a:t>calculated</a:t>
              </a:r>
              <a:r>
                <a:rPr lang="nl-NL" sz="4000">
                  <a:solidFill>
                    <a:srgbClr val="FFFFFF"/>
                  </a:solidFill>
                </a:rPr>
                <a:t> data</a:t>
              </a:r>
              <a:br>
                <a:rPr lang="nl-NL" sz="4000">
                  <a:solidFill>
                    <a:srgbClr val="FFFFFF"/>
                  </a:solidFill>
                </a:rPr>
              </a:br>
              <a:r>
                <a:rPr lang="nl-NL" sz="4000">
                  <a:solidFill>
                    <a:srgbClr val="FFFFFF"/>
                  </a:solidFill>
                </a:rPr>
                <a:t>(time series data)</a:t>
              </a:r>
            </a:p>
          </p:txBody>
        </p:sp>
      </p:grpSp>
      <p:cxnSp>
        <p:nvCxnSpPr>
          <p:cNvPr id="249" name="Connector: Elbow 248">
            <a:extLst>
              <a:ext uri="{FF2B5EF4-FFF2-40B4-BE49-F238E27FC236}">
                <a16:creationId xmlns:a16="http://schemas.microsoft.com/office/drawing/2014/main" id="{4D7506CE-A137-4E74-94EF-9C1615D9B989}"/>
              </a:ext>
            </a:extLst>
          </p:cNvPr>
          <p:cNvCxnSpPr>
            <a:cxnSpLocks/>
          </p:cNvCxnSpPr>
          <p:nvPr/>
        </p:nvCxnSpPr>
        <p:spPr>
          <a:xfrm rot="10800000" flipV="1">
            <a:off x="13606413" y="8978207"/>
            <a:ext cx="8962998" cy="3731221"/>
          </a:xfrm>
          <a:prstGeom prst="bentConnector3">
            <a:avLst>
              <a:gd name="adj1" fmla="val 81966"/>
            </a:avLst>
          </a:prstGeom>
          <a:ln w="76200">
            <a:solidFill>
              <a:srgbClr val="B1D24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50" name="Group 249">
            <a:extLst>
              <a:ext uri="{FF2B5EF4-FFF2-40B4-BE49-F238E27FC236}">
                <a16:creationId xmlns:a16="http://schemas.microsoft.com/office/drawing/2014/main" id="{E68D8C49-36DA-4C66-ACFE-230F8911D78F}"/>
              </a:ext>
            </a:extLst>
          </p:cNvPr>
          <p:cNvGrpSpPr/>
          <p:nvPr/>
        </p:nvGrpSpPr>
        <p:grpSpPr>
          <a:xfrm>
            <a:off x="16393456" y="4337662"/>
            <a:ext cx="5606939" cy="1446550"/>
            <a:chOff x="16393457" y="4337662"/>
            <a:chExt cx="5606939" cy="1446550"/>
          </a:xfrm>
        </p:grpSpPr>
        <p:sp>
          <p:nvSpPr>
            <p:cNvPr id="251" name="TextBox 250">
              <a:extLst>
                <a:ext uri="{FF2B5EF4-FFF2-40B4-BE49-F238E27FC236}">
                  <a16:creationId xmlns:a16="http://schemas.microsoft.com/office/drawing/2014/main" id="{95314FFF-3A08-4C5C-92B7-2DDB13D5E774}"/>
                </a:ext>
              </a:extLst>
            </p:cNvPr>
            <p:cNvSpPr txBox="1"/>
            <p:nvPr/>
          </p:nvSpPr>
          <p:spPr>
            <a:xfrm>
              <a:off x="16393457" y="4337662"/>
              <a:ext cx="5606939" cy="1446550"/>
            </a:xfrm>
            <a:prstGeom prst="rect">
              <a:avLst/>
            </a:prstGeom>
            <a:solidFill>
              <a:schemeClr val="bg1">
                <a:lumMod val="65000"/>
              </a:schemeClr>
            </a:solidFill>
          </p:spPr>
          <p:txBody>
            <a:bodyPr wrap="square" rtlCol="0">
              <a:spAutoFit/>
            </a:bodyPr>
            <a:lstStyle/>
            <a:p>
              <a:r>
                <a:rPr lang="nl-NL" sz="4400">
                  <a:solidFill>
                    <a:srgbClr val="FFFFFF"/>
                  </a:solidFill>
                </a:rPr>
                <a:t> </a:t>
              </a:r>
              <a:br>
                <a:rPr lang="nl-NL" sz="4400">
                  <a:solidFill>
                    <a:srgbClr val="FFFFFF"/>
                  </a:solidFill>
                </a:rPr>
              </a:br>
              <a:endParaRPr lang="nl-NL" sz="4400">
                <a:solidFill>
                  <a:srgbClr val="FFFFFF"/>
                </a:solidFill>
              </a:endParaRPr>
            </a:p>
          </p:txBody>
        </p:sp>
        <p:pic>
          <p:nvPicPr>
            <p:cNvPr id="252" name="Graphic 251" descr="Periodic Graph">
              <a:extLst>
                <a:ext uri="{FF2B5EF4-FFF2-40B4-BE49-F238E27FC236}">
                  <a16:creationId xmlns:a16="http://schemas.microsoft.com/office/drawing/2014/main" id="{5A317B37-B7BA-4604-A7EC-5843AC27DE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38707" y="4722434"/>
              <a:ext cx="769441" cy="769441"/>
            </a:xfrm>
            <a:prstGeom prst="rect">
              <a:avLst/>
            </a:prstGeom>
          </p:spPr>
        </p:pic>
        <p:sp>
          <p:nvSpPr>
            <p:cNvPr id="253" name="TextBox 252">
              <a:extLst>
                <a:ext uri="{FF2B5EF4-FFF2-40B4-BE49-F238E27FC236}">
                  <a16:creationId xmlns:a16="http://schemas.microsoft.com/office/drawing/2014/main" id="{4C3DDE49-5935-46D8-B1F0-F97065EE393A}"/>
                </a:ext>
              </a:extLst>
            </p:cNvPr>
            <p:cNvSpPr txBox="1"/>
            <p:nvPr/>
          </p:nvSpPr>
          <p:spPr>
            <a:xfrm>
              <a:off x="16675512" y="4445436"/>
              <a:ext cx="3807645" cy="1323439"/>
            </a:xfrm>
            <a:prstGeom prst="rect">
              <a:avLst/>
            </a:prstGeom>
            <a:solidFill>
              <a:schemeClr val="bg1">
                <a:lumMod val="65000"/>
              </a:schemeClr>
            </a:solidFill>
          </p:spPr>
          <p:txBody>
            <a:bodyPr wrap="none" rtlCol="0" anchor="ctr">
              <a:spAutoFit/>
            </a:bodyPr>
            <a:lstStyle/>
            <a:p>
              <a:r>
                <a:rPr lang="nl-NL" sz="4000" err="1">
                  <a:solidFill>
                    <a:srgbClr val="FFFFFF"/>
                  </a:solidFill>
                </a:rPr>
                <a:t>calculated</a:t>
              </a:r>
              <a:r>
                <a:rPr lang="nl-NL" sz="4000">
                  <a:solidFill>
                    <a:srgbClr val="FFFFFF"/>
                  </a:solidFill>
                </a:rPr>
                <a:t> data</a:t>
              </a:r>
              <a:br>
                <a:rPr lang="nl-NL" sz="4000">
                  <a:solidFill>
                    <a:srgbClr val="FFFFFF"/>
                  </a:solidFill>
                </a:rPr>
              </a:br>
              <a:r>
                <a:rPr lang="nl-NL" sz="4000">
                  <a:solidFill>
                    <a:srgbClr val="FFFFFF"/>
                  </a:solidFill>
                </a:rPr>
                <a:t>(time series data)</a:t>
              </a:r>
            </a:p>
          </p:txBody>
        </p:sp>
      </p:grpSp>
      <p:cxnSp>
        <p:nvCxnSpPr>
          <p:cNvPr id="254" name="Connector: Elbow 253">
            <a:extLst>
              <a:ext uri="{FF2B5EF4-FFF2-40B4-BE49-F238E27FC236}">
                <a16:creationId xmlns:a16="http://schemas.microsoft.com/office/drawing/2014/main" id="{E482F009-B20E-420F-B464-DA97265AA197}"/>
              </a:ext>
            </a:extLst>
          </p:cNvPr>
          <p:cNvCxnSpPr>
            <a:cxnSpLocks/>
          </p:cNvCxnSpPr>
          <p:nvPr/>
        </p:nvCxnSpPr>
        <p:spPr>
          <a:xfrm rot="10800000" flipV="1">
            <a:off x="13606413" y="8978207"/>
            <a:ext cx="8962998" cy="3731221"/>
          </a:xfrm>
          <a:prstGeom prst="bentConnector3">
            <a:avLst>
              <a:gd name="adj1" fmla="val 81966"/>
            </a:avLst>
          </a:prstGeom>
          <a:ln w="76200">
            <a:solidFill>
              <a:srgbClr val="B1D24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55" name="Group 254">
            <a:extLst>
              <a:ext uri="{FF2B5EF4-FFF2-40B4-BE49-F238E27FC236}">
                <a16:creationId xmlns:a16="http://schemas.microsoft.com/office/drawing/2014/main" id="{42D39274-1524-4A49-A540-8CAB31A8616D}"/>
              </a:ext>
            </a:extLst>
          </p:cNvPr>
          <p:cNvGrpSpPr/>
          <p:nvPr/>
        </p:nvGrpSpPr>
        <p:grpSpPr>
          <a:xfrm>
            <a:off x="16393456" y="4337662"/>
            <a:ext cx="5606939" cy="1446550"/>
            <a:chOff x="16393457" y="4337662"/>
            <a:chExt cx="5606939" cy="1446550"/>
          </a:xfrm>
        </p:grpSpPr>
        <p:sp>
          <p:nvSpPr>
            <p:cNvPr id="256" name="TextBox 255">
              <a:extLst>
                <a:ext uri="{FF2B5EF4-FFF2-40B4-BE49-F238E27FC236}">
                  <a16:creationId xmlns:a16="http://schemas.microsoft.com/office/drawing/2014/main" id="{738E3260-14A2-4CDC-872A-EE75AC0B1F87}"/>
                </a:ext>
              </a:extLst>
            </p:cNvPr>
            <p:cNvSpPr txBox="1"/>
            <p:nvPr/>
          </p:nvSpPr>
          <p:spPr>
            <a:xfrm>
              <a:off x="16393457" y="4337662"/>
              <a:ext cx="5606939" cy="1446550"/>
            </a:xfrm>
            <a:prstGeom prst="rect">
              <a:avLst/>
            </a:prstGeom>
            <a:solidFill>
              <a:schemeClr val="bg1">
                <a:lumMod val="65000"/>
              </a:schemeClr>
            </a:solidFill>
          </p:spPr>
          <p:txBody>
            <a:bodyPr wrap="square" rtlCol="0">
              <a:spAutoFit/>
            </a:bodyPr>
            <a:lstStyle/>
            <a:p>
              <a:r>
                <a:rPr lang="nl-NL" sz="4400">
                  <a:solidFill>
                    <a:srgbClr val="FFFFFF"/>
                  </a:solidFill>
                </a:rPr>
                <a:t> </a:t>
              </a:r>
              <a:br>
                <a:rPr lang="nl-NL" sz="4400">
                  <a:solidFill>
                    <a:srgbClr val="FFFFFF"/>
                  </a:solidFill>
                </a:rPr>
              </a:br>
              <a:endParaRPr lang="nl-NL" sz="4400">
                <a:solidFill>
                  <a:srgbClr val="FFFFFF"/>
                </a:solidFill>
              </a:endParaRPr>
            </a:p>
          </p:txBody>
        </p:sp>
        <p:pic>
          <p:nvPicPr>
            <p:cNvPr id="257" name="Graphic 256" descr="Periodic Graph">
              <a:extLst>
                <a:ext uri="{FF2B5EF4-FFF2-40B4-BE49-F238E27FC236}">
                  <a16:creationId xmlns:a16="http://schemas.microsoft.com/office/drawing/2014/main" id="{DEBA8AA1-C728-470C-A766-EDBDE0B93F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38707" y="4722434"/>
              <a:ext cx="769441" cy="769441"/>
            </a:xfrm>
            <a:prstGeom prst="rect">
              <a:avLst/>
            </a:prstGeom>
          </p:spPr>
        </p:pic>
        <p:sp>
          <p:nvSpPr>
            <p:cNvPr id="258" name="TextBox 257">
              <a:extLst>
                <a:ext uri="{FF2B5EF4-FFF2-40B4-BE49-F238E27FC236}">
                  <a16:creationId xmlns:a16="http://schemas.microsoft.com/office/drawing/2014/main" id="{99458CC8-5BC0-4E24-A87C-0AEA27BEC922}"/>
                </a:ext>
              </a:extLst>
            </p:cNvPr>
            <p:cNvSpPr txBox="1"/>
            <p:nvPr/>
          </p:nvSpPr>
          <p:spPr>
            <a:xfrm>
              <a:off x="16675512" y="4445436"/>
              <a:ext cx="3807645" cy="1323439"/>
            </a:xfrm>
            <a:prstGeom prst="rect">
              <a:avLst/>
            </a:prstGeom>
            <a:solidFill>
              <a:schemeClr val="bg1">
                <a:lumMod val="65000"/>
              </a:schemeClr>
            </a:solidFill>
          </p:spPr>
          <p:txBody>
            <a:bodyPr wrap="none" rtlCol="0" anchor="ctr">
              <a:spAutoFit/>
            </a:bodyPr>
            <a:lstStyle/>
            <a:p>
              <a:r>
                <a:rPr lang="nl-NL" sz="4000" err="1">
                  <a:solidFill>
                    <a:srgbClr val="FFFFFF"/>
                  </a:solidFill>
                </a:rPr>
                <a:t>calculated</a:t>
              </a:r>
              <a:r>
                <a:rPr lang="nl-NL" sz="4000">
                  <a:solidFill>
                    <a:srgbClr val="FFFFFF"/>
                  </a:solidFill>
                </a:rPr>
                <a:t> data</a:t>
              </a:r>
              <a:br>
                <a:rPr lang="nl-NL" sz="4000">
                  <a:solidFill>
                    <a:srgbClr val="FFFFFF"/>
                  </a:solidFill>
                </a:rPr>
              </a:br>
              <a:r>
                <a:rPr lang="nl-NL" sz="4000">
                  <a:solidFill>
                    <a:srgbClr val="FFFFFF"/>
                  </a:solidFill>
                </a:rPr>
                <a:t>(time series data)</a:t>
              </a:r>
            </a:p>
          </p:txBody>
        </p:sp>
      </p:grpSp>
      <p:cxnSp>
        <p:nvCxnSpPr>
          <p:cNvPr id="259" name="Connector: Elbow 258">
            <a:extLst>
              <a:ext uri="{FF2B5EF4-FFF2-40B4-BE49-F238E27FC236}">
                <a16:creationId xmlns:a16="http://schemas.microsoft.com/office/drawing/2014/main" id="{5BCB0E9F-5505-4A43-ADB4-748CAA5B4968}"/>
              </a:ext>
            </a:extLst>
          </p:cNvPr>
          <p:cNvCxnSpPr>
            <a:cxnSpLocks/>
          </p:cNvCxnSpPr>
          <p:nvPr/>
        </p:nvCxnSpPr>
        <p:spPr>
          <a:xfrm rot="10800000" flipV="1">
            <a:off x="13606413" y="8978207"/>
            <a:ext cx="8962998" cy="3731221"/>
          </a:xfrm>
          <a:prstGeom prst="bentConnector3">
            <a:avLst>
              <a:gd name="adj1" fmla="val 81966"/>
            </a:avLst>
          </a:prstGeom>
          <a:ln w="76200">
            <a:solidFill>
              <a:srgbClr val="B1D24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60" name="Group 259">
            <a:extLst>
              <a:ext uri="{FF2B5EF4-FFF2-40B4-BE49-F238E27FC236}">
                <a16:creationId xmlns:a16="http://schemas.microsoft.com/office/drawing/2014/main" id="{36EDD00C-BFEE-438A-A900-18B1DE3C2496}"/>
              </a:ext>
            </a:extLst>
          </p:cNvPr>
          <p:cNvGrpSpPr/>
          <p:nvPr/>
        </p:nvGrpSpPr>
        <p:grpSpPr>
          <a:xfrm>
            <a:off x="16393456" y="4337662"/>
            <a:ext cx="5606939" cy="1446550"/>
            <a:chOff x="16393457" y="4337662"/>
            <a:chExt cx="5606939" cy="1446550"/>
          </a:xfrm>
        </p:grpSpPr>
        <p:sp>
          <p:nvSpPr>
            <p:cNvPr id="261" name="TextBox 260">
              <a:extLst>
                <a:ext uri="{FF2B5EF4-FFF2-40B4-BE49-F238E27FC236}">
                  <a16:creationId xmlns:a16="http://schemas.microsoft.com/office/drawing/2014/main" id="{8D4F29F4-E9D9-4A54-B06C-B8A44DAB9AC5}"/>
                </a:ext>
              </a:extLst>
            </p:cNvPr>
            <p:cNvSpPr txBox="1"/>
            <p:nvPr/>
          </p:nvSpPr>
          <p:spPr>
            <a:xfrm>
              <a:off x="16393457" y="4337662"/>
              <a:ext cx="5606939" cy="1446550"/>
            </a:xfrm>
            <a:prstGeom prst="rect">
              <a:avLst/>
            </a:prstGeom>
            <a:solidFill>
              <a:schemeClr val="bg1">
                <a:lumMod val="65000"/>
              </a:schemeClr>
            </a:solidFill>
          </p:spPr>
          <p:txBody>
            <a:bodyPr wrap="square" rtlCol="0">
              <a:spAutoFit/>
            </a:bodyPr>
            <a:lstStyle/>
            <a:p>
              <a:r>
                <a:rPr lang="nl-NL" sz="4400">
                  <a:solidFill>
                    <a:srgbClr val="FFFFFF"/>
                  </a:solidFill>
                </a:rPr>
                <a:t> </a:t>
              </a:r>
              <a:br>
                <a:rPr lang="nl-NL" sz="4400">
                  <a:solidFill>
                    <a:srgbClr val="FFFFFF"/>
                  </a:solidFill>
                </a:rPr>
              </a:br>
              <a:endParaRPr lang="nl-NL" sz="4400">
                <a:solidFill>
                  <a:srgbClr val="FFFFFF"/>
                </a:solidFill>
              </a:endParaRPr>
            </a:p>
          </p:txBody>
        </p:sp>
        <p:sp>
          <p:nvSpPr>
            <p:cNvPr id="263" name="TextBox 262">
              <a:extLst>
                <a:ext uri="{FF2B5EF4-FFF2-40B4-BE49-F238E27FC236}">
                  <a16:creationId xmlns:a16="http://schemas.microsoft.com/office/drawing/2014/main" id="{2D452212-AA81-4DBC-9414-13B6A14F5DBF}"/>
                </a:ext>
              </a:extLst>
            </p:cNvPr>
            <p:cNvSpPr txBox="1"/>
            <p:nvPr/>
          </p:nvSpPr>
          <p:spPr>
            <a:xfrm>
              <a:off x="16675512" y="4445436"/>
              <a:ext cx="3807645" cy="1323439"/>
            </a:xfrm>
            <a:prstGeom prst="rect">
              <a:avLst/>
            </a:prstGeom>
            <a:solidFill>
              <a:schemeClr val="bg1">
                <a:lumMod val="65000"/>
              </a:schemeClr>
            </a:solidFill>
          </p:spPr>
          <p:txBody>
            <a:bodyPr wrap="none" rtlCol="0" anchor="ctr">
              <a:spAutoFit/>
            </a:bodyPr>
            <a:lstStyle/>
            <a:p>
              <a:r>
                <a:rPr lang="nl-NL" sz="4000" dirty="0" err="1">
                  <a:solidFill>
                    <a:srgbClr val="FFFFFF"/>
                  </a:solidFill>
                </a:rPr>
                <a:t>calculated</a:t>
              </a:r>
              <a:r>
                <a:rPr lang="nl-NL" sz="4000" dirty="0">
                  <a:solidFill>
                    <a:srgbClr val="FFFFFF"/>
                  </a:solidFill>
                </a:rPr>
                <a:t> data</a:t>
              </a:r>
              <a:br>
                <a:rPr lang="nl-NL" sz="4000" dirty="0">
                  <a:solidFill>
                    <a:srgbClr val="FFFFFF"/>
                  </a:solidFill>
                </a:rPr>
              </a:br>
              <a:r>
                <a:rPr lang="nl-NL" sz="4000" dirty="0">
                  <a:solidFill>
                    <a:srgbClr val="FFFFFF"/>
                  </a:solidFill>
                </a:rPr>
                <a:t>(time series data)</a:t>
              </a:r>
            </a:p>
          </p:txBody>
        </p:sp>
      </p:grpSp>
      <p:cxnSp>
        <p:nvCxnSpPr>
          <p:cNvPr id="264" name="Connector: Elbow 263">
            <a:extLst>
              <a:ext uri="{FF2B5EF4-FFF2-40B4-BE49-F238E27FC236}">
                <a16:creationId xmlns:a16="http://schemas.microsoft.com/office/drawing/2014/main" id="{A0893C77-9C44-428E-9EB7-017AA1AD7F4B}"/>
              </a:ext>
            </a:extLst>
          </p:cNvPr>
          <p:cNvCxnSpPr>
            <a:cxnSpLocks/>
          </p:cNvCxnSpPr>
          <p:nvPr/>
        </p:nvCxnSpPr>
        <p:spPr>
          <a:xfrm rot="10800000" flipV="1">
            <a:off x="13606413" y="8978207"/>
            <a:ext cx="8962998" cy="3731221"/>
          </a:xfrm>
          <a:prstGeom prst="bentConnector3">
            <a:avLst>
              <a:gd name="adj1" fmla="val 81966"/>
            </a:avLst>
          </a:prstGeom>
          <a:ln w="76200">
            <a:solidFill>
              <a:srgbClr val="B1D24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9" name="Connector: Elbow 268">
            <a:extLst>
              <a:ext uri="{FF2B5EF4-FFF2-40B4-BE49-F238E27FC236}">
                <a16:creationId xmlns:a16="http://schemas.microsoft.com/office/drawing/2014/main" id="{6F8D54A5-F5D2-414D-8484-E6BF8C4A5048}"/>
              </a:ext>
            </a:extLst>
          </p:cNvPr>
          <p:cNvCxnSpPr>
            <a:cxnSpLocks/>
          </p:cNvCxnSpPr>
          <p:nvPr/>
        </p:nvCxnSpPr>
        <p:spPr>
          <a:xfrm rot="10800000" flipV="1">
            <a:off x="13606413" y="8978207"/>
            <a:ext cx="8962998" cy="3731221"/>
          </a:xfrm>
          <a:prstGeom prst="bentConnector3">
            <a:avLst>
              <a:gd name="adj1" fmla="val 81966"/>
            </a:avLst>
          </a:prstGeom>
          <a:ln w="76200">
            <a:solidFill>
              <a:srgbClr val="B1D24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4" name="Connector: Elbow 273">
            <a:extLst>
              <a:ext uri="{FF2B5EF4-FFF2-40B4-BE49-F238E27FC236}">
                <a16:creationId xmlns:a16="http://schemas.microsoft.com/office/drawing/2014/main" id="{0D139F14-9D9D-4030-99A2-B3ABB75B2222}"/>
              </a:ext>
            </a:extLst>
          </p:cNvPr>
          <p:cNvCxnSpPr>
            <a:cxnSpLocks/>
          </p:cNvCxnSpPr>
          <p:nvPr/>
        </p:nvCxnSpPr>
        <p:spPr>
          <a:xfrm rot="10800000" flipV="1">
            <a:off x="13606413" y="8978207"/>
            <a:ext cx="8962998" cy="3731221"/>
          </a:xfrm>
          <a:prstGeom prst="bentConnector3">
            <a:avLst>
              <a:gd name="adj1" fmla="val 81966"/>
            </a:avLst>
          </a:prstGeom>
          <a:ln w="76200">
            <a:solidFill>
              <a:srgbClr val="B1D249"/>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30" name="Graphic 129" descr="Periodic Graph">
            <a:extLst>
              <a:ext uri="{FF2B5EF4-FFF2-40B4-BE49-F238E27FC236}">
                <a16:creationId xmlns:a16="http://schemas.microsoft.com/office/drawing/2014/main" id="{AB9C8DD9-B1FB-F6E0-DB3B-C5311BBBD9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92688" y="4673025"/>
            <a:ext cx="769441" cy="769441"/>
          </a:xfrm>
          <a:prstGeom prst="rect">
            <a:avLst/>
          </a:prstGeom>
        </p:spPr>
      </p:pic>
      <p:pic>
        <p:nvPicPr>
          <p:cNvPr id="131" name="Graphic 130" descr="Periodic Graph">
            <a:extLst>
              <a:ext uri="{FF2B5EF4-FFF2-40B4-BE49-F238E27FC236}">
                <a16:creationId xmlns:a16="http://schemas.microsoft.com/office/drawing/2014/main" id="{41199669-6A4F-3AB0-992C-3F5573341B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47520" y="4735826"/>
            <a:ext cx="769441" cy="769441"/>
          </a:xfrm>
          <a:prstGeom prst="rect">
            <a:avLst/>
          </a:prstGeom>
        </p:spPr>
      </p:pic>
    </p:spTree>
    <p:extLst>
      <p:ext uri="{BB962C8B-B14F-4D97-AF65-F5344CB8AC3E}">
        <p14:creationId xmlns:p14="http://schemas.microsoft.com/office/powerpoint/2010/main" val="332569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childTnLst>
                          </p:cTn>
                        </p:par>
                        <p:par>
                          <p:cTn id="9" fill="hold">
                            <p:stCondLst>
                              <p:cond delay="0"/>
                            </p:stCondLst>
                            <p:childTnLst>
                              <p:par>
                                <p:cTn id="10" presetID="22" presetClass="entr" presetSubtype="8" fill="hold" nodeType="afterEffect">
                                  <p:stCondLst>
                                    <p:cond delay="0"/>
                                  </p:stCondLst>
                                  <p:childTnLst>
                                    <p:set>
                                      <p:cBhvr>
                                        <p:cTn id="11" dur="1" fill="hold">
                                          <p:stCondLst>
                                            <p:cond delay="0"/>
                                          </p:stCondLst>
                                        </p:cTn>
                                        <p:tgtEl>
                                          <p:spTgt spid="215"/>
                                        </p:tgtEl>
                                        <p:attrNameLst>
                                          <p:attrName>style.visibility</p:attrName>
                                        </p:attrNameLst>
                                      </p:cBhvr>
                                      <p:to>
                                        <p:strVal val="visible"/>
                                      </p:to>
                                    </p:set>
                                    <p:animEffect transition="in" filter="wipe(left)">
                                      <p:cBhvr>
                                        <p:cTn id="12" dur="3000"/>
                                        <p:tgtEl>
                                          <p:spTgt spid="215"/>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3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left)">
                                      <p:cBhvr>
                                        <p:cTn id="33" dur="500"/>
                                        <p:tgtEl>
                                          <p:spTgt spid="4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10"/>
                                        </p:tgtEl>
                                        <p:attrNameLst>
                                          <p:attrName>style.visibility</p:attrName>
                                        </p:attrNameLst>
                                      </p:cBhvr>
                                      <p:to>
                                        <p:strVal val="visible"/>
                                      </p:to>
                                    </p:set>
                                    <p:animEffect transition="in" filter="wipe(up)">
                                      <p:cBhvr>
                                        <p:cTn id="43" dur="500"/>
                                        <p:tgtEl>
                                          <p:spTgt spid="210"/>
                                        </p:tgtEl>
                                      </p:cBhvr>
                                    </p:animEffect>
                                  </p:childTnLst>
                                </p:cTn>
                              </p:par>
                              <p:par>
                                <p:cTn id="44" presetID="22" presetClass="entr" presetSubtype="4" fill="hold" nodeType="withEffect">
                                  <p:stCondLst>
                                    <p:cond delay="0"/>
                                  </p:stCondLst>
                                  <p:childTnLst>
                                    <p:set>
                                      <p:cBhvr>
                                        <p:cTn id="45" dur="1" fill="hold">
                                          <p:stCondLst>
                                            <p:cond delay="0"/>
                                          </p:stCondLst>
                                        </p:cTn>
                                        <p:tgtEl>
                                          <p:spTgt spid="217"/>
                                        </p:tgtEl>
                                        <p:attrNameLst>
                                          <p:attrName>style.visibility</p:attrName>
                                        </p:attrNameLst>
                                      </p:cBhvr>
                                      <p:to>
                                        <p:strVal val="visible"/>
                                      </p:to>
                                    </p:set>
                                    <p:animEffect transition="in" filter="wipe(down)">
                                      <p:cBhvr>
                                        <p:cTn id="46" dur="500"/>
                                        <p:tgtEl>
                                          <p:spTgt spid="217"/>
                                        </p:tgtEl>
                                      </p:cBhvr>
                                    </p:animEffect>
                                  </p:childTnLst>
                                </p:cTn>
                              </p:par>
                            </p:childTnLst>
                          </p:cTn>
                        </p:par>
                        <p:par>
                          <p:cTn id="47" fill="hold">
                            <p:stCondLst>
                              <p:cond delay="500"/>
                            </p:stCondLst>
                            <p:childTnLst>
                              <p:par>
                                <p:cTn id="48" presetID="45" presetClass="entr" presetSubtype="0" fill="hold" grpId="0" nodeType="afterEffect">
                                  <p:stCondLst>
                                    <p:cond delay="0"/>
                                  </p:stCondLst>
                                  <p:childTnLst>
                                    <p:set>
                                      <p:cBhvr>
                                        <p:cTn id="49" dur="1" fill="hold">
                                          <p:stCondLst>
                                            <p:cond delay="0"/>
                                          </p:stCondLst>
                                        </p:cTn>
                                        <p:tgtEl>
                                          <p:spTgt spid="92"/>
                                        </p:tgtEl>
                                        <p:attrNameLst>
                                          <p:attrName>style.visibility</p:attrName>
                                        </p:attrNameLst>
                                      </p:cBhvr>
                                      <p:to>
                                        <p:strVal val="visible"/>
                                      </p:to>
                                    </p:set>
                                    <p:animEffect transition="in" filter="fade">
                                      <p:cBhvr>
                                        <p:cTn id="50" dur="2000"/>
                                        <p:tgtEl>
                                          <p:spTgt spid="92"/>
                                        </p:tgtEl>
                                      </p:cBhvr>
                                    </p:animEffect>
                                    <p:anim calcmode="lin" valueType="num">
                                      <p:cBhvr>
                                        <p:cTn id="51" dur="2000" fill="hold"/>
                                        <p:tgtEl>
                                          <p:spTgt spid="92"/>
                                        </p:tgtEl>
                                        <p:attrNameLst>
                                          <p:attrName>ppt_w</p:attrName>
                                        </p:attrNameLst>
                                      </p:cBhvr>
                                      <p:tavLst>
                                        <p:tav tm="0" fmla="#ppt_w*sin(2.5*pi*$)">
                                          <p:val>
                                            <p:fltVal val="0"/>
                                          </p:val>
                                        </p:tav>
                                        <p:tav tm="100000">
                                          <p:val>
                                            <p:fltVal val="1"/>
                                          </p:val>
                                        </p:tav>
                                      </p:tavLst>
                                    </p:anim>
                                    <p:anim calcmode="lin" valueType="num">
                                      <p:cBhvr>
                                        <p:cTn id="52" dur="2000" fill="hold"/>
                                        <p:tgtEl>
                                          <p:spTgt spid="92"/>
                                        </p:tgtEl>
                                        <p:attrNameLst>
                                          <p:attrName>ppt_h</p:attrName>
                                        </p:attrNameLst>
                                      </p:cBhvr>
                                      <p:tavLst>
                                        <p:tav tm="0">
                                          <p:val>
                                            <p:strVal val="#ppt_h"/>
                                          </p:val>
                                        </p:tav>
                                        <p:tav tm="100000">
                                          <p:val>
                                            <p:strVal val="#ppt_h"/>
                                          </p:val>
                                        </p:tav>
                                      </p:tavLst>
                                    </p:anim>
                                  </p:childTnLst>
                                </p:cTn>
                              </p:par>
                            </p:childTnLst>
                          </p:cTn>
                        </p:par>
                        <p:par>
                          <p:cTn id="53" fill="hold">
                            <p:stCondLst>
                              <p:cond delay="2500"/>
                            </p:stCondLst>
                            <p:childTnLst>
                              <p:par>
                                <p:cTn id="54" presetID="22" presetClass="entr" presetSubtype="2"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righ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32" presetClass="emph" presetSubtype="0" fill="hold" nodeType="clickEffect">
                                  <p:stCondLst>
                                    <p:cond delay="0"/>
                                  </p:stCondLst>
                                  <p:childTnLst>
                                    <p:animRot by="120000">
                                      <p:cBhvr>
                                        <p:cTn id="60" dur="50" fill="hold">
                                          <p:stCondLst>
                                            <p:cond delay="0"/>
                                          </p:stCondLst>
                                        </p:cTn>
                                        <p:tgtEl>
                                          <p:spTgt spid="18"/>
                                        </p:tgtEl>
                                        <p:attrNameLst>
                                          <p:attrName>r</p:attrName>
                                        </p:attrNameLst>
                                      </p:cBhvr>
                                    </p:animRot>
                                    <p:animRot by="-240000">
                                      <p:cBhvr>
                                        <p:cTn id="61" dur="100" fill="hold">
                                          <p:stCondLst>
                                            <p:cond delay="100"/>
                                          </p:stCondLst>
                                        </p:cTn>
                                        <p:tgtEl>
                                          <p:spTgt spid="18"/>
                                        </p:tgtEl>
                                        <p:attrNameLst>
                                          <p:attrName>r</p:attrName>
                                        </p:attrNameLst>
                                      </p:cBhvr>
                                    </p:animRot>
                                    <p:animRot by="240000">
                                      <p:cBhvr>
                                        <p:cTn id="62" dur="100" fill="hold">
                                          <p:stCondLst>
                                            <p:cond delay="200"/>
                                          </p:stCondLst>
                                        </p:cTn>
                                        <p:tgtEl>
                                          <p:spTgt spid="18"/>
                                        </p:tgtEl>
                                        <p:attrNameLst>
                                          <p:attrName>r</p:attrName>
                                        </p:attrNameLst>
                                      </p:cBhvr>
                                    </p:animRot>
                                    <p:animRot by="-240000">
                                      <p:cBhvr>
                                        <p:cTn id="63" dur="100" fill="hold">
                                          <p:stCondLst>
                                            <p:cond delay="300"/>
                                          </p:stCondLst>
                                        </p:cTn>
                                        <p:tgtEl>
                                          <p:spTgt spid="18"/>
                                        </p:tgtEl>
                                        <p:attrNameLst>
                                          <p:attrName>r</p:attrName>
                                        </p:attrNameLst>
                                      </p:cBhvr>
                                    </p:animRot>
                                    <p:animRot by="120000">
                                      <p:cBhvr>
                                        <p:cTn id="64" dur="100" fill="hold">
                                          <p:stCondLst>
                                            <p:cond delay="400"/>
                                          </p:stCondLst>
                                        </p:cTn>
                                        <p:tgtEl>
                                          <p:spTgt spid="18"/>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3"/>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19"/>
                                        </p:tgtEl>
                                        <p:attrNameLst>
                                          <p:attrName>style.visibility</p:attrName>
                                        </p:attrNameLst>
                                      </p:cBhvr>
                                      <p:to>
                                        <p:strVal val="hidden"/>
                                      </p:to>
                                    </p:set>
                                  </p:childTnLst>
                                </p:cTn>
                              </p:par>
                            </p:childTnLst>
                          </p:cTn>
                        </p:par>
                        <p:par>
                          <p:cTn id="71" fill="hold">
                            <p:stCondLst>
                              <p:cond delay="0"/>
                            </p:stCondLst>
                            <p:childTnLst>
                              <p:par>
                                <p:cTn id="72" presetID="22" presetClass="entr" presetSubtype="8" fill="hold" nodeType="afterEffect">
                                  <p:stCondLst>
                                    <p:cond delay="0"/>
                                  </p:stCondLst>
                                  <p:childTnLst>
                                    <p:set>
                                      <p:cBhvr>
                                        <p:cTn id="73" dur="1" fill="hold">
                                          <p:stCondLst>
                                            <p:cond delay="0"/>
                                          </p:stCondLst>
                                        </p:cTn>
                                        <p:tgtEl>
                                          <p:spTgt spid="98"/>
                                        </p:tgtEl>
                                        <p:attrNameLst>
                                          <p:attrName>style.visibility</p:attrName>
                                        </p:attrNameLst>
                                      </p:cBhvr>
                                      <p:to>
                                        <p:strVal val="visible"/>
                                      </p:to>
                                    </p:set>
                                    <p:animEffect transition="in" filter="wipe(left)">
                                      <p:cBhvr>
                                        <p:cTn id="74" dur="200"/>
                                        <p:tgtEl>
                                          <p:spTgt spid="98"/>
                                        </p:tgtEl>
                                      </p:cBhvr>
                                    </p:animEffect>
                                  </p:childTnLst>
                                </p:cTn>
                              </p:par>
                            </p:childTnLst>
                          </p:cTn>
                        </p:par>
                        <p:par>
                          <p:cTn id="75" fill="hold">
                            <p:stCondLst>
                              <p:cond delay="200"/>
                            </p:stCondLst>
                            <p:childTnLst>
                              <p:par>
                                <p:cTn id="76" presetID="22" presetClass="entr" presetSubtype="2" fill="hold" nodeType="afterEffect">
                                  <p:stCondLst>
                                    <p:cond delay="0"/>
                                  </p:stCondLst>
                                  <p:childTnLst>
                                    <p:set>
                                      <p:cBhvr>
                                        <p:cTn id="77" dur="1" fill="hold">
                                          <p:stCondLst>
                                            <p:cond delay="0"/>
                                          </p:stCondLst>
                                        </p:cTn>
                                        <p:tgtEl>
                                          <p:spTgt spid="154"/>
                                        </p:tgtEl>
                                        <p:attrNameLst>
                                          <p:attrName>style.visibility</p:attrName>
                                        </p:attrNameLst>
                                      </p:cBhvr>
                                      <p:to>
                                        <p:strVal val="visible"/>
                                      </p:to>
                                    </p:set>
                                    <p:animEffect transition="in" filter="wipe(right)">
                                      <p:cBhvr>
                                        <p:cTn id="78" dur="500"/>
                                        <p:tgtEl>
                                          <p:spTgt spid="154"/>
                                        </p:tgtEl>
                                      </p:cBhvr>
                                    </p:animEffect>
                                  </p:childTnLst>
                                </p:cTn>
                              </p:par>
                            </p:childTnLst>
                          </p:cTn>
                        </p:par>
                        <p:par>
                          <p:cTn id="79" fill="hold">
                            <p:stCondLst>
                              <p:cond delay="700"/>
                            </p:stCondLst>
                            <p:childTnLst>
                              <p:par>
                                <p:cTn id="80" presetID="32" presetClass="emph" presetSubtype="0" fill="hold" nodeType="afterEffect">
                                  <p:stCondLst>
                                    <p:cond delay="0"/>
                                  </p:stCondLst>
                                  <p:childTnLst>
                                    <p:animRot by="120000">
                                      <p:cBhvr>
                                        <p:cTn id="81" dur="20" fill="hold">
                                          <p:stCondLst>
                                            <p:cond delay="0"/>
                                          </p:stCondLst>
                                        </p:cTn>
                                        <p:tgtEl>
                                          <p:spTgt spid="18"/>
                                        </p:tgtEl>
                                        <p:attrNameLst>
                                          <p:attrName>r</p:attrName>
                                        </p:attrNameLst>
                                      </p:cBhvr>
                                    </p:animRot>
                                    <p:animRot by="-240000">
                                      <p:cBhvr>
                                        <p:cTn id="82" dur="40" fill="hold">
                                          <p:stCondLst>
                                            <p:cond delay="40"/>
                                          </p:stCondLst>
                                        </p:cTn>
                                        <p:tgtEl>
                                          <p:spTgt spid="18"/>
                                        </p:tgtEl>
                                        <p:attrNameLst>
                                          <p:attrName>r</p:attrName>
                                        </p:attrNameLst>
                                      </p:cBhvr>
                                    </p:animRot>
                                    <p:animRot by="240000">
                                      <p:cBhvr>
                                        <p:cTn id="83" dur="40" fill="hold">
                                          <p:stCondLst>
                                            <p:cond delay="80"/>
                                          </p:stCondLst>
                                        </p:cTn>
                                        <p:tgtEl>
                                          <p:spTgt spid="18"/>
                                        </p:tgtEl>
                                        <p:attrNameLst>
                                          <p:attrName>r</p:attrName>
                                        </p:attrNameLst>
                                      </p:cBhvr>
                                    </p:animRot>
                                    <p:animRot by="-240000">
                                      <p:cBhvr>
                                        <p:cTn id="84" dur="40" fill="hold">
                                          <p:stCondLst>
                                            <p:cond delay="120"/>
                                          </p:stCondLst>
                                        </p:cTn>
                                        <p:tgtEl>
                                          <p:spTgt spid="18"/>
                                        </p:tgtEl>
                                        <p:attrNameLst>
                                          <p:attrName>r</p:attrName>
                                        </p:attrNameLst>
                                      </p:cBhvr>
                                    </p:animRot>
                                    <p:animRot by="120000">
                                      <p:cBhvr>
                                        <p:cTn id="85" dur="40" fill="hold">
                                          <p:stCondLst>
                                            <p:cond delay="160"/>
                                          </p:stCondLst>
                                        </p:cTn>
                                        <p:tgtEl>
                                          <p:spTgt spid="18"/>
                                        </p:tgtEl>
                                        <p:attrNameLst>
                                          <p:attrName>r</p:attrName>
                                        </p:attrNameLst>
                                      </p:cBhvr>
                                    </p:animRo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15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98"/>
                                        </p:tgtEl>
                                        <p:attrNameLst>
                                          <p:attrName>style.visibility</p:attrName>
                                        </p:attrNameLst>
                                      </p:cBhvr>
                                      <p:to>
                                        <p:strVal val="hidden"/>
                                      </p:to>
                                    </p:set>
                                  </p:childTnLst>
                                </p:cTn>
                              </p:par>
                            </p:childTnLst>
                          </p:cTn>
                        </p:par>
                        <p:par>
                          <p:cTn id="92" fill="hold">
                            <p:stCondLst>
                              <p:cond delay="0"/>
                            </p:stCondLst>
                            <p:childTnLst>
                              <p:par>
                                <p:cTn id="93" presetID="22" presetClass="entr" presetSubtype="8" fill="hold" nodeType="afterEffect">
                                  <p:stCondLst>
                                    <p:cond delay="0"/>
                                  </p:stCondLst>
                                  <p:childTnLst>
                                    <p:set>
                                      <p:cBhvr>
                                        <p:cTn id="94" dur="1" fill="hold">
                                          <p:stCondLst>
                                            <p:cond delay="0"/>
                                          </p:stCondLst>
                                        </p:cTn>
                                        <p:tgtEl>
                                          <p:spTgt spid="219"/>
                                        </p:tgtEl>
                                        <p:attrNameLst>
                                          <p:attrName>style.visibility</p:attrName>
                                        </p:attrNameLst>
                                      </p:cBhvr>
                                      <p:to>
                                        <p:strVal val="visible"/>
                                      </p:to>
                                    </p:set>
                                    <p:animEffect transition="in" filter="wipe(left)">
                                      <p:cBhvr>
                                        <p:cTn id="95" dur="200"/>
                                        <p:tgtEl>
                                          <p:spTgt spid="219"/>
                                        </p:tgtEl>
                                      </p:cBhvr>
                                    </p:animEffect>
                                  </p:childTnLst>
                                </p:cTn>
                              </p:par>
                            </p:childTnLst>
                          </p:cTn>
                        </p:par>
                        <p:par>
                          <p:cTn id="96" fill="hold">
                            <p:stCondLst>
                              <p:cond delay="200"/>
                            </p:stCondLst>
                            <p:childTnLst>
                              <p:par>
                                <p:cTn id="97" presetID="22" presetClass="entr" presetSubtype="2" fill="hold" nodeType="afterEffect">
                                  <p:stCondLst>
                                    <p:cond delay="0"/>
                                  </p:stCondLst>
                                  <p:childTnLst>
                                    <p:set>
                                      <p:cBhvr>
                                        <p:cTn id="98" dur="1" fill="hold">
                                          <p:stCondLst>
                                            <p:cond delay="0"/>
                                          </p:stCondLst>
                                        </p:cTn>
                                        <p:tgtEl>
                                          <p:spTgt spid="223"/>
                                        </p:tgtEl>
                                        <p:attrNameLst>
                                          <p:attrName>style.visibility</p:attrName>
                                        </p:attrNameLst>
                                      </p:cBhvr>
                                      <p:to>
                                        <p:strVal val="visible"/>
                                      </p:to>
                                    </p:set>
                                    <p:animEffect transition="in" filter="wipe(right)">
                                      <p:cBhvr>
                                        <p:cTn id="99" dur="500"/>
                                        <p:tgtEl>
                                          <p:spTgt spid="223"/>
                                        </p:tgtEl>
                                      </p:cBhvr>
                                    </p:animEffect>
                                  </p:childTnLst>
                                </p:cTn>
                              </p:par>
                            </p:childTnLst>
                          </p:cTn>
                        </p:par>
                        <p:par>
                          <p:cTn id="100" fill="hold">
                            <p:stCondLst>
                              <p:cond delay="700"/>
                            </p:stCondLst>
                            <p:childTnLst>
                              <p:par>
                                <p:cTn id="101" presetID="32" presetClass="emph" presetSubtype="0" fill="hold" nodeType="afterEffect">
                                  <p:stCondLst>
                                    <p:cond delay="0"/>
                                  </p:stCondLst>
                                  <p:childTnLst>
                                    <p:animRot by="120000">
                                      <p:cBhvr>
                                        <p:cTn id="102" dur="20" fill="hold">
                                          <p:stCondLst>
                                            <p:cond delay="0"/>
                                          </p:stCondLst>
                                        </p:cTn>
                                        <p:tgtEl>
                                          <p:spTgt spid="18"/>
                                        </p:tgtEl>
                                        <p:attrNameLst>
                                          <p:attrName>r</p:attrName>
                                        </p:attrNameLst>
                                      </p:cBhvr>
                                    </p:animRot>
                                    <p:animRot by="-240000">
                                      <p:cBhvr>
                                        <p:cTn id="103" dur="40" fill="hold">
                                          <p:stCondLst>
                                            <p:cond delay="40"/>
                                          </p:stCondLst>
                                        </p:cTn>
                                        <p:tgtEl>
                                          <p:spTgt spid="18"/>
                                        </p:tgtEl>
                                        <p:attrNameLst>
                                          <p:attrName>r</p:attrName>
                                        </p:attrNameLst>
                                      </p:cBhvr>
                                    </p:animRot>
                                    <p:animRot by="240000">
                                      <p:cBhvr>
                                        <p:cTn id="104" dur="40" fill="hold">
                                          <p:stCondLst>
                                            <p:cond delay="80"/>
                                          </p:stCondLst>
                                        </p:cTn>
                                        <p:tgtEl>
                                          <p:spTgt spid="18"/>
                                        </p:tgtEl>
                                        <p:attrNameLst>
                                          <p:attrName>r</p:attrName>
                                        </p:attrNameLst>
                                      </p:cBhvr>
                                    </p:animRot>
                                    <p:animRot by="-240000">
                                      <p:cBhvr>
                                        <p:cTn id="105" dur="40" fill="hold">
                                          <p:stCondLst>
                                            <p:cond delay="120"/>
                                          </p:stCondLst>
                                        </p:cTn>
                                        <p:tgtEl>
                                          <p:spTgt spid="18"/>
                                        </p:tgtEl>
                                        <p:attrNameLst>
                                          <p:attrName>r</p:attrName>
                                        </p:attrNameLst>
                                      </p:cBhvr>
                                    </p:animRot>
                                    <p:animRot by="120000">
                                      <p:cBhvr>
                                        <p:cTn id="106" dur="40" fill="hold">
                                          <p:stCondLst>
                                            <p:cond delay="160"/>
                                          </p:stCondLst>
                                        </p:cTn>
                                        <p:tgtEl>
                                          <p:spTgt spid="18"/>
                                        </p:tgtEl>
                                        <p:attrNameLst>
                                          <p:attrName>r</p:attrName>
                                        </p:attrNameLst>
                                      </p:cBhvr>
                                    </p:animRot>
                                  </p:childTnLst>
                                </p:cTn>
                              </p:par>
                            </p:childTnLst>
                          </p:cTn>
                        </p:par>
                        <p:par>
                          <p:cTn id="107" fill="hold">
                            <p:stCondLst>
                              <p:cond delay="900"/>
                            </p:stCondLst>
                            <p:childTnLst>
                              <p:par>
                                <p:cTn id="108" presetID="1" presetClass="exit" presetSubtype="0" fill="hold" nodeType="afterEffect">
                                  <p:stCondLst>
                                    <p:cond delay="0"/>
                                  </p:stCondLst>
                                  <p:childTnLst>
                                    <p:set>
                                      <p:cBhvr>
                                        <p:cTn id="109" dur="1" fill="hold">
                                          <p:stCondLst>
                                            <p:cond delay="0"/>
                                          </p:stCondLst>
                                        </p:cTn>
                                        <p:tgtEl>
                                          <p:spTgt spid="223"/>
                                        </p:tgtEl>
                                        <p:attrNameLst>
                                          <p:attrName>style.visibility</p:attrName>
                                        </p:attrNameLst>
                                      </p:cBhvr>
                                      <p:to>
                                        <p:strVal val="hidden"/>
                                      </p:to>
                                    </p:set>
                                  </p:childTnLst>
                                </p:cTn>
                              </p:par>
                              <p:par>
                                <p:cTn id="110" presetID="1" presetClass="exit" presetSubtype="0" fill="hold" nodeType="withEffect">
                                  <p:stCondLst>
                                    <p:cond delay="0"/>
                                  </p:stCondLst>
                                  <p:childTnLst>
                                    <p:set>
                                      <p:cBhvr>
                                        <p:cTn id="111" dur="1" fill="hold">
                                          <p:stCondLst>
                                            <p:cond delay="0"/>
                                          </p:stCondLst>
                                        </p:cTn>
                                        <p:tgtEl>
                                          <p:spTgt spid="219"/>
                                        </p:tgtEl>
                                        <p:attrNameLst>
                                          <p:attrName>style.visibility</p:attrName>
                                        </p:attrNameLst>
                                      </p:cBhvr>
                                      <p:to>
                                        <p:strVal val="hidden"/>
                                      </p:to>
                                    </p:set>
                                  </p:childTnLst>
                                </p:cTn>
                              </p:par>
                            </p:childTnLst>
                          </p:cTn>
                        </p:par>
                        <p:par>
                          <p:cTn id="112" fill="hold">
                            <p:stCondLst>
                              <p:cond delay="900"/>
                            </p:stCondLst>
                            <p:childTnLst>
                              <p:par>
                                <p:cTn id="113" presetID="22" presetClass="entr" presetSubtype="8" fill="hold" nodeType="afterEffect">
                                  <p:stCondLst>
                                    <p:cond delay="0"/>
                                  </p:stCondLst>
                                  <p:childTnLst>
                                    <p:set>
                                      <p:cBhvr>
                                        <p:cTn id="114" dur="1" fill="hold">
                                          <p:stCondLst>
                                            <p:cond delay="0"/>
                                          </p:stCondLst>
                                        </p:cTn>
                                        <p:tgtEl>
                                          <p:spTgt spid="224"/>
                                        </p:tgtEl>
                                        <p:attrNameLst>
                                          <p:attrName>style.visibility</p:attrName>
                                        </p:attrNameLst>
                                      </p:cBhvr>
                                      <p:to>
                                        <p:strVal val="visible"/>
                                      </p:to>
                                    </p:set>
                                    <p:animEffect transition="in" filter="wipe(left)">
                                      <p:cBhvr>
                                        <p:cTn id="115" dur="200"/>
                                        <p:tgtEl>
                                          <p:spTgt spid="224"/>
                                        </p:tgtEl>
                                      </p:cBhvr>
                                    </p:animEffect>
                                  </p:childTnLst>
                                </p:cTn>
                              </p:par>
                            </p:childTnLst>
                          </p:cTn>
                        </p:par>
                        <p:par>
                          <p:cTn id="116" fill="hold">
                            <p:stCondLst>
                              <p:cond delay="1100"/>
                            </p:stCondLst>
                            <p:childTnLst>
                              <p:par>
                                <p:cTn id="117" presetID="22" presetClass="entr" presetSubtype="2" fill="hold" nodeType="afterEffect">
                                  <p:stCondLst>
                                    <p:cond delay="0"/>
                                  </p:stCondLst>
                                  <p:childTnLst>
                                    <p:set>
                                      <p:cBhvr>
                                        <p:cTn id="118" dur="1" fill="hold">
                                          <p:stCondLst>
                                            <p:cond delay="0"/>
                                          </p:stCondLst>
                                        </p:cTn>
                                        <p:tgtEl>
                                          <p:spTgt spid="228"/>
                                        </p:tgtEl>
                                        <p:attrNameLst>
                                          <p:attrName>style.visibility</p:attrName>
                                        </p:attrNameLst>
                                      </p:cBhvr>
                                      <p:to>
                                        <p:strVal val="visible"/>
                                      </p:to>
                                    </p:set>
                                    <p:animEffect transition="in" filter="wipe(right)">
                                      <p:cBhvr>
                                        <p:cTn id="119" dur="500"/>
                                        <p:tgtEl>
                                          <p:spTgt spid="228"/>
                                        </p:tgtEl>
                                      </p:cBhvr>
                                    </p:animEffect>
                                  </p:childTnLst>
                                </p:cTn>
                              </p:par>
                            </p:childTnLst>
                          </p:cTn>
                        </p:par>
                        <p:par>
                          <p:cTn id="120" fill="hold">
                            <p:stCondLst>
                              <p:cond delay="1600"/>
                            </p:stCondLst>
                            <p:childTnLst>
                              <p:par>
                                <p:cTn id="121" presetID="32" presetClass="emph" presetSubtype="0" fill="hold" nodeType="afterEffect">
                                  <p:stCondLst>
                                    <p:cond delay="0"/>
                                  </p:stCondLst>
                                  <p:childTnLst>
                                    <p:animRot by="120000">
                                      <p:cBhvr>
                                        <p:cTn id="122" dur="20" fill="hold">
                                          <p:stCondLst>
                                            <p:cond delay="0"/>
                                          </p:stCondLst>
                                        </p:cTn>
                                        <p:tgtEl>
                                          <p:spTgt spid="18"/>
                                        </p:tgtEl>
                                        <p:attrNameLst>
                                          <p:attrName>r</p:attrName>
                                        </p:attrNameLst>
                                      </p:cBhvr>
                                    </p:animRot>
                                    <p:animRot by="-240000">
                                      <p:cBhvr>
                                        <p:cTn id="123" dur="40" fill="hold">
                                          <p:stCondLst>
                                            <p:cond delay="40"/>
                                          </p:stCondLst>
                                        </p:cTn>
                                        <p:tgtEl>
                                          <p:spTgt spid="18"/>
                                        </p:tgtEl>
                                        <p:attrNameLst>
                                          <p:attrName>r</p:attrName>
                                        </p:attrNameLst>
                                      </p:cBhvr>
                                    </p:animRot>
                                    <p:animRot by="240000">
                                      <p:cBhvr>
                                        <p:cTn id="124" dur="40" fill="hold">
                                          <p:stCondLst>
                                            <p:cond delay="80"/>
                                          </p:stCondLst>
                                        </p:cTn>
                                        <p:tgtEl>
                                          <p:spTgt spid="18"/>
                                        </p:tgtEl>
                                        <p:attrNameLst>
                                          <p:attrName>r</p:attrName>
                                        </p:attrNameLst>
                                      </p:cBhvr>
                                    </p:animRot>
                                    <p:animRot by="-240000">
                                      <p:cBhvr>
                                        <p:cTn id="125" dur="40" fill="hold">
                                          <p:stCondLst>
                                            <p:cond delay="120"/>
                                          </p:stCondLst>
                                        </p:cTn>
                                        <p:tgtEl>
                                          <p:spTgt spid="18"/>
                                        </p:tgtEl>
                                        <p:attrNameLst>
                                          <p:attrName>r</p:attrName>
                                        </p:attrNameLst>
                                      </p:cBhvr>
                                    </p:animRot>
                                    <p:animRot by="120000">
                                      <p:cBhvr>
                                        <p:cTn id="126" dur="40" fill="hold">
                                          <p:stCondLst>
                                            <p:cond delay="160"/>
                                          </p:stCondLst>
                                        </p:cTn>
                                        <p:tgtEl>
                                          <p:spTgt spid="18"/>
                                        </p:tgtEl>
                                        <p:attrNameLst>
                                          <p:attrName>r</p:attrName>
                                        </p:attrNameLst>
                                      </p:cBhvr>
                                    </p:animRot>
                                  </p:childTnLst>
                                </p:cTn>
                              </p:par>
                            </p:childTnLst>
                          </p:cTn>
                        </p:par>
                        <p:par>
                          <p:cTn id="127" fill="hold">
                            <p:stCondLst>
                              <p:cond delay="1800"/>
                            </p:stCondLst>
                            <p:childTnLst>
                              <p:par>
                                <p:cTn id="128" presetID="1" presetClass="exit" presetSubtype="0" fill="hold" nodeType="afterEffect">
                                  <p:stCondLst>
                                    <p:cond delay="0"/>
                                  </p:stCondLst>
                                  <p:childTnLst>
                                    <p:set>
                                      <p:cBhvr>
                                        <p:cTn id="129" dur="1" fill="hold">
                                          <p:stCondLst>
                                            <p:cond delay="0"/>
                                          </p:stCondLst>
                                        </p:cTn>
                                        <p:tgtEl>
                                          <p:spTgt spid="228"/>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224"/>
                                        </p:tgtEl>
                                        <p:attrNameLst>
                                          <p:attrName>style.visibility</p:attrName>
                                        </p:attrNameLst>
                                      </p:cBhvr>
                                      <p:to>
                                        <p:strVal val="hidden"/>
                                      </p:to>
                                    </p:set>
                                  </p:childTnLst>
                                </p:cTn>
                              </p:par>
                            </p:childTnLst>
                          </p:cTn>
                        </p:par>
                        <p:par>
                          <p:cTn id="132" fill="hold">
                            <p:stCondLst>
                              <p:cond delay="1800"/>
                            </p:stCondLst>
                            <p:childTnLst>
                              <p:par>
                                <p:cTn id="133" presetID="22" presetClass="entr" presetSubtype="8" fill="hold" nodeType="afterEffect">
                                  <p:stCondLst>
                                    <p:cond delay="0"/>
                                  </p:stCondLst>
                                  <p:childTnLst>
                                    <p:set>
                                      <p:cBhvr>
                                        <p:cTn id="134" dur="1" fill="hold">
                                          <p:stCondLst>
                                            <p:cond delay="0"/>
                                          </p:stCondLst>
                                        </p:cTn>
                                        <p:tgtEl>
                                          <p:spTgt spid="229"/>
                                        </p:tgtEl>
                                        <p:attrNameLst>
                                          <p:attrName>style.visibility</p:attrName>
                                        </p:attrNameLst>
                                      </p:cBhvr>
                                      <p:to>
                                        <p:strVal val="visible"/>
                                      </p:to>
                                    </p:set>
                                    <p:animEffect transition="in" filter="wipe(left)">
                                      <p:cBhvr>
                                        <p:cTn id="135" dur="200"/>
                                        <p:tgtEl>
                                          <p:spTgt spid="229"/>
                                        </p:tgtEl>
                                      </p:cBhvr>
                                    </p:animEffect>
                                  </p:childTnLst>
                                </p:cTn>
                              </p:par>
                            </p:childTnLst>
                          </p:cTn>
                        </p:par>
                        <p:par>
                          <p:cTn id="136" fill="hold">
                            <p:stCondLst>
                              <p:cond delay="2000"/>
                            </p:stCondLst>
                            <p:childTnLst>
                              <p:par>
                                <p:cTn id="137" presetID="22" presetClass="entr" presetSubtype="2" fill="hold" nodeType="afterEffect">
                                  <p:stCondLst>
                                    <p:cond delay="0"/>
                                  </p:stCondLst>
                                  <p:childTnLst>
                                    <p:set>
                                      <p:cBhvr>
                                        <p:cTn id="138" dur="1" fill="hold">
                                          <p:stCondLst>
                                            <p:cond delay="0"/>
                                          </p:stCondLst>
                                        </p:cTn>
                                        <p:tgtEl>
                                          <p:spTgt spid="234"/>
                                        </p:tgtEl>
                                        <p:attrNameLst>
                                          <p:attrName>style.visibility</p:attrName>
                                        </p:attrNameLst>
                                      </p:cBhvr>
                                      <p:to>
                                        <p:strVal val="visible"/>
                                      </p:to>
                                    </p:set>
                                    <p:animEffect transition="in" filter="wipe(right)">
                                      <p:cBhvr>
                                        <p:cTn id="139" dur="500"/>
                                        <p:tgtEl>
                                          <p:spTgt spid="234"/>
                                        </p:tgtEl>
                                      </p:cBhvr>
                                    </p:animEffect>
                                  </p:childTnLst>
                                </p:cTn>
                              </p:par>
                            </p:childTnLst>
                          </p:cTn>
                        </p:par>
                        <p:par>
                          <p:cTn id="140" fill="hold">
                            <p:stCondLst>
                              <p:cond delay="2500"/>
                            </p:stCondLst>
                            <p:childTnLst>
                              <p:par>
                                <p:cTn id="141" presetID="32" presetClass="emph" presetSubtype="0" fill="hold" nodeType="afterEffect">
                                  <p:stCondLst>
                                    <p:cond delay="0"/>
                                  </p:stCondLst>
                                  <p:childTnLst>
                                    <p:animRot by="120000">
                                      <p:cBhvr>
                                        <p:cTn id="142" dur="20" fill="hold">
                                          <p:stCondLst>
                                            <p:cond delay="0"/>
                                          </p:stCondLst>
                                        </p:cTn>
                                        <p:tgtEl>
                                          <p:spTgt spid="18"/>
                                        </p:tgtEl>
                                        <p:attrNameLst>
                                          <p:attrName>r</p:attrName>
                                        </p:attrNameLst>
                                      </p:cBhvr>
                                    </p:animRot>
                                    <p:animRot by="-240000">
                                      <p:cBhvr>
                                        <p:cTn id="143" dur="40" fill="hold">
                                          <p:stCondLst>
                                            <p:cond delay="40"/>
                                          </p:stCondLst>
                                        </p:cTn>
                                        <p:tgtEl>
                                          <p:spTgt spid="18"/>
                                        </p:tgtEl>
                                        <p:attrNameLst>
                                          <p:attrName>r</p:attrName>
                                        </p:attrNameLst>
                                      </p:cBhvr>
                                    </p:animRot>
                                    <p:animRot by="240000">
                                      <p:cBhvr>
                                        <p:cTn id="144" dur="40" fill="hold">
                                          <p:stCondLst>
                                            <p:cond delay="80"/>
                                          </p:stCondLst>
                                        </p:cTn>
                                        <p:tgtEl>
                                          <p:spTgt spid="18"/>
                                        </p:tgtEl>
                                        <p:attrNameLst>
                                          <p:attrName>r</p:attrName>
                                        </p:attrNameLst>
                                      </p:cBhvr>
                                    </p:animRot>
                                    <p:animRot by="-240000">
                                      <p:cBhvr>
                                        <p:cTn id="145" dur="40" fill="hold">
                                          <p:stCondLst>
                                            <p:cond delay="120"/>
                                          </p:stCondLst>
                                        </p:cTn>
                                        <p:tgtEl>
                                          <p:spTgt spid="18"/>
                                        </p:tgtEl>
                                        <p:attrNameLst>
                                          <p:attrName>r</p:attrName>
                                        </p:attrNameLst>
                                      </p:cBhvr>
                                    </p:animRot>
                                    <p:animRot by="120000">
                                      <p:cBhvr>
                                        <p:cTn id="146" dur="40" fill="hold">
                                          <p:stCondLst>
                                            <p:cond delay="160"/>
                                          </p:stCondLst>
                                        </p:cTn>
                                        <p:tgtEl>
                                          <p:spTgt spid="18"/>
                                        </p:tgtEl>
                                        <p:attrNameLst>
                                          <p:attrName>r</p:attrName>
                                        </p:attrNameLst>
                                      </p:cBhvr>
                                    </p:animRot>
                                  </p:childTnLst>
                                </p:cTn>
                              </p:par>
                            </p:childTnLst>
                          </p:cTn>
                        </p:par>
                        <p:par>
                          <p:cTn id="147" fill="hold">
                            <p:stCondLst>
                              <p:cond delay="2700"/>
                            </p:stCondLst>
                            <p:childTnLst>
                              <p:par>
                                <p:cTn id="148" presetID="1" presetClass="exit" presetSubtype="0" fill="hold" nodeType="afterEffect">
                                  <p:stCondLst>
                                    <p:cond delay="0"/>
                                  </p:stCondLst>
                                  <p:childTnLst>
                                    <p:set>
                                      <p:cBhvr>
                                        <p:cTn id="149" dur="1" fill="hold">
                                          <p:stCondLst>
                                            <p:cond delay="0"/>
                                          </p:stCondLst>
                                        </p:cTn>
                                        <p:tgtEl>
                                          <p:spTgt spid="234"/>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229"/>
                                        </p:tgtEl>
                                        <p:attrNameLst>
                                          <p:attrName>style.visibility</p:attrName>
                                        </p:attrNameLst>
                                      </p:cBhvr>
                                      <p:to>
                                        <p:strVal val="hidden"/>
                                      </p:to>
                                    </p:set>
                                  </p:childTnLst>
                                </p:cTn>
                              </p:par>
                            </p:childTnLst>
                          </p:cTn>
                        </p:par>
                        <p:par>
                          <p:cTn id="152" fill="hold">
                            <p:stCondLst>
                              <p:cond delay="2700"/>
                            </p:stCondLst>
                            <p:childTnLst>
                              <p:par>
                                <p:cTn id="153" presetID="22" presetClass="entr" presetSubtype="8" fill="hold" nodeType="afterEffect">
                                  <p:stCondLst>
                                    <p:cond delay="0"/>
                                  </p:stCondLst>
                                  <p:childTnLst>
                                    <p:set>
                                      <p:cBhvr>
                                        <p:cTn id="154" dur="1" fill="hold">
                                          <p:stCondLst>
                                            <p:cond delay="0"/>
                                          </p:stCondLst>
                                        </p:cTn>
                                        <p:tgtEl>
                                          <p:spTgt spid="235"/>
                                        </p:tgtEl>
                                        <p:attrNameLst>
                                          <p:attrName>style.visibility</p:attrName>
                                        </p:attrNameLst>
                                      </p:cBhvr>
                                      <p:to>
                                        <p:strVal val="visible"/>
                                      </p:to>
                                    </p:set>
                                    <p:animEffect transition="in" filter="wipe(left)">
                                      <p:cBhvr>
                                        <p:cTn id="155" dur="200"/>
                                        <p:tgtEl>
                                          <p:spTgt spid="235"/>
                                        </p:tgtEl>
                                      </p:cBhvr>
                                    </p:animEffect>
                                  </p:childTnLst>
                                </p:cTn>
                              </p:par>
                            </p:childTnLst>
                          </p:cTn>
                        </p:par>
                        <p:par>
                          <p:cTn id="156" fill="hold">
                            <p:stCondLst>
                              <p:cond delay="2900"/>
                            </p:stCondLst>
                            <p:childTnLst>
                              <p:par>
                                <p:cTn id="157" presetID="22" presetClass="entr" presetSubtype="2" fill="hold" nodeType="afterEffect">
                                  <p:stCondLst>
                                    <p:cond delay="0"/>
                                  </p:stCondLst>
                                  <p:childTnLst>
                                    <p:set>
                                      <p:cBhvr>
                                        <p:cTn id="158" dur="1" fill="hold">
                                          <p:stCondLst>
                                            <p:cond delay="0"/>
                                          </p:stCondLst>
                                        </p:cTn>
                                        <p:tgtEl>
                                          <p:spTgt spid="239"/>
                                        </p:tgtEl>
                                        <p:attrNameLst>
                                          <p:attrName>style.visibility</p:attrName>
                                        </p:attrNameLst>
                                      </p:cBhvr>
                                      <p:to>
                                        <p:strVal val="visible"/>
                                      </p:to>
                                    </p:set>
                                    <p:animEffect transition="in" filter="wipe(right)">
                                      <p:cBhvr>
                                        <p:cTn id="159" dur="500"/>
                                        <p:tgtEl>
                                          <p:spTgt spid="239"/>
                                        </p:tgtEl>
                                      </p:cBhvr>
                                    </p:animEffect>
                                  </p:childTnLst>
                                </p:cTn>
                              </p:par>
                            </p:childTnLst>
                          </p:cTn>
                        </p:par>
                        <p:par>
                          <p:cTn id="160" fill="hold">
                            <p:stCondLst>
                              <p:cond delay="3400"/>
                            </p:stCondLst>
                            <p:childTnLst>
                              <p:par>
                                <p:cTn id="161" presetID="32" presetClass="emph" presetSubtype="0" fill="hold" nodeType="afterEffect">
                                  <p:stCondLst>
                                    <p:cond delay="0"/>
                                  </p:stCondLst>
                                  <p:childTnLst>
                                    <p:animRot by="120000">
                                      <p:cBhvr>
                                        <p:cTn id="162" dur="20" fill="hold">
                                          <p:stCondLst>
                                            <p:cond delay="0"/>
                                          </p:stCondLst>
                                        </p:cTn>
                                        <p:tgtEl>
                                          <p:spTgt spid="18"/>
                                        </p:tgtEl>
                                        <p:attrNameLst>
                                          <p:attrName>r</p:attrName>
                                        </p:attrNameLst>
                                      </p:cBhvr>
                                    </p:animRot>
                                    <p:animRot by="-240000">
                                      <p:cBhvr>
                                        <p:cTn id="163" dur="40" fill="hold">
                                          <p:stCondLst>
                                            <p:cond delay="40"/>
                                          </p:stCondLst>
                                        </p:cTn>
                                        <p:tgtEl>
                                          <p:spTgt spid="18"/>
                                        </p:tgtEl>
                                        <p:attrNameLst>
                                          <p:attrName>r</p:attrName>
                                        </p:attrNameLst>
                                      </p:cBhvr>
                                    </p:animRot>
                                    <p:animRot by="240000">
                                      <p:cBhvr>
                                        <p:cTn id="164" dur="40" fill="hold">
                                          <p:stCondLst>
                                            <p:cond delay="80"/>
                                          </p:stCondLst>
                                        </p:cTn>
                                        <p:tgtEl>
                                          <p:spTgt spid="18"/>
                                        </p:tgtEl>
                                        <p:attrNameLst>
                                          <p:attrName>r</p:attrName>
                                        </p:attrNameLst>
                                      </p:cBhvr>
                                    </p:animRot>
                                    <p:animRot by="-240000">
                                      <p:cBhvr>
                                        <p:cTn id="165" dur="40" fill="hold">
                                          <p:stCondLst>
                                            <p:cond delay="120"/>
                                          </p:stCondLst>
                                        </p:cTn>
                                        <p:tgtEl>
                                          <p:spTgt spid="18"/>
                                        </p:tgtEl>
                                        <p:attrNameLst>
                                          <p:attrName>r</p:attrName>
                                        </p:attrNameLst>
                                      </p:cBhvr>
                                    </p:animRot>
                                    <p:animRot by="120000">
                                      <p:cBhvr>
                                        <p:cTn id="166" dur="40" fill="hold">
                                          <p:stCondLst>
                                            <p:cond delay="160"/>
                                          </p:stCondLst>
                                        </p:cTn>
                                        <p:tgtEl>
                                          <p:spTgt spid="18"/>
                                        </p:tgtEl>
                                        <p:attrNameLst>
                                          <p:attrName>r</p:attrName>
                                        </p:attrNameLst>
                                      </p:cBhvr>
                                    </p:animRot>
                                  </p:childTnLst>
                                </p:cTn>
                              </p:par>
                            </p:childTnLst>
                          </p:cTn>
                        </p:par>
                        <p:par>
                          <p:cTn id="167" fill="hold">
                            <p:stCondLst>
                              <p:cond delay="3600"/>
                            </p:stCondLst>
                            <p:childTnLst>
                              <p:par>
                                <p:cTn id="168" presetID="1" presetClass="exit" presetSubtype="0" fill="hold" nodeType="afterEffect">
                                  <p:stCondLst>
                                    <p:cond delay="0"/>
                                  </p:stCondLst>
                                  <p:childTnLst>
                                    <p:set>
                                      <p:cBhvr>
                                        <p:cTn id="169" dur="1" fill="hold">
                                          <p:stCondLst>
                                            <p:cond delay="0"/>
                                          </p:stCondLst>
                                        </p:cTn>
                                        <p:tgtEl>
                                          <p:spTgt spid="239"/>
                                        </p:tgtEl>
                                        <p:attrNameLst>
                                          <p:attrName>style.visibility</p:attrName>
                                        </p:attrNameLst>
                                      </p:cBhvr>
                                      <p:to>
                                        <p:strVal val="hidden"/>
                                      </p:to>
                                    </p:set>
                                  </p:childTnLst>
                                </p:cTn>
                              </p:par>
                              <p:par>
                                <p:cTn id="170" presetID="1" presetClass="exit" presetSubtype="0" fill="hold" nodeType="withEffect">
                                  <p:stCondLst>
                                    <p:cond delay="0"/>
                                  </p:stCondLst>
                                  <p:childTnLst>
                                    <p:set>
                                      <p:cBhvr>
                                        <p:cTn id="171" dur="1" fill="hold">
                                          <p:stCondLst>
                                            <p:cond delay="0"/>
                                          </p:stCondLst>
                                        </p:cTn>
                                        <p:tgtEl>
                                          <p:spTgt spid="235"/>
                                        </p:tgtEl>
                                        <p:attrNameLst>
                                          <p:attrName>style.visibility</p:attrName>
                                        </p:attrNameLst>
                                      </p:cBhvr>
                                      <p:to>
                                        <p:strVal val="hidden"/>
                                      </p:to>
                                    </p:set>
                                  </p:childTnLst>
                                </p:cTn>
                              </p:par>
                            </p:childTnLst>
                          </p:cTn>
                        </p:par>
                        <p:par>
                          <p:cTn id="172" fill="hold">
                            <p:stCondLst>
                              <p:cond delay="3600"/>
                            </p:stCondLst>
                            <p:childTnLst>
                              <p:par>
                                <p:cTn id="173" presetID="22" presetClass="entr" presetSubtype="8" fill="hold" nodeType="afterEffect">
                                  <p:stCondLst>
                                    <p:cond delay="0"/>
                                  </p:stCondLst>
                                  <p:childTnLst>
                                    <p:set>
                                      <p:cBhvr>
                                        <p:cTn id="174" dur="1" fill="hold">
                                          <p:stCondLst>
                                            <p:cond delay="0"/>
                                          </p:stCondLst>
                                        </p:cTn>
                                        <p:tgtEl>
                                          <p:spTgt spid="240"/>
                                        </p:tgtEl>
                                        <p:attrNameLst>
                                          <p:attrName>style.visibility</p:attrName>
                                        </p:attrNameLst>
                                      </p:cBhvr>
                                      <p:to>
                                        <p:strVal val="visible"/>
                                      </p:to>
                                    </p:set>
                                    <p:animEffect transition="in" filter="wipe(left)">
                                      <p:cBhvr>
                                        <p:cTn id="175" dur="200"/>
                                        <p:tgtEl>
                                          <p:spTgt spid="240"/>
                                        </p:tgtEl>
                                      </p:cBhvr>
                                    </p:animEffect>
                                  </p:childTnLst>
                                </p:cTn>
                              </p:par>
                            </p:childTnLst>
                          </p:cTn>
                        </p:par>
                        <p:par>
                          <p:cTn id="176" fill="hold">
                            <p:stCondLst>
                              <p:cond delay="3800"/>
                            </p:stCondLst>
                            <p:childTnLst>
                              <p:par>
                                <p:cTn id="177" presetID="22" presetClass="entr" presetSubtype="2" fill="hold" nodeType="afterEffect">
                                  <p:stCondLst>
                                    <p:cond delay="0"/>
                                  </p:stCondLst>
                                  <p:childTnLst>
                                    <p:set>
                                      <p:cBhvr>
                                        <p:cTn id="178" dur="1" fill="hold">
                                          <p:stCondLst>
                                            <p:cond delay="0"/>
                                          </p:stCondLst>
                                        </p:cTn>
                                        <p:tgtEl>
                                          <p:spTgt spid="244"/>
                                        </p:tgtEl>
                                        <p:attrNameLst>
                                          <p:attrName>style.visibility</p:attrName>
                                        </p:attrNameLst>
                                      </p:cBhvr>
                                      <p:to>
                                        <p:strVal val="visible"/>
                                      </p:to>
                                    </p:set>
                                    <p:animEffect transition="in" filter="wipe(right)">
                                      <p:cBhvr>
                                        <p:cTn id="179" dur="500"/>
                                        <p:tgtEl>
                                          <p:spTgt spid="244"/>
                                        </p:tgtEl>
                                      </p:cBhvr>
                                    </p:animEffect>
                                  </p:childTnLst>
                                </p:cTn>
                              </p:par>
                            </p:childTnLst>
                          </p:cTn>
                        </p:par>
                        <p:par>
                          <p:cTn id="180" fill="hold">
                            <p:stCondLst>
                              <p:cond delay="4300"/>
                            </p:stCondLst>
                            <p:childTnLst>
                              <p:par>
                                <p:cTn id="181" presetID="32" presetClass="emph" presetSubtype="0" fill="hold" nodeType="afterEffect">
                                  <p:stCondLst>
                                    <p:cond delay="0"/>
                                  </p:stCondLst>
                                  <p:childTnLst>
                                    <p:animRot by="120000">
                                      <p:cBhvr>
                                        <p:cTn id="182" dur="20" fill="hold">
                                          <p:stCondLst>
                                            <p:cond delay="0"/>
                                          </p:stCondLst>
                                        </p:cTn>
                                        <p:tgtEl>
                                          <p:spTgt spid="18"/>
                                        </p:tgtEl>
                                        <p:attrNameLst>
                                          <p:attrName>r</p:attrName>
                                        </p:attrNameLst>
                                      </p:cBhvr>
                                    </p:animRot>
                                    <p:animRot by="-240000">
                                      <p:cBhvr>
                                        <p:cTn id="183" dur="40" fill="hold">
                                          <p:stCondLst>
                                            <p:cond delay="40"/>
                                          </p:stCondLst>
                                        </p:cTn>
                                        <p:tgtEl>
                                          <p:spTgt spid="18"/>
                                        </p:tgtEl>
                                        <p:attrNameLst>
                                          <p:attrName>r</p:attrName>
                                        </p:attrNameLst>
                                      </p:cBhvr>
                                    </p:animRot>
                                    <p:animRot by="240000">
                                      <p:cBhvr>
                                        <p:cTn id="184" dur="40" fill="hold">
                                          <p:stCondLst>
                                            <p:cond delay="80"/>
                                          </p:stCondLst>
                                        </p:cTn>
                                        <p:tgtEl>
                                          <p:spTgt spid="18"/>
                                        </p:tgtEl>
                                        <p:attrNameLst>
                                          <p:attrName>r</p:attrName>
                                        </p:attrNameLst>
                                      </p:cBhvr>
                                    </p:animRot>
                                    <p:animRot by="-240000">
                                      <p:cBhvr>
                                        <p:cTn id="185" dur="40" fill="hold">
                                          <p:stCondLst>
                                            <p:cond delay="120"/>
                                          </p:stCondLst>
                                        </p:cTn>
                                        <p:tgtEl>
                                          <p:spTgt spid="18"/>
                                        </p:tgtEl>
                                        <p:attrNameLst>
                                          <p:attrName>r</p:attrName>
                                        </p:attrNameLst>
                                      </p:cBhvr>
                                    </p:animRot>
                                    <p:animRot by="120000">
                                      <p:cBhvr>
                                        <p:cTn id="186" dur="40" fill="hold">
                                          <p:stCondLst>
                                            <p:cond delay="160"/>
                                          </p:stCondLst>
                                        </p:cTn>
                                        <p:tgtEl>
                                          <p:spTgt spid="18"/>
                                        </p:tgtEl>
                                        <p:attrNameLst>
                                          <p:attrName>r</p:attrName>
                                        </p:attrNameLst>
                                      </p:cBhvr>
                                    </p:animRot>
                                  </p:childTnLst>
                                </p:cTn>
                              </p:par>
                            </p:childTnLst>
                          </p:cTn>
                        </p:par>
                        <p:par>
                          <p:cTn id="187" fill="hold">
                            <p:stCondLst>
                              <p:cond delay="4500"/>
                            </p:stCondLst>
                            <p:childTnLst>
                              <p:par>
                                <p:cTn id="188" presetID="1" presetClass="exit" presetSubtype="0" fill="hold" nodeType="afterEffect">
                                  <p:stCondLst>
                                    <p:cond delay="0"/>
                                  </p:stCondLst>
                                  <p:childTnLst>
                                    <p:set>
                                      <p:cBhvr>
                                        <p:cTn id="189" dur="1" fill="hold">
                                          <p:stCondLst>
                                            <p:cond delay="0"/>
                                          </p:stCondLst>
                                        </p:cTn>
                                        <p:tgtEl>
                                          <p:spTgt spid="244"/>
                                        </p:tgtEl>
                                        <p:attrNameLst>
                                          <p:attrName>style.visibility</p:attrName>
                                        </p:attrNameLst>
                                      </p:cBhvr>
                                      <p:to>
                                        <p:strVal val="hidden"/>
                                      </p:to>
                                    </p:set>
                                  </p:childTnLst>
                                </p:cTn>
                              </p:par>
                              <p:par>
                                <p:cTn id="190" presetID="1" presetClass="exit" presetSubtype="0" fill="hold" nodeType="withEffect">
                                  <p:stCondLst>
                                    <p:cond delay="0"/>
                                  </p:stCondLst>
                                  <p:childTnLst>
                                    <p:set>
                                      <p:cBhvr>
                                        <p:cTn id="191" dur="1" fill="hold">
                                          <p:stCondLst>
                                            <p:cond delay="0"/>
                                          </p:stCondLst>
                                        </p:cTn>
                                        <p:tgtEl>
                                          <p:spTgt spid="240"/>
                                        </p:tgtEl>
                                        <p:attrNameLst>
                                          <p:attrName>style.visibility</p:attrName>
                                        </p:attrNameLst>
                                      </p:cBhvr>
                                      <p:to>
                                        <p:strVal val="hidden"/>
                                      </p:to>
                                    </p:set>
                                  </p:childTnLst>
                                </p:cTn>
                              </p:par>
                            </p:childTnLst>
                          </p:cTn>
                        </p:par>
                        <p:par>
                          <p:cTn id="192" fill="hold">
                            <p:stCondLst>
                              <p:cond delay="4500"/>
                            </p:stCondLst>
                            <p:childTnLst>
                              <p:par>
                                <p:cTn id="193" presetID="32" presetClass="emph" presetSubtype="0" fill="hold" nodeType="afterEffect">
                                  <p:stCondLst>
                                    <p:cond delay="0"/>
                                  </p:stCondLst>
                                  <p:childTnLst>
                                    <p:animRot by="120000">
                                      <p:cBhvr>
                                        <p:cTn id="194" dur="20" fill="hold">
                                          <p:stCondLst>
                                            <p:cond delay="0"/>
                                          </p:stCondLst>
                                        </p:cTn>
                                        <p:tgtEl>
                                          <p:spTgt spid="18"/>
                                        </p:tgtEl>
                                        <p:attrNameLst>
                                          <p:attrName>r</p:attrName>
                                        </p:attrNameLst>
                                      </p:cBhvr>
                                    </p:animRot>
                                    <p:animRot by="-240000">
                                      <p:cBhvr>
                                        <p:cTn id="195" dur="40" fill="hold">
                                          <p:stCondLst>
                                            <p:cond delay="40"/>
                                          </p:stCondLst>
                                        </p:cTn>
                                        <p:tgtEl>
                                          <p:spTgt spid="18"/>
                                        </p:tgtEl>
                                        <p:attrNameLst>
                                          <p:attrName>r</p:attrName>
                                        </p:attrNameLst>
                                      </p:cBhvr>
                                    </p:animRot>
                                    <p:animRot by="240000">
                                      <p:cBhvr>
                                        <p:cTn id="196" dur="40" fill="hold">
                                          <p:stCondLst>
                                            <p:cond delay="80"/>
                                          </p:stCondLst>
                                        </p:cTn>
                                        <p:tgtEl>
                                          <p:spTgt spid="18"/>
                                        </p:tgtEl>
                                        <p:attrNameLst>
                                          <p:attrName>r</p:attrName>
                                        </p:attrNameLst>
                                      </p:cBhvr>
                                    </p:animRot>
                                    <p:animRot by="-240000">
                                      <p:cBhvr>
                                        <p:cTn id="197" dur="40" fill="hold">
                                          <p:stCondLst>
                                            <p:cond delay="120"/>
                                          </p:stCondLst>
                                        </p:cTn>
                                        <p:tgtEl>
                                          <p:spTgt spid="18"/>
                                        </p:tgtEl>
                                        <p:attrNameLst>
                                          <p:attrName>r</p:attrName>
                                        </p:attrNameLst>
                                      </p:cBhvr>
                                    </p:animRot>
                                    <p:animRot by="120000">
                                      <p:cBhvr>
                                        <p:cTn id="198" dur="40" fill="hold">
                                          <p:stCondLst>
                                            <p:cond delay="160"/>
                                          </p:stCondLst>
                                        </p:cTn>
                                        <p:tgtEl>
                                          <p:spTgt spid="18"/>
                                        </p:tgtEl>
                                        <p:attrNameLst>
                                          <p:attrName>r</p:attrName>
                                        </p:attrNameLst>
                                      </p:cBhvr>
                                    </p:animRot>
                                  </p:childTnLst>
                                </p:cTn>
                              </p:par>
                            </p:childTnLst>
                          </p:cTn>
                        </p:par>
                        <p:par>
                          <p:cTn id="199" fill="hold">
                            <p:stCondLst>
                              <p:cond delay="4700"/>
                            </p:stCondLst>
                            <p:childTnLst>
                              <p:par>
                                <p:cTn id="200" presetID="22" presetClass="entr" presetSubtype="8" fill="hold" nodeType="afterEffect">
                                  <p:stCondLst>
                                    <p:cond delay="0"/>
                                  </p:stCondLst>
                                  <p:childTnLst>
                                    <p:set>
                                      <p:cBhvr>
                                        <p:cTn id="201" dur="1" fill="hold">
                                          <p:stCondLst>
                                            <p:cond delay="0"/>
                                          </p:stCondLst>
                                        </p:cTn>
                                        <p:tgtEl>
                                          <p:spTgt spid="245"/>
                                        </p:tgtEl>
                                        <p:attrNameLst>
                                          <p:attrName>style.visibility</p:attrName>
                                        </p:attrNameLst>
                                      </p:cBhvr>
                                      <p:to>
                                        <p:strVal val="visible"/>
                                      </p:to>
                                    </p:set>
                                    <p:animEffect transition="in" filter="wipe(left)">
                                      <p:cBhvr>
                                        <p:cTn id="202" dur="200"/>
                                        <p:tgtEl>
                                          <p:spTgt spid="245"/>
                                        </p:tgtEl>
                                      </p:cBhvr>
                                    </p:animEffect>
                                  </p:childTnLst>
                                </p:cTn>
                              </p:par>
                            </p:childTnLst>
                          </p:cTn>
                        </p:par>
                        <p:par>
                          <p:cTn id="203" fill="hold">
                            <p:stCondLst>
                              <p:cond delay="4900"/>
                            </p:stCondLst>
                            <p:childTnLst>
                              <p:par>
                                <p:cTn id="204" presetID="22" presetClass="entr" presetSubtype="2" fill="hold" nodeType="afterEffect">
                                  <p:stCondLst>
                                    <p:cond delay="0"/>
                                  </p:stCondLst>
                                  <p:childTnLst>
                                    <p:set>
                                      <p:cBhvr>
                                        <p:cTn id="205" dur="1" fill="hold">
                                          <p:stCondLst>
                                            <p:cond delay="0"/>
                                          </p:stCondLst>
                                        </p:cTn>
                                        <p:tgtEl>
                                          <p:spTgt spid="249"/>
                                        </p:tgtEl>
                                        <p:attrNameLst>
                                          <p:attrName>style.visibility</p:attrName>
                                        </p:attrNameLst>
                                      </p:cBhvr>
                                      <p:to>
                                        <p:strVal val="visible"/>
                                      </p:to>
                                    </p:set>
                                    <p:animEffect transition="in" filter="wipe(right)">
                                      <p:cBhvr>
                                        <p:cTn id="206" dur="500"/>
                                        <p:tgtEl>
                                          <p:spTgt spid="249"/>
                                        </p:tgtEl>
                                      </p:cBhvr>
                                    </p:animEffect>
                                  </p:childTnLst>
                                </p:cTn>
                              </p:par>
                            </p:childTnLst>
                          </p:cTn>
                        </p:par>
                        <p:par>
                          <p:cTn id="207" fill="hold">
                            <p:stCondLst>
                              <p:cond delay="5400"/>
                            </p:stCondLst>
                            <p:childTnLst>
                              <p:par>
                                <p:cTn id="208" presetID="32" presetClass="emph" presetSubtype="0" fill="hold" nodeType="afterEffect">
                                  <p:stCondLst>
                                    <p:cond delay="0"/>
                                  </p:stCondLst>
                                  <p:childTnLst>
                                    <p:animRot by="120000">
                                      <p:cBhvr>
                                        <p:cTn id="209" dur="20" fill="hold">
                                          <p:stCondLst>
                                            <p:cond delay="0"/>
                                          </p:stCondLst>
                                        </p:cTn>
                                        <p:tgtEl>
                                          <p:spTgt spid="18"/>
                                        </p:tgtEl>
                                        <p:attrNameLst>
                                          <p:attrName>r</p:attrName>
                                        </p:attrNameLst>
                                      </p:cBhvr>
                                    </p:animRot>
                                    <p:animRot by="-240000">
                                      <p:cBhvr>
                                        <p:cTn id="210" dur="40" fill="hold">
                                          <p:stCondLst>
                                            <p:cond delay="40"/>
                                          </p:stCondLst>
                                        </p:cTn>
                                        <p:tgtEl>
                                          <p:spTgt spid="18"/>
                                        </p:tgtEl>
                                        <p:attrNameLst>
                                          <p:attrName>r</p:attrName>
                                        </p:attrNameLst>
                                      </p:cBhvr>
                                    </p:animRot>
                                    <p:animRot by="240000">
                                      <p:cBhvr>
                                        <p:cTn id="211" dur="40" fill="hold">
                                          <p:stCondLst>
                                            <p:cond delay="80"/>
                                          </p:stCondLst>
                                        </p:cTn>
                                        <p:tgtEl>
                                          <p:spTgt spid="18"/>
                                        </p:tgtEl>
                                        <p:attrNameLst>
                                          <p:attrName>r</p:attrName>
                                        </p:attrNameLst>
                                      </p:cBhvr>
                                    </p:animRot>
                                    <p:animRot by="-240000">
                                      <p:cBhvr>
                                        <p:cTn id="212" dur="40" fill="hold">
                                          <p:stCondLst>
                                            <p:cond delay="120"/>
                                          </p:stCondLst>
                                        </p:cTn>
                                        <p:tgtEl>
                                          <p:spTgt spid="18"/>
                                        </p:tgtEl>
                                        <p:attrNameLst>
                                          <p:attrName>r</p:attrName>
                                        </p:attrNameLst>
                                      </p:cBhvr>
                                    </p:animRot>
                                    <p:animRot by="120000">
                                      <p:cBhvr>
                                        <p:cTn id="213" dur="40" fill="hold">
                                          <p:stCondLst>
                                            <p:cond delay="160"/>
                                          </p:stCondLst>
                                        </p:cTn>
                                        <p:tgtEl>
                                          <p:spTgt spid="18"/>
                                        </p:tgtEl>
                                        <p:attrNameLst>
                                          <p:attrName>r</p:attrName>
                                        </p:attrNameLst>
                                      </p:cBhvr>
                                    </p:animRot>
                                  </p:childTnLst>
                                </p:cTn>
                              </p:par>
                            </p:childTnLst>
                          </p:cTn>
                        </p:par>
                        <p:par>
                          <p:cTn id="214" fill="hold">
                            <p:stCondLst>
                              <p:cond delay="5600"/>
                            </p:stCondLst>
                            <p:childTnLst>
                              <p:par>
                                <p:cTn id="215" presetID="1" presetClass="exit" presetSubtype="0" fill="hold" nodeType="afterEffect">
                                  <p:stCondLst>
                                    <p:cond delay="0"/>
                                  </p:stCondLst>
                                  <p:childTnLst>
                                    <p:set>
                                      <p:cBhvr>
                                        <p:cTn id="216" dur="1" fill="hold">
                                          <p:stCondLst>
                                            <p:cond delay="0"/>
                                          </p:stCondLst>
                                        </p:cTn>
                                        <p:tgtEl>
                                          <p:spTgt spid="249"/>
                                        </p:tgtEl>
                                        <p:attrNameLst>
                                          <p:attrName>style.visibility</p:attrName>
                                        </p:attrNameLst>
                                      </p:cBhvr>
                                      <p:to>
                                        <p:strVal val="hidden"/>
                                      </p:to>
                                    </p:set>
                                  </p:childTnLst>
                                </p:cTn>
                              </p:par>
                              <p:par>
                                <p:cTn id="217" presetID="1" presetClass="exit" presetSubtype="0" fill="hold" nodeType="withEffect">
                                  <p:stCondLst>
                                    <p:cond delay="0"/>
                                  </p:stCondLst>
                                  <p:childTnLst>
                                    <p:set>
                                      <p:cBhvr>
                                        <p:cTn id="218" dur="1" fill="hold">
                                          <p:stCondLst>
                                            <p:cond delay="0"/>
                                          </p:stCondLst>
                                        </p:cTn>
                                        <p:tgtEl>
                                          <p:spTgt spid="245"/>
                                        </p:tgtEl>
                                        <p:attrNameLst>
                                          <p:attrName>style.visibility</p:attrName>
                                        </p:attrNameLst>
                                      </p:cBhvr>
                                      <p:to>
                                        <p:strVal val="hidden"/>
                                      </p:to>
                                    </p:set>
                                  </p:childTnLst>
                                </p:cTn>
                              </p:par>
                            </p:childTnLst>
                          </p:cTn>
                        </p:par>
                        <p:par>
                          <p:cTn id="219" fill="hold">
                            <p:stCondLst>
                              <p:cond delay="5600"/>
                            </p:stCondLst>
                            <p:childTnLst>
                              <p:par>
                                <p:cTn id="220" presetID="22" presetClass="entr" presetSubtype="8" fill="hold" nodeType="afterEffect">
                                  <p:stCondLst>
                                    <p:cond delay="0"/>
                                  </p:stCondLst>
                                  <p:childTnLst>
                                    <p:set>
                                      <p:cBhvr>
                                        <p:cTn id="221" dur="1" fill="hold">
                                          <p:stCondLst>
                                            <p:cond delay="0"/>
                                          </p:stCondLst>
                                        </p:cTn>
                                        <p:tgtEl>
                                          <p:spTgt spid="250"/>
                                        </p:tgtEl>
                                        <p:attrNameLst>
                                          <p:attrName>style.visibility</p:attrName>
                                        </p:attrNameLst>
                                      </p:cBhvr>
                                      <p:to>
                                        <p:strVal val="visible"/>
                                      </p:to>
                                    </p:set>
                                    <p:animEffect transition="in" filter="wipe(left)">
                                      <p:cBhvr>
                                        <p:cTn id="222" dur="200"/>
                                        <p:tgtEl>
                                          <p:spTgt spid="250"/>
                                        </p:tgtEl>
                                      </p:cBhvr>
                                    </p:animEffect>
                                  </p:childTnLst>
                                </p:cTn>
                              </p:par>
                            </p:childTnLst>
                          </p:cTn>
                        </p:par>
                        <p:par>
                          <p:cTn id="223" fill="hold">
                            <p:stCondLst>
                              <p:cond delay="5800"/>
                            </p:stCondLst>
                            <p:childTnLst>
                              <p:par>
                                <p:cTn id="224" presetID="22" presetClass="entr" presetSubtype="2" fill="hold" nodeType="afterEffect">
                                  <p:stCondLst>
                                    <p:cond delay="0"/>
                                  </p:stCondLst>
                                  <p:childTnLst>
                                    <p:set>
                                      <p:cBhvr>
                                        <p:cTn id="225" dur="1" fill="hold">
                                          <p:stCondLst>
                                            <p:cond delay="0"/>
                                          </p:stCondLst>
                                        </p:cTn>
                                        <p:tgtEl>
                                          <p:spTgt spid="254"/>
                                        </p:tgtEl>
                                        <p:attrNameLst>
                                          <p:attrName>style.visibility</p:attrName>
                                        </p:attrNameLst>
                                      </p:cBhvr>
                                      <p:to>
                                        <p:strVal val="visible"/>
                                      </p:to>
                                    </p:set>
                                    <p:animEffect transition="in" filter="wipe(right)">
                                      <p:cBhvr>
                                        <p:cTn id="226" dur="500"/>
                                        <p:tgtEl>
                                          <p:spTgt spid="254"/>
                                        </p:tgtEl>
                                      </p:cBhvr>
                                    </p:animEffect>
                                  </p:childTnLst>
                                </p:cTn>
                              </p:par>
                            </p:childTnLst>
                          </p:cTn>
                        </p:par>
                        <p:par>
                          <p:cTn id="227" fill="hold">
                            <p:stCondLst>
                              <p:cond delay="6300"/>
                            </p:stCondLst>
                            <p:childTnLst>
                              <p:par>
                                <p:cTn id="228" presetID="32" presetClass="emph" presetSubtype="0" fill="hold" nodeType="afterEffect">
                                  <p:stCondLst>
                                    <p:cond delay="0"/>
                                  </p:stCondLst>
                                  <p:childTnLst>
                                    <p:animRot by="120000">
                                      <p:cBhvr>
                                        <p:cTn id="229" dur="20" fill="hold">
                                          <p:stCondLst>
                                            <p:cond delay="0"/>
                                          </p:stCondLst>
                                        </p:cTn>
                                        <p:tgtEl>
                                          <p:spTgt spid="18"/>
                                        </p:tgtEl>
                                        <p:attrNameLst>
                                          <p:attrName>r</p:attrName>
                                        </p:attrNameLst>
                                      </p:cBhvr>
                                    </p:animRot>
                                    <p:animRot by="-240000">
                                      <p:cBhvr>
                                        <p:cTn id="230" dur="40" fill="hold">
                                          <p:stCondLst>
                                            <p:cond delay="40"/>
                                          </p:stCondLst>
                                        </p:cTn>
                                        <p:tgtEl>
                                          <p:spTgt spid="18"/>
                                        </p:tgtEl>
                                        <p:attrNameLst>
                                          <p:attrName>r</p:attrName>
                                        </p:attrNameLst>
                                      </p:cBhvr>
                                    </p:animRot>
                                    <p:animRot by="240000">
                                      <p:cBhvr>
                                        <p:cTn id="231" dur="40" fill="hold">
                                          <p:stCondLst>
                                            <p:cond delay="80"/>
                                          </p:stCondLst>
                                        </p:cTn>
                                        <p:tgtEl>
                                          <p:spTgt spid="18"/>
                                        </p:tgtEl>
                                        <p:attrNameLst>
                                          <p:attrName>r</p:attrName>
                                        </p:attrNameLst>
                                      </p:cBhvr>
                                    </p:animRot>
                                    <p:animRot by="-240000">
                                      <p:cBhvr>
                                        <p:cTn id="232" dur="40" fill="hold">
                                          <p:stCondLst>
                                            <p:cond delay="120"/>
                                          </p:stCondLst>
                                        </p:cTn>
                                        <p:tgtEl>
                                          <p:spTgt spid="18"/>
                                        </p:tgtEl>
                                        <p:attrNameLst>
                                          <p:attrName>r</p:attrName>
                                        </p:attrNameLst>
                                      </p:cBhvr>
                                    </p:animRot>
                                    <p:animRot by="120000">
                                      <p:cBhvr>
                                        <p:cTn id="233" dur="40" fill="hold">
                                          <p:stCondLst>
                                            <p:cond delay="160"/>
                                          </p:stCondLst>
                                        </p:cTn>
                                        <p:tgtEl>
                                          <p:spTgt spid="18"/>
                                        </p:tgtEl>
                                        <p:attrNameLst>
                                          <p:attrName>r</p:attrName>
                                        </p:attrNameLst>
                                      </p:cBhvr>
                                    </p:animRot>
                                  </p:childTnLst>
                                </p:cTn>
                              </p:par>
                            </p:childTnLst>
                          </p:cTn>
                        </p:par>
                        <p:par>
                          <p:cTn id="234" fill="hold">
                            <p:stCondLst>
                              <p:cond delay="6900"/>
                            </p:stCondLst>
                            <p:childTnLst>
                              <p:par>
                                <p:cTn id="235" presetID="1" presetClass="exit" presetSubtype="0" fill="hold" nodeType="afterEffect">
                                  <p:stCondLst>
                                    <p:cond delay="0"/>
                                  </p:stCondLst>
                                  <p:childTnLst>
                                    <p:set>
                                      <p:cBhvr>
                                        <p:cTn id="236" dur="1" fill="hold">
                                          <p:stCondLst>
                                            <p:cond delay="0"/>
                                          </p:stCondLst>
                                        </p:cTn>
                                        <p:tgtEl>
                                          <p:spTgt spid="254"/>
                                        </p:tgtEl>
                                        <p:attrNameLst>
                                          <p:attrName>style.visibility</p:attrName>
                                        </p:attrNameLst>
                                      </p:cBhvr>
                                      <p:to>
                                        <p:strVal val="hidden"/>
                                      </p:to>
                                    </p:set>
                                  </p:childTnLst>
                                </p:cTn>
                              </p:par>
                              <p:par>
                                <p:cTn id="237" presetID="1" presetClass="exit" presetSubtype="0" fill="hold" nodeType="withEffect">
                                  <p:stCondLst>
                                    <p:cond delay="0"/>
                                  </p:stCondLst>
                                  <p:childTnLst>
                                    <p:set>
                                      <p:cBhvr>
                                        <p:cTn id="238" dur="1" fill="hold">
                                          <p:stCondLst>
                                            <p:cond delay="0"/>
                                          </p:stCondLst>
                                        </p:cTn>
                                        <p:tgtEl>
                                          <p:spTgt spid="250"/>
                                        </p:tgtEl>
                                        <p:attrNameLst>
                                          <p:attrName>style.visibility</p:attrName>
                                        </p:attrNameLst>
                                      </p:cBhvr>
                                      <p:to>
                                        <p:strVal val="hidden"/>
                                      </p:to>
                                    </p:set>
                                  </p:childTnLst>
                                </p:cTn>
                              </p:par>
                            </p:childTnLst>
                          </p:cTn>
                        </p:par>
                        <p:par>
                          <p:cTn id="239" fill="hold">
                            <p:stCondLst>
                              <p:cond delay="6900"/>
                            </p:stCondLst>
                            <p:childTnLst>
                              <p:par>
                                <p:cTn id="240" presetID="22" presetClass="entr" presetSubtype="8" fill="hold" nodeType="afterEffect">
                                  <p:stCondLst>
                                    <p:cond delay="0"/>
                                  </p:stCondLst>
                                  <p:childTnLst>
                                    <p:set>
                                      <p:cBhvr>
                                        <p:cTn id="241" dur="1" fill="hold">
                                          <p:stCondLst>
                                            <p:cond delay="0"/>
                                          </p:stCondLst>
                                        </p:cTn>
                                        <p:tgtEl>
                                          <p:spTgt spid="255"/>
                                        </p:tgtEl>
                                        <p:attrNameLst>
                                          <p:attrName>style.visibility</p:attrName>
                                        </p:attrNameLst>
                                      </p:cBhvr>
                                      <p:to>
                                        <p:strVal val="visible"/>
                                      </p:to>
                                    </p:set>
                                    <p:animEffect transition="in" filter="wipe(left)">
                                      <p:cBhvr>
                                        <p:cTn id="242" dur="200"/>
                                        <p:tgtEl>
                                          <p:spTgt spid="255"/>
                                        </p:tgtEl>
                                      </p:cBhvr>
                                    </p:animEffect>
                                  </p:childTnLst>
                                </p:cTn>
                              </p:par>
                            </p:childTnLst>
                          </p:cTn>
                        </p:par>
                        <p:par>
                          <p:cTn id="243" fill="hold">
                            <p:stCondLst>
                              <p:cond delay="7100"/>
                            </p:stCondLst>
                            <p:childTnLst>
                              <p:par>
                                <p:cTn id="244" presetID="22" presetClass="entr" presetSubtype="2" fill="hold" nodeType="afterEffect">
                                  <p:stCondLst>
                                    <p:cond delay="0"/>
                                  </p:stCondLst>
                                  <p:childTnLst>
                                    <p:set>
                                      <p:cBhvr>
                                        <p:cTn id="245" dur="1" fill="hold">
                                          <p:stCondLst>
                                            <p:cond delay="0"/>
                                          </p:stCondLst>
                                        </p:cTn>
                                        <p:tgtEl>
                                          <p:spTgt spid="259"/>
                                        </p:tgtEl>
                                        <p:attrNameLst>
                                          <p:attrName>style.visibility</p:attrName>
                                        </p:attrNameLst>
                                      </p:cBhvr>
                                      <p:to>
                                        <p:strVal val="visible"/>
                                      </p:to>
                                    </p:set>
                                    <p:animEffect transition="in" filter="wipe(right)">
                                      <p:cBhvr>
                                        <p:cTn id="246" dur="500"/>
                                        <p:tgtEl>
                                          <p:spTgt spid="259"/>
                                        </p:tgtEl>
                                      </p:cBhvr>
                                    </p:animEffect>
                                  </p:childTnLst>
                                </p:cTn>
                              </p:par>
                            </p:childTnLst>
                          </p:cTn>
                        </p:par>
                        <p:par>
                          <p:cTn id="247" fill="hold">
                            <p:stCondLst>
                              <p:cond delay="7600"/>
                            </p:stCondLst>
                            <p:childTnLst>
                              <p:par>
                                <p:cTn id="248" presetID="32" presetClass="emph" presetSubtype="0" fill="hold" nodeType="afterEffect">
                                  <p:stCondLst>
                                    <p:cond delay="0"/>
                                  </p:stCondLst>
                                  <p:childTnLst>
                                    <p:animRot by="120000">
                                      <p:cBhvr>
                                        <p:cTn id="249" dur="20" fill="hold">
                                          <p:stCondLst>
                                            <p:cond delay="0"/>
                                          </p:stCondLst>
                                        </p:cTn>
                                        <p:tgtEl>
                                          <p:spTgt spid="18"/>
                                        </p:tgtEl>
                                        <p:attrNameLst>
                                          <p:attrName>r</p:attrName>
                                        </p:attrNameLst>
                                      </p:cBhvr>
                                    </p:animRot>
                                    <p:animRot by="-240000">
                                      <p:cBhvr>
                                        <p:cTn id="250" dur="40" fill="hold">
                                          <p:stCondLst>
                                            <p:cond delay="40"/>
                                          </p:stCondLst>
                                        </p:cTn>
                                        <p:tgtEl>
                                          <p:spTgt spid="18"/>
                                        </p:tgtEl>
                                        <p:attrNameLst>
                                          <p:attrName>r</p:attrName>
                                        </p:attrNameLst>
                                      </p:cBhvr>
                                    </p:animRot>
                                    <p:animRot by="240000">
                                      <p:cBhvr>
                                        <p:cTn id="251" dur="40" fill="hold">
                                          <p:stCondLst>
                                            <p:cond delay="80"/>
                                          </p:stCondLst>
                                        </p:cTn>
                                        <p:tgtEl>
                                          <p:spTgt spid="18"/>
                                        </p:tgtEl>
                                        <p:attrNameLst>
                                          <p:attrName>r</p:attrName>
                                        </p:attrNameLst>
                                      </p:cBhvr>
                                    </p:animRot>
                                    <p:animRot by="-240000">
                                      <p:cBhvr>
                                        <p:cTn id="252" dur="40" fill="hold">
                                          <p:stCondLst>
                                            <p:cond delay="120"/>
                                          </p:stCondLst>
                                        </p:cTn>
                                        <p:tgtEl>
                                          <p:spTgt spid="18"/>
                                        </p:tgtEl>
                                        <p:attrNameLst>
                                          <p:attrName>r</p:attrName>
                                        </p:attrNameLst>
                                      </p:cBhvr>
                                    </p:animRot>
                                    <p:animRot by="120000">
                                      <p:cBhvr>
                                        <p:cTn id="253" dur="40" fill="hold">
                                          <p:stCondLst>
                                            <p:cond delay="160"/>
                                          </p:stCondLst>
                                        </p:cTn>
                                        <p:tgtEl>
                                          <p:spTgt spid="18"/>
                                        </p:tgtEl>
                                        <p:attrNameLst>
                                          <p:attrName>r</p:attrName>
                                        </p:attrNameLst>
                                      </p:cBhvr>
                                    </p:animRot>
                                  </p:childTnLst>
                                </p:cTn>
                              </p:par>
                            </p:childTnLst>
                          </p:cTn>
                        </p:par>
                        <p:par>
                          <p:cTn id="254" fill="hold">
                            <p:stCondLst>
                              <p:cond delay="7800"/>
                            </p:stCondLst>
                            <p:childTnLst>
                              <p:par>
                                <p:cTn id="255" presetID="1" presetClass="exit" presetSubtype="0" fill="hold" nodeType="afterEffect">
                                  <p:stCondLst>
                                    <p:cond delay="0"/>
                                  </p:stCondLst>
                                  <p:childTnLst>
                                    <p:set>
                                      <p:cBhvr>
                                        <p:cTn id="256" dur="1" fill="hold">
                                          <p:stCondLst>
                                            <p:cond delay="0"/>
                                          </p:stCondLst>
                                        </p:cTn>
                                        <p:tgtEl>
                                          <p:spTgt spid="259"/>
                                        </p:tgtEl>
                                        <p:attrNameLst>
                                          <p:attrName>style.visibility</p:attrName>
                                        </p:attrNameLst>
                                      </p:cBhvr>
                                      <p:to>
                                        <p:strVal val="hidden"/>
                                      </p:to>
                                    </p:set>
                                  </p:childTnLst>
                                </p:cTn>
                              </p:par>
                              <p:par>
                                <p:cTn id="257" presetID="1" presetClass="exit" presetSubtype="0" fill="hold" nodeType="withEffect">
                                  <p:stCondLst>
                                    <p:cond delay="0"/>
                                  </p:stCondLst>
                                  <p:childTnLst>
                                    <p:set>
                                      <p:cBhvr>
                                        <p:cTn id="258" dur="1" fill="hold">
                                          <p:stCondLst>
                                            <p:cond delay="0"/>
                                          </p:stCondLst>
                                        </p:cTn>
                                        <p:tgtEl>
                                          <p:spTgt spid="255"/>
                                        </p:tgtEl>
                                        <p:attrNameLst>
                                          <p:attrName>style.visibility</p:attrName>
                                        </p:attrNameLst>
                                      </p:cBhvr>
                                      <p:to>
                                        <p:strVal val="hidden"/>
                                      </p:to>
                                    </p:set>
                                  </p:childTnLst>
                                </p:cTn>
                              </p:par>
                            </p:childTnLst>
                          </p:cTn>
                        </p:par>
                        <p:par>
                          <p:cTn id="259" fill="hold">
                            <p:stCondLst>
                              <p:cond delay="7800"/>
                            </p:stCondLst>
                            <p:childTnLst>
                              <p:par>
                                <p:cTn id="260" presetID="22" presetClass="entr" presetSubtype="8" fill="hold" nodeType="afterEffect">
                                  <p:stCondLst>
                                    <p:cond delay="0"/>
                                  </p:stCondLst>
                                  <p:childTnLst>
                                    <p:set>
                                      <p:cBhvr>
                                        <p:cTn id="261" dur="1" fill="hold">
                                          <p:stCondLst>
                                            <p:cond delay="0"/>
                                          </p:stCondLst>
                                        </p:cTn>
                                        <p:tgtEl>
                                          <p:spTgt spid="260"/>
                                        </p:tgtEl>
                                        <p:attrNameLst>
                                          <p:attrName>style.visibility</p:attrName>
                                        </p:attrNameLst>
                                      </p:cBhvr>
                                      <p:to>
                                        <p:strVal val="visible"/>
                                      </p:to>
                                    </p:set>
                                    <p:animEffect transition="in" filter="wipe(left)">
                                      <p:cBhvr>
                                        <p:cTn id="262" dur="200"/>
                                        <p:tgtEl>
                                          <p:spTgt spid="260"/>
                                        </p:tgtEl>
                                      </p:cBhvr>
                                    </p:animEffect>
                                  </p:childTnLst>
                                </p:cTn>
                              </p:par>
                            </p:childTnLst>
                          </p:cTn>
                        </p:par>
                        <p:par>
                          <p:cTn id="263" fill="hold">
                            <p:stCondLst>
                              <p:cond delay="8000"/>
                            </p:stCondLst>
                            <p:childTnLst>
                              <p:par>
                                <p:cTn id="264" presetID="22" presetClass="entr" presetSubtype="2" fill="hold" nodeType="afterEffect">
                                  <p:stCondLst>
                                    <p:cond delay="0"/>
                                  </p:stCondLst>
                                  <p:childTnLst>
                                    <p:set>
                                      <p:cBhvr>
                                        <p:cTn id="265" dur="1" fill="hold">
                                          <p:stCondLst>
                                            <p:cond delay="0"/>
                                          </p:stCondLst>
                                        </p:cTn>
                                        <p:tgtEl>
                                          <p:spTgt spid="264"/>
                                        </p:tgtEl>
                                        <p:attrNameLst>
                                          <p:attrName>style.visibility</p:attrName>
                                        </p:attrNameLst>
                                      </p:cBhvr>
                                      <p:to>
                                        <p:strVal val="visible"/>
                                      </p:to>
                                    </p:set>
                                    <p:animEffect transition="in" filter="wipe(right)">
                                      <p:cBhvr>
                                        <p:cTn id="266" dur="500"/>
                                        <p:tgtEl>
                                          <p:spTgt spid="264"/>
                                        </p:tgtEl>
                                      </p:cBhvr>
                                    </p:animEffect>
                                  </p:childTnLst>
                                </p:cTn>
                              </p:par>
                            </p:childTnLst>
                          </p:cTn>
                        </p:par>
                        <p:par>
                          <p:cTn id="267" fill="hold">
                            <p:stCondLst>
                              <p:cond delay="8500"/>
                            </p:stCondLst>
                            <p:childTnLst>
                              <p:par>
                                <p:cTn id="268" presetID="1" presetClass="exit" presetSubtype="0" fill="hold" nodeType="afterEffect">
                                  <p:stCondLst>
                                    <p:cond delay="0"/>
                                  </p:stCondLst>
                                  <p:childTnLst>
                                    <p:set>
                                      <p:cBhvr>
                                        <p:cTn id="269" dur="1" fill="hold">
                                          <p:stCondLst>
                                            <p:cond delay="0"/>
                                          </p:stCondLst>
                                        </p:cTn>
                                        <p:tgtEl>
                                          <p:spTgt spid="264"/>
                                        </p:tgtEl>
                                        <p:attrNameLst>
                                          <p:attrName>style.visibility</p:attrName>
                                        </p:attrNameLst>
                                      </p:cBhvr>
                                      <p:to>
                                        <p:strVal val="hidden"/>
                                      </p:to>
                                    </p:set>
                                  </p:childTnLst>
                                </p:cTn>
                              </p:par>
                              <p:par>
                                <p:cTn id="270" presetID="1" presetClass="exit" presetSubtype="0" fill="hold" nodeType="withEffect">
                                  <p:stCondLst>
                                    <p:cond delay="0"/>
                                  </p:stCondLst>
                                  <p:childTnLst>
                                    <p:set>
                                      <p:cBhvr>
                                        <p:cTn id="271" dur="1" fill="hold">
                                          <p:stCondLst>
                                            <p:cond delay="0"/>
                                          </p:stCondLst>
                                        </p:cTn>
                                        <p:tgtEl>
                                          <p:spTgt spid="260"/>
                                        </p:tgtEl>
                                        <p:attrNameLst>
                                          <p:attrName>style.visibility</p:attrName>
                                        </p:attrNameLst>
                                      </p:cBhvr>
                                      <p:to>
                                        <p:strVal val="hidden"/>
                                      </p:to>
                                    </p:set>
                                  </p:childTnLst>
                                </p:cTn>
                              </p:par>
                            </p:childTnLst>
                          </p:cTn>
                        </p:par>
                        <p:par>
                          <p:cTn id="272" fill="hold">
                            <p:stCondLst>
                              <p:cond delay="8500"/>
                            </p:stCondLst>
                            <p:childTnLst>
                              <p:par>
                                <p:cTn id="273" presetID="32" presetClass="emph" presetSubtype="0" fill="hold" nodeType="afterEffect">
                                  <p:stCondLst>
                                    <p:cond delay="0"/>
                                  </p:stCondLst>
                                  <p:childTnLst>
                                    <p:animRot by="120000">
                                      <p:cBhvr>
                                        <p:cTn id="274" dur="20" fill="hold">
                                          <p:stCondLst>
                                            <p:cond delay="0"/>
                                          </p:stCondLst>
                                        </p:cTn>
                                        <p:tgtEl>
                                          <p:spTgt spid="18"/>
                                        </p:tgtEl>
                                        <p:attrNameLst>
                                          <p:attrName>r</p:attrName>
                                        </p:attrNameLst>
                                      </p:cBhvr>
                                    </p:animRot>
                                    <p:animRot by="-240000">
                                      <p:cBhvr>
                                        <p:cTn id="275" dur="40" fill="hold">
                                          <p:stCondLst>
                                            <p:cond delay="40"/>
                                          </p:stCondLst>
                                        </p:cTn>
                                        <p:tgtEl>
                                          <p:spTgt spid="18"/>
                                        </p:tgtEl>
                                        <p:attrNameLst>
                                          <p:attrName>r</p:attrName>
                                        </p:attrNameLst>
                                      </p:cBhvr>
                                    </p:animRot>
                                    <p:animRot by="240000">
                                      <p:cBhvr>
                                        <p:cTn id="276" dur="40" fill="hold">
                                          <p:stCondLst>
                                            <p:cond delay="80"/>
                                          </p:stCondLst>
                                        </p:cTn>
                                        <p:tgtEl>
                                          <p:spTgt spid="18"/>
                                        </p:tgtEl>
                                        <p:attrNameLst>
                                          <p:attrName>r</p:attrName>
                                        </p:attrNameLst>
                                      </p:cBhvr>
                                    </p:animRot>
                                    <p:animRot by="-240000">
                                      <p:cBhvr>
                                        <p:cTn id="277" dur="40" fill="hold">
                                          <p:stCondLst>
                                            <p:cond delay="120"/>
                                          </p:stCondLst>
                                        </p:cTn>
                                        <p:tgtEl>
                                          <p:spTgt spid="18"/>
                                        </p:tgtEl>
                                        <p:attrNameLst>
                                          <p:attrName>r</p:attrName>
                                        </p:attrNameLst>
                                      </p:cBhvr>
                                    </p:animRot>
                                    <p:animRot by="120000">
                                      <p:cBhvr>
                                        <p:cTn id="278" dur="40" fill="hold">
                                          <p:stCondLst>
                                            <p:cond delay="160"/>
                                          </p:stCondLst>
                                        </p:cTn>
                                        <p:tgtEl>
                                          <p:spTgt spid="18"/>
                                        </p:tgtEl>
                                        <p:attrNameLst>
                                          <p:attrName>r</p:attrName>
                                        </p:attrNameLst>
                                      </p:cBhvr>
                                    </p:animRot>
                                  </p:childTnLst>
                                </p:cTn>
                              </p:par>
                            </p:childTnLst>
                          </p:cTn>
                        </p:par>
                        <p:par>
                          <p:cTn id="279" fill="hold">
                            <p:stCondLst>
                              <p:cond delay="8700"/>
                            </p:stCondLst>
                            <p:childTnLst>
                              <p:par>
                                <p:cTn id="280" presetID="22" presetClass="entr" presetSubtype="8" fill="hold" nodeType="afterEffect">
                                  <p:stCondLst>
                                    <p:cond delay="0"/>
                                  </p:stCondLst>
                                  <p:childTnLst>
                                    <p:set>
                                      <p:cBhvr>
                                        <p:cTn id="281" dur="1" fill="hold">
                                          <p:stCondLst>
                                            <p:cond delay="0"/>
                                          </p:stCondLst>
                                        </p:cTn>
                                        <p:tgtEl>
                                          <p:spTgt spid="265"/>
                                        </p:tgtEl>
                                        <p:attrNameLst>
                                          <p:attrName>style.visibility</p:attrName>
                                        </p:attrNameLst>
                                      </p:cBhvr>
                                      <p:to>
                                        <p:strVal val="visible"/>
                                      </p:to>
                                    </p:set>
                                    <p:animEffect transition="in" filter="wipe(left)">
                                      <p:cBhvr>
                                        <p:cTn id="282" dur="200"/>
                                        <p:tgtEl>
                                          <p:spTgt spid="265"/>
                                        </p:tgtEl>
                                      </p:cBhvr>
                                    </p:animEffect>
                                  </p:childTnLst>
                                </p:cTn>
                              </p:par>
                            </p:childTnLst>
                          </p:cTn>
                        </p:par>
                        <p:par>
                          <p:cTn id="283" fill="hold">
                            <p:stCondLst>
                              <p:cond delay="8900"/>
                            </p:stCondLst>
                            <p:childTnLst>
                              <p:par>
                                <p:cTn id="284" presetID="22" presetClass="entr" presetSubtype="2" fill="hold" nodeType="afterEffect">
                                  <p:stCondLst>
                                    <p:cond delay="0"/>
                                  </p:stCondLst>
                                  <p:childTnLst>
                                    <p:set>
                                      <p:cBhvr>
                                        <p:cTn id="285" dur="1" fill="hold">
                                          <p:stCondLst>
                                            <p:cond delay="0"/>
                                          </p:stCondLst>
                                        </p:cTn>
                                        <p:tgtEl>
                                          <p:spTgt spid="269"/>
                                        </p:tgtEl>
                                        <p:attrNameLst>
                                          <p:attrName>style.visibility</p:attrName>
                                        </p:attrNameLst>
                                      </p:cBhvr>
                                      <p:to>
                                        <p:strVal val="visible"/>
                                      </p:to>
                                    </p:set>
                                    <p:animEffect transition="in" filter="wipe(right)">
                                      <p:cBhvr>
                                        <p:cTn id="286" dur="500"/>
                                        <p:tgtEl>
                                          <p:spTgt spid="269"/>
                                        </p:tgtEl>
                                      </p:cBhvr>
                                    </p:animEffect>
                                  </p:childTnLst>
                                </p:cTn>
                              </p:par>
                            </p:childTnLst>
                          </p:cTn>
                        </p:par>
                        <p:par>
                          <p:cTn id="287" fill="hold">
                            <p:stCondLst>
                              <p:cond delay="9400"/>
                            </p:stCondLst>
                            <p:childTnLst>
                              <p:par>
                                <p:cTn id="288" presetID="1" presetClass="exit" presetSubtype="0" fill="hold" nodeType="afterEffect">
                                  <p:stCondLst>
                                    <p:cond delay="0"/>
                                  </p:stCondLst>
                                  <p:childTnLst>
                                    <p:set>
                                      <p:cBhvr>
                                        <p:cTn id="289" dur="1" fill="hold">
                                          <p:stCondLst>
                                            <p:cond delay="0"/>
                                          </p:stCondLst>
                                        </p:cTn>
                                        <p:tgtEl>
                                          <p:spTgt spid="269"/>
                                        </p:tgtEl>
                                        <p:attrNameLst>
                                          <p:attrName>style.visibility</p:attrName>
                                        </p:attrNameLst>
                                      </p:cBhvr>
                                      <p:to>
                                        <p:strVal val="hidden"/>
                                      </p:to>
                                    </p:set>
                                  </p:childTnLst>
                                </p:cTn>
                              </p:par>
                            </p:childTnLst>
                          </p:cTn>
                        </p:par>
                        <p:par>
                          <p:cTn id="290" fill="hold">
                            <p:stCondLst>
                              <p:cond delay="9400"/>
                            </p:stCondLst>
                            <p:childTnLst>
                              <p:par>
                                <p:cTn id="291" presetID="22" presetClass="entr" presetSubtype="8" fill="hold" nodeType="afterEffect">
                                  <p:stCondLst>
                                    <p:cond delay="0"/>
                                  </p:stCondLst>
                                  <p:childTnLst>
                                    <p:set>
                                      <p:cBhvr>
                                        <p:cTn id="292" dur="1" fill="hold">
                                          <p:stCondLst>
                                            <p:cond delay="0"/>
                                          </p:stCondLst>
                                        </p:cTn>
                                        <p:tgtEl>
                                          <p:spTgt spid="270"/>
                                        </p:tgtEl>
                                        <p:attrNameLst>
                                          <p:attrName>style.visibility</p:attrName>
                                        </p:attrNameLst>
                                      </p:cBhvr>
                                      <p:to>
                                        <p:strVal val="visible"/>
                                      </p:to>
                                    </p:set>
                                    <p:animEffect transition="in" filter="wipe(left)">
                                      <p:cBhvr>
                                        <p:cTn id="293" dur="200"/>
                                        <p:tgtEl>
                                          <p:spTgt spid="270"/>
                                        </p:tgtEl>
                                      </p:cBhvr>
                                    </p:animEffect>
                                  </p:childTnLst>
                                </p:cTn>
                              </p:par>
                            </p:childTnLst>
                          </p:cTn>
                        </p:par>
                        <p:par>
                          <p:cTn id="294" fill="hold">
                            <p:stCondLst>
                              <p:cond delay="9600"/>
                            </p:stCondLst>
                            <p:childTnLst>
                              <p:par>
                                <p:cTn id="295" presetID="22" presetClass="entr" presetSubtype="2" fill="hold" nodeType="afterEffect">
                                  <p:stCondLst>
                                    <p:cond delay="0"/>
                                  </p:stCondLst>
                                  <p:childTnLst>
                                    <p:set>
                                      <p:cBhvr>
                                        <p:cTn id="296" dur="1" fill="hold">
                                          <p:stCondLst>
                                            <p:cond delay="0"/>
                                          </p:stCondLst>
                                        </p:cTn>
                                        <p:tgtEl>
                                          <p:spTgt spid="274"/>
                                        </p:tgtEl>
                                        <p:attrNameLst>
                                          <p:attrName>style.visibility</p:attrName>
                                        </p:attrNameLst>
                                      </p:cBhvr>
                                      <p:to>
                                        <p:strVal val="visible"/>
                                      </p:to>
                                    </p:set>
                                    <p:animEffect transition="in" filter="wipe(right)">
                                      <p:cBhvr>
                                        <p:cTn id="297" dur="5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81" grpId="0" animBg="1"/>
      <p:bldP spid="9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F5B60A-9519-429D-8D6B-49D15A2D0D8A}"/>
              </a:ext>
            </a:extLst>
          </p:cNvPr>
          <p:cNvSpPr>
            <a:spLocks noGrp="1"/>
          </p:cNvSpPr>
          <p:nvPr>
            <p:ph type="body" sz="quarter" idx="14"/>
          </p:nvPr>
        </p:nvSpPr>
        <p:spPr/>
        <p:txBody>
          <a:bodyPr/>
          <a:lstStyle/>
          <a:p>
            <a:r>
              <a:rPr lang="en-US" dirty="0">
                <a:solidFill>
                  <a:srgbClr val="B1D249"/>
                </a:solidFill>
              </a:rPr>
              <a:t>Twomes WP3: Data Analysis &amp; Prediction</a:t>
            </a:r>
            <a:endParaRPr lang="nl-NL" dirty="0">
              <a:solidFill>
                <a:srgbClr val="B1D249"/>
              </a:solidFill>
            </a:endParaRPr>
          </a:p>
        </p:txBody>
      </p:sp>
      <p:sp>
        <p:nvSpPr>
          <p:cNvPr id="4" name="Title 3">
            <a:extLst>
              <a:ext uri="{FF2B5EF4-FFF2-40B4-BE49-F238E27FC236}">
                <a16:creationId xmlns:a16="http://schemas.microsoft.com/office/drawing/2014/main" id="{274238FF-4382-4132-859F-36F98256B513}"/>
              </a:ext>
            </a:extLst>
          </p:cNvPr>
          <p:cNvSpPr>
            <a:spLocks noGrp="1"/>
          </p:cNvSpPr>
          <p:nvPr>
            <p:ph type="title"/>
          </p:nvPr>
        </p:nvSpPr>
        <p:spPr/>
        <p:txBody>
          <a:bodyPr>
            <a:normAutofit/>
          </a:bodyPr>
          <a:lstStyle/>
          <a:p>
            <a:r>
              <a:rPr lang="nl-NL" sz="7200" dirty="0" err="1">
                <a:solidFill>
                  <a:srgbClr val="B1D249"/>
                </a:solidFill>
              </a:rPr>
              <a:t>Predict</a:t>
            </a:r>
            <a:r>
              <a:rPr lang="nl-NL" sz="7200" dirty="0">
                <a:solidFill>
                  <a:srgbClr val="B1D249"/>
                </a:solidFill>
              </a:rPr>
              <a:t> </a:t>
            </a:r>
            <a:r>
              <a:rPr lang="nl-NL" sz="7200" dirty="0" err="1">
                <a:solidFill>
                  <a:srgbClr val="B1D249"/>
                </a:solidFill>
              </a:rPr>
              <a:t>how</a:t>
            </a:r>
            <a:r>
              <a:rPr lang="nl-NL" sz="7200" dirty="0">
                <a:solidFill>
                  <a:srgbClr val="B1D249"/>
                </a:solidFill>
              </a:rPr>
              <a:t> </a:t>
            </a:r>
            <a:r>
              <a:rPr lang="nl-NL" sz="7200" dirty="0" err="1">
                <a:solidFill>
                  <a:srgbClr val="1EBCC5"/>
                </a:solidFill>
              </a:rPr>
              <a:t>changed</a:t>
            </a:r>
            <a:r>
              <a:rPr lang="nl-NL" sz="7200" dirty="0">
                <a:solidFill>
                  <a:srgbClr val="1EBCC5"/>
                </a:solidFill>
              </a:rPr>
              <a:t> parameters</a:t>
            </a:r>
            <a:r>
              <a:rPr lang="nl-NL" sz="7200" dirty="0">
                <a:solidFill>
                  <a:srgbClr val="B1D249"/>
                </a:solidFill>
              </a:rPr>
              <a:t> change </a:t>
            </a:r>
            <a:r>
              <a:rPr lang="nl-NL" sz="7200" dirty="0" err="1">
                <a:solidFill>
                  <a:srgbClr val="1EBCC5"/>
                </a:solidFill>
              </a:rPr>
              <a:t>outcome</a:t>
            </a:r>
            <a:endParaRPr lang="nl-NL" sz="7200" dirty="0">
              <a:solidFill>
                <a:srgbClr val="1EBCC5"/>
              </a:solidFill>
            </a:endParaRPr>
          </a:p>
        </p:txBody>
      </p:sp>
      <p:sp>
        <p:nvSpPr>
          <p:cNvPr id="22" name="Rectangle 21">
            <a:extLst>
              <a:ext uri="{FF2B5EF4-FFF2-40B4-BE49-F238E27FC236}">
                <a16:creationId xmlns:a16="http://schemas.microsoft.com/office/drawing/2014/main" id="{5FC9FDC0-A81F-4668-A2D6-6EEAB2B6FDD9}"/>
              </a:ext>
            </a:extLst>
          </p:cNvPr>
          <p:cNvSpPr/>
          <p:nvPr/>
        </p:nvSpPr>
        <p:spPr>
          <a:xfrm>
            <a:off x="8945997" y="5255861"/>
            <a:ext cx="1768054" cy="3741156"/>
          </a:xfrm>
          <a:prstGeom prst="rect">
            <a:avLst/>
          </a:prstGeom>
          <a:solidFill>
            <a:schemeClr val="bg1">
              <a:lumMod val="65000"/>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Roboto" panose="020B0604020202020204" charset="0"/>
              <a:ea typeface="Roboto" panose="020B0604020202020204" charset="0"/>
            </a:endParaRPr>
          </a:p>
        </p:txBody>
      </p:sp>
      <p:sp>
        <p:nvSpPr>
          <p:cNvPr id="23" name="Rectangle 22">
            <a:extLst>
              <a:ext uri="{FF2B5EF4-FFF2-40B4-BE49-F238E27FC236}">
                <a16:creationId xmlns:a16="http://schemas.microsoft.com/office/drawing/2014/main" id="{F9F560A3-D08A-492A-A5BE-9FE1F49C03DB}"/>
              </a:ext>
            </a:extLst>
          </p:cNvPr>
          <p:cNvSpPr/>
          <p:nvPr/>
        </p:nvSpPr>
        <p:spPr>
          <a:xfrm>
            <a:off x="11598079" y="5255861"/>
            <a:ext cx="1768054" cy="2494113"/>
          </a:xfrm>
          <a:prstGeom prst="rect">
            <a:avLst/>
          </a:prstGeom>
          <a:solidFill>
            <a:schemeClr val="bg1">
              <a:lumMod val="75000"/>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Roboto" panose="020B0604020202020204" charset="0"/>
              <a:ea typeface="Roboto" panose="020B0604020202020204" charset="0"/>
            </a:endParaRPr>
          </a:p>
        </p:txBody>
      </p:sp>
      <p:sp>
        <p:nvSpPr>
          <p:cNvPr id="24" name="Rectangle 23">
            <a:extLst>
              <a:ext uri="{FF2B5EF4-FFF2-40B4-BE49-F238E27FC236}">
                <a16:creationId xmlns:a16="http://schemas.microsoft.com/office/drawing/2014/main" id="{10FF7C60-2F6E-40C7-AA84-7DE9B5223627}"/>
              </a:ext>
            </a:extLst>
          </p:cNvPr>
          <p:cNvSpPr/>
          <p:nvPr/>
        </p:nvSpPr>
        <p:spPr>
          <a:xfrm>
            <a:off x="11598079" y="7749960"/>
            <a:ext cx="1768054" cy="623538"/>
          </a:xfrm>
          <a:prstGeom prst="rect">
            <a:avLst/>
          </a:prstGeom>
          <a:solidFill>
            <a:schemeClr val="bg1">
              <a:lumMod val="50000"/>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Roboto" panose="020B0604020202020204" charset="0"/>
              <a:ea typeface="Roboto" panose="020B0604020202020204" charset="0"/>
            </a:endParaRPr>
          </a:p>
        </p:txBody>
      </p:sp>
      <p:sp>
        <p:nvSpPr>
          <p:cNvPr id="25" name="Rectangle 24">
            <a:extLst>
              <a:ext uri="{FF2B5EF4-FFF2-40B4-BE49-F238E27FC236}">
                <a16:creationId xmlns:a16="http://schemas.microsoft.com/office/drawing/2014/main" id="{97EACCA8-510A-4F8C-BDA9-FF84923D6559}"/>
              </a:ext>
            </a:extLst>
          </p:cNvPr>
          <p:cNvSpPr/>
          <p:nvPr/>
        </p:nvSpPr>
        <p:spPr>
          <a:xfrm>
            <a:off x="11598079" y="8373498"/>
            <a:ext cx="1768054" cy="623538"/>
          </a:xfrm>
          <a:prstGeom prst="rect">
            <a:avLst/>
          </a:prstGeom>
          <a:solidFill>
            <a:schemeClr val="bg1">
              <a:lumMod val="65000"/>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Roboto" panose="020B0604020202020204" charset="0"/>
              <a:ea typeface="Roboto" panose="020B0604020202020204" charset="0"/>
            </a:endParaRPr>
          </a:p>
        </p:txBody>
      </p:sp>
      <p:cxnSp>
        <p:nvCxnSpPr>
          <p:cNvPr id="26" name="Straight Connector 25">
            <a:extLst>
              <a:ext uri="{FF2B5EF4-FFF2-40B4-BE49-F238E27FC236}">
                <a16:creationId xmlns:a16="http://schemas.microsoft.com/office/drawing/2014/main" id="{2E1D0843-BE1C-4C10-A7ED-06031CBAC078}"/>
              </a:ext>
            </a:extLst>
          </p:cNvPr>
          <p:cNvCxnSpPr>
            <a:cxnSpLocks/>
          </p:cNvCxnSpPr>
          <p:nvPr/>
        </p:nvCxnSpPr>
        <p:spPr>
          <a:xfrm>
            <a:off x="8945997" y="8997017"/>
            <a:ext cx="442013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FD33A66-65EF-488D-9749-59EE3A28CCC1}"/>
              </a:ext>
            </a:extLst>
          </p:cNvPr>
          <p:cNvCxnSpPr>
            <a:cxnSpLocks/>
          </p:cNvCxnSpPr>
          <p:nvPr/>
        </p:nvCxnSpPr>
        <p:spPr>
          <a:xfrm>
            <a:off x="8945997" y="5255863"/>
            <a:ext cx="442013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4ED08CC8-2A02-430F-9E15-D4D22B86A743}"/>
              </a:ext>
            </a:extLst>
          </p:cNvPr>
          <p:cNvGrpSpPr/>
          <p:nvPr/>
        </p:nvGrpSpPr>
        <p:grpSpPr>
          <a:xfrm>
            <a:off x="8945997" y="5255851"/>
            <a:ext cx="4420136" cy="498834"/>
            <a:chOff x="3131840" y="4149073"/>
            <a:chExt cx="3600400" cy="288039"/>
          </a:xfrm>
        </p:grpSpPr>
        <p:cxnSp>
          <p:nvCxnSpPr>
            <p:cNvPr id="29" name="Straight Connector 28">
              <a:extLst>
                <a:ext uri="{FF2B5EF4-FFF2-40B4-BE49-F238E27FC236}">
                  <a16:creationId xmlns:a16="http://schemas.microsoft.com/office/drawing/2014/main" id="{C1A8D020-5070-42A7-848E-87C0D3C17192}"/>
                </a:ext>
              </a:extLst>
            </p:cNvPr>
            <p:cNvCxnSpPr>
              <a:cxnSpLocks/>
            </p:cNvCxnSpPr>
            <p:nvPr/>
          </p:nvCxnSpPr>
          <p:spPr>
            <a:xfrm>
              <a:off x="3131840" y="4437112"/>
              <a:ext cx="360040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5EC7D802-9176-4FC6-AD2A-E407A36CD8B2}"/>
                </a:ext>
              </a:extLst>
            </p:cNvPr>
            <p:cNvSpPr/>
            <p:nvPr/>
          </p:nvSpPr>
          <p:spPr>
            <a:xfrm>
              <a:off x="3131840" y="4149079"/>
              <a:ext cx="3600400" cy="288032"/>
            </a:xfrm>
            <a:prstGeom prst="rect">
              <a:avLst/>
            </a:prstGeom>
            <a:solidFill>
              <a:srgbClr val="FFFFFF">
                <a:alpha val="50196"/>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31" name="Straight Arrow Connector 30">
              <a:extLst>
                <a:ext uri="{FF2B5EF4-FFF2-40B4-BE49-F238E27FC236}">
                  <a16:creationId xmlns:a16="http://schemas.microsoft.com/office/drawing/2014/main" id="{79D2ECD8-07B1-4700-BC11-12B0A4CE1542}"/>
                </a:ext>
              </a:extLst>
            </p:cNvPr>
            <p:cNvCxnSpPr/>
            <p:nvPr/>
          </p:nvCxnSpPr>
          <p:spPr>
            <a:xfrm>
              <a:off x="4160526" y="4149073"/>
              <a:ext cx="0" cy="288038"/>
            </a:xfrm>
            <a:prstGeom prst="straightConnector1">
              <a:avLst/>
            </a:prstGeom>
            <a:ln w="9525">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5576080-9726-4620-B3AF-ABFB11E9C747}"/>
                </a:ext>
              </a:extLst>
            </p:cNvPr>
            <p:cNvCxnSpPr/>
            <p:nvPr/>
          </p:nvCxnSpPr>
          <p:spPr>
            <a:xfrm>
              <a:off x="5703554" y="4149073"/>
              <a:ext cx="0" cy="288038"/>
            </a:xfrm>
            <a:prstGeom prst="straightConnector1">
              <a:avLst/>
            </a:prstGeom>
            <a:ln w="9525">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1FEED1A5-BCD8-447E-8D65-9AE0B989ECFD}"/>
              </a:ext>
            </a:extLst>
          </p:cNvPr>
          <p:cNvGrpSpPr/>
          <p:nvPr/>
        </p:nvGrpSpPr>
        <p:grpSpPr>
          <a:xfrm>
            <a:off x="8945997" y="3830589"/>
            <a:ext cx="4434099" cy="5161823"/>
            <a:chOff x="10125877" y="3535619"/>
            <a:chExt cx="4434099" cy="5161823"/>
          </a:xfrm>
        </p:grpSpPr>
        <p:sp>
          <p:nvSpPr>
            <p:cNvPr id="21" name="Isosceles Triangle 20">
              <a:extLst>
                <a:ext uri="{FF2B5EF4-FFF2-40B4-BE49-F238E27FC236}">
                  <a16:creationId xmlns:a16="http://schemas.microsoft.com/office/drawing/2014/main" id="{59B347B6-E43F-4B92-B276-582CDABDF2F2}"/>
                </a:ext>
              </a:extLst>
            </p:cNvPr>
            <p:cNvSpPr/>
            <p:nvPr/>
          </p:nvSpPr>
          <p:spPr>
            <a:xfrm>
              <a:off x="10139840" y="3535619"/>
              <a:ext cx="4420136" cy="1427522"/>
            </a:xfrm>
            <a:prstGeom prst="triangle">
              <a:avLst>
                <a:gd name="adj" fmla="val 4872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tangle 34">
              <a:extLst>
                <a:ext uri="{FF2B5EF4-FFF2-40B4-BE49-F238E27FC236}">
                  <a16:creationId xmlns:a16="http://schemas.microsoft.com/office/drawing/2014/main" id="{663BBF09-DFBD-4E59-9B21-090A38C3F3C9}"/>
                </a:ext>
              </a:extLst>
            </p:cNvPr>
            <p:cNvSpPr/>
            <p:nvPr/>
          </p:nvSpPr>
          <p:spPr>
            <a:xfrm>
              <a:off x="10125877" y="4956295"/>
              <a:ext cx="4420136" cy="374114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209" name="Group 208">
            <a:extLst>
              <a:ext uri="{FF2B5EF4-FFF2-40B4-BE49-F238E27FC236}">
                <a16:creationId xmlns:a16="http://schemas.microsoft.com/office/drawing/2014/main" id="{5175CB55-56B0-4E1E-9545-77A349BCF98B}"/>
              </a:ext>
            </a:extLst>
          </p:cNvPr>
          <p:cNvGrpSpPr/>
          <p:nvPr/>
        </p:nvGrpSpPr>
        <p:grpSpPr>
          <a:xfrm>
            <a:off x="13366133" y="6116435"/>
            <a:ext cx="8634262" cy="2010807"/>
            <a:chOff x="13424855" y="6162838"/>
            <a:chExt cx="8204645" cy="2010807"/>
          </a:xfrm>
        </p:grpSpPr>
        <p:cxnSp>
          <p:nvCxnSpPr>
            <p:cNvPr id="38" name="Straight Arrow Connector 37">
              <a:extLst>
                <a:ext uri="{FF2B5EF4-FFF2-40B4-BE49-F238E27FC236}">
                  <a16:creationId xmlns:a16="http://schemas.microsoft.com/office/drawing/2014/main" id="{EA9F9173-13CF-4C60-A1A7-FEAFC14CE48C}"/>
                </a:ext>
              </a:extLst>
            </p:cNvPr>
            <p:cNvCxnSpPr>
              <a:cxnSpLocks/>
              <a:stCxn id="35" idx="3"/>
              <a:endCxn id="40" idx="1"/>
            </p:cNvCxnSpPr>
            <p:nvPr/>
          </p:nvCxnSpPr>
          <p:spPr>
            <a:xfrm>
              <a:off x="13424855" y="7168242"/>
              <a:ext cx="2876693" cy="0"/>
            </a:xfrm>
            <a:prstGeom prst="straightConnector1">
              <a:avLst/>
            </a:prstGeom>
            <a:ln w="76200">
              <a:solidFill>
                <a:srgbClr val="1EBCC5"/>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C018006-C74D-4455-8875-940A9C9FEDE2}"/>
                </a:ext>
              </a:extLst>
            </p:cNvPr>
            <p:cNvSpPr txBox="1"/>
            <p:nvPr/>
          </p:nvSpPr>
          <p:spPr>
            <a:xfrm>
              <a:off x="16301548" y="6162838"/>
              <a:ext cx="5327952" cy="2010807"/>
            </a:xfrm>
            <a:prstGeom prst="rect">
              <a:avLst/>
            </a:prstGeom>
            <a:noFill/>
            <a:ln>
              <a:solidFill>
                <a:srgbClr val="1EBCC5"/>
              </a:solidFill>
              <a:prstDash val="dash"/>
            </a:ln>
          </p:spPr>
          <p:txBody>
            <a:bodyPr wrap="square" lIns="180000" rIns="180000" rtlCol="0">
              <a:spAutoFit/>
            </a:bodyPr>
            <a:lstStyle/>
            <a:p>
              <a:pPr>
                <a:lnSpc>
                  <a:spcPct val="150000"/>
                </a:lnSpc>
              </a:pPr>
              <a:r>
                <a:rPr lang="nl-NL" sz="4400" dirty="0">
                  <a:solidFill>
                    <a:srgbClr val="1EBCC5"/>
                  </a:solidFill>
                  <a:latin typeface="Roboto" panose="020B0604020202020204" charset="0"/>
                  <a:ea typeface="Roboto" panose="020B0604020202020204" charset="0"/>
                </a:rPr>
                <a:t>indoor </a:t>
              </a:r>
              <a:r>
                <a:rPr lang="nl-NL" sz="4400" dirty="0" err="1">
                  <a:solidFill>
                    <a:srgbClr val="1EBCC5"/>
                  </a:solidFill>
                  <a:latin typeface="Roboto" panose="020B0604020202020204" charset="0"/>
                  <a:ea typeface="Roboto" panose="020B0604020202020204" charset="0"/>
                </a:rPr>
                <a:t>temperature</a:t>
              </a:r>
              <a:endParaRPr lang="nl-NL" sz="4400" dirty="0">
                <a:solidFill>
                  <a:srgbClr val="1EBCC5"/>
                </a:solidFill>
                <a:latin typeface="Roboto" panose="020B0604020202020204" charset="0"/>
                <a:ea typeface="Roboto" panose="020B0604020202020204" charset="0"/>
              </a:endParaRPr>
            </a:p>
            <a:p>
              <a:pPr>
                <a:lnSpc>
                  <a:spcPct val="150000"/>
                </a:lnSpc>
              </a:pPr>
              <a:r>
                <a:rPr lang="nl-NL" sz="4400" dirty="0">
                  <a:solidFill>
                    <a:srgbClr val="1EBCC5"/>
                  </a:solidFill>
                  <a:latin typeface="Roboto" panose="020B0604020202020204" charset="0"/>
                  <a:ea typeface="Roboto" panose="020B0604020202020204" charset="0"/>
                </a:rPr>
                <a:t>energy </a:t>
              </a:r>
              <a:r>
                <a:rPr lang="nl-NL" sz="4400" dirty="0" err="1">
                  <a:solidFill>
                    <a:srgbClr val="1EBCC5"/>
                  </a:solidFill>
                  <a:latin typeface="Roboto" panose="020B0604020202020204" charset="0"/>
                  <a:ea typeface="Roboto" panose="020B0604020202020204" charset="0"/>
                </a:rPr>
                <a:t>use</a:t>
              </a:r>
              <a:endParaRPr lang="nl-NL" sz="4400" dirty="0">
                <a:solidFill>
                  <a:srgbClr val="1EBCC5"/>
                </a:solidFill>
                <a:latin typeface="Roboto" panose="020B0604020202020204" charset="0"/>
                <a:ea typeface="Roboto" panose="020B0604020202020204" charset="0"/>
              </a:endParaRPr>
            </a:p>
          </p:txBody>
        </p:sp>
      </p:grpSp>
      <p:grpSp>
        <p:nvGrpSpPr>
          <p:cNvPr id="208" name="Group 207">
            <a:extLst>
              <a:ext uri="{FF2B5EF4-FFF2-40B4-BE49-F238E27FC236}">
                <a16:creationId xmlns:a16="http://schemas.microsoft.com/office/drawing/2014/main" id="{BEE6D70D-475F-4004-8E97-BCCA3E0F93DB}"/>
              </a:ext>
            </a:extLst>
          </p:cNvPr>
          <p:cNvGrpSpPr/>
          <p:nvPr/>
        </p:nvGrpSpPr>
        <p:grpSpPr>
          <a:xfrm>
            <a:off x="1010007" y="6116435"/>
            <a:ext cx="7935990" cy="2010807"/>
            <a:chOff x="1214870" y="6123230"/>
            <a:chExt cx="7935990" cy="2010807"/>
          </a:xfrm>
        </p:grpSpPr>
        <p:cxnSp>
          <p:nvCxnSpPr>
            <p:cNvPr id="34" name="Straight Arrow Connector 33">
              <a:extLst>
                <a:ext uri="{FF2B5EF4-FFF2-40B4-BE49-F238E27FC236}">
                  <a16:creationId xmlns:a16="http://schemas.microsoft.com/office/drawing/2014/main" id="{B373D734-62A8-402E-A50D-E0F8B9E5A309}"/>
                </a:ext>
              </a:extLst>
            </p:cNvPr>
            <p:cNvCxnSpPr>
              <a:cxnSpLocks/>
              <a:stCxn id="42" idx="3"/>
              <a:endCxn id="35" idx="1"/>
            </p:cNvCxnSpPr>
            <p:nvPr/>
          </p:nvCxnSpPr>
          <p:spPr>
            <a:xfrm>
              <a:off x="6821810" y="7128634"/>
              <a:ext cx="2329050" cy="0"/>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10EC3F5-68CA-406C-90F1-75B1CB7618A0}"/>
                </a:ext>
              </a:extLst>
            </p:cNvPr>
            <p:cNvSpPr txBox="1"/>
            <p:nvPr/>
          </p:nvSpPr>
          <p:spPr>
            <a:xfrm>
              <a:off x="1214870" y="6123230"/>
              <a:ext cx="5606940" cy="2010807"/>
            </a:xfrm>
            <a:prstGeom prst="rect">
              <a:avLst/>
            </a:prstGeom>
            <a:noFill/>
            <a:ln>
              <a:solidFill>
                <a:schemeClr val="tx1"/>
              </a:solidFill>
              <a:prstDash val="dash"/>
              <a:extLst>
                <a:ext uri="{C807C97D-BFC1-408E-A445-0C87EB9F89A2}">
                  <ask:lineSketchStyleProps xmlns:ask="http://schemas.microsoft.com/office/drawing/2018/sketchyshapes" sd="1219033472">
                    <a:custGeom>
                      <a:avLst/>
                      <a:gdLst>
                        <a:gd name="connsiteX0" fmla="*/ 0 w 4303697"/>
                        <a:gd name="connsiteY0" fmla="*/ 0 h 2010807"/>
                        <a:gd name="connsiteX1" fmla="*/ 571777 w 4303697"/>
                        <a:gd name="connsiteY1" fmla="*/ 0 h 2010807"/>
                        <a:gd name="connsiteX2" fmla="*/ 1057480 w 4303697"/>
                        <a:gd name="connsiteY2" fmla="*/ 0 h 2010807"/>
                        <a:gd name="connsiteX3" fmla="*/ 1758368 w 4303697"/>
                        <a:gd name="connsiteY3" fmla="*/ 0 h 2010807"/>
                        <a:gd name="connsiteX4" fmla="*/ 2330145 w 4303697"/>
                        <a:gd name="connsiteY4" fmla="*/ 0 h 2010807"/>
                        <a:gd name="connsiteX5" fmla="*/ 2901921 w 4303697"/>
                        <a:gd name="connsiteY5" fmla="*/ 0 h 2010807"/>
                        <a:gd name="connsiteX6" fmla="*/ 3602809 w 4303697"/>
                        <a:gd name="connsiteY6" fmla="*/ 0 h 2010807"/>
                        <a:gd name="connsiteX7" fmla="*/ 4303697 w 4303697"/>
                        <a:gd name="connsiteY7" fmla="*/ 0 h 2010807"/>
                        <a:gd name="connsiteX8" fmla="*/ 4303697 w 4303697"/>
                        <a:gd name="connsiteY8" fmla="*/ 710485 h 2010807"/>
                        <a:gd name="connsiteX9" fmla="*/ 4303697 w 4303697"/>
                        <a:gd name="connsiteY9" fmla="*/ 1340538 h 2010807"/>
                        <a:gd name="connsiteX10" fmla="*/ 4303697 w 4303697"/>
                        <a:gd name="connsiteY10" fmla="*/ 2010807 h 2010807"/>
                        <a:gd name="connsiteX11" fmla="*/ 3688883 w 4303697"/>
                        <a:gd name="connsiteY11" fmla="*/ 2010807 h 2010807"/>
                        <a:gd name="connsiteX12" fmla="*/ 3117106 w 4303697"/>
                        <a:gd name="connsiteY12" fmla="*/ 2010807 h 2010807"/>
                        <a:gd name="connsiteX13" fmla="*/ 2416218 w 4303697"/>
                        <a:gd name="connsiteY13" fmla="*/ 2010807 h 2010807"/>
                        <a:gd name="connsiteX14" fmla="*/ 1715331 w 4303697"/>
                        <a:gd name="connsiteY14" fmla="*/ 2010807 h 2010807"/>
                        <a:gd name="connsiteX15" fmla="*/ 1186591 w 4303697"/>
                        <a:gd name="connsiteY15" fmla="*/ 2010807 h 2010807"/>
                        <a:gd name="connsiteX16" fmla="*/ 571777 w 4303697"/>
                        <a:gd name="connsiteY16" fmla="*/ 2010807 h 2010807"/>
                        <a:gd name="connsiteX17" fmla="*/ 0 w 4303697"/>
                        <a:gd name="connsiteY17" fmla="*/ 2010807 h 2010807"/>
                        <a:gd name="connsiteX18" fmla="*/ 0 w 4303697"/>
                        <a:gd name="connsiteY18" fmla="*/ 1340538 h 2010807"/>
                        <a:gd name="connsiteX19" fmla="*/ 0 w 4303697"/>
                        <a:gd name="connsiteY19" fmla="*/ 710485 h 2010807"/>
                        <a:gd name="connsiteX20" fmla="*/ 0 w 4303697"/>
                        <a:gd name="connsiteY20" fmla="*/ 0 h 201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03697" h="2010807" extrusionOk="0">
                          <a:moveTo>
                            <a:pt x="0" y="0"/>
                          </a:moveTo>
                          <a:cubicBezTo>
                            <a:pt x="123957" y="-3435"/>
                            <a:pt x="379201" y="19812"/>
                            <a:pt x="571777" y="0"/>
                          </a:cubicBezTo>
                          <a:cubicBezTo>
                            <a:pt x="764353" y="-19812"/>
                            <a:pt x="824864" y="-17426"/>
                            <a:pt x="1057480" y="0"/>
                          </a:cubicBezTo>
                          <a:cubicBezTo>
                            <a:pt x="1290096" y="17426"/>
                            <a:pt x="1586919" y="34171"/>
                            <a:pt x="1758368" y="0"/>
                          </a:cubicBezTo>
                          <a:cubicBezTo>
                            <a:pt x="1929817" y="-34171"/>
                            <a:pt x="2158375" y="26172"/>
                            <a:pt x="2330145" y="0"/>
                          </a:cubicBezTo>
                          <a:cubicBezTo>
                            <a:pt x="2501915" y="-26172"/>
                            <a:pt x="2681308" y="6644"/>
                            <a:pt x="2901921" y="0"/>
                          </a:cubicBezTo>
                          <a:cubicBezTo>
                            <a:pt x="3122534" y="-6644"/>
                            <a:pt x="3432240" y="-18941"/>
                            <a:pt x="3602809" y="0"/>
                          </a:cubicBezTo>
                          <a:cubicBezTo>
                            <a:pt x="3773378" y="18941"/>
                            <a:pt x="3994605" y="10758"/>
                            <a:pt x="4303697" y="0"/>
                          </a:cubicBezTo>
                          <a:cubicBezTo>
                            <a:pt x="4290404" y="308656"/>
                            <a:pt x="4327702" y="406595"/>
                            <a:pt x="4303697" y="710485"/>
                          </a:cubicBezTo>
                          <a:cubicBezTo>
                            <a:pt x="4279692" y="1014375"/>
                            <a:pt x="4332760" y="1180277"/>
                            <a:pt x="4303697" y="1340538"/>
                          </a:cubicBezTo>
                          <a:cubicBezTo>
                            <a:pt x="4274634" y="1500799"/>
                            <a:pt x="4306162" y="1760520"/>
                            <a:pt x="4303697" y="2010807"/>
                          </a:cubicBezTo>
                          <a:cubicBezTo>
                            <a:pt x="4117240" y="2019255"/>
                            <a:pt x="3979867" y="1994585"/>
                            <a:pt x="3688883" y="2010807"/>
                          </a:cubicBezTo>
                          <a:cubicBezTo>
                            <a:pt x="3397899" y="2027029"/>
                            <a:pt x="3399522" y="2015135"/>
                            <a:pt x="3117106" y="2010807"/>
                          </a:cubicBezTo>
                          <a:cubicBezTo>
                            <a:pt x="2834690" y="2006479"/>
                            <a:pt x="2624684" y="2021787"/>
                            <a:pt x="2416218" y="2010807"/>
                          </a:cubicBezTo>
                          <a:cubicBezTo>
                            <a:pt x="2207752" y="1999827"/>
                            <a:pt x="1885874" y="2035457"/>
                            <a:pt x="1715331" y="2010807"/>
                          </a:cubicBezTo>
                          <a:cubicBezTo>
                            <a:pt x="1544788" y="1986157"/>
                            <a:pt x="1360764" y="1993987"/>
                            <a:pt x="1186591" y="2010807"/>
                          </a:cubicBezTo>
                          <a:cubicBezTo>
                            <a:pt x="1012418" y="2027627"/>
                            <a:pt x="829756" y="2017879"/>
                            <a:pt x="571777" y="2010807"/>
                          </a:cubicBezTo>
                          <a:cubicBezTo>
                            <a:pt x="313798" y="2003735"/>
                            <a:pt x="272039" y="2011154"/>
                            <a:pt x="0" y="2010807"/>
                          </a:cubicBezTo>
                          <a:cubicBezTo>
                            <a:pt x="14936" y="1860138"/>
                            <a:pt x="-1556" y="1615474"/>
                            <a:pt x="0" y="1340538"/>
                          </a:cubicBezTo>
                          <a:cubicBezTo>
                            <a:pt x="1556" y="1065602"/>
                            <a:pt x="-16554" y="927424"/>
                            <a:pt x="0" y="710485"/>
                          </a:cubicBezTo>
                          <a:cubicBezTo>
                            <a:pt x="16554" y="493546"/>
                            <a:pt x="-31863" y="211119"/>
                            <a:pt x="0" y="0"/>
                          </a:cubicBezTo>
                          <a:close/>
                        </a:path>
                      </a:pathLst>
                    </a:custGeom>
                    <ask:type>
                      <ask:lineSketchNone/>
                    </ask:type>
                  </ask:lineSketchStyleProps>
                </a:ext>
              </a:extLst>
            </a:ln>
          </p:spPr>
          <p:txBody>
            <a:bodyPr wrap="square" lIns="180000" rIns="180000" rtlCol="0">
              <a:spAutoFit/>
            </a:bodyPr>
            <a:lstStyle/>
            <a:p>
              <a:pPr algn="r">
                <a:lnSpc>
                  <a:spcPct val="150000"/>
                </a:lnSpc>
              </a:pPr>
              <a:r>
                <a:rPr lang="nl-NL" sz="4400">
                  <a:latin typeface="Roboto" panose="020B0604020202020204" charset="0"/>
                  <a:ea typeface="Roboto" panose="020B0604020202020204" charset="0"/>
                </a:rPr>
                <a:t>setpoint changes</a:t>
              </a:r>
            </a:p>
            <a:p>
              <a:pPr algn="r">
                <a:lnSpc>
                  <a:spcPct val="150000"/>
                </a:lnSpc>
              </a:pPr>
              <a:r>
                <a:rPr lang="nl-NL" sz="4400" err="1">
                  <a:latin typeface="Roboto" panose="020B0604020202020204" charset="0"/>
                  <a:ea typeface="Roboto" panose="020B0604020202020204" charset="0"/>
                </a:rPr>
                <a:t>weather</a:t>
              </a:r>
              <a:endParaRPr lang="nl-NL" sz="4400">
                <a:latin typeface="Roboto" panose="020B0604020202020204" charset="0"/>
                <a:ea typeface="Roboto" panose="020B0604020202020204" charset="0"/>
              </a:endParaRPr>
            </a:p>
          </p:txBody>
        </p:sp>
      </p:grpSp>
      <p:pic>
        <p:nvPicPr>
          <p:cNvPr id="64" name="Graphic 63">
            <a:extLst>
              <a:ext uri="{FF2B5EF4-FFF2-40B4-BE49-F238E27FC236}">
                <a16:creationId xmlns:a16="http://schemas.microsoft.com/office/drawing/2014/main" id="{C09A9739-6D8B-4797-94E1-37B1A3960B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64360" y="5863600"/>
            <a:ext cx="806506" cy="806504"/>
          </a:xfrm>
          <a:prstGeom prst="rect">
            <a:avLst/>
          </a:prstGeom>
        </p:spPr>
      </p:pic>
      <p:grpSp>
        <p:nvGrpSpPr>
          <p:cNvPr id="66" name="Group 65">
            <a:extLst>
              <a:ext uri="{FF2B5EF4-FFF2-40B4-BE49-F238E27FC236}">
                <a16:creationId xmlns:a16="http://schemas.microsoft.com/office/drawing/2014/main" id="{AA3A6AFA-D1B0-471C-9815-BC585B39E2C6}"/>
              </a:ext>
            </a:extLst>
          </p:cNvPr>
          <p:cNvGrpSpPr/>
          <p:nvPr/>
        </p:nvGrpSpPr>
        <p:grpSpPr>
          <a:xfrm>
            <a:off x="12473183" y="8202409"/>
            <a:ext cx="611170" cy="611170"/>
            <a:chOff x="13947677" y="717157"/>
            <a:chExt cx="2012395" cy="2012395"/>
          </a:xfrm>
        </p:grpSpPr>
        <p:sp>
          <p:nvSpPr>
            <p:cNvPr id="65" name="Oval 64">
              <a:extLst>
                <a:ext uri="{FF2B5EF4-FFF2-40B4-BE49-F238E27FC236}">
                  <a16:creationId xmlns:a16="http://schemas.microsoft.com/office/drawing/2014/main" id="{E853D021-B06A-4F1C-B9D8-8C8A1472B32A}"/>
                </a:ext>
              </a:extLst>
            </p:cNvPr>
            <p:cNvSpPr/>
            <p:nvPr/>
          </p:nvSpPr>
          <p:spPr>
            <a:xfrm>
              <a:off x="13947677" y="717157"/>
              <a:ext cx="2012395" cy="2012395"/>
            </a:xfrm>
            <a:prstGeom prst="ellipse">
              <a:avLst/>
            </a:prstGeom>
            <a:solidFill>
              <a:schemeClr val="bg1"/>
            </a:solidFill>
            <a:ln w="38100">
              <a:solidFill>
                <a:srgbClr val="B1D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2" name="Graphic 61">
              <a:extLst>
                <a:ext uri="{FF2B5EF4-FFF2-40B4-BE49-F238E27FC236}">
                  <a16:creationId xmlns:a16="http://schemas.microsoft.com/office/drawing/2014/main" id="{E47300E2-8EB2-41C8-B191-9656128123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261576" y="976464"/>
              <a:ext cx="1493780" cy="1493780"/>
            </a:xfrm>
            <a:prstGeom prst="rect">
              <a:avLst/>
            </a:prstGeom>
          </p:spPr>
        </p:pic>
      </p:grpSp>
      <p:grpSp>
        <p:nvGrpSpPr>
          <p:cNvPr id="67" name="Group 66">
            <a:extLst>
              <a:ext uri="{FF2B5EF4-FFF2-40B4-BE49-F238E27FC236}">
                <a16:creationId xmlns:a16="http://schemas.microsoft.com/office/drawing/2014/main" id="{4660F771-2718-4B4D-847A-56C886B2DB01}"/>
              </a:ext>
            </a:extLst>
          </p:cNvPr>
          <p:cNvGrpSpPr/>
          <p:nvPr/>
        </p:nvGrpSpPr>
        <p:grpSpPr>
          <a:xfrm>
            <a:off x="10905298" y="8202409"/>
            <a:ext cx="611170" cy="611170"/>
            <a:chOff x="13947677" y="717157"/>
            <a:chExt cx="2012395" cy="2012395"/>
          </a:xfrm>
        </p:grpSpPr>
        <p:sp>
          <p:nvSpPr>
            <p:cNvPr id="68" name="Oval 67">
              <a:extLst>
                <a:ext uri="{FF2B5EF4-FFF2-40B4-BE49-F238E27FC236}">
                  <a16:creationId xmlns:a16="http://schemas.microsoft.com/office/drawing/2014/main" id="{277A744A-2E14-4B6A-BFE4-788404287BE8}"/>
                </a:ext>
              </a:extLst>
            </p:cNvPr>
            <p:cNvSpPr/>
            <p:nvPr/>
          </p:nvSpPr>
          <p:spPr>
            <a:xfrm>
              <a:off x="13947677" y="717157"/>
              <a:ext cx="2012395" cy="2012395"/>
            </a:xfrm>
            <a:prstGeom prst="ellipse">
              <a:avLst/>
            </a:prstGeom>
            <a:solidFill>
              <a:schemeClr val="bg1"/>
            </a:solidFill>
            <a:ln w="38100">
              <a:solidFill>
                <a:srgbClr val="1EB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9" name="Graphic 68">
              <a:extLst>
                <a:ext uri="{FF2B5EF4-FFF2-40B4-BE49-F238E27FC236}">
                  <a16:creationId xmlns:a16="http://schemas.microsoft.com/office/drawing/2014/main" id="{48107F01-04E6-4B22-9589-AFDEFB4AD9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61576" y="976464"/>
              <a:ext cx="1493780" cy="1493780"/>
            </a:xfrm>
            <a:prstGeom prst="rect">
              <a:avLst/>
            </a:prstGeom>
          </p:spPr>
        </p:pic>
      </p:grpSp>
      <p:grpSp>
        <p:nvGrpSpPr>
          <p:cNvPr id="70" name="Group 69">
            <a:extLst>
              <a:ext uri="{FF2B5EF4-FFF2-40B4-BE49-F238E27FC236}">
                <a16:creationId xmlns:a16="http://schemas.microsoft.com/office/drawing/2014/main" id="{80F11062-2BAE-4C6B-9488-B2AD3CB587B6}"/>
              </a:ext>
            </a:extLst>
          </p:cNvPr>
          <p:cNvGrpSpPr/>
          <p:nvPr/>
        </p:nvGrpSpPr>
        <p:grpSpPr>
          <a:xfrm>
            <a:off x="9394562" y="8202409"/>
            <a:ext cx="611170" cy="611170"/>
            <a:chOff x="13947677" y="717157"/>
            <a:chExt cx="2012395" cy="2012395"/>
          </a:xfrm>
        </p:grpSpPr>
        <p:sp>
          <p:nvSpPr>
            <p:cNvPr id="71" name="Oval 70">
              <a:extLst>
                <a:ext uri="{FF2B5EF4-FFF2-40B4-BE49-F238E27FC236}">
                  <a16:creationId xmlns:a16="http://schemas.microsoft.com/office/drawing/2014/main" id="{B0FE7A87-D0FD-4C22-9947-245A766D79B0}"/>
                </a:ext>
              </a:extLst>
            </p:cNvPr>
            <p:cNvSpPr/>
            <p:nvPr/>
          </p:nvSpPr>
          <p:spPr>
            <a:xfrm>
              <a:off x="13947677" y="717157"/>
              <a:ext cx="2012395" cy="2012395"/>
            </a:xfrm>
            <a:prstGeom prst="ellipse">
              <a:avLst/>
            </a:prstGeom>
            <a:solidFill>
              <a:schemeClr val="bg1"/>
            </a:solidFill>
            <a:ln w="38100">
              <a:solidFill>
                <a:srgbClr val="B1D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2" name="Graphic 71">
              <a:extLst>
                <a:ext uri="{FF2B5EF4-FFF2-40B4-BE49-F238E27FC236}">
                  <a16:creationId xmlns:a16="http://schemas.microsoft.com/office/drawing/2014/main" id="{066EF00D-92A7-4362-8CDC-CDE74786CA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261576" y="976464"/>
              <a:ext cx="1493780" cy="1493780"/>
            </a:xfrm>
            <a:prstGeom prst="rect">
              <a:avLst/>
            </a:prstGeom>
          </p:spPr>
        </p:pic>
      </p:grpSp>
      <p:pic>
        <p:nvPicPr>
          <p:cNvPr id="76" name="Graphic 75">
            <a:extLst>
              <a:ext uri="{FF2B5EF4-FFF2-40B4-BE49-F238E27FC236}">
                <a16:creationId xmlns:a16="http://schemas.microsoft.com/office/drawing/2014/main" id="{1DB38D79-89D6-46E4-90DE-49845A660008}"/>
              </a:ext>
            </a:extLst>
          </p:cNvPr>
          <p:cNvPicPr>
            <a:picLocks noChangeAspect="1"/>
          </p:cNvPicPr>
          <p:nvPr/>
        </p:nvPicPr>
        <p:blipFill>
          <a:blip r:embed="rId3">
            <a:extLst>
              <a:ext uri="{96DAC541-7B7A-43D3-8B79-37D633B846F1}">
                <asvg:svgBlip xmlns:asvg="http://schemas.microsoft.com/office/drawing/2016/SVG/main" r:embed="rId9"/>
              </a:ext>
            </a:extLst>
          </a:blip>
          <a:stretch>
            <a:fillRect/>
          </a:stretch>
        </p:blipFill>
        <p:spPr>
          <a:xfrm>
            <a:off x="10752560" y="6504813"/>
            <a:ext cx="806506" cy="806504"/>
          </a:xfrm>
          <a:prstGeom prst="rect">
            <a:avLst/>
          </a:prstGeom>
        </p:spPr>
      </p:pic>
      <p:pic>
        <p:nvPicPr>
          <p:cNvPr id="77" name="Graphic 76">
            <a:extLst>
              <a:ext uri="{FF2B5EF4-FFF2-40B4-BE49-F238E27FC236}">
                <a16:creationId xmlns:a16="http://schemas.microsoft.com/office/drawing/2014/main" id="{55BE8D1E-40F9-4BBB-A3BD-FC4E77A424C0}"/>
              </a:ext>
            </a:extLst>
          </p:cNvPr>
          <p:cNvPicPr>
            <a:picLocks noChangeAspect="1"/>
          </p:cNvPicPr>
          <p:nvPr/>
        </p:nvPicPr>
        <p:blipFill>
          <a:blip r:embed="rId3">
            <a:extLst>
              <a:ext uri="{96DAC541-7B7A-43D3-8B79-37D633B846F1}">
                <asvg:svgBlip xmlns:asvg="http://schemas.microsoft.com/office/drawing/2016/SVG/main" r:embed="rId9"/>
              </a:ext>
            </a:extLst>
          </a:blip>
          <a:stretch>
            <a:fillRect/>
          </a:stretch>
        </p:blipFill>
        <p:spPr>
          <a:xfrm>
            <a:off x="9473356" y="6629752"/>
            <a:ext cx="806506" cy="806504"/>
          </a:xfrm>
          <a:prstGeom prst="rect">
            <a:avLst/>
          </a:prstGeom>
        </p:spPr>
      </p:pic>
      <p:pic>
        <p:nvPicPr>
          <p:cNvPr id="78" name="Graphic 77">
            <a:extLst>
              <a:ext uri="{FF2B5EF4-FFF2-40B4-BE49-F238E27FC236}">
                <a16:creationId xmlns:a16="http://schemas.microsoft.com/office/drawing/2014/main" id="{EF404D62-CECC-44D5-934D-5717A02A3019}"/>
              </a:ext>
            </a:extLst>
          </p:cNvPr>
          <p:cNvPicPr>
            <a:picLocks noChangeAspect="1"/>
          </p:cNvPicPr>
          <p:nvPr/>
        </p:nvPicPr>
        <p:blipFill>
          <a:blip r:embed="rId3">
            <a:extLst>
              <a:ext uri="{96DAC541-7B7A-43D3-8B79-37D633B846F1}">
                <asvg:svgBlip xmlns:asvg="http://schemas.microsoft.com/office/drawing/2016/SVG/main" r:embed="rId9"/>
              </a:ext>
            </a:extLst>
          </a:blip>
          <a:stretch>
            <a:fillRect/>
          </a:stretch>
        </p:blipFill>
        <p:spPr>
          <a:xfrm>
            <a:off x="12135667" y="6595506"/>
            <a:ext cx="806506" cy="806504"/>
          </a:xfrm>
          <a:prstGeom prst="rect">
            <a:avLst/>
          </a:prstGeom>
        </p:spPr>
      </p:pic>
      <p:pic>
        <p:nvPicPr>
          <p:cNvPr id="79" name="Graphic 78">
            <a:extLst>
              <a:ext uri="{FF2B5EF4-FFF2-40B4-BE49-F238E27FC236}">
                <a16:creationId xmlns:a16="http://schemas.microsoft.com/office/drawing/2014/main" id="{74A40600-5D32-4D86-AFF4-EC8445A3D34C}"/>
              </a:ext>
            </a:extLst>
          </p:cNvPr>
          <p:cNvPicPr>
            <a:picLocks noChangeAspect="1"/>
          </p:cNvPicPr>
          <p:nvPr/>
        </p:nvPicPr>
        <p:blipFill>
          <a:blip r:embed="rId3">
            <a:extLst>
              <a:ext uri="{96DAC541-7B7A-43D3-8B79-37D633B846F1}">
                <asvg:svgBlip xmlns:asvg="http://schemas.microsoft.com/office/drawing/2016/SVG/main" r:embed="rId9"/>
              </a:ext>
            </a:extLst>
          </a:blip>
          <a:stretch>
            <a:fillRect/>
          </a:stretch>
        </p:blipFill>
        <p:spPr>
          <a:xfrm>
            <a:off x="11714464" y="5813030"/>
            <a:ext cx="806506" cy="806504"/>
          </a:xfrm>
          <a:prstGeom prst="rect">
            <a:avLst/>
          </a:prstGeom>
        </p:spPr>
      </p:pic>
      <p:pic>
        <p:nvPicPr>
          <p:cNvPr id="80" name="Graphic 79">
            <a:extLst>
              <a:ext uri="{FF2B5EF4-FFF2-40B4-BE49-F238E27FC236}">
                <a16:creationId xmlns:a16="http://schemas.microsoft.com/office/drawing/2014/main" id="{9F8506D4-7FFE-42F9-9069-A8EDF0FDEE7A}"/>
              </a:ext>
            </a:extLst>
          </p:cNvPr>
          <p:cNvPicPr>
            <a:picLocks noChangeAspect="1"/>
          </p:cNvPicPr>
          <p:nvPr/>
        </p:nvPicPr>
        <p:blipFill>
          <a:blip r:embed="rId3">
            <a:extLst>
              <a:ext uri="{96DAC541-7B7A-43D3-8B79-37D633B846F1}">
                <asvg:svgBlip xmlns:asvg="http://schemas.microsoft.com/office/drawing/2016/SVG/main" r:embed="rId9"/>
              </a:ext>
            </a:extLst>
          </a:blip>
          <a:stretch>
            <a:fillRect/>
          </a:stretch>
        </p:blipFill>
        <p:spPr>
          <a:xfrm>
            <a:off x="11349773" y="7334012"/>
            <a:ext cx="806506" cy="806504"/>
          </a:xfrm>
          <a:prstGeom prst="rect">
            <a:avLst/>
          </a:prstGeom>
        </p:spPr>
      </p:pic>
      <p:cxnSp>
        <p:nvCxnSpPr>
          <p:cNvPr id="82" name="Straight Arrow Connector 81">
            <a:extLst>
              <a:ext uri="{FF2B5EF4-FFF2-40B4-BE49-F238E27FC236}">
                <a16:creationId xmlns:a16="http://schemas.microsoft.com/office/drawing/2014/main" id="{775293A9-4D9B-4207-8D28-7E13A366F388}"/>
              </a:ext>
            </a:extLst>
          </p:cNvPr>
          <p:cNvCxnSpPr>
            <a:cxnSpLocks/>
            <a:stCxn id="77" idx="3"/>
            <a:endCxn id="76" idx="1"/>
          </p:cNvCxnSpPr>
          <p:nvPr/>
        </p:nvCxnSpPr>
        <p:spPr>
          <a:xfrm flipV="1">
            <a:off x="10279862" y="6908065"/>
            <a:ext cx="472698" cy="124939"/>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81F28F5-8C64-4329-B8DD-A238D6DEDB58}"/>
              </a:ext>
            </a:extLst>
          </p:cNvPr>
          <p:cNvCxnSpPr>
            <a:cxnSpLocks/>
            <a:stCxn id="77" idx="3"/>
            <a:endCxn id="80" idx="1"/>
          </p:cNvCxnSpPr>
          <p:nvPr/>
        </p:nvCxnSpPr>
        <p:spPr>
          <a:xfrm>
            <a:off x="10279862" y="7033004"/>
            <a:ext cx="1069911" cy="704260"/>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7607260-CC33-4E95-80CF-33BC5A71F406}"/>
              </a:ext>
            </a:extLst>
          </p:cNvPr>
          <p:cNvCxnSpPr>
            <a:cxnSpLocks/>
            <a:stCxn id="64" idx="3"/>
            <a:endCxn id="76" idx="0"/>
          </p:cNvCxnSpPr>
          <p:nvPr/>
        </p:nvCxnSpPr>
        <p:spPr>
          <a:xfrm>
            <a:off x="10770866" y="6266852"/>
            <a:ext cx="384947" cy="237961"/>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1028CE77-BBE8-498C-A925-CEF5972A12E2}"/>
              </a:ext>
            </a:extLst>
          </p:cNvPr>
          <p:cNvCxnSpPr>
            <a:cxnSpLocks/>
            <a:stCxn id="76" idx="3"/>
            <a:endCxn id="78" idx="1"/>
          </p:cNvCxnSpPr>
          <p:nvPr/>
        </p:nvCxnSpPr>
        <p:spPr>
          <a:xfrm>
            <a:off x="11559066" y="6908065"/>
            <a:ext cx="576601" cy="90693"/>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6025B8FB-006B-4221-B133-6063559697FF}"/>
              </a:ext>
            </a:extLst>
          </p:cNvPr>
          <p:cNvCxnSpPr>
            <a:cxnSpLocks/>
            <a:stCxn id="79" idx="3"/>
            <a:endCxn id="78" idx="0"/>
          </p:cNvCxnSpPr>
          <p:nvPr/>
        </p:nvCxnSpPr>
        <p:spPr>
          <a:xfrm>
            <a:off x="12520970" y="6216282"/>
            <a:ext cx="17950" cy="379224"/>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C2B6B5D5-40BA-40EE-91FA-E09144BCC6A2}"/>
              </a:ext>
            </a:extLst>
          </p:cNvPr>
          <p:cNvCxnSpPr>
            <a:cxnSpLocks/>
            <a:stCxn id="76" idx="3"/>
            <a:endCxn id="80" idx="0"/>
          </p:cNvCxnSpPr>
          <p:nvPr/>
        </p:nvCxnSpPr>
        <p:spPr>
          <a:xfrm>
            <a:off x="11559066" y="6908065"/>
            <a:ext cx="193960" cy="425947"/>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CD355560-C3A6-4530-A6B4-DFB3A53FA091}"/>
              </a:ext>
            </a:extLst>
          </p:cNvPr>
          <p:cNvCxnSpPr>
            <a:cxnSpLocks/>
            <a:stCxn id="76" idx="0"/>
            <a:endCxn id="79" idx="1"/>
          </p:cNvCxnSpPr>
          <p:nvPr/>
        </p:nvCxnSpPr>
        <p:spPr>
          <a:xfrm flipV="1">
            <a:off x="11155813" y="6216282"/>
            <a:ext cx="558651" cy="288531"/>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28FEF0DA-A975-4934-9897-73B3D166AF00}"/>
              </a:ext>
            </a:extLst>
          </p:cNvPr>
          <p:cNvCxnSpPr>
            <a:cxnSpLocks/>
            <a:stCxn id="65" idx="0"/>
            <a:endCxn id="80" idx="3"/>
          </p:cNvCxnSpPr>
          <p:nvPr/>
        </p:nvCxnSpPr>
        <p:spPr>
          <a:xfrm flipH="1" flipV="1">
            <a:off x="12156279" y="7737264"/>
            <a:ext cx="622489" cy="465145"/>
          </a:xfrm>
          <a:prstGeom prst="straightConnector1">
            <a:avLst/>
          </a:prstGeom>
          <a:ln w="38100">
            <a:solidFill>
              <a:schemeClr val="bg1">
                <a:lumMod val="6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1A4CBB94-B4F0-4CF0-B705-73A6D5C07763}"/>
              </a:ext>
            </a:extLst>
          </p:cNvPr>
          <p:cNvCxnSpPr>
            <a:cxnSpLocks/>
            <a:stCxn id="68" idx="0"/>
            <a:endCxn id="77" idx="2"/>
          </p:cNvCxnSpPr>
          <p:nvPr/>
        </p:nvCxnSpPr>
        <p:spPr>
          <a:xfrm flipH="1" flipV="1">
            <a:off x="9876609" y="7436256"/>
            <a:ext cx="1334274" cy="766153"/>
          </a:xfrm>
          <a:prstGeom prst="straightConnector1">
            <a:avLst/>
          </a:prstGeom>
          <a:ln w="38100">
            <a:solidFill>
              <a:schemeClr val="bg1">
                <a:lumMod val="6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34C0E872-C6C8-4CE7-8976-FF5CDBFFA5EA}"/>
              </a:ext>
            </a:extLst>
          </p:cNvPr>
          <p:cNvCxnSpPr>
            <a:cxnSpLocks/>
            <a:stCxn id="71" idx="0"/>
            <a:endCxn id="77" idx="2"/>
          </p:cNvCxnSpPr>
          <p:nvPr/>
        </p:nvCxnSpPr>
        <p:spPr>
          <a:xfrm flipV="1">
            <a:off x="9700147" y="7436256"/>
            <a:ext cx="176462" cy="766153"/>
          </a:xfrm>
          <a:prstGeom prst="straightConnector1">
            <a:avLst/>
          </a:prstGeom>
          <a:ln w="38100">
            <a:solidFill>
              <a:schemeClr val="bg1">
                <a:lumMod val="6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20D24E55-D6BD-4004-AAF3-42B70EF7E7DC}"/>
              </a:ext>
            </a:extLst>
          </p:cNvPr>
          <p:cNvCxnSpPr>
            <a:cxnSpLocks/>
            <a:stCxn id="78" idx="3"/>
            <a:endCxn id="35" idx="3"/>
          </p:cNvCxnSpPr>
          <p:nvPr/>
        </p:nvCxnSpPr>
        <p:spPr>
          <a:xfrm>
            <a:off x="12942173" y="6998758"/>
            <a:ext cx="423960" cy="123081"/>
          </a:xfrm>
          <a:prstGeom prst="straightConnector1">
            <a:avLst/>
          </a:prstGeom>
          <a:ln w="38100">
            <a:solidFill>
              <a:schemeClr val="bg1">
                <a:lumMod val="6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1CA32362-8197-4846-8AA9-5FA7F50A0494}"/>
              </a:ext>
            </a:extLst>
          </p:cNvPr>
          <p:cNvCxnSpPr>
            <a:cxnSpLocks/>
            <a:stCxn id="80" idx="3"/>
            <a:endCxn id="78" idx="2"/>
          </p:cNvCxnSpPr>
          <p:nvPr/>
        </p:nvCxnSpPr>
        <p:spPr>
          <a:xfrm flipV="1">
            <a:off x="12156279" y="7402010"/>
            <a:ext cx="382641" cy="335254"/>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C4F64B2A-B65E-425F-9B03-C37014535989}"/>
              </a:ext>
            </a:extLst>
          </p:cNvPr>
          <p:cNvCxnSpPr>
            <a:cxnSpLocks/>
            <a:stCxn id="64" idx="1"/>
            <a:endCxn id="77" idx="0"/>
          </p:cNvCxnSpPr>
          <p:nvPr/>
        </p:nvCxnSpPr>
        <p:spPr>
          <a:xfrm flipH="1">
            <a:off x="9876609" y="6266852"/>
            <a:ext cx="87751" cy="362900"/>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D37112FB-5B71-4846-9A6B-601D9B770785}"/>
              </a:ext>
            </a:extLst>
          </p:cNvPr>
          <p:cNvCxnSpPr>
            <a:cxnSpLocks/>
            <a:stCxn id="68" idx="0"/>
            <a:endCxn id="80" idx="1"/>
          </p:cNvCxnSpPr>
          <p:nvPr/>
        </p:nvCxnSpPr>
        <p:spPr>
          <a:xfrm flipV="1">
            <a:off x="11210883" y="7737264"/>
            <a:ext cx="138890" cy="465145"/>
          </a:xfrm>
          <a:prstGeom prst="straightConnector1">
            <a:avLst/>
          </a:prstGeom>
          <a:ln w="38100">
            <a:solidFill>
              <a:schemeClr val="bg1">
                <a:lumMod val="6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D9AF00F4-B3CD-4397-911A-9F66659FE07C}"/>
              </a:ext>
            </a:extLst>
          </p:cNvPr>
          <p:cNvCxnSpPr>
            <a:cxnSpLocks/>
            <a:stCxn id="35" idx="1"/>
            <a:endCxn id="77" idx="1"/>
          </p:cNvCxnSpPr>
          <p:nvPr/>
        </p:nvCxnSpPr>
        <p:spPr>
          <a:xfrm flipV="1">
            <a:off x="8945997" y="7033004"/>
            <a:ext cx="527359" cy="88835"/>
          </a:xfrm>
          <a:prstGeom prst="straightConnector1">
            <a:avLst/>
          </a:prstGeom>
          <a:ln w="38100">
            <a:solidFill>
              <a:schemeClr val="bg1">
                <a:lumMod val="6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7" name="Connector: Elbow 146">
            <a:extLst>
              <a:ext uri="{FF2B5EF4-FFF2-40B4-BE49-F238E27FC236}">
                <a16:creationId xmlns:a16="http://schemas.microsoft.com/office/drawing/2014/main" id="{E9056727-35BD-4440-8CBF-9A330AB19C9C}"/>
              </a:ext>
            </a:extLst>
          </p:cNvPr>
          <p:cNvCxnSpPr>
            <a:cxnSpLocks/>
            <a:stCxn id="78" idx="3"/>
            <a:endCxn id="77" idx="1"/>
          </p:cNvCxnSpPr>
          <p:nvPr/>
        </p:nvCxnSpPr>
        <p:spPr>
          <a:xfrm flipH="1">
            <a:off x="9473356" y="6998758"/>
            <a:ext cx="3468817" cy="34246"/>
          </a:xfrm>
          <a:prstGeom prst="bentConnector5">
            <a:avLst>
              <a:gd name="adj1" fmla="val -6590"/>
              <a:gd name="adj2" fmla="val -4201737"/>
              <a:gd name="adj3" fmla="val 106590"/>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C95AB22C-A244-43FA-ADD8-7E8E0FEDA980}"/>
              </a:ext>
            </a:extLst>
          </p:cNvPr>
          <p:cNvGrpSpPr/>
          <p:nvPr/>
        </p:nvGrpSpPr>
        <p:grpSpPr>
          <a:xfrm>
            <a:off x="16393457" y="4337662"/>
            <a:ext cx="5606939" cy="1446550"/>
            <a:chOff x="857608" y="4233020"/>
            <a:chExt cx="5606939" cy="1446550"/>
          </a:xfrm>
          <a:solidFill>
            <a:schemeClr val="bg1">
              <a:lumMod val="65000"/>
            </a:schemeClr>
          </a:solidFill>
        </p:grpSpPr>
        <p:sp>
          <p:nvSpPr>
            <p:cNvPr id="213" name="TextBox 212">
              <a:extLst>
                <a:ext uri="{FF2B5EF4-FFF2-40B4-BE49-F238E27FC236}">
                  <a16:creationId xmlns:a16="http://schemas.microsoft.com/office/drawing/2014/main" id="{06D5A02C-6715-4FAB-8C2B-D11BCB0F9B0F}"/>
                </a:ext>
              </a:extLst>
            </p:cNvPr>
            <p:cNvSpPr txBox="1"/>
            <p:nvPr/>
          </p:nvSpPr>
          <p:spPr>
            <a:xfrm>
              <a:off x="857608" y="4233020"/>
              <a:ext cx="5606939" cy="1446550"/>
            </a:xfrm>
            <a:prstGeom prst="rect">
              <a:avLst/>
            </a:prstGeom>
            <a:grpFill/>
          </p:spPr>
          <p:txBody>
            <a:bodyPr wrap="square" rtlCol="0">
              <a:spAutoFit/>
            </a:bodyPr>
            <a:lstStyle/>
            <a:p>
              <a:r>
                <a:rPr lang="nl-NL" sz="4400">
                  <a:solidFill>
                    <a:srgbClr val="FFFFFF"/>
                  </a:solidFill>
                </a:rPr>
                <a:t> </a:t>
              </a:r>
              <a:br>
                <a:rPr lang="nl-NL" sz="4400">
                  <a:solidFill>
                    <a:srgbClr val="FFFFFF"/>
                  </a:solidFill>
                </a:rPr>
              </a:br>
              <a:endParaRPr lang="nl-NL" sz="4400">
                <a:solidFill>
                  <a:srgbClr val="FFFFFF"/>
                </a:solidFill>
              </a:endParaRPr>
            </a:p>
          </p:txBody>
        </p:sp>
        <p:pic>
          <p:nvPicPr>
            <p:cNvPr id="211" name="Graphic 210" descr="Periodic Graph">
              <a:extLst>
                <a:ext uri="{FF2B5EF4-FFF2-40B4-BE49-F238E27FC236}">
                  <a16:creationId xmlns:a16="http://schemas.microsoft.com/office/drawing/2014/main" id="{E7C23AD3-CBD6-401E-8D6B-D6E2B62FDD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02858" y="4617792"/>
              <a:ext cx="769441" cy="769441"/>
            </a:xfrm>
            <a:prstGeom prst="rect">
              <a:avLst/>
            </a:prstGeom>
          </p:spPr>
        </p:pic>
        <p:sp>
          <p:nvSpPr>
            <p:cNvPr id="212" name="TextBox 211">
              <a:extLst>
                <a:ext uri="{FF2B5EF4-FFF2-40B4-BE49-F238E27FC236}">
                  <a16:creationId xmlns:a16="http://schemas.microsoft.com/office/drawing/2014/main" id="{74A6B389-C598-4A05-B3EF-A72DD4526669}"/>
                </a:ext>
              </a:extLst>
            </p:cNvPr>
            <p:cNvSpPr txBox="1"/>
            <p:nvPr/>
          </p:nvSpPr>
          <p:spPr>
            <a:xfrm>
              <a:off x="1139663" y="4617793"/>
              <a:ext cx="3654270" cy="769441"/>
            </a:xfrm>
            <a:prstGeom prst="rect">
              <a:avLst/>
            </a:prstGeom>
            <a:grpFill/>
          </p:spPr>
          <p:txBody>
            <a:bodyPr wrap="none" rtlCol="0" anchor="ctr">
              <a:spAutoFit/>
            </a:bodyPr>
            <a:lstStyle/>
            <a:p>
              <a:r>
                <a:rPr lang="nl-NL" sz="4400" err="1">
                  <a:solidFill>
                    <a:srgbClr val="FFFFFF"/>
                  </a:solidFill>
                </a:rPr>
                <a:t>calculated</a:t>
              </a:r>
              <a:r>
                <a:rPr lang="nl-NL" sz="4400">
                  <a:solidFill>
                    <a:srgbClr val="FFFFFF"/>
                  </a:solidFill>
                </a:rPr>
                <a:t> data</a:t>
              </a:r>
            </a:p>
          </p:txBody>
        </p:sp>
      </p:grpSp>
      <p:grpSp>
        <p:nvGrpSpPr>
          <p:cNvPr id="215" name="Group 214">
            <a:extLst>
              <a:ext uri="{FF2B5EF4-FFF2-40B4-BE49-F238E27FC236}">
                <a16:creationId xmlns:a16="http://schemas.microsoft.com/office/drawing/2014/main" id="{49A83275-E341-4848-9095-C472810EC5F2}"/>
              </a:ext>
            </a:extLst>
          </p:cNvPr>
          <p:cNvGrpSpPr/>
          <p:nvPr/>
        </p:nvGrpSpPr>
        <p:grpSpPr>
          <a:xfrm>
            <a:off x="1010008" y="4337662"/>
            <a:ext cx="5606939" cy="1446550"/>
            <a:chOff x="857608" y="4233020"/>
            <a:chExt cx="5606939" cy="1446550"/>
          </a:xfrm>
          <a:solidFill>
            <a:schemeClr val="bg1">
              <a:lumMod val="65000"/>
            </a:schemeClr>
          </a:solidFill>
        </p:grpSpPr>
        <p:sp>
          <p:nvSpPr>
            <p:cNvPr id="216" name="TextBox 215">
              <a:extLst>
                <a:ext uri="{FF2B5EF4-FFF2-40B4-BE49-F238E27FC236}">
                  <a16:creationId xmlns:a16="http://schemas.microsoft.com/office/drawing/2014/main" id="{87ECC62C-1598-477F-B1B8-814D7D0CA5C2}"/>
                </a:ext>
              </a:extLst>
            </p:cNvPr>
            <p:cNvSpPr txBox="1"/>
            <p:nvPr/>
          </p:nvSpPr>
          <p:spPr>
            <a:xfrm>
              <a:off x="857608" y="4233020"/>
              <a:ext cx="5606939" cy="1446550"/>
            </a:xfrm>
            <a:prstGeom prst="rect">
              <a:avLst/>
            </a:prstGeom>
            <a:grpFill/>
          </p:spPr>
          <p:txBody>
            <a:bodyPr wrap="square" rtlCol="0">
              <a:spAutoFit/>
            </a:bodyPr>
            <a:lstStyle/>
            <a:p>
              <a:r>
                <a:rPr lang="nl-NL" sz="4400">
                  <a:solidFill>
                    <a:srgbClr val="FFFFFF"/>
                  </a:solidFill>
                </a:rPr>
                <a:t> </a:t>
              </a:r>
              <a:br>
                <a:rPr lang="nl-NL" sz="4400">
                  <a:solidFill>
                    <a:srgbClr val="FFFFFF"/>
                  </a:solidFill>
                </a:rPr>
              </a:br>
              <a:endParaRPr lang="nl-NL" sz="4400">
                <a:solidFill>
                  <a:srgbClr val="FFFFFF"/>
                </a:solidFill>
              </a:endParaRPr>
            </a:p>
          </p:txBody>
        </p:sp>
        <p:sp>
          <p:nvSpPr>
            <p:cNvPr id="218" name="TextBox 217">
              <a:extLst>
                <a:ext uri="{FF2B5EF4-FFF2-40B4-BE49-F238E27FC236}">
                  <a16:creationId xmlns:a16="http://schemas.microsoft.com/office/drawing/2014/main" id="{6091E6DB-819C-4AD2-AEA9-BA611E47D834}"/>
                </a:ext>
              </a:extLst>
            </p:cNvPr>
            <p:cNvSpPr txBox="1"/>
            <p:nvPr/>
          </p:nvSpPr>
          <p:spPr>
            <a:xfrm>
              <a:off x="1139663" y="4617793"/>
              <a:ext cx="3837012" cy="769441"/>
            </a:xfrm>
            <a:prstGeom prst="rect">
              <a:avLst/>
            </a:prstGeom>
            <a:grpFill/>
          </p:spPr>
          <p:txBody>
            <a:bodyPr wrap="none" rtlCol="0" anchor="ctr">
              <a:spAutoFit/>
            </a:bodyPr>
            <a:lstStyle/>
            <a:p>
              <a:r>
                <a:rPr lang="nl-NL" sz="4400">
                  <a:solidFill>
                    <a:srgbClr val="FFFFFF"/>
                  </a:solidFill>
                </a:rPr>
                <a:t>time series data</a:t>
              </a:r>
            </a:p>
          </p:txBody>
        </p:sp>
      </p:grpSp>
      <p:sp>
        <p:nvSpPr>
          <p:cNvPr id="63" name="TextBox 62">
            <a:extLst>
              <a:ext uri="{FF2B5EF4-FFF2-40B4-BE49-F238E27FC236}">
                <a16:creationId xmlns:a16="http://schemas.microsoft.com/office/drawing/2014/main" id="{D1BE40C8-F18D-4BA1-ABED-A9D8D0EE4C88}"/>
              </a:ext>
            </a:extLst>
          </p:cNvPr>
          <p:cNvSpPr txBox="1"/>
          <p:nvPr/>
        </p:nvSpPr>
        <p:spPr>
          <a:xfrm rot="16200000">
            <a:off x="9164752" y="9164860"/>
            <a:ext cx="4027958" cy="3683060"/>
          </a:xfrm>
          <a:prstGeom prst="rect">
            <a:avLst/>
          </a:prstGeom>
          <a:noFill/>
          <a:ln>
            <a:noFill/>
            <a:prstDash val="dash"/>
            <a:extLst>
              <a:ext uri="{C807C97D-BFC1-408E-A445-0C87EB9F89A2}">
                <ask:lineSketchStyleProps xmlns:ask="http://schemas.microsoft.com/office/drawing/2018/sketchyshapes" sd="1219033472">
                  <a:custGeom>
                    <a:avLst/>
                    <a:gdLst>
                      <a:gd name="connsiteX0" fmla="*/ 0 w 4303697"/>
                      <a:gd name="connsiteY0" fmla="*/ 0 h 2010807"/>
                      <a:gd name="connsiteX1" fmla="*/ 571777 w 4303697"/>
                      <a:gd name="connsiteY1" fmla="*/ 0 h 2010807"/>
                      <a:gd name="connsiteX2" fmla="*/ 1057480 w 4303697"/>
                      <a:gd name="connsiteY2" fmla="*/ 0 h 2010807"/>
                      <a:gd name="connsiteX3" fmla="*/ 1758368 w 4303697"/>
                      <a:gd name="connsiteY3" fmla="*/ 0 h 2010807"/>
                      <a:gd name="connsiteX4" fmla="*/ 2330145 w 4303697"/>
                      <a:gd name="connsiteY4" fmla="*/ 0 h 2010807"/>
                      <a:gd name="connsiteX5" fmla="*/ 2901921 w 4303697"/>
                      <a:gd name="connsiteY5" fmla="*/ 0 h 2010807"/>
                      <a:gd name="connsiteX6" fmla="*/ 3602809 w 4303697"/>
                      <a:gd name="connsiteY6" fmla="*/ 0 h 2010807"/>
                      <a:gd name="connsiteX7" fmla="*/ 4303697 w 4303697"/>
                      <a:gd name="connsiteY7" fmla="*/ 0 h 2010807"/>
                      <a:gd name="connsiteX8" fmla="*/ 4303697 w 4303697"/>
                      <a:gd name="connsiteY8" fmla="*/ 710485 h 2010807"/>
                      <a:gd name="connsiteX9" fmla="*/ 4303697 w 4303697"/>
                      <a:gd name="connsiteY9" fmla="*/ 1340538 h 2010807"/>
                      <a:gd name="connsiteX10" fmla="*/ 4303697 w 4303697"/>
                      <a:gd name="connsiteY10" fmla="*/ 2010807 h 2010807"/>
                      <a:gd name="connsiteX11" fmla="*/ 3688883 w 4303697"/>
                      <a:gd name="connsiteY11" fmla="*/ 2010807 h 2010807"/>
                      <a:gd name="connsiteX12" fmla="*/ 3117106 w 4303697"/>
                      <a:gd name="connsiteY12" fmla="*/ 2010807 h 2010807"/>
                      <a:gd name="connsiteX13" fmla="*/ 2416218 w 4303697"/>
                      <a:gd name="connsiteY13" fmla="*/ 2010807 h 2010807"/>
                      <a:gd name="connsiteX14" fmla="*/ 1715331 w 4303697"/>
                      <a:gd name="connsiteY14" fmla="*/ 2010807 h 2010807"/>
                      <a:gd name="connsiteX15" fmla="*/ 1186591 w 4303697"/>
                      <a:gd name="connsiteY15" fmla="*/ 2010807 h 2010807"/>
                      <a:gd name="connsiteX16" fmla="*/ 571777 w 4303697"/>
                      <a:gd name="connsiteY16" fmla="*/ 2010807 h 2010807"/>
                      <a:gd name="connsiteX17" fmla="*/ 0 w 4303697"/>
                      <a:gd name="connsiteY17" fmla="*/ 2010807 h 2010807"/>
                      <a:gd name="connsiteX18" fmla="*/ 0 w 4303697"/>
                      <a:gd name="connsiteY18" fmla="*/ 1340538 h 2010807"/>
                      <a:gd name="connsiteX19" fmla="*/ 0 w 4303697"/>
                      <a:gd name="connsiteY19" fmla="*/ 710485 h 2010807"/>
                      <a:gd name="connsiteX20" fmla="*/ 0 w 4303697"/>
                      <a:gd name="connsiteY20" fmla="*/ 0 h 201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03697" h="2010807" extrusionOk="0">
                        <a:moveTo>
                          <a:pt x="0" y="0"/>
                        </a:moveTo>
                        <a:cubicBezTo>
                          <a:pt x="123957" y="-3435"/>
                          <a:pt x="379201" y="19812"/>
                          <a:pt x="571777" y="0"/>
                        </a:cubicBezTo>
                        <a:cubicBezTo>
                          <a:pt x="764353" y="-19812"/>
                          <a:pt x="824864" y="-17426"/>
                          <a:pt x="1057480" y="0"/>
                        </a:cubicBezTo>
                        <a:cubicBezTo>
                          <a:pt x="1290096" y="17426"/>
                          <a:pt x="1586919" y="34171"/>
                          <a:pt x="1758368" y="0"/>
                        </a:cubicBezTo>
                        <a:cubicBezTo>
                          <a:pt x="1929817" y="-34171"/>
                          <a:pt x="2158375" y="26172"/>
                          <a:pt x="2330145" y="0"/>
                        </a:cubicBezTo>
                        <a:cubicBezTo>
                          <a:pt x="2501915" y="-26172"/>
                          <a:pt x="2681308" y="6644"/>
                          <a:pt x="2901921" y="0"/>
                        </a:cubicBezTo>
                        <a:cubicBezTo>
                          <a:pt x="3122534" y="-6644"/>
                          <a:pt x="3432240" y="-18941"/>
                          <a:pt x="3602809" y="0"/>
                        </a:cubicBezTo>
                        <a:cubicBezTo>
                          <a:pt x="3773378" y="18941"/>
                          <a:pt x="3994605" y="10758"/>
                          <a:pt x="4303697" y="0"/>
                        </a:cubicBezTo>
                        <a:cubicBezTo>
                          <a:pt x="4290404" y="308656"/>
                          <a:pt x="4327702" y="406595"/>
                          <a:pt x="4303697" y="710485"/>
                        </a:cubicBezTo>
                        <a:cubicBezTo>
                          <a:pt x="4279692" y="1014375"/>
                          <a:pt x="4332760" y="1180277"/>
                          <a:pt x="4303697" y="1340538"/>
                        </a:cubicBezTo>
                        <a:cubicBezTo>
                          <a:pt x="4274634" y="1500799"/>
                          <a:pt x="4306162" y="1760520"/>
                          <a:pt x="4303697" y="2010807"/>
                        </a:cubicBezTo>
                        <a:cubicBezTo>
                          <a:pt x="4117240" y="2019255"/>
                          <a:pt x="3979867" y="1994585"/>
                          <a:pt x="3688883" y="2010807"/>
                        </a:cubicBezTo>
                        <a:cubicBezTo>
                          <a:pt x="3397899" y="2027029"/>
                          <a:pt x="3399522" y="2015135"/>
                          <a:pt x="3117106" y="2010807"/>
                        </a:cubicBezTo>
                        <a:cubicBezTo>
                          <a:pt x="2834690" y="2006479"/>
                          <a:pt x="2624684" y="2021787"/>
                          <a:pt x="2416218" y="2010807"/>
                        </a:cubicBezTo>
                        <a:cubicBezTo>
                          <a:pt x="2207752" y="1999827"/>
                          <a:pt x="1885874" y="2035457"/>
                          <a:pt x="1715331" y="2010807"/>
                        </a:cubicBezTo>
                        <a:cubicBezTo>
                          <a:pt x="1544788" y="1986157"/>
                          <a:pt x="1360764" y="1993987"/>
                          <a:pt x="1186591" y="2010807"/>
                        </a:cubicBezTo>
                        <a:cubicBezTo>
                          <a:pt x="1012418" y="2027627"/>
                          <a:pt x="829756" y="2017879"/>
                          <a:pt x="571777" y="2010807"/>
                        </a:cubicBezTo>
                        <a:cubicBezTo>
                          <a:pt x="313798" y="2003735"/>
                          <a:pt x="272039" y="2011154"/>
                          <a:pt x="0" y="2010807"/>
                        </a:cubicBezTo>
                        <a:cubicBezTo>
                          <a:pt x="14936" y="1860138"/>
                          <a:pt x="-1556" y="1615474"/>
                          <a:pt x="0" y="1340538"/>
                        </a:cubicBezTo>
                        <a:cubicBezTo>
                          <a:pt x="1556" y="1065602"/>
                          <a:pt x="-16554" y="927424"/>
                          <a:pt x="0" y="710485"/>
                        </a:cubicBezTo>
                        <a:cubicBezTo>
                          <a:pt x="16554" y="493546"/>
                          <a:pt x="-31863" y="211119"/>
                          <a:pt x="0" y="0"/>
                        </a:cubicBezTo>
                        <a:close/>
                      </a:path>
                    </a:pathLst>
                  </a:custGeom>
                  <ask:type>
                    <ask:lineSketchNone/>
                  </ask:type>
                </ask:lineSketchStyleProps>
              </a:ext>
            </a:extLst>
          </a:ln>
        </p:spPr>
        <p:txBody>
          <a:bodyPr wrap="square" lIns="180000" rIns="180000" rtlCol="0">
            <a:spAutoFit/>
          </a:bodyPr>
          <a:lstStyle/>
          <a:p>
            <a:pPr algn="r">
              <a:spcAft>
                <a:spcPts val="1000"/>
              </a:spcAft>
            </a:pPr>
            <a:r>
              <a:rPr lang="nl-NL" sz="4000" i="1">
                <a:solidFill>
                  <a:srgbClr val="B1D249"/>
                </a:solidFill>
                <a:latin typeface="Roboto" panose="020B0604020202020204" charset="0"/>
                <a:ea typeface="Roboto" panose="020B0604020202020204" charset="0"/>
              </a:rPr>
              <a:t>building</a:t>
            </a:r>
          </a:p>
          <a:p>
            <a:pPr algn="r">
              <a:spcAft>
                <a:spcPts val="1000"/>
              </a:spcAft>
            </a:pPr>
            <a:endParaRPr lang="nl-NL" sz="4000" i="1">
              <a:solidFill>
                <a:srgbClr val="B1D249"/>
              </a:solidFill>
              <a:latin typeface="Roboto" panose="020B0604020202020204" charset="0"/>
              <a:ea typeface="Roboto" panose="020B0604020202020204" charset="0"/>
            </a:endParaRPr>
          </a:p>
          <a:p>
            <a:pPr algn="r">
              <a:spcAft>
                <a:spcPts val="1000"/>
              </a:spcAft>
            </a:pPr>
            <a:r>
              <a:rPr lang="nl-NL" sz="4000" i="1" err="1">
                <a:solidFill>
                  <a:srgbClr val="1EBCC5"/>
                </a:solidFill>
                <a:latin typeface="Roboto" panose="020B0604020202020204" charset="0"/>
                <a:ea typeface="Roboto" panose="020B0604020202020204" charset="0"/>
              </a:rPr>
              <a:t>installation</a:t>
            </a:r>
            <a:endParaRPr lang="nl-NL" sz="4000" i="1">
              <a:solidFill>
                <a:srgbClr val="1EBCC5"/>
              </a:solidFill>
              <a:latin typeface="Roboto" panose="020B0604020202020204" charset="0"/>
              <a:ea typeface="Roboto" panose="020B0604020202020204" charset="0"/>
            </a:endParaRPr>
          </a:p>
          <a:p>
            <a:pPr algn="r">
              <a:spcAft>
                <a:spcPts val="1000"/>
              </a:spcAft>
            </a:pPr>
            <a:endParaRPr lang="nl-NL" sz="4000" i="1">
              <a:solidFill>
                <a:srgbClr val="B1D249"/>
              </a:solidFill>
              <a:latin typeface="Roboto" panose="020B0604020202020204" charset="0"/>
              <a:ea typeface="Roboto" panose="020B0604020202020204" charset="0"/>
            </a:endParaRPr>
          </a:p>
          <a:p>
            <a:pPr algn="r">
              <a:spcAft>
                <a:spcPts val="1000"/>
              </a:spcAft>
            </a:pPr>
            <a:r>
              <a:rPr lang="nl-NL" sz="4000" i="1" err="1">
                <a:solidFill>
                  <a:srgbClr val="B1D249"/>
                </a:solidFill>
                <a:latin typeface="Roboto" panose="020B0604020202020204" charset="0"/>
                <a:ea typeface="Roboto" panose="020B0604020202020204" charset="0"/>
              </a:rPr>
              <a:t>comf.needs</a:t>
            </a:r>
            <a:endParaRPr lang="nl-NL" sz="4000" i="1">
              <a:solidFill>
                <a:srgbClr val="B1D249"/>
              </a:solidFill>
              <a:latin typeface="Roboto" panose="020B0604020202020204" charset="0"/>
              <a:ea typeface="Roboto" panose="020B0604020202020204" charset="0"/>
            </a:endParaRPr>
          </a:p>
        </p:txBody>
      </p:sp>
      <p:sp>
        <p:nvSpPr>
          <p:cNvPr id="73" name="TextBox 72">
            <a:extLst>
              <a:ext uri="{FF2B5EF4-FFF2-40B4-BE49-F238E27FC236}">
                <a16:creationId xmlns:a16="http://schemas.microsoft.com/office/drawing/2014/main" id="{41932593-435E-4DAE-A42A-EE22B5C27EA8}"/>
              </a:ext>
            </a:extLst>
          </p:cNvPr>
          <p:cNvSpPr txBox="1"/>
          <p:nvPr/>
        </p:nvSpPr>
        <p:spPr>
          <a:xfrm>
            <a:off x="8920963" y="11986154"/>
            <a:ext cx="4685450" cy="1446550"/>
          </a:xfrm>
          <a:prstGeom prst="rect">
            <a:avLst/>
          </a:prstGeom>
          <a:solidFill>
            <a:srgbClr val="B1D249"/>
          </a:solidFill>
        </p:spPr>
        <p:txBody>
          <a:bodyPr wrap="none" rtlCol="0">
            <a:spAutoFit/>
          </a:bodyPr>
          <a:lstStyle/>
          <a:p>
            <a:r>
              <a:rPr lang="nl-NL" sz="4400">
                <a:solidFill>
                  <a:srgbClr val="FFFFFF"/>
                </a:solidFill>
              </a:rPr>
              <a:t>model parameters</a:t>
            </a:r>
            <a:br>
              <a:rPr lang="nl-NL" sz="4400">
                <a:solidFill>
                  <a:srgbClr val="FFFFFF"/>
                </a:solidFill>
              </a:rPr>
            </a:br>
            <a:r>
              <a:rPr lang="nl-NL" sz="4400">
                <a:solidFill>
                  <a:srgbClr val="FFFFFF"/>
                </a:solidFill>
              </a:rPr>
              <a:t>(time-independent)</a:t>
            </a:r>
          </a:p>
        </p:txBody>
      </p:sp>
      <p:pic>
        <p:nvPicPr>
          <p:cNvPr id="74" name="Graphic 73" descr="Periodic Graph">
            <a:extLst>
              <a:ext uri="{FF2B5EF4-FFF2-40B4-BE49-F238E27FC236}">
                <a16:creationId xmlns:a16="http://schemas.microsoft.com/office/drawing/2014/main" id="{C5200B26-3754-B515-EDA6-9AB16CD9029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47520" y="4735826"/>
            <a:ext cx="769441" cy="769441"/>
          </a:xfrm>
          <a:prstGeom prst="rect">
            <a:avLst/>
          </a:prstGeom>
        </p:spPr>
      </p:pic>
    </p:spTree>
    <p:extLst>
      <p:ext uri="{BB962C8B-B14F-4D97-AF65-F5344CB8AC3E}">
        <p14:creationId xmlns:p14="http://schemas.microsoft.com/office/powerpoint/2010/main" val="314731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F5B60A-9519-429D-8D6B-49D15A2D0D8A}"/>
              </a:ext>
            </a:extLst>
          </p:cNvPr>
          <p:cNvSpPr>
            <a:spLocks noGrp="1"/>
          </p:cNvSpPr>
          <p:nvPr>
            <p:ph type="body" sz="quarter" idx="14"/>
          </p:nvPr>
        </p:nvSpPr>
        <p:spPr>
          <a:xfrm>
            <a:off x="1209085" y="1449990"/>
            <a:ext cx="21029123" cy="2077088"/>
          </a:xfrm>
        </p:spPr>
        <p:txBody>
          <a:bodyPr>
            <a:normAutofit/>
          </a:bodyPr>
          <a:lstStyle/>
          <a:p>
            <a:r>
              <a:rPr lang="nl-NL" dirty="0">
                <a:solidFill>
                  <a:srgbClr val="F16682"/>
                </a:solidFill>
              </a:rPr>
              <a:t>Twomes WP2: Data </a:t>
            </a:r>
            <a:r>
              <a:rPr lang="nl-NL" dirty="0" err="1">
                <a:solidFill>
                  <a:srgbClr val="F16682"/>
                </a:solidFill>
              </a:rPr>
              <a:t>collection</a:t>
            </a:r>
            <a:endParaRPr lang="nl-NL" dirty="0">
              <a:solidFill>
                <a:srgbClr val="F16682"/>
              </a:solidFill>
            </a:endParaRPr>
          </a:p>
        </p:txBody>
      </p:sp>
      <p:cxnSp>
        <p:nvCxnSpPr>
          <p:cNvPr id="52" name="Straight Connector 51">
            <a:extLst>
              <a:ext uri="{FF2B5EF4-FFF2-40B4-BE49-F238E27FC236}">
                <a16:creationId xmlns:a16="http://schemas.microsoft.com/office/drawing/2014/main" id="{79A218C3-B32A-4E85-A3D5-69E0EF2092E1}"/>
              </a:ext>
            </a:extLst>
          </p:cNvPr>
          <p:cNvCxnSpPr>
            <a:cxnSpLocks/>
            <a:stCxn id="56" idx="1"/>
          </p:cNvCxnSpPr>
          <p:nvPr/>
        </p:nvCxnSpPr>
        <p:spPr>
          <a:xfrm>
            <a:off x="2451173" y="8305102"/>
            <a:ext cx="5946373" cy="0"/>
          </a:xfrm>
          <a:prstGeom prst="line">
            <a:avLst/>
          </a:prstGeom>
          <a:ln>
            <a:solidFill>
              <a:srgbClr val="1EBCC5"/>
            </a:soli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5439682D-0160-4AC0-A307-D8B38E2B7B0A}"/>
              </a:ext>
            </a:extLst>
          </p:cNvPr>
          <p:cNvPicPr>
            <a:picLocks noChangeAspect="1"/>
          </p:cNvPicPr>
          <p:nvPr/>
        </p:nvPicPr>
        <p:blipFill>
          <a:blip r:embed="rId3"/>
          <a:stretch>
            <a:fillRect/>
          </a:stretch>
        </p:blipFill>
        <p:spPr>
          <a:xfrm>
            <a:off x="2770565" y="10194059"/>
            <a:ext cx="1385090" cy="1359054"/>
          </a:xfrm>
          <a:prstGeom prst="rect">
            <a:avLst/>
          </a:prstGeom>
        </p:spPr>
      </p:pic>
      <p:sp>
        <p:nvSpPr>
          <p:cNvPr id="56" name="Rectangle 55">
            <a:extLst>
              <a:ext uri="{FF2B5EF4-FFF2-40B4-BE49-F238E27FC236}">
                <a16:creationId xmlns:a16="http://schemas.microsoft.com/office/drawing/2014/main" id="{189BC534-375B-49EE-803B-59379F732E29}"/>
              </a:ext>
            </a:extLst>
          </p:cNvPr>
          <p:cNvSpPr/>
          <p:nvPr/>
        </p:nvSpPr>
        <p:spPr>
          <a:xfrm>
            <a:off x="2451173" y="5083729"/>
            <a:ext cx="5905848" cy="6442746"/>
          </a:xfrm>
          <a:prstGeom prst="rect">
            <a:avLst/>
          </a:prstGeom>
          <a:noFill/>
          <a:ln w="38100">
            <a:solidFill>
              <a:srgbClr val="1EB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57" name="Rectangle 56">
            <a:extLst>
              <a:ext uri="{FF2B5EF4-FFF2-40B4-BE49-F238E27FC236}">
                <a16:creationId xmlns:a16="http://schemas.microsoft.com/office/drawing/2014/main" id="{3587DF41-AB45-42CE-B844-346BFE3CA979}"/>
              </a:ext>
            </a:extLst>
          </p:cNvPr>
          <p:cNvSpPr/>
          <p:nvPr/>
        </p:nvSpPr>
        <p:spPr>
          <a:xfrm>
            <a:off x="6990448" y="8573254"/>
            <a:ext cx="1191287" cy="1526794"/>
          </a:xfrm>
          <a:prstGeom prst="rect">
            <a:avLst/>
          </a:prstGeom>
          <a:solidFill>
            <a:srgbClr val="1EBC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r>
              <a:rPr lang="en-US" sz="2200" dirty="0">
                <a:solidFill>
                  <a:prstClr val="white"/>
                </a:solidFill>
                <a:latin typeface="Calibri" panose="020F0502020204030204"/>
              </a:rPr>
            </a:br>
            <a:br>
              <a:rPr lang="en-US" sz="2200" dirty="0">
                <a:solidFill>
                  <a:prstClr val="white"/>
                </a:solidFill>
                <a:latin typeface="Calibri" panose="020F0502020204030204"/>
              </a:rPr>
            </a:br>
            <a:r>
              <a:rPr lang="en-US" sz="2200" dirty="0">
                <a:solidFill>
                  <a:prstClr val="white"/>
                </a:solidFill>
                <a:latin typeface="Calibri" panose="020F0502020204030204"/>
              </a:rPr>
              <a:t>smart meter</a:t>
            </a:r>
          </a:p>
        </p:txBody>
      </p:sp>
      <p:cxnSp>
        <p:nvCxnSpPr>
          <p:cNvPr id="58" name="Straight Connector 57">
            <a:extLst>
              <a:ext uri="{FF2B5EF4-FFF2-40B4-BE49-F238E27FC236}">
                <a16:creationId xmlns:a16="http://schemas.microsoft.com/office/drawing/2014/main" id="{B6B50BE5-47B3-4222-8DE6-41EFC03B9677}"/>
              </a:ext>
            </a:extLst>
          </p:cNvPr>
          <p:cNvCxnSpPr>
            <a:cxnSpLocks/>
          </p:cNvCxnSpPr>
          <p:nvPr/>
        </p:nvCxnSpPr>
        <p:spPr>
          <a:xfrm flipV="1">
            <a:off x="2451174" y="3218877"/>
            <a:ext cx="3003258" cy="1838214"/>
          </a:xfrm>
          <a:prstGeom prst="line">
            <a:avLst/>
          </a:prstGeom>
          <a:ln w="38100">
            <a:solidFill>
              <a:srgbClr val="1EBCC5"/>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250B9FD-B0B1-4C93-BC0C-47627C1018B6}"/>
              </a:ext>
            </a:extLst>
          </p:cNvPr>
          <p:cNvCxnSpPr>
            <a:cxnSpLocks/>
          </p:cNvCxnSpPr>
          <p:nvPr/>
        </p:nvCxnSpPr>
        <p:spPr>
          <a:xfrm>
            <a:off x="5454432" y="3204596"/>
            <a:ext cx="2902590" cy="1905770"/>
          </a:xfrm>
          <a:prstGeom prst="line">
            <a:avLst/>
          </a:prstGeom>
          <a:ln w="38100">
            <a:solidFill>
              <a:srgbClr val="1EBCC5"/>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0BC5BB1A-A845-4405-AABC-D3E49BA36042}"/>
              </a:ext>
            </a:extLst>
          </p:cNvPr>
          <p:cNvGrpSpPr/>
          <p:nvPr/>
        </p:nvGrpSpPr>
        <p:grpSpPr>
          <a:xfrm>
            <a:off x="2810166" y="3952794"/>
            <a:ext cx="1305888" cy="2933610"/>
            <a:chOff x="1427589" y="1978884"/>
            <a:chExt cx="652944" cy="1466805"/>
          </a:xfrm>
        </p:grpSpPr>
        <p:sp>
          <p:nvSpPr>
            <p:cNvPr id="66" name="Rectangle 65">
              <a:extLst>
                <a:ext uri="{FF2B5EF4-FFF2-40B4-BE49-F238E27FC236}">
                  <a16:creationId xmlns:a16="http://schemas.microsoft.com/office/drawing/2014/main" id="{D3793788-3410-4B96-BC5A-528E7E05607C}"/>
                </a:ext>
              </a:extLst>
            </p:cNvPr>
            <p:cNvSpPr/>
            <p:nvPr/>
          </p:nvSpPr>
          <p:spPr>
            <a:xfrm>
              <a:off x="1497142" y="1978884"/>
              <a:ext cx="106562" cy="645272"/>
            </a:xfrm>
            <a:prstGeom prst="rect">
              <a:avLst/>
            </a:prstGeom>
            <a:solidFill>
              <a:srgbClr val="1EBC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grpSp>
          <p:nvGrpSpPr>
            <p:cNvPr id="73" name="Group 72">
              <a:extLst>
                <a:ext uri="{FF2B5EF4-FFF2-40B4-BE49-F238E27FC236}">
                  <a16:creationId xmlns:a16="http://schemas.microsoft.com/office/drawing/2014/main" id="{100968FA-E585-421F-8F77-0864261BC811}"/>
                </a:ext>
              </a:extLst>
            </p:cNvPr>
            <p:cNvGrpSpPr/>
            <p:nvPr/>
          </p:nvGrpSpPr>
          <p:grpSpPr>
            <a:xfrm>
              <a:off x="1427589" y="2604111"/>
              <a:ext cx="652944" cy="841578"/>
              <a:chOff x="1427589" y="2604111"/>
              <a:chExt cx="652944" cy="841578"/>
            </a:xfrm>
          </p:grpSpPr>
          <p:sp>
            <p:nvSpPr>
              <p:cNvPr id="74" name="Rectangle 73">
                <a:extLst>
                  <a:ext uri="{FF2B5EF4-FFF2-40B4-BE49-F238E27FC236}">
                    <a16:creationId xmlns:a16="http://schemas.microsoft.com/office/drawing/2014/main" id="{17BAA84D-4E84-4744-814E-95B5D9D365BE}"/>
                  </a:ext>
                </a:extLst>
              </p:cNvPr>
              <p:cNvSpPr/>
              <p:nvPr/>
            </p:nvSpPr>
            <p:spPr>
              <a:xfrm>
                <a:off x="1427589" y="2604111"/>
                <a:ext cx="652944" cy="611225"/>
              </a:xfrm>
              <a:prstGeom prst="rect">
                <a:avLst/>
              </a:prstGeom>
              <a:solidFill>
                <a:srgbClr val="1EBC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a:solidFill>
                      <a:prstClr val="white"/>
                    </a:solidFill>
                    <a:latin typeface="Calibri" panose="020F0502020204030204"/>
                  </a:rPr>
                  <a:t>boiler</a:t>
                </a:r>
              </a:p>
            </p:txBody>
          </p:sp>
          <p:sp>
            <p:nvSpPr>
              <p:cNvPr id="75" name="Rectangle 74">
                <a:extLst>
                  <a:ext uri="{FF2B5EF4-FFF2-40B4-BE49-F238E27FC236}">
                    <a16:creationId xmlns:a16="http://schemas.microsoft.com/office/drawing/2014/main" id="{FB1644FE-7E91-4E85-B301-49BD655889E0}"/>
                  </a:ext>
                </a:extLst>
              </p:cNvPr>
              <p:cNvSpPr/>
              <p:nvPr/>
            </p:nvSpPr>
            <p:spPr>
              <a:xfrm>
                <a:off x="1427589" y="3215336"/>
                <a:ext cx="652944" cy="230353"/>
              </a:xfrm>
              <a:prstGeom prst="rect">
                <a:avLst/>
              </a:prstGeom>
              <a:solidFill>
                <a:srgbClr val="1EBC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81" name="Rectangle 80">
                <a:extLst>
                  <a:ext uri="{FF2B5EF4-FFF2-40B4-BE49-F238E27FC236}">
                    <a16:creationId xmlns:a16="http://schemas.microsoft.com/office/drawing/2014/main" id="{FACBB74A-38DA-4F6A-B5E6-7717B6B029DF}"/>
                  </a:ext>
                </a:extLst>
              </p:cNvPr>
              <p:cNvSpPr/>
              <p:nvPr/>
            </p:nvSpPr>
            <p:spPr>
              <a:xfrm>
                <a:off x="1497142" y="3295890"/>
                <a:ext cx="125675" cy="1039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grpSp>
      </p:grpSp>
      <p:cxnSp>
        <p:nvCxnSpPr>
          <p:cNvPr id="91" name="Straight Arrow Connector 90">
            <a:extLst>
              <a:ext uri="{FF2B5EF4-FFF2-40B4-BE49-F238E27FC236}">
                <a16:creationId xmlns:a16="http://schemas.microsoft.com/office/drawing/2014/main" id="{D5E53899-1AD4-4370-AFCF-D9137201F674}"/>
              </a:ext>
            </a:extLst>
          </p:cNvPr>
          <p:cNvCxnSpPr>
            <a:cxnSpLocks/>
            <a:stCxn id="75" idx="2"/>
            <a:endCxn id="53" idx="0"/>
          </p:cNvCxnSpPr>
          <p:nvPr/>
        </p:nvCxnSpPr>
        <p:spPr>
          <a:xfrm>
            <a:off x="3463110" y="6886404"/>
            <a:ext cx="0" cy="3307655"/>
          </a:xfrm>
          <a:prstGeom prst="straightConnector1">
            <a:avLst/>
          </a:prstGeom>
          <a:ln w="28575">
            <a:solidFill>
              <a:srgbClr val="1EBCC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8" name="Rectangle: Rounded Corners 97">
            <a:extLst>
              <a:ext uri="{FF2B5EF4-FFF2-40B4-BE49-F238E27FC236}">
                <a16:creationId xmlns:a16="http://schemas.microsoft.com/office/drawing/2014/main" id="{03FFD2AE-7410-4F3F-8401-FA1AE15279DD}"/>
              </a:ext>
            </a:extLst>
          </p:cNvPr>
          <p:cNvSpPr/>
          <p:nvPr/>
        </p:nvSpPr>
        <p:spPr>
          <a:xfrm>
            <a:off x="16557164" y="7727309"/>
            <a:ext cx="2865193" cy="1752098"/>
          </a:xfrm>
          <a:prstGeom prst="roundRect">
            <a:avLst/>
          </a:prstGeom>
          <a:solidFill>
            <a:srgbClr val="1EBC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2800" err="1">
                <a:solidFill>
                  <a:prstClr val="white"/>
                </a:solidFill>
                <a:latin typeface="Calibri" panose="020F0502020204030204"/>
              </a:rPr>
              <a:t>Enexis</a:t>
            </a:r>
            <a:br>
              <a:rPr lang="en-US" sz="2800">
                <a:solidFill>
                  <a:prstClr val="white"/>
                </a:solidFill>
                <a:latin typeface="Calibri" panose="020F0502020204030204"/>
              </a:rPr>
            </a:br>
            <a:r>
              <a:rPr lang="en-US" sz="2800">
                <a:solidFill>
                  <a:prstClr val="white"/>
                </a:solidFill>
                <a:latin typeface="Calibri" panose="020F0502020204030204"/>
              </a:rPr>
              <a:t>(DSO)</a:t>
            </a:r>
            <a:endParaRPr lang="en-US" sz="3600">
              <a:solidFill>
                <a:prstClr val="white"/>
              </a:solidFill>
              <a:latin typeface="Calibri" panose="020F0502020204030204"/>
            </a:endParaRPr>
          </a:p>
        </p:txBody>
      </p:sp>
      <p:sp>
        <p:nvSpPr>
          <p:cNvPr id="109" name="Rectangle: Rounded Corners 108">
            <a:extLst>
              <a:ext uri="{FF2B5EF4-FFF2-40B4-BE49-F238E27FC236}">
                <a16:creationId xmlns:a16="http://schemas.microsoft.com/office/drawing/2014/main" id="{D1340676-101D-415F-AF49-889EF9259C68}"/>
              </a:ext>
            </a:extLst>
          </p:cNvPr>
          <p:cNvSpPr/>
          <p:nvPr/>
        </p:nvSpPr>
        <p:spPr>
          <a:xfrm>
            <a:off x="9036642" y="2283210"/>
            <a:ext cx="4358632" cy="2730302"/>
          </a:xfrm>
          <a:prstGeom prst="roundRect">
            <a:avLst/>
          </a:prstGeom>
          <a:solidFill>
            <a:srgbClr val="F166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Calibri" panose="020F0502020204030204"/>
              </a:rPr>
              <a:t>Twomes</a:t>
            </a:r>
          </a:p>
          <a:p>
            <a:pPr algn="ctr" defTabSz="1828800"/>
            <a:r>
              <a:rPr lang="en-US" sz="3600" dirty="0">
                <a:solidFill>
                  <a:prstClr val="white"/>
                </a:solidFill>
                <a:latin typeface="Calibri" panose="020F0502020204030204"/>
              </a:rPr>
              <a:t>Backoffice</a:t>
            </a:r>
          </a:p>
        </p:txBody>
      </p:sp>
      <p:sp>
        <p:nvSpPr>
          <p:cNvPr id="113" name="Flowchart: Magnetic Disk 112">
            <a:extLst>
              <a:ext uri="{FF2B5EF4-FFF2-40B4-BE49-F238E27FC236}">
                <a16:creationId xmlns:a16="http://schemas.microsoft.com/office/drawing/2014/main" id="{4B0B3AE9-BAA7-4EDB-805B-2A14CDCAC157}"/>
              </a:ext>
            </a:extLst>
          </p:cNvPr>
          <p:cNvSpPr/>
          <p:nvPr/>
        </p:nvSpPr>
        <p:spPr>
          <a:xfrm>
            <a:off x="12236585" y="4165919"/>
            <a:ext cx="771800" cy="480286"/>
          </a:xfrm>
          <a:prstGeom prst="flowChartMagneticDisk">
            <a:avLst/>
          </a:prstGeom>
          <a:solidFill>
            <a:srgbClr val="F1668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1828800"/>
            <a:endParaRPr lang="en-US" sz="3600">
              <a:solidFill>
                <a:prstClr val="white"/>
              </a:solidFill>
              <a:latin typeface="Calibri" panose="020F0502020204030204"/>
            </a:endParaRPr>
          </a:p>
        </p:txBody>
      </p:sp>
      <p:sp>
        <p:nvSpPr>
          <p:cNvPr id="54" name="Rectangle 53">
            <a:extLst>
              <a:ext uri="{FF2B5EF4-FFF2-40B4-BE49-F238E27FC236}">
                <a16:creationId xmlns:a16="http://schemas.microsoft.com/office/drawing/2014/main" id="{B91537DF-41CF-4D23-A8AC-332EC2BC01D0}"/>
              </a:ext>
            </a:extLst>
          </p:cNvPr>
          <p:cNvSpPr/>
          <p:nvPr/>
        </p:nvSpPr>
        <p:spPr>
          <a:xfrm>
            <a:off x="2605167" y="8464952"/>
            <a:ext cx="1761662" cy="1098944"/>
          </a:xfrm>
          <a:prstGeom prst="rect">
            <a:avLst/>
          </a:prstGeom>
          <a:solidFill>
            <a:srgbClr val="F166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2200">
                <a:solidFill>
                  <a:prstClr val="white"/>
                </a:solidFill>
                <a:latin typeface="Calibri" panose="020F0502020204030204"/>
              </a:rPr>
              <a:t>OpenTherm Monitor</a:t>
            </a:r>
          </a:p>
        </p:txBody>
      </p:sp>
      <p:grpSp>
        <p:nvGrpSpPr>
          <p:cNvPr id="84" name="Group 83">
            <a:extLst>
              <a:ext uri="{FF2B5EF4-FFF2-40B4-BE49-F238E27FC236}">
                <a16:creationId xmlns:a16="http://schemas.microsoft.com/office/drawing/2014/main" id="{ACF23462-7C4B-473A-9084-75202AA05BC3}"/>
              </a:ext>
            </a:extLst>
          </p:cNvPr>
          <p:cNvGrpSpPr/>
          <p:nvPr/>
        </p:nvGrpSpPr>
        <p:grpSpPr>
          <a:xfrm>
            <a:off x="5043154" y="10056624"/>
            <a:ext cx="1580940" cy="1276288"/>
            <a:chOff x="3210797" y="4961506"/>
            <a:chExt cx="790470" cy="638144"/>
          </a:xfrm>
        </p:grpSpPr>
        <p:sp>
          <p:nvSpPr>
            <p:cNvPr id="85" name="Rectangle 84">
              <a:extLst>
                <a:ext uri="{FF2B5EF4-FFF2-40B4-BE49-F238E27FC236}">
                  <a16:creationId xmlns:a16="http://schemas.microsoft.com/office/drawing/2014/main" id="{55D57966-4259-4ACB-88EC-47787A0A1255}"/>
                </a:ext>
              </a:extLst>
            </p:cNvPr>
            <p:cNvSpPr/>
            <p:nvPr/>
          </p:nvSpPr>
          <p:spPr>
            <a:xfrm>
              <a:off x="3210797" y="5217951"/>
              <a:ext cx="773973" cy="381699"/>
            </a:xfrm>
            <a:prstGeom prst="rect">
              <a:avLst/>
            </a:prstGeom>
            <a:solidFill>
              <a:srgbClr val="1EBC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2200" err="1">
                  <a:solidFill>
                    <a:prstClr val="white"/>
                  </a:solidFill>
                  <a:latin typeface="Calibri" panose="020F0502020204030204"/>
                </a:rPr>
                <a:t>WiFi</a:t>
              </a:r>
              <a:r>
                <a:rPr lang="en-US" sz="2200">
                  <a:solidFill>
                    <a:prstClr val="white"/>
                  </a:solidFill>
                  <a:latin typeface="Calibri" panose="020F0502020204030204"/>
                </a:rPr>
                <a:t> router</a:t>
              </a:r>
            </a:p>
          </p:txBody>
        </p:sp>
        <p:cxnSp>
          <p:nvCxnSpPr>
            <p:cNvPr id="89" name="Straight Connector 88">
              <a:extLst>
                <a:ext uri="{FF2B5EF4-FFF2-40B4-BE49-F238E27FC236}">
                  <a16:creationId xmlns:a16="http://schemas.microsoft.com/office/drawing/2014/main" id="{B287454F-6EE1-4370-8C14-03FC9C547955}"/>
                </a:ext>
              </a:extLst>
            </p:cNvPr>
            <p:cNvCxnSpPr>
              <a:cxnSpLocks/>
            </p:cNvCxnSpPr>
            <p:nvPr/>
          </p:nvCxnSpPr>
          <p:spPr>
            <a:xfrm>
              <a:off x="3243388" y="4963113"/>
              <a:ext cx="215902" cy="261610"/>
            </a:xfrm>
            <a:prstGeom prst="line">
              <a:avLst/>
            </a:prstGeom>
            <a:ln w="57150">
              <a:solidFill>
                <a:srgbClr val="1EBCC5"/>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5E43864-597A-4ADC-A33D-8DFC9AA801CF}"/>
                </a:ext>
              </a:extLst>
            </p:cNvPr>
            <p:cNvCxnSpPr>
              <a:cxnSpLocks/>
            </p:cNvCxnSpPr>
            <p:nvPr/>
          </p:nvCxnSpPr>
          <p:spPr>
            <a:xfrm flipH="1">
              <a:off x="3760165" y="4961506"/>
              <a:ext cx="241102" cy="268739"/>
            </a:xfrm>
            <a:prstGeom prst="line">
              <a:avLst/>
            </a:prstGeom>
            <a:ln w="57150">
              <a:solidFill>
                <a:srgbClr val="1EBCC5"/>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9A146225-9CDB-46F9-87D2-266D8895C93A}"/>
              </a:ext>
            </a:extLst>
          </p:cNvPr>
          <p:cNvGrpSpPr/>
          <p:nvPr/>
        </p:nvGrpSpPr>
        <p:grpSpPr>
          <a:xfrm>
            <a:off x="9139053" y="4854851"/>
            <a:ext cx="7148697" cy="8423721"/>
            <a:chOff x="9906000" y="5505494"/>
            <a:chExt cx="6637862" cy="6760515"/>
          </a:xfrm>
        </p:grpSpPr>
        <p:sp>
          <p:nvSpPr>
            <p:cNvPr id="96" name="TextBox 95">
              <a:extLst>
                <a:ext uri="{FF2B5EF4-FFF2-40B4-BE49-F238E27FC236}">
                  <a16:creationId xmlns:a16="http://schemas.microsoft.com/office/drawing/2014/main" id="{3B0BB53C-62AD-4E87-BDDB-AE9F96BC44E0}"/>
                </a:ext>
              </a:extLst>
            </p:cNvPr>
            <p:cNvSpPr txBox="1"/>
            <p:nvPr/>
          </p:nvSpPr>
          <p:spPr>
            <a:xfrm>
              <a:off x="12374634" y="8562586"/>
              <a:ext cx="1700594" cy="646331"/>
            </a:xfrm>
            <a:prstGeom prst="rect">
              <a:avLst/>
            </a:prstGeom>
            <a:noFill/>
          </p:spPr>
          <p:txBody>
            <a:bodyPr wrap="none" rtlCol="0">
              <a:spAutoFit/>
            </a:bodyPr>
            <a:lstStyle/>
            <a:p>
              <a:pPr defTabSz="1828800"/>
              <a:r>
                <a:rPr lang="en-US" sz="3600">
                  <a:solidFill>
                    <a:srgbClr val="1EBCC5"/>
                  </a:solidFill>
                  <a:latin typeface="Calibri" panose="020F0502020204030204"/>
                </a:rPr>
                <a:t>Internet</a:t>
              </a:r>
            </a:p>
          </p:txBody>
        </p:sp>
        <p:sp>
          <p:nvSpPr>
            <p:cNvPr id="45" name="Cloud 44">
              <a:extLst>
                <a:ext uri="{FF2B5EF4-FFF2-40B4-BE49-F238E27FC236}">
                  <a16:creationId xmlns:a16="http://schemas.microsoft.com/office/drawing/2014/main" id="{ED327D19-60F3-440F-985F-AA3A452EA292}"/>
                </a:ext>
              </a:extLst>
            </p:cNvPr>
            <p:cNvSpPr/>
            <p:nvPr/>
          </p:nvSpPr>
          <p:spPr>
            <a:xfrm>
              <a:off x="9906000" y="5505494"/>
              <a:ext cx="6637862" cy="6760515"/>
            </a:xfrm>
            <a:prstGeom prst="cloud">
              <a:avLst/>
            </a:prstGeom>
            <a:noFill/>
            <a:ln>
              <a:solidFill>
                <a:srgbClr val="1EB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cxnSp>
        <p:nvCxnSpPr>
          <p:cNvPr id="48" name="Connector: Elbow 47">
            <a:extLst>
              <a:ext uri="{FF2B5EF4-FFF2-40B4-BE49-F238E27FC236}">
                <a16:creationId xmlns:a16="http://schemas.microsoft.com/office/drawing/2014/main" id="{C48862D9-7DA2-42B4-A58C-B71A73F0C3BF}"/>
              </a:ext>
            </a:extLst>
          </p:cNvPr>
          <p:cNvCxnSpPr>
            <a:cxnSpLocks/>
            <a:stCxn id="57" idx="3"/>
            <a:endCxn id="98" idx="1"/>
          </p:cNvCxnSpPr>
          <p:nvPr/>
        </p:nvCxnSpPr>
        <p:spPr>
          <a:xfrm flipV="1">
            <a:off x="8181735" y="8603358"/>
            <a:ext cx="8375429" cy="733293"/>
          </a:xfrm>
          <a:prstGeom prst="bentConnector3">
            <a:avLst>
              <a:gd name="adj1" fmla="val 65384"/>
            </a:avLst>
          </a:prstGeom>
          <a:ln w="38100">
            <a:solidFill>
              <a:srgbClr val="1EBCC5"/>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onnector: Elbow 124">
            <a:extLst>
              <a:ext uri="{FF2B5EF4-FFF2-40B4-BE49-F238E27FC236}">
                <a16:creationId xmlns:a16="http://schemas.microsoft.com/office/drawing/2014/main" id="{000BCB9E-1DE0-4933-93C3-A3F3CD11A352}"/>
              </a:ext>
            </a:extLst>
          </p:cNvPr>
          <p:cNvCxnSpPr>
            <a:cxnSpLocks/>
            <a:stCxn id="85" idx="3"/>
            <a:endCxn id="109" idx="2"/>
          </p:cNvCxnSpPr>
          <p:nvPr/>
        </p:nvCxnSpPr>
        <p:spPr>
          <a:xfrm flipV="1">
            <a:off x="6591100" y="5013512"/>
            <a:ext cx="4624858" cy="5937701"/>
          </a:xfrm>
          <a:prstGeom prst="bentConnector2">
            <a:avLst/>
          </a:prstGeom>
          <a:ln w="38100">
            <a:solidFill>
              <a:srgbClr val="F1668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0" name="Connector: Elbow 129">
            <a:extLst>
              <a:ext uri="{FF2B5EF4-FFF2-40B4-BE49-F238E27FC236}">
                <a16:creationId xmlns:a16="http://schemas.microsoft.com/office/drawing/2014/main" id="{CE23EB5D-D409-41A7-8BC0-A8F7ECD3EE20}"/>
              </a:ext>
            </a:extLst>
          </p:cNvPr>
          <p:cNvCxnSpPr>
            <a:cxnSpLocks/>
            <a:stCxn id="54" idx="3"/>
            <a:endCxn id="85" idx="0"/>
          </p:cNvCxnSpPr>
          <p:nvPr/>
        </p:nvCxnSpPr>
        <p:spPr>
          <a:xfrm>
            <a:off x="4366829" y="9014424"/>
            <a:ext cx="1450298" cy="1555090"/>
          </a:xfrm>
          <a:prstGeom prst="straightConnector1">
            <a:avLst/>
          </a:prstGeom>
          <a:ln w="38100">
            <a:solidFill>
              <a:srgbClr val="F16682"/>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4" name="Connector: Elbow 133">
            <a:extLst>
              <a:ext uri="{FF2B5EF4-FFF2-40B4-BE49-F238E27FC236}">
                <a16:creationId xmlns:a16="http://schemas.microsoft.com/office/drawing/2014/main" id="{198A19E5-3608-407A-9523-DD847C089CB2}"/>
              </a:ext>
            </a:extLst>
          </p:cNvPr>
          <p:cNvCxnSpPr>
            <a:cxnSpLocks/>
            <a:stCxn id="61" idx="2"/>
            <a:endCxn id="85" idx="0"/>
          </p:cNvCxnSpPr>
          <p:nvPr/>
        </p:nvCxnSpPr>
        <p:spPr>
          <a:xfrm flipH="1">
            <a:off x="5817127" y="9373094"/>
            <a:ext cx="843520" cy="1196420"/>
          </a:xfrm>
          <a:prstGeom prst="straightConnector1">
            <a:avLst/>
          </a:prstGeom>
          <a:ln w="38100">
            <a:solidFill>
              <a:srgbClr val="F16682"/>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6" name="Rectangle: Rounded Corners 135">
            <a:extLst>
              <a:ext uri="{FF2B5EF4-FFF2-40B4-BE49-F238E27FC236}">
                <a16:creationId xmlns:a16="http://schemas.microsoft.com/office/drawing/2014/main" id="{45F4DB29-F9B8-43DC-A18B-E53B1A002DEC}"/>
              </a:ext>
            </a:extLst>
          </p:cNvPr>
          <p:cNvSpPr/>
          <p:nvPr/>
        </p:nvSpPr>
        <p:spPr>
          <a:xfrm>
            <a:off x="16557164" y="5267405"/>
            <a:ext cx="2865193" cy="1752098"/>
          </a:xfrm>
          <a:prstGeom prst="roundRect">
            <a:avLst/>
          </a:prstGeom>
          <a:solidFill>
            <a:srgbClr val="1EBC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2800" err="1">
                <a:solidFill>
                  <a:prstClr val="white"/>
                </a:solidFill>
                <a:latin typeface="Calibri" panose="020F0502020204030204"/>
              </a:rPr>
              <a:t>Enelogic</a:t>
            </a:r>
            <a:br>
              <a:rPr lang="en-US" sz="2800">
                <a:solidFill>
                  <a:prstClr val="white"/>
                </a:solidFill>
                <a:latin typeface="Calibri" panose="020F0502020204030204"/>
              </a:rPr>
            </a:br>
            <a:r>
              <a:rPr lang="en-US" sz="2800">
                <a:solidFill>
                  <a:prstClr val="white"/>
                </a:solidFill>
                <a:latin typeface="Calibri" panose="020F0502020204030204"/>
              </a:rPr>
              <a:t>(ODA)</a:t>
            </a:r>
            <a:endParaRPr lang="en-US" sz="3600">
              <a:solidFill>
                <a:prstClr val="white"/>
              </a:solidFill>
              <a:latin typeface="Calibri" panose="020F0502020204030204"/>
            </a:endParaRPr>
          </a:p>
        </p:txBody>
      </p:sp>
      <p:grpSp>
        <p:nvGrpSpPr>
          <p:cNvPr id="171" name="Group 170">
            <a:extLst>
              <a:ext uri="{FF2B5EF4-FFF2-40B4-BE49-F238E27FC236}">
                <a16:creationId xmlns:a16="http://schemas.microsoft.com/office/drawing/2014/main" id="{742B24B7-90B4-487C-B1B7-4B7055E0AF91}"/>
              </a:ext>
            </a:extLst>
          </p:cNvPr>
          <p:cNvGrpSpPr/>
          <p:nvPr/>
        </p:nvGrpSpPr>
        <p:grpSpPr>
          <a:xfrm>
            <a:off x="2582279" y="7078721"/>
            <a:ext cx="2191153" cy="1098944"/>
            <a:chOff x="2582279" y="7078721"/>
            <a:chExt cx="2191153" cy="1098944"/>
          </a:xfrm>
        </p:grpSpPr>
        <p:grpSp>
          <p:nvGrpSpPr>
            <p:cNvPr id="155" name="Group 154">
              <a:extLst>
                <a:ext uri="{FF2B5EF4-FFF2-40B4-BE49-F238E27FC236}">
                  <a16:creationId xmlns:a16="http://schemas.microsoft.com/office/drawing/2014/main" id="{3C132289-F2CA-4BC8-82FC-0519D0DEBFCF}"/>
                </a:ext>
              </a:extLst>
            </p:cNvPr>
            <p:cNvGrpSpPr/>
            <p:nvPr/>
          </p:nvGrpSpPr>
          <p:grpSpPr>
            <a:xfrm>
              <a:off x="2582279" y="7078721"/>
              <a:ext cx="1761662" cy="1098944"/>
              <a:chOff x="218871" y="6675127"/>
              <a:chExt cx="1761662" cy="1098944"/>
            </a:xfrm>
          </p:grpSpPr>
          <p:sp>
            <p:nvSpPr>
              <p:cNvPr id="145" name="Rectangle 144">
                <a:extLst>
                  <a:ext uri="{FF2B5EF4-FFF2-40B4-BE49-F238E27FC236}">
                    <a16:creationId xmlns:a16="http://schemas.microsoft.com/office/drawing/2014/main" id="{91D66819-4A62-43AF-B115-81FCE218BAB1}"/>
                  </a:ext>
                </a:extLst>
              </p:cNvPr>
              <p:cNvSpPr/>
              <p:nvPr/>
            </p:nvSpPr>
            <p:spPr>
              <a:xfrm>
                <a:off x="218871" y="6675127"/>
                <a:ext cx="1761662" cy="1098944"/>
              </a:xfrm>
              <a:prstGeom prst="rect">
                <a:avLst/>
              </a:prstGeom>
              <a:solidFill>
                <a:srgbClr val="F166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r>
                  <a:rPr lang="en-US" sz="2200" dirty="0">
                    <a:solidFill>
                      <a:prstClr val="white"/>
                    </a:solidFill>
                    <a:latin typeface="Calibri" panose="020F0502020204030204"/>
                  </a:rPr>
                </a:br>
                <a:r>
                  <a:rPr lang="en-US" sz="2800" dirty="0">
                    <a:solidFill>
                      <a:prstClr val="white"/>
                    </a:solidFill>
                    <a:latin typeface="Calibri" panose="020F0502020204030204"/>
                  </a:rPr>
                  <a:t>T</a:t>
                </a:r>
                <a:r>
                  <a:rPr lang="en-US" sz="2800" baseline="-25000" dirty="0">
                    <a:solidFill>
                      <a:prstClr val="white"/>
                    </a:solidFill>
                    <a:latin typeface="Calibri" panose="020F0502020204030204"/>
                  </a:rPr>
                  <a:t>s    +   </a:t>
                </a:r>
                <a:r>
                  <a:rPr lang="en-US" sz="2800" dirty="0">
                    <a:solidFill>
                      <a:prstClr val="white"/>
                    </a:solidFill>
                    <a:latin typeface="Calibri" panose="020F0502020204030204"/>
                  </a:rPr>
                  <a:t>T</a:t>
                </a:r>
                <a:r>
                  <a:rPr lang="en-US" sz="2800" baseline="-25000" dirty="0">
                    <a:solidFill>
                      <a:prstClr val="white"/>
                    </a:solidFill>
                    <a:latin typeface="Calibri" panose="020F0502020204030204"/>
                  </a:rPr>
                  <a:t>r</a:t>
                </a:r>
                <a:endParaRPr lang="en-US" sz="2200" baseline="-25000" dirty="0">
                  <a:solidFill>
                    <a:prstClr val="white"/>
                  </a:solidFill>
                  <a:latin typeface="Calibri" panose="020F0502020204030204"/>
                </a:endParaRPr>
              </a:p>
            </p:txBody>
          </p:sp>
          <p:pic>
            <p:nvPicPr>
              <p:cNvPr id="147" name="Picture 36">
                <a:extLst>
                  <a:ext uri="{FF2B5EF4-FFF2-40B4-BE49-F238E27FC236}">
                    <a16:creationId xmlns:a16="http://schemas.microsoft.com/office/drawing/2014/main" id="{36C72BBB-9AB3-4B4A-886D-E92D1C1731F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15710" y="6752922"/>
                <a:ext cx="539412" cy="514324"/>
              </a:xfrm>
              <a:prstGeom prst="rect">
                <a:avLst/>
              </a:prstGeom>
            </p:spPr>
          </p:pic>
          <p:pic>
            <p:nvPicPr>
              <p:cNvPr id="153" name="Picture 36">
                <a:extLst>
                  <a:ext uri="{FF2B5EF4-FFF2-40B4-BE49-F238E27FC236}">
                    <a16:creationId xmlns:a16="http://schemas.microsoft.com/office/drawing/2014/main" id="{B7B3EB84-6C8F-4B46-A24E-93ECE005AFF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60818" y="6752922"/>
                <a:ext cx="539412" cy="514324"/>
              </a:xfrm>
              <a:prstGeom prst="rect">
                <a:avLst/>
              </a:prstGeom>
            </p:spPr>
          </p:pic>
        </p:grpSp>
        <p:pic>
          <p:nvPicPr>
            <p:cNvPr id="157" name="Picture 63">
              <a:extLst>
                <a:ext uri="{FF2B5EF4-FFF2-40B4-BE49-F238E27FC236}">
                  <a16:creationId xmlns:a16="http://schemas.microsoft.com/office/drawing/2014/main" id="{C1092072-7F16-4B01-97F9-FFC323C6D49E}"/>
                </a:ext>
              </a:extLst>
            </p:cNvPr>
            <p:cNvPicPr>
              <a:picLocks noChangeAspect="1"/>
            </p:cNvPicPr>
            <p:nvPr/>
          </p:nvPicPr>
          <p:blipFill>
            <a:blip r:embed="rId5"/>
            <a:stretch>
              <a:fillRect/>
            </a:stretch>
          </p:blipFill>
          <p:spPr>
            <a:xfrm>
              <a:off x="4415796" y="7348141"/>
              <a:ext cx="357636" cy="659422"/>
            </a:xfrm>
            <a:prstGeom prst="rect">
              <a:avLst/>
            </a:prstGeom>
          </p:spPr>
        </p:pic>
      </p:grpSp>
      <p:grpSp>
        <p:nvGrpSpPr>
          <p:cNvPr id="173" name="Group 172">
            <a:extLst>
              <a:ext uri="{FF2B5EF4-FFF2-40B4-BE49-F238E27FC236}">
                <a16:creationId xmlns:a16="http://schemas.microsoft.com/office/drawing/2014/main" id="{2F25EE33-664A-4110-BFD0-CF5B454DE5B7}"/>
              </a:ext>
            </a:extLst>
          </p:cNvPr>
          <p:cNvGrpSpPr/>
          <p:nvPr/>
        </p:nvGrpSpPr>
        <p:grpSpPr>
          <a:xfrm>
            <a:off x="5513968" y="8221642"/>
            <a:ext cx="1990199" cy="1151452"/>
            <a:chOff x="5513968" y="8221642"/>
            <a:chExt cx="1990199" cy="1151452"/>
          </a:xfrm>
        </p:grpSpPr>
        <p:sp>
          <p:nvSpPr>
            <p:cNvPr id="61" name="Rectangle 60">
              <a:extLst>
                <a:ext uri="{FF2B5EF4-FFF2-40B4-BE49-F238E27FC236}">
                  <a16:creationId xmlns:a16="http://schemas.microsoft.com/office/drawing/2014/main" id="{6BCAD8A2-DD81-42D6-8BC6-E5F5494ED11E}"/>
                </a:ext>
              </a:extLst>
            </p:cNvPr>
            <p:cNvSpPr/>
            <p:nvPr/>
          </p:nvSpPr>
          <p:spPr>
            <a:xfrm>
              <a:off x="5817127" y="8679483"/>
              <a:ext cx="1687040" cy="693611"/>
            </a:xfrm>
            <a:prstGeom prst="rect">
              <a:avLst/>
            </a:prstGeom>
            <a:solidFill>
              <a:srgbClr val="F166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2100" dirty="0">
                  <a:solidFill>
                    <a:prstClr val="white"/>
                  </a:solidFill>
                  <a:latin typeface="Calibri" panose="020F0502020204030204"/>
                </a:rPr>
                <a:t>smart meter</a:t>
              </a:r>
              <a:br>
                <a:rPr lang="en-US" sz="2100" dirty="0">
                  <a:solidFill>
                    <a:prstClr val="white"/>
                  </a:solidFill>
                  <a:latin typeface="Calibri" panose="020F0502020204030204"/>
                </a:rPr>
              </a:br>
              <a:r>
                <a:rPr lang="en-US" sz="2100" dirty="0">
                  <a:solidFill>
                    <a:prstClr val="white"/>
                  </a:solidFill>
                  <a:latin typeface="Calibri" panose="020F0502020204030204"/>
                </a:rPr>
                <a:t>module</a:t>
              </a:r>
            </a:p>
          </p:txBody>
        </p:sp>
        <p:pic>
          <p:nvPicPr>
            <p:cNvPr id="160" name="Picture 63">
              <a:extLst>
                <a:ext uri="{FF2B5EF4-FFF2-40B4-BE49-F238E27FC236}">
                  <a16:creationId xmlns:a16="http://schemas.microsoft.com/office/drawing/2014/main" id="{7BE5B00E-9978-4756-BC45-F45AF675935E}"/>
                </a:ext>
              </a:extLst>
            </p:cNvPr>
            <p:cNvPicPr>
              <a:picLocks noChangeAspect="1"/>
            </p:cNvPicPr>
            <p:nvPr/>
          </p:nvPicPr>
          <p:blipFill>
            <a:blip r:embed="rId5"/>
            <a:stretch>
              <a:fillRect/>
            </a:stretch>
          </p:blipFill>
          <p:spPr>
            <a:xfrm rot="12600000">
              <a:off x="5513968" y="8221642"/>
              <a:ext cx="357636" cy="659422"/>
            </a:xfrm>
            <a:prstGeom prst="rect">
              <a:avLst/>
            </a:prstGeom>
          </p:spPr>
        </p:pic>
      </p:grpSp>
      <p:grpSp>
        <p:nvGrpSpPr>
          <p:cNvPr id="25" name="Group 24">
            <a:extLst>
              <a:ext uri="{FF2B5EF4-FFF2-40B4-BE49-F238E27FC236}">
                <a16:creationId xmlns:a16="http://schemas.microsoft.com/office/drawing/2014/main" id="{29500F8A-4790-4A6B-AFDD-540F55169843}"/>
              </a:ext>
            </a:extLst>
          </p:cNvPr>
          <p:cNvGrpSpPr/>
          <p:nvPr/>
        </p:nvGrpSpPr>
        <p:grpSpPr>
          <a:xfrm>
            <a:off x="4155655" y="9861165"/>
            <a:ext cx="766560" cy="1495477"/>
            <a:chOff x="4155655" y="9861165"/>
            <a:chExt cx="766560" cy="1495477"/>
          </a:xfrm>
        </p:grpSpPr>
        <p:grpSp>
          <p:nvGrpSpPr>
            <p:cNvPr id="161" name="Group 160">
              <a:extLst>
                <a:ext uri="{FF2B5EF4-FFF2-40B4-BE49-F238E27FC236}">
                  <a16:creationId xmlns:a16="http://schemas.microsoft.com/office/drawing/2014/main" id="{38A61F01-5B2B-4DAF-8718-3D5A81EDB84B}"/>
                </a:ext>
              </a:extLst>
            </p:cNvPr>
            <p:cNvGrpSpPr/>
            <p:nvPr/>
          </p:nvGrpSpPr>
          <p:grpSpPr>
            <a:xfrm>
              <a:off x="4155655" y="10257698"/>
              <a:ext cx="766560" cy="1098944"/>
              <a:chOff x="1219424" y="8789354"/>
              <a:chExt cx="766560" cy="1098944"/>
            </a:xfrm>
          </p:grpSpPr>
          <p:sp>
            <p:nvSpPr>
              <p:cNvPr id="165" name="Rectangle 164">
                <a:extLst>
                  <a:ext uri="{FF2B5EF4-FFF2-40B4-BE49-F238E27FC236}">
                    <a16:creationId xmlns:a16="http://schemas.microsoft.com/office/drawing/2014/main" id="{442BF697-8D58-4F10-8414-CBE8A482D861}"/>
                  </a:ext>
                </a:extLst>
              </p:cNvPr>
              <p:cNvSpPr/>
              <p:nvPr/>
            </p:nvSpPr>
            <p:spPr>
              <a:xfrm>
                <a:off x="1219424" y="8789354"/>
                <a:ext cx="766560" cy="1098944"/>
              </a:xfrm>
              <a:prstGeom prst="rect">
                <a:avLst/>
              </a:prstGeom>
              <a:solidFill>
                <a:srgbClr val="F166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r>
                  <a:rPr lang="en-US" sz="2200">
                    <a:solidFill>
                      <a:prstClr val="white"/>
                    </a:solidFill>
                    <a:latin typeface="Calibri" panose="020F0502020204030204"/>
                  </a:rPr>
                </a:br>
                <a:r>
                  <a:rPr lang="en-US" sz="2800">
                    <a:solidFill>
                      <a:prstClr val="white"/>
                    </a:solidFill>
                    <a:latin typeface="Calibri" panose="020F0502020204030204"/>
                  </a:rPr>
                  <a:t>T</a:t>
                </a:r>
                <a:r>
                  <a:rPr lang="en-US" sz="2800" baseline="-25000">
                    <a:solidFill>
                      <a:prstClr val="white"/>
                    </a:solidFill>
                    <a:latin typeface="Calibri" panose="020F0502020204030204"/>
                  </a:rPr>
                  <a:t>in</a:t>
                </a:r>
                <a:endParaRPr lang="en-US" sz="2200" baseline="-25000">
                  <a:solidFill>
                    <a:prstClr val="white"/>
                  </a:solidFill>
                  <a:latin typeface="Calibri" panose="020F0502020204030204"/>
                </a:endParaRPr>
              </a:p>
            </p:txBody>
          </p:sp>
          <p:pic>
            <p:nvPicPr>
              <p:cNvPr id="167" name="Picture 36">
                <a:extLst>
                  <a:ext uri="{FF2B5EF4-FFF2-40B4-BE49-F238E27FC236}">
                    <a16:creationId xmlns:a16="http://schemas.microsoft.com/office/drawing/2014/main" id="{E7ADDEBD-9E1C-439C-9AB3-A5068DCBAB3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332998" y="8867149"/>
                <a:ext cx="539412" cy="514324"/>
              </a:xfrm>
              <a:prstGeom prst="rect">
                <a:avLst/>
              </a:prstGeom>
            </p:spPr>
          </p:pic>
        </p:grpSp>
        <p:pic>
          <p:nvPicPr>
            <p:cNvPr id="170" name="Picture 63">
              <a:extLst>
                <a:ext uri="{FF2B5EF4-FFF2-40B4-BE49-F238E27FC236}">
                  <a16:creationId xmlns:a16="http://schemas.microsoft.com/office/drawing/2014/main" id="{850E232D-BD09-4DBE-B5BA-66F767D144B9}"/>
                </a:ext>
              </a:extLst>
            </p:cNvPr>
            <p:cNvPicPr>
              <a:picLocks noChangeAspect="1"/>
            </p:cNvPicPr>
            <p:nvPr/>
          </p:nvPicPr>
          <p:blipFill>
            <a:blip r:embed="rId5"/>
            <a:stretch>
              <a:fillRect/>
            </a:stretch>
          </p:blipFill>
          <p:spPr>
            <a:xfrm rot="16200000">
              <a:off x="4339997" y="9710272"/>
              <a:ext cx="357636" cy="659422"/>
            </a:xfrm>
            <a:prstGeom prst="rect">
              <a:avLst/>
            </a:prstGeom>
          </p:spPr>
        </p:pic>
      </p:grpSp>
      <p:cxnSp>
        <p:nvCxnSpPr>
          <p:cNvPr id="186" name="Connector: Elbow 185">
            <a:extLst>
              <a:ext uri="{FF2B5EF4-FFF2-40B4-BE49-F238E27FC236}">
                <a16:creationId xmlns:a16="http://schemas.microsoft.com/office/drawing/2014/main" id="{DB77C911-D3F0-4060-8274-BEF001C2BDA3}"/>
              </a:ext>
            </a:extLst>
          </p:cNvPr>
          <p:cNvCxnSpPr>
            <a:cxnSpLocks/>
            <a:stCxn id="98" idx="0"/>
            <a:endCxn id="136" idx="2"/>
          </p:cNvCxnSpPr>
          <p:nvPr/>
        </p:nvCxnSpPr>
        <p:spPr>
          <a:xfrm flipV="1">
            <a:off x="17989761" y="7019503"/>
            <a:ext cx="0" cy="707806"/>
          </a:xfrm>
          <a:prstGeom prst="straightConnector1">
            <a:avLst/>
          </a:prstGeom>
          <a:ln w="76200">
            <a:solidFill>
              <a:srgbClr val="F1668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id="{A2D1F0EC-2D63-4371-B417-7ECDCC7F8F99}"/>
              </a:ext>
            </a:extLst>
          </p:cNvPr>
          <p:cNvSpPr txBox="1"/>
          <p:nvPr/>
        </p:nvSpPr>
        <p:spPr>
          <a:xfrm>
            <a:off x="18048507" y="7109900"/>
            <a:ext cx="657552" cy="646331"/>
          </a:xfrm>
          <a:prstGeom prst="rect">
            <a:avLst/>
          </a:prstGeom>
          <a:noFill/>
        </p:spPr>
        <p:txBody>
          <a:bodyPr wrap="square" rtlCol="0">
            <a:spAutoFit/>
          </a:bodyPr>
          <a:lstStyle/>
          <a:p>
            <a:pPr defTabSz="1828800"/>
            <a:r>
              <a:rPr lang="en-US" sz="3600">
                <a:solidFill>
                  <a:srgbClr val="1EBCC5"/>
                </a:solidFill>
                <a:latin typeface="Calibri" panose="020F0502020204030204"/>
              </a:rPr>
              <a:t>P4</a:t>
            </a:r>
          </a:p>
        </p:txBody>
      </p:sp>
      <p:cxnSp>
        <p:nvCxnSpPr>
          <p:cNvPr id="193" name="Connector: Elbow 192">
            <a:extLst>
              <a:ext uri="{FF2B5EF4-FFF2-40B4-BE49-F238E27FC236}">
                <a16:creationId xmlns:a16="http://schemas.microsoft.com/office/drawing/2014/main" id="{9301D7BC-54AD-4C5A-A91A-96E4C7411F27}"/>
              </a:ext>
            </a:extLst>
          </p:cNvPr>
          <p:cNvCxnSpPr>
            <a:cxnSpLocks/>
            <a:stCxn id="136" idx="1"/>
            <a:endCxn id="109" idx="2"/>
          </p:cNvCxnSpPr>
          <p:nvPr/>
        </p:nvCxnSpPr>
        <p:spPr>
          <a:xfrm rot="10800000">
            <a:off x="11215958" y="5013512"/>
            <a:ext cx="5341206" cy="1129942"/>
          </a:xfrm>
          <a:prstGeom prst="bentConnector2">
            <a:avLst/>
          </a:prstGeom>
          <a:ln w="76200">
            <a:solidFill>
              <a:srgbClr val="F1668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2" name="Connector: Elbow 201">
            <a:extLst>
              <a:ext uri="{FF2B5EF4-FFF2-40B4-BE49-F238E27FC236}">
                <a16:creationId xmlns:a16="http://schemas.microsoft.com/office/drawing/2014/main" id="{19CDD4C5-9910-49C2-8A6E-7CEF1F395BA6}"/>
              </a:ext>
            </a:extLst>
          </p:cNvPr>
          <p:cNvCxnSpPr>
            <a:cxnSpLocks/>
            <a:stCxn id="198" idx="1"/>
            <a:endCxn id="109" idx="2"/>
          </p:cNvCxnSpPr>
          <p:nvPr/>
        </p:nvCxnSpPr>
        <p:spPr>
          <a:xfrm rot="10800000">
            <a:off x="11215958" y="5013512"/>
            <a:ext cx="5341206" cy="7389012"/>
          </a:xfrm>
          <a:prstGeom prst="bentConnector2">
            <a:avLst/>
          </a:prstGeom>
          <a:ln w="76200">
            <a:solidFill>
              <a:srgbClr val="F1668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907FAC4E-8A45-494E-A837-C06B845D063F}"/>
              </a:ext>
            </a:extLst>
          </p:cNvPr>
          <p:cNvGrpSpPr/>
          <p:nvPr/>
        </p:nvGrpSpPr>
        <p:grpSpPr>
          <a:xfrm>
            <a:off x="16557164" y="11526475"/>
            <a:ext cx="2865193" cy="1752098"/>
            <a:chOff x="16560338" y="11526475"/>
            <a:chExt cx="2865193" cy="1752098"/>
          </a:xfrm>
        </p:grpSpPr>
        <p:sp>
          <p:nvSpPr>
            <p:cNvPr id="198" name="Rectangle: Rounded Corners 197">
              <a:extLst>
                <a:ext uri="{FF2B5EF4-FFF2-40B4-BE49-F238E27FC236}">
                  <a16:creationId xmlns:a16="http://schemas.microsoft.com/office/drawing/2014/main" id="{850721BE-1AD0-4AB7-A74C-C287D451DB5E}"/>
                </a:ext>
              </a:extLst>
            </p:cNvPr>
            <p:cNvSpPr/>
            <p:nvPr/>
          </p:nvSpPr>
          <p:spPr>
            <a:xfrm>
              <a:off x="16560338" y="11526475"/>
              <a:ext cx="2865193" cy="1752098"/>
            </a:xfrm>
            <a:prstGeom prst="roundRect">
              <a:avLst/>
            </a:prstGeom>
            <a:solidFill>
              <a:srgbClr val="1EBC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r>
                <a:rPr lang="en-US" sz="3600">
                  <a:solidFill>
                    <a:prstClr val="white"/>
                  </a:solidFill>
                  <a:latin typeface="Calibri" panose="020F0502020204030204"/>
                </a:rPr>
              </a:br>
              <a:r>
                <a:rPr lang="en-US" sz="3600">
                  <a:solidFill>
                    <a:prstClr val="white"/>
                  </a:solidFill>
                  <a:latin typeface="Calibri" panose="020F0502020204030204"/>
                </a:rPr>
                <a:t>weather data</a:t>
              </a:r>
            </a:p>
          </p:txBody>
        </p:sp>
        <p:pic>
          <p:nvPicPr>
            <p:cNvPr id="211" name="Afbeelding 13" descr="Afbeelding met tekening&#10;&#10;Automatisch gegenereerde beschrijving">
              <a:extLst>
                <a:ext uri="{FF2B5EF4-FFF2-40B4-BE49-F238E27FC236}">
                  <a16:creationId xmlns:a16="http://schemas.microsoft.com/office/drawing/2014/main" id="{FA37E5E8-15D5-4888-BE32-3A4CC2877B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7545200" y="11654373"/>
              <a:ext cx="895470" cy="748152"/>
            </a:xfrm>
            <a:prstGeom prst="rect">
              <a:avLst/>
            </a:prstGeom>
          </p:spPr>
        </p:pic>
      </p:grpSp>
      <p:sp>
        <p:nvSpPr>
          <p:cNvPr id="10" name="TextBox 9">
            <a:extLst>
              <a:ext uri="{FF2B5EF4-FFF2-40B4-BE49-F238E27FC236}">
                <a16:creationId xmlns:a16="http://schemas.microsoft.com/office/drawing/2014/main" id="{8E1B24C4-F137-4022-B18C-666ED3811B80}"/>
              </a:ext>
            </a:extLst>
          </p:cNvPr>
          <p:cNvSpPr txBox="1"/>
          <p:nvPr/>
        </p:nvSpPr>
        <p:spPr>
          <a:xfrm>
            <a:off x="8431676" y="8603135"/>
            <a:ext cx="657552" cy="646331"/>
          </a:xfrm>
          <a:prstGeom prst="rect">
            <a:avLst/>
          </a:prstGeom>
          <a:noFill/>
        </p:spPr>
        <p:txBody>
          <a:bodyPr wrap="square" rtlCol="0">
            <a:spAutoFit/>
          </a:bodyPr>
          <a:lstStyle/>
          <a:p>
            <a:pPr defTabSz="1828800"/>
            <a:r>
              <a:rPr lang="en-US" sz="3600">
                <a:solidFill>
                  <a:srgbClr val="1EBCC5"/>
                </a:solidFill>
                <a:latin typeface="Calibri" panose="020F0502020204030204"/>
              </a:rPr>
              <a:t>P3</a:t>
            </a:r>
          </a:p>
        </p:txBody>
      </p:sp>
      <p:sp>
        <p:nvSpPr>
          <p:cNvPr id="15" name="Rectangle: Rounded Corners 14">
            <a:extLst>
              <a:ext uri="{FF2B5EF4-FFF2-40B4-BE49-F238E27FC236}">
                <a16:creationId xmlns:a16="http://schemas.microsoft.com/office/drawing/2014/main" id="{D34843B8-5633-4E76-9F4C-1681DEB73046}"/>
              </a:ext>
            </a:extLst>
          </p:cNvPr>
          <p:cNvSpPr/>
          <p:nvPr/>
        </p:nvSpPr>
        <p:spPr>
          <a:xfrm>
            <a:off x="16557164" y="9693567"/>
            <a:ext cx="2865193" cy="1752098"/>
          </a:xfrm>
          <a:prstGeom prst="roundRect">
            <a:avLst/>
          </a:prstGeom>
          <a:solidFill>
            <a:srgbClr val="1EBC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2800">
                <a:solidFill>
                  <a:prstClr val="white"/>
                </a:solidFill>
                <a:latin typeface="Calibri" panose="020F0502020204030204"/>
              </a:rPr>
              <a:t>open data about buildings</a:t>
            </a:r>
            <a:br>
              <a:rPr lang="en-US" sz="2800">
                <a:solidFill>
                  <a:prstClr val="white"/>
                </a:solidFill>
                <a:latin typeface="Calibri" panose="020F0502020204030204"/>
              </a:rPr>
            </a:br>
            <a:r>
              <a:rPr lang="en-US" sz="2800">
                <a:solidFill>
                  <a:prstClr val="white"/>
                </a:solidFill>
                <a:latin typeface="Calibri" panose="020F0502020204030204"/>
              </a:rPr>
              <a:t>(BAG, AHN, energy labels)</a:t>
            </a:r>
          </a:p>
        </p:txBody>
      </p:sp>
      <p:cxnSp>
        <p:nvCxnSpPr>
          <p:cNvPr id="76" name="Connector: Elbow 75">
            <a:extLst>
              <a:ext uri="{FF2B5EF4-FFF2-40B4-BE49-F238E27FC236}">
                <a16:creationId xmlns:a16="http://schemas.microsoft.com/office/drawing/2014/main" id="{95F1F9CE-A4C3-48CE-9F8F-891CFD1A44A6}"/>
              </a:ext>
            </a:extLst>
          </p:cNvPr>
          <p:cNvCxnSpPr>
            <a:cxnSpLocks/>
            <a:stCxn id="15" idx="1"/>
            <a:endCxn id="109" idx="2"/>
          </p:cNvCxnSpPr>
          <p:nvPr/>
        </p:nvCxnSpPr>
        <p:spPr>
          <a:xfrm rot="10800000">
            <a:off x="11215958" y="5013512"/>
            <a:ext cx="5341206" cy="5556104"/>
          </a:xfrm>
          <a:prstGeom prst="bentConnector2">
            <a:avLst/>
          </a:prstGeom>
          <a:ln w="76200">
            <a:solidFill>
              <a:srgbClr val="F1668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BD31BE3B-1F48-40B2-B08C-682BF659F7B4}"/>
              </a:ext>
            </a:extLst>
          </p:cNvPr>
          <p:cNvGrpSpPr/>
          <p:nvPr/>
        </p:nvGrpSpPr>
        <p:grpSpPr>
          <a:xfrm>
            <a:off x="6703960" y="5110636"/>
            <a:ext cx="1461916" cy="2438770"/>
            <a:chOff x="6184410" y="5505494"/>
            <a:chExt cx="1461916" cy="2438770"/>
          </a:xfrm>
        </p:grpSpPr>
        <p:pic>
          <p:nvPicPr>
            <p:cNvPr id="118" name="Afbeelding 20" descr="Afbeelding met tekst&#10;&#10;Automatisch gegenereerde beschrijving">
              <a:extLst>
                <a:ext uri="{FF2B5EF4-FFF2-40B4-BE49-F238E27FC236}">
                  <a16:creationId xmlns:a16="http://schemas.microsoft.com/office/drawing/2014/main" id="{5F7BA26C-A6FC-42D0-91AE-4EEB64BED01D}"/>
                </a:ext>
              </a:extLst>
            </p:cNvPr>
            <p:cNvPicPr>
              <a:picLocks noChangeAspect="1"/>
            </p:cNvPicPr>
            <p:nvPr/>
          </p:nvPicPr>
          <p:blipFill>
            <a:blip r:embed="rId7"/>
            <a:stretch>
              <a:fillRect/>
            </a:stretch>
          </p:blipFill>
          <p:spPr>
            <a:xfrm>
              <a:off x="6184410" y="5505494"/>
              <a:ext cx="1461916" cy="2438770"/>
            </a:xfrm>
            <a:prstGeom prst="rect">
              <a:avLst/>
            </a:prstGeom>
          </p:spPr>
        </p:pic>
        <p:sp>
          <p:nvSpPr>
            <p:cNvPr id="27" name="Rectangle 26">
              <a:extLst>
                <a:ext uri="{FF2B5EF4-FFF2-40B4-BE49-F238E27FC236}">
                  <a16:creationId xmlns:a16="http://schemas.microsoft.com/office/drawing/2014/main" id="{A8B48936-CDB1-4F6B-B15D-997057131019}"/>
                </a:ext>
              </a:extLst>
            </p:cNvPr>
            <p:cNvSpPr/>
            <p:nvPr/>
          </p:nvSpPr>
          <p:spPr>
            <a:xfrm>
              <a:off x="6471734" y="5934839"/>
              <a:ext cx="956812" cy="158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86" name="Group 85">
            <a:extLst>
              <a:ext uri="{FF2B5EF4-FFF2-40B4-BE49-F238E27FC236}">
                <a16:creationId xmlns:a16="http://schemas.microsoft.com/office/drawing/2014/main" id="{7798D084-C42F-4B9F-ABFF-FE399F2678EA}"/>
              </a:ext>
            </a:extLst>
          </p:cNvPr>
          <p:cNvGrpSpPr/>
          <p:nvPr/>
        </p:nvGrpSpPr>
        <p:grpSpPr>
          <a:xfrm>
            <a:off x="7046602" y="5918716"/>
            <a:ext cx="815356" cy="863448"/>
            <a:chOff x="6432946" y="434391"/>
            <a:chExt cx="11521282" cy="12200843"/>
          </a:xfrm>
        </p:grpSpPr>
        <p:sp>
          <p:nvSpPr>
            <p:cNvPr id="87" name="Isosceles Triangle 86">
              <a:extLst>
                <a:ext uri="{FF2B5EF4-FFF2-40B4-BE49-F238E27FC236}">
                  <a16:creationId xmlns:a16="http://schemas.microsoft.com/office/drawing/2014/main" id="{7839500E-709D-426A-8874-6B829FDA8499}"/>
                </a:ext>
              </a:extLst>
            </p:cNvPr>
            <p:cNvSpPr/>
            <p:nvPr/>
          </p:nvSpPr>
          <p:spPr>
            <a:xfrm>
              <a:off x="6432946" y="434391"/>
              <a:ext cx="11521277" cy="3521773"/>
            </a:xfrm>
            <a:prstGeom prst="triangle">
              <a:avLst/>
            </a:prstGeom>
            <a:noFill/>
            <a:ln w="9525">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8" name="Rectangle 87">
              <a:extLst>
                <a:ext uri="{FF2B5EF4-FFF2-40B4-BE49-F238E27FC236}">
                  <a16:creationId xmlns:a16="http://schemas.microsoft.com/office/drawing/2014/main" id="{D2EF40D4-2FA2-4283-90EE-35D08D241329}"/>
                </a:ext>
              </a:extLst>
            </p:cNvPr>
            <p:cNvSpPr/>
            <p:nvPr/>
          </p:nvSpPr>
          <p:spPr>
            <a:xfrm>
              <a:off x="6432947" y="3994342"/>
              <a:ext cx="4608512" cy="8640892"/>
            </a:xfrm>
            <a:prstGeom prst="rect">
              <a:avLst/>
            </a:prstGeom>
            <a:solidFill>
              <a:srgbClr val="1EBC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Roboto" panose="020B0604020202020204" charset="0"/>
                <a:ea typeface="Roboto" panose="020B0604020202020204" charset="0"/>
              </a:endParaRPr>
            </a:p>
          </p:txBody>
        </p:sp>
        <p:sp>
          <p:nvSpPr>
            <p:cNvPr id="92" name="Rectangle 91">
              <a:extLst>
                <a:ext uri="{FF2B5EF4-FFF2-40B4-BE49-F238E27FC236}">
                  <a16:creationId xmlns:a16="http://schemas.microsoft.com/office/drawing/2014/main" id="{BAE4FE6A-3731-456B-BC61-D61F29FD3C5D}"/>
                </a:ext>
              </a:extLst>
            </p:cNvPr>
            <p:cNvSpPr/>
            <p:nvPr/>
          </p:nvSpPr>
          <p:spPr>
            <a:xfrm>
              <a:off x="13345715" y="3994342"/>
              <a:ext cx="4608512" cy="5788800"/>
            </a:xfrm>
            <a:prstGeom prst="rect">
              <a:avLst/>
            </a:prstGeom>
            <a:solidFill>
              <a:srgbClr val="F166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Roboto" panose="020B0604020202020204" charset="0"/>
                <a:ea typeface="Roboto" panose="020B0604020202020204" charset="0"/>
              </a:endParaRPr>
            </a:p>
          </p:txBody>
        </p:sp>
        <p:sp>
          <p:nvSpPr>
            <p:cNvPr id="93" name="Rectangle 92">
              <a:extLst>
                <a:ext uri="{FF2B5EF4-FFF2-40B4-BE49-F238E27FC236}">
                  <a16:creationId xmlns:a16="http://schemas.microsoft.com/office/drawing/2014/main" id="{C85C3B82-40F8-4597-BB64-4263F723858B}"/>
                </a:ext>
              </a:extLst>
            </p:cNvPr>
            <p:cNvSpPr/>
            <p:nvPr/>
          </p:nvSpPr>
          <p:spPr>
            <a:xfrm>
              <a:off x="13345716" y="9784034"/>
              <a:ext cx="4608512" cy="1900800"/>
            </a:xfrm>
            <a:prstGeom prst="rect">
              <a:avLst/>
            </a:prstGeom>
            <a:solidFill>
              <a:srgbClr val="B1D2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Roboto" panose="020B0604020202020204" charset="0"/>
                <a:ea typeface="Roboto" panose="020B0604020202020204" charset="0"/>
              </a:endParaRPr>
            </a:p>
          </p:txBody>
        </p:sp>
        <p:sp>
          <p:nvSpPr>
            <p:cNvPr id="94" name="Rectangle 93">
              <a:extLst>
                <a:ext uri="{FF2B5EF4-FFF2-40B4-BE49-F238E27FC236}">
                  <a16:creationId xmlns:a16="http://schemas.microsoft.com/office/drawing/2014/main" id="{930FC2B8-0B21-47C1-83E7-F27CA3AEB9A2}"/>
                </a:ext>
              </a:extLst>
            </p:cNvPr>
            <p:cNvSpPr/>
            <p:nvPr/>
          </p:nvSpPr>
          <p:spPr>
            <a:xfrm>
              <a:off x="13345715" y="11684834"/>
              <a:ext cx="4608512" cy="950400"/>
            </a:xfrm>
            <a:prstGeom prst="rect">
              <a:avLst/>
            </a:prstGeom>
            <a:solidFill>
              <a:srgbClr val="D5E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Roboto" panose="020B0604020202020204" charset="0"/>
                <a:ea typeface="Roboto" panose="020B0604020202020204" charset="0"/>
              </a:endParaRPr>
            </a:p>
          </p:txBody>
        </p:sp>
        <p:cxnSp>
          <p:nvCxnSpPr>
            <p:cNvPr id="95" name="Straight Connector 94">
              <a:extLst>
                <a:ext uri="{FF2B5EF4-FFF2-40B4-BE49-F238E27FC236}">
                  <a16:creationId xmlns:a16="http://schemas.microsoft.com/office/drawing/2014/main" id="{DD5219F9-A3D2-48D5-AF7F-02644400014B}"/>
                </a:ext>
              </a:extLst>
            </p:cNvPr>
            <p:cNvCxnSpPr>
              <a:cxnSpLocks/>
            </p:cNvCxnSpPr>
            <p:nvPr/>
          </p:nvCxnSpPr>
          <p:spPr>
            <a:xfrm>
              <a:off x="6432947" y="12635234"/>
              <a:ext cx="11521280" cy="0"/>
            </a:xfrm>
            <a:prstGeom prst="line">
              <a:avLst/>
            </a:prstGeom>
            <a:ln w="38100">
              <a:solidFill>
                <a:srgbClr val="0E3083"/>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9ADE77D-C3C7-4711-A6E1-6715D934332A}"/>
                </a:ext>
              </a:extLst>
            </p:cNvPr>
            <p:cNvCxnSpPr>
              <a:cxnSpLocks/>
            </p:cNvCxnSpPr>
            <p:nvPr/>
          </p:nvCxnSpPr>
          <p:spPr>
            <a:xfrm>
              <a:off x="6432947" y="3994346"/>
              <a:ext cx="11521280" cy="0"/>
            </a:xfrm>
            <a:prstGeom prst="line">
              <a:avLst/>
            </a:prstGeom>
            <a:ln w="38100">
              <a:solidFill>
                <a:srgbClr val="0E3083"/>
              </a:solidFill>
            </a:ln>
          </p:spPr>
          <p:style>
            <a:lnRef idx="1">
              <a:schemeClr val="accent1"/>
            </a:lnRef>
            <a:fillRef idx="0">
              <a:schemeClr val="accent1"/>
            </a:fillRef>
            <a:effectRef idx="0">
              <a:schemeClr val="accent1"/>
            </a:effectRef>
            <a:fontRef idx="minor">
              <a:schemeClr val="tx1"/>
            </a:fontRef>
          </p:style>
        </p:cxnSp>
      </p:grpSp>
      <p:sp>
        <p:nvSpPr>
          <p:cNvPr id="70" name="Rectangle: Rounded Corners 69">
            <a:extLst>
              <a:ext uri="{FF2B5EF4-FFF2-40B4-BE49-F238E27FC236}">
                <a16:creationId xmlns:a16="http://schemas.microsoft.com/office/drawing/2014/main" id="{2CEC6F32-865B-4655-B351-906D65D88D78}"/>
              </a:ext>
            </a:extLst>
          </p:cNvPr>
          <p:cNvSpPr/>
          <p:nvPr/>
        </p:nvSpPr>
        <p:spPr>
          <a:xfrm>
            <a:off x="16067314" y="2283210"/>
            <a:ext cx="4780097" cy="2730303"/>
          </a:xfrm>
          <a:prstGeom prst="roundRect">
            <a:avLst/>
          </a:prstGeom>
          <a:solidFill>
            <a:srgbClr val="B1D2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Calibri" panose="020F0502020204030204"/>
              </a:rPr>
              <a:t>Twomes</a:t>
            </a:r>
          </a:p>
          <a:p>
            <a:pPr algn="ctr" defTabSz="1828800"/>
            <a:r>
              <a:rPr lang="en-US" sz="3600" dirty="0">
                <a:solidFill>
                  <a:prstClr val="white"/>
                </a:solidFill>
                <a:latin typeface="Calibri" panose="020F0502020204030204"/>
              </a:rPr>
              <a:t>Analysis pipeline</a:t>
            </a:r>
          </a:p>
        </p:txBody>
      </p:sp>
      <p:cxnSp>
        <p:nvCxnSpPr>
          <p:cNvPr id="71" name="Connector: Elbow 70">
            <a:extLst>
              <a:ext uri="{FF2B5EF4-FFF2-40B4-BE49-F238E27FC236}">
                <a16:creationId xmlns:a16="http://schemas.microsoft.com/office/drawing/2014/main" id="{3A7255A0-6A52-48D6-88D7-5B2776C71E55}"/>
              </a:ext>
            </a:extLst>
          </p:cNvPr>
          <p:cNvCxnSpPr>
            <a:cxnSpLocks/>
            <a:stCxn id="109" idx="3"/>
            <a:endCxn id="70" idx="1"/>
          </p:cNvCxnSpPr>
          <p:nvPr/>
        </p:nvCxnSpPr>
        <p:spPr>
          <a:xfrm>
            <a:off x="13395274" y="3648361"/>
            <a:ext cx="2672040" cy="1"/>
          </a:xfrm>
          <a:prstGeom prst="bentConnector3">
            <a:avLst>
              <a:gd name="adj1" fmla="val 50000"/>
            </a:avLst>
          </a:prstGeom>
          <a:ln w="76200">
            <a:solidFill>
              <a:srgbClr val="F1668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Smiley Face 76">
            <a:extLst>
              <a:ext uri="{FF2B5EF4-FFF2-40B4-BE49-F238E27FC236}">
                <a16:creationId xmlns:a16="http://schemas.microsoft.com/office/drawing/2014/main" id="{B9E9D243-945B-4931-A48C-A857F7DE995D}"/>
              </a:ext>
            </a:extLst>
          </p:cNvPr>
          <p:cNvSpPr/>
          <p:nvPr/>
        </p:nvSpPr>
        <p:spPr>
          <a:xfrm>
            <a:off x="22236029" y="3104550"/>
            <a:ext cx="1087622" cy="1087622"/>
          </a:xfrm>
          <a:prstGeom prst="smileyFac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4" name="Smiley Face 113">
            <a:extLst>
              <a:ext uri="{FF2B5EF4-FFF2-40B4-BE49-F238E27FC236}">
                <a16:creationId xmlns:a16="http://schemas.microsoft.com/office/drawing/2014/main" id="{D5321E6F-4CC2-4F8B-8236-F0457D2E2C48}"/>
              </a:ext>
            </a:extLst>
          </p:cNvPr>
          <p:cNvSpPr/>
          <p:nvPr/>
        </p:nvSpPr>
        <p:spPr>
          <a:xfrm>
            <a:off x="5131200" y="5849554"/>
            <a:ext cx="1087622" cy="1087622"/>
          </a:xfrm>
          <a:prstGeom prst="smileyFace">
            <a:avLst>
              <a:gd name="adj" fmla="val -31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Roboto" panose="020B0604020202020204" charset="0"/>
              <a:ea typeface="Roboto" panose="020B0604020202020204" charset="0"/>
            </a:endParaRPr>
          </a:p>
        </p:txBody>
      </p:sp>
      <p:sp>
        <p:nvSpPr>
          <p:cNvPr id="115" name="TextBox 114">
            <a:extLst>
              <a:ext uri="{FF2B5EF4-FFF2-40B4-BE49-F238E27FC236}">
                <a16:creationId xmlns:a16="http://schemas.microsoft.com/office/drawing/2014/main" id="{C2E35EF5-8A55-48D8-9E31-B2AE84212E6B}"/>
              </a:ext>
            </a:extLst>
          </p:cNvPr>
          <p:cNvSpPr txBox="1"/>
          <p:nvPr/>
        </p:nvSpPr>
        <p:spPr>
          <a:xfrm>
            <a:off x="6621804" y="7421608"/>
            <a:ext cx="1577980" cy="584775"/>
          </a:xfrm>
          <a:prstGeom prst="rect">
            <a:avLst/>
          </a:prstGeom>
          <a:noFill/>
        </p:spPr>
        <p:txBody>
          <a:bodyPr wrap="square" rtlCol="0">
            <a:spAutoFit/>
          </a:bodyPr>
          <a:lstStyle/>
          <a:p>
            <a:pPr algn="ctr"/>
            <a:r>
              <a:rPr lang="nl-NL" sz="3200">
                <a:latin typeface="Roboto" panose="020B0604020202020204" charset="0"/>
                <a:ea typeface="Roboto" panose="020B0604020202020204" charset="0"/>
              </a:rPr>
              <a:t>app</a:t>
            </a:r>
          </a:p>
        </p:txBody>
      </p:sp>
      <p:sp>
        <p:nvSpPr>
          <p:cNvPr id="116" name="TextBox 115">
            <a:extLst>
              <a:ext uri="{FF2B5EF4-FFF2-40B4-BE49-F238E27FC236}">
                <a16:creationId xmlns:a16="http://schemas.microsoft.com/office/drawing/2014/main" id="{4163C4B8-2703-46F2-AB22-783F83BFF6D5}"/>
              </a:ext>
            </a:extLst>
          </p:cNvPr>
          <p:cNvSpPr txBox="1"/>
          <p:nvPr/>
        </p:nvSpPr>
        <p:spPr>
          <a:xfrm>
            <a:off x="4780491" y="7036801"/>
            <a:ext cx="1888659" cy="584775"/>
          </a:xfrm>
          <a:prstGeom prst="rect">
            <a:avLst/>
          </a:prstGeom>
          <a:noFill/>
        </p:spPr>
        <p:txBody>
          <a:bodyPr wrap="none" rtlCol="0">
            <a:spAutoFit/>
          </a:bodyPr>
          <a:lstStyle/>
          <a:p>
            <a:r>
              <a:rPr lang="nl-NL" sz="3200" err="1">
                <a:latin typeface="Roboto" panose="020B0604020202020204" charset="0"/>
                <a:ea typeface="Roboto" panose="020B0604020202020204" charset="0"/>
              </a:rPr>
              <a:t>occupant</a:t>
            </a:r>
            <a:endParaRPr lang="nl-NL" sz="3200">
              <a:latin typeface="Roboto" panose="020B0604020202020204" charset="0"/>
              <a:ea typeface="Roboto" panose="020B0604020202020204" charset="0"/>
            </a:endParaRPr>
          </a:p>
        </p:txBody>
      </p:sp>
      <p:sp>
        <p:nvSpPr>
          <p:cNvPr id="117" name="TextBox 116">
            <a:extLst>
              <a:ext uri="{FF2B5EF4-FFF2-40B4-BE49-F238E27FC236}">
                <a16:creationId xmlns:a16="http://schemas.microsoft.com/office/drawing/2014/main" id="{2641040C-2EED-4822-AB3D-1E3A11EB6E84}"/>
              </a:ext>
            </a:extLst>
          </p:cNvPr>
          <p:cNvSpPr txBox="1"/>
          <p:nvPr/>
        </p:nvSpPr>
        <p:spPr>
          <a:xfrm>
            <a:off x="22020145" y="4301722"/>
            <a:ext cx="1521570" cy="584775"/>
          </a:xfrm>
          <a:prstGeom prst="rect">
            <a:avLst/>
          </a:prstGeom>
          <a:noFill/>
        </p:spPr>
        <p:txBody>
          <a:bodyPr wrap="none" rtlCol="0">
            <a:spAutoFit/>
          </a:bodyPr>
          <a:lstStyle/>
          <a:p>
            <a:r>
              <a:rPr lang="nl-NL" sz="3200" dirty="0" err="1">
                <a:latin typeface="Roboto" panose="020B0604020202020204" charset="0"/>
                <a:ea typeface="Roboto" panose="020B0604020202020204" charset="0"/>
              </a:rPr>
              <a:t>advisor</a:t>
            </a:r>
            <a:endParaRPr lang="nl-NL" sz="3200" dirty="0">
              <a:latin typeface="Roboto" panose="020B0604020202020204" charset="0"/>
              <a:ea typeface="Roboto" panose="020B0604020202020204" charset="0"/>
            </a:endParaRPr>
          </a:p>
        </p:txBody>
      </p:sp>
      <p:cxnSp>
        <p:nvCxnSpPr>
          <p:cNvPr id="120" name="Connector: Elbow 119">
            <a:extLst>
              <a:ext uri="{FF2B5EF4-FFF2-40B4-BE49-F238E27FC236}">
                <a16:creationId xmlns:a16="http://schemas.microsoft.com/office/drawing/2014/main" id="{86B274BE-CB0F-4F4A-9183-6C5B8FA4C011}"/>
              </a:ext>
            </a:extLst>
          </p:cNvPr>
          <p:cNvCxnSpPr>
            <a:cxnSpLocks/>
            <a:stCxn id="70" idx="3"/>
            <a:endCxn id="77" idx="2"/>
          </p:cNvCxnSpPr>
          <p:nvPr/>
        </p:nvCxnSpPr>
        <p:spPr>
          <a:xfrm flipV="1">
            <a:off x="20847411" y="3648361"/>
            <a:ext cx="1388618" cy="1"/>
          </a:xfrm>
          <a:prstGeom prst="bentConnector3">
            <a:avLst>
              <a:gd name="adj1" fmla="val 50000"/>
            </a:avLst>
          </a:prstGeom>
          <a:ln w="1905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21" name="Connector: Elbow 120">
            <a:extLst>
              <a:ext uri="{FF2B5EF4-FFF2-40B4-BE49-F238E27FC236}">
                <a16:creationId xmlns:a16="http://schemas.microsoft.com/office/drawing/2014/main" id="{4D07990F-E1FA-4D52-8DE1-A4D2F3FF3F71}"/>
              </a:ext>
            </a:extLst>
          </p:cNvPr>
          <p:cNvCxnSpPr>
            <a:cxnSpLocks/>
            <a:stCxn id="77" idx="0"/>
            <a:endCxn id="114" idx="0"/>
          </p:cNvCxnSpPr>
          <p:nvPr/>
        </p:nvCxnSpPr>
        <p:spPr>
          <a:xfrm rot="16200000" flipH="1" flipV="1">
            <a:off x="12854924" y="-4075363"/>
            <a:ext cx="2745004" cy="17104829"/>
          </a:xfrm>
          <a:prstGeom prst="bentConnector3">
            <a:avLst>
              <a:gd name="adj1" fmla="val -81087"/>
            </a:avLst>
          </a:prstGeom>
          <a:ln w="1905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22" name="Smiley Face 121">
            <a:extLst>
              <a:ext uri="{FF2B5EF4-FFF2-40B4-BE49-F238E27FC236}">
                <a16:creationId xmlns:a16="http://schemas.microsoft.com/office/drawing/2014/main" id="{3337C6FA-1356-4289-9131-5DC4725EC624}"/>
              </a:ext>
            </a:extLst>
          </p:cNvPr>
          <p:cNvSpPr/>
          <p:nvPr/>
        </p:nvSpPr>
        <p:spPr>
          <a:xfrm>
            <a:off x="5138126" y="5856480"/>
            <a:ext cx="1087622" cy="1087622"/>
          </a:xfrm>
          <a:prstGeom prst="smileyFace">
            <a:avLst>
              <a:gd name="adj" fmla="val 4653"/>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Roboto" panose="020B0604020202020204" charset="0"/>
              <a:ea typeface="Roboto" panose="020B0604020202020204" charset="0"/>
            </a:endParaRPr>
          </a:p>
        </p:txBody>
      </p:sp>
      <p:pic>
        <p:nvPicPr>
          <p:cNvPr id="126" name="Picture 125" descr="A picture containing text&#10;&#10;Description automatically generated">
            <a:extLst>
              <a:ext uri="{FF2B5EF4-FFF2-40B4-BE49-F238E27FC236}">
                <a16:creationId xmlns:a16="http://schemas.microsoft.com/office/drawing/2014/main" id="{FD4062FB-A753-4757-A30A-0F887CC40F23}"/>
              </a:ext>
            </a:extLst>
          </p:cNvPr>
          <p:cNvPicPr>
            <a:picLocks noChangeAspect="1"/>
          </p:cNvPicPr>
          <p:nvPr/>
        </p:nvPicPr>
        <p:blipFill rotWithShape="1">
          <a:blip r:embed="rId8"/>
          <a:srcRect l="14817" t="4316" r="9792" b="9717"/>
          <a:stretch/>
        </p:blipFill>
        <p:spPr>
          <a:xfrm>
            <a:off x="279845" y="8677432"/>
            <a:ext cx="1963298" cy="1818162"/>
          </a:xfrm>
          <a:prstGeom prst="rect">
            <a:avLst/>
          </a:prstGeom>
          <a:effectLst>
            <a:outerShdw blurRad="127000" dist="63500" dir="2700000" algn="tl" rotWithShape="0">
              <a:prstClr val="black">
                <a:alpha val="40000"/>
              </a:prstClr>
            </a:outerShdw>
          </a:effectLst>
        </p:spPr>
      </p:pic>
      <p:pic>
        <p:nvPicPr>
          <p:cNvPr id="127" name="Picture 126">
            <a:extLst>
              <a:ext uri="{FF2B5EF4-FFF2-40B4-BE49-F238E27FC236}">
                <a16:creationId xmlns:a16="http://schemas.microsoft.com/office/drawing/2014/main" id="{4BDC948A-41A8-4D6C-9235-714FD99C3763}"/>
              </a:ext>
            </a:extLst>
          </p:cNvPr>
          <p:cNvPicPr>
            <a:picLocks noChangeAspect="1"/>
          </p:cNvPicPr>
          <p:nvPr/>
        </p:nvPicPr>
        <p:blipFill>
          <a:blip r:embed="rId9"/>
          <a:srcRect/>
          <a:stretch/>
        </p:blipFill>
        <p:spPr>
          <a:xfrm>
            <a:off x="279844" y="6831443"/>
            <a:ext cx="1960178" cy="1580266"/>
          </a:xfrm>
          <a:prstGeom prst="rect">
            <a:avLst/>
          </a:prstGeom>
          <a:effectLst>
            <a:outerShdw blurRad="127000" dist="63500" dir="2700000" algn="tl" rotWithShape="0">
              <a:prstClr val="black">
                <a:alpha val="40000"/>
              </a:prstClr>
            </a:outerShdw>
          </a:effectLst>
        </p:spPr>
      </p:pic>
      <p:pic>
        <p:nvPicPr>
          <p:cNvPr id="128" name="Picture 127">
            <a:extLst>
              <a:ext uri="{FF2B5EF4-FFF2-40B4-BE49-F238E27FC236}">
                <a16:creationId xmlns:a16="http://schemas.microsoft.com/office/drawing/2014/main" id="{EF411E12-6869-4D2E-933B-F3EEFC926A6E}"/>
              </a:ext>
            </a:extLst>
          </p:cNvPr>
          <p:cNvPicPr>
            <a:picLocks noChangeAspect="1"/>
          </p:cNvPicPr>
          <p:nvPr/>
        </p:nvPicPr>
        <p:blipFill>
          <a:blip r:embed="rId10"/>
          <a:srcRect/>
          <a:stretch/>
        </p:blipFill>
        <p:spPr>
          <a:xfrm>
            <a:off x="3254553" y="11773891"/>
            <a:ext cx="1979670" cy="1595996"/>
          </a:xfrm>
          <a:prstGeom prst="rect">
            <a:avLst/>
          </a:prstGeom>
          <a:effectLst>
            <a:outerShdw blurRad="127000" dist="63500" dir="2700000" algn="tl" rotWithShape="0">
              <a:prstClr val="black">
                <a:alpha val="40000"/>
              </a:prstClr>
            </a:outerShdw>
          </a:effectLst>
        </p:spPr>
      </p:pic>
      <p:pic>
        <p:nvPicPr>
          <p:cNvPr id="129" name="Picture 128" descr="A picture containing wall, indoor, kitchen appliance, projector&#10;&#10;Description automatically generated">
            <a:extLst>
              <a:ext uri="{FF2B5EF4-FFF2-40B4-BE49-F238E27FC236}">
                <a16:creationId xmlns:a16="http://schemas.microsoft.com/office/drawing/2014/main" id="{356DA9D3-B9F7-4932-BCE9-C2FB2735408A}"/>
              </a:ext>
            </a:extLst>
          </p:cNvPr>
          <p:cNvPicPr>
            <a:picLocks noChangeAspect="1"/>
          </p:cNvPicPr>
          <p:nvPr/>
        </p:nvPicPr>
        <p:blipFill>
          <a:blip r:embed="rId11"/>
          <a:stretch>
            <a:fillRect/>
          </a:stretch>
        </p:blipFill>
        <p:spPr>
          <a:xfrm>
            <a:off x="334724" y="5119156"/>
            <a:ext cx="1959426" cy="1580266"/>
          </a:xfrm>
          <a:prstGeom prst="rect">
            <a:avLst/>
          </a:prstGeom>
          <a:effectLst>
            <a:outerShdw blurRad="127000" dist="63500" dir="2700000" algn="tl" rotWithShape="0">
              <a:prstClr val="black">
                <a:alpha val="40000"/>
              </a:prstClr>
            </a:outerShdw>
          </a:effectLst>
        </p:spPr>
      </p:pic>
      <p:pic>
        <p:nvPicPr>
          <p:cNvPr id="131" name="Picture 130" descr="A picture containing graphical user interface&#10;&#10;Description automatically generated">
            <a:extLst>
              <a:ext uri="{FF2B5EF4-FFF2-40B4-BE49-F238E27FC236}">
                <a16:creationId xmlns:a16="http://schemas.microsoft.com/office/drawing/2014/main" id="{B8CAA4AF-524D-4499-B721-D33A479096AE}"/>
              </a:ext>
            </a:extLst>
          </p:cNvPr>
          <p:cNvPicPr>
            <a:picLocks noChangeAspect="1"/>
          </p:cNvPicPr>
          <p:nvPr/>
        </p:nvPicPr>
        <p:blipFill>
          <a:blip r:embed="rId12"/>
          <a:stretch>
            <a:fillRect/>
          </a:stretch>
        </p:blipFill>
        <p:spPr>
          <a:xfrm>
            <a:off x="5713801" y="11754761"/>
            <a:ext cx="2010640" cy="1621336"/>
          </a:xfrm>
          <a:prstGeom prst="rect">
            <a:avLst/>
          </a:prstGeom>
          <a:effectLst>
            <a:outerShdw blurRad="127000" dist="63500" dir="2700000" algn="tl" rotWithShape="0">
              <a:prstClr val="black">
                <a:alpha val="40000"/>
              </a:prstClr>
            </a:outerShdw>
          </a:effectLst>
        </p:spPr>
      </p:pic>
      <p:pic>
        <p:nvPicPr>
          <p:cNvPr id="132" name="Picture 131" descr="A picture containing floor&#10;&#10;Description automatically generated">
            <a:extLst>
              <a:ext uri="{FF2B5EF4-FFF2-40B4-BE49-F238E27FC236}">
                <a16:creationId xmlns:a16="http://schemas.microsoft.com/office/drawing/2014/main" id="{7337BB76-C105-4E37-9DC8-4C1C28D9B0A1}"/>
              </a:ext>
            </a:extLst>
          </p:cNvPr>
          <p:cNvPicPr>
            <a:picLocks noChangeAspect="1"/>
          </p:cNvPicPr>
          <p:nvPr/>
        </p:nvPicPr>
        <p:blipFill rotWithShape="1">
          <a:blip r:embed="rId13"/>
          <a:srcRect l="1329" r="1485"/>
          <a:stretch/>
        </p:blipFill>
        <p:spPr>
          <a:xfrm>
            <a:off x="8075080" y="7713995"/>
            <a:ext cx="2954738" cy="2280218"/>
          </a:xfrm>
          <a:prstGeom prst="rect">
            <a:avLst/>
          </a:prstGeom>
          <a:effectLst>
            <a:outerShdw blurRad="127000" dist="63500" dir="2700000" algn="tl" rotWithShape="0">
              <a:prstClr val="black">
                <a:alpha val="40000"/>
              </a:prstClr>
            </a:outerShdw>
          </a:effectLst>
        </p:spPr>
      </p:pic>
      <p:sp>
        <p:nvSpPr>
          <p:cNvPr id="83" name="Titel 3">
            <a:extLst>
              <a:ext uri="{FF2B5EF4-FFF2-40B4-BE49-F238E27FC236}">
                <a16:creationId xmlns:a16="http://schemas.microsoft.com/office/drawing/2014/main" id="{779A83B0-EB0C-BF98-9B03-FD0EF7891256}"/>
              </a:ext>
            </a:extLst>
          </p:cNvPr>
          <p:cNvSpPr>
            <a:spLocks noGrp="1"/>
          </p:cNvSpPr>
          <p:nvPr>
            <p:ph type="title"/>
          </p:nvPr>
        </p:nvSpPr>
        <p:spPr>
          <a:xfrm>
            <a:off x="1187522" y="2495806"/>
            <a:ext cx="21050686" cy="2651126"/>
          </a:xfrm>
        </p:spPr>
        <p:txBody>
          <a:bodyPr/>
          <a:lstStyle/>
          <a:p>
            <a:r>
              <a:rPr lang="nl-NL" dirty="0">
                <a:solidFill>
                  <a:srgbClr val="F16682"/>
                </a:solidFill>
              </a:rPr>
              <a:t>Architecture</a:t>
            </a:r>
          </a:p>
        </p:txBody>
      </p:sp>
    </p:spTree>
    <p:extLst>
      <p:ext uri="{BB962C8B-B14F-4D97-AF65-F5344CB8AC3E}">
        <p14:creationId xmlns:p14="http://schemas.microsoft.com/office/powerpoint/2010/main" val="277309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1+#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6"/>
                                        </p:tgtEl>
                                        <p:attrNameLst>
                                          <p:attrName>style.visibility</p:attrName>
                                        </p:attrNameLst>
                                      </p:cBhvr>
                                      <p:to>
                                        <p:strVal val="visible"/>
                                      </p:to>
                                    </p:set>
                                    <p:anim calcmode="lin" valueType="num">
                                      <p:cBhvr>
                                        <p:cTn id="13" dur="500" fill="hold"/>
                                        <p:tgtEl>
                                          <p:spTgt spid="126"/>
                                        </p:tgtEl>
                                        <p:attrNameLst>
                                          <p:attrName>ppt_w</p:attrName>
                                        </p:attrNameLst>
                                      </p:cBhvr>
                                      <p:tavLst>
                                        <p:tav tm="0">
                                          <p:val>
                                            <p:fltVal val="0"/>
                                          </p:val>
                                        </p:tav>
                                        <p:tav tm="100000">
                                          <p:val>
                                            <p:strVal val="#ppt_w"/>
                                          </p:val>
                                        </p:tav>
                                      </p:tavLst>
                                    </p:anim>
                                    <p:anim calcmode="lin" valueType="num">
                                      <p:cBhvr>
                                        <p:cTn id="14" dur="500" fill="hold"/>
                                        <p:tgtEl>
                                          <p:spTgt spid="126"/>
                                        </p:tgtEl>
                                        <p:attrNameLst>
                                          <p:attrName>ppt_h</p:attrName>
                                        </p:attrNameLst>
                                      </p:cBhvr>
                                      <p:tavLst>
                                        <p:tav tm="0">
                                          <p:val>
                                            <p:fltVal val="0"/>
                                          </p:val>
                                        </p:tav>
                                        <p:tav tm="100000">
                                          <p:val>
                                            <p:strVal val="#ppt_h"/>
                                          </p:val>
                                        </p:tav>
                                      </p:tavLst>
                                    </p:anim>
                                    <p:animEffect transition="in" filter="fade">
                                      <p:cBhvr>
                                        <p:cTn id="15" dur="500"/>
                                        <p:tgtEl>
                                          <p:spTgt spid="12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nodeType="clickEffect">
                                  <p:stCondLst>
                                    <p:cond delay="0"/>
                                  </p:stCondLst>
                                  <p:childTnLst>
                                    <p:anim calcmode="lin" valueType="num">
                                      <p:cBhvr>
                                        <p:cTn id="19" dur="1000"/>
                                        <p:tgtEl>
                                          <p:spTgt spid="126"/>
                                        </p:tgtEl>
                                        <p:attrNameLst>
                                          <p:attrName>ppt_w</p:attrName>
                                        </p:attrNameLst>
                                      </p:cBhvr>
                                      <p:tavLst>
                                        <p:tav tm="0">
                                          <p:val>
                                            <p:strVal val="ppt_w"/>
                                          </p:val>
                                        </p:tav>
                                        <p:tav tm="100000">
                                          <p:val>
                                            <p:fltVal val="0"/>
                                          </p:val>
                                        </p:tav>
                                      </p:tavLst>
                                    </p:anim>
                                    <p:anim calcmode="lin" valueType="num">
                                      <p:cBhvr>
                                        <p:cTn id="20" dur="1000"/>
                                        <p:tgtEl>
                                          <p:spTgt spid="126"/>
                                        </p:tgtEl>
                                        <p:attrNameLst>
                                          <p:attrName>ppt_h</p:attrName>
                                        </p:attrNameLst>
                                      </p:cBhvr>
                                      <p:tavLst>
                                        <p:tav tm="0">
                                          <p:val>
                                            <p:strVal val="ppt_h"/>
                                          </p:val>
                                        </p:tav>
                                        <p:tav tm="100000">
                                          <p:val>
                                            <p:fltVal val="0"/>
                                          </p:val>
                                        </p:tav>
                                      </p:tavLst>
                                    </p:anim>
                                    <p:animEffect transition="out" filter="fade">
                                      <p:cBhvr>
                                        <p:cTn id="21" dur="1000"/>
                                        <p:tgtEl>
                                          <p:spTgt spid="126"/>
                                        </p:tgtEl>
                                      </p:cBhvr>
                                    </p:animEffect>
                                    <p:set>
                                      <p:cBhvr>
                                        <p:cTn id="22" dur="1" fill="hold">
                                          <p:stCondLst>
                                            <p:cond delay="999"/>
                                          </p:stCondLst>
                                        </p:cTn>
                                        <p:tgtEl>
                                          <p:spTgt spid="1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86"/>
                                        </p:tgtEl>
                                        <p:attrNameLst>
                                          <p:attrName>style.visibility</p:attrName>
                                        </p:attrNameLst>
                                      </p:cBhvr>
                                      <p:to>
                                        <p:strVal val="visible"/>
                                      </p:to>
                                    </p:set>
                                    <p:anim calcmode="lin" valueType="num">
                                      <p:cBhvr additive="base">
                                        <p:cTn id="27" dur="1000" fill="hold"/>
                                        <p:tgtEl>
                                          <p:spTgt spid="86"/>
                                        </p:tgtEl>
                                        <p:attrNameLst>
                                          <p:attrName>ppt_x</p:attrName>
                                        </p:attrNameLst>
                                      </p:cBhvr>
                                      <p:tavLst>
                                        <p:tav tm="0">
                                          <p:val>
                                            <p:strVal val="1+#ppt_w/2"/>
                                          </p:val>
                                        </p:tav>
                                        <p:tav tm="100000">
                                          <p:val>
                                            <p:strVal val="#ppt_x"/>
                                          </p:val>
                                        </p:tav>
                                      </p:tavLst>
                                    </p:anim>
                                    <p:anim calcmode="lin" valueType="num">
                                      <p:cBhvr additive="base">
                                        <p:cTn id="28" dur="1000" fill="hold"/>
                                        <p:tgtEl>
                                          <p:spTgt spid="86"/>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15"/>
                                        </p:tgtEl>
                                        <p:attrNameLst>
                                          <p:attrName>style.visibility</p:attrName>
                                        </p:attrNameLst>
                                      </p:cBhvr>
                                      <p:to>
                                        <p:strVal val="visible"/>
                                      </p:to>
                                    </p:set>
                                    <p:anim calcmode="lin" valueType="num">
                                      <p:cBhvr additive="base">
                                        <p:cTn id="31" dur="1000" fill="hold"/>
                                        <p:tgtEl>
                                          <p:spTgt spid="115"/>
                                        </p:tgtEl>
                                        <p:attrNameLst>
                                          <p:attrName>ppt_x</p:attrName>
                                        </p:attrNameLst>
                                      </p:cBhvr>
                                      <p:tavLst>
                                        <p:tav tm="0">
                                          <p:val>
                                            <p:strVal val="1+#ppt_w/2"/>
                                          </p:val>
                                        </p:tav>
                                        <p:tav tm="100000">
                                          <p:val>
                                            <p:strVal val="#ppt_x"/>
                                          </p:val>
                                        </p:tav>
                                      </p:tavLst>
                                    </p:anim>
                                    <p:anim calcmode="lin" valueType="num">
                                      <p:cBhvr additive="base">
                                        <p:cTn id="32" dur="1000" fill="hold"/>
                                        <p:tgtEl>
                                          <p:spTgt spid="1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0"/>
                                        </p:tgtEl>
                                        <p:attrNameLst>
                                          <p:attrName>style.visibility</p:attrName>
                                        </p:attrNameLst>
                                      </p:cBhvr>
                                      <p:to>
                                        <p:strVal val="visible"/>
                                      </p:to>
                                    </p:set>
                                    <p:animEffect transition="in" filter="wipe(left)">
                                      <p:cBhvr>
                                        <p:cTn id="37" dur="500"/>
                                        <p:tgtEl>
                                          <p:spTgt spid="13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09"/>
                                        </p:tgtEl>
                                        <p:attrNameLst>
                                          <p:attrName>style.visibility</p:attrName>
                                        </p:attrNameLst>
                                      </p:cBhvr>
                                      <p:to>
                                        <p:strVal val="visible"/>
                                      </p:to>
                                    </p:set>
                                    <p:anim calcmode="lin" valueType="num">
                                      <p:cBhvr additive="base">
                                        <p:cTn id="42" dur="500" fill="hold"/>
                                        <p:tgtEl>
                                          <p:spTgt spid="109"/>
                                        </p:tgtEl>
                                        <p:attrNameLst>
                                          <p:attrName>ppt_x</p:attrName>
                                        </p:attrNameLst>
                                      </p:cBhvr>
                                      <p:tavLst>
                                        <p:tav tm="0">
                                          <p:val>
                                            <p:strVal val="1+#ppt_w/2"/>
                                          </p:val>
                                        </p:tav>
                                        <p:tav tm="100000">
                                          <p:val>
                                            <p:strVal val="#ppt_x"/>
                                          </p:val>
                                        </p:tav>
                                      </p:tavLst>
                                    </p:anim>
                                    <p:anim calcmode="lin" valueType="num">
                                      <p:cBhvr additive="base">
                                        <p:cTn id="43" dur="500" fill="hold"/>
                                        <p:tgtEl>
                                          <p:spTgt spid="109"/>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2" presetClass="entr" presetSubtype="2" fill="hold" grpId="0" nodeType="afterEffect">
                                  <p:stCondLst>
                                    <p:cond delay="0"/>
                                  </p:stCondLst>
                                  <p:childTnLst>
                                    <p:set>
                                      <p:cBhvr>
                                        <p:cTn id="46" dur="1" fill="hold">
                                          <p:stCondLst>
                                            <p:cond delay="0"/>
                                          </p:stCondLst>
                                        </p:cTn>
                                        <p:tgtEl>
                                          <p:spTgt spid="113"/>
                                        </p:tgtEl>
                                        <p:attrNameLst>
                                          <p:attrName>style.visibility</p:attrName>
                                        </p:attrNameLst>
                                      </p:cBhvr>
                                      <p:to>
                                        <p:strVal val="visible"/>
                                      </p:to>
                                    </p:set>
                                    <p:anim calcmode="lin" valueType="num">
                                      <p:cBhvr additive="base">
                                        <p:cTn id="47" dur="500" fill="hold"/>
                                        <p:tgtEl>
                                          <p:spTgt spid="113"/>
                                        </p:tgtEl>
                                        <p:attrNameLst>
                                          <p:attrName>ppt_x</p:attrName>
                                        </p:attrNameLst>
                                      </p:cBhvr>
                                      <p:tavLst>
                                        <p:tav tm="0">
                                          <p:val>
                                            <p:strVal val="1+#ppt_w/2"/>
                                          </p:val>
                                        </p:tav>
                                        <p:tav tm="100000">
                                          <p:val>
                                            <p:strVal val="#ppt_x"/>
                                          </p:val>
                                        </p:tav>
                                      </p:tavLst>
                                    </p:anim>
                                    <p:anim calcmode="lin" valueType="num">
                                      <p:cBhvr additive="base">
                                        <p:cTn id="48" dur="500" fill="hold"/>
                                        <p:tgtEl>
                                          <p:spTgt spid="113"/>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22" presetClass="entr" presetSubtype="8" fill="hold" nodeType="afterEffect">
                                  <p:stCondLst>
                                    <p:cond delay="0"/>
                                  </p:stCondLst>
                                  <p:childTnLst>
                                    <p:set>
                                      <p:cBhvr>
                                        <p:cTn id="51" dur="1" fill="hold">
                                          <p:stCondLst>
                                            <p:cond delay="0"/>
                                          </p:stCondLst>
                                        </p:cTn>
                                        <p:tgtEl>
                                          <p:spTgt spid="125"/>
                                        </p:tgtEl>
                                        <p:attrNameLst>
                                          <p:attrName>style.visibility</p:attrName>
                                        </p:attrNameLst>
                                      </p:cBhvr>
                                      <p:to>
                                        <p:strVal val="visible"/>
                                      </p:to>
                                    </p:set>
                                    <p:animEffect transition="in" filter="wipe(left)">
                                      <p:cBhvr>
                                        <p:cTn id="52" dur="500"/>
                                        <p:tgtEl>
                                          <p:spTgt spid="125"/>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173"/>
                                        </p:tgtEl>
                                        <p:attrNameLst>
                                          <p:attrName>style.visibility</p:attrName>
                                        </p:attrNameLst>
                                      </p:cBhvr>
                                      <p:to>
                                        <p:strVal val="visible"/>
                                      </p:to>
                                    </p:set>
                                    <p:anim calcmode="lin" valueType="num">
                                      <p:cBhvr additive="base">
                                        <p:cTn id="57" dur="500" fill="hold"/>
                                        <p:tgtEl>
                                          <p:spTgt spid="173"/>
                                        </p:tgtEl>
                                        <p:attrNameLst>
                                          <p:attrName>ppt_x</p:attrName>
                                        </p:attrNameLst>
                                      </p:cBhvr>
                                      <p:tavLst>
                                        <p:tav tm="0">
                                          <p:val>
                                            <p:strVal val="1+#ppt_w/2"/>
                                          </p:val>
                                        </p:tav>
                                        <p:tav tm="100000">
                                          <p:val>
                                            <p:strVal val="#ppt_x"/>
                                          </p:val>
                                        </p:tav>
                                      </p:tavLst>
                                    </p:anim>
                                    <p:anim calcmode="lin" valueType="num">
                                      <p:cBhvr additive="base">
                                        <p:cTn id="58" dur="500" fill="hold"/>
                                        <p:tgtEl>
                                          <p:spTgt spid="173"/>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32"/>
                                        </p:tgtEl>
                                        <p:attrNameLst>
                                          <p:attrName>style.visibility</p:attrName>
                                        </p:attrNameLst>
                                      </p:cBhvr>
                                      <p:to>
                                        <p:strVal val="visible"/>
                                      </p:to>
                                    </p:set>
                                    <p:anim calcmode="lin" valueType="num">
                                      <p:cBhvr>
                                        <p:cTn id="63" dur="1000" fill="hold"/>
                                        <p:tgtEl>
                                          <p:spTgt spid="132"/>
                                        </p:tgtEl>
                                        <p:attrNameLst>
                                          <p:attrName>ppt_w</p:attrName>
                                        </p:attrNameLst>
                                      </p:cBhvr>
                                      <p:tavLst>
                                        <p:tav tm="0">
                                          <p:val>
                                            <p:fltVal val="0"/>
                                          </p:val>
                                        </p:tav>
                                        <p:tav tm="100000">
                                          <p:val>
                                            <p:strVal val="#ppt_w"/>
                                          </p:val>
                                        </p:tav>
                                      </p:tavLst>
                                    </p:anim>
                                    <p:anim calcmode="lin" valueType="num">
                                      <p:cBhvr>
                                        <p:cTn id="64" dur="1000" fill="hold"/>
                                        <p:tgtEl>
                                          <p:spTgt spid="132"/>
                                        </p:tgtEl>
                                        <p:attrNameLst>
                                          <p:attrName>ppt_h</p:attrName>
                                        </p:attrNameLst>
                                      </p:cBhvr>
                                      <p:tavLst>
                                        <p:tav tm="0">
                                          <p:val>
                                            <p:fltVal val="0"/>
                                          </p:val>
                                        </p:tav>
                                        <p:tav tm="100000">
                                          <p:val>
                                            <p:strVal val="#ppt_h"/>
                                          </p:val>
                                        </p:tav>
                                      </p:tavLst>
                                    </p:anim>
                                    <p:animEffect transition="in" filter="fade">
                                      <p:cBhvr>
                                        <p:cTn id="65" dur="1000"/>
                                        <p:tgtEl>
                                          <p:spTgt spid="13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nodeType="clickEffect">
                                  <p:stCondLst>
                                    <p:cond delay="0"/>
                                  </p:stCondLst>
                                  <p:childTnLst>
                                    <p:anim calcmode="lin" valueType="num">
                                      <p:cBhvr>
                                        <p:cTn id="69" dur="1000"/>
                                        <p:tgtEl>
                                          <p:spTgt spid="132"/>
                                        </p:tgtEl>
                                        <p:attrNameLst>
                                          <p:attrName>ppt_w</p:attrName>
                                        </p:attrNameLst>
                                      </p:cBhvr>
                                      <p:tavLst>
                                        <p:tav tm="0">
                                          <p:val>
                                            <p:strVal val="ppt_w"/>
                                          </p:val>
                                        </p:tav>
                                        <p:tav tm="100000">
                                          <p:val>
                                            <p:fltVal val="0"/>
                                          </p:val>
                                        </p:tav>
                                      </p:tavLst>
                                    </p:anim>
                                    <p:anim calcmode="lin" valueType="num">
                                      <p:cBhvr>
                                        <p:cTn id="70" dur="1000"/>
                                        <p:tgtEl>
                                          <p:spTgt spid="132"/>
                                        </p:tgtEl>
                                        <p:attrNameLst>
                                          <p:attrName>ppt_h</p:attrName>
                                        </p:attrNameLst>
                                      </p:cBhvr>
                                      <p:tavLst>
                                        <p:tav tm="0">
                                          <p:val>
                                            <p:strVal val="ppt_h"/>
                                          </p:val>
                                        </p:tav>
                                        <p:tav tm="100000">
                                          <p:val>
                                            <p:fltVal val="0"/>
                                          </p:val>
                                        </p:tav>
                                      </p:tavLst>
                                    </p:anim>
                                    <p:animEffect transition="out" filter="fade">
                                      <p:cBhvr>
                                        <p:cTn id="71" dur="1000"/>
                                        <p:tgtEl>
                                          <p:spTgt spid="132"/>
                                        </p:tgtEl>
                                      </p:cBhvr>
                                    </p:animEffect>
                                    <p:set>
                                      <p:cBhvr>
                                        <p:cTn id="72" dur="1" fill="hold">
                                          <p:stCondLst>
                                            <p:cond delay="999"/>
                                          </p:stCondLst>
                                        </p:cTn>
                                        <p:tgtEl>
                                          <p:spTgt spid="13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134"/>
                                        </p:tgtEl>
                                        <p:attrNameLst>
                                          <p:attrName>style.visibility</p:attrName>
                                        </p:attrNameLst>
                                      </p:cBhvr>
                                      <p:to>
                                        <p:strVal val="visible"/>
                                      </p:to>
                                    </p:set>
                                    <p:animEffect transition="in" filter="wipe(up)">
                                      <p:cBhvr>
                                        <p:cTn id="77" dur="500"/>
                                        <p:tgtEl>
                                          <p:spTgt spid="13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186"/>
                                        </p:tgtEl>
                                        <p:attrNameLst>
                                          <p:attrName>style.visibility</p:attrName>
                                        </p:attrNameLst>
                                      </p:cBhvr>
                                      <p:to>
                                        <p:strVal val="visible"/>
                                      </p:to>
                                    </p:set>
                                    <p:animEffect transition="in" filter="wipe(down)">
                                      <p:cBhvr>
                                        <p:cTn id="82" dur="500"/>
                                        <p:tgtEl>
                                          <p:spTgt spid="186"/>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191"/>
                                        </p:tgtEl>
                                        <p:attrNameLst>
                                          <p:attrName>style.visibility</p:attrName>
                                        </p:attrNameLst>
                                      </p:cBhvr>
                                      <p:to>
                                        <p:strVal val="visible"/>
                                      </p:to>
                                    </p:set>
                                    <p:animEffect transition="in" filter="wipe(down)">
                                      <p:cBhvr>
                                        <p:cTn id="85" dur="500"/>
                                        <p:tgtEl>
                                          <p:spTgt spid="191"/>
                                        </p:tgtEl>
                                      </p:cBhvr>
                                    </p:animEffect>
                                  </p:childTnLst>
                                </p:cTn>
                              </p:par>
                            </p:childTnLst>
                          </p:cTn>
                        </p:par>
                        <p:par>
                          <p:cTn id="86" fill="hold">
                            <p:stCondLst>
                              <p:cond delay="500"/>
                            </p:stCondLst>
                            <p:childTnLst>
                              <p:par>
                                <p:cTn id="87" presetID="22" presetClass="entr" presetSubtype="4" fill="hold" grpId="0" nodeType="afterEffect">
                                  <p:stCondLst>
                                    <p:cond delay="0"/>
                                  </p:stCondLst>
                                  <p:childTnLst>
                                    <p:set>
                                      <p:cBhvr>
                                        <p:cTn id="88" dur="1" fill="hold">
                                          <p:stCondLst>
                                            <p:cond delay="0"/>
                                          </p:stCondLst>
                                        </p:cTn>
                                        <p:tgtEl>
                                          <p:spTgt spid="136"/>
                                        </p:tgtEl>
                                        <p:attrNameLst>
                                          <p:attrName>style.visibility</p:attrName>
                                        </p:attrNameLst>
                                      </p:cBhvr>
                                      <p:to>
                                        <p:strVal val="visible"/>
                                      </p:to>
                                    </p:set>
                                    <p:animEffect transition="in" filter="wipe(down)">
                                      <p:cBhvr>
                                        <p:cTn id="89" dur="500"/>
                                        <p:tgtEl>
                                          <p:spTgt spid="136"/>
                                        </p:tgtEl>
                                      </p:cBhvr>
                                    </p:animEffect>
                                  </p:childTnLst>
                                </p:cTn>
                              </p:par>
                            </p:childTnLst>
                          </p:cTn>
                        </p:par>
                        <p:par>
                          <p:cTn id="90" fill="hold">
                            <p:stCondLst>
                              <p:cond delay="1000"/>
                            </p:stCondLst>
                            <p:childTnLst>
                              <p:par>
                                <p:cTn id="91" presetID="22" presetClass="entr" presetSubtype="4" fill="hold" nodeType="afterEffect">
                                  <p:stCondLst>
                                    <p:cond delay="0"/>
                                  </p:stCondLst>
                                  <p:childTnLst>
                                    <p:set>
                                      <p:cBhvr>
                                        <p:cTn id="92" dur="1" fill="hold">
                                          <p:stCondLst>
                                            <p:cond delay="0"/>
                                          </p:stCondLst>
                                        </p:cTn>
                                        <p:tgtEl>
                                          <p:spTgt spid="193"/>
                                        </p:tgtEl>
                                        <p:attrNameLst>
                                          <p:attrName>style.visibility</p:attrName>
                                        </p:attrNameLst>
                                      </p:cBhvr>
                                      <p:to>
                                        <p:strVal val="visible"/>
                                      </p:to>
                                    </p:set>
                                    <p:animEffect transition="in" filter="wipe(down)">
                                      <p:cBhvr>
                                        <p:cTn id="93" dur="500"/>
                                        <p:tgtEl>
                                          <p:spTgt spid="193"/>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202"/>
                                        </p:tgtEl>
                                        <p:attrNameLst>
                                          <p:attrName>style.visibility</p:attrName>
                                        </p:attrNameLst>
                                      </p:cBhvr>
                                      <p:to>
                                        <p:strVal val="visible"/>
                                      </p:to>
                                    </p:set>
                                    <p:animEffect transition="in" filter="wipe(down)">
                                      <p:cBhvr>
                                        <p:cTn id="98" dur="500"/>
                                        <p:tgtEl>
                                          <p:spTgt spid="202"/>
                                        </p:tgtEl>
                                      </p:cBhvr>
                                    </p:animEffect>
                                  </p:childTnLst>
                                </p:cTn>
                              </p:par>
                            </p:childTnLst>
                          </p:cTn>
                        </p:par>
                        <p:par>
                          <p:cTn id="99" fill="hold">
                            <p:stCondLst>
                              <p:cond delay="500"/>
                            </p:stCondLst>
                            <p:childTnLst>
                              <p:par>
                                <p:cTn id="100" presetID="22" presetClass="entr" presetSubtype="4" fill="hold" nodeType="afterEffect">
                                  <p:stCondLst>
                                    <p:cond delay="0"/>
                                  </p:stCondLst>
                                  <p:childTnLst>
                                    <p:set>
                                      <p:cBhvr>
                                        <p:cTn id="101" dur="1" fill="hold">
                                          <p:stCondLst>
                                            <p:cond delay="0"/>
                                          </p:stCondLst>
                                        </p:cTn>
                                        <p:tgtEl>
                                          <p:spTgt spid="76"/>
                                        </p:tgtEl>
                                        <p:attrNameLst>
                                          <p:attrName>style.visibility</p:attrName>
                                        </p:attrNameLst>
                                      </p:cBhvr>
                                      <p:to>
                                        <p:strVal val="visible"/>
                                      </p:to>
                                    </p:set>
                                    <p:animEffect transition="in" filter="wipe(down)">
                                      <p:cBhvr>
                                        <p:cTn id="102" dur="500"/>
                                        <p:tgtEl>
                                          <p:spTgt spid="76"/>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xit" presetSubtype="2" fill="hold" grpId="1" nodeType="clickEffect">
                                  <p:stCondLst>
                                    <p:cond delay="0"/>
                                  </p:stCondLst>
                                  <p:childTnLst>
                                    <p:anim calcmode="lin" valueType="num">
                                      <p:cBhvr additive="base">
                                        <p:cTn id="106" dur="500"/>
                                        <p:tgtEl>
                                          <p:spTgt spid="54"/>
                                        </p:tgtEl>
                                        <p:attrNameLst>
                                          <p:attrName>ppt_x</p:attrName>
                                        </p:attrNameLst>
                                      </p:cBhvr>
                                      <p:tavLst>
                                        <p:tav tm="0">
                                          <p:val>
                                            <p:strVal val="ppt_x"/>
                                          </p:val>
                                        </p:tav>
                                        <p:tav tm="100000">
                                          <p:val>
                                            <p:strVal val="1+ppt_w/2"/>
                                          </p:val>
                                        </p:tav>
                                      </p:tavLst>
                                    </p:anim>
                                    <p:anim calcmode="lin" valueType="num">
                                      <p:cBhvr additive="base">
                                        <p:cTn id="107" dur="500"/>
                                        <p:tgtEl>
                                          <p:spTgt spid="54"/>
                                        </p:tgtEl>
                                        <p:attrNameLst>
                                          <p:attrName>ppt_y</p:attrName>
                                        </p:attrNameLst>
                                      </p:cBhvr>
                                      <p:tavLst>
                                        <p:tav tm="0">
                                          <p:val>
                                            <p:strVal val="ppt_y"/>
                                          </p:val>
                                        </p:tav>
                                        <p:tav tm="100000">
                                          <p:val>
                                            <p:strVal val="ppt_y"/>
                                          </p:val>
                                        </p:tav>
                                      </p:tavLst>
                                    </p:anim>
                                    <p:set>
                                      <p:cBhvr>
                                        <p:cTn id="108" dur="1" fill="hold">
                                          <p:stCondLst>
                                            <p:cond delay="499"/>
                                          </p:stCondLst>
                                        </p:cTn>
                                        <p:tgtEl>
                                          <p:spTgt spid="54"/>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130"/>
                                        </p:tgtEl>
                                      </p:cBhvr>
                                    </p:animEffect>
                                    <p:set>
                                      <p:cBhvr>
                                        <p:cTn id="111" dur="1" fill="hold">
                                          <p:stCondLst>
                                            <p:cond delay="499"/>
                                          </p:stCondLst>
                                        </p:cTn>
                                        <p:tgtEl>
                                          <p:spTgt spid="130"/>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 presetClass="entr" presetSubtype="2" fill="hold" nodeType="clickEffect">
                                  <p:stCondLst>
                                    <p:cond delay="0"/>
                                  </p:stCondLst>
                                  <p:childTnLst>
                                    <p:set>
                                      <p:cBhvr>
                                        <p:cTn id="115" dur="1" fill="hold">
                                          <p:stCondLst>
                                            <p:cond delay="0"/>
                                          </p:stCondLst>
                                        </p:cTn>
                                        <p:tgtEl>
                                          <p:spTgt spid="171"/>
                                        </p:tgtEl>
                                        <p:attrNameLst>
                                          <p:attrName>style.visibility</p:attrName>
                                        </p:attrNameLst>
                                      </p:cBhvr>
                                      <p:to>
                                        <p:strVal val="visible"/>
                                      </p:to>
                                    </p:set>
                                    <p:anim calcmode="lin" valueType="num">
                                      <p:cBhvr additive="base">
                                        <p:cTn id="116" dur="500" fill="hold"/>
                                        <p:tgtEl>
                                          <p:spTgt spid="171"/>
                                        </p:tgtEl>
                                        <p:attrNameLst>
                                          <p:attrName>ppt_x</p:attrName>
                                        </p:attrNameLst>
                                      </p:cBhvr>
                                      <p:tavLst>
                                        <p:tav tm="0">
                                          <p:val>
                                            <p:strVal val="1+#ppt_w/2"/>
                                          </p:val>
                                        </p:tav>
                                        <p:tav tm="100000">
                                          <p:val>
                                            <p:strVal val="#ppt_x"/>
                                          </p:val>
                                        </p:tav>
                                      </p:tavLst>
                                    </p:anim>
                                    <p:anim calcmode="lin" valueType="num">
                                      <p:cBhvr additive="base">
                                        <p:cTn id="117" dur="500" fill="hold"/>
                                        <p:tgtEl>
                                          <p:spTgt spid="171"/>
                                        </p:tgtEl>
                                        <p:attrNameLst>
                                          <p:attrName>ppt_y</p:attrName>
                                        </p:attrNameLst>
                                      </p:cBhvr>
                                      <p:tavLst>
                                        <p:tav tm="0">
                                          <p:val>
                                            <p:strVal val="#ppt_y"/>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nodeType="clickEffect">
                                  <p:stCondLst>
                                    <p:cond delay="0"/>
                                  </p:stCondLst>
                                  <p:childTnLst>
                                    <p:set>
                                      <p:cBhvr>
                                        <p:cTn id="121" dur="1" fill="hold">
                                          <p:stCondLst>
                                            <p:cond delay="0"/>
                                          </p:stCondLst>
                                        </p:cTn>
                                        <p:tgtEl>
                                          <p:spTgt spid="127"/>
                                        </p:tgtEl>
                                        <p:attrNameLst>
                                          <p:attrName>style.visibility</p:attrName>
                                        </p:attrNameLst>
                                      </p:cBhvr>
                                      <p:to>
                                        <p:strVal val="visible"/>
                                      </p:to>
                                    </p:set>
                                    <p:anim calcmode="lin" valueType="num">
                                      <p:cBhvr>
                                        <p:cTn id="122" dur="1000" fill="hold"/>
                                        <p:tgtEl>
                                          <p:spTgt spid="127"/>
                                        </p:tgtEl>
                                        <p:attrNameLst>
                                          <p:attrName>ppt_w</p:attrName>
                                        </p:attrNameLst>
                                      </p:cBhvr>
                                      <p:tavLst>
                                        <p:tav tm="0">
                                          <p:val>
                                            <p:fltVal val="0"/>
                                          </p:val>
                                        </p:tav>
                                        <p:tav tm="100000">
                                          <p:val>
                                            <p:strVal val="#ppt_w"/>
                                          </p:val>
                                        </p:tav>
                                      </p:tavLst>
                                    </p:anim>
                                    <p:anim calcmode="lin" valueType="num">
                                      <p:cBhvr>
                                        <p:cTn id="123" dur="1000" fill="hold"/>
                                        <p:tgtEl>
                                          <p:spTgt spid="127"/>
                                        </p:tgtEl>
                                        <p:attrNameLst>
                                          <p:attrName>ppt_h</p:attrName>
                                        </p:attrNameLst>
                                      </p:cBhvr>
                                      <p:tavLst>
                                        <p:tav tm="0">
                                          <p:val>
                                            <p:fltVal val="0"/>
                                          </p:val>
                                        </p:tav>
                                        <p:tav tm="100000">
                                          <p:val>
                                            <p:strVal val="#ppt_h"/>
                                          </p:val>
                                        </p:tav>
                                      </p:tavLst>
                                    </p:anim>
                                    <p:animEffect transition="in" filter="fade">
                                      <p:cBhvr>
                                        <p:cTn id="124" dur="1000"/>
                                        <p:tgtEl>
                                          <p:spTgt spid="127"/>
                                        </p:tgtEl>
                                      </p:cBhvr>
                                    </p:animEffect>
                                  </p:childTnLst>
                                </p:cTn>
                              </p:par>
                              <p:par>
                                <p:cTn id="125" presetID="53" presetClass="entr" presetSubtype="16" fill="hold" nodeType="withEffect">
                                  <p:stCondLst>
                                    <p:cond delay="0"/>
                                  </p:stCondLst>
                                  <p:childTnLst>
                                    <p:set>
                                      <p:cBhvr>
                                        <p:cTn id="126" dur="1" fill="hold">
                                          <p:stCondLst>
                                            <p:cond delay="0"/>
                                          </p:stCondLst>
                                        </p:cTn>
                                        <p:tgtEl>
                                          <p:spTgt spid="129"/>
                                        </p:tgtEl>
                                        <p:attrNameLst>
                                          <p:attrName>style.visibility</p:attrName>
                                        </p:attrNameLst>
                                      </p:cBhvr>
                                      <p:to>
                                        <p:strVal val="visible"/>
                                      </p:to>
                                    </p:set>
                                    <p:anim calcmode="lin" valueType="num">
                                      <p:cBhvr>
                                        <p:cTn id="127" dur="1000" fill="hold"/>
                                        <p:tgtEl>
                                          <p:spTgt spid="129"/>
                                        </p:tgtEl>
                                        <p:attrNameLst>
                                          <p:attrName>ppt_w</p:attrName>
                                        </p:attrNameLst>
                                      </p:cBhvr>
                                      <p:tavLst>
                                        <p:tav tm="0">
                                          <p:val>
                                            <p:fltVal val="0"/>
                                          </p:val>
                                        </p:tav>
                                        <p:tav tm="100000">
                                          <p:val>
                                            <p:strVal val="#ppt_w"/>
                                          </p:val>
                                        </p:tav>
                                      </p:tavLst>
                                    </p:anim>
                                    <p:anim calcmode="lin" valueType="num">
                                      <p:cBhvr>
                                        <p:cTn id="128" dur="1000" fill="hold"/>
                                        <p:tgtEl>
                                          <p:spTgt spid="129"/>
                                        </p:tgtEl>
                                        <p:attrNameLst>
                                          <p:attrName>ppt_h</p:attrName>
                                        </p:attrNameLst>
                                      </p:cBhvr>
                                      <p:tavLst>
                                        <p:tav tm="0">
                                          <p:val>
                                            <p:fltVal val="0"/>
                                          </p:val>
                                        </p:tav>
                                        <p:tav tm="100000">
                                          <p:val>
                                            <p:strVal val="#ppt_h"/>
                                          </p:val>
                                        </p:tav>
                                      </p:tavLst>
                                    </p:anim>
                                    <p:animEffect transition="in" filter="fade">
                                      <p:cBhvr>
                                        <p:cTn id="129" dur="1000"/>
                                        <p:tgtEl>
                                          <p:spTgt spid="129"/>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xit" presetSubtype="32" fill="hold" nodeType="clickEffect">
                                  <p:stCondLst>
                                    <p:cond delay="0"/>
                                  </p:stCondLst>
                                  <p:childTnLst>
                                    <p:anim calcmode="lin" valueType="num">
                                      <p:cBhvr>
                                        <p:cTn id="133" dur="1000"/>
                                        <p:tgtEl>
                                          <p:spTgt spid="127"/>
                                        </p:tgtEl>
                                        <p:attrNameLst>
                                          <p:attrName>ppt_w</p:attrName>
                                        </p:attrNameLst>
                                      </p:cBhvr>
                                      <p:tavLst>
                                        <p:tav tm="0">
                                          <p:val>
                                            <p:strVal val="ppt_w"/>
                                          </p:val>
                                        </p:tav>
                                        <p:tav tm="100000">
                                          <p:val>
                                            <p:fltVal val="0"/>
                                          </p:val>
                                        </p:tav>
                                      </p:tavLst>
                                    </p:anim>
                                    <p:anim calcmode="lin" valueType="num">
                                      <p:cBhvr>
                                        <p:cTn id="134" dur="1000"/>
                                        <p:tgtEl>
                                          <p:spTgt spid="127"/>
                                        </p:tgtEl>
                                        <p:attrNameLst>
                                          <p:attrName>ppt_h</p:attrName>
                                        </p:attrNameLst>
                                      </p:cBhvr>
                                      <p:tavLst>
                                        <p:tav tm="0">
                                          <p:val>
                                            <p:strVal val="ppt_h"/>
                                          </p:val>
                                        </p:tav>
                                        <p:tav tm="100000">
                                          <p:val>
                                            <p:fltVal val="0"/>
                                          </p:val>
                                        </p:tav>
                                      </p:tavLst>
                                    </p:anim>
                                    <p:animEffect transition="out" filter="fade">
                                      <p:cBhvr>
                                        <p:cTn id="135" dur="1000"/>
                                        <p:tgtEl>
                                          <p:spTgt spid="127"/>
                                        </p:tgtEl>
                                      </p:cBhvr>
                                    </p:animEffect>
                                    <p:set>
                                      <p:cBhvr>
                                        <p:cTn id="136" dur="1" fill="hold">
                                          <p:stCondLst>
                                            <p:cond delay="999"/>
                                          </p:stCondLst>
                                        </p:cTn>
                                        <p:tgtEl>
                                          <p:spTgt spid="127"/>
                                        </p:tgtEl>
                                        <p:attrNameLst>
                                          <p:attrName>style.visibility</p:attrName>
                                        </p:attrNameLst>
                                      </p:cBhvr>
                                      <p:to>
                                        <p:strVal val="hidden"/>
                                      </p:to>
                                    </p:set>
                                  </p:childTnLst>
                                </p:cTn>
                              </p:par>
                              <p:par>
                                <p:cTn id="137" presetID="53" presetClass="exit" presetSubtype="32" fill="hold" nodeType="withEffect">
                                  <p:stCondLst>
                                    <p:cond delay="0"/>
                                  </p:stCondLst>
                                  <p:childTnLst>
                                    <p:anim calcmode="lin" valueType="num">
                                      <p:cBhvr>
                                        <p:cTn id="138" dur="1000"/>
                                        <p:tgtEl>
                                          <p:spTgt spid="129"/>
                                        </p:tgtEl>
                                        <p:attrNameLst>
                                          <p:attrName>ppt_w</p:attrName>
                                        </p:attrNameLst>
                                      </p:cBhvr>
                                      <p:tavLst>
                                        <p:tav tm="0">
                                          <p:val>
                                            <p:strVal val="ppt_w"/>
                                          </p:val>
                                        </p:tav>
                                        <p:tav tm="100000">
                                          <p:val>
                                            <p:fltVal val="0"/>
                                          </p:val>
                                        </p:tav>
                                      </p:tavLst>
                                    </p:anim>
                                    <p:anim calcmode="lin" valueType="num">
                                      <p:cBhvr>
                                        <p:cTn id="139" dur="1000"/>
                                        <p:tgtEl>
                                          <p:spTgt spid="129"/>
                                        </p:tgtEl>
                                        <p:attrNameLst>
                                          <p:attrName>ppt_h</p:attrName>
                                        </p:attrNameLst>
                                      </p:cBhvr>
                                      <p:tavLst>
                                        <p:tav tm="0">
                                          <p:val>
                                            <p:strVal val="ppt_h"/>
                                          </p:val>
                                        </p:tav>
                                        <p:tav tm="100000">
                                          <p:val>
                                            <p:fltVal val="0"/>
                                          </p:val>
                                        </p:tav>
                                      </p:tavLst>
                                    </p:anim>
                                    <p:animEffect transition="out" filter="fade">
                                      <p:cBhvr>
                                        <p:cTn id="140" dur="1000"/>
                                        <p:tgtEl>
                                          <p:spTgt spid="129"/>
                                        </p:tgtEl>
                                      </p:cBhvr>
                                    </p:animEffect>
                                    <p:set>
                                      <p:cBhvr>
                                        <p:cTn id="141" dur="1" fill="hold">
                                          <p:stCondLst>
                                            <p:cond delay="999"/>
                                          </p:stCondLst>
                                        </p:cTn>
                                        <p:tgtEl>
                                          <p:spTgt spid="129"/>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2" presetClass="entr" presetSubtype="2" fill="hold" nodeType="clickEffect">
                                  <p:stCondLst>
                                    <p:cond delay="0"/>
                                  </p:stCondLst>
                                  <p:childTnLst>
                                    <p:set>
                                      <p:cBhvr>
                                        <p:cTn id="145" dur="1" fill="hold">
                                          <p:stCondLst>
                                            <p:cond delay="0"/>
                                          </p:stCondLst>
                                        </p:cTn>
                                        <p:tgtEl>
                                          <p:spTgt spid="25"/>
                                        </p:tgtEl>
                                        <p:attrNameLst>
                                          <p:attrName>style.visibility</p:attrName>
                                        </p:attrNameLst>
                                      </p:cBhvr>
                                      <p:to>
                                        <p:strVal val="visible"/>
                                      </p:to>
                                    </p:set>
                                    <p:anim calcmode="lin" valueType="num">
                                      <p:cBhvr additive="base">
                                        <p:cTn id="146" dur="500" fill="hold"/>
                                        <p:tgtEl>
                                          <p:spTgt spid="25"/>
                                        </p:tgtEl>
                                        <p:attrNameLst>
                                          <p:attrName>ppt_x</p:attrName>
                                        </p:attrNameLst>
                                      </p:cBhvr>
                                      <p:tavLst>
                                        <p:tav tm="0">
                                          <p:val>
                                            <p:strVal val="1+#ppt_w/2"/>
                                          </p:val>
                                        </p:tav>
                                        <p:tav tm="100000">
                                          <p:val>
                                            <p:strVal val="#ppt_x"/>
                                          </p:val>
                                        </p:tav>
                                      </p:tavLst>
                                    </p:anim>
                                    <p:anim calcmode="lin" valueType="num">
                                      <p:cBhvr additive="base">
                                        <p:cTn id="147" dur="500" fill="hold"/>
                                        <p:tgtEl>
                                          <p:spTgt spid="25"/>
                                        </p:tgtEl>
                                        <p:attrNameLst>
                                          <p:attrName>ppt_y</p:attrName>
                                        </p:attrNameLst>
                                      </p:cBhvr>
                                      <p:tavLst>
                                        <p:tav tm="0">
                                          <p:val>
                                            <p:strVal val="#ppt_y"/>
                                          </p:val>
                                        </p:tav>
                                        <p:tav tm="100000">
                                          <p:val>
                                            <p:strVal val="#ppt_y"/>
                                          </p:val>
                                        </p:tav>
                                      </p:tavLst>
                                    </p:anim>
                                  </p:childTnLst>
                                </p:cTn>
                              </p:par>
                            </p:childTnLst>
                          </p:cTn>
                        </p:par>
                        <p:par>
                          <p:cTn id="148" fill="hold">
                            <p:stCondLst>
                              <p:cond delay="500"/>
                            </p:stCondLst>
                            <p:childTnLst>
                              <p:par>
                                <p:cTn id="149" presetID="53" presetClass="entr" presetSubtype="16" fill="hold" nodeType="afterEffect">
                                  <p:stCondLst>
                                    <p:cond delay="0"/>
                                  </p:stCondLst>
                                  <p:childTnLst>
                                    <p:set>
                                      <p:cBhvr>
                                        <p:cTn id="150" dur="1" fill="hold">
                                          <p:stCondLst>
                                            <p:cond delay="0"/>
                                          </p:stCondLst>
                                        </p:cTn>
                                        <p:tgtEl>
                                          <p:spTgt spid="128"/>
                                        </p:tgtEl>
                                        <p:attrNameLst>
                                          <p:attrName>style.visibility</p:attrName>
                                        </p:attrNameLst>
                                      </p:cBhvr>
                                      <p:to>
                                        <p:strVal val="visible"/>
                                      </p:to>
                                    </p:set>
                                    <p:anim calcmode="lin" valueType="num">
                                      <p:cBhvr>
                                        <p:cTn id="151" dur="1000" fill="hold"/>
                                        <p:tgtEl>
                                          <p:spTgt spid="128"/>
                                        </p:tgtEl>
                                        <p:attrNameLst>
                                          <p:attrName>ppt_w</p:attrName>
                                        </p:attrNameLst>
                                      </p:cBhvr>
                                      <p:tavLst>
                                        <p:tav tm="0">
                                          <p:val>
                                            <p:fltVal val="0"/>
                                          </p:val>
                                        </p:tav>
                                        <p:tav tm="100000">
                                          <p:val>
                                            <p:strVal val="#ppt_w"/>
                                          </p:val>
                                        </p:tav>
                                      </p:tavLst>
                                    </p:anim>
                                    <p:anim calcmode="lin" valueType="num">
                                      <p:cBhvr>
                                        <p:cTn id="152" dur="1000" fill="hold"/>
                                        <p:tgtEl>
                                          <p:spTgt spid="128"/>
                                        </p:tgtEl>
                                        <p:attrNameLst>
                                          <p:attrName>ppt_h</p:attrName>
                                        </p:attrNameLst>
                                      </p:cBhvr>
                                      <p:tavLst>
                                        <p:tav tm="0">
                                          <p:val>
                                            <p:fltVal val="0"/>
                                          </p:val>
                                        </p:tav>
                                        <p:tav tm="100000">
                                          <p:val>
                                            <p:strVal val="#ppt_h"/>
                                          </p:val>
                                        </p:tav>
                                      </p:tavLst>
                                    </p:anim>
                                    <p:animEffect transition="in" filter="fade">
                                      <p:cBhvr>
                                        <p:cTn id="153" dur="1000"/>
                                        <p:tgtEl>
                                          <p:spTgt spid="128"/>
                                        </p:tgtEl>
                                      </p:cBhvr>
                                    </p:animEffect>
                                  </p:childTnLst>
                                </p:cTn>
                              </p:par>
                              <p:par>
                                <p:cTn id="154" presetID="53" presetClass="entr" presetSubtype="16" fill="hold" nodeType="withEffect">
                                  <p:stCondLst>
                                    <p:cond delay="0"/>
                                  </p:stCondLst>
                                  <p:childTnLst>
                                    <p:set>
                                      <p:cBhvr>
                                        <p:cTn id="155" dur="1" fill="hold">
                                          <p:stCondLst>
                                            <p:cond delay="0"/>
                                          </p:stCondLst>
                                        </p:cTn>
                                        <p:tgtEl>
                                          <p:spTgt spid="131"/>
                                        </p:tgtEl>
                                        <p:attrNameLst>
                                          <p:attrName>style.visibility</p:attrName>
                                        </p:attrNameLst>
                                      </p:cBhvr>
                                      <p:to>
                                        <p:strVal val="visible"/>
                                      </p:to>
                                    </p:set>
                                    <p:anim calcmode="lin" valueType="num">
                                      <p:cBhvr>
                                        <p:cTn id="156" dur="1000" fill="hold"/>
                                        <p:tgtEl>
                                          <p:spTgt spid="131"/>
                                        </p:tgtEl>
                                        <p:attrNameLst>
                                          <p:attrName>ppt_w</p:attrName>
                                        </p:attrNameLst>
                                      </p:cBhvr>
                                      <p:tavLst>
                                        <p:tav tm="0">
                                          <p:val>
                                            <p:fltVal val="0"/>
                                          </p:val>
                                        </p:tav>
                                        <p:tav tm="100000">
                                          <p:val>
                                            <p:strVal val="#ppt_w"/>
                                          </p:val>
                                        </p:tav>
                                      </p:tavLst>
                                    </p:anim>
                                    <p:anim calcmode="lin" valueType="num">
                                      <p:cBhvr>
                                        <p:cTn id="157" dur="1000" fill="hold"/>
                                        <p:tgtEl>
                                          <p:spTgt spid="131"/>
                                        </p:tgtEl>
                                        <p:attrNameLst>
                                          <p:attrName>ppt_h</p:attrName>
                                        </p:attrNameLst>
                                      </p:cBhvr>
                                      <p:tavLst>
                                        <p:tav tm="0">
                                          <p:val>
                                            <p:fltVal val="0"/>
                                          </p:val>
                                        </p:tav>
                                        <p:tav tm="100000">
                                          <p:val>
                                            <p:strVal val="#ppt_h"/>
                                          </p:val>
                                        </p:tav>
                                      </p:tavLst>
                                    </p:anim>
                                    <p:animEffect transition="in" filter="fade">
                                      <p:cBhvr>
                                        <p:cTn id="158" dur="1000"/>
                                        <p:tgtEl>
                                          <p:spTgt spid="131"/>
                                        </p:tgtEl>
                                      </p:cBhvr>
                                    </p:animEffect>
                                  </p:childTnLst>
                                </p:cTn>
                              </p:par>
                            </p:childTnLst>
                          </p:cTn>
                        </p:par>
                      </p:childTnLst>
                    </p:cTn>
                  </p:par>
                  <p:par>
                    <p:cTn id="159" fill="hold">
                      <p:stCondLst>
                        <p:cond delay="indefinite"/>
                      </p:stCondLst>
                      <p:childTnLst>
                        <p:par>
                          <p:cTn id="160" fill="hold">
                            <p:stCondLst>
                              <p:cond delay="0"/>
                            </p:stCondLst>
                            <p:childTnLst>
                              <p:par>
                                <p:cTn id="161" presetID="53" presetClass="exit" presetSubtype="32" fill="hold" nodeType="clickEffect">
                                  <p:stCondLst>
                                    <p:cond delay="0"/>
                                  </p:stCondLst>
                                  <p:childTnLst>
                                    <p:anim calcmode="lin" valueType="num">
                                      <p:cBhvr>
                                        <p:cTn id="162" dur="1000"/>
                                        <p:tgtEl>
                                          <p:spTgt spid="128"/>
                                        </p:tgtEl>
                                        <p:attrNameLst>
                                          <p:attrName>ppt_w</p:attrName>
                                        </p:attrNameLst>
                                      </p:cBhvr>
                                      <p:tavLst>
                                        <p:tav tm="0">
                                          <p:val>
                                            <p:strVal val="ppt_w"/>
                                          </p:val>
                                        </p:tav>
                                        <p:tav tm="100000">
                                          <p:val>
                                            <p:fltVal val="0"/>
                                          </p:val>
                                        </p:tav>
                                      </p:tavLst>
                                    </p:anim>
                                    <p:anim calcmode="lin" valueType="num">
                                      <p:cBhvr>
                                        <p:cTn id="163" dur="1000"/>
                                        <p:tgtEl>
                                          <p:spTgt spid="128"/>
                                        </p:tgtEl>
                                        <p:attrNameLst>
                                          <p:attrName>ppt_h</p:attrName>
                                        </p:attrNameLst>
                                      </p:cBhvr>
                                      <p:tavLst>
                                        <p:tav tm="0">
                                          <p:val>
                                            <p:strVal val="ppt_h"/>
                                          </p:val>
                                        </p:tav>
                                        <p:tav tm="100000">
                                          <p:val>
                                            <p:fltVal val="0"/>
                                          </p:val>
                                        </p:tav>
                                      </p:tavLst>
                                    </p:anim>
                                    <p:animEffect transition="out" filter="fade">
                                      <p:cBhvr>
                                        <p:cTn id="164" dur="1000"/>
                                        <p:tgtEl>
                                          <p:spTgt spid="128"/>
                                        </p:tgtEl>
                                      </p:cBhvr>
                                    </p:animEffect>
                                    <p:set>
                                      <p:cBhvr>
                                        <p:cTn id="165" dur="1" fill="hold">
                                          <p:stCondLst>
                                            <p:cond delay="999"/>
                                          </p:stCondLst>
                                        </p:cTn>
                                        <p:tgtEl>
                                          <p:spTgt spid="128"/>
                                        </p:tgtEl>
                                        <p:attrNameLst>
                                          <p:attrName>style.visibility</p:attrName>
                                        </p:attrNameLst>
                                      </p:cBhvr>
                                      <p:to>
                                        <p:strVal val="hidden"/>
                                      </p:to>
                                    </p:set>
                                  </p:childTnLst>
                                </p:cTn>
                              </p:par>
                              <p:par>
                                <p:cTn id="166" presetID="53" presetClass="exit" presetSubtype="32" fill="hold" nodeType="withEffect">
                                  <p:stCondLst>
                                    <p:cond delay="0"/>
                                  </p:stCondLst>
                                  <p:childTnLst>
                                    <p:anim calcmode="lin" valueType="num">
                                      <p:cBhvr>
                                        <p:cTn id="167" dur="1000"/>
                                        <p:tgtEl>
                                          <p:spTgt spid="131"/>
                                        </p:tgtEl>
                                        <p:attrNameLst>
                                          <p:attrName>ppt_w</p:attrName>
                                        </p:attrNameLst>
                                      </p:cBhvr>
                                      <p:tavLst>
                                        <p:tav tm="0">
                                          <p:val>
                                            <p:strVal val="ppt_w"/>
                                          </p:val>
                                        </p:tav>
                                        <p:tav tm="100000">
                                          <p:val>
                                            <p:fltVal val="0"/>
                                          </p:val>
                                        </p:tav>
                                      </p:tavLst>
                                    </p:anim>
                                    <p:anim calcmode="lin" valueType="num">
                                      <p:cBhvr>
                                        <p:cTn id="168" dur="1000"/>
                                        <p:tgtEl>
                                          <p:spTgt spid="131"/>
                                        </p:tgtEl>
                                        <p:attrNameLst>
                                          <p:attrName>ppt_h</p:attrName>
                                        </p:attrNameLst>
                                      </p:cBhvr>
                                      <p:tavLst>
                                        <p:tav tm="0">
                                          <p:val>
                                            <p:strVal val="ppt_h"/>
                                          </p:val>
                                        </p:tav>
                                        <p:tav tm="100000">
                                          <p:val>
                                            <p:fltVal val="0"/>
                                          </p:val>
                                        </p:tav>
                                      </p:tavLst>
                                    </p:anim>
                                    <p:animEffect transition="out" filter="fade">
                                      <p:cBhvr>
                                        <p:cTn id="169" dur="1000"/>
                                        <p:tgtEl>
                                          <p:spTgt spid="131"/>
                                        </p:tgtEl>
                                      </p:cBhvr>
                                    </p:animEffect>
                                    <p:set>
                                      <p:cBhvr>
                                        <p:cTn id="170" dur="1" fill="hold">
                                          <p:stCondLst>
                                            <p:cond delay="999"/>
                                          </p:stCondLst>
                                        </p:cTn>
                                        <p:tgtEl>
                                          <p:spTgt spid="131"/>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nodeType="clickEffect">
                                  <p:stCondLst>
                                    <p:cond delay="0"/>
                                  </p:stCondLst>
                                  <p:childTnLst>
                                    <p:set>
                                      <p:cBhvr>
                                        <p:cTn id="174" dur="1" fill="hold">
                                          <p:stCondLst>
                                            <p:cond delay="0"/>
                                          </p:stCondLst>
                                        </p:cTn>
                                        <p:tgtEl>
                                          <p:spTgt spid="71"/>
                                        </p:tgtEl>
                                        <p:attrNameLst>
                                          <p:attrName>style.visibility</p:attrName>
                                        </p:attrNameLst>
                                      </p:cBhvr>
                                      <p:to>
                                        <p:strVal val="visible"/>
                                      </p:to>
                                    </p:set>
                                    <p:animEffect transition="in" filter="wipe(left)">
                                      <p:cBhvr>
                                        <p:cTn id="175" dur="500"/>
                                        <p:tgtEl>
                                          <p:spTgt spid="71"/>
                                        </p:tgtEl>
                                      </p:cBhvr>
                                    </p:animEffect>
                                  </p:childTnLst>
                                </p:cTn>
                              </p:par>
                            </p:childTnLst>
                          </p:cTn>
                        </p:par>
                        <p:par>
                          <p:cTn id="176" fill="hold">
                            <p:stCondLst>
                              <p:cond delay="500"/>
                            </p:stCondLst>
                            <p:childTnLst>
                              <p:par>
                                <p:cTn id="177" presetID="22" presetClass="entr" presetSubtype="8" fill="hold" grpId="0" nodeType="afterEffect">
                                  <p:stCondLst>
                                    <p:cond delay="0"/>
                                  </p:stCondLst>
                                  <p:childTnLst>
                                    <p:set>
                                      <p:cBhvr>
                                        <p:cTn id="178" dur="1" fill="hold">
                                          <p:stCondLst>
                                            <p:cond delay="0"/>
                                          </p:stCondLst>
                                        </p:cTn>
                                        <p:tgtEl>
                                          <p:spTgt spid="70"/>
                                        </p:tgtEl>
                                        <p:attrNameLst>
                                          <p:attrName>style.visibility</p:attrName>
                                        </p:attrNameLst>
                                      </p:cBhvr>
                                      <p:to>
                                        <p:strVal val="visible"/>
                                      </p:to>
                                    </p:set>
                                    <p:animEffect transition="in" filter="wipe(left)">
                                      <p:cBhvr>
                                        <p:cTn id="179" dur="500"/>
                                        <p:tgtEl>
                                          <p:spTgt spid="70"/>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8" fill="hold" nodeType="clickEffect">
                                  <p:stCondLst>
                                    <p:cond delay="0"/>
                                  </p:stCondLst>
                                  <p:childTnLst>
                                    <p:set>
                                      <p:cBhvr>
                                        <p:cTn id="183" dur="1" fill="hold">
                                          <p:stCondLst>
                                            <p:cond delay="0"/>
                                          </p:stCondLst>
                                        </p:cTn>
                                        <p:tgtEl>
                                          <p:spTgt spid="120"/>
                                        </p:tgtEl>
                                        <p:attrNameLst>
                                          <p:attrName>style.visibility</p:attrName>
                                        </p:attrNameLst>
                                      </p:cBhvr>
                                      <p:to>
                                        <p:strVal val="visible"/>
                                      </p:to>
                                    </p:set>
                                    <p:animEffect transition="in" filter="wipe(left)">
                                      <p:cBhvr>
                                        <p:cTn id="184" dur="1500"/>
                                        <p:tgtEl>
                                          <p:spTgt spid="120"/>
                                        </p:tgtEl>
                                      </p:cBhvr>
                                    </p:animEffect>
                                  </p:childTnLst>
                                </p:cTn>
                              </p:par>
                            </p:childTnLst>
                          </p:cTn>
                        </p:par>
                        <p:par>
                          <p:cTn id="185" fill="hold">
                            <p:stCondLst>
                              <p:cond delay="1500"/>
                            </p:stCondLst>
                            <p:childTnLst>
                              <p:par>
                                <p:cTn id="186" presetID="22" presetClass="entr" presetSubtype="2" fill="hold" grpId="0" nodeType="afterEffect">
                                  <p:stCondLst>
                                    <p:cond delay="0"/>
                                  </p:stCondLst>
                                  <p:childTnLst>
                                    <p:set>
                                      <p:cBhvr>
                                        <p:cTn id="187" dur="1" fill="hold">
                                          <p:stCondLst>
                                            <p:cond delay="0"/>
                                          </p:stCondLst>
                                        </p:cTn>
                                        <p:tgtEl>
                                          <p:spTgt spid="77"/>
                                        </p:tgtEl>
                                        <p:attrNameLst>
                                          <p:attrName>style.visibility</p:attrName>
                                        </p:attrNameLst>
                                      </p:cBhvr>
                                      <p:to>
                                        <p:strVal val="visible"/>
                                      </p:to>
                                    </p:set>
                                    <p:animEffect transition="in" filter="wipe(right)">
                                      <p:cBhvr>
                                        <p:cTn id="188" dur="500"/>
                                        <p:tgtEl>
                                          <p:spTgt spid="77"/>
                                        </p:tgtEl>
                                      </p:cBhvr>
                                    </p:animEffect>
                                  </p:childTnLst>
                                </p:cTn>
                              </p:par>
                              <p:par>
                                <p:cTn id="189" presetID="22" presetClass="entr" presetSubtype="2" fill="hold" grpId="0" nodeType="withEffect">
                                  <p:stCondLst>
                                    <p:cond delay="0"/>
                                  </p:stCondLst>
                                  <p:childTnLst>
                                    <p:set>
                                      <p:cBhvr>
                                        <p:cTn id="190" dur="1" fill="hold">
                                          <p:stCondLst>
                                            <p:cond delay="0"/>
                                          </p:stCondLst>
                                        </p:cTn>
                                        <p:tgtEl>
                                          <p:spTgt spid="117"/>
                                        </p:tgtEl>
                                        <p:attrNameLst>
                                          <p:attrName>style.visibility</p:attrName>
                                        </p:attrNameLst>
                                      </p:cBhvr>
                                      <p:to>
                                        <p:strVal val="visible"/>
                                      </p:to>
                                    </p:set>
                                    <p:animEffect transition="in" filter="wipe(right)">
                                      <p:cBhvr>
                                        <p:cTn id="191" dur="500"/>
                                        <p:tgtEl>
                                          <p:spTgt spid="117"/>
                                        </p:tgtEl>
                                      </p:cBhvr>
                                    </p:animEffect>
                                  </p:childTnLst>
                                </p:cTn>
                              </p:par>
                            </p:childTnLst>
                          </p:cTn>
                        </p:par>
                        <p:par>
                          <p:cTn id="192" fill="hold">
                            <p:stCondLst>
                              <p:cond delay="2000"/>
                            </p:stCondLst>
                            <p:childTnLst>
                              <p:par>
                                <p:cTn id="193" presetID="22" presetClass="entr" presetSubtype="2" fill="hold" nodeType="afterEffect">
                                  <p:stCondLst>
                                    <p:cond delay="0"/>
                                  </p:stCondLst>
                                  <p:childTnLst>
                                    <p:set>
                                      <p:cBhvr>
                                        <p:cTn id="194" dur="1" fill="hold">
                                          <p:stCondLst>
                                            <p:cond delay="0"/>
                                          </p:stCondLst>
                                        </p:cTn>
                                        <p:tgtEl>
                                          <p:spTgt spid="121"/>
                                        </p:tgtEl>
                                        <p:attrNameLst>
                                          <p:attrName>style.visibility</p:attrName>
                                        </p:attrNameLst>
                                      </p:cBhvr>
                                      <p:to>
                                        <p:strVal val="visible"/>
                                      </p:to>
                                    </p:set>
                                    <p:animEffect transition="in" filter="wipe(right)">
                                      <p:cBhvr>
                                        <p:cTn id="195" dur="1500"/>
                                        <p:tgtEl>
                                          <p:spTgt spid="121"/>
                                        </p:tgtEl>
                                      </p:cBhvr>
                                    </p:animEffect>
                                  </p:child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grpId="0" nodeType="clickEffect">
                                  <p:stCondLst>
                                    <p:cond delay="0"/>
                                  </p:stCondLst>
                                  <p:childTnLst>
                                    <p:set>
                                      <p:cBhvr>
                                        <p:cTn id="199" dur="1" fill="hold">
                                          <p:stCondLst>
                                            <p:cond delay="0"/>
                                          </p:stCondLst>
                                        </p:cTn>
                                        <p:tgtEl>
                                          <p:spTgt spid="122"/>
                                        </p:tgtEl>
                                        <p:attrNameLst>
                                          <p:attrName>style.visibility</p:attrName>
                                        </p:attrNameLst>
                                      </p:cBhvr>
                                      <p:to>
                                        <p:strVal val="visible"/>
                                      </p:to>
                                    </p:set>
                                    <p:animEffect transition="in" filter="fade">
                                      <p:cBhvr>
                                        <p:cTn id="200"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3" grpId="0" animBg="1"/>
      <p:bldP spid="54" grpId="0" animBg="1"/>
      <p:bldP spid="54" grpId="1" animBg="1"/>
      <p:bldP spid="136" grpId="0" animBg="1"/>
      <p:bldP spid="191" grpId="0"/>
      <p:bldP spid="70" grpId="0" animBg="1"/>
      <p:bldP spid="77" grpId="0" animBg="1"/>
      <p:bldP spid="115" grpId="0"/>
      <p:bldP spid="117" grpId="0"/>
      <p:bldP spid="1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Vlak schuine baan licht">
            <a:extLst>
              <a:ext uri="{FF2B5EF4-FFF2-40B4-BE49-F238E27FC236}">
                <a16:creationId xmlns:a16="http://schemas.microsoft.com/office/drawing/2014/main" id="{BA8AB749-1937-F722-96E2-61303B312BCB}"/>
              </a:ext>
            </a:extLst>
          </p:cNvPr>
          <p:cNvSpPr/>
          <p:nvPr/>
        </p:nvSpPr>
        <p:spPr>
          <a:xfrm rot="960000">
            <a:off x="22959048" y="4944325"/>
            <a:ext cx="1544686" cy="12033960"/>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lak schuine baan">
            <a:extLst>
              <a:ext uri="{FF2B5EF4-FFF2-40B4-BE49-F238E27FC236}">
                <a16:creationId xmlns:a16="http://schemas.microsoft.com/office/drawing/2014/main" id="{F854630E-4926-23EC-5D50-1F28569FFF53}"/>
              </a:ext>
            </a:extLst>
          </p:cNvPr>
          <p:cNvSpPr/>
          <p:nvPr/>
        </p:nvSpPr>
        <p:spPr>
          <a:xfrm rot="960000">
            <a:off x="23588025" y="8343687"/>
            <a:ext cx="1980286" cy="7732188"/>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8" descr="Graphical user interface&#10;&#10;Description automatically generated with low confidence">
            <a:extLst>
              <a:ext uri="{FF2B5EF4-FFF2-40B4-BE49-F238E27FC236}">
                <a16:creationId xmlns:a16="http://schemas.microsoft.com/office/drawing/2014/main" id="{820E230E-2396-E219-0508-C293D8DEABD9}"/>
              </a:ext>
            </a:extLst>
          </p:cNvPr>
          <p:cNvPicPr>
            <a:picLocks noChangeAspect="1"/>
          </p:cNvPicPr>
          <p:nvPr/>
        </p:nvPicPr>
        <p:blipFill>
          <a:blip r:embed="rId2"/>
          <a:stretch>
            <a:fillRect/>
          </a:stretch>
        </p:blipFill>
        <p:spPr>
          <a:xfrm>
            <a:off x="8731045" y="0"/>
            <a:ext cx="4365523" cy="4572000"/>
          </a:xfrm>
          <a:prstGeom prst="rect">
            <a:avLst/>
          </a:prstGeom>
        </p:spPr>
      </p:pic>
      <p:pic>
        <p:nvPicPr>
          <p:cNvPr id="13" name="Picture 12" descr="A picture containing text, indoor&#10;&#10;Description automatically generated">
            <a:extLst>
              <a:ext uri="{FF2B5EF4-FFF2-40B4-BE49-F238E27FC236}">
                <a16:creationId xmlns:a16="http://schemas.microsoft.com/office/drawing/2014/main" id="{D513AEB0-D79B-0CD4-6A6E-EDE5A8C98C07}"/>
              </a:ext>
            </a:extLst>
          </p:cNvPr>
          <p:cNvPicPr>
            <a:picLocks noChangeAspect="1"/>
          </p:cNvPicPr>
          <p:nvPr/>
        </p:nvPicPr>
        <p:blipFill>
          <a:blip r:embed="rId3"/>
          <a:stretch>
            <a:fillRect/>
          </a:stretch>
        </p:blipFill>
        <p:spPr>
          <a:xfrm>
            <a:off x="8731045" y="9144000"/>
            <a:ext cx="4365523" cy="4572000"/>
          </a:xfrm>
          <a:prstGeom prst="rect">
            <a:avLst/>
          </a:prstGeom>
        </p:spPr>
      </p:pic>
      <p:pic>
        <p:nvPicPr>
          <p:cNvPr id="15" name="Picture 14" descr="A picture containing text, indoor, device&#10;&#10;Description automatically generated">
            <a:extLst>
              <a:ext uri="{FF2B5EF4-FFF2-40B4-BE49-F238E27FC236}">
                <a16:creationId xmlns:a16="http://schemas.microsoft.com/office/drawing/2014/main" id="{D49E8BF7-E92F-F441-925C-AC95AE58BF45}"/>
              </a:ext>
            </a:extLst>
          </p:cNvPr>
          <p:cNvPicPr>
            <a:picLocks noChangeAspect="1"/>
          </p:cNvPicPr>
          <p:nvPr/>
        </p:nvPicPr>
        <p:blipFill>
          <a:blip r:embed="rId4"/>
          <a:stretch>
            <a:fillRect/>
          </a:stretch>
        </p:blipFill>
        <p:spPr>
          <a:xfrm>
            <a:off x="8731045" y="4572000"/>
            <a:ext cx="4365523" cy="4572000"/>
          </a:xfrm>
          <a:prstGeom prst="rect">
            <a:avLst/>
          </a:prstGeom>
        </p:spPr>
      </p:pic>
      <p:pic>
        <p:nvPicPr>
          <p:cNvPr id="17" name="Picture 16" descr="A picture containing indoor&#10;&#10;Description automatically generated">
            <a:extLst>
              <a:ext uri="{FF2B5EF4-FFF2-40B4-BE49-F238E27FC236}">
                <a16:creationId xmlns:a16="http://schemas.microsoft.com/office/drawing/2014/main" id="{ABC6BBE3-DEBE-CB45-75CB-0582E01176E4}"/>
              </a:ext>
            </a:extLst>
          </p:cNvPr>
          <p:cNvPicPr>
            <a:picLocks noChangeAspect="1"/>
          </p:cNvPicPr>
          <p:nvPr/>
        </p:nvPicPr>
        <p:blipFill>
          <a:blip r:embed="rId5"/>
          <a:stretch>
            <a:fillRect/>
          </a:stretch>
        </p:blipFill>
        <p:spPr>
          <a:xfrm>
            <a:off x="4365523" y="9144000"/>
            <a:ext cx="4365523" cy="4572000"/>
          </a:xfrm>
          <a:prstGeom prst="rect">
            <a:avLst/>
          </a:prstGeom>
        </p:spPr>
      </p:pic>
      <p:pic>
        <p:nvPicPr>
          <p:cNvPr id="23" name="Picture 22" descr="A picture containing text, indoor, device, meter&#10;&#10;Description automatically generated">
            <a:extLst>
              <a:ext uri="{FF2B5EF4-FFF2-40B4-BE49-F238E27FC236}">
                <a16:creationId xmlns:a16="http://schemas.microsoft.com/office/drawing/2014/main" id="{523D433D-9305-AB04-3E9D-97B6C9CCA776}"/>
              </a:ext>
            </a:extLst>
          </p:cNvPr>
          <p:cNvPicPr>
            <a:picLocks noChangeAspect="1"/>
          </p:cNvPicPr>
          <p:nvPr/>
        </p:nvPicPr>
        <p:blipFill>
          <a:blip r:embed="rId6"/>
          <a:stretch>
            <a:fillRect/>
          </a:stretch>
        </p:blipFill>
        <p:spPr>
          <a:xfrm>
            <a:off x="13096567" y="9144000"/>
            <a:ext cx="4365523" cy="4572000"/>
          </a:xfrm>
          <a:prstGeom prst="rect">
            <a:avLst/>
          </a:prstGeom>
        </p:spPr>
      </p:pic>
      <p:pic>
        <p:nvPicPr>
          <p:cNvPr id="25" name="Picture 24" descr="A picture containing text, device, clock, meter&#10;&#10;Description automatically generated">
            <a:extLst>
              <a:ext uri="{FF2B5EF4-FFF2-40B4-BE49-F238E27FC236}">
                <a16:creationId xmlns:a16="http://schemas.microsoft.com/office/drawing/2014/main" id="{92F45A3C-1E60-395C-90FE-6EEA5628580D}"/>
              </a:ext>
            </a:extLst>
          </p:cNvPr>
          <p:cNvPicPr>
            <a:picLocks noChangeAspect="1"/>
          </p:cNvPicPr>
          <p:nvPr/>
        </p:nvPicPr>
        <p:blipFill>
          <a:blip r:embed="rId7"/>
          <a:stretch>
            <a:fillRect/>
          </a:stretch>
        </p:blipFill>
        <p:spPr>
          <a:xfrm>
            <a:off x="0" y="9144000"/>
            <a:ext cx="4365523" cy="4572000"/>
          </a:xfrm>
          <a:prstGeom prst="rect">
            <a:avLst/>
          </a:prstGeom>
        </p:spPr>
      </p:pic>
      <p:pic>
        <p:nvPicPr>
          <p:cNvPr id="27" name="Picture 26" descr="A picture containing indoor, oven, wall, microwave&#10;&#10;Description automatically generated">
            <a:extLst>
              <a:ext uri="{FF2B5EF4-FFF2-40B4-BE49-F238E27FC236}">
                <a16:creationId xmlns:a16="http://schemas.microsoft.com/office/drawing/2014/main" id="{9B34217D-BBA3-CB07-8540-BDEDA532CAF6}"/>
              </a:ext>
            </a:extLst>
          </p:cNvPr>
          <p:cNvPicPr>
            <a:picLocks noChangeAspect="1"/>
          </p:cNvPicPr>
          <p:nvPr/>
        </p:nvPicPr>
        <p:blipFill>
          <a:blip r:embed="rId8"/>
          <a:stretch>
            <a:fillRect/>
          </a:stretch>
        </p:blipFill>
        <p:spPr>
          <a:xfrm>
            <a:off x="0" y="4572000"/>
            <a:ext cx="4365523" cy="4572000"/>
          </a:xfrm>
          <a:prstGeom prst="rect">
            <a:avLst/>
          </a:prstGeom>
        </p:spPr>
      </p:pic>
      <p:pic>
        <p:nvPicPr>
          <p:cNvPr id="29" name="Picture 28" descr="A picture containing text, indoor&#10;&#10;Description automatically generated">
            <a:extLst>
              <a:ext uri="{FF2B5EF4-FFF2-40B4-BE49-F238E27FC236}">
                <a16:creationId xmlns:a16="http://schemas.microsoft.com/office/drawing/2014/main" id="{B4FE922F-78B3-2EE1-D2A5-E64E3F5E8C20}"/>
              </a:ext>
            </a:extLst>
          </p:cNvPr>
          <p:cNvPicPr>
            <a:picLocks noChangeAspect="1"/>
          </p:cNvPicPr>
          <p:nvPr/>
        </p:nvPicPr>
        <p:blipFill>
          <a:blip r:embed="rId9"/>
          <a:stretch>
            <a:fillRect/>
          </a:stretch>
        </p:blipFill>
        <p:spPr>
          <a:xfrm>
            <a:off x="13096567" y="0"/>
            <a:ext cx="4365523" cy="4572000"/>
          </a:xfrm>
          <a:prstGeom prst="rect">
            <a:avLst/>
          </a:prstGeom>
        </p:spPr>
      </p:pic>
      <p:pic>
        <p:nvPicPr>
          <p:cNvPr id="31" name="Picture 30">
            <a:extLst>
              <a:ext uri="{FF2B5EF4-FFF2-40B4-BE49-F238E27FC236}">
                <a16:creationId xmlns:a16="http://schemas.microsoft.com/office/drawing/2014/main" id="{622BEFED-0443-8542-0A35-3DA0B0E22E4C}"/>
              </a:ext>
            </a:extLst>
          </p:cNvPr>
          <p:cNvPicPr>
            <a:picLocks noChangeAspect="1"/>
          </p:cNvPicPr>
          <p:nvPr/>
        </p:nvPicPr>
        <p:blipFill>
          <a:blip r:embed="rId10"/>
          <a:stretch>
            <a:fillRect/>
          </a:stretch>
        </p:blipFill>
        <p:spPr>
          <a:xfrm>
            <a:off x="13096567" y="4572000"/>
            <a:ext cx="4365523" cy="4572000"/>
          </a:xfrm>
          <a:prstGeom prst="rect">
            <a:avLst/>
          </a:prstGeom>
        </p:spPr>
      </p:pic>
      <p:pic>
        <p:nvPicPr>
          <p:cNvPr id="36" name="Picture 35" descr="A picture containing text, indoor, parking, white&#10;&#10;Description automatically generated">
            <a:extLst>
              <a:ext uri="{FF2B5EF4-FFF2-40B4-BE49-F238E27FC236}">
                <a16:creationId xmlns:a16="http://schemas.microsoft.com/office/drawing/2014/main" id="{1CB9069D-309C-DFD8-9591-9F27668F015C}"/>
              </a:ext>
            </a:extLst>
          </p:cNvPr>
          <p:cNvPicPr>
            <a:picLocks noChangeAspect="1"/>
          </p:cNvPicPr>
          <p:nvPr/>
        </p:nvPicPr>
        <p:blipFill>
          <a:blip r:embed="rId11"/>
          <a:stretch>
            <a:fillRect/>
          </a:stretch>
        </p:blipFill>
        <p:spPr>
          <a:xfrm>
            <a:off x="17462090" y="0"/>
            <a:ext cx="4365523" cy="4572000"/>
          </a:xfrm>
          <a:prstGeom prst="rect">
            <a:avLst/>
          </a:prstGeom>
        </p:spPr>
      </p:pic>
      <p:pic>
        <p:nvPicPr>
          <p:cNvPr id="37" name="Picture 36" descr="A picture containing website&#10;&#10;Description automatically generated">
            <a:extLst>
              <a:ext uri="{FF2B5EF4-FFF2-40B4-BE49-F238E27FC236}">
                <a16:creationId xmlns:a16="http://schemas.microsoft.com/office/drawing/2014/main" id="{15168243-AC99-FBEB-0652-90E3D5139C58}"/>
              </a:ext>
            </a:extLst>
          </p:cNvPr>
          <p:cNvPicPr>
            <a:picLocks noChangeAspect="1"/>
          </p:cNvPicPr>
          <p:nvPr/>
        </p:nvPicPr>
        <p:blipFill>
          <a:blip r:embed="rId12"/>
          <a:stretch>
            <a:fillRect/>
          </a:stretch>
        </p:blipFill>
        <p:spPr>
          <a:xfrm>
            <a:off x="4365523" y="0"/>
            <a:ext cx="4365523" cy="4572000"/>
          </a:xfrm>
          <a:prstGeom prst="rect">
            <a:avLst/>
          </a:prstGeom>
        </p:spPr>
      </p:pic>
      <p:pic>
        <p:nvPicPr>
          <p:cNvPr id="39" name="Picture 38" descr="A picture containing text&#10;&#10;Description automatically generated">
            <a:extLst>
              <a:ext uri="{FF2B5EF4-FFF2-40B4-BE49-F238E27FC236}">
                <a16:creationId xmlns:a16="http://schemas.microsoft.com/office/drawing/2014/main" id="{64DA3F93-C283-3AC4-AA66-07EE2F4D71DE}"/>
              </a:ext>
            </a:extLst>
          </p:cNvPr>
          <p:cNvPicPr>
            <a:picLocks noChangeAspect="1"/>
          </p:cNvPicPr>
          <p:nvPr/>
        </p:nvPicPr>
        <p:blipFill>
          <a:blip r:embed="rId13"/>
          <a:stretch>
            <a:fillRect/>
          </a:stretch>
        </p:blipFill>
        <p:spPr>
          <a:xfrm>
            <a:off x="21827613" y="9055510"/>
            <a:ext cx="4365523" cy="4572000"/>
          </a:xfrm>
          <a:prstGeom prst="rect">
            <a:avLst/>
          </a:prstGeom>
        </p:spPr>
      </p:pic>
      <p:pic>
        <p:nvPicPr>
          <p:cNvPr id="41" name="Picture 40" descr="A picture containing text, indoor, parking, white&#10;&#10;Description automatically generated">
            <a:extLst>
              <a:ext uri="{FF2B5EF4-FFF2-40B4-BE49-F238E27FC236}">
                <a16:creationId xmlns:a16="http://schemas.microsoft.com/office/drawing/2014/main" id="{84D65D42-CC9E-6475-97F6-8FE1058EE492}"/>
              </a:ext>
            </a:extLst>
          </p:cNvPr>
          <p:cNvPicPr>
            <a:picLocks noChangeAspect="1"/>
          </p:cNvPicPr>
          <p:nvPr/>
        </p:nvPicPr>
        <p:blipFill>
          <a:blip r:embed="rId11"/>
          <a:stretch>
            <a:fillRect/>
          </a:stretch>
        </p:blipFill>
        <p:spPr>
          <a:xfrm>
            <a:off x="4365523" y="4572000"/>
            <a:ext cx="4365523" cy="4572000"/>
          </a:xfrm>
          <a:prstGeom prst="rect">
            <a:avLst/>
          </a:prstGeom>
        </p:spPr>
      </p:pic>
      <p:pic>
        <p:nvPicPr>
          <p:cNvPr id="42" name="Picture 41" descr="Graphical user interface&#10;&#10;Description automatically generated with low confidence">
            <a:extLst>
              <a:ext uri="{FF2B5EF4-FFF2-40B4-BE49-F238E27FC236}">
                <a16:creationId xmlns:a16="http://schemas.microsoft.com/office/drawing/2014/main" id="{71154FE3-442C-77D0-81E8-859C92241180}"/>
              </a:ext>
            </a:extLst>
          </p:cNvPr>
          <p:cNvPicPr>
            <a:picLocks noChangeAspect="1"/>
          </p:cNvPicPr>
          <p:nvPr/>
        </p:nvPicPr>
        <p:blipFill>
          <a:blip r:embed="rId2"/>
          <a:stretch>
            <a:fillRect/>
          </a:stretch>
        </p:blipFill>
        <p:spPr>
          <a:xfrm>
            <a:off x="17462090" y="4527755"/>
            <a:ext cx="4365523" cy="4572000"/>
          </a:xfrm>
          <a:prstGeom prst="rect">
            <a:avLst/>
          </a:prstGeom>
        </p:spPr>
      </p:pic>
      <p:pic>
        <p:nvPicPr>
          <p:cNvPr id="43" name="Picture 42" descr="A picture containing text, device, clock, meter&#10;&#10;Description automatically generated">
            <a:extLst>
              <a:ext uri="{FF2B5EF4-FFF2-40B4-BE49-F238E27FC236}">
                <a16:creationId xmlns:a16="http://schemas.microsoft.com/office/drawing/2014/main" id="{EC70C1A3-BFAB-D79A-5DF8-DF398599DD08}"/>
              </a:ext>
            </a:extLst>
          </p:cNvPr>
          <p:cNvPicPr>
            <a:picLocks noChangeAspect="1"/>
          </p:cNvPicPr>
          <p:nvPr/>
        </p:nvPicPr>
        <p:blipFill>
          <a:blip r:embed="rId7"/>
          <a:stretch>
            <a:fillRect/>
          </a:stretch>
        </p:blipFill>
        <p:spPr>
          <a:xfrm>
            <a:off x="21827613" y="4527755"/>
            <a:ext cx="4365523" cy="4572000"/>
          </a:xfrm>
          <a:prstGeom prst="rect">
            <a:avLst/>
          </a:prstGeom>
        </p:spPr>
      </p:pic>
      <p:pic>
        <p:nvPicPr>
          <p:cNvPr id="44" name="Picture 43" descr="A picture containing indoor, oven, wall, microwave&#10;&#10;Description automatically generated">
            <a:extLst>
              <a:ext uri="{FF2B5EF4-FFF2-40B4-BE49-F238E27FC236}">
                <a16:creationId xmlns:a16="http://schemas.microsoft.com/office/drawing/2014/main" id="{2A5CB7DB-68F8-317D-CD44-4AC21A355BA0}"/>
              </a:ext>
            </a:extLst>
          </p:cNvPr>
          <p:cNvPicPr>
            <a:picLocks noChangeAspect="1"/>
          </p:cNvPicPr>
          <p:nvPr/>
        </p:nvPicPr>
        <p:blipFill>
          <a:blip r:embed="rId8"/>
          <a:stretch>
            <a:fillRect/>
          </a:stretch>
        </p:blipFill>
        <p:spPr>
          <a:xfrm>
            <a:off x="21827613" y="0"/>
            <a:ext cx="4365523" cy="4572000"/>
          </a:xfrm>
          <a:prstGeom prst="rect">
            <a:avLst/>
          </a:prstGeom>
        </p:spPr>
      </p:pic>
      <p:pic>
        <p:nvPicPr>
          <p:cNvPr id="45" name="Picture 44" descr="A picture containing website&#10;&#10;Description automatically generated">
            <a:extLst>
              <a:ext uri="{FF2B5EF4-FFF2-40B4-BE49-F238E27FC236}">
                <a16:creationId xmlns:a16="http://schemas.microsoft.com/office/drawing/2014/main" id="{DE1FBF1C-6845-C787-970F-E6B671465E45}"/>
              </a:ext>
            </a:extLst>
          </p:cNvPr>
          <p:cNvPicPr>
            <a:picLocks noChangeAspect="1"/>
          </p:cNvPicPr>
          <p:nvPr/>
        </p:nvPicPr>
        <p:blipFill>
          <a:blip r:embed="rId12"/>
          <a:stretch>
            <a:fillRect/>
          </a:stretch>
        </p:blipFill>
        <p:spPr>
          <a:xfrm>
            <a:off x="17462090" y="9099755"/>
            <a:ext cx="4365523" cy="4572000"/>
          </a:xfrm>
          <a:prstGeom prst="rect">
            <a:avLst/>
          </a:prstGeom>
        </p:spPr>
      </p:pic>
      <p:pic>
        <p:nvPicPr>
          <p:cNvPr id="46" name="Picture 45" descr="A picture containing text&#10;&#10;Description automatically generated">
            <a:extLst>
              <a:ext uri="{FF2B5EF4-FFF2-40B4-BE49-F238E27FC236}">
                <a16:creationId xmlns:a16="http://schemas.microsoft.com/office/drawing/2014/main" id="{C03E2D45-76BC-DA72-A1D8-E93152AAD1A7}"/>
              </a:ext>
            </a:extLst>
          </p:cNvPr>
          <p:cNvPicPr>
            <a:picLocks noChangeAspect="1"/>
          </p:cNvPicPr>
          <p:nvPr/>
        </p:nvPicPr>
        <p:blipFill>
          <a:blip r:embed="rId13"/>
          <a:stretch>
            <a:fillRect/>
          </a:stretch>
        </p:blipFill>
        <p:spPr>
          <a:xfrm>
            <a:off x="0" y="0"/>
            <a:ext cx="4365523" cy="4572000"/>
          </a:xfrm>
          <a:prstGeom prst="rect">
            <a:avLst/>
          </a:prstGeom>
        </p:spPr>
      </p:pic>
      <p:sp>
        <p:nvSpPr>
          <p:cNvPr id="47" name="Vlak schuine baan licht">
            <a:extLst>
              <a:ext uri="{FF2B5EF4-FFF2-40B4-BE49-F238E27FC236}">
                <a16:creationId xmlns:a16="http://schemas.microsoft.com/office/drawing/2014/main" id="{60F89E90-1494-FE9F-87A8-EBF8A1700512}"/>
              </a:ext>
            </a:extLst>
          </p:cNvPr>
          <p:cNvSpPr/>
          <p:nvPr/>
        </p:nvSpPr>
        <p:spPr>
          <a:xfrm rot="960000">
            <a:off x="23316889" y="4956548"/>
            <a:ext cx="1273815" cy="9475559"/>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Vlak schuine baan">
            <a:extLst>
              <a:ext uri="{FF2B5EF4-FFF2-40B4-BE49-F238E27FC236}">
                <a16:creationId xmlns:a16="http://schemas.microsoft.com/office/drawing/2014/main" id="{C428F2B6-84EE-B717-8CE4-F6DC55A7F12E}"/>
              </a:ext>
            </a:extLst>
          </p:cNvPr>
          <p:cNvSpPr/>
          <p:nvPr/>
        </p:nvSpPr>
        <p:spPr>
          <a:xfrm rot="960000">
            <a:off x="23821304" y="8327668"/>
            <a:ext cx="1633030" cy="6088337"/>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Tijdelijke aanduiding voor tekst 2">
            <a:extLst>
              <a:ext uri="{FF2B5EF4-FFF2-40B4-BE49-F238E27FC236}">
                <a16:creationId xmlns:a16="http://schemas.microsoft.com/office/drawing/2014/main" id="{BF21A651-1E62-6A33-B888-02C8115969F7}"/>
              </a:ext>
            </a:extLst>
          </p:cNvPr>
          <p:cNvSpPr>
            <a:spLocks noGrp="1"/>
          </p:cNvSpPr>
          <p:nvPr>
            <p:ph type="body" sz="quarter" idx="14"/>
          </p:nvPr>
        </p:nvSpPr>
        <p:spPr>
          <a:xfrm>
            <a:off x="1209085" y="1449990"/>
            <a:ext cx="23153895" cy="946803"/>
          </a:xfrm>
          <a:solidFill>
            <a:srgbClr val="1EBCC5">
              <a:alpha val="74902"/>
            </a:srgbClr>
          </a:solidFill>
        </p:spPr>
        <p:txBody>
          <a:bodyPr anchor="ctr"/>
          <a:lstStyle/>
          <a:p>
            <a:r>
              <a:rPr lang="nl-NL" dirty="0">
                <a:solidFill>
                  <a:schemeClr val="bg1"/>
                </a:solidFill>
              </a:rPr>
              <a:t>Twomes WP2: Data </a:t>
            </a:r>
            <a:r>
              <a:rPr lang="nl-NL" dirty="0" err="1">
                <a:solidFill>
                  <a:schemeClr val="bg1"/>
                </a:solidFill>
              </a:rPr>
              <a:t>collection</a:t>
            </a:r>
            <a:endParaRPr lang="nl-NL" dirty="0">
              <a:solidFill>
                <a:schemeClr val="bg1"/>
              </a:solidFill>
            </a:endParaRPr>
          </a:p>
        </p:txBody>
      </p:sp>
      <p:sp>
        <p:nvSpPr>
          <p:cNvPr id="50" name="Titel 3">
            <a:extLst>
              <a:ext uri="{FF2B5EF4-FFF2-40B4-BE49-F238E27FC236}">
                <a16:creationId xmlns:a16="http://schemas.microsoft.com/office/drawing/2014/main" id="{67EA2182-551D-7AA3-C9CF-4E6D045FC598}"/>
              </a:ext>
            </a:extLst>
          </p:cNvPr>
          <p:cNvSpPr>
            <a:spLocks noGrp="1"/>
          </p:cNvSpPr>
          <p:nvPr>
            <p:ph type="title"/>
          </p:nvPr>
        </p:nvSpPr>
        <p:spPr>
          <a:xfrm>
            <a:off x="1187521" y="2495806"/>
            <a:ext cx="23153895" cy="2651126"/>
          </a:xfrm>
          <a:solidFill>
            <a:srgbClr val="1EBCC5">
              <a:alpha val="74902"/>
            </a:srgbClr>
          </a:solidFill>
        </p:spPr>
        <p:txBody>
          <a:bodyPr/>
          <a:lstStyle/>
          <a:p>
            <a:r>
              <a:rPr lang="nl-NL" dirty="0">
                <a:solidFill>
                  <a:schemeClr val="bg1"/>
                </a:solidFill>
              </a:rPr>
              <a:t>Recruitment: </a:t>
            </a:r>
            <a:r>
              <a:rPr lang="nl-NL" dirty="0" err="1">
                <a:solidFill>
                  <a:schemeClr val="bg1"/>
                </a:solidFill>
              </a:rPr>
              <a:t>variety</a:t>
            </a:r>
            <a:r>
              <a:rPr lang="nl-NL" dirty="0">
                <a:solidFill>
                  <a:schemeClr val="bg1"/>
                </a:solidFill>
              </a:rPr>
              <a:t> in smart meters</a:t>
            </a:r>
          </a:p>
        </p:txBody>
      </p:sp>
      <p:grpSp>
        <p:nvGrpSpPr>
          <p:cNvPr id="53" name="Group 52">
            <a:extLst>
              <a:ext uri="{FF2B5EF4-FFF2-40B4-BE49-F238E27FC236}">
                <a16:creationId xmlns:a16="http://schemas.microsoft.com/office/drawing/2014/main" id="{76981BF0-7AC3-FF79-FB39-2A9BBABDA7EA}"/>
              </a:ext>
            </a:extLst>
          </p:cNvPr>
          <p:cNvGrpSpPr/>
          <p:nvPr/>
        </p:nvGrpSpPr>
        <p:grpSpPr>
          <a:xfrm>
            <a:off x="11909048" y="5692747"/>
            <a:ext cx="11479461" cy="6814013"/>
            <a:chOff x="12599417" y="5813426"/>
            <a:chExt cx="6400800" cy="3799406"/>
          </a:xfrm>
          <a:effectLst>
            <a:outerShdw blurRad="50800" dist="38100" dir="2700000" algn="tl" rotWithShape="0">
              <a:prstClr val="black">
                <a:alpha val="40000"/>
              </a:prstClr>
            </a:outerShdw>
          </a:effectLst>
        </p:grpSpPr>
        <p:sp>
          <p:nvSpPr>
            <p:cNvPr id="52" name="Rectangle 51">
              <a:extLst>
                <a:ext uri="{FF2B5EF4-FFF2-40B4-BE49-F238E27FC236}">
                  <a16:creationId xmlns:a16="http://schemas.microsoft.com/office/drawing/2014/main" id="{118D8539-F9BF-8F02-96FE-D08B2161744E}"/>
                </a:ext>
              </a:extLst>
            </p:cNvPr>
            <p:cNvSpPr/>
            <p:nvPr/>
          </p:nvSpPr>
          <p:spPr>
            <a:xfrm>
              <a:off x="12599417" y="5813426"/>
              <a:ext cx="6400800" cy="3799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1" name="Picture 50">
              <a:extLst>
                <a:ext uri="{FF2B5EF4-FFF2-40B4-BE49-F238E27FC236}">
                  <a16:creationId xmlns:a16="http://schemas.microsoft.com/office/drawing/2014/main" id="{C75D92A7-E84F-87D1-F031-2B514E25C2A5}"/>
                </a:ext>
              </a:extLst>
            </p:cNvPr>
            <p:cNvPicPr>
              <a:picLocks noChangeAspect="1"/>
            </p:cNvPicPr>
            <p:nvPr/>
          </p:nvPicPr>
          <p:blipFill>
            <a:blip r:embed="rId14"/>
            <a:stretch>
              <a:fillRect/>
            </a:stretch>
          </p:blipFill>
          <p:spPr>
            <a:xfrm>
              <a:off x="12599417" y="5813426"/>
              <a:ext cx="6400800" cy="3799406"/>
            </a:xfrm>
            <a:prstGeom prst="rect">
              <a:avLst/>
            </a:prstGeom>
          </p:spPr>
        </p:pic>
      </p:grpSp>
      <p:sp>
        <p:nvSpPr>
          <p:cNvPr id="55" name="Content Placeholder 2">
            <a:extLst>
              <a:ext uri="{FF2B5EF4-FFF2-40B4-BE49-F238E27FC236}">
                <a16:creationId xmlns:a16="http://schemas.microsoft.com/office/drawing/2014/main" id="{1094CA20-30C1-2EC5-B1AC-398CA7D7D1FD}"/>
              </a:ext>
            </a:extLst>
          </p:cNvPr>
          <p:cNvSpPr>
            <a:spLocks noGrp="1"/>
          </p:cNvSpPr>
          <p:nvPr>
            <p:ph idx="1"/>
          </p:nvPr>
        </p:nvSpPr>
        <p:spPr>
          <a:xfrm>
            <a:off x="1187521" y="5692748"/>
            <a:ext cx="9814776" cy="4572000"/>
          </a:xfrm>
          <a:solidFill>
            <a:srgbClr val="FFFFFF">
              <a:alpha val="80000"/>
            </a:srgbClr>
          </a:solidFill>
        </p:spPr>
        <p:txBody>
          <a:bodyPr>
            <a:normAutofit/>
          </a:bodyPr>
          <a:lstStyle/>
          <a:p>
            <a:pPr>
              <a:lnSpc>
                <a:spcPct val="120000"/>
              </a:lnSpc>
            </a:pPr>
            <a:r>
              <a:rPr lang="nl-NL" sz="4400" dirty="0"/>
              <a:t>6 </a:t>
            </a:r>
            <a:r>
              <a:rPr lang="nl-NL" sz="4400" dirty="0" err="1"/>
              <a:t>brands</a:t>
            </a:r>
            <a:endParaRPr lang="nl-NL" sz="4400" dirty="0"/>
          </a:p>
          <a:p>
            <a:pPr>
              <a:lnSpc>
                <a:spcPct val="120000"/>
              </a:lnSpc>
            </a:pPr>
            <a:r>
              <a:rPr lang="nl-NL" sz="4400" dirty="0"/>
              <a:t>13 </a:t>
            </a:r>
            <a:r>
              <a:rPr lang="nl-NL" sz="4400" dirty="0" err="1"/>
              <a:t>models</a:t>
            </a:r>
            <a:endParaRPr lang="nl-NL" sz="4400" dirty="0"/>
          </a:p>
          <a:p>
            <a:pPr>
              <a:lnSpc>
                <a:spcPct val="120000"/>
              </a:lnSpc>
            </a:pPr>
            <a:r>
              <a:rPr lang="nl-NL" sz="4400" dirty="0"/>
              <a:t>3 </a:t>
            </a:r>
            <a:r>
              <a:rPr lang="nl-NL" sz="4400" dirty="0" err="1"/>
              <a:t>versions</a:t>
            </a:r>
            <a:r>
              <a:rPr lang="nl-NL" sz="4400" dirty="0"/>
              <a:t> DSMR standard</a:t>
            </a:r>
          </a:p>
          <a:p>
            <a:pPr>
              <a:lnSpc>
                <a:spcPct val="120000"/>
              </a:lnSpc>
            </a:pPr>
            <a:r>
              <a:rPr lang="nl-NL" sz="4400" dirty="0"/>
              <a:t>P1-poort: 9 in </a:t>
            </a:r>
            <a:r>
              <a:rPr lang="nl-NL" sz="4400" dirty="0" err="1"/>
              <a:t>use</a:t>
            </a:r>
            <a:r>
              <a:rPr lang="nl-NL" sz="4400" dirty="0"/>
              <a:t>; 31 </a:t>
            </a:r>
            <a:r>
              <a:rPr lang="nl-NL" sz="4400" dirty="0" err="1"/>
              <a:t>not</a:t>
            </a:r>
            <a:endParaRPr lang="nl-NL" sz="4400" dirty="0"/>
          </a:p>
        </p:txBody>
      </p:sp>
    </p:spTree>
    <p:extLst>
      <p:ext uri="{BB962C8B-B14F-4D97-AF65-F5344CB8AC3E}">
        <p14:creationId xmlns:p14="http://schemas.microsoft.com/office/powerpoint/2010/main" val="87953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5">
                                            <p:bg/>
                                          </p:spTgt>
                                        </p:tgtEl>
                                        <p:attrNameLst>
                                          <p:attrName>style.visibility</p:attrName>
                                        </p:attrNameLst>
                                      </p:cBhvr>
                                      <p:to>
                                        <p:strVal val="visible"/>
                                      </p:to>
                                    </p:set>
                                    <p:animEffect transition="in" filter="wipe(up)">
                                      <p:cBhvr>
                                        <p:cTn id="7" dur="500"/>
                                        <p:tgtEl>
                                          <p:spTgt spid="55">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5">
                                            <p:txEl>
                                              <p:pRg st="0" end="0"/>
                                            </p:txEl>
                                          </p:spTgt>
                                        </p:tgtEl>
                                        <p:attrNameLst>
                                          <p:attrName>style.visibility</p:attrName>
                                        </p:attrNameLst>
                                      </p:cBhvr>
                                      <p:to>
                                        <p:strVal val="visible"/>
                                      </p:to>
                                    </p:set>
                                    <p:animEffect transition="in" filter="wipe(up)">
                                      <p:cBhvr>
                                        <p:cTn id="10" dur="500"/>
                                        <p:tgtEl>
                                          <p:spTgt spid="55">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5">
                                            <p:txEl>
                                              <p:pRg st="1" end="1"/>
                                            </p:txEl>
                                          </p:spTgt>
                                        </p:tgtEl>
                                        <p:attrNameLst>
                                          <p:attrName>style.visibility</p:attrName>
                                        </p:attrNameLst>
                                      </p:cBhvr>
                                      <p:to>
                                        <p:strVal val="visible"/>
                                      </p:to>
                                    </p:set>
                                    <p:animEffect transition="in" filter="wipe(up)">
                                      <p:cBhvr>
                                        <p:cTn id="13" dur="500"/>
                                        <p:tgtEl>
                                          <p:spTgt spid="55">
                                            <p:txEl>
                                              <p:pRg st="1" end="1"/>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5">
                                            <p:txEl>
                                              <p:pRg st="2" end="2"/>
                                            </p:txEl>
                                          </p:spTgt>
                                        </p:tgtEl>
                                        <p:attrNameLst>
                                          <p:attrName>style.visibility</p:attrName>
                                        </p:attrNameLst>
                                      </p:cBhvr>
                                      <p:to>
                                        <p:strVal val="visible"/>
                                      </p:to>
                                    </p:set>
                                    <p:animEffect transition="in" filter="wipe(up)">
                                      <p:cBhvr>
                                        <p:cTn id="16" dur="500"/>
                                        <p:tgtEl>
                                          <p:spTgt spid="55">
                                            <p:txEl>
                                              <p:pRg st="2" end="2"/>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5">
                                            <p:txEl>
                                              <p:pRg st="3" end="3"/>
                                            </p:txEl>
                                          </p:spTgt>
                                        </p:tgtEl>
                                        <p:attrNameLst>
                                          <p:attrName>style.visibility</p:attrName>
                                        </p:attrNameLst>
                                      </p:cBhvr>
                                      <p:to>
                                        <p:strVal val="visible"/>
                                      </p:to>
                                    </p:set>
                                    <p:animEffect transition="in" filter="wipe(up)">
                                      <p:cBhvr>
                                        <p:cTn id="19" dur="500"/>
                                        <p:tgtEl>
                                          <p:spTgt spid="55">
                                            <p:txEl>
                                              <p:pRg st="3" end="3"/>
                                            </p:txEl>
                                          </p:spTgt>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up)">
                                      <p:cBhvr>
                                        <p:cTn id="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F8B7CFF-9B77-427A-4BAE-27E8F6230D80}"/>
              </a:ext>
            </a:extLst>
          </p:cNvPr>
          <p:cNvGrpSpPr/>
          <p:nvPr/>
        </p:nvGrpSpPr>
        <p:grpSpPr>
          <a:xfrm>
            <a:off x="-1787884" y="0"/>
            <a:ext cx="27432000" cy="13716000"/>
            <a:chOff x="-1787884" y="0"/>
            <a:chExt cx="27432000" cy="13716000"/>
          </a:xfrm>
        </p:grpSpPr>
        <p:pic>
          <p:nvPicPr>
            <p:cNvPr id="3" name="Picture 2" descr="A white board with writing on it&#10;&#10;Description automatically generated with medium confidence">
              <a:extLst>
                <a:ext uri="{FF2B5EF4-FFF2-40B4-BE49-F238E27FC236}">
                  <a16:creationId xmlns:a16="http://schemas.microsoft.com/office/drawing/2014/main" id="{D1D8F3F2-245C-2089-E3EA-4E161A5039CC}"/>
                </a:ext>
              </a:extLst>
            </p:cNvPr>
            <p:cNvPicPr>
              <a:picLocks noChangeAspect="1"/>
            </p:cNvPicPr>
            <p:nvPr/>
          </p:nvPicPr>
          <p:blipFill>
            <a:blip r:embed="rId2"/>
            <a:stretch>
              <a:fillRect/>
            </a:stretch>
          </p:blipFill>
          <p:spPr>
            <a:xfrm>
              <a:off x="11928116" y="0"/>
              <a:ext cx="6858000" cy="5683468"/>
            </a:xfrm>
            <a:prstGeom prst="rect">
              <a:avLst/>
            </a:prstGeom>
          </p:spPr>
        </p:pic>
        <p:pic>
          <p:nvPicPr>
            <p:cNvPr id="5" name="Picture 4" descr="A picture containing text, monitor, wall, screen&#10;&#10;Description automatically generated">
              <a:extLst>
                <a:ext uri="{FF2B5EF4-FFF2-40B4-BE49-F238E27FC236}">
                  <a16:creationId xmlns:a16="http://schemas.microsoft.com/office/drawing/2014/main" id="{F1DEE407-2643-7AF4-AD61-9E9F4D4886F7}"/>
                </a:ext>
              </a:extLst>
            </p:cNvPr>
            <p:cNvPicPr>
              <a:picLocks noChangeAspect="1"/>
            </p:cNvPicPr>
            <p:nvPr/>
          </p:nvPicPr>
          <p:blipFill>
            <a:blip r:embed="rId3"/>
            <a:stretch>
              <a:fillRect/>
            </a:stretch>
          </p:blipFill>
          <p:spPr>
            <a:xfrm>
              <a:off x="11928116" y="5157747"/>
              <a:ext cx="6858000" cy="4173141"/>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8AE0F3B0-1E85-3F25-654F-43FDC76E097B}"/>
                </a:ext>
              </a:extLst>
            </p:cNvPr>
            <p:cNvPicPr>
              <a:picLocks noChangeAspect="1"/>
            </p:cNvPicPr>
            <p:nvPr/>
          </p:nvPicPr>
          <p:blipFill>
            <a:blip r:embed="rId4"/>
            <a:stretch>
              <a:fillRect/>
            </a:stretch>
          </p:blipFill>
          <p:spPr>
            <a:xfrm>
              <a:off x="11928116" y="7872738"/>
              <a:ext cx="6858000" cy="5843262"/>
            </a:xfrm>
            <a:prstGeom prst="rect">
              <a:avLst/>
            </a:prstGeom>
          </p:spPr>
        </p:pic>
        <p:pic>
          <p:nvPicPr>
            <p:cNvPr id="9" name="Picture 8" descr="A picture containing clock&#10;&#10;Description automatically generated">
              <a:extLst>
                <a:ext uri="{FF2B5EF4-FFF2-40B4-BE49-F238E27FC236}">
                  <a16:creationId xmlns:a16="http://schemas.microsoft.com/office/drawing/2014/main" id="{2114F4E9-CEC1-3916-14D9-6D8605A162DF}"/>
                </a:ext>
              </a:extLst>
            </p:cNvPr>
            <p:cNvPicPr>
              <a:picLocks/>
            </p:cNvPicPr>
            <p:nvPr/>
          </p:nvPicPr>
          <p:blipFill>
            <a:blip r:embed="rId5"/>
            <a:stretch>
              <a:fillRect/>
            </a:stretch>
          </p:blipFill>
          <p:spPr>
            <a:xfrm>
              <a:off x="18786116" y="6858000"/>
              <a:ext cx="6858000" cy="6858000"/>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76F70A93-748C-314A-8860-74469529F4D5}"/>
                </a:ext>
              </a:extLst>
            </p:cNvPr>
            <p:cNvPicPr>
              <a:picLocks noChangeAspect="1"/>
            </p:cNvPicPr>
            <p:nvPr/>
          </p:nvPicPr>
          <p:blipFill>
            <a:blip r:embed="rId6"/>
            <a:stretch>
              <a:fillRect/>
            </a:stretch>
          </p:blipFill>
          <p:spPr>
            <a:xfrm>
              <a:off x="5048898" y="0"/>
              <a:ext cx="6858000" cy="6858000"/>
            </a:xfrm>
            <a:prstGeom prst="rect">
              <a:avLst/>
            </a:prstGeom>
          </p:spPr>
        </p:pic>
        <p:pic>
          <p:nvPicPr>
            <p:cNvPr id="15" name="Picture 14" descr="A picture containing indoor, device, electronic, silver&#10;&#10;Description automatically generated">
              <a:extLst>
                <a:ext uri="{FF2B5EF4-FFF2-40B4-BE49-F238E27FC236}">
                  <a16:creationId xmlns:a16="http://schemas.microsoft.com/office/drawing/2014/main" id="{36A54B50-F394-718E-6463-87E591E36958}"/>
                </a:ext>
              </a:extLst>
            </p:cNvPr>
            <p:cNvPicPr>
              <a:picLocks noChangeAspect="1"/>
            </p:cNvPicPr>
            <p:nvPr/>
          </p:nvPicPr>
          <p:blipFill>
            <a:blip r:embed="rId7"/>
            <a:stretch>
              <a:fillRect/>
            </a:stretch>
          </p:blipFill>
          <p:spPr>
            <a:xfrm>
              <a:off x="5070116" y="6858000"/>
              <a:ext cx="6858000" cy="6858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42F7E5D-602B-7546-1715-4522D348CB6B}"/>
                </a:ext>
              </a:extLst>
            </p:cNvPr>
            <p:cNvPicPr>
              <a:picLocks noChangeAspect="1"/>
            </p:cNvPicPr>
            <p:nvPr/>
          </p:nvPicPr>
          <p:blipFill>
            <a:blip r:embed="rId8"/>
            <a:stretch>
              <a:fillRect/>
            </a:stretch>
          </p:blipFill>
          <p:spPr>
            <a:xfrm>
              <a:off x="-1787884" y="6858000"/>
              <a:ext cx="6858000" cy="6858000"/>
            </a:xfrm>
            <a:prstGeom prst="rect">
              <a:avLst/>
            </a:prstGeom>
          </p:spPr>
        </p:pic>
        <p:pic>
          <p:nvPicPr>
            <p:cNvPr id="21" name="Picture 20" descr="A picture containing text, indoor, clock&#10;&#10;Description automatically generated">
              <a:extLst>
                <a:ext uri="{FF2B5EF4-FFF2-40B4-BE49-F238E27FC236}">
                  <a16:creationId xmlns:a16="http://schemas.microsoft.com/office/drawing/2014/main" id="{EC4FBEDC-6AC2-9046-565D-303F1E787D5B}"/>
                </a:ext>
              </a:extLst>
            </p:cNvPr>
            <p:cNvPicPr>
              <a:picLocks noChangeAspect="1"/>
            </p:cNvPicPr>
            <p:nvPr/>
          </p:nvPicPr>
          <p:blipFill>
            <a:blip r:embed="rId9"/>
            <a:stretch>
              <a:fillRect/>
            </a:stretch>
          </p:blipFill>
          <p:spPr>
            <a:xfrm>
              <a:off x="18743680" y="0"/>
              <a:ext cx="6858000" cy="6858000"/>
            </a:xfrm>
            <a:prstGeom prst="rect">
              <a:avLst/>
            </a:prstGeom>
          </p:spPr>
        </p:pic>
        <p:pic>
          <p:nvPicPr>
            <p:cNvPr id="23" name="Picture 22" descr="A picture containing text, indoor&#10;&#10;Description automatically generated">
              <a:extLst>
                <a:ext uri="{FF2B5EF4-FFF2-40B4-BE49-F238E27FC236}">
                  <a16:creationId xmlns:a16="http://schemas.microsoft.com/office/drawing/2014/main" id="{477AAF9D-B962-8D21-92D5-E35FB542682D}"/>
                </a:ext>
              </a:extLst>
            </p:cNvPr>
            <p:cNvPicPr>
              <a:picLocks noChangeAspect="1"/>
            </p:cNvPicPr>
            <p:nvPr/>
          </p:nvPicPr>
          <p:blipFill>
            <a:blip r:embed="rId10"/>
            <a:stretch>
              <a:fillRect/>
            </a:stretch>
          </p:blipFill>
          <p:spPr>
            <a:xfrm>
              <a:off x="-1787884" y="0"/>
              <a:ext cx="6858000" cy="6858000"/>
            </a:xfrm>
            <a:prstGeom prst="rect">
              <a:avLst/>
            </a:prstGeom>
          </p:spPr>
        </p:pic>
      </p:grpSp>
      <p:sp>
        <p:nvSpPr>
          <p:cNvPr id="28" name="Tijdelijke aanduiding voor tekst 2">
            <a:extLst>
              <a:ext uri="{FF2B5EF4-FFF2-40B4-BE49-F238E27FC236}">
                <a16:creationId xmlns:a16="http://schemas.microsoft.com/office/drawing/2014/main" id="{93E091FB-5ADE-10A8-5AAC-437BA008A180}"/>
              </a:ext>
            </a:extLst>
          </p:cNvPr>
          <p:cNvSpPr>
            <a:spLocks noGrp="1"/>
          </p:cNvSpPr>
          <p:nvPr>
            <p:ph type="body" sz="quarter" idx="14"/>
          </p:nvPr>
        </p:nvSpPr>
        <p:spPr>
          <a:xfrm>
            <a:off x="1209085" y="1449990"/>
            <a:ext cx="23153895" cy="946803"/>
          </a:xfrm>
          <a:solidFill>
            <a:srgbClr val="1EBCC5">
              <a:alpha val="74902"/>
            </a:srgbClr>
          </a:solidFill>
        </p:spPr>
        <p:txBody>
          <a:bodyPr anchor="ctr"/>
          <a:lstStyle/>
          <a:p>
            <a:r>
              <a:rPr lang="nl-NL" dirty="0">
                <a:solidFill>
                  <a:schemeClr val="bg1"/>
                </a:solidFill>
              </a:rPr>
              <a:t>Twomes WP2: Data </a:t>
            </a:r>
            <a:r>
              <a:rPr lang="nl-NL" dirty="0" err="1">
                <a:solidFill>
                  <a:schemeClr val="bg1"/>
                </a:solidFill>
              </a:rPr>
              <a:t>collection</a:t>
            </a:r>
            <a:endParaRPr lang="nl-NL" dirty="0">
              <a:solidFill>
                <a:schemeClr val="bg1"/>
              </a:solidFill>
            </a:endParaRPr>
          </a:p>
        </p:txBody>
      </p:sp>
      <p:sp>
        <p:nvSpPr>
          <p:cNvPr id="29" name="Titel 3">
            <a:extLst>
              <a:ext uri="{FF2B5EF4-FFF2-40B4-BE49-F238E27FC236}">
                <a16:creationId xmlns:a16="http://schemas.microsoft.com/office/drawing/2014/main" id="{8B3AD917-99E5-8F01-9431-DF16F08BFB17}"/>
              </a:ext>
            </a:extLst>
          </p:cNvPr>
          <p:cNvSpPr>
            <a:spLocks noGrp="1"/>
          </p:cNvSpPr>
          <p:nvPr>
            <p:ph type="title"/>
          </p:nvPr>
        </p:nvSpPr>
        <p:spPr>
          <a:xfrm>
            <a:off x="1187521" y="2495806"/>
            <a:ext cx="23153895" cy="2651126"/>
          </a:xfrm>
          <a:solidFill>
            <a:srgbClr val="1EBCC5">
              <a:alpha val="74902"/>
            </a:srgbClr>
          </a:solidFill>
        </p:spPr>
        <p:txBody>
          <a:bodyPr/>
          <a:lstStyle/>
          <a:p>
            <a:r>
              <a:rPr lang="nl-NL" dirty="0">
                <a:solidFill>
                  <a:schemeClr val="bg1"/>
                </a:solidFill>
              </a:rPr>
              <a:t>Recruitment: </a:t>
            </a:r>
            <a:r>
              <a:rPr lang="nl-NL" dirty="0" err="1">
                <a:solidFill>
                  <a:schemeClr val="bg1"/>
                </a:solidFill>
              </a:rPr>
              <a:t>variety</a:t>
            </a:r>
            <a:r>
              <a:rPr lang="nl-NL" dirty="0">
                <a:solidFill>
                  <a:schemeClr val="bg1"/>
                </a:solidFill>
              </a:rPr>
              <a:t> in </a:t>
            </a:r>
            <a:r>
              <a:rPr lang="nl-NL" dirty="0" err="1">
                <a:solidFill>
                  <a:schemeClr val="bg1"/>
                </a:solidFill>
              </a:rPr>
              <a:t>thermostats</a:t>
            </a:r>
            <a:endParaRPr lang="nl-NL" dirty="0">
              <a:solidFill>
                <a:schemeClr val="bg1"/>
              </a:solidFill>
            </a:endParaRPr>
          </a:p>
        </p:txBody>
      </p:sp>
      <p:sp>
        <p:nvSpPr>
          <p:cNvPr id="30" name="Vlak schuine baan licht">
            <a:extLst>
              <a:ext uri="{FF2B5EF4-FFF2-40B4-BE49-F238E27FC236}">
                <a16:creationId xmlns:a16="http://schemas.microsoft.com/office/drawing/2014/main" id="{43B337A4-D16E-1E85-A2E8-110356ADEC20}"/>
              </a:ext>
            </a:extLst>
          </p:cNvPr>
          <p:cNvSpPr/>
          <p:nvPr/>
        </p:nvSpPr>
        <p:spPr>
          <a:xfrm rot="960000">
            <a:off x="23316889" y="4956548"/>
            <a:ext cx="1273815" cy="9475559"/>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Vlak schuine baan">
            <a:extLst>
              <a:ext uri="{FF2B5EF4-FFF2-40B4-BE49-F238E27FC236}">
                <a16:creationId xmlns:a16="http://schemas.microsoft.com/office/drawing/2014/main" id="{3A0D2A5E-8390-33C1-39E0-5978412E3159}"/>
              </a:ext>
            </a:extLst>
          </p:cNvPr>
          <p:cNvSpPr/>
          <p:nvPr/>
        </p:nvSpPr>
        <p:spPr>
          <a:xfrm rot="960000">
            <a:off x="23821304" y="8327668"/>
            <a:ext cx="1633030" cy="6088337"/>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Content Placeholder 2">
            <a:extLst>
              <a:ext uri="{FF2B5EF4-FFF2-40B4-BE49-F238E27FC236}">
                <a16:creationId xmlns:a16="http://schemas.microsoft.com/office/drawing/2014/main" id="{F12F0D92-FA6C-E713-4E54-149C6E4814B9}"/>
              </a:ext>
            </a:extLst>
          </p:cNvPr>
          <p:cNvSpPr txBox="1">
            <a:spLocks/>
          </p:cNvSpPr>
          <p:nvPr/>
        </p:nvSpPr>
        <p:spPr>
          <a:xfrm>
            <a:off x="1209085" y="5553173"/>
            <a:ext cx="9627683" cy="2089565"/>
          </a:xfrm>
          <a:prstGeom prst="rect">
            <a:avLst/>
          </a:prstGeom>
          <a:solidFill>
            <a:srgbClr val="FFFFFF">
              <a:alpha val="80000"/>
            </a:srgbClr>
          </a:solidFill>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tx1"/>
                </a:solidFill>
                <a:latin typeface="Roboto" panose="02000000000000000000" pitchFamily="2" charset="0"/>
                <a:ea typeface="Roboto" panose="02000000000000000000" pitchFamily="2" charset="0"/>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tx1"/>
                </a:solidFill>
                <a:latin typeface="Roboto" panose="02000000000000000000" pitchFamily="2" charset="0"/>
                <a:ea typeface="Roboto" panose="02000000000000000000" pitchFamily="2" charset="0"/>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tx1"/>
                </a:solidFill>
                <a:latin typeface="Roboto" panose="02000000000000000000" pitchFamily="2" charset="0"/>
                <a:ea typeface="Roboto" panose="02000000000000000000" pitchFamily="2" charset="0"/>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Roboto" panose="02000000000000000000" pitchFamily="2" charset="0"/>
                <a:ea typeface="Roboto" panose="02000000000000000000" pitchFamily="2" charset="0"/>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Roboto" panose="02000000000000000000" pitchFamily="2" charset="0"/>
                <a:ea typeface="Roboto" panose="02000000000000000000" pitchFamily="2" charset="0"/>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20000"/>
              </a:lnSpc>
            </a:pPr>
            <a:r>
              <a:rPr lang="nl-NL" sz="4400" dirty="0"/>
              <a:t>10 </a:t>
            </a:r>
            <a:r>
              <a:rPr lang="nl-NL" sz="4400" dirty="0" err="1"/>
              <a:t>brands</a:t>
            </a:r>
            <a:r>
              <a:rPr lang="nl-NL" sz="4400" dirty="0"/>
              <a:t> / 25 </a:t>
            </a:r>
            <a:r>
              <a:rPr lang="nl-NL" sz="4400" dirty="0" err="1"/>
              <a:t>models</a:t>
            </a:r>
            <a:endParaRPr lang="nl-NL" sz="4000" dirty="0"/>
          </a:p>
        </p:txBody>
      </p:sp>
    </p:spTree>
    <p:extLst>
      <p:ext uri="{BB962C8B-B14F-4D97-AF65-F5344CB8AC3E}">
        <p14:creationId xmlns:p14="http://schemas.microsoft.com/office/powerpoint/2010/main" val="331972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wall, indoor, white&#10;&#10;Description automatically generated">
            <a:extLst>
              <a:ext uri="{FF2B5EF4-FFF2-40B4-BE49-F238E27FC236}">
                <a16:creationId xmlns:a16="http://schemas.microsoft.com/office/drawing/2014/main" id="{120D553F-DB66-2325-F368-BA5DD8CE2DDD}"/>
              </a:ext>
            </a:extLst>
          </p:cNvPr>
          <p:cNvPicPr>
            <a:picLocks noGrp="1" noChangeAspect="1"/>
          </p:cNvPicPr>
          <p:nvPr>
            <p:ph idx="1"/>
          </p:nvPr>
        </p:nvPicPr>
        <p:blipFill>
          <a:blip r:embed="rId2"/>
          <a:stretch>
            <a:fillRect/>
          </a:stretch>
        </p:blipFill>
        <p:spPr>
          <a:xfrm>
            <a:off x="20614196" y="8098070"/>
            <a:ext cx="5576560" cy="5576560"/>
          </a:xfrm>
        </p:spPr>
      </p:pic>
      <p:pic>
        <p:nvPicPr>
          <p:cNvPr id="16" name="Picture 15" descr="A picture containing old&#10;&#10;Description automatically generated">
            <a:extLst>
              <a:ext uri="{FF2B5EF4-FFF2-40B4-BE49-F238E27FC236}">
                <a16:creationId xmlns:a16="http://schemas.microsoft.com/office/drawing/2014/main" id="{66E91B1D-26AA-8278-BB8E-57B3F1EDB8B9}"/>
              </a:ext>
            </a:extLst>
          </p:cNvPr>
          <p:cNvPicPr>
            <a:picLocks noChangeAspect="1"/>
          </p:cNvPicPr>
          <p:nvPr/>
        </p:nvPicPr>
        <p:blipFill>
          <a:blip r:embed="rId3"/>
          <a:stretch>
            <a:fillRect/>
          </a:stretch>
        </p:blipFill>
        <p:spPr>
          <a:xfrm>
            <a:off x="-384516" y="7200000"/>
            <a:ext cx="19417119" cy="6595328"/>
          </a:xfrm>
          <a:prstGeom prst="rect">
            <a:avLst/>
          </a:prstGeom>
        </p:spPr>
      </p:pic>
      <p:pic>
        <p:nvPicPr>
          <p:cNvPr id="20" name="Picture 19" descr="A picture containing wall, indoor, table, bedroom&#10;&#10;Description automatically generated">
            <a:extLst>
              <a:ext uri="{FF2B5EF4-FFF2-40B4-BE49-F238E27FC236}">
                <a16:creationId xmlns:a16="http://schemas.microsoft.com/office/drawing/2014/main" id="{566E8C23-1638-65A1-A6B3-3ECE5519D634}"/>
              </a:ext>
            </a:extLst>
          </p:cNvPr>
          <p:cNvPicPr>
            <a:picLocks noChangeAspect="1"/>
          </p:cNvPicPr>
          <p:nvPr/>
        </p:nvPicPr>
        <p:blipFill rotWithShape="1">
          <a:blip r:embed="rId4"/>
          <a:srcRect r="32300"/>
          <a:stretch/>
        </p:blipFill>
        <p:spPr>
          <a:xfrm>
            <a:off x="12149400" y="7152270"/>
            <a:ext cx="8468842" cy="6595328"/>
          </a:xfrm>
          <a:prstGeom prst="rect">
            <a:avLst/>
          </a:prstGeom>
        </p:spPr>
      </p:pic>
      <p:grpSp>
        <p:nvGrpSpPr>
          <p:cNvPr id="31" name="Group 30">
            <a:extLst>
              <a:ext uri="{FF2B5EF4-FFF2-40B4-BE49-F238E27FC236}">
                <a16:creationId xmlns:a16="http://schemas.microsoft.com/office/drawing/2014/main" id="{313BBD14-CE43-9D21-44DF-F7B84560E9B9}"/>
              </a:ext>
            </a:extLst>
          </p:cNvPr>
          <p:cNvGrpSpPr/>
          <p:nvPr/>
        </p:nvGrpSpPr>
        <p:grpSpPr>
          <a:xfrm>
            <a:off x="-383461" y="38206"/>
            <a:ext cx="26519711" cy="9801507"/>
            <a:chOff x="0" y="-1"/>
            <a:chExt cx="17120044" cy="7235883"/>
          </a:xfrm>
        </p:grpSpPr>
        <p:pic>
          <p:nvPicPr>
            <p:cNvPr id="8" name="Picture 7" descr="A picture containing cabinet, oven, indoor, appliance&#10;&#10;Description automatically generated">
              <a:extLst>
                <a:ext uri="{FF2B5EF4-FFF2-40B4-BE49-F238E27FC236}">
                  <a16:creationId xmlns:a16="http://schemas.microsoft.com/office/drawing/2014/main" id="{DCA43491-D49D-329E-66BB-3665A35ED00D}"/>
                </a:ext>
              </a:extLst>
            </p:cNvPr>
            <p:cNvPicPr>
              <a:picLocks noChangeAspect="1"/>
            </p:cNvPicPr>
            <p:nvPr/>
          </p:nvPicPr>
          <p:blipFill>
            <a:blip r:embed="rId5"/>
            <a:stretch>
              <a:fillRect/>
            </a:stretch>
          </p:blipFill>
          <p:spPr>
            <a:xfrm>
              <a:off x="0" y="3600000"/>
              <a:ext cx="3600000" cy="3600000"/>
            </a:xfrm>
            <a:prstGeom prst="rect">
              <a:avLst/>
            </a:prstGeom>
          </p:spPr>
        </p:pic>
        <p:pic>
          <p:nvPicPr>
            <p:cNvPr id="14" name="Picture 13" descr="Close-up of several pipes&#10;&#10;Description automatically generated with medium confidence">
              <a:extLst>
                <a:ext uri="{FF2B5EF4-FFF2-40B4-BE49-F238E27FC236}">
                  <a16:creationId xmlns:a16="http://schemas.microsoft.com/office/drawing/2014/main" id="{300626FB-7CB0-922F-D461-91431D14A635}"/>
                </a:ext>
              </a:extLst>
            </p:cNvPr>
            <p:cNvPicPr>
              <a:picLocks noChangeAspect="1"/>
            </p:cNvPicPr>
            <p:nvPr/>
          </p:nvPicPr>
          <p:blipFill>
            <a:blip r:embed="rId6"/>
            <a:stretch>
              <a:fillRect/>
            </a:stretch>
          </p:blipFill>
          <p:spPr>
            <a:xfrm>
              <a:off x="7225200" y="0"/>
              <a:ext cx="3600000" cy="4071380"/>
            </a:xfrm>
            <a:prstGeom prst="rect">
              <a:avLst/>
            </a:prstGeom>
          </p:spPr>
        </p:pic>
        <p:pic>
          <p:nvPicPr>
            <p:cNvPr id="18" name="Picture 17" descr="A picture containing bicycle, appliance&#10;&#10;Description automatically generated">
              <a:extLst>
                <a:ext uri="{FF2B5EF4-FFF2-40B4-BE49-F238E27FC236}">
                  <a16:creationId xmlns:a16="http://schemas.microsoft.com/office/drawing/2014/main" id="{38CD1067-9364-C5F5-1B5C-120C84D8E9ED}"/>
                </a:ext>
              </a:extLst>
            </p:cNvPr>
            <p:cNvPicPr>
              <a:picLocks noChangeAspect="1"/>
            </p:cNvPicPr>
            <p:nvPr/>
          </p:nvPicPr>
          <p:blipFill>
            <a:blip r:embed="rId7"/>
            <a:stretch>
              <a:fillRect/>
            </a:stretch>
          </p:blipFill>
          <p:spPr>
            <a:xfrm>
              <a:off x="13343184" y="-1"/>
              <a:ext cx="3776860" cy="5967439"/>
            </a:xfrm>
            <a:prstGeom prst="rect">
              <a:avLst/>
            </a:prstGeom>
          </p:spPr>
        </p:pic>
        <p:pic>
          <p:nvPicPr>
            <p:cNvPr id="22" name="Picture 21">
              <a:extLst>
                <a:ext uri="{FF2B5EF4-FFF2-40B4-BE49-F238E27FC236}">
                  <a16:creationId xmlns:a16="http://schemas.microsoft.com/office/drawing/2014/main" id="{2FAC4031-A7E7-2CAF-AEF4-F94B255C16BB}"/>
                </a:ext>
              </a:extLst>
            </p:cNvPr>
            <p:cNvPicPr>
              <a:picLocks noChangeAspect="1"/>
            </p:cNvPicPr>
            <p:nvPr/>
          </p:nvPicPr>
          <p:blipFill>
            <a:blip r:embed="rId8"/>
            <a:stretch>
              <a:fillRect/>
            </a:stretch>
          </p:blipFill>
          <p:spPr>
            <a:xfrm>
              <a:off x="10800000" y="0"/>
              <a:ext cx="3600000" cy="4371738"/>
            </a:xfrm>
            <a:prstGeom prst="rect">
              <a:avLst/>
            </a:prstGeom>
          </p:spPr>
        </p:pic>
        <p:pic>
          <p:nvPicPr>
            <p:cNvPr id="24" name="Picture 23" descr="A picture containing indoor&#10;&#10;Description automatically generated">
              <a:extLst>
                <a:ext uri="{FF2B5EF4-FFF2-40B4-BE49-F238E27FC236}">
                  <a16:creationId xmlns:a16="http://schemas.microsoft.com/office/drawing/2014/main" id="{60EDDC03-3397-4E89-73CD-03A504618BB7}"/>
                </a:ext>
              </a:extLst>
            </p:cNvPr>
            <p:cNvPicPr>
              <a:picLocks noChangeAspect="1"/>
            </p:cNvPicPr>
            <p:nvPr/>
          </p:nvPicPr>
          <p:blipFill>
            <a:blip r:embed="rId9"/>
            <a:stretch>
              <a:fillRect/>
            </a:stretch>
          </p:blipFill>
          <p:spPr>
            <a:xfrm>
              <a:off x="3600000" y="2873497"/>
              <a:ext cx="3600000" cy="4362385"/>
            </a:xfrm>
            <a:prstGeom prst="rect">
              <a:avLst/>
            </a:prstGeom>
          </p:spPr>
        </p:pic>
        <p:pic>
          <p:nvPicPr>
            <p:cNvPr id="26" name="Picture 25" descr="A picture containing indoor, metal, rack, kitchen appliance&#10;&#10;Description automatically generated">
              <a:extLst>
                <a:ext uri="{FF2B5EF4-FFF2-40B4-BE49-F238E27FC236}">
                  <a16:creationId xmlns:a16="http://schemas.microsoft.com/office/drawing/2014/main" id="{16DE0317-EF02-4967-EAB8-68A03BF65D88}"/>
                </a:ext>
              </a:extLst>
            </p:cNvPr>
            <p:cNvPicPr>
              <a:picLocks noChangeAspect="1"/>
            </p:cNvPicPr>
            <p:nvPr/>
          </p:nvPicPr>
          <p:blipFill>
            <a:blip r:embed="rId10"/>
            <a:stretch>
              <a:fillRect/>
            </a:stretch>
          </p:blipFill>
          <p:spPr>
            <a:xfrm>
              <a:off x="3600000" y="0"/>
              <a:ext cx="3600000" cy="3600000"/>
            </a:xfrm>
            <a:prstGeom prst="rect">
              <a:avLst/>
            </a:prstGeom>
          </p:spPr>
        </p:pic>
        <p:pic>
          <p:nvPicPr>
            <p:cNvPr id="28" name="Picture 27">
              <a:extLst>
                <a:ext uri="{FF2B5EF4-FFF2-40B4-BE49-F238E27FC236}">
                  <a16:creationId xmlns:a16="http://schemas.microsoft.com/office/drawing/2014/main" id="{D49C6744-6FCE-BB40-D0E7-791028C539F7}"/>
                </a:ext>
              </a:extLst>
            </p:cNvPr>
            <p:cNvPicPr>
              <a:picLocks noChangeAspect="1"/>
            </p:cNvPicPr>
            <p:nvPr/>
          </p:nvPicPr>
          <p:blipFill>
            <a:blip r:embed="rId11"/>
            <a:stretch>
              <a:fillRect/>
            </a:stretch>
          </p:blipFill>
          <p:spPr>
            <a:xfrm>
              <a:off x="10805225" y="3241258"/>
              <a:ext cx="3600000" cy="3891034"/>
            </a:xfrm>
            <a:prstGeom prst="rect">
              <a:avLst/>
            </a:prstGeom>
          </p:spPr>
        </p:pic>
        <p:pic>
          <p:nvPicPr>
            <p:cNvPr id="30" name="Picture 29" descr="A picture containing indoor, table&#10;&#10;Description automatically generated">
              <a:extLst>
                <a:ext uri="{FF2B5EF4-FFF2-40B4-BE49-F238E27FC236}">
                  <a16:creationId xmlns:a16="http://schemas.microsoft.com/office/drawing/2014/main" id="{C01843FC-92F3-D927-DC0B-AAA4FA0E23E7}"/>
                </a:ext>
              </a:extLst>
            </p:cNvPr>
            <p:cNvPicPr>
              <a:picLocks noChangeAspect="1"/>
            </p:cNvPicPr>
            <p:nvPr/>
          </p:nvPicPr>
          <p:blipFill>
            <a:blip r:embed="rId12"/>
            <a:stretch>
              <a:fillRect/>
            </a:stretch>
          </p:blipFill>
          <p:spPr>
            <a:xfrm>
              <a:off x="0" y="0"/>
              <a:ext cx="3600000" cy="3532292"/>
            </a:xfrm>
            <a:prstGeom prst="rect">
              <a:avLst/>
            </a:prstGeom>
          </p:spPr>
        </p:pic>
        <p:pic>
          <p:nvPicPr>
            <p:cNvPr id="12" name="Picture 11" descr="A picture containing text, wall, indoor, white&#10;&#10;Description automatically generated">
              <a:extLst>
                <a:ext uri="{FF2B5EF4-FFF2-40B4-BE49-F238E27FC236}">
                  <a16:creationId xmlns:a16="http://schemas.microsoft.com/office/drawing/2014/main" id="{3C7C9B11-0AC1-1DF0-FF6A-40407117C166}"/>
                </a:ext>
              </a:extLst>
            </p:cNvPr>
            <p:cNvPicPr>
              <a:picLocks noChangeAspect="1"/>
            </p:cNvPicPr>
            <p:nvPr/>
          </p:nvPicPr>
          <p:blipFill>
            <a:blip r:embed="rId13"/>
            <a:stretch>
              <a:fillRect/>
            </a:stretch>
          </p:blipFill>
          <p:spPr>
            <a:xfrm>
              <a:off x="7200000" y="3600000"/>
              <a:ext cx="3600000" cy="3600000"/>
            </a:xfrm>
            <a:prstGeom prst="rect">
              <a:avLst/>
            </a:prstGeom>
          </p:spPr>
        </p:pic>
      </p:grpSp>
      <p:sp>
        <p:nvSpPr>
          <p:cNvPr id="32" name="Vlak schuine baan licht">
            <a:extLst>
              <a:ext uri="{FF2B5EF4-FFF2-40B4-BE49-F238E27FC236}">
                <a16:creationId xmlns:a16="http://schemas.microsoft.com/office/drawing/2014/main" id="{3A42AF3A-3522-22FF-84EF-71945691F924}"/>
              </a:ext>
            </a:extLst>
          </p:cNvPr>
          <p:cNvSpPr/>
          <p:nvPr/>
        </p:nvSpPr>
        <p:spPr>
          <a:xfrm rot="960000">
            <a:off x="23316889" y="4956548"/>
            <a:ext cx="1273815" cy="9475559"/>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Vlak schuine baan">
            <a:extLst>
              <a:ext uri="{FF2B5EF4-FFF2-40B4-BE49-F238E27FC236}">
                <a16:creationId xmlns:a16="http://schemas.microsoft.com/office/drawing/2014/main" id="{C2D8E97B-CE87-63C8-1DE3-A78A58A1BD7F}"/>
              </a:ext>
            </a:extLst>
          </p:cNvPr>
          <p:cNvSpPr/>
          <p:nvPr/>
        </p:nvSpPr>
        <p:spPr>
          <a:xfrm rot="960000">
            <a:off x="23821304" y="8327668"/>
            <a:ext cx="1633030" cy="6088337"/>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ijdelijke aanduiding voor tekst 2">
            <a:extLst>
              <a:ext uri="{FF2B5EF4-FFF2-40B4-BE49-F238E27FC236}">
                <a16:creationId xmlns:a16="http://schemas.microsoft.com/office/drawing/2014/main" id="{58D49FCC-CBD1-041F-0081-BBE9886B3B3E}"/>
              </a:ext>
            </a:extLst>
          </p:cNvPr>
          <p:cNvSpPr>
            <a:spLocks noGrp="1"/>
          </p:cNvSpPr>
          <p:nvPr>
            <p:ph type="body" sz="quarter" idx="14"/>
          </p:nvPr>
        </p:nvSpPr>
        <p:spPr>
          <a:xfrm>
            <a:off x="1209085" y="1449990"/>
            <a:ext cx="23153895" cy="946803"/>
          </a:xfrm>
          <a:solidFill>
            <a:srgbClr val="1EBCC5">
              <a:alpha val="74902"/>
            </a:srgbClr>
          </a:solidFill>
        </p:spPr>
        <p:txBody>
          <a:bodyPr anchor="ctr"/>
          <a:lstStyle/>
          <a:p>
            <a:r>
              <a:rPr lang="nl-NL" dirty="0">
                <a:solidFill>
                  <a:schemeClr val="bg1"/>
                </a:solidFill>
              </a:rPr>
              <a:t>Twomes WP2: Data </a:t>
            </a:r>
            <a:r>
              <a:rPr lang="nl-NL" dirty="0" err="1">
                <a:solidFill>
                  <a:schemeClr val="bg1"/>
                </a:solidFill>
              </a:rPr>
              <a:t>collection</a:t>
            </a:r>
            <a:endParaRPr lang="nl-NL" dirty="0">
              <a:solidFill>
                <a:schemeClr val="bg1"/>
              </a:solidFill>
            </a:endParaRPr>
          </a:p>
        </p:txBody>
      </p:sp>
      <p:sp>
        <p:nvSpPr>
          <p:cNvPr id="35" name="Titel 3">
            <a:extLst>
              <a:ext uri="{FF2B5EF4-FFF2-40B4-BE49-F238E27FC236}">
                <a16:creationId xmlns:a16="http://schemas.microsoft.com/office/drawing/2014/main" id="{1C83E575-30F6-1F1A-68EF-67747D22C814}"/>
              </a:ext>
            </a:extLst>
          </p:cNvPr>
          <p:cNvSpPr>
            <a:spLocks noGrp="1"/>
          </p:cNvSpPr>
          <p:nvPr>
            <p:ph type="title"/>
          </p:nvPr>
        </p:nvSpPr>
        <p:spPr>
          <a:xfrm>
            <a:off x="1187521" y="2495806"/>
            <a:ext cx="23153895" cy="2651126"/>
          </a:xfrm>
          <a:solidFill>
            <a:srgbClr val="1EBCC5">
              <a:alpha val="74902"/>
            </a:srgbClr>
          </a:solidFill>
        </p:spPr>
        <p:txBody>
          <a:bodyPr/>
          <a:lstStyle/>
          <a:p>
            <a:r>
              <a:rPr lang="nl-NL" dirty="0">
                <a:solidFill>
                  <a:schemeClr val="bg1"/>
                </a:solidFill>
              </a:rPr>
              <a:t>Recruitment: </a:t>
            </a:r>
            <a:r>
              <a:rPr lang="nl-NL" dirty="0" err="1">
                <a:solidFill>
                  <a:schemeClr val="bg1"/>
                </a:solidFill>
              </a:rPr>
              <a:t>variety</a:t>
            </a:r>
            <a:r>
              <a:rPr lang="nl-NL" dirty="0">
                <a:solidFill>
                  <a:schemeClr val="bg1"/>
                </a:solidFill>
              </a:rPr>
              <a:t> in boilers (+</a:t>
            </a:r>
            <a:r>
              <a:rPr lang="nl-NL" dirty="0" err="1">
                <a:solidFill>
                  <a:schemeClr val="bg1"/>
                </a:solidFill>
              </a:rPr>
              <a:t>thermostats</a:t>
            </a:r>
            <a:r>
              <a:rPr lang="nl-NL" dirty="0">
                <a:solidFill>
                  <a:schemeClr val="bg1"/>
                </a:solidFill>
              </a:rPr>
              <a:t>)</a:t>
            </a:r>
          </a:p>
        </p:txBody>
      </p:sp>
      <p:grpSp>
        <p:nvGrpSpPr>
          <p:cNvPr id="40" name="Group 39">
            <a:extLst>
              <a:ext uri="{FF2B5EF4-FFF2-40B4-BE49-F238E27FC236}">
                <a16:creationId xmlns:a16="http://schemas.microsoft.com/office/drawing/2014/main" id="{E1721554-9E21-7977-BF5C-ACF37E7908D3}"/>
              </a:ext>
            </a:extLst>
          </p:cNvPr>
          <p:cNvGrpSpPr/>
          <p:nvPr/>
        </p:nvGrpSpPr>
        <p:grpSpPr>
          <a:xfrm>
            <a:off x="11747854" y="5652187"/>
            <a:ext cx="11398769" cy="6783357"/>
            <a:chOff x="11747854" y="5652187"/>
            <a:chExt cx="11398769" cy="6783357"/>
          </a:xfrm>
        </p:grpSpPr>
        <p:sp>
          <p:nvSpPr>
            <p:cNvPr id="37" name="Rectangle 36">
              <a:extLst>
                <a:ext uri="{FF2B5EF4-FFF2-40B4-BE49-F238E27FC236}">
                  <a16:creationId xmlns:a16="http://schemas.microsoft.com/office/drawing/2014/main" id="{C7D0306B-4604-8D00-FF5A-2939ECB48BC1}"/>
                </a:ext>
              </a:extLst>
            </p:cNvPr>
            <p:cNvSpPr/>
            <p:nvPr/>
          </p:nvSpPr>
          <p:spPr>
            <a:xfrm>
              <a:off x="11747855" y="5652187"/>
              <a:ext cx="11398768" cy="6759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6" name="Picture 35">
              <a:extLst>
                <a:ext uri="{FF2B5EF4-FFF2-40B4-BE49-F238E27FC236}">
                  <a16:creationId xmlns:a16="http://schemas.microsoft.com/office/drawing/2014/main" id="{7772D011-DC6D-AD07-DCF1-F76A6E662B0A}"/>
                </a:ext>
              </a:extLst>
            </p:cNvPr>
            <p:cNvPicPr>
              <a:picLocks noChangeAspect="1"/>
            </p:cNvPicPr>
            <p:nvPr/>
          </p:nvPicPr>
          <p:blipFill>
            <a:blip r:embed="rId14"/>
            <a:stretch>
              <a:fillRect/>
            </a:stretch>
          </p:blipFill>
          <p:spPr>
            <a:xfrm>
              <a:off x="11747854" y="5676052"/>
              <a:ext cx="11398768" cy="6759492"/>
            </a:xfrm>
            <a:prstGeom prst="rect">
              <a:avLst/>
            </a:prstGeom>
          </p:spPr>
        </p:pic>
      </p:grpSp>
      <p:sp>
        <p:nvSpPr>
          <p:cNvPr id="39" name="Content Placeholder 2">
            <a:extLst>
              <a:ext uri="{FF2B5EF4-FFF2-40B4-BE49-F238E27FC236}">
                <a16:creationId xmlns:a16="http://schemas.microsoft.com/office/drawing/2014/main" id="{71AF5316-719D-56A0-09E5-05EB0A0A67C0}"/>
              </a:ext>
            </a:extLst>
          </p:cNvPr>
          <p:cNvSpPr txBox="1">
            <a:spLocks/>
          </p:cNvSpPr>
          <p:nvPr/>
        </p:nvSpPr>
        <p:spPr>
          <a:xfrm>
            <a:off x="1209085" y="5553173"/>
            <a:ext cx="9627683" cy="6595327"/>
          </a:xfrm>
          <a:prstGeom prst="rect">
            <a:avLst/>
          </a:prstGeom>
          <a:solidFill>
            <a:srgbClr val="FFFFFF">
              <a:alpha val="80000"/>
            </a:srgbClr>
          </a:solidFill>
        </p:spPr>
        <p:txBody>
          <a:bodyPr vert="horz" lIns="91440" tIns="45720" rIns="91440" bIns="45720" rtlCol="0">
            <a:normAutofit fontScale="85000" lnSpcReduction="20000"/>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tx1"/>
                </a:solidFill>
                <a:latin typeface="Roboto" panose="02000000000000000000" pitchFamily="2" charset="0"/>
                <a:ea typeface="Roboto" panose="02000000000000000000" pitchFamily="2" charset="0"/>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tx1"/>
                </a:solidFill>
                <a:latin typeface="Roboto" panose="02000000000000000000" pitchFamily="2" charset="0"/>
                <a:ea typeface="Roboto" panose="02000000000000000000" pitchFamily="2" charset="0"/>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tx1"/>
                </a:solidFill>
                <a:latin typeface="Roboto" panose="02000000000000000000" pitchFamily="2" charset="0"/>
                <a:ea typeface="Roboto" panose="02000000000000000000" pitchFamily="2" charset="0"/>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Roboto" panose="02000000000000000000" pitchFamily="2" charset="0"/>
                <a:ea typeface="Roboto" panose="02000000000000000000" pitchFamily="2" charset="0"/>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Roboto" panose="02000000000000000000" pitchFamily="2" charset="0"/>
                <a:ea typeface="Roboto" panose="02000000000000000000" pitchFamily="2" charset="0"/>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20000"/>
              </a:lnSpc>
            </a:pPr>
            <a:r>
              <a:rPr lang="nl-NL" sz="6300" dirty="0"/>
              <a:t>boiler:</a:t>
            </a:r>
            <a:br>
              <a:rPr lang="nl-NL" sz="6300" dirty="0"/>
            </a:br>
            <a:r>
              <a:rPr lang="nl-NL" sz="6300" dirty="0"/>
              <a:t>6 </a:t>
            </a:r>
            <a:r>
              <a:rPr lang="nl-NL" sz="6300" dirty="0" err="1"/>
              <a:t>brands</a:t>
            </a:r>
            <a:r>
              <a:rPr lang="nl-NL" sz="6300" dirty="0"/>
              <a:t> / 10 </a:t>
            </a:r>
            <a:r>
              <a:rPr lang="nl-NL" sz="6300" dirty="0" err="1"/>
              <a:t>models</a:t>
            </a:r>
            <a:endParaRPr lang="nl-NL" sz="6300" dirty="0"/>
          </a:p>
          <a:p>
            <a:pPr>
              <a:lnSpc>
                <a:spcPct val="120000"/>
              </a:lnSpc>
            </a:pPr>
            <a:r>
              <a:rPr lang="nl-NL" sz="6300" dirty="0"/>
              <a:t>OpenTherm compatible:</a:t>
            </a:r>
            <a:br>
              <a:rPr lang="nl-NL" sz="6300" dirty="0"/>
            </a:br>
            <a:r>
              <a:rPr lang="nl-NL" sz="6300" dirty="0"/>
              <a:t>27 yes /  13 no</a:t>
            </a:r>
          </a:p>
          <a:p>
            <a:pPr>
              <a:lnSpc>
                <a:spcPct val="120000"/>
              </a:lnSpc>
            </a:pPr>
            <a:r>
              <a:rPr lang="nl-NL" sz="6300" dirty="0"/>
              <a:t>boiler-</a:t>
            </a:r>
            <a:r>
              <a:rPr lang="nl-NL" sz="6300" dirty="0" err="1"/>
              <a:t>thermostat</a:t>
            </a:r>
            <a:r>
              <a:rPr lang="nl-NL" sz="6300" dirty="0"/>
              <a:t>-</a:t>
            </a:r>
            <a:r>
              <a:rPr lang="nl-NL" sz="6300" dirty="0" err="1"/>
              <a:t>combis</a:t>
            </a:r>
            <a:r>
              <a:rPr lang="nl-NL" sz="6300" dirty="0"/>
              <a:t>:</a:t>
            </a:r>
            <a:br>
              <a:rPr lang="nl-NL" sz="6300" dirty="0"/>
            </a:br>
            <a:r>
              <a:rPr lang="nl-NL" sz="6300" dirty="0"/>
              <a:t>17 brand-brand</a:t>
            </a:r>
            <a:br>
              <a:rPr lang="nl-NL" sz="6300" dirty="0"/>
            </a:br>
            <a:r>
              <a:rPr lang="nl-NL" sz="6300" dirty="0"/>
              <a:t>35 model-model</a:t>
            </a:r>
          </a:p>
          <a:p>
            <a:pPr lvl="1"/>
            <a:endParaRPr lang="nl-NL" dirty="0"/>
          </a:p>
        </p:txBody>
      </p:sp>
    </p:spTree>
    <p:extLst>
      <p:ext uri="{BB962C8B-B14F-4D97-AF65-F5344CB8AC3E}">
        <p14:creationId xmlns:p14="http://schemas.microsoft.com/office/powerpoint/2010/main" val="24013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up)">
                                      <p:cBhvr>
                                        <p:cTn id="1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indoor, cluttered&#10;&#10;Description automatically generated">
            <a:extLst>
              <a:ext uri="{FF2B5EF4-FFF2-40B4-BE49-F238E27FC236}">
                <a16:creationId xmlns:a16="http://schemas.microsoft.com/office/drawing/2014/main" id="{1C8FBE8C-D181-0885-2648-C58C44D7FAF0}"/>
              </a:ext>
            </a:extLst>
          </p:cNvPr>
          <p:cNvPicPr>
            <a:picLocks noGrp="1" noChangeAspect="1"/>
          </p:cNvPicPr>
          <p:nvPr>
            <p:ph idx="1"/>
          </p:nvPr>
        </p:nvPicPr>
        <p:blipFill rotWithShape="1">
          <a:blip r:embed="rId2"/>
          <a:srcRect r="66952"/>
          <a:stretch/>
        </p:blipFill>
        <p:spPr>
          <a:xfrm>
            <a:off x="18293302" y="-1635"/>
            <a:ext cx="6045483" cy="13717635"/>
          </a:xfrm>
          <a:prstGeom prst="rect">
            <a:avLst/>
          </a:prstGeom>
          <a:effectLst>
            <a:outerShdw blurRad="50800" dist="38100" dir="2700000" algn="tl" rotWithShape="0">
              <a:prstClr val="black">
                <a:alpha val="40000"/>
              </a:prstClr>
            </a:outerShdw>
          </a:effectLst>
        </p:spPr>
      </p:pic>
      <p:pic>
        <p:nvPicPr>
          <p:cNvPr id="9" name="Content Placeholder 7" descr="A picture containing indoor, cluttered&#10;&#10;Description automatically generated">
            <a:extLst>
              <a:ext uri="{FF2B5EF4-FFF2-40B4-BE49-F238E27FC236}">
                <a16:creationId xmlns:a16="http://schemas.microsoft.com/office/drawing/2014/main" id="{AA5894A1-5A40-E947-E950-8F6D66BBDD70}"/>
              </a:ext>
            </a:extLst>
          </p:cNvPr>
          <p:cNvPicPr>
            <a:picLocks noChangeAspect="1"/>
          </p:cNvPicPr>
          <p:nvPr/>
        </p:nvPicPr>
        <p:blipFill>
          <a:blip r:embed="rId2"/>
          <a:stretch>
            <a:fillRect/>
          </a:stretch>
        </p:blipFill>
        <p:spPr>
          <a:xfrm>
            <a:off x="0" y="-1"/>
            <a:ext cx="18293302" cy="13717635"/>
          </a:xfrm>
          <a:prstGeom prst="rect">
            <a:avLst/>
          </a:prstGeom>
          <a:effectLst>
            <a:outerShdw blurRad="50800" dist="38100" dir="2700000" algn="tl" rotWithShape="0">
              <a:prstClr val="black">
                <a:alpha val="40000"/>
              </a:prstClr>
            </a:outerShdw>
          </a:effectLst>
        </p:spPr>
      </p:pic>
      <p:sp>
        <p:nvSpPr>
          <p:cNvPr id="3" name="Tijdelijke aanduiding voor tekst 2">
            <a:extLst>
              <a:ext uri="{FF2B5EF4-FFF2-40B4-BE49-F238E27FC236}">
                <a16:creationId xmlns:a16="http://schemas.microsoft.com/office/drawing/2014/main" id="{BDECE168-4C1A-4211-A4E1-EDE6C92E293E}"/>
              </a:ext>
            </a:extLst>
          </p:cNvPr>
          <p:cNvSpPr>
            <a:spLocks noGrp="1"/>
          </p:cNvSpPr>
          <p:nvPr>
            <p:ph type="body" sz="quarter" idx="14"/>
          </p:nvPr>
        </p:nvSpPr>
        <p:spPr>
          <a:xfrm>
            <a:off x="1209085" y="1449990"/>
            <a:ext cx="23153895" cy="946803"/>
          </a:xfrm>
          <a:solidFill>
            <a:srgbClr val="F16682">
              <a:alpha val="74902"/>
            </a:srgbClr>
          </a:solidFill>
        </p:spPr>
        <p:txBody>
          <a:bodyPr anchor="ctr"/>
          <a:lstStyle/>
          <a:p>
            <a:r>
              <a:rPr lang="nl-NL" dirty="0">
                <a:solidFill>
                  <a:schemeClr val="bg1"/>
                </a:solidFill>
              </a:rPr>
              <a:t>Twomes WP2: Data </a:t>
            </a:r>
            <a:r>
              <a:rPr lang="nl-NL" dirty="0" err="1">
                <a:solidFill>
                  <a:schemeClr val="bg1"/>
                </a:solidFill>
              </a:rPr>
              <a:t>collection</a:t>
            </a:r>
            <a:endParaRPr lang="nl-NL" dirty="0">
              <a:solidFill>
                <a:schemeClr val="bg1"/>
              </a:solidFill>
            </a:endParaRPr>
          </a:p>
        </p:txBody>
      </p:sp>
      <p:sp>
        <p:nvSpPr>
          <p:cNvPr id="4" name="Titel 3">
            <a:extLst>
              <a:ext uri="{FF2B5EF4-FFF2-40B4-BE49-F238E27FC236}">
                <a16:creationId xmlns:a16="http://schemas.microsoft.com/office/drawing/2014/main" id="{F9C07BA7-A5A3-47BF-979D-0D51D3A391F6}"/>
              </a:ext>
            </a:extLst>
          </p:cNvPr>
          <p:cNvSpPr>
            <a:spLocks noGrp="1"/>
          </p:cNvSpPr>
          <p:nvPr>
            <p:ph type="title"/>
          </p:nvPr>
        </p:nvSpPr>
        <p:spPr>
          <a:xfrm>
            <a:off x="1187521" y="2495806"/>
            <a:ext cx="23153895" cy="2651126"/>
          </a:xfrm>
          <a:solidFill>
            <a:srgbClr val="F16682">
              <a:alpha val="74902"/>
            </a:srgbClr>
          </a:solidFill>
        </p:spPr>
        <p:txBody>
          <a:bodyPr/>
          <a:lstStyle/>
          <a:p>
            <a:r>
              <a:rPr lang="nl-NL" dirty="0">
                <a:solidFill>
                  <a:schemeClr val="bg1"/>
                </a:solidFill>
              </a:rPr>
              <a:t>Device </a:t>
            </a:r>
            <a:r>
              <a:rPr lang="nl-NL" dirty="0" err="1">
                <a:solidFill>
                  <a:schemeClr val="bg1"/>
                </a:solidFill>
              </a:rPr>
              <a:t>preparation</a:t>
            </a:r>
            <a:endParaRPr lang="nl-NL" dirty="0">
              <a:solidFill>
                <a:schemeClr val="bg1"/>
              </a:solidFill>
            </a:endParaRPr>
          </a:p>
        </p:txBody>
      </p:sp>
      <p:sp>
        <p:nvSpPr>
          <p:cNvPr id="10" name="Vlak schuine baan licht">
            <a:extLst>
              <a:ext uri="{FF2B5EF4-FFF2-40B4-BE49-F238E27FC236}">
                <a16:creationId xmlns:a16="http://schemas.microsoft.com/office/drawing/2014/main" id="{BA8AB749-1937-F722-96E2-61303B312BCB}"/>
              </a:ext>
            </a:extLst>
          </p:cNvPr>
          <p:cNvSpPr/>
          <p:nvPr/>
        </p:nvSpPr>
        <p:spPr>
          <a:xfrm rot="960000">
            <a:off x="23316889" y="4956548"/>
            <a:ext cx="1273815" cy="9475559"/>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lak schuine baan">
            <a:extLst>
              <a:ext uri="{FF2B5EF4-FFF2-40B4-BE49-F238E27FC236}">
                <a16:creationId xmlns:a16="http://schemas.microsoft.com/office/drawing/2014/main" id="{F854630E-4926-23EC-5D50-1F28569FFF53}"/>
              </a:ext>
            </a:extLst>
          </p:cNvPr>
          <p:cNvSpPr/>
          <p:nvPr/>
        </p:nvSpPr>
        <p:spPr>
          <a:xfrm rot="960000">
            <a:off x="23821304" y="8327668"/>
            <a:ext cx="1633030" cy="6088337"/>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50257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indoor, cluttered&#10;&#10;Description automatically generated">
            <a:extLst>
              <a:ext uri="{FF2B5EF4-FFF2-40B4-BE49-F238E27FC236}">
                <a16:creationId xmlns:a16="http://schemas.microsoft.com/office/drawing/2014/main" id="{1C8FBE8C-D181-0885-2648-C58C44D7FAF0}"/>
              </a:ext>
            </a:extLst>
          </p:cNvPr>
          <p:cNvPicPr>
            <a:picLocks noGrp="1" noChangeAspect="1"/>
          </p:cNvPicPr>
          <p:nvPr>
            <p:ph idx="1"/>
          </p:nvPr>
        </p:nvPicPr>
        <p:blipFill rotWithShape="1">
          <a:blip r:embed="rId2"/>
          <a:srcRect r="66952"/>
          <a:stretch/>
        </p:blipFill>
        <p:spPr>
          <a:xfrm>
            <a:off x="18293302" y="-1635"/>
            <a:ext cx="6045483" cy="13717635"/>
          </a:xfrm>
          <a:prstGeom prst="rect">
            <a:avLst/>
          </a:prstGeom>
          <a:effectLst>
            <a:outerShdw blurRad="50800" dist="38100" dir="2700000" algn="tl" rotWithShape="0">
              <a:prstClr val="black">
                <a:alpha val="40000"/>
              </a:prstClr>
            </a:outerShdw>
          </a:effectLst>
        </p:spPr>
      </p:pic>
      <p:pic>
        <p:nvPicPr>
          <p:cNvPr id="9" name="Content Placeholder 7" descr="A picture containing indoor, cluttered&#10;&#10;Description automatically generated">
            <a:extLst>
              <a:ext uri="{FF2B5EF4-FFF2-40B4-BE49-F238E27FC236}">
                <a16:creationId xmlns:a16="http://schemas.microsoft.com/office/drawing/2014/main" id="{AA5894A1-5A40-E947-E950-8F6D66BBDD70}"/>
              </a:ext>
            </a:extLst>
          </p:cNvPr>
          <p:cNvPicPr>
            <a:picLocks noChangeAspect="1"/>
          </p:cNvPicPr>
          <p:nvPr/>
        </p:nvPicPr>
        <p:blipFill>
          <a:blip r:embed="rId2"/>
          <a:stretch>
            <a:fillRect/>
          </a:stretch>
        </p:blipFill>
        <p:spPr>
          <a:xfrm>
            <a:off x="0" y="-1"/>
            <a:ext cx="18293302" cy="13717635"/>
          </a:xfrm>
          <a:prstGeom prst="rect">
            <a:avLst/>
          </a:prstGeom>
          <a:effectLst>
            <a:outerShdw blurRad="50800" dist="38100" dir="2700000" algn="tl" rotWithShape="0">
              <a:prstClr val="black">
                <a:alpha val="40000"/>
              </a:prstClr>
            </a:outerShdw>
          </a:effectLst>
        </p:spPr>
      </p:pic>
      <p:sp>
        <p:nvSpPr>
          <p:cNvPr id="3" name="Tijdelijke aanduiding voor tekst 2">
            <a:extLst>
              <a:ext uri="{FF2B5EF4-FFF2-40B4-BE49-F238E27FC236}">
                <a16:creationId xmlns:a16="http://schemas.microsoft.com/office/drawing/2014/main" id="{BDECE168-4C1A-4211-A4E1-EDE6C92E293E}"/>
              </a:ext>
            </a:extLst>
          </p:cNvPr>
          <p:cNvSpPr>
            <a:spLocks noGrp="1"/>
          </p:cNvSpPr>
          <p:nvPr>
            <p:ph type="body" sz="quarter" idx="14"/>
          </p:nvPr>
        </p:nvSpPr>
        <p:spPr>
          <a:xfrm>
            <a:off x="1209085" y="1449990"/>
            <a:ext cx="23153895" cy="946803"/>
          </a:xfrm>
          <a:solidFill>
            <a:srgbClr val="F16682">
              <a:alpha val="74902"/>
            </a:srgbClr>
          </a:solidFill>
        </p:spPr>
        <p:txBody>
          <a:bodyPr anchor="ctr"/>
          <a:lstStyle/>
          <a:p>
            <a:r>
              <a:rPr lang="nl-NL" dirty="0">
                <a:solidFill>
                  <a:schemeClr val="bg1"/>
                </a:solidFill>
              </a:rPr>
              <a:t>Twomes WP2: Data </a:t>
            </a:r>
            <a:r>
              <a:rPr lang="nl-NL" dirty="0" err="1">
                <a:solidFill>
                  <a:schemeClr val="bg1"/>
                </a:solidFill>
              </a:rPr>
              <a:t>collection</a:t>
            </a:r>
            <a:endParaRPr lang="nl-NL" dirty="0">
              <a:solidFill>
                <a:schemeClr val="bg1"/>
              </a:solidFill>
            </a:endParaRPr>
          </a:p>
        </p:txBody>
      </p:sp>
      <p:sp>
        <p:nvSpPr>
          <p:cNvPr id="4" name="Titel 3">
            <a:extLst>
              <a:ext uri="{FF2B5EF4-FFF2-40B4-BE49-F238E27FC236}">
                <a16:creationId xmlns:a16="http://schemas.microsoft.com/office/drawing/2014/main" id="{F9C07BA7-A5A3-47BF-979D-0D51D3A391F6}"/>
              </a:ext>
            </a:extLst>
          </p:cNvPr>
          <p:cNvSpPr>
            <a:spLocks noGrp="1"/>
          </p:cNvSpPr>
          <p:nvPr>
            <p:ph type="title"/>
          </p:nvPr>
        </p:nvSpPr>
        <p:spPr>
          <a:xfrm>
            <a:off x="1187521" y="2495806"/>
            <a:ext cx="23153895" cy="2651126"/>
          </a:xfrm>
          <a:solidFill>
            <a:srgbClr val="F16682">
              <a:alpha val="74902"/>
            </a:srgbClr>
          </a:solidFill>
        </p:spPr>
        <p:txBody>
          <a:bodyPr/>
          <a:lstStyle/>
          <a:p>
            <a:r>
              <a:rPr lang="nl-NL" dirty="0">
                <a:solidFill>
                  <a:schemeClr val="bg1"/>
                </a:solidFill>
              </a:rPr>
              <a:t>Device </a:t>
            </a:r>
            <a:r>
              <a:rPr lang="nl-NL" dirty="0" err="1">
                <a:solidFill>
                  <a:schemeClr val="bg1"/>
                </a:solidFill>
              </a:rPr>
              <a:t>deployment</a:t>
            </a:r>
            <a:endParaRPr lang="nl-NL" dirty="0">
              <a:solidFill>
                <a:schemeClr val="bg1"/>
              </a:solidFill>
            </a:endParaRPr>
          </a:p>
        </p:txBody>
      </p:sp>
      <p:sp>
        <p:nvSpPr>
          <p:cNvPr id="10" name="Vlak schuine baan licht">
            <a:extLst>
              <a:ext uri="{FF2B5EF4-FFF2-40B4-BE49-F238E27FC236}">
                <a16:creationId xmlns:a16="http://schemas.microsoft.com/office/drawing/2014/main" id="{BA8AB749-1937-F722-96E2-61303B312BCB}"/>
              </a:ext>
            </a:extLst>
          </p:cNvPr>
          <p:cNvSpPr/>
          <p:nvPr/>
        </p:nvSpPr>
        <p:spPr>
          <a:xfrm rot="960000">
            <a:off x="23316889" y="4956548"/>
            <a:ext cx="1273815" cy="9475559"/>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lak schuine baan">
            <a:extLst>
              <a:ext uri="{FF2B5EF4-FFF2-40B4-BE49-F238E27FC236}">
                <a16:creationId xmlns:a16="http://schemas.microsoft.com/office/drawing/2014/main" id="{F854630E-4926-23EC-5D50-1F28569FFF53}"/>
              </a:ext>
            </a:extLst>
          </p:cNvPr>
          <p:cNvSpPr/>
          <p:nvPr/>
        </p:nvSpPr>
        <p:spPr>
          <a:xfrm rot="960000">
            <a:off x="23821304" y="8327668"/>
            <a:ext cx="1633030" cy="6088337"/>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5" name="Group 4">
            <a:extLst>
              <a:ext uri="{FF2B5EF4-FFF2-40B4-BE49-F238E27FC236}">
                <a16:creationId xmlns:a16="http://schemas.microsoft.com/office/drawing/2014/main" id="{C6ACFB42-DCB9-7338-DDCC-1097B8F405F5}"/>
              </a:ext>
            </a:extLst>
          </p:cNvPr>
          <p:cNvGrpSpPr/>
          <p:nvPr/>
        </p:nvGrpSpPr>
        <p:grpSpPr>
          <a:xfrm>
            <a:off x="1187521" y="5737466"/>
            <a:ext cx="21826326" cy="6802041"/>
            <a:chOff x="3969714" y="4294188"/>
            <a:chExt cx="16453474" cy="5127624"/>
          </a:xfrm>
        </p:grpSpPr>
        <p:sp>
          <p:nvSpPr>
            <p:cNvPr id="2" name="Rectangle 1">
              <a:extLst>
                <a:ext uri="{FF2B5EF4-FFF2-40B4-BE49-F238E27FC236}">
                  <a16:creationId xmlns:a16="http://schemas.microsoft.com/office/drawing/2014/main" id="{A57F037D-B256-7721-1501-FCF62D862AAF}"/>
                </a:ext>
              </a:extLst>
            </p:cNvPr>
            <p:cNvSpPr/>
            <p:nvPr/>
          </p:nvSpPr>
          <p:spPr>
            <a:xfrm>
              <a:off x="3969714" y="4294188"/>
              <a:ext cx="16453474" cy="5127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Picture 11">
              <a:extLst>
                <a:ext uri="{FF2B5EF4-FFF2-40B4-BE49-F238E27FC236}">
                  <a16:creationId xmlns:a16="http://schemas.microsoft.com/office/drawing/2014/main" id="{71FAF8E1-594B-8126-05DF-8E2FEC8AE880}"/>
                </a:ext>
              </a:extLst>
            </p:cNvPr>
            <p:cNvPicPr>
              <a:picLocks noChangeAspect="1"/>
            </p:cNvPicPr>
            <p:nvPr/>
          </p:nvPicPr>
          <p:blipFill>
            <a:blip r:embed="rId3"/>
            <a:stretch>
              <a:fillRect/>
            </a:stretch>
          </p:blipFill>
          <p:spPr>
            <a:xfrm>
              <a:off x="3969714" y="4294188"/>
              <a:ext cx="16453474" cy="5127624"/>
            </a:xfrm>
            <a:prstGeom prst="rect">
              <a:avLst/>
            </a:prstGeom>
          </p:spPr>
        </p:pic>
      </p:grpSp>
    </p:spTree>
    <p:extLst>
      <p:ext uri="{BB962C8B-B14F-4D97-AF65-F5344CB8AC3E}">
        <p14:creationId xmlns:p14="http://schemas.microsoft.com/office/powerpoint/2010/main" val="3150918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9898619-1AFE-4AF6-8FFD-CEEE1E719B7B}"/>
              </a:ext>
            </a:extLst>
          </p:cNvPr>
          <p:cNvSpPr>
            <a:spLocks noGrp="1"/>
          </p:cNvSpPr>
          <p:nvPr>
            <p:ph idx="1"/>
          </p:nvPr>
        </p:nvSpPr>
        <p:spPr>
          <a:xfrm>
            <a:off x="1230052" y="7452360"/>
            <a:ext cx="15520978" cy="3915294"/>
          </a:xfrm>
        </p:spPr>
        <p:txBody>
          <a:bodyPr>
            <a:normAutofit fontScale="40000" lnSpcReduction="20000"/>
          </a:bodyPr>
          <a:lstStyle/>
          <a:p>
            <a:pPr marL="0" indent="0">
              <a:lnSpc>
                <a:spcPct val="170000"/>
              </a:lnSpc>
              <a:spcBef>
                <a:spcPts val="0"/>
              </a:spcBef>
              <a:buNone/>
            </a:pPr>
            <a:r>
              <a:rPr lang="nl-NL" sz="9600" i="1" dirty="0" err="1"/>
              <a:t>Authors</a:t>
            </a:r>
            <a:r>
              <a:rPr lang="nl-NL" sz="9600" i="1" dirty="0"/>
              <a:t>:</a:t>
            </a:r>
            <a:r>
              <a:rPr lang="nl-NL" sz="9600" dirty="0"/>
              <a:t> Henri ter Hofte, Hossein Rahmani</a:t>
            </a:r>
          </a:p>
          <a:p>
            <a:pPr marL="0" indent="0">
              <a:lnSpc>
                <a:spcPct val="170000"/>
              </a:lnSpc>
              <a:spcBef>
                <a:spcPts val="0"/>
              </a:spcBef>
              <a:buNone/>
            </a:pPr>
            <a:r>
              <a:rPr lang="nl-NL" sz="9600" i="1" dirty="0" err="1"/>
              <a:t>Publication</a:t>
            </a:r>
            <a:r>
              <a:rPr lang="nl-NL" sz="9600" i="1" dirty="0"/>
              <a:t> date:</a:t>
            </a:r>
            <a:r>
              <a:rPr lang="nl-NL" sz="9600" dirty="0"/>
              <a:t> 24-05-2022</a:t>
            </a:r>
          </a:p>
          <a:p>
            <a:pPr marL="0" indent="0">
              <a:lnSpc>
                <a:spcPct val="170000"/>
              </a:lnSpc>
              <a:spcBef>
                <a:spcPts val="0"/>
              </a:spcBef>
              <a:buNone/>
            </a:pPr>
            <a:r>
              <a:rPr lang="nl-NL" sz="9600" i="1" dirty="0" err="1"/>
              <a:t>Parties</a:t>
            </a:r>
            <a:r>
              <a:rPr lang="nl-NL" sz="9600" i="1" dirty="0"/>
              <a:t> </a:t>
            </a:r>
            <a:r>
              <a:rPr lang="nl-NL" sz="9600" i="1" dirty="0" err="1"/>
              <a:t>involved</a:t>
            </a:r>
            <a:r>
              <a:rPr lang="nl-NL" sz="9600" i="1" dirty="0"/>
              <a:t>:</a:t>
            </a:r>
            <a:r>
              <a:rPr lang="nl-NL" sz="9600" dirty="0"/>
              <a:t> Research </a:t>
            </a:r>
            <a:r>
              <a:rPr lang="nl-NL" sz="9600" dirty="0" err="1"/>
              <a:t>group</a:t>
            </a:r>
            <a:r>
              <a:rPr lang="nl-NL" sz="9600" dirty="0"/>
              <a:t> Energy Transition (Windesheim)</a:t>
            </a:r>
          </a:p>
          <a:p>
            <a:pPr marL="0" indent="0">
              <a:lnSpc>
                <a:spcPct val="170000"/>
              </a:lnSpc>
              <a:spcBef>
                <a:spcPts val="0"/>
              </a:spcBef>
              <a:buNone/>
            </a:pPr>
            <a:r>
              <a:rPr lang="nl-NL" sz="9600" i="1" dirty="0"/>
              <a:t>Chair:</a:t>
            </a:r>
            <a:r>
              <a:rPr lang="nl-NL" sz="9600" dirty="0"/>
              <a:t> Jeike Wallinga</a:t>
            </a:r>
          </a:p>
        </p:txBody>
      </p:sp>
      <p:sp>
        <p:nvSpPr>
          <p:cNvPr id="5" name="Title 4">
            <a:extLst>
              <a:ext uri="{FF2B5EF4-FFF2-40B4-BE49-F238E27FC236}">
                <a16:creationId xmlns:a16="http://schemas.microsoft.com/office/drawing/2014/main" id="{3CE17D96-C635-478C-890E-D1FBCFDF21D8}"/>
              </a:ext>
            </a:extLst>
          </p:cNvPr>
          <p:cNvSpPr>
            <a:spLocks noGrp="1"/>
          </p:cNvSpPr>
          <p:nvPr>
            <p:ph type="title"/>
          </p:nvPr>
        </p:nvSpPr>
        <p:spPr>
          <a:xfrm>
            <a:off x="1187522" y="2495806"/>
            <a:ext cx="16504130" cy="2651126"/>
          </a:xfrm>
        </p:spPr>
        <p:txBody>
          <a:bodyPr>
            <a:normAutofit fontScale="90000"/>
          </a:bodyPr>
          <a:lstStyle/>
          <a:p>
            <a:r>
              <a:rPr lang="en-US" sz="8000" u="none" dirty="0"/>
              <a:t>Digital twins for the heating transition: 50 shades of green, from</a:t>
            </a:r>
            <a:br>
              <a:rPr lang="en-US" sz="8000" u="none" dirty="0"/>
            </a:br>
            <a:r>
              <a:rPr lang="en-US" sz="8000" u="none" dirty="0"/>
              <a:t>4 white measurement devices, and</a:t>
            </a:r>
            <a:br>
              <a:rPr lang="en-US" sz="8000" u="none" dirty="0"/>
            </a:br>
            <a:r>
              <a:rPr lang="en-US" sz="8000" u="none" dirty="0"/>
              <a:t>1 inverse grey-</a:t>
            </a:r>
            <a:r>
              <a:rPr lang="en-US" sz="8000" u="none" dirty="0" err="1"/>
              <a:t>boxmodel</a:t>
            </a:r>
            <a:r>
              <a:rPr lang="en-US" sz="8000" u="none" dirty="0"/>
              <a:t>?</a:t>
            </a:r>
            <a:br>
              <a:rPr lang="en-US" sz="8000" u="none" dirty="0"/>
            </a:br>
            <a:br>
              <a:rPr lang="en-US" sz="8000" u="none" dirty="0"/>
            </a:br>
            <a:br>
              <a:rPr lang="nl-NL" sz="8000" u="none" dirty="0"/>
            </a:br>
            <a:endParaRPr lang="nl-NL" dirty="0"/>
          </a:p>
        </p:txBody>
      </p:sp>
      <p:sp>
        <p:nvSpPr>
          <p:cNvPr id="8" name="Text Placeholder 7">
            <a:extLst>
              <a:ext uri="{FF2B5EF4-FFF2-40B4-BE49-F238E27FC236}">
                <a16:creationId xmlns:a16="http://schemas.microsoft.com/office/drawing/2014/main" id="{F7E3FBF1-FD8B-45AE-9A24-33EF6BF4ECFC}"/>
              </a:ext>
            </a:extLst>
          </p:cNvPr>
          <p:cNvSpPr>
            <a:spLocks noGrp="1"/>
          </p:cNvSpPr>
          <p:nvPr>
            <p:ph type="body" sz="quarter" idx="14"/>
          </p:nvPr>
        </p:nvSpPr>
        <p:spPr/>
        <p:txBody>
          <a:bodyPr/>
          <a:lstStyle/>
          <a:p>
            <a:r>
              <a:rPr lang="nl-NL" dirty="0"/>
              <a:t>Twomes Deliverable D8</a:t>
            </a:r>
          </a:p>
        </p:txBody>
      </p:sp>
      <p:pic>
        <p:nvPicPr>
          <p:cNvPr id="9" name="Picture Placeholder 5">
            <a:extLst>
              <a:ext uri="{FF2B5EF4-FFF2-40B4-BE49-F238E27FC236}">
                <a16:creationId xmlns:a16="http://schemas.microsoft.com/office/drawing/2014/main" id="{3ECB59D7-01FF-4F9D-8759-1EE9377DFF8C}"/>
              </a:ext>
            </a:extLst>
          </p:cNvPr>
          <p:cNvPicPr>
            <a:picLocks noGrp="1" noChangeAspect="1"/>
          </p:cNvPicPr>
          <p:nvPr>
            <p:ph type="pic" sz="quarter" idx="13"/>
          </p:nvPr>
        </p:nvPicPr>
        <p:blipFill>
          <a:blip r:embed="rId3"/>
          <a:srcRect l="20210" r="20210"/>
          <a:stretch>
            <a:fillRect/>
          </a:stretch>
        </p:blipFill>
        <p:spPr>
          <a:xfrm>
            <a:off x="16221075" y="-46038"/>
            <a:ext cx="8224838" cy="13804901"/>
          </a:xfrm>
        </p:spPr>
      </p:pic>
      <p:sp>
        <p:nvSpPr>
          <p:cNvPr id="10" name="Content Placeholder 5">
            <a:extLst>
              <a:ext uri="{FF2B5EF4-FFF2-40B4-BE49-F238E27FC236}">
                <a16:creationId xmlns:a16="http://schemas.microsoft.com/office/drawing/2014/main" id="{58899E5C-32A7-4596-BBEA-263BDEFDB7E6}"/>
              </a:ext>
            </a:extLst>
          </p:cNvPr>
          <p:cNvSpPr txBox="1">
            <a:spLocks/>
          </p:cNvSpPr>
          <p:nvPr/>
        </p:nvSpPr>
        <p:spPr>
          <a:xfrm>
            <a:off x="1230052" y="10836426"/>
            <a:ext cx="14990336" cy="1574443"/>
          </a:xfrm>
          <a:prstGeom prst="rect">
            <a:avLst/>
          </a:prstGeom>
        </p:spPr>
        <p:txBody>
          <a:bodyPr vert="horz" lIns="91440" tIns="45720" rIns="91440" bIns="45720" rtlCol="0" anchor="b">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tx1"/>
                </a:solidFill>
                <a:latin typeface="Roboto" panose="02000000000000000000" pitchFamily="2" charset="0"/>
                <a:ea typeface="Roboto" panose="02000000000000000000" pitchFamily="2" charset="0"/>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tx1"/>
                </a:solidFill>
                <a:latin typeface="Roboto" panose="02000000000000000000" pitchFamily="2" charset="0"/>
                <a:ea typeface="Roboto" panose="02000000000000000000" pitchFamily="2" charset="0"/>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tx1"/>
                </a:solidFill>
                <a:latin typeface="Roboto" panose="02000000000000000000" pitchFamily="2" charset="0"/>
                <a:ea typeface="Roboto" panose="02000000000000000000" pitchFamily="2" charset="0"/>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Roboto" panose="02000000000000000000" pitchFamily="2" charset="0"/>
                <a:ea typeface="Roboto" panose="02000000000000000000" pitchFamily="2" charset="0"/>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Roboto" panose="02000000000000000000" pitchFamily="2" charset="0"/>
                <a:ea typeface="Roboto" panose="02000000000000000000" pitchFamily="2" charset="0"/>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70000"/>
              </a:lnSpc>
              <a:spcBef>
                <a:spcPts val="0"/>
              </a:spcBef>
              <a:buFont typeface="Arial" panose="020B0604020202020204" pitchFamily="34" charset="0"/>
              <a:buNone/>
            </a:pPr>
            <a:r>
              <a:rPr lang="en-US" sz="2000" dirty="0"/>
              <a:t>This work is financially supported by BDR </a:t>
            </a:r>
            <a:r>
              <a:rPr lang="en-US" sz="2000" dirty="0" err="1"/>
              <a:t>Thermea</a:t>
            </a:r>
            <a:r>
              <a:rPr lang="en-US" sz="2000" dirty="0"/>
              <a:t>, </a:t>
            </a:r>
            <a:r>
              <a:rPr lang="en-US" sz="2000" dirty="0" err="1"/>
              <a:t>Breman</a:t>
            </a:r>
            <a:r>
              <a:rPr lang="en-US" sz="2000" dirty="0"/>
              <a:t>, </a:t>
            </a:r>
            <a:r>
              <a:rPr lang="en-US" sz="2000" dirty="0" err="1"/>
              <a:t>Enpuls</a:t>
            </a:r>
            <a:r>
              <a:rPr lang="en-US" sz="2000" dirty="0"/>
              <a:t>, TechForFuture, </a:t>
            </a:r>
            <a:r>
              <a:rPr lang="en-US" sz="2000" dirty="0" err="1"/>
              <a:t>Witteveen</a:t>
            </a:r>
            <a:r>
              <a:rPr lang="en-US" sz="2000" dirty="0"/>
              <a:t> + Bos and the municipality of Zwolle</a:t>
            </a:r>
            <a:r>
              <a:rPr lang="nl-NL" sz="2000" dirty="0"/>
              <a:t>.</a:t>
            </a:r>
          </a:p>
        </p:txBody>
      </p:sp>
      <p:sp>
        <p:nvSpPr>
          <p:cNvPr id="13" name="Content Placeholder 5">
            <a:extLst>
              <a:ext uri="{FF2B5EF4-FFF2-40B4-BE49-F238E27FC236}">
                <a16:creationId xmlns:a16="http://schemas.microsoft.com/office/drawing/2014/main" id="{445B268F-2405-4CBD-81E5-0DD4E8FC931E}"/>
              </a:ext>
            </a:extLst>
          </p:cNvPr>
          <p:cNvSpPr txBox="1">
            <a:spLocks/>
          </p:cNvSpPr>
          <p:nvPr/>
        </p:nvSpPr>
        <p:spPr>
          <a:xfrm>
            <a:off x="4689782" y="12410869"/>
            <a:ext cx="11530606" cy="1126972"/>
          </a:xfrm>
          <a:prstGeom prst="rect">
            <a:avLst/>
          </a:prstGeom>
        </p:spPr>
        <p:txBody>
          <a:bodyPr vert="horz" lIns="91440" tIns="45720" rIns="91440" bIns="45720" rtlCol="0" anchor="b">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tx1"/>
                </a:solidFill>
                <a:latin typeface="Roboto" panose="02000000000000000000" pitchFamily="2" charset="0"/>
                <a:ea typeface="Roboto" panose="02000000000000000000" pitchFamily="2" charset="0"/>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tx1"/>
                </a:solidFill>
                <a:latin typeface="Roboto" panose="02000000000000000000" pitchFamily="2" charset="0"/>
                <a:ea typeface="Roboto" panose="02000000000000000000" pitchFamily="2" charset="0"/>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tx1"/>
                </a:solidFill>
                <a:latin typeface="Roboto" panose="02000000000000000000" pitchFamily="2" charset="0"/>
                <a:ea typeface="Roboto" panose="02000000000000000000" pitchFamily="2" charset="0"/>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Roboto" panose="02000000000000000000" pitchFamily="2" charset="0"/>
                <a:ea typeface="Roboto" panose="02000000000000000000" pitchFamily="2" charset="0"/>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Roboto" panose="02000000000000000000" pitchFamily="2" charset="0"/>
                <a:ea typeface="Roboto" panose="02000000000000000000" pitchFamily="2" charset="0"/>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70000"/>
              </a:lnSpc>
              <a:spcBef>
                <a:spcPts val="0"/>
              </a:spcBef>
              <a:buFont typeface="Arial" panose="020B0604020202020204" pitchFamily="34" charset="0"/>
              <a:buNone/>
            </a:pPr>
            <a:r>
              <a:rPr lang="en-US" sz="2000" dirty="0"/>
              <a:t>This is a publication by Saxion, University of Twente and Windesheim University of Applied Sciences</a:t>
            </a:r>
            <a:endParaRPr lang="nl-NL" sz="2000" dirty="0"/>
          </a:p>
          <a:p>
            <a:pPr marL="0" indent="0">
              <a:lnSpc>
                <a:spcPct val="170000"/>
              </a:lnSpc>
              <a:spcBef>
                <a:spcPts val="0"/>
              </a:spcBef>
              <a:buFont typeface="Arial" panose="020B0604020202020204" pitchFamily="34" charset="0"/>
              <a:buNone/>
            </a:pPr>
            <a:r>
              <a:rPr lang="nl-NL" sz="2000" dirty="0" err="1"/>
              <a:t>Licence</a:t>
            </a:r>
            <a:r>
              <a:rPr lang="nl-NL" sz="2000" dirty="0"/>
              <a:t>: </a:t>
            </a:r>
            <a:r>
              <a:rPr lang="nl-NL" sz="2000" dirty="0">
                <a:hlinkClick r:id="rId4"/>
              </a:rPr>
              <a:t>CC BY 4.0</a:t>
            </a:r>
            <a:r>
              <a:rPr lang="nl-NL" sz="2000" dirty="0"/>
              <a:t>, </a:t>
            </a:r>
            <a:r>
              <a:rPr lang="nl-NL" sz="2000" dirty="0">
                <a:hlinkClick r:id="rId5"/>
              </a:rPr>
              <a:t>Research</a:t>
            </a:r>
            <a:r>
              <a:rPr lang="en-US" sz="2000" dirty="0">
                <a:hlinkClick r:id="rId5"/>
              </a:rPr>
              <a:t> group Energy Transition, Windesheim University of Applied Sciences</a:t>
            </a:r>
            <a:endParaRPr lang="nl-NL" sz="2000" dirty="0"/>
          </a:p>
        </p:txBody>
      </p:sp>
      <p:pic>
        <p:nvPicPr>
          <p:cNvPr id="11" name="Picture 10">
            <a:hlinkClick r:id="rId4"/>
            <a:extLst>
              <a:ext uri="{FF2B5EF4-FFF2-40B4-BE49-F238E27FC236}">
                <a16:creationId xmlns:a16="http://schemas.microsoft.com/office/drawing/2014/main" id="{F94C4E99-1BFD-462A-BC60-3C603EBDA36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66411" y="12655894"/>
            <a:ext cx="2405634" cy="847439"/>
          </a:xfrm>
          <a:prstGeom prst="rect">
            <a:avLst/>
          </a:prstGeom>
          <a:noFill/>
          <a:ln>
            <a:noFill/>
          </a:ln>
        </p:spPr>
      </p:pic>
    </p:spTree>
    <p:extLst>
      <p:ext uri="{BB962C8B-B14F-4D97-AF65-F5344CB8AC3E}">
        <p14:creationId xmlns:p14="http://schemas.microsoft.com/office/powerpoint/2010/main" val="2759377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DECE168-4C1A-4211-A4E1-EDE6C92E293E}"/>
              </a:ext>
            </a:extLst>
          </p:cNvPr>
          <p:cNvSpPr>
            <a:spLocks noGrp="1"/>
          </p:cNvSpPr>
          <p:nvPr>
            <p:ph type="body" sz="quarter" idx="14"/>
          </p:nvPr>
        </p:nvSpPr>
        <p:spPr/>
        <p:txBody>
          <a:bodyPr/>
          <a:lstStyle/>
          <a:p>
            <a:r>
              <a:rPr lang="nl-NL" dirty="0">
                <a:solidFill>
                  <a:srgbClr val="F16682"/>
                </a:solidFill>
              </a:rPr>
              <a:t>Twomes WP2: Data </a:t>
            </a:r>
            <a:r>
              <a:rPr lang="nl-NL" dirty="0" err="1">
                <a:solidFill>
                  <a:srgbClr val="F16682"/>
                </a:solidFill>
              </a:rPr>
              <a:t>collection</a:t>
            </a:r>
            <a:endParaRPr lang="nl-NL" dirty="0">
              <a:solidFill>
                <a:srgbClr val="F16682"/>
              </a:solidFill>
            </a:endParaRPr>
          </a:p>
        </p:txBody>
      </p:sp>
      <p:sp>
        <p:nvSpPr>
          <p:cNvPr id="4" name="Titel 3">
            <a:extLst>
              <a:ext uri="{FF2B5EF4-FFF2-40B4-BE49-F238E27FC236}">
                <a16:creationId xmlns:a16="http://schemas.microsoft.com/office/drawing/2014/main" id="{F9C07BA7-A5A3-47BF-979D-0D51D3A391F6}"/>
              </a:ext>
            </a:extLst>
          </p:cNvPr>
          <p:cNvSpPr>
            <a:spLocks noGrp="1"/>
          </p:cNvSpPr>
          <p:nvPr>
            <p:ph type="title"/>
          </p:nvPr>
        </p:nvSpPr>
        <p:spPr/>
        <p:txBody>
          <a:bodyPr/>
          <a:lstStyle/>
          <a:p>
            <a:r>
              <a:rPr lang="nl-NL" dirty="0">
                <a:solidFill>
                  <a:srgbClr val="F16682"/>
                </a:solidFill>
              </a:rPr>
              <a:t>Device </a:t>
            </a:r>
            <a:r>
              <a:rPr lang="nl-NL" dirty="0" err="1">
                <a:solidFill>
                  <a:srgbClr val="F16682"/>
                </a:solidFill>
              </a:rPr>
              <a:t>deployment</a:t>
            </a:r>
            <a:r>
              <a:rPr lang="nl-NL" dirty="0">
                <a:solidFill>
                  <a:srgbClr val="F16682"/>
                </a:solidFill>
              </a:rPr>
              <a:t>: 0</a:t>
            </a:r>
            <a:r>
              <a:rPr lang="nl-NL" sz="8000" dirty="0">
                <a:solidFill>
                  <a:srgbClr val="F16682"/>
                </a:solidFill>
              </a:rPr>
              <a:t>4-jan-22</a:t>
            </a:r>
            <a:endParaRPr lang="nl-NL" dirty="0">
              <a:solidFill>
                <a:srgbClr val="F16682"/>
              </a:solidFill>
            </a:endParaRPr>
          </a:p>
        </p:txBody>
      </p:sp>
      <p:graphicFrame>
        <p:nvGraphicFramePr>
          <p:cNvPr id="5" name="Content Placeholder 4">
            <a:extLst>
              <a:ext uri="{FF2B5EF4-FFF2-40B4-BE49-F238E27FC236}">
                <a16:creationId xmlns:a16="http://schemas.microsoft.com/office/drawing/2014/main" id="{DFEB2AB5-A528-535F-D208-5A66844C5443}"/>
              </a:ext>
            </a:extLst>
          </p:cNvPr>
          <p:cNvGraphicFramePr>
            <a:graphicFrameLocks noGrp="1"/>
          </p:cNvGraphicFramePr>
          <p:nvPr>
            <p:ph idx="1"/>
            <p:extLst>
              <p:ext uri="{D42A27DB-BD31-4B8C-83A1-F6EECF244321}">
                <p14:modId xmlns:p14="http://schemas.microsoft.com/office/powerpoint/2010/main" val="4148786508"/>
              </p:ext>
            </p:extLst>
          </p:nvPr>
        </p:nvGraphicFramePr>
        <p:xfrm>
          <a:off x="1231899" y="3943350"/>
          <a:ext cx="21967751" cy="7680960"/>
        </p:xfrm>
        <a:graphic>
          <a:graphicData uri="http://schemas.openxmlformats.org/drawingml/2006/table">
            <a:tbl>
              <a:tblPr firstRow="1" bandRow="1">
                <a:tableStyleId>{7DF18680-E054-41AD-8BC1-D1AEF772440D}</a:tableStyleId>
              </a:tblPr>
              <a:tblGrid>
                <a:gridCol w="6864923">
                  <a:extLst>
                    <a:ext uri="{9D8B030D-6E8A-4147-A177-3AD203B41FA5}">
                      <a16:colId xmlns:a16="http://schemas.microsoft.com/office/drawing/2014/main" val="3457752400"/>
                    </a:ext>
                  </a:extLst>
                </a:gridCol>
                <a:gridCol w="3051076">
                  <a:extLst>
                    <a:ext uri="{9D8B030D-6E8A-4147-A177-3AD203B41FA5}">
                      <a16:colId xmlns:a16="http://schemas.microsoft.com/office/drawing/2014/main" val="25650783"/>
                    </a:ext>
                  </a:extLst>
                </a:gridCol>
                <a:gridCol w="3264652">
                  <a:extLst>
                    <a:ext uri="{9D8B030D-6E8A-4147-A177-3AD203B41FA5}">
                      <a16:colId xmlns:a16="http://schemas.microsoft.com/office/drawing/2014/main" val="3030212175"/>
                    </a:ext>
                  </a:extLst>
                </a:gridCol>
                <a:gridCol w="4393550">
                  <a:extLst>
                    <a:ext uri="{9D8B030D-6E8A-4147-A177-3AD203B41FA5}">
                      <a16:colId xmlns:a16="http://schemas.microsoft.com/office/drawing/2014/main" val="3325557839"/>
                    </a:ext>
                  </a:extLst>
                </a:gridCol>
                <a:gridCol w="4393550">
                  <a:extLst>
                    <a:ext uri="{9D8B030D-6E8A-4147-A177-3AD203B41FA5}">
                      <a16:colId xmlns:a16="http://schemas.microsoft.com/office/drawing/2014/main" val="192071552"/>
                    </a:ext>
                  </a:extLst>
                </a:gridCol>
              </a:tblGrid>
              <a:tr h="669618">
                <a:tc>
                  <a:txBody>
                    <a:bodyPr/>
                    <a:lstStyle/>
                    <a:p>
                      <a:r>
                        <a:rPr lang="nl-NL" sz="4400" dirty="0">
                          <a:latin typeface="Roboto" panose="02000000000000000000" pitchFamily="2" charset="0"/>
                          <a:ea typeface="Roboto" panose="02000000000000000000" pitchFamily="2" charset="0"/>
                        </a:rPr>
                        <a:t>Status</a:t>
                      </a:r>
                    </a:p>
                  </a:txBody>
                  <a:tcPr marL="182880" marR="182880" marT="91440" marB="91440"/>
                </a:tc>
                <a:tc>
                  <a:txBody>
                    <a:bodyPr/>
                    <a:lstStyle/>
                    <a:p>
                      <a:r>
                        <a:rPr lang="nl-NL" sz="4400" dirty="0">
                          <a:latin typeface="Roboto" panose="02000000000000000000" pitchFamily="2" charset="0"/>
                          <a:ea typeface="Roboto" panose="02000000000000000000" pitchFamily="2" charset="0"/>
                        </a:rPr>
                        <a:t># homes</a:t>
                      </a:r>
                    </a:p>
                  </a:txBody>
                  <a:tcPr marL="182880" marR="182880" marT="91440" marB="91440"/>
                </a:tc>
                <a:tc>
                  <a:txBody>
                    <a:bodyPr/>
                    <a:lstStyle/>
                    <a:p>
                      <a:r>
                        <a:rPr lang="nl-NL" sz="4400" dirty="0">
                          <a:latin typeface="Roboto" panose="02000000000000000000" pitchFamily="2" charset="0"/>
                          <a:ea typeface="Roboto" panose="02000000000000000000" pitchFamily="2" charset="0"/>
                        </a:rPr>
                        <a:t># step </a:t>
                      </a:r>
                      <a:r>
                        <a:rPr lang="nl-NL" sz="4400" dirty="0" err="1">
                          <a:latin typeface="Roboto" panose="02000000000000000000" pitchFamily="2" charset="0"/>
                          <a:ea typeface="Roboto" panose="02000000000000000000" pitchFamily="2" charset="0"/>
                        </a:rPr>
                        <a:t>loss</a:t>
                      </a:r>
                      <a:endParaRPr lang="nl-NL" sz="4400" dirty="0">
                        <a:latin typeface="Roboto" panose="02000000000000000000" pitchFamily="2" charset="0"/>
                        <a:ea typeface="Roboto" panose="02000000000000000000" pitchFamily="2" charset="0"/>
                      </a:endParaRPr>
                    </a:p>
                  </a:txBody>
                  <a:tcPr marL="182880" marR="182880" marT="91440" marB="91440"/>
                </a:tc>
                <a:tc>
                  <a:txBody>
                    <a:bodyPr/>
                    <a:lstStyle/>
                    <a:p>
                      <a:r>
                        <a:rPr lang="nl-NL" sz="4400" dirty="0">
                          <a:latin typeface="Roboto" panose="02000000000000000000" pitchFamily="2" charset="0"/>
                          <a:ea typeface="Roboto" panose="02000000000000000000" pitchFamily="2" charset="0"/>
                        </a:rPr>
                        <a:t>step </a:t>
                      </a:r>
                      <a:r>
                        <a:rPr lang="nl-NL" sz="4400" dirty="0" err="1">
                          <a:latin typeface="Roboto" panose="02000000000000000000" pitchFamily="2" charset="0"/>
                          <a:ea typeface="Roboto" panose="02000000000000000000" pitchFamily="2" charset="0"/>
                        </a:rPr>
                        <a:t>success</a:t>
                      </a:r>
                      <a:r>
                        <a:rPr lang="nl-NL" sz="4400" dirty="0">
                          <a:latin typeface="Roboto" panose="02000000000000000000" pitchFamily="2" charset="0"/>
                          <a:ea typeface="Roboto" panose="02000000000000000000" pitchFamily="2" charset="0"/>
                        </a:rPr>
                        <a:t> %</a:t>
                      </a:r>
                    </a:p>
                  </a:txBody>
                  <a:tcPr marL="182880" marR="182880" marT="91440" marB="91440"/>
                </a:tc>
                <a:tc>
                  <a:txBody>
                    <a:bodyPr/>
                    <a:lstStyle/>
                    <a:p>
                      <a:r>
                        <a:rPr lang="nl-NL" sz="4400" dirty="0" err="1">
                          <a:latin typeface="Roboto" panose="02000000000000000000" pitchFamily="2" charset="0"/>
                          <a:ea typeface="Roboto" panose="02000000000000000000" pitchFamily="2" charset="0"/>
                        </a:rPr>
                        <a:t>remaining</a:t>
                      </a:r>
                      <a:r>
                        <a:rPr lang="nl-NL" sz="4400" dirty="0">
                          <a:latin typeface="Roboto" panose="02000000000000000000" pitchFamily="2" charset="0"/>
                          <a:ea typeface="Roboto" panose="02000000000000000000" pitchFamily="2" charset="0"/>
                        </a:rPr>
                        <a:t> %</a:t>
                      </a:r>
                    </a:p>
                  </a:txBody>
                  <a:tcPr marL="182880" marR="182880" marT="91440" marB="91440"/>
                </a:tc>
                <a:extLst>
                  <a:ext uri="{0D108BD9-81ED-4DB2-BD59-A6C34878D82A}">
                    <a16:rowId xmlns:a16="http://schemas.microsoft.com/office/drawing/2014/main" val="36317529"/>
                  </a:ext>
                </a:extLst>
              </a:tr>
              <a:tr h="669618">
                <a:tc>
                  <a:txBody>
                    <a:bodyPr/>
                    <a:lstStyle/>
                    <a:p>
                      <a:r>
                        <a:rPr lang="nl-NL" sz="4400" dirty="0" err="1">
                          <a:latin typeface="Roboto" panose="02000000000000000000" pitchFamily="2" charset="0"/>
                          <a:ea typeface="Roboto" panose="02000000000000000000" pitchFamily="2" charset="0"/>
                        </a:rPr>
                        <a:t>Invited</a:t>
                      </a:r>
                      <a:endParaRPr lang="nl-NL" sz="4400" dirty="0">
                        <a:latin typeface="Roboto" panose="02000000000000000000" pitchFamily="2" charset="0"/>
                        <a:ea typeface="Roboto" panose="02000000000000000000" pitchFamily="2" charset="0"/>
                      </a:endParaRPr>
                    </a:p>
                  </a:txBody>
                  <a:tcPr marL="182880" marR="182880" marT="91440" marB="91440"/>
                </a:tc>
                <a:tc>
                  <a:txBody>
                    <a:bodyPr/>
                    <a:lstStyle/>
                    <a:p>
                      <a:pPr algn="r"/>
                      <a:r>
                        <a:rPr lang="nl-NL" sz="4400" dirty="0">
                          <a:latin typeface="Roboto" panose="02000000000000000000" pitchFamily="2" charset="0"/>
                          <a:ea typeface="Roboto" panose="02000000000000000000" pitchFamily="2" charset="0"/>
                        </a:rPr>
                        <a:t>40</a:t>
                      </a:r>
                    </a:p>
                  </a:txBody>
                  <a:tcPr marL="182880" marR="182880" marT="91440" marB="91440"/>
                </a:tc>
                <a:tc>
                  <a:txBody>
                    <a:bodyPr/>
                    <a:lstStyle/>
                    <a:p>
                      <a:pPr algn="r"/>
                      <a:endParaRPr lang="nl-NL" sz="4400" dirty="0">
                        <a:latin typeface="Roboto" panose="02000000000000000000" pitchFamily="2" charset="0"/>
                        <a:ea typeface="Roboto" panose="02000000000000000000" pitchFamily="2" charset="0"/>
                      </a:endParaRPr>
                    </a:p>
                  </a:txBody>
                  <a:tcPr marL="182880" marR="182880" marT="91440" marB="91440"/>
                </a:tc>
                <a:tc>
                  <a:txBody>
                    <a:bodyPr/>
                    <a:lstStyle/>
                    <a:p>
                      <a:pPr algn="r"/>
                      <a:endParaRPr lang="nl-NL" sz="4400" dirty="0">
                        <a:latin typeface="Roboto" panose="02000000000000000000" pitchFamily="2" charset="0"/>
                        <a:ea typeface="Roboto" panose="02000000000000000000" pitchFamily="2" charset="0"/>
                      </a:endParaRPr>
                    </a:p>
                  </a:txBody>
                  <a:tcPr marL="182880" marR="182880" marT="91440" marB="91440"/>
                </a:tc>
                <a:tc>
                  <a:txBody>
                    <a:bodyPr/>
                    <a:lstStyle/>
                    <a:p>
                      <a:pPr algn="r"/>
                      <a:r>
                        <a:rPr lang="nl-NL" sz="4400" dirty="0">
                          <a:latin typeface="Roboto" panose="02000000000000000000" pitchFamily="2" charset="0"/>
                          <a:ea typeface="Roboto" panose="02000000000000000000" pitchFamily="2" charset="0"/>
                        </a:rPr>
                        <a:t>100 %</a:t>
                      </a:r>
                    </a:p>
                  </a:txBody>
                  <a:tcPr marL="182880" marR="182880" marT="91440" marB="91440"/>
                </a:tc>
                <a:extLst>
                  <a:ext uri="{0D108BD9-81ED-4DB2-BD59-A6C34878D82A}">
                    <a16:rowId xmlns:a16="http://schemas.microsoft.com/office/drawing/2014/main" val="2872478042"/>
                  </a:ext>
                </a:extLst>
              </a:tr>
              <a:tr h="669618">
                <a:tc>
                  <a:txBody>
                    <a:bodyPr/>
                    <a:lstStyle/>
                    <a:p>
                      <a:r>
                        <a:rPr lang="nl-NL" sz="4400" dirty="0" err="1">
                          <a:solidFill>
                            <a:schemeClr val="bg1">
                              <a:lumMod val="65000"/>
                            </a:schemeClr>
                          </a:solidFill>
                          <a:latin typeface="Roboto" panose="02000000000000000000" pitchFamily="2" charset="0"/>
                          <a:ea typeface="Roboto" panose="02000000000000000000" pitchFamily="2" charset="0"/>
                        </a:rPr>
                        <a:t>did</a:t>
                      </a:r>
                      <a:r>
                        <a:rPr lang="nl-NL" sz="4400" dirty="0">
                          <a:solidFill>
                            <a:schemeClr val="bg1">
                              <a:lumMod val="65000"/>
                            </a:schemeClr>
                          </a:solidFill>
                          <a:latin typeface="Roboto" panose="02000000000000000000" pitchFamily="2" charset="0"/>
                          <a:ea typeface="Roboto" panose="02000000000000000000" pitchFamily="2" charset="0"/>
                        </a:rPr>
                        <a:t> </a:t>
                      </a:r>
                      <a:r>
                        <a:rPr lang="nl-NL" sz="4400" dirty="0" err="1">
                          <a:solidFill>
                            <a:schemeClr val="bg1">
                              <a:lumMod val="65000"/>
                            </a:schemeClr>
                          </a:solidFill>
                          <a:latin typeface="Roboto" panose="02000000000000000000" pitchFamily="2" charset="0"/>
                          <a:ea typeface="Roboto" panose="02000000000000000000" pitchFamily="2" charset="0"/>
                        </a:rPr>
                        <a:t>not</a:t>
                      </a:r>
                      <a:r>
                        <a:rPr lang="nl-NL" sz="4400" dirty="0">
                          <a:solidFill>
                            <a:schemeClr val="bg1">
                              <a:lumMod val="65000"/>
                            </a:schemeClr>
                          </a:solidFill>
                          <a:latin typeface="Roboto" panose="02000000000000000000" pitchFamily="2" charset="0"/>
                          <a:ea typeface="Roboto" panose="02000000000000000000" pitchFamily="2" charset="0"/>
                        </a:rPr>
                        <a:t> end </a:t>
                      </a:r>
                      <a:r>
                        <a:rPr lang="nl-NL" sz="4400" dirty="0" err="1">
                          <a:solidFill>
                            <a:schemeClr val="bg1">
                              <a:lumMod val="65000"/>
                            </a:schemeClr>
                          </a:solidFill>
                          <a:latin typeface="Roboto" panose="02000000000000000000" pitchFamily="2" charset="0"/>
                          <a:ea typeface="Roboto" panose="02000000000000000000" pitchFamily="2" charset="0"/>
                        </a:rPr>
                        <a:t>participation</a:t>
                      </a:r>
                      <a:endParaRPr lang="nl-NL" sz="4400" dirty="0">
                        <a:solidFill>
                          <a:schemeClr val="bg1">
                            <a:lumMod val="65000"/>
                          </a:schemeClr>
                        </a:solidFill>
                        <a:latin typeface="Roboto" panose="02000000000000000000" pitchFamily="2" charset="0"/>
                        <a:ea typeface="Roboto" panose="02000000000000000000" pitchFamily="2" charset="0"/>
                      </a:endParaRP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37</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3</a:t>
                      </a:r>
                    </a:p>
                  </a:txBody>
                  <a:tcPr marL="182880" marR="182880" marT="91440" marB="91440"/>
                </a:tc>
                <a:tc>
                  <a:txBody>
                    <a:bodyPr/>
                    <a:lstStyle/>
                    <a:p>
                      <a:pPr algn="r"/>
                      <a:r>
                        <a:rPr lang="nl-NL" sz="4400" dirty="0">
                          <a:solidFill>
                            <a:schemeClr val="tx1"/>
                          </a:solidFill>
                          <a:latin typeface="Roboto" panose="02000000000000000000" pitchFamily="2" charset="0"/>
                          <a:ea typeface="Roboto" panose="02000000000000000000" pitchFamily="2" charset="0"/>
                        </a:rPr>
                        <a:t>93 %</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93 %</a:t>
                      </a:r>
                    </a:p>
                  </a:txBody>
                  <a:tcPr marL="182880" marR="182880" marT="91440" marB="91440"/>
                </a:tc>
                <a:extLst>
                  <a:ext uri="{0D108BD9-81ED-4DB2-BD59-A6C34878D82A}">
                    <a16:rowId xmlns:a16="http://schemas.microsoft.com/office/drawing/2014/main" val="4213190286"/>
                  </a:ext>
                </a:extLst>
              </a:tr>
              <a:tr h="669618">
                <a:tc>
                  <a:txBody>
                    <a:bodyPr/>
                    <a:lstStyle/>
                    <a:p>
                      <a:r>
                        <a:rPr lang="nl-NL" sz="4400" dirty="0">
                          <a:solidFill>
                            <a:schemeClr val="bg1">
                              <a:lumMod val="65000"/>
                            </a:schemeClr>
                          </a:solidFill>
                          <a:latin typeface="Roboto" panose="02000000000000000000" pitchFamily="2" charset="0"/>
                          <a:ea typeface="Roboto" panose="02000000000000000000" pitchFamily="2" charset="0"/>
                        </a:rPr>
                        <a:t>app </a:t>
                      </a:r>
                      <a:r>
                        <a:rPr lang="nl-NL" sz="4400" dirty="0" err="1">
                          <a:solidFill>
                            <a:schemeClr val="bg1">
                              <a:lumMod val="65000"/>
                            </a:schemeClr>
                          </a:solidFill>
                          <a:latin typeface="Roboto" panose="02000000000000000000" pitchFamily="2" charset="0"/>
                          <a:ea typeface="Roboto" panose="02000000000000000000" pitchFamily="2" charset="0"/>
                        </a:rPr>
                        <a:t>activated</a:t>
                      </a:r>
                      <a:endParaRPr lang="nl-NL" sz="4400" dirty="0">
                        <a:solidFill>
                          <a:schemeClr val="bg1">
                            <a:lumMod val="65000"/>
                          </a:schemeClr>
                        </a:solidFill>
                        <a:latin typeface="Roboto" panose="02000000000000000000" pitchFamily="2" charset="0"/>
                        <a:ea typeface="Roboto" panose="02000000000000000000" pitchFamily="2" charset="0"/>
                      </a:endParaRP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32</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5</a:t>
                      </a:r>
                    </a:p>
                  </a:txBody>
                  <a:tcPr marL="182880" marR="182880" marT="91440" marB="91440"/>
                </a:tc>
                <a:tc>
                  <a:txBody>
                    <a:bodyPr/>
                    <a:lstStyle/>
                    <a:p>
                      <a:pPr algn="r"/>
                      <a:r>
                        <a:rPr lang="nl-NL" sz="4400" dirty="0">
                          <a:solidFill>
                            <a:schemeClr val="tx1"/>
                          </a:solidFill>
                          <a:latin typeface="Roboto" panose="02000000000000000000" pitchFamily="2" charset="0"/>
                          <a:ea typeface="Roboto" panose="02000000000000000000" pitchFamily="2" charset="0"/>
                        </a:rPr>
                        <a:t>86 %</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80 %</a:t>
                      </a:r>
                    </a:p>
                  </a:txBody>
                  <a:tcPr marL="182880" marR="182880" marT="91440" marB="91440"/>
                </a:tc>
                <a:extLst>
                  <a:ext uri="{0D108BD9-81ED-4DB2-BD59-A6C34878D82A}">
                    <a16:rowId xmlns:a16="http://schemas.microsoft.com/office/drawing/2014/main" val="3858439312"/>
                  </a:ext>
                </a:extLst>
              </a:tr>
              <a:tr h="669618">
                <a:tc>
                  <a:txBody>
                    <a:bodyPr/>
                    <a:lstStyle/>
                    <a:p>
                      <a:r>
                        <a:rPr lang="nl-NL" sz="4400" dirty="0">
                          <a:solidFill>
                            <a:schemeClr val="bg1">
                              <a:lumMod val="65000"/>
                            </a:schemeClr>
                          </a:solidFill>
                          <a:latin typeface="Roboto" panose="02000000000000000000" pitchFamily="2" charset="0"/>
                          <a:ea typeface="Roboto" panose="02000000000000000000" pitchFamily="2" charset="0"/>
                          <a:sym typeface="Symbol" panose="05050102010706020507" pitchFamily="18" charset="2"/>
                        </a:rPr>
                        <a:t> </a:t>
                      </a:r>
                      <a:r>
                        <a:rPr lang="nl-NL" sz="4400" dirty="0">
                          <a:solidFill>
                            <a:schemeClr val="bg1">
                              <a:lumMod val="65000"/>
                            </a:schemeClr>
                          </a:solidFill>
                          <a:latin typeface="Roboto" panose="02000000000000000000" pitchFamily="2" charset="0"/>
                          <a:ea typeface="Roboto" panose="02000000000000000000" pitchFamily="2" charset="0"/>
                        </a:rPr>
                        <a:t>1 device </a:t>
                      </a:r>
                      <a:r>
                        <a:rPr lang="nl-NL" sz="4400" dirty="0" err="1">
                          <a:solidFill>
                            <a:schemeClr val="bg1">
                              <a:lumMod val="65000"/>
                            </a:schemeClr>
                          </a:solidFill>
                          <a:latin typeface="Roboto" panose="02000000000000000000" pitchFamily="2" charset="0"/>
                          <a:ea typeface="Roboto" panose="02000000000000000000" pitchFamily="2" charset="0"/>
                        </a:rPr>
                        <a:t>activated</a:t>
                      </a:r>
                      <a:endParaRPr lang="nl-NL" sz="4400" dirty="0">
                        <a:solidFill>
                          <a:schemeClr val="bg1">
                            <a:lumMod val="65000"/>
                          </a:schemeClr>
                        </a:solidFill>
                        <a:latin typeface="Roboto" panose="02000000000000000000" pitchFamily="2" charset="0"/>
                        <a:ea typeface="Roboto" panose="02000000000000000000" pitchFamily="2" charset="0"/>
                      </a:endParaRP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24</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8</a:t>
                      </a:r>
                    </a:p>
                  </a:txBody>
                  <a:tcPr marL="182880" marR="182880" marT="91440" marB="91440"/>
                </a:tc>
                <a:tc>
                  <a:txBody>
                    <a:bodyPr/>
                    <a:lstStyle/>
                    <a:p>
                      <a:pPr algn="r"/>
                      <a:r>
                        <a:rPr lang="nl-NL" sz="4400" dirty="0">
                          <a:solidFill>
                            <a:schemeClr val="tx1"/>
                          </a:solidFill>
                          <a:latin typeface="Roboto" panose="02000000000000000000" pitchFamily="2" charset="0"/>
                          <a:ea typeface="Roboto" panose="02000000000000000000" pitchFamily="2" charset="0"/>
                        </a:rPr>
                        <a:t>75 %</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60 %</a:t>
                      </a:r>
                    </a:p>
                  </a:txBody>
                  <a:tcPr marL="182880" marR="182880" marT="91440" marB="91440"/>
                </a:tc>
                <a:extLst>
                  <a:ext uri="{0D108BD9-81ED-4DB2-BD59-A6C34878D82A}">
                    <a16:rowId xmlns:a16="http://schemas.microsoft.com/office/drawing/2014/main" val="3828220749"/>
                  </a:ext>
                </a:extLst>
              </a:tr>
              <a:tr h="669618">
                <a:tc>
                  <a:txBody>
                    <a:bodyPr/>
                    <a:lstStyle/>
                    <a:p>
                      <a:r>
                        <a:rPr lang="nl-NL" sz="4400" dirty="0" err="1">
                          <a:solidFill>
                            <a:schemeClr val="bg1">
                              <a:lumMod val="65000"/>
                            </a:schemeClr>
                          </a:solidFill>
                          <a:latin typeface="Roboto" panose="02000000000000000000" pitchFamily="2" charset="0"/>
                          <a:ea typeface="Roboto" panose="02000000000000000000" pitchFamily="2" charset="0"/>
                        </a:rPr>
                        <a:t>all</a:t>
                      </a:r>
                      <a:r>
                        <a:rPr lang="nl-NL" sz="4400" dirty="0">
                          <a:solidFill>
                            <a:schemeClr val="bg1">
                              <a:lumMod val="65000"/>
                            </a:schemeClr>
                          </a:solidFill>
                          <a:latin typeface="Roboto" panose="02000000000000000000" pitchFamily="2" charset="0"/>
                          <a:ea typeface="Roboto" panose="02000000000000000000" pitchFamily="2" charset="0"/>
                        </a:rPr>
                        <a:t> </a:t>
                      </a:r>
                      <a:r>
                        <a:rPr lang="nl-NL" sz="4400" dirty="0" err="1">
                          <a:solidFill>
                            <a:schemeClr val="bg1">
                              <a:lumMod val="65000"/>
                            </a:schemeClr>
                          </a:solidFill>
                          <a:latin typeface="Roboto" panose="02000000000000000000" pitchFamily="2" charset="0"/>
                          <a:ea typeface="Roboto" panose="02000000000000000000" pitchFamily="2" charset="0"/>
                        </a:rPr>
                        <a:t>devices</a:t>
                      </a:r>
                      <a:r>
                        <a:rPr lang="nl-NL" sz="4400" dirty="0">
                          <a:solidFill>
                            <a:schemeClr val="bg1">
                              <a:lumMod val="65000"/>
                            </a:schemeClr>
                          </a:solidFill>
                          <a:latin typeface="Roboto" panose="02000000000000000000" pitchFamily="2" charset="0"/>
                          <a:ea typeface="Roboto" panose="02000000000000000000" pitchFamily="2" charset="0"/>
                        </a:rPr>
                        <a:t> </a:t>
                      </a:r>
                      <a:r>
                        <a:rPr lang="nl-NL" sz="4400" dirty="0" err="1">
                          <a:solidFill>
                            <a:schemeClr val="bg1">
                              <a:lumMod val="65000"/>
                            </a:schemeClr>
                          </a:solidFill>
                          <a:latin typeface="Roboto" panose="02000000000000000000" pitchFamily="2" charset="0"/>
                          <a:ea typeface="Roboto" panose="02000000000000000000" pitchFamily="2" charset="0"/>
                        </a:rPr>
                        <a:t>activated</a:t>
                      </a:r>
                      <a:endParaRPr lang="nl-NL" sz="4400" dirty="0">
                        <a:solidFill>
                          <a:schemeClr val="bg1">
                            <a:lumMod val="65000"/>
                          </a:schemeClr>
                        </a:solidFill>
                        <a:latin typeface="Roboto" panose="02000000000000000000" pitchFamily="2" charset="0"/>
                        <a:ea typeface="Roboto" panose="02000000000000000000" pitchFamily="2" charset="0"/>
                      </a:endParaRP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20</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4</a:t>
                      </a:r>
                    </a:p>
                  </a:txBody>
                  <a:tcPr marL="182880" marR="182880" marT="91440" marB="91440"/>
                </a:tc>
                <a:tc>
                  <a:txBody>
                    <a:bodyPr/>
                    <a:lstStyle/>
                    <a:p>
                      <a:pPr algn="r"/>
                      <a:r>
                        <a:rPr lang="nl-NL" sz="4400" dirty="0">
                          <a:solidFill>
                            <a:schemeClr val="tx1"/>
                          </a:solidFill>
                          <a:latin typeface="Roboto" panose="02000000000000000000" pitchFamily="2" charset="0"/>
                          <a:ea typeface="Roboto" panose="02000000000000000000" pitchFamily="2" charset="0"/>
                        </a:rPr>
                        <a:t>83 %</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50 %</a:t>
                      </a:r>
                    </a:p>
                  </a:txBody>
                  <a:tcPr marL="182880" marR="182880" marT="91440" marB="91440"/>
                </a:tc>
                <a:extLst>
                  <a:ext uri="{0D108BD9-81ED-4DB2-BD59-A6C34878D82A}">
                    <a16:rowId xmlns:a16="http://schemas.microsoft.com/office/drawing/2014/main" val="1950247065"/>
                  </a:ext>
                </a:extLst>
              </a:tr>
              <a:tr h="66961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4400" dirty="0">
                          <a:solidFill>
                            <a:schemeClr val="bg1">
                              <a:lumMod val="65000"/>
                            </a:schemeClr>
                          </a:solidFill>
                          <a:latin typeface="Roboto" panose="02000000000000000000" pitchFamily="2" charset="0"/>
                          <a:ea typeface="Roboto" panose="02000000000000000000" pitchFamily="2" charset="0"/>
                          <a:sym typeface="Symbol" panose="05050102010706020507" pitchFamily="18" charset="2"/>
                        </a:rPr>
                        <a:t> </a:t>
                      </a:r>
                      <a:r>
                        <a:rPr lang="nl-NL" sz="4400" dirty="0">
                          <a:solidFill>
                            <a:schemeClr val="bg1">
                              <a:lumMod val="65000"/>
                            </a:schemeClr>
                          </a:solidFill>
                          <a:latin typeface="Roboto" panose="02000000000000000000" pitchFamily="2" charset="0"/>
                          <a:ea typeface="Roboto" panose="02000000000000000000" pitchFamily="2" charset="0"/>
                        </a:rPr>
                        <a:t>1 data source ok</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19</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1</a:t>
                      </a:r>
                    </a:p>
                  </a:txBody>
                  <a:tcPr marL="182880" marR="182880" marT="91440" marB="91440"/>
                </a:tc>
                <a:tc>
                  <a:txBody>
                    <a:bodyPr/>
                    <a:lstStyle/>
                    <a:p>
                      <a:pPr algn="r"/>
                      <a:r>
                        <a:rPr lang="nl-NL" sz="4400" dirty="0">
                          <a:solidFill>
                            <a:schemeClr val="tx1"/>
                          </a:solidFill>
                          <a:latin typeface="Roboto" panose="02000000000000000000" pitchFamily="2" charset="0"/>
                          <a:ea typeface="Roboto" panose="02000000000000000000" pitchFamily="2" charset="0"/>
                        </a:rPr>
                        <a:t>95 %</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48 %</a:t>
                      </a:r>
                    </a:p>
                  </a:txBody>
                  <a:tcPr marL="182880" marR="182880" marT="91440" marB="91440"/>
                </a:tc>
                <a:extLst>
                  <a:ext uri="{0D108BD9-81ED-4DB2-BD59-A6C34878D82A}">
                    <a16:rowId xmlns:a16="http://schemas.microsoft.com/office/drawing/2014/main" val="3514581813"/>
                  </a:ext>
                </a:extLst>
              </a:tr>
              <a:tr h="669618">
                <a:tc>
                  <a:txBody>
                    <a:bodyPr/>
                    <a:lstStyle/>
                    <a:p>
                      <a:r>
                        <a:rPr lang="nl-NL" sz="4400" dirty="0" err="1">
                          <a:solidFill>
                            <a:schemeClr val="bg1">
                              <a:lumMod val="65000"/>
                            </a:schemeClr>
                          </a:solidFill>
                          <a:latin typeface="Roboto" panose="02000000000000000000" pitchFamily="2" charset="0"/>
                          <a:ea typeface="Roboto" panose="02000000000000000000" pitchFamily="2" charset="0"/>
                        </a:rPr>
                        <a:t>all</a:t>
                      </a:r>
                      <a:r>
                        <a:rPr lang="nl-NL" sz="4400" dirty="0">
                          <a:solidFill>
                            <a:schemeClr val="bg1">
                              <a:lumMod val="65000"/>
                            </a:schemeClr>
                          </a:solidFill>
                          <a:latin typeface="Roboto" panose="02000000000000000000" pitchFamily="2" charset="0"/>
                          <a:ea typeface="Roboto" panose="02000000000000000000" pitchFamily="2" charset="0"/>
                        </a:rPr>
                        <a:t> data sources ok</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8</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11</a:t>
                      </a:r>
                    </a:p>
                  </a:txBody>
                  <a:tcPr marL="182880" marR="182880" marT="91440" marB="91440"/>
                </a:tc>
                <a:tc>
                  <a:txBody>
                    <a:bodyPr/>
                    <a:lstStyle/>
                    <a:p>
                      <a:pPr algn="r"/>
                      <a:r>
                        <a:rPr lang="nl-NL" sz="4400" dirty="0">
                          <a:solidFill>
                            <a:schemeClr val="tx1"/>
                          </a:solidFill>
                          <a:latin typeface="Roboto" panose="02000000000000000000" pitchFamily="2" charset="0"/>
                          <a:ea typeface="Roboto" panose="02000000000000000000" pitchFamily="2" charset="0"/>
                        </a:rPr>
                        <a:t>42 %</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20 %</a:t>
                      </a:r>
                    </a:p>
                  </a:txBody>
                  <a:tcPr marL="182880" marR="182880" marT="91440" marB="91440"/>
                </a:tc>
                <a:extLst>
                  <a:ext uri="{0D108BD9-81ED-4DB2-BD59-A6C34878D82A}">
                    <a16:rowId xmlns:a16="http://schemas.microsoft.com/office/drawing/2014/main" val="3985888303"/>
                  </a:ext>
                </a:extLst>
              </a:tr>
              <a:tr h="66961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4400" dirty="0" err="1">
                          <a:latin typeface="Roboto" panose="02000000000000000000" pitchFamily="2" charset="0"/>
                          <a:ea typeface="Roboto" panose="02000000000000000000" pitchFamily="2" charset="0"/>
                        </a:rPr>
                        <a:t>all</a:t>
                      </a:r>
                      <a:r>
                        <a:rPr lang="nl-NL" sz="4400" dirty="0">
                          <a:latin typeface="Roboto" panose="02000000000000000000" pitchFamily="2" charset="0"/>
                          <a:ea typeface="Roboto" panose="02000000000000000000" pitchFamily="2" charset="0"/>
                        </a:rPr>
                        <a:t> data sources </a:t>
                      </a:r>
                      <a:r>
                        <a:rPr lang="nl-NL" sz="4400" dirty="0" err="1">
                          <a:latin typeface="Roboto" panose="02000000000000000000" pitchFamily="2" charset="0"/>
                          <a:ea typeface="Roboto" panose="02000000000000000000" pitchFamily="2" charset="0"/>
                        </a:rPr>
                        <a:t>still</a:t>
                      </a:r>
                      <a:r>
                        <a:rPr lang="nl-NL" sz="4400" dirty="0">
                          <a:latin typeface="Roboto" panose="02000000000000000000" pitchFamily="2" charset="0"/>
                          <a:ea typeface="Roboto" panose="02000000000000000000" pitchFamily="2" charset="0"/>
                        </a:rPr>
                        <a:t> ok</a:t>
                      </a:r>
                    </a:p>
                  </a:txBody>
                  <a:tcPr marL="182880" marR="182880" marT="91440" marB="91440"/>
                </a:tc>
                <a:tc>
                  <a:txBody>
                    <a:bodyPr/>
                    <a:lstStyle/>
                    <a:p>
                      <a:pPr algn="r"/>
                      <a:r>
                        <a:rPr lang="nl-NL" sz="4400" dirty="0">
                          <a:latin typeface="Roboto" panose="02000000000000000000" pitchFamily="2" charset="0"/>
                          <a:ea typeface="Roboto" panose="02000000000000000000" pitchFamily="2" charset="0"/>
                        </a:rPr>
                        <a:t>4</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4</a:t>
                      </a:r>
                    </a:p>
                  </a:txBody>
                  <a:tcPr marL="182880" marR="182880" marT="91440" marB="91440"/>
                </a:tc>
                <a:tc>
                  <a:txBody>
                    <a:bodyPr/>
                    <a:lstStyle/>
                    <a:p>
                      <a:pPr algn="r"/>
                      <a:r>
                        <a:rPr lang="nl-NL" sz="4400" dirty="0">
                          <a:solidFill>
                            <a:schemeClr val="tx1"/>
                          </a:solidFill>
                          <a:latin typeface="Roboto" panose="02000000000000000000" pitchFamily="2" charset="0"/>
                          <a:ea typeface="Roboto" panose="02000000000000000000" pitchFamily="2" charset="0"/>
                        </a:rPr>
                        <a:t>50 %</a:t>
                      </a:r>
                    </a:p>
                  </a:txBody>
                  <a:tcPr marL="182880" marR="182880" marT="91440" marB="91440"/>
                </a:tc>
                <a:tc>
                  <a:txBody>
                    <a:bodyPr/>
                    <a:lstStyle/>
                    <a:p>
                      <a:pPr algn="r"/>
                      <a:r>
                        <a:rPr lang="nl-NL" sz="4400" dirty="0">
                          <a:latin typeface="Roboto" panose="02000000000000000000" pitchFamily="2" charset="0"/>
                          <a:ea typeface="Roboto" panose="02000000000000000000" pitchFamily="2" charset="0"/>
                        </a:rPr>
                        <a:t>10 %</a:t>
                      </a:r>
                    </a:p>
                  </a:txBody>
                  <a:tcPr marL="182880" marR="182880" marT="91440" marB="91440"/>
                </a:tc>
                <a:extLst>
                  <a:ext uri="{0D108BD9-81ED-4DB2-BD59-A6C34878D82A}">
                    <a16:rowId xmlns:a16="http://schemas.microsoft.com/office/drawing/2014/main" val="17796128"/>
                  </a:ext>
                </a:extLst>
              </a:tr>
            </a:tbl>
          </a:graphicData>
        </a:graphic>
      </p:graphicFrame>
    </p:spTree>
    <p:extLst>
      <p:ext uri="{BB962C8B-B14F-4D97-AF65-F5344CB8AC3E}">
        <p14:creationId xmlns:p14="http://schemas.microsoft.com/office/powerpoint/2010/main" val="637646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1">
            <a:extLst>
              <a:ext uri="{FF2B5EF4-FFF2-40B4-BE49-F238E27FC236}">
                <a16:creationId xmlns:a16="http://schemas.microsoft.com/office/drawing/2014/main" id="{5D30E8B8-0736-7F35-ABD8-1BFD41AE6D14}"/>
              </a:ext>
            </a:extLst>
          </p:cNvPr>
          <p:cNvPicPr>
            <a:picLocks noChangeAspect="1"/>
          </p:cNvPicPr>
          <p:nvPr/>
        </p:nvPicPr>
        <p:blipFill rotWithShape="1">
          <a:blip r:embed="rId2"/>
          <a:srcRect r="70467"/>
          <a:stretch/>
        </p:blipFill>
        <p:spPr>
          <a:xfrm>
            <a:off x="1209085" y="3865764"/>
            <a:ext cx="6410915" cy="8577227"/>
          </a:xfrm>
          <a:prstGeom prst="rect">
            <a:avLst/>
          </a:prstGeom>
        </p:spPr>
      </p:pic>
      <p:pic>
        <p:nvPicPr>
          <p:cNvPr id="13" name="Content Placeholder 11">
            <a:extLst>
              <a:ext uri="{FF2B5EF4-FFF2-40B4-BE49-F238E27FC236}">
                <a16:creationId xmlns:a16="http://schemas.microsoft.com/office/drawing/2014/main" id="{4C1211CD-C025-0DA7-5284-41BBADF266BB}"/>
              </a:ext>
            </a:extLst>
          </p:cNvPr>
          <p:cNvPicPr>
            <a:picLocks noChangeAspect="1"/>
          </p:cNvPicPr>
          <p:nvPr/>
        </p:nvPicPr>
        <p:blipFill rotWithShape="1">
          <a:blip r:embed="rId2"/>
          <a:srcRect r="48880"/>
          <a:stretch/>
        </p:blipFill>
        <p:spPr>
          <a:xfrm>
            <a:off x="1209085" y="3865764"/>
            <a:ext cx="11097215" cy="8577227"/>
          </a:xfrm>
          <a:prstGeom prst="rect">
            <a:avLst/>
          </a:prstGeom>
        </p:spPr>
      </p:pic>
      <p:sp>
        <p:nvSpPr>
          <p:cNvPr id="3" name="Tijdelijke aanduiding voor tekst 2">
            <a:extLst>
              <a:ext uri="{FF2B5EF4-FFF2-40B4-BE49-F238E27FC236}">
                <a16:creationId xmlns:a16="http://schemas.microsoft.com/office/drawing/2014/main" id="{BDECE168-4C1A-4211-A4E1-EDE6C92E293E}"/>
              </a:ext>
            </a:extLst>
          </p:cNvPr>
          <p:cNvSpPr>
            <a:spLocks noGrp="1"/>
          </p:cNvSpPr>
          <p:nvPr>
            <p:ph type="body" sz="quarter" idx="14"/>
          </p:nvPr>
        </p:nvSpPr>
        <p:spPr/>
        <p:txBody>
          <a:bodyPr/>
          <a:lstStyle/>
          <a:p>
            <a:r>
              <a:rPr lang="nl-NL" dirty="0">
                <a:solidFill>
                  <a:srgbClr val="F16682"/>
                </a:solidFill>
              </a:rPr>
              <a:t>Twomes WP2: Data </a:t>
            </a:r>
            <a:r>
              <a:rPr lang="nl-NL" dirty="0" err="1">
                <a:solidFill>
                  <a:srgbClr val="F16682"/>
                </a:solidFill>
              </a:rPr>
              <a:t>collection</a:t>
            </a:r>
            <a:endParaRPr lang="nl-NL" dirty="0">
              <a:solidFill>
                <a:srgbClr val="F16682"/>
              </a:solidFill>
            </a:endParaRPr>
          </a:p>
        </p:txBody>
      </p:sp>
      <p:sp>
        <p:nvSpPr>
          <p:cNvPr id="4" name="Titel 3">
            <a:extLst>
              <a:ext uri="{FF2B5EF4-FFF2-40B4-BE49-F238E27FC236}">
                <a16:creationId xmlns:a16="http://schemas.microsoft.com/office/drawing/2014/main" id="{F9C07BA7-A5A3-47BF-979D-0D51D3A391F6}"/>
              </a:ext>
            </a:extLst>
          </p:cNvPr>
          <p:cNvSpPr>
            <a:spLocks noGrp="1"/>
          </p:cNvSpPr>
          <p:nvPr>
            <p:ph type="title"/>
          </p:nvPr>
        </p:nvSpPr>
        <p:spPr/>
        <p:txBody>
          <a:bodyPr/>
          <a:lstStyle/>
          <a:p>
            <a:r>
              <a:rPr lang="nl-NL" dirty="0">
                <a:solidFill>
                  <a:srgbClr val="F16682"/>
                </a:solidFill>
              </a:rPr>
              <a:t>Device </a:t>
            </a:r>
            <a:r>
              <a:rPr lang="nl-NL" dirty="0" err="1">
                <a:solidFill>
                  <a:srgbClr val="F16682"/>
                </a:solidFill>
              </a:rPr>
              <a:t>deployment</a:t>
            </a:r>
            <a:r>
              <a:rPr lang="nl-NL" dirty="0">
                <a:solidFill>
                  <a:srgbClr val="F16682"/>
                </a:solidFill>
              </a:rPr>
              <a:t>; follow-up</a:t>
            </a:r>
          </a:p>
        </p:txBody>
      </p:sp>
      <p:pic>
        <p:nvPicPr>
          <p:cNvPr id="12" name="Content Placeholder 11">
            <a:extLst>
              <a:ext uri="{FF2B5EF4-FFF2-40B4-BE49-F238E27FC236}">
                <a16:creationId xmlns:a16="http://schemas.microsoft.com/office/drawing/2014/main" id="{EADCF71E-F4FB-1CAA-1A00-4E57EDAF2546}"/>
              </a:ext>
            </a:extLst>
          </p:cNvPr>
          <p:cNvPicPr>
            <a:picLocks noGrp="1" noChangeAspect="1"/>
          </p:cNvPicPr>
          <p:nvPr>
            <p:ph idx="1"/>
          </p:nvPr>
        </p:nvPicPr>
        <p:blipFill>
          <a:blip r:embed="rId2"/>
          <a:stretch>
            <a:fillRect/>
          </a:stretch>
        </p:blipFill>
        <p:spPr>
          <a:xfrm>
            <a:off x="1209085" y="3865764"/>
            <a:ext cx="21708065" cy="8577227"/>
          </a:xfrm>
          <a:prstGeom prst="rect">
            <a:avLst/>
          </a:prstGeom>
        </p:spPr>
      </p:pic>
    </p:spTree>
    <p:extLst>
      <p:ext uri="{BB962C8B-B14F-4D97-AF65-F5344CB8AC3E}">
        <p14:creationId xmlns:p14="http://schemas.microsoft.com/office/powerpoint/2010/main" val="42689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DECE168-4C1A-4211-A4E1-EDE6C92E293E}"/>
              </a:ext>
            </a:extLst>
          </p:cNvPr>
          <p:cNvSpPr>
            <a:spLocks noGrp="1"/>
          </p:cNvSpPr>
          <p:nvPr>
            <p:ph type="body" sz="quarter" idx="14"/>
          </p:nvPr>
        </p:nvSpPr>
        <p:spPr/>
        <p:txBody>
          <a:bodyPr/>
          <a:lstStyle/>
          <a:p>
            <a:r>
              <a:rPr lang="nl-NL" dirty="0">
                <a:solidFill>
                  <a:srgbClr val="F16682"/>
                </a:solidFill>
              </a:rPr>
              <a:t>Twomes WP2: Data </a:t>
            </a:r>
            <a:r>
              <a:rPr lang="nl-NL" dirty="0" err="1">
                <a:solidFill>
                  <a:srgbClr val="F16682"/>
                </a:solidFill>
              </a:rPr>
              <a:t>collection</a:t>
            </a:r>
            <a:endParaRPr lang="nl-NL" dirty="0">
              <a:solidFill>
                <a:srgbClr val="F16682"/>
              </a:solidFill>
            </a:endParaRPr>
          </a:p>
        </p:txBody>
      </p:sp>
      <p:sp>
        <p:nvSpPr>
          <p:cNvPr id="4" name="Titel 3">
            <a:extLst>
              <a:ext uri="{FF2B5EF4-FFF2-40B4-BE49-F238E27FC236}">
                <a16:creationId xmlns:a16="http://schemas.microsoft.com/office/drawing/2014/main" id="{F9C07BA7-A5A3-47BF-979D-0D51D3A391F6}"/>
              </a:ext>
            </a:extLst>
          </p:cNvPr>
          <p:cNvSpPr>
            <a:spLocks noGrp="1"/>
          </p:cNvSpPr>
          <p:nvPr>
            <p:ph type="title"/>
          </p:nvPr>
        </p:nvSpPr>
        <p:spPr/>
        <p:txBody>
          <a:bodyPr/>
          <a:lstStyle/>
          <a:p>
            <a:r>
              <a:rPr lang="nl-NL" dirty="0">
                <a:solidFill>
                  <a:srgbClr val="F16682"/>
                </a:solidFill>
              </a:rPr>
              <a:t>Data </a:t>
            </a:r>
            <a:r>
              <a:rPr lang="nl-NL" dirty="0" err="1">
                <a:solidFill>
                  <a:srgbClr val="F16682"/>
                </a:solidFill>
              </a:rPr>
              <a:t>collection</a:t>
            </a:r>
            <a:r>
              <a:rPr lang="nl-NL" dirty="0">
                <a:solidFill>
                  <a:srgbClr val="F16682"/>
                </a:solidFill>
              </a:rPr>
              <a:t> &amp; pre-processing</a:t>
            </a:r>
          </a:p>
        </p:txBody>
      </p:sp>
      <p:sp>
        <p:nvSpPr>
          <p:cNvPr id="8" name="Content Placeholder 7">
            <a:extLst>
              <a:ext uri="{FF2B5EF4-FFF2-40B4-BE49-F238E27FC236}">
                <a16:creationId xmlns:a16="http://schemas.microsoft.com/office/drawing/2014/main" id="{C6DD5F9C-8712-9D74-47B1-9B18DFDC7837}"/>
              </a:ext>
            </a:extLst>
          </p:cNvPr>
          <p:cNvSpPr>
            <a:spLocks noGrp="1"/>
          </p:cNvSpPr>
          <p:nvPr>
            <p:ph idx="1"/>
          </p:nvPr>
        </p:nvSpPr>
        <p:spPr/>
        <p:txBody>
          <a:bodyPr/>
          <a:lstStyle/>
          <a:p>
            <a:r>
              <a:rPr lang="nl-NL" dirty="0"/>
              <a:t>23 homes </a:t>
            </a:r>
            <a:r>
              <a:rPr lang="nl-NL" dirty="0" err="1"/>
              <a:t>with</a:t>
            </a:r>
            <a:r>
              <a:rPr lang="nl-NL" dirty="0"/>
              <a:t> &gt;3 </a:t>
            </a:r>
            <a:r>
              <a:rPr lang="nl-NL" dirty="0" err="1"/>
              <a:t>wk</a:t>
            </a:r>
            <a:r>
              <a:rPr lang="nl-NL" dirty="0"/>
              <a:t> </a:t>
            </a:r>
            <a:r>
              <a:rPr lang="nl-NL" dirty="0" err="1"/>
              <a:t>essential</a:t>
            </a:r>
            <a:r>
              <a:rPr lang="nl-NL" dirty="0"/>
              <a:t> data</a:t>
            </a:r>
          </a:p>
          <a:p>
            <a:r>
              <a:rPr lang="nl-NL" dirty="0"/>
              <a:t>&gt; 35 </a:t>
            </a:r>
            <a:r>
              <a:rPr lang="nl-NL" dirty="0" err="1"/>
              <a:t>million</a:t>
            </a:r>
            <a:r>
              <a:rPr lang="nl-NL" dirty="0"/>
              <a:t> data points</a:t>
            </a:r>
          </a:p>
          <a:p>
            <a:r>
              <a:rPr lang="en-US" dirty="0"/>
              <a:t>35% sane</a:t>
            </a:r>
          </a:p>
          <a:p>
            <a:r>
              <a:rPr lang="en-US" dirty="0"/>
              <a:t>4,5 y sane measurements (~ 70 d/home)</a:t>
            </a:r>
            <a:endParaRPr lang="nl-NL" dirty="0"/>
          </a:p>
          <a:p>
            <a:endParaRPr lang="nl-NL" dirty="0"/>
          </a:p>
        </p:txBody>
      </p:sp>
    </p:spTree>
    <p:extLst>
      <p:ext uri="{BB962C8B-B14F-4D97-AF65-F5344CB8AC3E}">
        <p14:creationId xmlns:p14="http://schemas.microsoft.com/office/powerpoint/2010/main" val="546525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E54AC9-4809-4DF7-9827-DF689CE9625F}"/>
              </a:ext>
            </a:extLst>
          </p:cNvPr>
          <p:cNvSpPr/>
          <p:nvPr/>
        </p:nvSpPr>
        <p:spPr>
          <a:xfrm>
            <a:off x="12263802" y="11684834"/>
            <a:ext cx="4608512" cy="950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a:latin typeface="Roboto" panose="020B0604020202020204" charset="0"/>
                <a:ea typeface="Roboto" panose="020B0604020202020204" charset="0"/>
              </a:rPr>
              <a:t>‘</a:t>
            </a:r>
            <a:r>
              <a:rPr lang="nl-NL" sz="3600" err="1">
                <a:latin typeface="Roboto" panose="020B0604020202020204" charset="0"/>
                <a:ea typeface="Roboto" panose="020B0604020202020204" charset="0"/>
              </a:rPr>
              <a:t>internal</a:t>
            </a:r>
            <a:r>
              <a:rPr lang="nl-NL" sz="3600">
                <a:latin typeface="Roboto" panose="020B0604020202020204" charset="0"/>
                <a:ea typeface="Roboto" panose="020B0604020202020204" charset="0"/>
              </a:rPr>
              <a:t>’ heat</a:t>
            </a:r>
            <a:endParaRPr lang="en-US" sz="3600">
              <a:latin typeface="Roboto" panose="020B0604020202020204" charset="0"/>
              <a:ea typeface="Roboto" panose="020B0604020202020204" charset="0"/>
            </a:endParaRPr>
          </a:p>
        </p:txBody>
      </p:sp>
      <p:grpSp>
        <p:nvGrpSpPr>
          <p:cNvPr id="14" name="Group 13">
            <a:extLst>
              <a:ext uri="{FF2B5EF4-FFF2-40B4-BE49-F238E27FC236}">
                <a16:creationId xmlns:a16="http://schemas.microsoft.com/office/drawing/2014/main" id="{FF5B38CB-C51B-495C-BCED-5C314A411586}"/>
              </a:ext>
            </a:extLst>
          </p:cNvPr>
          <p:cNvGrpSpPr/>
          <p:nvPr/>
        </p:nvGrpSpPr>
        <p:grpSpPr>
          <a:xfrm>
            <a:off x="12263803" y="9784034"/>
            <a:ext cx="4608512" cy="1900800"/>
            <a:chOff x="12263803" y="9784034"/>
            <a:chExt cx="4608512" cy="1900800"/>
          </a:xfrm>
        </p:grpSpPr>
        <p:sp>
          <p:nvSpPr>
            <p:cNvPr id="7" name="Rectangle 6">
              <a:extLst>
                <a:ext uri="{FF2B5EF4-FFF2-40B4-BE49-F238E27FC236}">
                  <a16:creationId xmlns:a16="http://schemas.microsoft.com/office/drawing/2014/main" id="{7A086A72-54C4-4C01-9A3F-318A633CBCC2}"/>
                </a:ext>
              </a:extLst>
            </p:cNvPr>
            <p:cNvSpPr/>
            <p:nvPr/>
          </p:nvSpPr>
          <p:spPr>
            <a:xfrm>
              <a:off x="12263803" y="9784034"/>
              <a:ext cx="4608512" cy="190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nl-NL" sz="3600" dirty="0">
                  <a:latin typeface="Roboto" panose="020B0604020202020204" charset="0"/>
                  <a:ea typeface="Roboto" panose="020B0604020202020204" charset="0"/>
                </a:rPr>
              </a:br>
              <a:r>
                <a:rPr lang="nl-NL" sz="3600" dirty="0" err="1">
                  <a:latin typeface="Roboto" panose="020B0604020202020204" charset="0"/>
                  <a:ea typeface="Roboto" panose="020B0604020202020204" charset="0"/>
                </a:rPr>
                <a:t>solar</a:t>
              </a:r>
              <a:r>
                <a:rPr lang="nl-NL" sz="3600" dirty="0">
                  <a:latin typeface="Roboto" panose="020B0604020202020204" charset="0"/>
                  <a:ea typeface="Roboto" panose="020B0604020202020204" charset="0"/>
                </a:rPr>
                <a:t> </a:t>
              </a:r>
              <a:r>
                <a:rPr lang="nl-NL" sz="3600" dirty="0" err="1">
                  <a:latin typeface="Roboto" panose="020B0604020202020204" charset="0"/>
                  <a:ea typeface="Roboto" panose="020B0604020202020204" charset="0"/>
                </a:rPr>
                <a:t>irradiation</a:t>
              </a:r>
              <a:endParaRPr lang="en-US" sz="3600" dirty="0">
                <a:latin typeface="Roboto" panose="020B0604020202020204" charset="0"/>
                <a:ea typeface="Roboto" panose="020B0604020202020204" charset="0"/>
              </a:endParaRPr>
            </a:p>
          </p:txBody>
        </p:sp>
        <p:pic>
          <p:nvPicPr>
            <p:cNvPr id="1034" name="Picture 10">
              <a:extLst>
                <a:ext uri="{FF2B5EF4-FFF2-40B4-BE49-F238E27FC236}">
                  <a16:creationId xmlns:a16="http://schemas.microsoft.com/office/drawing/2014/main" id="{893AB221-37DC-4AC3-8418-41181344B167}"/>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4178823" y="9948676"/>
              <a:ext cx="778472" cy="7784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54797641-E808-4EFC-8C94-E9153BBDC009}"/>
              </a:ext>
            </a:extLst>
          </p:cNvPr>
          <p:cNvGrpSpPr/>
          <p:nvPr/>
        </p:nvGrpSpPr>
        <p:grpSpPr>
          <a:xfrm>
            <a:off x="12263802" y="4786724"/>
            <a:ext cx="4608512" cy="4996417"/>
            <a:chOff x="12263802" y="4786724"/>
            <a:chExt cx="4608512" cy="4996417"/>
          </a:xfrm>
        </p:grpSpPr>
        <p:sp>
          <p:nvSpPr>
            <p:cNvPr id="6" name="Rectangle 5">
              <a:extLst>
                <a:ext uri="{FF2B5EF4-FFF2-40B4-BE49-F238E27FC236}">
                  <a16:creationId xmlns:a16="http://schemas.microsoft.com/office/drawing/2014/main" id="{58740806-318F-4F0C-B466-3B39C0612C5F}"/>
                </a:ext>
              </a:extLst>
            </p:cNvPr>
            <p:cNvSpPr/>
            <p:nvPr/>
          </p:nvSpPr>
          <p:spPr>
            <a:xfrm>
              <a:off x="12263802" y="4786724"/>
              <a:ext cx="4608512" cy="499641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err="1">
                  <a:latin typeface="Roboto" panose="020B0604020202020204" charset="0"/>
                  <a:ea typeface="Roboto" panose="020B0604020202020204" charset="0"/>
                </a:rPr>
                <a:t>heating</a:t>
              </a:r>
              <a:r>
                <a:rPr lang="nl-NL" sz="3600">
                  <a:latin typeface="Roboto" panose="020B0604020202020204" charset="0"/>
                  <a:ea typeface="Roboto" panose="020B0604020202020204" charset="0"/>
                </a:rPr>
                <a:t> system</a:t>
              </a:r>
              <a:br>
                <a:rPr lang="nl-NL" sz="3600">
                  <a:latin typeface="Roboto" panose="020B0604020202020204" charset="0"/>
                  <a:ea typeface="Roboto" panose="020B0604020202020204" charset="0"/>
                </a:rPr>
              </a:br>
              <a:r>
                <a:rPr lang="nl-NL" sz="3600">
                  <a:latin typeface="Roboto" panose="020B0604020202020204" charset="0"/>
                  <a:ea typeface="Roboto" panose="020B0604020202020204" charset="0"/>
                </a:rPr>
                <a:t>(boiler + </a:t>
              </a:r>
              <a:r>
                <a:rPr lang="nl-NL" sz="3600" err="1">
                  <a:latin typeface="Roboto" panose="020B0604020202020204" charset="0"/>
                  <a:ea typeface="Roboto" panose="020B0604020202020204" charset="0"/>
                </a:rPr>
                <a:t>distribution</a:t>
              </a:r>
              <a:r>
                <a:rPr lang="nl-NL" sz="3600">
                  <a:latin typeface="Roboto" panose="020B0604020202020204" charset="0"/>
                  <a:ea typeface="Roboto" panose="020B0604020202020204" charset="0"/>
                </a:rPr>
                <a:t>)</a:t>
              </a:r>
              <a:endParaRPr lang="en-US" sz="3600">
                <a:latin typeface="Roboto" panose="020B0604020202020204" charset="0"/>
                <a:ea typeface="Roboto" panose="020B0604020202020204" charset="0"/>
              </a:endParaRPr>
            </a:p>
          </p:txBody>
        </p:sp>
        <p:grpSp>
          <p:nvGrpSpPr>
            <p:cNvPr id="12" name="Group 11">
              <a:extLst>
                <a:ext uri="{FF2B5EF4-FFF2-40B4-BE49-F238E27FC236}">
                  <a16:creationId xmlns:a16="http://schemas.microsoft.com/office/drawing/2014/main" id="{E0A63495-2CD9-4A6C-B02F-9680A30F67DF}"/>
                </a:ext>
              </a:extLst>
            </p:cNvPr>
            <p:cNvGrpSpPr/>
            <p:nvPr/>
          </p:nvGrpSpPr>
          <p:grpSpPr>
            <a:xfrm>
              <a:off x="13242810" y="8074695"/>
              <a:ext cx="2650496" cy="1158028"/>
              <a:chOff x="13172361" y="8074695"/>
              <a:chExt cx="2650496" cy="1158028"/>
            </a:xfrm>
          </p:grpSpPr>
          <p:pic>
            <p:nvPicPr>
              <p:cNvPr id="1026" name="Picture 2">
                <a:extLst>
                  <a:ext uri="{FF2B5EF4-FFF2-40B4-BE49-F238E27FC236}">
                    <a16:creationId xmlns:a16="http://schemas.microsoft.com/office/drawing/2014/main" id="{85380E8B-21A9-4901-84BD-767C64070BB2}"/>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4664829" y="8074695"/>
                <a:ext cx="1158028" cy="115802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57844A7-F84E-4631-BF5A-E05AE2B8EBF7}"/>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3172361" y="8093059"/>
                <a:ext cx="1121300" cy="11213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5" name="Isosceles Triangle 24">
            <a:extLst>
              <a:ext uri="{FF2B5EF4-FFF2-40B4-BE49-F238E27FC236}">
                <a16:creationId xmlns:a16="http://schemas.microsoft.com/office/drawing/2014/main" id="{DE12C1BA-E6C7-42AE-80FC-7850E5973C36}"/>
              </a:ext>
            </a:extLst>
          </p:cNvPr>
          <p:cNvSpPr/>
          <p:nvPr/>
        </p:nvSpPr>
        <p:spPr>
          <a:xfrm>
            <a:off x="5351033" y="434391"/>
            <a:ext cx="11521277" cy="3521773"/>
          </a:xfrm>
          <a:prstGeom prst="triangle">
            <a:avLst/>
          </a:prstGeom>
          <a:noFill/>
          <a:ln w="9525">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tekst 2">
            <a:extLst>
              <a:ext uri="{FF2B5EF4-FFF2-40B4-BE49-F238E27FC236}">
                <a16:creationId xmlns:a16="http://schemas.microsoft.com/office/drawing/2014/main" id="{BDECE168-4C1A-4211-A4E1-EDE6C92E293E}"/>
              </a:ext>
            </a:extLst>
          </p:cNvPr>
          <p:cNvSpPr>
            <a:spLocks noGrp="1"/>
          </p:cNvSpPr>
          <p:nvPr>
            <p:ph type="body" sz="quarter" idx="14"/>
          </p:nvPr>
        </p:nvSpPr>
        <p:spPr/>
        <p:txBody>
          <a:bodyPr/>
          <a:lstStyle/>
          <a:p>
            <a:r>
              <a:rPr lang="nl-NL" dirty="0">
                <a:solidFill>
                  <a:srgbClr val="B1D249"/>
                </a:solidFill>
              </a:rPr>
              <a:t>WP3 Data Analysis &amp; </a:t>
            </a:r>
            <a:r>
              <a:rPr lang="nl-NL" dirty="0" err="1">
                <a:solidFill>
                  <a:srgbClr val="B1D249"/>
                </a:solidFill>
              </a:rPr>
              <a:t>Prediction</a:t>
            </a:r>
            <a:endParaRPr lang="nl-NL" dirty="0">
              <a:solidFill>
                <a:srgbClr val="B1D249"/>
              </a:solidFill>
            </a:endParaRPr>
          </a:p>
        </p:txBody>
      </p:sp>
      <p:sp>
        <p:nvSpPr>
          <p:cNvPr id="4" name="Titel 3">
            <a:extLst>
              <a:ext uri="{FF2B5EF4-FFF2-40B4-BE49-F238E27FC236}">
                <a16:creationId xmlns:a16="http://schemas.microsoft.com/office/drawing/2014/main" id="{F9C07BA7-A5A3-47BF-979D-0D51D3A391F6}"/>
              </a:ext>
            </a:extLst>
          </p:cNvPr>
          <p:cNvSpPr>
            <a:spLocks noGrp="1"/>
          </p:cNvSpPr>
          <p:nvPr>
            <p:ph type="title"/>
          </p:nvPr>
        </p:nvSpPr>
        <p:spPr/>
        <p:txBody>
          <a:bodyPr/>
          <a:lstStyle/>
          <a:p>
            <a:r>
              <a:rPr lang="nl-NL" dirty="0">
                <a:solidFill>
                  <a:srgbClr val="B1D249"/>
                </a:solidFill>
              </a:rPr>
              <a:t>Model: heat </a:t>
            </a:r>
            <a:r>
              <a:rPr lang="nl-NL" dirty="0" err="1">
                <a:solidFill>
                  <a:srgbClr val="B1D249"/>
                </a:solidFill>
              </a:rPr>
              <a:t>balance</a:t>
            </a:r>
            <a:r>
              <a:rPr lang="nl-NL" dirty="0">
                <a:solidFill>
                  <a:srgbClr val="B1D249"/>
                </a:solidFill>
              </a:rPr>
              <a:t> in interval</a:t>
            </a:r>
          </a:p>
        </p:txBody>
      </p:sp>
      <p:cxnSp>
        <p:nvCxnSpPr>
          <p:cNvPr id="9" name="Straight Connector 8">
            <a:extLst>
              <a:ext uri="{FF2B5EF4-FFF2-40B4-BE49-F238E27FC236}">
                <a16:creationId xmlns:a16="http://schemas.microsoft.com/office/drawing/2014/main" id="{AD313BCF-62F8-49C5-80C3-71C4FB8C6D44}"/>
              </a:ext>
            </a:extLst>
          </p:cNvPr>
          <p:cNvCxnSpPr>
            <a:cxnSpLocks/>
          </p:cNvCxnSpPr>
          <p:nvPr/>
        </p:nvCxnSpPr>
        <p:spPr>
          <a:xfrm>
            <a:off x="5351034" y="12635234"/>
            <a:ext cx="11521280" cy="0"/>
          </a:xfrm>
          <a:prstGeom prst="line">
            <a:avLst/>
          </a:prstGeom>
          <a:ln w="38100">
            <a:solidFill>
              <a:srgbClr val="0E308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513153C-5AC7-4C94-976F-7F1C38EDD695}"/>
              </a:ext>
            </a:extLst>
          </p:cNvPr>
          <p:cNvCxnSpPr>
            <a:cxnSpLocks/>
          </p:cNvCxnSpPr>
          <p:nvPr/>
        </p:nvCxnSpPr>
        <p:spPr>
          <a:xfrm>
            <a:off x="5351034" y="3994346"/>
            <a:ext cx="11521280" cy="0"/>
          </a:xfrm>
          <a:prstGeom prst="line">
            <a:avLst/>
          </a:prstGeom>
          <a:ln w="38100">
            <a:solidFill>
              <a:srgbClr val="0E3083"/>
            </a:solidFill>
          </a:ln>
        </p:spPr>
        <p:style>
          <a:lnRef idx="1">
            <a:schemeClr val="accent1"/>
          </a:lnRef>
          <a:fillRef idx="0">
            <a:schemeClr val="accent1"/>
          </a:fillRef>
          <a:effectRef idx="0">
            <a:schemeClr val="accent1"/>
          </a:effectRef>
          <a:fontRef idx="minor">
            <a:schemeClr val="tx1"/>
          </a:fontRef>
        </p:style>
      </p:cxnSp>
      <p:sp>
        <p:nvSpPr>
          <p:cNvPr id="16" name="Callout: Bent Line 15">
            <a:extLst>
              <a:ext uri="{FF2B5EF4-FFF2-40B4-BE49-F238E27FC236}">
                <a16:creationId xmlns:a16="http://schemas.microsoft.com/office/drawing/2014/main" id="{34D8E58E-E003-488C-8098-8C9D84B1F42E}"/>
              </a:ext>
            </a:extLst>
          </p:cNvPr>
          <p:cNvSpPr/>
          <p:nvPr/>
        </p:nvSpPr>
        <p:spPr>
          <a:xfrm>
            <a:off x="17262390" y="11684835"/>
            <a:ext cx="6947438" cy="1841074"/>
          </a:xfrm>
          <a:prstGeom prst="borderCallout2">
            <a:avLst>
              <a:gd name="adj1" fmla="val 17632"/>
              <a:gd name="adj2" fmla="val -4828"/>
              <a:gd name="adj3" fmla="val 18750"/>
              <a:gd name="adj4" fmla="val -11183"/>
              <a:gd name="adj5" fmla="val 25762"/>
              <a:gd name="adj6" fmla="val -17578"/>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err="1">
                <a:solidFill>
                  <a:schemeClr val="tx1"/>
                </a:solidFill>
                <a:latin typeface="Roboto" panose="020B0604020202020204" charset="0"/>
              </a:rPr>
              <a:t>occupants</a:t>
            </a:r>
            <a:r>
              <a:rPr lang="nl-NL" sz="3600" dirty="0">
                <a:solidFill>
                  <a:schemeClr val="tx1"/>
                </a:solidFill>
                <a:latin typeface="Roboto" panose="020B0604020202020204" charset="0"/>
              </a:rPr>
              <a:t>, </a:t>
            </a:r>
            <a:br>
              <a:rPr lang="nl-NL" sz="3600" dirty="0">
                <a:solidFill>
                  <a:schemeClr val="tx1"/>
                </a:solidFill>
                <a:latin typeface="Roboto" panose="020B0604020202020204" charset="0"/>
              </a:rPr>
            </a:br>
            <a:r>
              <a:rPr lang="nl-NL" sz="3600" dirty="0" err="1">
                <a:solidFill>
                  <a:schemeClr val="tx1"/>
                </a:solidFill>
                <a:latin typeface="Roboto" panose="020B0604020202020204" charset="0"/>
              </a:rPr>
              <a:t>electric</a:t>
            </a:r>
            <a:r>
              <a:rPr lang="nl-NL" sz="3600" dirty="0">
                <a:solidFill>
                  <a:schemeClr val="tx1"/>
                </a:solidFill>
                <a:latin typeface="Roboto" panose="020B0604020202020204" charset="0"/>
              </a:rPr>
              <a:t> </a:t>
            </a:r>
            <a:r>
              <a:rPr lang="nl-NL" sz="3600" dirty="0" err="1">
                <a:solidFill>
                  <a:schemeClr val="tx1"/>
                </a:solidFill>
                <a:latin typeface="Roboto" panose="020B0604020202020204" charset="0"/>
              </a:rPr>
              <a:t>appliances</a:t>
            </a:r>
            <a:r>
              <a:rPr lang="nl-NL" sz="3600" dirty="0">
                <a:solidFill>
                  <a:schemeClr val="tx1"/>
                </a:solidFill>
                <a:latin typeface="Roboto" panose="020B0604020202020204" charset="0"/>
              </a:rPr>
              <a:t>,</a:t>
            </a:r>
            <a:br>
              <a:rPr lang="nl-NL" sz="3600" dirty="0">
                <a:solidFill>
                  <a:schemeClr val="tx1"/>
                </a:solidFill>
                <a:latin typeface="Roboto" panose="020B0604020202020204" charset="0"/>
              </a:rPr>
            </a:br>
            <a:r>
              <a:rPr lang="nl-NL" sz="3600" dirty="0" err="1">
                <a:solidFill>
                  <a:schemeClr val="tx1"/>
                </a:solidFill>
                <a:latin typeface="Roboto" panose="020B0604020202020204" charset="0"/>
              </a:rPr>
              <a:t>domestic</a:t>
            </a:r>
            <a:r>
              <a:rPr lang="nl-NL" sz="3600" dirty="0">
                <a:solidFill>
                  <a:schemeClr val="tx1"/>
                </a:solidFill>
                <a:latin typeface="Roboto" panose="020B0604020202020204" charset="0"/>
              </a:rPr>
              <a:t> hot water (</a:t>
            </a:r>
            <a:r>
              <a:rPr lang="nl-NL" sz="3600" dirty="0" err="1">
                <a:solidFill>
                  <a:schemeClr val="tx1"/>
                </a:solidFill>
                <a:latin typeface="Roboto" panose="020B0604020202020204" charset="0"/>
              </a:rPr>
              <a:t>dhw</a:t>
            </a:r>
            <a:r>
              <a:rPr lang="nl-NL" sz="3600" dirty="0">
                <a:solidFill>
                  <a:schemeClr val="tx1"/>
                </a:solidFill>
                <a:latin typeface="Roboto" panose="020B0604020202020204" charset="0"/>
              </a:rPr>
              <a:t>)</a:t>
            </a:r>
            <a:endParaRPr lang="en-US" sz="3600" dirty="0">
              <a:solidFill>
                <a:schemeClr val="tx1"/>
              </a:solidFill>
              <a:latin typeface="Roboto" panose="020B0604020202020204" charset="0"/>
            </a:endParaRPr>
          </a:p>
        </p:txBody>
      </p:sp>
      <p:sp>
        <p:nvSpPr>
          <p:cNvPr id="19" name="TextBox 18">
            <a:extLst>
              <a:ext uri="{FF2B5EF4-FFF2-40B4-BE49-F238E27FC236}">
                <a16:creationId xmlns:a16="http://schemas.microsoft.com/office/drawing/2014/main" id="{83A16D8C-5EEC-4388-AC3C-14B64D43BD58}"/>
              </a:ext>
            </a:extLst>
          </p:cNvPr>
          <p:cNvSpPr txBox="1"/>
          <p:nvPr/>
        </p:nvSpPr>
        <p:spPr>
          <a:xfrm>
            <a:off x="5351034" y="12635278"/>
            <a:ext cx="4608512" cy="646331"/>
          </a:xfrm>
          <a:prstGeom prst="rect">
            <a:avLst/>
          </a:prstGeom>
          <a:noFill/>
        </p:spPr>
        <p:txBody>
          <a:bodyPr wrap="square" rtlCol="0">
            <a:spAutoFit/>
          </a:bodyPr>
          <a:lstStyle/>
          <a:p>
            <a:pPr algn="ctr"/>
            <a:r>
              <a:rPr lang="nl-NL" sz="3600" dirty="0">
                <a:latin typeface="Roboto" panose="020B0604020202020204" charset="0"/>
                <a:ea typeface="Roboto" panose="020B0604020202020204" charset="0"/>
              </a:rPr>
              <a:t>heat </a:t>
            </a:r>
            <a:r>
              <a:rPr lang="nl-NL" sz="3600" dirty="0" err="1">
                <a:latin typeface="Roboto" panose="020B0604020202020204" charset="0"/>
                <a:ea typeface="Roboto" panose="020B0604020202020204" charset="0"/>
              </a:rPr>
              <a:t>loss</a:t>
            </a:r>
            <a:r>
              <a:rPr lang="nl-NL" sz="3600" dirty="0">
                <a:latin typeface="Roboto" panose="020B0604020202020204" charset="0"/>
                <a:ea typeface="Roboto" panose="020B0604020202020204" charset="0"/>
              </a:rPr>
              <a:t>: </a:t>
            </a:r>
            <a:r>
              <a:rPr lang="el-GR" sz="3600" dirty="0">
                <a:latin typeface="Calibri" panose="020F0502020204030204" pitchFamily="34" charset="0"/>
                <a:ea typeface="Roboto" panose="020B0604020202020204" charset="0"/>
                <a:cs typeface="Calibri" panose="020F0502020204030204" pitchFamily="34" charset="0"/>
              </a:rPr>
              <a:t>Δ</a:t>
            </a:r>
            <a:r>
              <a:rPr lang="nl-NL" sz="3600" dirty="0" err="1">
                <a:latin typeface="Calibri" panose="020F0502020204030204" pitchFamily="34" charset="0"/>
                <a:ea typeface="Roboto" panose="020B0604020202020204" charset="0"/>
                <a:cs typeface="Calibri" panose="020F0502020204030204" pitchFamily="34" charset="0"/>
              </a:rPr>
              <a:t>Q</a:t>
            </a:r>
            <a:r>
              <a:rPr lang="nl-NL" sz="3600" baseline="-25000" dirty="0" err="1">
                <a:latin typeface="Roboto" panose="020B0604020202020204" charset="0"/>
                <a:ea typeface="Roboto" panose="020B0604020202020204" charset="0"/>
              </a:rPr>
              <a:t>loss</a:t>
            </a:r>
            <a:r>
              <a:rPr lang="nl-NL" sz="3600" dirty="0">
                <a:latin typeface="Roboto" panose="020B0604020202020204" charset="0"/>
                <a:ea typeface="Roboto" panose="020B0604020202020204" charset="0"/>
              </a:rPr>
              <a:t> </a:t>
            </a:r>
            <a:r>
              <a:rPr lang="nl-NL" sz="3600" dirty="0">
                <a:solidFill>
                  <a:schemeClr val="bg1">
                    <a:lumMod val="85000"/>
                  </a:schemeClr>
                </a:solidFill>
                <a:latin typeface="Roboto" panose="020B0604020202020204" charset="0"/>
                <a:ea typeface="Roboto" panose="020B0604020202020204" charset="0"/>
              </a:rPr>
              <a:t>[J]</a:t>
            </a:r>
            <a:endParaRPr lang="en-US" sz="3600" dirty="0">
              <a:solidFill>
                <a:schemeClr val="bg1">
                  <a:lumMod val="50000"/>
                </a:schemeClr>
              </a:solidFill>
              <a:latin typeface="Roboto" panose="020B0604020202020204" charset="0"/>
              <a:ea typeface="Roboto" panose="020B0604020202020204" charset="0"/>
            </a:endParaRPr>
          </a:p>
        </p:txBody>
      </p:sp>
      <p:sp>
        <p:nvSpPr>
          <p:cNvPr id="20" name="TextBox 19">
            <a:extLst>
              <a:ext uri="{FF2B5EF4-FFF2-40B4-BE49-F238E27FC236}">
                <a16:creationId xmlns:a16="http://schemas.microsoft.com/office/drawing/2014/main" id="{8AADB398-C2F0-4468-9FAA-5EC29222242B}"/>
              </a:ext>
            </a:extLst>
          </p:cNvPr>
          <p:cNvSpPr txBox="1"/>
          <p:nvPr/>
        </p:nvSpPr>
        <p:spPr>
          <a:xfrm>
            <a:off x="12263802" y="12634767"/>
            <a:ext cx="4608512" cy="646331"/>
          </a:xfrm>
          <a:prstGeom prst="rect">
            <a:avLst/>
          </a:prstGeom>
          <a:noFill/>
        </p:spPr>
        <p:txBody>
          <a:bodyPr wrap="square" rtlCol="0">
            <a:spAutoFit/>
          </a:bodyPr>
          <a:lstStyle/>
          <a:p>
            <a:pPr algn="ctr"/>
            <a:r>
              <a:rPr lang="nl-NL" sz="3600" dirty="0">
                <a:latin typeface="Roboto" panose="020B0604020202020204" charset="0"/>
                <a:ea typeface="Roboto" panose="020B0604020202020204" charset="0"/>
              </a:rPr>
              <a:t>heat </a:t>
            </a:r>
            <a:r>
              <a:rPr lang="nl-NL" sz="3600" dirty="0" err="1">
                <a:latin typeface="Roboto" panose="020B0604020202020204" charset="0"/>
                <a:ea typeface="Roboto" panose="020B0604020202020204" charset="0"/>
              </a:rPr>
              <a:t>gain</a:t>
            </a:r>
            <a:r>
              <a:rPr lang="nl-NL" sz="3600" dirty="0">
                <a:latin typeface="Roboto" panose="020B0604020202020204" charset="0"/>
                <a:ea typeface="Roboto" panose="020B0604020202020204" charset="0"/>
              </a:rPr>
              <a:t>: </a:t>
            </a:r>
            <a:r>
              <a:rPr lang="el-GR" sz="3600" dirty="0">
                <a:latin typeface="Calibri" panose="020F0502020204030204" pitchFamily="34" charset="0"/>
                <a:ea typeface="Roboto" panose="020B0604020202020204" charset="0"/>
                <a:cs typeface="Calibri" panose="020F0502020204030204" pitchFamily="34" charset="0"/>
              </a:rPr>
              <a:t>Δ</a:t>
            </a:r>
            <a:r>
              <a:rPr lang="nl-NL" sz="3600" dirty="0" err="1">
                <a:latin typeface="Calibri" panose="020F0502020204030204" pitchFamily="34" charset="0"/>
                <a:ea typeface="Roboto" panose="020B0604020202020204" charset="0"/>
                <a:cs typeface="Calibri" panose="020F0502020204030204" pitchFamily="34" charset="0"/>
              </a:rPr>
              <a:t>Q</a:t>
            </a:r>
            <a:r>
              <a:rPr lang="nl-NL" sz="3600" baseline="-25000" dirty="0" err="1">
                <a:latin typeface="Roboto" panose="020B0604020202020204" charset="0"/>
                <a:ea typeface="Roboto" panose="020B0604020202020204" charset="0"/>
              </a:rPr>
              <a:t>gain</a:t>
            </a:r>
            <a:r>
              <a:rPr lang="nl-NL" sz="3600" dirty="0">
                <a:latin typeface="Roboto" panose="020B0604020202020204" charset="0"/>
                <a:ea typeface="Roboto" panose="020B0604020202020204" charset="0"/>
              </a:rPr>
              <a:t> </a:t>
            </a:r>
            <a:r>
              <a:rPr lang="nl-NL" sz="3600" dirty="0">
                <a:solidFill>
                  <a:schemeClr val="bg1">
                    <a:lumMod val="85000"/>
                  </a:schemeClr>
                </a:solidFill>
                <a:latin typeface="Roboto" panose="020B0604020202020204" charset="0"/>
                <a:ea typeface="Roboto" panose="020B0604020202020204" charset="0"/>
              </a:rPr>
              <a:t>[J]</a:t>
            </a:r>
            <a:endParaRPr lang="en-US" sz="3600" dirty="0">
              <a:solidFill>
                <a:schemeClr val="bg1">
                  <a:lumMod val="65000"/>
                </a:schemeClr>
              </a:solidFill>
              <a:latin typeface="Roboto" panose="020B0604020202020204" charset="0"/>
              <a:ea typeface="Roboto" panose="020B0604020202020204" charset="0"/>
            </a:endParaRPr>
          </a:p>
        </p:txBody>
      </p:sp>
      <p:sp>
        <p:nvSpPr>
          <p:cNvPr id="26" name="Rectangle 25">
            <a:extLst>
              <a:ext uri="{FF2B5EF4-FFF2-40B4-BE49-F238E27FC236}">
                <a16:creationId xmlns:a16="http://schemas.microsoft.com/office/drawing/2014/main" id="{0DADFDB4-1B23-4F7C-8C4B-38EA9B8BA719}"/>
              </a:ext>
            </a:extLst>
          </p:cNvPr>
          <p:cNvSpPr/>
          <p:nvPr/>
        </p:nvSpPr>
        <p:spPr>
          <a:xfrm>
            <a:off x="12263803" y="4020469"/>
            <a:ext cx="4608507" cy="765362"/>
          </a:xfrm>
          <a:prstGeom prst="rect">
            <a:avLst/>
          </a:prstGeom>
          <a:gradFill>
            <a:gsLst>
              <a:gs pos="0">
                <a:srgbClr val="84D0D9"/>
              </a:gs>
              <a:gs pos="53000">
                <a:srgbClr val="0070C0"/>
              </a:gs>
              <a:gs pos="100000">
                <a:srgbClr val="0070C0"/>
              </a:gs>
            </a:gsLst>
            <a:lin ang="54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err="1">
                <a:latin typeface="Roboto" panose="020B0604020202020204" charset="0"/>
                <a:ea typeface="Roboto" panose="020B0604020202020204" charset="0"/>
              </a:rPr>
              <a:t>temperature</a:t>
            </a:r>
            <a:r>
              <a:rPr lang="nl-NL" sz="3600" dirty="0">
                <a:latin typeface="Roboto" panose="020B0604020202020204" charset="0"/>
                <a:ea typeface="Roboto" panose="020B0604020202020204" charset="0"/>
              </a:rPr>
              <a:t> drop</a:t>
            </a:r>
            <a:endParaRPr lang="en-US" sz="3600" dirty="0">
              <a:latin typeface="Roboto" panose="020B0604020202020204" charset="0"/>
              <a:ea typeface="Roboto" panose="020B0604020202020204" charset="0"/>
            </a:endParaRPr>
          </a:p>
        </p:txBody>
      </p:sp>
      <mc:AlternateContent xmlns:mc="http://schemas.openxmlformats.org/markup-compatibility/2006" xmlns:a14="http://schemas.microsoft.com/office/drawing/2010/main">
        <mc:Choice Requires="a14">
          <p:sp>
            <p:nvSpPr>
              <p:cNvPr id="28" name="Callout: Bent Line 27">
                <a:extLst>
                  <a:ext uri="{FF2B5EF4-FFF2-40B4-BE49-F238E27FC236}">
                    <a16:creationId xmlns:a16="http://schemas.microsoft.com/office/drawing/2014/main" id="{63D71FCE-F9B9-4E65-81AA-E67367B8FFD5}"/>
                  </a:ext>
                </a:extLst>
              </p:cNvPr>
              <p:cNvSpPr/>
              <p:nvPr/>
            </p:nvSpPr>
            <p:spPr>
              <a:xfrm>
                <a:off x="17249855" y="169823"/>
                <a:ext cx="6947440" cy="4142761"/>
              </a:xfrm>
              <a:prstGeom prst="borderCallout2">
                <a:avLst>
                  <a:gd name="adj1" fmla="val 49439"/>
                  <a:gd name="adj2" fmla="val -1256"/>
                  <a:gd name="adj3" fmla="val 92000"/>
                  <a:gd name="adj4" fmla="val -2798"/>
                  <a:gd name="adj5" fmla="val 101971"/>
                  <a:gd name="adj6" fmla="val -8312"/>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nl-NL" sz="3600" i="1" smtClean="0">
                              <a:solidFill>
                                <a:schemeClr val="tx1"/>
                              </a:solidFill>
                              <a:latin typeface="Cambria Math" panose="02040503050406030204" pitchFamily="18" charset="0"/>
                              <a:ea typeface="Cambria Math" panose="02040503050406030204" pitchFamily="18" charset="0"/>
                            </a:rPr>
                          </m:ctrlPr>
                        </m:sSubPr>
                        <m:e>
                          <m:r>
                            <a:rPr lang="nl-NL" sz="3600" i="1">
                              <a:solidFill>
                                <a:schemeClr val="tx1"/>
                              </a:solidFill>
                              <a:latin typeface="Cambria Math" panose="02040503050406030204" pitchFamily="18" charset="0"/>
                              <a:ea typeface="Cambria Math" panose="02040503050406030204" pitchFamily="18" charset="0"/>
                            </a:rPr>
                            <m:t>∆</m:t>
                          </m:r>
                          <m:r>
                            <a:rPr lang="nl-NL" sz="3600" i="1">
                              <a:solidFill>
                                <a:schemeClr val="tx1"/>
                              </a:solidFill>
                              <a:latin typeface="Cambria Math" panose="02040503050406030204" pitchFamily="18" charset="0"/>
                              <a:ea typeface="Cambria Math" panose="02040503050406030204" pitchFamily="18" charset="0"/>
                            </a:rPr>
                            <m:t>𝑇</m:t>
                          </m:r>
                        </m:e>
                        <m:sub>
                          <m:r>
                            <a:rPr lang="nl-NL" sz="3600" i="1">
                              <a:solidFill>
                                <a:schemeClr val="tx1"/>
                              </a:solidFill>
                              <a:latin typeface="Cambria Math" panose="02040503050406030204" pitchFamily="18" charset="0"/>
                              <a:ea typeface="Cambria Math" panose="02040503050406030204" pitchFamily="18" charset="0"/>
                            </a:rPr>
                            <m:t>𝑖𝑛</m:t>
                          </m:r>
                        </m:sub>
                      </m:sSub>
                      <m:r>
                        <a:rPr lang="nl-NL" sz="3600" i="1">
                          <a:solidFill>
                            <a:schemeClr val="tx1"/>
                          </a:solidFill>
                          <a:latin typeface="Cambria Math" panose="02040503050406030204" pitchFamily="18" charset="0"/>
                          <a:ea typeface="Cambria Math" panose="02040503050406030204" pitchFamily="18" charset="0"/>
                        </a:rPr>
                        <m:t> </m:t>
                      </m:r>
                      <m:d>
                        <m:dPr>
                          <m:begChr m:val="["/>
                          <m:endChr m:val="]"/>
                          <m:ctrlPr>
                            <a:rPr lang="nl-NL" sz="3600" i="1" smtClean="0">
                              <a:solidFill>
                                <a:schemeClr val="bg1">
                                  <a:lumMod val="85000"/>
                                </a:schemeClr>
                              </a:solidFill>
                              <a:latin typeface="Cambria Math" panose="02040503050406030204" pitchFamily="18" charset="0"/>
                              <a:ea typeface="Cambria Math" panose="02040503050406030204" pitchFamily="18" charset="0"/>
                            </a:rPr>
                          </m:ctrlPr>
                        </m:dPr>
                        <m:e>
                          <m:r>
                            <a:rPr lang="nl-NL" sz="3600" i="1">
                              <a:solidFill>
                                <a:schemeClr val="bg1">
                                  <a:lumMod val="85000"/>
                                </a:schemeClr>
                              </a:solidFill>
                              <a:latin typeface="Cambria Math" panose="02040503050406030204" pitchFamily="18" charset="0"/>
                              <a:ea typeface="Cambria Math" panose="02040503050406030204" pitchFamily="18" charset="0"/>
                            </a:rPr>
                            <m:t>𝐾</m:t>
                          </m:r>
                        </m:e>
                      </m:d>
                      <m:r>
                        <a:rPr lang="nl-NL" sz="3600" i="1">
                          <a:solidFill>
                            <a:schemeClr val="bg1">
                              <a:lumMod val="50000"/>
                            </a:schemeClr>
                          </a:solidFill>
                          <a:latin typeface="Cambria Math" panose="02040503050406030204" pitchFamily="18" charset="0"/>
                          <a:ea typeface="Cambria Math" panose="02040503050406030204" pitchFamily="18" charset="0"/>
                        </a:rPr>
                        <m:t>=</m:t>
                      </m:r>
                    </m:oMath>
                    <m:oMath xmlns:m="http://schemas.openxmlformats.org/officeDocument/2006/math">
                      <m:r>
                        <a:rPr lang="nl-NL" sz="3600" b="0" i="1" smtClean="0">
                          <a:solidFill>
                            <a:schemeClr val="bg1">
                              <a:lumMod val="50000"/>
                            </a:schemeClr>
                          </a:solidFill>
                          <a:latin typeface="Cambria Math" panose="02040503050406030204" pitchFamily="18" charset="0"/>
                          <a:ea typeface="Cambria Math" panose="02040503050406030204" pitchFamily="18" charset="0"/>
                        </a:rPr>
                        <m:t> </m:t>
                      </m:r>
                    </m:oMath>
                    <m:oMath xmlns:m="http://schemas.openxmlformats.org/officeDocument/2006/math">
                      <m:f>
                        <m:fPr>
                          <m:ctrlPr>
                            <a:rPr lang="nl-NL" sz="3600" i="1" dirty="0" smtClean="0">
                              <a:solidFill>
                                <a:schemeClr val="tx1"/>
                              </a:solidFill>
                              <a:latin typeface="Cambria Math" panose="02040503050406030204" pitchFamily="18" charset="0"/>
                              <a:ea typeface="Cambria Math" panose="02040503050406030204" pitchFamily="18" charset="0"/>
                            </a:rPr>
                          </m:ctrlPr>
                        </m:fPr>
                        <m:num>
                          <m:sSub>
                            <m:sSubPr>
                              <m:ctrlPr>
                                <a:rPr lang="nl-NL" sz="3600" i="1" dirty="0">
                                  <a:solidFill>
                                    <a:schemeClr val="tx1"/>
                                  </a:solidFill>
                                  <a:latin typeface="Cambria Math" panose="02040503050406030204" pitchFamily="18" charset="0"/>
                                  <a:ea typeface="Cambria Math" panose="02040503050406030204" pitchFamily="18" charset="0"/>
                                </a:rPr>
                              </m:ctrlPr>
                            </m:sSubPr>
                            <m:e>
                              <m:r>
                                <a:rPr lang="nl-NL" sz="3600" i="1">
                                  <a:solidFill>
                                    <a:schemeClr val="tx1"/>
                                  </a:solidFill>
                                  <a:latin typeface="Cambria Math" panose="02040503050406030204" pitchFamily="18" charset="0"/>
                                  <a:ea typeface="Cambria Math" panose="02040503050406030204" pitchFamily="18" charset="0"/>
                                </a:rPr>
                                <m:t>∆</m:t>
                              </m:r>
                              <m:r>
                                <a:rPr lang="nl-NL" sz="3600" i="1" dirty="0">
                                  <a:solidFill>
                                    <a:schemeClr val="tx1"/>
                                  </a:solidFill>
                                  <a:latin typeface="Cambria Math" panose="02040503050406030204" pitchFamily="18" charset="0"/>
                                  <a:ea typeface="Cambria Math" panose="02040503050406030204" pitchFamily="18" charset="0"/>
                                </a:rPr>
                                <m:t>𝑄</m:t>
                              </m:r>
                            </m:e>
                            <m:sub>
                              <m:r>
                                <a:rPr lang="nl-NL" sz="3600" i="1" dirty="0">
                                  <a:solidFill>
                                    <a:schemeClr val="tx1"/>
                                  </a:solidFill>
                                  <a:latin typeface="Cambria Math" panose="02040503050406030204" pitchFamily="18" charset="0"/>
                                  <a:ea typeface="Cambria Math" panose="02040503050406030204" pitchFamily="18" charset="0"/>
                                </a:rPr>
                                <m:t>𝑔𝑎𝑖𝑛</m:t>
                              </m:r>
                            </m:sub>
                          </m:sSub>
                          <m:r>
                            <a:rPr lang="nl-NL" sz="3600" i="1" dirty="0">
                              <a:solidFill>
                                <a:schemeClr val="tx1"/>
                              </a:solidFill>
                              <a:latin typeface="Cambria Math" panose="02040503050406030204" pitchFamily="18" charset="0"/>
                              <a:ea typeface="Cambria Math" panose="02040503050406030204" pitchFamily="18" charset="0"/>
                            </a:rPr>
                            <m:t> </m:t>
                          </m:r>
                          <m:d>
                            <m:dPr>
                              <m:begChr m:val="["/>
                              <m:endChr m:val="]"/>
                              <m:ctrlPr>
                                <a:rPr lang="nl-NL" sz="3600" i="1" dirty="0" smtClean="0">
                                  <a:solidFill>
                                    <a:schemeClr val="bg1">
                                      <a:lumMod val="85000"/>
                                    </a:schemeClr>
                                  </a:solidFill>
                                  <a:latin typeface="Cambria Math" panose="02040503050406030204" pitchFamily="18" charset="0"/>
                                  <a:ea typeface="Cambria Math" panose="02040503050406030204" pitchFamily="18" charset="0"/>
                                </a:rPr>
                              </m:ctrlPr>
                            </m:dPr>
                            <m:e>
                              <m:r>
                                <a:rPr lang="nl-NL" sz="3600" i="1" dirty="0">
                                  <a:solidFill>
                                    <a:schemeClr val="bg1">
                                      <a:lumMod val="85000"/>
                                    </a:schemeClr>
                                  </a:solidFill>
                                  <a:latin typeface="Cambria Math" panose="02040503050406030204" pitchFamily="18" charset="0"/>
                                  <a:ea typeface="Cambria Math" panose="02040503050406030204" pitchFamily="18" charset="0"/>
                                </a:rPr>
                                <m:t>𝐽</m:t>
                              </m:r>
                            </m:e>
                          </m:d>
                          <m:r>
                            <a:rPr lang="nl-NL" sz="3600" i="1" dirty="0">
                              <a:solidFill>
                                <a:schemeClr val="tx1"/>
                              </a:solidFill>
                              <a:latin typeface="Cambria Math" panose="02040503050406030204" pitchFamily="18" charset="0"/>
                              <a:ea typeface="Cambria Math" panose="02040503050406030204" pitchFamily="18" charset="0"/>
                            </a:rPr>
                            <m:t>−</m:t>
                          </m:r>
                          <m:sSub>
                            <m:sSubPr>
                              <m:ctrlPr>
                                <a:rPr lang="nl-NL" sz="3600" i="1" dirty="0" smtClean="0">
                                  <a:solidFill>
                                    <a:schemeClr val="tx1"/>
                                  </a:solidFill>
                                  <a:latin typeface="Cambria Math" panose="02040503050406030204" pitchFamily="18" charset="0"/>
                                  <a:ea typeface="Cambria Math" panose="02040503050406030204" pitchFamily="18" charset="0"/>
                                </a:rPr>
                              </m:ctrlPr>
                            </m:sSubPr>
                            <m:e>
                              <m:r>
                                <a:rPr lang="nl-NL" sz="3600" i="1" dirty="0">
                                  <a:solidFill>
                                    <a:schemeClr val="tx1"/>
                                  </a:solidFill>
                                  <a:latin typeface="Cambria Math" panose="02040503050406030204" pitchFamily="18" charset="0"/>
                                  <a:ea typeface="Cambria Math" panose="02040503050406030204" pitchFamily="18" charset="0"/>
                                </a:rPr>
                                <m:t>∆</m:t>
                              </m:r>
                              <m:r>
                                <a:rPr lang="nl-NL" sz="3600" i="1" dirty="0">
                                  <a:solidFill>
                                    <a:schemeClr val="tx1"/>
                                  </a:solidFill>
                                  <a:latin typeface="Cambria Math" panose="02040503050406030204" pitchFamily="18" charset="0"/>
                                  <a:ea typeface="Cambria Math" panose="02040503050406030204" pitchFamily="18" charset="0"/>
                                </a:rPr>
                                <m:t>𝑄</m:t>
                              </m:r>
                            </m:e>
                            <m:sub>
                              <m:r>
                                <a:rPr lang="nl-NL" sz="3600" i="1" dirty="0">
                                  <a:solidFill>
                                    <a:schemeClr val="tx1"/>
                                  </a:solidFill>
                                  <a:latin typeface="Cambria Math" panose="02040503050406030204" pitchFamily="18" charset="0"/>
                                  <a:ea typeface="Cambria Math" panose="02040503050406030204" pitchFamily="18" charset="0"/>
                                </a:rPr>
                                <m:t>𝑙𝑜𝑠𝑠</m:t>
                              </m:r>
                            </m:sub>
                          </m:sSub>
                          <m:d>
                            <m:dPr>
                              <m:begChr m:val="["/>
                              <m:endChr m:val="]"/>
                              <m:ctrlPr>
                                <a:rPr lang="nl-NL" sz="3600" i="1" dirty="0" smtClean="0">
                                  <a:solidFill>
                                    <a:schemeClr val="bg1">
                                      <a:lumMod val="85000"/>
                                    </a:schemeClr>
                                  </a:solidFill>
                                  <a:latin typeface="Cambria Math" panose="02040503050406030204" pitchFamily="18" charset="0"/>
                                  <a:ea typeface="Cambria Math" panose="02040503050406030204" pitchFamily="18" charset="0"/>
                                </a:rPr>
                              </m:ctrlPr>
                            </m:dPr>
                            <m:e>
                              <m:r>
                                <a:rPr lang="nl-NL" sz="3600" i="1" dirty="0">
                                  <a:solidFill>
                                    <a:schemeClr val="bg1">
                                      <a:lumMod val="85000"/>
                                    </a:schemeClr>
                                  </a:solidFill>
                                  <a:latin typeface="Cambria Math" panose="02040503050406030204" pitchFamily="18" charset="0"/>
                                  <a:ea typeface="Cambria Math" panose="02040503050406030204" pitchFamily="18" charset="0"/>
                                </a:rPr>
                                <m:t>𝐽</m:t>
                              </m:r>
                            </m:e>
                          </m:d>
                        </m:num>
                        <m:den>
                          <m:r>
                            <a:rPr lang="nl-NL" sz="3600" b="0" i="1" dirty="0" smtClean="0">
                              <a:solidFill>
                                <a:schemeClr val="bg1">
                                  <a:lumMod val="85000"/>
                                </a:schemeClr>
                              </a:solidFill>
                              <a:latin typeface="Cambria Math" panose="02040503050406030204" pitchFamily="18" charset="0"/>
                              <a:ea typeface="Cambria Math" panose="02040503050406030204" pitchFamily="18" charset="0"/>
                            </a:rPr>
                            <m:t> </m:t>
                          </m:r>
                          <m:r>
                            <a:rPr lang="nl-NL" sz="3600" i="1" dirty="0">
                              <a:solidFill>
                                <a:srgbClr val="B1D249"/>
                              </a:solidFill>
                              <a:latin typeface="Cambria Math" panose="02040503050406030204" pitchFamily="18" charset="0"/>
                              <a:ea typeface="Cambria Math" panose="02040503050406030204" pitchFamily="18" charset="0"/>
                            </a:rPr>
                            <m:t>𝐶</m:t>
                          </m:r>
                          <m:r>
                            <a:rPr lang="nl-NL" sz="3600" b="0" i="1" dirty="0" smtClean="0">
                              <a:solidFill>
                                <a:srgbClr val="B1D249"/>
                              </a:solidFill>
                              <a:latin typeface="Cambria Math" panose="02040503050406030204" pitchFamily="18" charset="0"/>
                              <a:ea typeface="Cambria Math" panose="02040503050406030204" pitchFamily="18" charset="0"/>
                            </a:rPr>
                            <m:t> </m:t>
                          </m:r>
                          <m:r>
                            <a:rPr lang="nl-NL" sz="3600" i="1" dirty="0" smtClean="0">
                              <a:solidFill>
                                <a:schemeClr val="bg1">
                                  <a:lumMod val="85000"/>
                                </a:schemeClr>
                              </a:solidFill>
                              <a:latin typeface="Cambria Math" panose="02040503050406030204" pitchFamily="18" charset="0"/>
                            </a:rPr>
                            <m:t>[</m:t>
                          </m:r>
                          <m:r>
                            <a:rPr lang="nl-NL" sz="3600" b="0" i="1" dirty="0" smtClean="0">
                              <a:solidFill>
                                <a:schemeClr val="bg1">
                                  <a:lumMod val="85000"/>
                                </a:schemeClr>
                              </a:solidFill>
                              <a:latin typeface="Cambria Math" panose="02040503050406030204" pitchFamily="18" charset="0"/>
                            </a:rPr>
                            <m:t>𝐽</m:t>
                          </m:r>
                          <m:r>
                            <a:rPr lang="nl-NL" sz="3600" i="1" dirty="0" smtClean="0">
                              <a:solidFill>
                                <a:schemeClr val="bg1">
                                  <a:lumMod val="85000"/>
                                </a:schemeClr>
                              </a:solidFill>
                              <a:latin typeface="Cambria Math" panose="02040503050406030204" pitchFamily="18" charset="0"/>
                            </a:rPr>
                            <m:t>/</m:t>
                          </m:r>
                          <m:r>
                            <a:rPr lang="nl-NL" sz="3600" i="1" dirty="0" smtClean="0">
                              <a:solidFill>
                                <a:schemeClr val="bg1">
                                  <a:lumMod val="85000"/>
                                </a:schemeClr>
                              </a:solidFill>
                              <a:latin typeface="Cambria Math" panose="02040503050406030204" pitchFamily="18" charset="0"/>
                            </a:rPr>
                            <m:t>𝐾</m:t>
                          </m:r>
                          <m:r>
                            <a:rPr lang="nl-NL" sz="3600" i="1" dirty="0" smtClean="0">
                              <a:solidFill>
                                <a:schemeClr val="bg1">
                                  <a:lumMod val="85000"/>
                                </a:schemeClr>
                              </a:solidFill>
                              <a:latin typeface="Cambria Math" panose="02040503050406030204" pitchFamily="18" charset="0"/>
                            </a:rPr>
                            <m:t>] </m:t>
                          </m:r>
                        </m:den>
                      </m:f>
                    </m:oMath>
                  </m:oMathPara>
                </a14:m>
                <a:endParaRPr lang="en-US" sz="3600" i="1" dirty="0">
                  <a:solidFill>
                    <a:schemeClr val="bg1">
                      <a:lumMod val="50000"/>
                    </a:schemeClr>
                  </a:solidFill>
                  <a:latin typeface="Roboto" panose="020B0604020202020204" charset="0"/>
                  <a:ea typeface="Roboto" panose="020B0604020202020204" charset="0"/>
                </a:endParaRPr>
              </a:p>
            </p:txBody>
          </p:sp>
        </mc:Choice>
        <mc:Fallback xmlns="">
          <p:sp>
            <p:nvSpPr>
              <p:cNvPr id="28" name="Callout: Bent Line 27">
                <a:extLst>
                  <a:ext uri="{FF2B5EF4-FFF2-40B4-BE49-F238E27FC236}">
                    <a16:creationId xmlns:a16="http://schemas.microsoft.com/office/drawing/2014/main" id="{63D71FCE-F9B9-4E65-81AA-E67367B8FFD5}"/>
                  </a:ext>
                </a:extLst>
              </p:cNvPr>
              <p:cNvSpPr>
                <a:spLocks noRot="1" noChangeAspect="1" noMove="1" noResize="1" noEditPoints="1" noAdjustHandles="1" noChangeArrowheads="1" noChangeShapeType="1" noTextEdit="1"/>
              </p:cNvSpPr>
              <p:nvPr/>
            </p:nvSpPr>
            <p:spPr>
              <a:xfrm>
                <a:off x="17249855" y="169823"/>
                <a:ext cx="6947440" cy="4142761"/>
              </a:xfrm>
              <a:prstGeom prst="borderCallout2">
                <a:avLst>
                  <a:gd name="adj1" fmla="val 49439"/>
                  <a:gd name="adj2" fmla="val -1256"/>
                  <a:gd name="adj3" fmla="val 92000"/>
                  <a:gd name="adj4" fmla="val -2798"/>
                  <a:gd name="adj5" fmla="val 101971"/>
                  <a:gd name="adj6" fmla="val -8312"/>
                </a:avLst>
              </a:prstGeom>
              <a:blipFill>
                <a:blip r:embed="rId6"/>
                <a:stretch>
                  <a:fillRect/>
                </a:stretch>
              </a:blipFill>
              <a:ln>
                <a:solidFill>
                  <a:schemeClr val="tx1"/>
                </a:solidFill>
                <a:prstDash val="lgDash"/>
              </a:ln>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86850BAA-6725-4D8B-AD4B-6D193DAC4265}"/>
              </a:ext>
            </a:extLst>
          </p:cNvPr>
          <p:cNvGrpSpPr/>
          <p:nvPr/>
        </p:nvGrpSpPr>
        <p:grpSpPr>
          <a:xfrm>
            <a:off x="5351034" y="3994342"/>
            <a:ext cx="4608512" cy="8640892"/>
            <a:chOff x="5351034" y="3994342"/>
            <a:chExt cx="4608512" cy="8640892"/>
          </a:xfrm>
        </p:grpSpPr>
        <p:sp>
          <p:nvSpPr>
            <p:cNvPr id="5" name="Rectangle 4">
              <a:extLst>
                <a:ext uri="{FF2B5EF4-FFF2-40B4-BE49-F238E27FC236}">
                  <a16:creationId xmlns:a16="http://schemas.microsoft.com/office/drawing/2014/main" id="{1DE1CB07-F478-420B-8170-93324973C8F1}"/>
                </a:ext>
              </a:extLst>
            </p:cNvPr>
            <p:cNvSpPr/>
            <p:nvPr/>
          </p:nvSpPr>
          <p:spPr>
            <a:xfrm>
              <a:off x="5351034" y="3994342"/>
              <a:ext cx="4608512" cy="86408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a:latin typeface="Roboto" panose="020B0604020202020204" charset="0"/>
                  <a:ea typeface="Roboto" panose="020B0604020202020204" charset="0"/>
                </a:rPr>
                <a:t>transmission</a:t>
              </a:r>
              <a:br>
                <a:rPr lang="nl-NL" sz="3600" dirty="0">
                  <a:latin typeface="Roboto" panose="020B0604020202020204" charset="0"/>
                  <a:ea typeface="Roboto" panose="020B0604020202020204" charset="0"/>
                </a:rPr>
              </a:br>
              <a:r>
                <a:rPr lang="nl-NL" sz="3600" dirty="0">
                  <a:latin typeface="Roboto" panose="020B0604020202020204" charset="0"/>
                  <a:ea typeface="Roboto" panose="020B0604020202020204" charset="0"/>
                </a:rPr>
                <a:t>+</a:t>
              </a:r>
              <a:br>
                <a:rPr lang="nl-NL" sz="3600" dirty="0">
                  <a:latin typeface="Roboto" panose="020B0604020202020204" charset="0"/>
                  <a:ea typeface="Roboto" panose="020B0604020202020204" charset="0"/>
                </a:rPr>
              </a:br>
              <a:r>
                <a:rPr lang="nl-NL" sz="3600" dirty="0" err="1">
                  <a:latin typeface="Roboto" panose="020B0604020202020204" charset="0"/>
                  <a:ea typeface="Roboto" panose="020B0604020202020204" charset="0"/>
                </a:rPr>
                <a:t>infiltration</a:t>
              </a:r>
              <a:br>
                <a:rPr lang="nl-NL" sz="3600" dirty="0">
                  <a:latin typeface="Roboto" panose="020B0604020202020204" charset="0"/>
                  <a:ea typeface="Roboto" panose="020B0604020202020204" charset="0"/>
                </a:rPr>
              </a:br>
              <a:r>
                <a:rPr lang="nl-NL" sz="3600" dirty="0">
                  <a:latin typeface="Roboto" panose="020B0604020202020204" charset="0"/>
                  <a:ea typeface="Roboto" panose="020B0604020202020204" charset="0"/>
                </a:rPr>
                <a:t>+</a:t>
              </a:r>
              <a:br>
                <a:rPr lang="nl-NL" sz="3600" dirty="0">
                  <a:latin typeface="Roboto" panose="020B0604020202020204" charset="0"/>
                  <a:ea typeface="Roboto" panose="020B0604020202020204" charset="0"/>
                </a:rPr>
              </a:br>
              <a:r>
                <a:rPr lang="nl-NL" sz="3600" dirty="0" err="1">
                  <a:latin typeface="Roboto" panose="020B0604020202020204" charset="0"/>
                  <a:ea typeface="Roboto" panose="020B0604020202020204" charset="0"/>
                </a:rPr>
                <a:t>ventilation</a:t>
              </a:r>
              <a:endParaRPr lang="en-US" sz="3600" dirty="0">
                <a:latin typeface="Roboto" panose="020B0604020202020204" charset="0"/>
                <a:ea typeface="Roboto" panose="020B0604020202020204" charset="0"/>
              </a:endParaRPr>
            </a:p>
          </p:txBody>
        </p:sp>
        <p:pic>
          <p:nvPicPr>
            <p:cNvPr id="1028" name="Picture 4">
              <a:extLst>
                <a:ext uri="{FF2B5EF4-FFF2-40B4-BE49-F238E27FC236}">
                  <a16:creationId xmlns:a16="http://schemas.microsoft.com/office/drawing/2014/main" id="{CCC86351-12CF-4B4A-9CD5-8A88F3E5929B}"/>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8979902" y="6816786"/>
              <a:ext cx="842890" cy="8428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fan icon">
              <a:extLst>
                <a:ext uri="{FF2B5EF4-FFF2-40B4-BE49-F238E27FC236}">
                  <a16:creationId xmlns:a16="http://schemas.microsoft.com/office/drawing/2014/main" id="{ED2996A3-4CB3-4124-BB48-B5B24917CE5F}"/>
                </a:ext>
              </a:extLst>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8989955" y="9125891"/>
              <a:ext cx="822786" cy="8227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09E3362-CC48-494D-9D0D-0EB89F119605}"/>
                </a:ext>
              </a:extLst>
            </p:cNvPr>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9062508" y="7998183"/>
              <a:ext cx="677678" cy="677678"/>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conference-room icon">
            <a:extLst>
              <a:ext uri="{FF2B5EF4-FFF2-40B4-BE49-F238E27FC236}">
                <a16:creationId xmlns:a16="http://schemas.microsoft.com/office/drawing/2014/main" id="{97AB66B7-39A0-4943-8D60-5D4A021967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26620" y="11800334"/>
            <a:ext cx="643126" cy="6431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071FB73C-259B-4F50-BEC7-714A688CC3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385780" y="12754488"/>
            <a:ext cx="683966" cy="68396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8AABB75-EF12-488B-AD73-9EF7B8CDE87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66712" y="12252894"/>
            <a:ext cx="692160" cy="6921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2" name="Callout: Bent Line 31">
                <a:extLst>
                  <a:ext uri="{FF2B5EF4-FFF2-40B4-BE49-F238E27FC236}">
                    <a16:creationId xmlns:a16="http://schemas.microsoft.com/office/drawing/2014/main" id="{7252D346-28FF-8D14-9CE3-1DD6444484BB}"/>
                  </a:ext>
                </a:extLst>
              </p:cNvPr>
              <p:cNvSpPr/>
              <p:nvPr/>
            </p:nvSpPr>
            <p:spPr>
              <a:xfrm>
                <a:off x="17249855" y="169823"/>
                <a:ext cx="6947440" cy="4142761"/>
              </a:xfrm>
              <a:prstGeom prst="borderCallout2">
                <a:avLst>
                  <a:gd name="adj1" fmla="val 49439"/>
                  <a:gd name="adj2" fmla="val -1256"/>
                  <a:gd name="adj3" fmla="val 92000"/>
                  <a:gd name="adj4" fmla="val -2798"/>
                  <a:gd name="adj5" fmla="val 101971"/>
                  <a:gd name="adj6" fmla="val -8312"/>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nl-NL" sz="3600" i="1" smtClean="0">
                              <a:solidFill>
                                <a:schemeClr val="tx1"/>
                              </a:solidFill>
                              <a:latin typeface="Cambria Math" panose="02040503050406030204" pitchFamily="18" charset="0"/>
                              <a:ea typeface="Cambria Math" panose="02040503050406030204" pitchFamily="18" charset="0"/>
                            </a:rPr>
                          </m:ctrlPr>
                        </m:sSubPr>
                        <m:e>
                          <m:r>
                            <a:rPr lang="nl-NL" sz="3600" i="1">
                              <a:solidFill>
                                <a:schemeClr val="tx1"/>
                              </a:solidFill>
                              <a:latin typeface="Cambria Math" panose="02040503050406030204" pitchFamily="18" charset="0"/>
                              <a:ea typeface="Cambria Math" panose="02040503050406030204" pitchFamily="18" charset="0"/>
                            </a:rPr>
                            <m:t>∆</m:t>
                          </m:r>
                          <m:r>
                            <a:rPr lang="nl-NL" sz="3600" i="1">
                              <a:solidFill>
                                <a:schemeClr val="tx1"/>
                              </a:solidFill>
                              <a:latin typeface="Cambria Math" panose="02040503050406030204" pitchFamily="18" charset="0"/>
                              <a:ea typeface="Cambria Math" panose="02040503050406030204" pitchFamily="18" charset="0"/>
                            </a:rPr>
                            <m:t>𝑇</m:t>
                          </m:r>
                        </m:e>
                        <m:sub>
                          <m:r>
                            <a:rPr lang="nl-NL" sz="3600" i="1">
                              <a:solidFill>
                                <a:schemeClr val="tx1"/>
                              </a:solidFill>
                              <a:latin typeface="Cambria Math" panose="02040503050406030204" pitchFamily="18" charset="0"/>
                              <a:ea typeface="Cambria Math" panose="02040503050406030204" pitchFamily="18" charset="0"/>
                            </a:rPr>
                            <m:t>𝑖𝑛</m:t>
                          </m:r>
                        </m:sub>
                      </m:sSub>
                      <m:r>
                        <a:rPr lang="nl-NL" sz="3600" i="1">
                          <a:solidFill>
                            <a:schemeClr val="tx1"/>
                          </a:solidFill>
                          <a:latin typeface="Cambria Math" panose="02040503050406030204" pitchFamily="18" charset="0"/>
                          <a:ea typeface="Cambria Math" panose="02040503050406030204" pitchFamily="18" charset="0"/>
                        </a:rPr>
                        <m:t> </m:t>
                      </m:r>
                      <m:d>
                        <m:dPr>
                          <m:begChr m:val="["/>
                          <m:endChr m:val="]"/>
                          <m:ctrlPr>
                            <a:rPr lang="nl-NL" sz="3600" i="1" smtClean="0">
                              <a:solidFill>
                                <a:schemeClr val="bg1">
                                  <a:lumMod val="85000"/>
                                </a:schemeClr>
                              </a:solidFill>
                              <a:latin typeface="Cambria Math" panose="02040503050406030204" pitchFamily="18" charset="0"/>
                              <a:ea typeface="Cambria Math" panose="02040503050406030204" pitchFamily="18" charset="0"/>
                            </a:rPr>
                          </m:ctrlPr>
                        </m:dPr>
                        <m:e>
                          <m:r>
                            <a:rPr lang="nl-NL" sz="3600" i="1">
                              <a:solidFill>
                                <a:schemeClr val="bg1">
                                  <a:lumMod val="85000"/>
                                </a:schemeClr>
                              </a:solidFill>
                              <a:latin typeface="Cambria Math" panose="02040503050406030204" pitchFamily="18" charset="0"/>
                              <a:ea typeface="Cambria Math" panose="02040503050406030204" pitchFamily="18" charset="0"/>
                            </a:rPr>
                            <m:t>𝐾</m:t>
                          </m:r>
                        </m:e>
                      </m:d>
                      <m:r>
                        <a:rPr lang="nl-NL" sz="3600" i="1">
                          <a:solidFill>
                            <a:schemeClr val="bg1">
                              <a:lumMod val="50000"/>
                            </a:schemeClr>
                          </a:solidFill>
                          <a:latin typeface="Cambria Math" panose="02040503050406030204" pitchFamily="18" charset="0"/>
                          <a:ea typeface="Cambria Math" panose="02040503050406030204" pitchFamily="18" charset="0"/>
                        </a:rPr>
                        <m:t>=</m:t>
                      </m:r>
                    </m:oMath>
                    <m:oMath xmlns:m="http://schemas.openxmlformats.org/officeDocument/2006/math">
                      <m:r>
                        <a:rPr lang="nl-NL" sz="3600" b="0" i="1" smtClean="0">
                          <a:solidFill>
                            <a:schemeClr val="bg1">
                              <a:lumMod val="50000"/>
                            </a:schemeClr>
                          </a:solidFill>
                          <a:latin typeface="Cambria Math" panose="02040503050406030204" pitchFamily="18" charset="0"/>
                          <a:ea typeface="Cambria Math" panose="02040503050406030204" pitchFamily="18" charset="0"/>
                        </a:rPr>
                        <m:t> </m:t>
                      </m:r>
                    </m:oMath>
                    <m:oMath xmlns:m="http://schemas.openxmlformats.org/officeDocument/2006/math">
                      <m:f>
                        <m:fPr>
                          <m:ctrlPr>
                            <a:rPr lang="nl-NL" sz="3600" i="1" dirty="0" smtClean="0">
                              <a:solidFill>
                                <a:schemeClr val="tx1"/>
                              </a:solidFill>
                              <a:latin typeface="Cambria Math" panose="02040503050406030204" pitchFamily="18" charset="0"/>
                              <a:ea typeface="Cambria Math" panose="02040503050406030204" pitchFamily="18" charset="0"/>
                            </a:rPr>
                          </m:ctrlPr>
                        </m:fPr>
                        <m:num>
                          <m:sSub>
                            <m:sSubPr>
                              <m:ctrlPr>
                                <a:rPr lang="nl-NL" sz="3600" i="1" dirty="0">
                                  <a:solidFill>
                                    <a:schemeClr val="tx1"/>
                                  </a:solidFill>
                                  <a:latin typeface="Cambria Math" panose="02040503050406030204" pitchFamily="18" charset="0"/>
                                  <a:ea typeface="Cambria Math" panose="02040503050406030204" pitchFamily="18" charset="0"/>
                                </a:rPr>
                              </m:ctrlPr>
                            </m:sSubPr>
                            <m:e>
                              <m:r>
                                <a:rPr lang="nl-NL" sz="3600" i="1">
                                  <a:solidFill>
                                    <a:schemeClr val="tx1"/>
                                  </a:solidFill>
                                  <a:latin typeface="Cambria Math" panose="02040503050406030204" pitchFamily="18" charset="0"/>
                                  <a:ea typeface="Cambria Math" panose="02040503050406030204" pitchFamily="18" charset="0"/>
                                </a:rPr>
                                <m:t>∆</m:t>
                              </m:r>
                              <m:r>
                                <a:rPr lang="nl-NL" sz="3600" i="1" dirty="0">
                                  <a:solidFill>
                                    <a:schemeClr val="tx1"/>
                                  </a:solidFill>
                                  <a:latin typeface="Cambria Math" panose="02040503050406030204" pitchFamily="18" charset="0"/>
                                  <a:ea typeface="Cambria Math" panose="02040503050406030204" pitchFamily="18" charset="0"/>
                                </a:rPr>
                                <m:t>𝑄</m:t>
                              </m:r>
                            </m:e>
                            <m:sub>
                              <m:r>
                                <a:rPr lang="nl-NL" sz="3600" i="1" dirty="0">
                                  <a:solidFill>
                                    <a:schemeClr val="tx1"/>
                                  </a:solidFill>
                                  <a:latin typeface="Cambria Math" panose="02040503050406030204" pitchFamily="18" charset="0"/>
                                  <a:ea typeface="Cambria Math" panose="02040503050406030204" pitchFamily="18" charset="0"/>
                                </a:rPr>
                                <m:t>𝑔𝑎𝑖𝑛</m:t>
                              </m:r>
                            </m:sub>
                          </m:sSub>
                          <m:r>
                            <a:rPr lang="nl-NL" sz="3600" i="1" dirty="0">
                              <a:solidFill>
                                <a:schemeClr val="tx1"/>
                              </a:solidFill>
                              <a:latin typeface="Cambria Math" panose="02040503050406030204" pitchFamily="18" charset="0"/>
                              <a:ea typeface="Cambria Math" panose="02040503050406030204" pitchFamily="18" charset="0"/>
                            </a:rPr>
                            <m:t> </m:t>
                          </m:r>
                          <m:d>
                            <m:dPr>
                              <m:begChr m:val="["/>
                              <m:endChr m:val="]"/>
                              <m:ctrlPr>
                                <a:rPr lang="nl-NL" sz="3600" i="1" dirty="0" smtClean="0">
                                  <a:solidFill>
                                    <a:schemeClr val="bg1">
                                      <a:lumMod val="85000"/>
                                    </a:schemeClr>
                                  </a:solidFill>
                                  <a:latin typeface="Cambria Math" panose="02040503050406030204" pitchFamily="18" charset="0"/>
                                  <a:ea typeface="Cambria Math" panose="02040503050406030204" pitchFamily="18" charset="0"/>
                                </a:rPr>
                              </m:ctrlPr>
                            </m:dPr>
                            <m:e>
                              <m:r>
                                <a:rPr lang="nl-NL" sz="3600" i="1" dirty="0">
                                  <a:solidFill>
                                    <a:schemeClr val="bg1">
                                      <a:lumMod val="85000"/>
                                    </a:schemeClr>
                                  </a:solidFill>
                                  <a:latin typeface="Cambria Math" panose="02040503050406030204" pitchFamily="18" charset="0"/>
                                  <a:ea typeface="Cambria Math" panose="02040503050406030204" pitchFamily="18" charset="0"/>
                                </a:rPr>
                                <m:t>𝐽</m:t>
                              </m:r>
                            </m:e>
                          </m:d>
                          <m:r>
                            <a:rPr lang="nl-NL" sz="3600" i="1" dirty="0">
                              <a:solidFill>
                                <a:schemeClr val="tx1"/>
                              </a:solidFill>
                              <a:latin typeface="Cambria Math" panose="02040503050406030204" pitchFamily="18" charset="0"/>
                              <a:ea typeface="Cambria Math" panose="02040503050406030204" pitchFamily="18" charset="0"/>
                            </a:rPr>
                            <m:t>−</m:t>
                          </m:r>
                          <m:sSub>
                            <m:sSubPr>
                              <m:ctrlPr>
                                <a:rPr lang="nl-NL" sz="3600" i="1" dirty="0" smtClean="0">
                                  <a:solidFill>
                                    <a:schemeClr val="tx1"/>
                                  </a:solidFill>
                                  <a:latin typeface="Cambria Math" panose="02040503050406030204" pitchFamily="18" charset="0"/>
                                  <a:ea typeface="Cambria Math" panose="02040503050406030204" pitchFamily="18" charset="0"/>
                                </a:rPr>
                              </m:ctrlPr>
                            </m:sSubPr>
                            <m:e>
                              <m:r>
                                <a:rPr lang="nl-NL" sz="3600" i="1" dirty="0">
                                  <a:solidFill>
                                    <a:schemeClr val="tx1"/>
                                  </a:solidFill>
                                  <a:latin typeface="Cambria Math" panose="02040503050406030204" pitchFamily="18" charset="0"/>
                                  <a:ea typeface="Cambria Math" panose="02040503050406030204" pitchFamily="18" charset="0"/>
                                </a:rPr>
                                <m:t>∆</m:t>
                              </m:r>
                              <m:r>
                                <a:rPr lang="nl-NL" sz="3600" i="1" dirty="0">
                                  <a:solidFill>
                                    <a:schemeClr val="tx1"/>
                                  </a:solidFill>
                                  <a:latin typeface="Cambria Math" panose="02040503050406030204" pitchFamily="18" charset="0"/>
                                  <a:ea typeface="Cambria Math" panose="02040503050406030204" pitchFamily="18" charset="0"/>
                                </a:rPr>
                                <m:t>𝑄</m:t>
                              </m:r>
                            </m:e>
                            <m:sub>
                              <m:r>
                                <a:rPr lang="nl-NL" sz="3600" i="1" dirty="0">
                                  <a:solidFill>
                                    <a:schemeClr val="tx1"/>
                                  </a:solidFill>
                                  <a:latin typeface="Cambria Math" panose="02040503050406030204" pitchFamily="18" charset="0"/>
                                  <a:ea typeface="Cambria Math" panose="02040503050406030204" pitchFamily="18" charset="0"/>
                                </a:rPr>
                                <m:t>𝑙𝑜𝑠𝑠</m:t>
                              </m:r>
                            </m:sub>
                          </m:sSub>
                          <m:d>
                            <m:dPr>
                              <m:begChr m:val="["/>
                              <m:endChr m:val="]"/>
                              <m:ctrlPr>
                                <a:rPr lang="nl-NL" sz="3600" i="1" dirty="0" smtClean="0">
                                  <a:solidFill>
                                    <a:schemeClr val="bg1">
                                      <a:lumMod val="85000"/>
                                    </a:schemeClr>
                                  </a:solidFill>
                                  <a:latin typeface="Cambria Math" panose="02040503050406030204" pitchFamily="18" charset="0"/>
                                  <a:ea typeface="Cambria Math" panose="02040503050406030204" pitchFamily="18" charset="0"/>
                                </a:rPr>
                              </m:ctrlPr>
                            </m:dPr>
                            <m:e>
                              <m:r>
                                <a:rPr lang="nl-NL" sz="3600" i="1" dirty="0">
                                  <a:solidFill>
                                    <a:schemeClr val="bg1">
                                      <a:lumMod val="85000"/>
                                    </a:schemeClr>
                                  </a:solidFill>
                                  <a:latin typeface="Cambria Math" panose="02040503050406030204" pitchFamily="18" charset="0"/>
                                  <a:ea typeface="Cambria Math" panose="02040503050406030204" pitchFamily="18" charset="0"/>
                                </a:rPr>
                                <m:t>𝐽</m:t>
                              </m:r>
                            </m:e>
                          </m:d>
                        </m:num>
                        <m:den>
                          <m:r>
                            <a:rPr lang="pt-BR" sz="3600" i="1" dirty="0">
                              <a:solidFill>
                                <a:srgbClr val="B1D249"/>
                              </a:solidFill>
                              <a:latin typeface="Cambria Math" panose="02040503050406030204" pitchFamily="18" charset="0"/>
                            </a:rPr>
                            <m:t>𝐻</m:t>
                          </m:r>
                          <m:r>
                            <a:rPr lang="nl-NL" sz="3600" i="1" dirty="0">
                              <a:solidFill>
                                <a:schemeClr val="tx1"/>
                              </a:solidFill>
                              <a:latin typeface="Cambria Math" panose="02040503050406030204" pitchFamily="18" charset="0"/>
                            </a:rPr>
                            <m:t> </m:t>
                          </m:r>
                          <m:r>
                            <a:rPr lang="nl-NL" sz="3600" i="1" dirty="0">
                              <a:solidFill>
                                <a:schemeClr val="bg1">
                                  <a:lumMod val="85000"/>
                                </a:schemeClr>
                              </a:solidFill>
                              <a:latin typeface="Cambria Math" panose="02040503050406030204" pitchFamily="18" charset="0"/>
                            </a:rPr>
                            <m:t>[</m:t>
                          </m:r>
                          <m:r>
                            <a:rPr lang="nl-NL" sz="3600" i="1" dirty="0">
                              <a:solidFill>
                                <a:schemeClr val="bg1">
                                  <a:lumMod val="85000"/>
                                </a:schemeClr>
                              </a:solidFill>
                              <a:latin typeface="Cambria Math" panose="02040503050406030204" pitchFamily="18" charset="0"/>
                            </a:rPr>
                            <m:t>𝑊</m:t>
                          </m:r>
                          <m:r>
                            <a:rPr lang="nl-NL" sz="3600" i="1" dirty="0">
                              <a:solidFill>
                                <a:schemeClr val="bg1">
                                  <a:lumMod val="85000"/>
                                </a:schemeClr>
                              </a:solidFill>
                              <a:latin typeface="Cambria Math" panose="02040503050406030204" pitchFamily="18" charset="0"/>
                            </a:rPr>
                            <m:t>/</m:t>
                          </m:r>
                          <m:r>
                            <a:rPr lang="nl-NL" sz="3600" i="1" dirty="0">
                              <a:solidFill>
                                <a:schemeClr val="bg1">
                                  <a:lumMod val="85000"/>
                                </a:schemeClr>
                              </a:solidFill>
                              <a:latin typeface="Cambria Math" panose="02040503050406030204" pitchFamily="18" charset="0"/>
                            </a:rPr>
                            <m:t>𝐾</m:t>
                          </m:r>
                          <m:r>
                            <a:rPr lang="nl-NL" sz="3600" i="1" dirty="0">
                              <a:solidFill>
                                <a:schemeClr val="bg1">
                                  <a:lumMod val="85000"/>
                                </a:schemeClr>
                              </a:solidFill>
                              <a:latin typeface="Cambria Math" panose="02040503050406030204" pitchFamily="18" charset="0"/>
                            </a:rPr>
                            <m:t>]×</m:t>
                          </m:r>
                          <m:r>
                            <a:rPr lang="pt-BR" sz="3600" i="1" dirty="0">
                              <a:solidFill>
                                <a:srgbClr val="B1D249"/>
                              </a:solidFill>
                              <a:latin typeface="Cambria Math" panose="02040503050406030204" pitchFamily="18" charset="0"/>
                            </a:rPr>
                            <m:t>𝜏</m:t>
                          </m:r>
                          <m:d>
                            <m:dPr>
                              <m:begChr m:val="["/>
                              <m:endChr m:val="]"/>
                              <m:ctrlPr>
                                <a:rPr lang="nl-NL" sz="3600" i="1" dirty="0">
                                  <a:solidFill>
                                    <a:schemeClr val="bg1">
                                      <a:lumMod val="85000"/>
                                    </a:schemeClr>
                                  </a:solidFill>
                                  <a:latin typeface="Cambria Math" panose="02040503050406030204" pitchFamily="18" charset="0"/>
                                  <a:ea typeface="Cambria Math" panose="02040503050406030204" pitchFamily="18" charset="0"/>
                                </a:rPr>
                              </m:ctrlPr>
                            </m:dPr>
                            <m:e>
                              <m:r>
                                <a:rPr lang="nl-NL" sz="3600" i="1" dirty="0">
                                  <a:solidFill>
                                    <a:schemeClr val="bg1">
                                      <a:lumMod val="85000"/>
                                    </a:schemeClr>
                                  </a:solidFill>
                                  <a:latin typeface="Cambria Math" panose="02040503050406030204" pitchFamily="18" charset="0"/>
                                  <a:ea typeface="Cambria Math" panose="02040503050406030204" pitchFamily="18" charset="0"/>
                                </a:rPr>
                                <m:t>𝑠</m:t>
                              </m:r>
                            </m:e>
                          </m:d>
                        </m:den>
                      </m:f>
                    </m:oMath>
                  </m:oMathPara>
                </a14:m>
                <a:endParaRPr lang="en-US" sz="3600" i="1" dirty="0">
                  <a:solidFill>
                    <a:schemeClr val="bg1">
                      <a:lumMod val="50000"/>
                    </a:schemeClr>
                  </a:solidFill>
                  <a:latin typeface="Roboto" panose="020B0604020202020204" charset="0"/>
                  <a:ea typeface="Roboto" panose="020B0604020202020204" charset="0"/>
                </a:endParaRPr>
              </a:p>
            </p:txBody>
          </p:sp>
        </mc:Choice>
        <mc:Fallback xmlns="">
          <p:sp>
            <p:nvSpPr>
              <p:cNvPr id="32" name="Callout: Bent Line 31">
                <a:extLst>
                  <a:ext uri="{FF2B5EF4-FFF2-40B4-BE49-F238E27FC236}">
                    <a16:creationId xmlns:a16="http://schemas.microsoft.com/office/drawing/2014/main" id="{7252D346-28FF-8D14-9CE3-1DD6444484BB}"/>
                  </a:ext>
                </a:extLst>
              </p:cNvPr>
              <p:cNvSpPr>
                <a:spLocks noRot="1" noChangeAspect="1" noMove="1" noResize="1" noEditPoints="1" noAdjustHandles="1" noChangeArrowheads="1" noChangeShapeType="1" noTextEdit="1"/>
              </p:cNvSpPr>
              <p:nvPr/>
            </p:nvSpPr>
            <p:spPr>
              <a:xfrm>
                <a:off x="17249855" y="169823"/>
                <a:ext cx="6947440" cy="4142761"/>
              </a:xfrm>
              <a:prstGeom prst="borderCallout2">
                <a:avLst>
                  <a:gd name="adj1" fmla="val 49439"/>
                  <a:gd name="adj2" fmla="val -1256"/>
                  <a:gd name="adj3" fmla="val 92000"/>
                  <a:gd name="adj4" fmla="val -2798"/>
                  <a:gd name="adj5" fmla="val 101971"/>
                  <a:gd name="adj6" fmla="val -8312"/>
                </a:avLst>
              </a:prstGeom>
              <a:blipFill>
                <a:blip r:embed="rId13"/>
                <a:stretch>
                  <a:fillRect/>
                </a:stretch>
              </a:blipFill>
              <a:ln>
                <a:solidFill>
                  <a:schemeClr val="tx1"/>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Callout: Bent Line 30">
                <a:extLst>
                  <a:ext uri="{FF2B5EF4-FFF2-40B4-BE49-F238E27FC236}">
                    <a16:creationId xmlns:a16="http://schemas.microsoft.com/office/drawing/2014/main" id="{EAF33E82-6468-EAF2-51E0-3564DC21225C}"/>
                  </a:ext>
                </a:extLst>
              </p:cNvPr>
              <p:cNvSpPr/>
              <p:nvPr/>
            </p:nvSpPr>
            <p:spPr>
              <a:xfrm flipH="1">
                <a:off x="177346" y="5146931"/>
                <a:ext cx="4629432" cy="5949693"/>
              </a:xfrm>
              <a:prstGeom prst="borderCallout2">
                <a:avLst>
                  <a:gd name="adj1" fmla="val 18751"/>
                  <a:gd name="adj2" fmla="val -2520"/>
                  <a:gd name="adj3" fmla="val 18750"/>
                  <a:gd name="adj4" fmla="val -16667"/>
                  <a:gd name="adj5" fmla="val 23862"/>
                  <a:gd name="adj6" fmla="val -22086"/>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i="1" u="sng" dirty="0">
                    <a:solidFill>
                      <a:srgbClr val="B1D249"/>
                    </a:solidFill>
                    <a:latin typeface="Roboto" panose="020B0604020202020204" charset="0"/>
                    <a:ea typeface="Roboto" panose="020B0604020202020204" charset="0"/>
                  </a:rPr>
                  <a:t>specific heat </a:t>
                </a:r>
                <a:r>
                  <a:rPr lang="nl-NL" sz="3200" i="1" u="sng" dirty="0" err="1">
                    <a:solidFill>
                      <a:srgbClr val="B1D249"/>
                    </a:solidFill>
                    <a:latin typeface="Roboto" panose="020B0604020202020204" charset="0"/>
                    <a:ea typeface="Roboto" panose="020B0604020202020204" charset="0"/>
                  </a:rPr>
                  <a:t>loss</a:t>
                </a:r>
                <a:r>
                  <a:rPr lang="nl-NL" sz="3200" i="1" u="sng" dirty="0">
                    <a:solidFill>
                      <a:srgbClr val="B1D249"/>
                    </a:solidFill>
                    <a:latin typeface="Roboto" panose="020B0604020202020204" charset="0"/>
                    <a:ea typeface="Roboto" panose="020B0604020202020204" charset="0"/>
                  </a:rPr>
                  <a:t>: </a:t>
                </a:r>
                <a:br>
                  <a:rPr lang="nl-NL" sz="3200" i="1" u="sng" dirty="0">
                    <a:solidFill>
                      <a:srgbClr val="B1D249"/>
                    </a:solidFill>
                    <a:latin typeface="Roboto" panose="020B0604020202020204" charset="0"/>
                    <a:ea typeface="Roboto" panose="020B0604020202020204" charset="0"/>
                  </a:rPr>
                </a:br>
                <a:r>
                  <a:rPr lang="nl-NL" sz="3200" i="1" u="sng" dirty="0">
                    <a:solidFill>
                      <a:srgbClr val="B1D249"/>
                    </a:solidFill>
                    <a:latin typeface="Roboto" panose="020B0604020202020204" charset="0"/>
                    <a:ea typeface="Roboto" panose="020B0604020202020204" charset="0"/>
                  </a:rPr>
                  <a:t>H </a:t>
                </a:r>
                <a:r>
                  <a:rPr lang="nl-NL" sz="3200" i="1" u="sng" dirty="0">
                    <a:solidFill>
                      <a:schemeClr val="bg1">
                        <a:lumMod val="85000"/>
                      </a:schemeClr>
                    </a:solidFill>
                    <a:latin typeface="Roboto" panose="020B0604020202020204" charset="0"/>
                    <a:ea typeface="Roboto" panose="020B0604020202020204" charset="0"/>
                  </a:rPr>
                  <a:t>[W</a:t>
                </a:r>
                <a:r>
                  <a:rPr lang="nl-NL" sz="3200" i="1" u="sng" dirty="0">
                    <a:solidFill>
                      <a:schemeClr val="bg1">
                        <a:lumMod val="85000"/>
                      </a:schemeClr>
                    </a:solidFill>
                    <a:ea typeface="Cambria Math" panose="02040503050406030204" pitchFamily="18" charset="0"/>
                  </a:rPr>
                  <a:t>/</a:t>
                </a:r>
                <a14:m>
                  <m:oMath xmlns:m="http://schemas.openxmlformats.org/officeDocument/2006/math">
                    <m:r>
                      <a:rPr lang="nl-NL" sz="3200" i="1" u="sng">
                        <a:solidFill>
                          <a:schemeClr val="bg1">
                            <a:lumMod val="85000"/>
                          </a:schemeClr>
                        </a:solidFill>
                        <a:latin typeface="Cambria Math" panose="02040503050406030204" pitchFamily="18" charset="0"/>
                        <a:ea typeface="Cambria Math" panose="02040503050406030204" pitchFamily="18" charset="0"/>
                      </a:rPr>
                      <m:t> </m:t>
                    </m:r>
                  </m:oMath>
                </a14:m>
                <a:r>
                  <a:rPr lang="nl-NL" sz="3200" i="1" u="sng" dirty="0">
                    <a:solidFill>
                      <a:schemeClr val="bg1">
                        <a:lumMod val="85000"/>
                      </a:schemeClr>
                    </a:solidFill>
                    <a:latin typeface="Roboto" panose="020B0604020202020204" charset="0"/>
                    <a:ea typeface="Roboto" panose="020B0604020202020204" charset="0"/>
                  </a:rPr>
                  <a:t>K]</a:t>
                </a:r>
                <a:br>
                  <a:rPr lang="nl-NL" sz="3200" b="1" i="1" u="sng" dirty="0">
                    <a:solidFill>
                      <a:srgbClr val="B1D249"/>
                    </a:solidFill>
                    <a:latin typeface="Roboto" panose="020B0604020202020204" charset="0"/>
                    <a:ea typeface="Roboto" panose="020B0604020202020204" charset="0"/>
                  </a:rPr>
                </a:br>
                <a14:m>
                  <m:oMathPara xmlns:m="http://schemas.openxmlformats.org/officeDocument/2006/math">
                    <m:oMathParaPr>
                      <m:jc m:val="centerGroup"/>
                    </m:oMathParaPr>
                    <m:oMath xmlns:m="http://schemas.openxmlformats.org/officeDocument/2006/math">
                      <m:r>
                        <a:rPr lang="nl-NL" sz="3200" i="1">
                          <a:solidFill>
                            <a:schemeClr val="tx1"/>
                          </a:solidFill>
                          <a:latin typeface="Cambria Math" panose="02040503050406030204" pitchFamily="18" charset="0"/>
                          <a:ea typeface="Cambria Math" panose="02040503050406030204" pitchFamily="18" charset="0"/>
                        </a:rPr>
                        <m:t>× </m:t>
                      </m:r>
                    </m:oMath>
                  </m:oMathPara>
                </a14:m>
                <a:br>
                  <a:rPr lang="nl-NL" sz="3200" dirty="0">
                    <a:solidFill>
                      <a:schemeClr val="tx1"/>
                    </a:solidFill>
                    <a:latin typeface="Roboto" panose="020B0604020202020204" charset="0"/>
                    <a:ea typeface="Roboto" panose="020B0604020202020204" charset="0"/>
                  </a:rPr>
                </a:br>
                <a:r>
                  <a:rPr lang="nl-NL" sz="3200" dirty="0" err="1">
                    <a:solidFill>
                      <a:schemeClr val="tx1"/>
                    </a:solidFill>
                    <a:latin typeface="Roboto" panose="020B0604020202020204" charset="0"/>
                    <a:ea typeface="Roboto" panose="020B0604020202020204" charset="0"/>
                  </a:rPr>
                  <a:t>effective</a:t>
                </a:r>
                <a:r>
                  <a:rPr lang="nl-NL" sz="3200" dirty="0">
                    <a:solidFill>
                      <a:schemeClr val="tx1"/>
                    </a:solidFill>
                    <a:latin typeface="Roboto" panose="020B0604020202020204" charset="0"/>
                    <a:ea typeface="Roboto" panose="020B0604020202020204" charset="0"/>
                  </a:rPr>
                  <a:t> heat </a:t>
                </a:r>
                <a:r>
                  <a:rPr lang="nl-NL" sz="3200" dirty="0" err="1">
                    <a:solidFill>
                      <a:schemeClr val="tx1"/>
                    </a:solidFill>
                    <a:latin typeface="Roboto" panose="020B0604020202020204" charset="0"/>
                    <a:ea typeface="Roboto" panose="020B0604020202020204" charset="0"/>
                  </a:rPr>
                  <a:t>demand</a:t>
                </a:r>
                <a:r>
                  <a:rPr lang="nl-NL" sz="3200" dirty="0">
                    <a:solidFill>
                      <a:schemeClr val="tx1"/>
                    </a:solidFill>
                    <a:latin typeface="Roboto" panose="020B0604020202020204" charset="0"/>
                    <a:ea typeface="Roboto" panose="020B0604020202020204" charset="0"/>
                  </a:rPr>
                  <a:t>:</a:t>
                </a:r>
                <a:br>
                  <a:rPr lang="nl-NL" sz="3200" dirty="0">
                    <a:solidFill>
                      <a:schemeClr val="tx1"/>
                    </a:solidFill>
                    <a:latin typeface="Roboto" panose="020B0604020202020204" charset="0"/>
                    <a:ea typeface="Roboto" panose="020B0604020202020204" charset="0"/>
                  </a:rPr>
                </a:br>
                <a:r>
                  <a:rPr lang="el-GR" sz="3200" dirty="0">
                    <a:solidFill>
                      <a:schemeClr val="tx1"/>
                    </a:solidFill>
                    <a:latin typeface="Calibri" panose="020F0502020204030204" pitchFamily="34" charset="0"/>
                    <a:ea typeface="Roboto" panose="020B0604020202020204" charset="0"/>
                    <a:cs typeface="Calibri" panose="020F0502020204030204" pitchFamily="34" charset="0"/>
                  </a:rPr>
                  <a:t>Δ</a:t>
                </a:r>
                <a:r>
                  <a:rPr lang="nl-NL" sz="3200" dirty="0">
                    <a:solidFill>
                      <a:schemeClr val="tx1"/>
                    </a:solidFill>
                    <a:latin typeface="Roboto" panose="020B0604020202020204" charset="0"/>
                    <a:ea typeface="Roboto" panose="020B0604020202020204" charset="0"/>
                  </a:rPr>
                  <a:t>S </a:t>
                </a:r>
                <a:r>
                  <a:rPr lang="nl-NL" sz="3200" dirty="0">
                    <a:solidFill>
                      <a:schemeClr val="bg1">
                        <a:lumMod val="85000"/>
                      </a:schemeClr>
                    </a:solidFill>
                    <a:latin typeface="Roboto" panose="020B0604020202020204" charset="0"/>
                    <a:ea typeface="Roboto" panose="020B0604020202020204" charset="0"/>
                  </a:rPr>
                  <a:t>[K</a:t>
                </a:r>
                <a:r>
                  <a:rPr lang="nl-NL" sz="3200" dirty="0">
                    <a:solidFill>
                      <a:schemeClr val="bg1">
                        <a:lumMod val="85000"/>
                      </a:schemeClr>
                    </a:solidFill>
                    <a:ea typeface="Cambria Math" panose="02040503050406030204" pitchFamily="18" charset="0"/>
                  </a:rPr>
                  <a:t> </a:t>
                </a:r>
                <a14:m>
                  <m:oMath xmlns:m="http://schemas.openxmlformats.org/officeDocument/2006/math">
                    <m:r>
                      <a:rPr lang="nl-NL" sz="3200" i="1">
                        <a:solidFill>
                          <a:schemeClr val="bg1">
                            <a:lumMod val="85000"/>
                          </a:schemeClr>
                        </a:solidFill>
                        <a:latin typeface="Cambria Math" panose="02040503050406030204" pitchFamily="18" charset="0"/>
                        <a:ea typeface="Cambria Math" panose="02040503050406030204" pitchFamily="18" charset="0"/>
                      </a:rPr>
                      <m:t>∙ </m:t>
                    </m:r>
                  </m:oMath>
                </a14:m>
                <a:r>
                  <a:rPr lang="nl-NL" sz="3200" dirty="0">
                    <a:solidFill>
                      <a:schemeClr val="bg1">
                        <a:lumMod val="85000"/>
                      </a:schemeClr>
                    </a:solidFill>
                    <a:latin typeface="Roboto" panose="020B0604020202020204" charset="0"/>
                    <a:ea typeface="Roboto" panose="020B0604020202020204" charset="0"/>
                  </a:rPr>
                  <a:t>s]</a:t>
                </a:r>
                <a:br>
                  <a:rPr lang="nl-NL" sz="3200" dirty="0">
                    <a:solidFill>
                      <a:schemeClr val="bg1">
                        <a:lumMod val="50000"/>
                      </a:schemeClr>
                    </a:solidFill>
                    <a:latin typeface="Roboto" panose="020B0604020202020204" charset="0"/>
                    <a:ea typeface="Roboto" panose="020B0604020202020204" charset="0"/>
                  </a:rPr>
                </a:br>
                <a:br>
                  <a:rPr lang="nl-NL" sz="3200" dirty="0">
                    <a:solidFill>
                      <a:schemeClr val="tx1"/>
                    </a:solidFill>
                    <a:latin typeface="Roboto" panose="020B0604020202020204" charset="0"/>
                    <a:ea typeface="Roboto" panose="020B0604020202020204" charset="0"/>
                  </a:rPr>
                </a:br>
                <a:r>
                  <a:rPr lang="nl-NL" sz="3200" dirty="0">
                    <a:solidFill>
                      <a:schemeClr val="tx1"/>
                    </a:solidFill>
                    <a:latin typeface="Roboto" panose="020B0604020202020204" charset="0"/>
                    <a:ea typeface="Roboto" panose="020B0604020202020204" charset="0"/>
                  </a:rPr>
                  <a:t> </a:t>
                </a:r>
                <a:br>
                  <a:rPr lang="nl-NL" sz="3200" dirty="0">
                    <a:solidFill>
                      <a:schemeClr val="tx1"/>
                    </a:solidFill>
                    <a:latin typeface="Roboto" panose="020B0604020202020204" charset="0"/>
                    <a:ea typeface="Roboto" panose="020B0604020202020204" charset="0"/>
                  </a:rPr>
                </a:br>
                <a:r>
                  <a:rPr lang="nl-NL" sz="3200" dirty="0" err="1">
                    <a:solidFill>
                      <a:schemeClr val="tx1"/>
                    </a:solidFill>
                    <a:latin typeface="Roboto" panose="020B0604020202020204" charset="0"/>
                    <a:ea typeface="Roboto" panose="020B0604020202020204" charset="0"/>
                  </a:rPr>
                  <a:t>where</a:t>
                </a:r>
                <a:r>
                  <a:rPr lang="nl-NL" sz="3200" dirty="0">
                    <a:solidFill>
                      <a:schemeClr val="tx1"/>
                    </a:solidFill>
                    <a:latin typeface="Roboto" panose="020B0604020202020204" charset="0"/>
                    <a:ea typeface="Roboto" panose="020B0604020202020204" charset="0"/>
                  </a:rPr>
                  <a:t> </a:t>
                </a:r>
                <a:br>
                  <a:rPr lang="nl-NL" sz="3200" dirty="0">
                    <a:solidFill>
                      <a:schemeClr val="tx1"/>
                    </a:solidFill>
                    <a:latin typeface="Roboto" panose="020B0604020202020204" charset="0"/>
                    <a:ea typeface="Roboto" panose="020B0604020202020204" charset="0"/>
                  </a:rPr>
                </a:br>
                <a:br>
                  <a:rPr lang="nl-NL" sz="3200" dirty="0">
                    <a:solidFill>
                      <a:schemeClr val="tx1"/>
                    </a:solidFill>
                    <a:latin typeface="Roboto" panose="020B0604020202020204" charset="0"/>
                    <a:ea typeface="Roboto" panose="020B0604020202020204" charset="0"/>
                  </a:rPr>
                </a:br>
                <a:r>
                  <a:rPr lang="el-GR" sz="3200" dirty="0">
                    <a:solidFill>
                      <a:schemeClr val="tx1"/>
                    </a:solidFill>
                    <a:latin typeface="Calibri" panose="020F0502020204030204" pitchFamily="34" charset="0"/>
                    <a:ea typeface="Roboto" panose="020B0604020202020204" charset="0"/>
                    <a:cs typeface="Calibri" panose="020F0502020204030204" pitchFamily="34" charset="0"/>
                  </a:rPr>
                  <a:t>Δ</a:t>
                </a:r>
                <a:r>
                  <a:rPr lang="nl-NL" sz="3200" dirty="0">
                    <a:solidFill>
                      <a:schemeClr val="tx1"/>
                    </a:solidFill>
                    <a:latin typeface="Roboto" panose="020B0604020202020204" charset="0"/>
                    <a:ea typeface="Roboto" panose="020B0604020202020204" charset="0"/>
                  </a:rPr>
                  <a:t>S = </a:t>
                </a:r>
                <a:br>
                  <a:rPr lang="nl-NL" sz="3200" dirty="0">
                    <a:solidFill>
                      <a:schemeClr val="tx1"/>
                    </a:solidFill>
                    <a:latin typeface="Roboto" panose="020B0604020202020204" charset="0"/>
                    <a:ea typeface="Roboto" panose="020B0604020202020204" charset="0"/>
                  </a:rPr>
                </a:br>
                <a:r>
                  <a:rPr lang="nl-NL" sz="3200" dirty="0">
                    <a:solidFill>
                      <a:schemeClr val="tx1"/>
                    </a:solidFill>
                    <a:latin typeface="Roboto" panose="020B0604020202020204" charset="0"/>
                    <a:ea typeface="Roboto" panose="020B0604020202020204" charset="0"/>
                  </a:rPr>
                  <a:t>(</a:t>
                </a:r>
                <a:r>
                  <a:rPr lang="nl-NL" sz="3200" dirty="0" err="1">
                    <a:solidFill>
                      <a:schemeClr val="accent5"/>
                    </a:solidFill>
                    <a:latin typeface="Roboto" panose="020B0604020202020204" charset="0"/>
                    <a:ea typeface="Roboto" panose="020B0604020202020204" charset="0"/>
                  </a:rPr>
                  <a:t>T</a:t>
                </a:r>
                <a:r>
                  <a:rPr lang="nl-NL" sz="3200" baseline="-25000" dirty="0" err="1">
                    <a:solidFill>
                      <a:schemeClr val="accent5"/>
                    </a:solidFill>
                    <a:latin typeface="Roboto" panose="020B0604020202020204" charset="0"/>
                    <a:ea typeface="Roboto" panose="020B0604020202020204" charset="0"/>
                  </a:rPr>
                  <a:t>in</a:t>
                </a:r>
                <a:r>
                  <a:rPr lang="nl-NL" sz="3200" dirty="0" err="1">
                    <a:solidFill>
                      <a:schemeClr val="tx1"/>
                    </a:solidFill>
                    <a:latin typeface="Roboto" panose="020B0604020202020204" charset="0"/>
                    <a:ea typeface="Roboto" panose="020B0604020202020204" charset="0"/>
                  </a:rPr>
                  <a:t>-T</a:t>
                </a:r>
                <a:r>
                  <a:rPr lang="nl-NL" sz="3200" baseline="-25000" dirty="0" err="1">
                    <a:solidFill>
                      <a:schemeClr val="tx1"/>
                    </a:solidFill>
                    <a:latin typeface="Roboto" panose="020B0604020202020204" charset="0"/>
                    <a:ea typeface="Roboto" panose="020B0604020202020204" charset="0"/>
                  </a:rPr>
                  <a:t>out;eff</a:t>
                </a:r>
                <a:r>
                  <a:rPr lang="nl-NL" sz="3200" dirty="0">
                    <a:solidFill>
                      <a:schemeClr val="tx1"/>
                    </a:solidFill>
                    <a:latin typeface="Roboto" panose="020B0604020202020204" charset="0"/>
                    <a:ea typeface="Roboto" panose="020B0604020202020204" charset="0"/>
                  </a:rPr>
                  <a:t>) </a:t>
                </a:r>
                <a:r>
                  <a:rPr lang="nl-NL" sz="3200" dirty="0">
                    <a:solidFill>
                      <a:schemeClr val="bg1">
                        <a:lumMod val="85000"/>
                      </a:schemeClr>
                    </a:solidFill>
                    <a:latin typeface="Roboto" panose="020B0604020202020204" charset="0"/>
                    <a:ea typeface="Roboto" panose="020B0604020202020204" charset="0"/>
                  </a:rPr>
                  <a:t>[K]</a:t>
                </a:r>
                <a:r>
                  <a:rPr lang="nl-NL" sz="3200" dirty="0">
                    <a:solidFill>
                      <a:schemeClr val="tx1"/>
                    </a:solidFill>
                    <a:latin typeface="Roboto" panose="020B0604020202020204" charset="0"/>
                    <a:ea typeface="Roboto" panose="020B0604020202020204" charset="0"/>
                  </a:rPr>
                  <a:t> </a:t>
                </a:r>
                <a14:m>
                  <m:oMath xmlns:m="http://schemas.openxmlformats.org/officeDocument/2006/math">
                    <m:r>
                      <a:rPr lang="nl-NL" sz="3200" i="1">
                        <a:solidFill>
                          <a:schemeClr val="tx1"/>
                        </a:solidFill>
                        <a:latin typeface="Cambria Math" panose="02040503050406030204" pitchFamily="18" charset="0"/>
                        <a:ea typeface="Cambria Math" panose="02040503050406030204" pitchFamily="18" charset="0"/>
                      </a:rPr>
                      <m:t>∙</m:t>
                    </m:r>
                  </m:oMath>
                </a14:m>
                <a:r>
                  <a:rPr lang="nl-NL" sz="3200" dirty="0">
                    <a:solidFill>
                      <a:schemeClr val="tx1"/>
                    </a:solidFill>
                    <a:latin typeface="Roboto" panose="020B0604020202020204" charset="0"/>
                    <a:ea typeface="Roboto" panose="020B0604020202020204" charset="0"/>
                  </a:rPr>
                  <a:t> </a:t>
                </a:r>
                <a:r>
                  <a:rPr lang="el-GR" sz="3200" dirty="0">
                    <a:solidFill>
                      <a:srgbClr val="F16682"/>
                    </a:solidFill>
                    <a:latin typeface="Calibri" panose="020F0502020204030204" pitchFamily="34" charset="0"/>
                    <a:ea typeface="Roboto" panose="020B0604020202020204" charset="0"/>
                    <a:cs typeface="Calibri" panose="020F0502020204030204" pitchFamily="34" charset="0"/>
                  </a:rPr>
                  <a:t>Δ</a:t>
                </a:r>
                <a:r>
                  <a:rPr lang="nl-NL" sz="3200" dirty="0">
                    <a:solidFill>
                      <a:srgbClr val="F16682"/>
                    </a:solidFill>
                    <a:latin typeface="Roboto" panose="020B0604020202020204" charset="0"/>
                    <a:ea typeface="Roboto" panose="020B0604020202020204" charset="0"/>
                  </a:rPr>
                  <a:t>t</a:t>
                </a:r>
                <a:r>
                  <a:rPr lang="nl-NL" sz="3200" dirty="0">
                    <a:solidFill>
                      <a:schemeClr val="tx1"/>
                    </a:solidFill>
                    <a:latin typeface="Roboto" panose="020B0604020202020204" charset="0"/>
                    <a:ea typeface="Roboto" panose="020B0604020202020204" charset="0"/>
                  </a:rPr>
                  <a:t> </a:t>
                </a:r>
                <a:r>
                  <a:rPr lang="nl-NL" sz="3200" dirty="0">
                    <a:solidFill>
                      <a:schemeClr val="bg1">
                        <a:lumMod val="85000"/>
                      </a:schemeClr>
                    </a:solidFill>
                    <a:latin typeface="Roboto" panose="020B0604020202020204" charset="0"/>
                    <a:ea typeface="Roboto" panose="020B0604020202020204" charset="0"/>
                  </a:rPr>
                  <a:t>[s]</a:t>
                </a:r>
                <a:endParaRPr lang="en-US" sz="3200" dirty="0">
                  <a:solidFill>
                    <a:schemeClr val="tx1"/>
                  </a:solidFill>
                  <a:latin typeface="Roboto" panose="020B0604020202020204" charset="0"/>
                  <a:ea typeface="Roboto" panose="020B0604020202020204" charset="0"/>
                </a:endParaRPr>
              </a:p>
            </p:txBody>
          </p:sp>
        </mc:Choice>
        <mc:Fallback xmlns="">
          <p:sp>
            <p:nvSpPr>
              <p:cNvPr id="31" name="Callout: Bent Line 30">
                <a:extLst>
                  <a:ext uri="{FF2B5EF4-FFF2-40B4-BE49-F238E27FC236}">
                    <a16:creationId xmlns:a16="http://schemas.microsoft.com/office/drawing/2014/main" id="{EAF33E82-6468-EAF2-51E0-3564DC21225C}"/>
                  </a:ext>
                </a:extLst>
              </p:cNvPr>
              <p:cNvSpPr>
                <a:spLocks noRot="1" noChangeAspect="1" noMove="1" noResize="1" noEditPoints="1" noAdjustHandles="1" noChangeArrowheads="1" noChangeShapeType="1" noTextEdit="1"/>
              </p:cNvSpPr>
              <p:nvPr/>
            </p:nvSpPr>
            <p:spPr>
              <a:xfrm flipH="1">
                <a:off x="177346" y="5146931"/>
                <a:ext cx="4629432" cy="5949693"/>
              </a:xfrm>
              <a:prstGeom prst="borderCallout2">
                <a:avLst>
                  <a:gd name="adj1" fmla="val 18751"/>
                  <a:gd name="adj2" fmla="val -2520"/>
                  <a:gd name="adj3" fmla="val 18750"/>
                  <a:gd name="adj4" fmla="val -16667"/>
                  <a:gd name="adj5" fmla="val 23862"/>
                  <a:gd name="adj6" fmla="val -22086"/>
                </a:avLst>
              </a:prstGeom>
              <a:blipFill>
                <a:blip r:embed="rId14"/>
                <a:stretch>
                  <a:fillRect/>
                </a:stretch>
              </a:blipFill>
              <a:ln>
                <a:solidFill>
                  <a:schemeClr val="tx1"/>
                </a:solidFill>
                <a:prstDash val="lgDash"/>
              </a:ln>
            </p:spPr>
            <p:txBody>
              <a:bodyPr/>
              <a:lstStyle/>
              <a:p>
                <a:r>
                  <a:rPr lang="nl-NL">
                    <a:noFill/>
                  </a:rPr>
                  <a:t> </a:t>
                </a:r>
              </a:p>
            </p:txBody>
          </p:sp>
        </mc:Fallback>
      </mc:AlternateContent>
    </p:spTree>
    <p:extLst>
      <p:ext uri="{BB962C8B-B14F-4D97-AF65-F5344CB8AC3E}">
        <p14:creationId xmlns:p14="http://schemas.microsoft.com/office/powerpoint/2010/main" val="173469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038"/>
                                        </p:tgtEl>
                                        <p:attrNameLst>
                                          <p:attrName>style.visibility</p:attrName>
                                        </p:attrNameLst>
                                      </p:cBhvr>
                                      <p:to>
                                        <p:strVal val="visible"/>
                                      </p:to>
                                    </p:set>
                                    <p:animEffect transition="in" filter="fade">
                                      <p:cBhvr>
                                        <p:cTn id="20" dur="500"/>
                                        <p:tgtEl>
                                          <p:spTgt spid="1038"/>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nodeType="withEffect">
                                  <p:stCondLst>
                                    <p:cond delay="0"/>
                                  </p:stCondLst>
                                  <p:childTnLst>
                                    <p:set>
                                      <p:cBhvr>
                                        <p:cTn id="25" dur="1" fill="hold">
                                          <p:stCondLst>
                                            <p:cond delay="0"/>
                                          </p:stCondLst>
                                        </p:cTn>
                                        <p:tgtEl>
                                          <p:spTgt spid="1036"/>
                                        </p:tgtEl>
                                        <p:attrNameLst>
                                          <p:attrName>style.visibility</p:attrName>
                                        </p:attrNameLst>
                                      </p:cBhvr>
                                      <p:to>
                                        <p:strVal val="visible"/>
                                      </p:to>
                                    </p:set>
                                    <p:animEffect transition="in" filter="fade">
                                      <p:cBhvr>
                                        <p:cTn id="26" dur="500"/>
                                        <p:tgtEl>
                                          <p:spTgt spid="10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up)">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5" grpId="0" animBg="1"/>
      <p:bldP spid="16" grpId="0" animBg="1"/>
      <p:bldP spid="26" grpId="0" animBg="1"/>
      <p:bldP spid="28" grpId="0" animBg="1"/>
      <p:bldP spid="32"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3F1658-94AF-4A2E-816E-0520D6B2B7FD}"/>
              </a:ext>
            </a:extLst>
          </p:cNvPr>
          <p:cNvSpPr>
            <a:spLocks noGrp="1"/>
          </p:cNvSpPr>
          <p:nvPr>
            <p:ph type="body" sz="quarter" idx="14"/>
          </p:nvPr>
        </p:nvSpPr>
        <p:spPr/>
        <p:txBody>
          <a:bodyPr/>
          <a:lstStyle/>
          <a:p>
            <a:r>
              <a:rPr lang="nl-NL" dirty="0">
                <a:solidFill>
                  <a:srgbClr val="B1D249"/>
                </a:solidFill>
              </a:rPr>
              <a:t>WP3:  Data Analysis &amp; </a:t>
            </a:r>
            <a:r>
              <a:rPr lang="nl-NL" dirty="0" err="1">
                <a:solidFill>
                  <a:srgbClr val="B1D249"/>
                </a:solidFill>
              </a:rPr>
              <a:t>Prediction</a:t>
            </a:r>
            <a:endParaRPr lang="nl-NL" dirty="0">
              <a:solidFill>
                <a:srgbClr val="B1D249"/>
              </a:solidFill>
            </a:endParaRPr>
          </a:p>
        </p:txBody>
      </p:sp>
      <p:sp>
        <p:nvSpPr>
          <p:cNvPr id="4" name="Title 3">
            <a:extLst>
              <a:ext uri="{FF2B5EF4-FFF2-40B4-BE49-F238E27FC236}">
                <a16:creationId xmlns:a16="http://schemas.microsoft.com/office/drawing/2014/main" id="{AA099E2E-752B-469E-8AD7-3A02EDA11BC8}"/>
              </a:ext>
            </a:extLst>
          </p:cNvPr>
          <p:cNvSpPr>
            <a:spLocks noGrp="1"/>
          </p:cNvSpPr>
          <p:nvPr>
            <p:ph type="title"/>
          </p:nvPr>
        </p:nvSpPr>
        <p:spPr>
          <a:xfrm>
            <a:off x="1187522" y="2495806"/>
            <a:ext cx="21050686" cy="1390394"/>
          </a:xfrm>
        </p:spPr>
        <p:txBody>
          <a:bodyPr/>
          <a:lstStyle/>
          <a:p>
            <a:r>
              <a:rPr lang="nl-NL" dirty="0">
                <a:solidFill>
                  <a:srgbClr val="B1D249"/>
                </a:solidFill>
              </a:rPr>
              <a:t>Analysis model </a:t>
            </a:r>
            <a:r>
              <a:rPr lang="nl-NL" dirty="0" err="1">
                <a:solidFill>
                  <a:srgbClr val="B1D249"/>
                </a:solidFill>
              </a:rPr>
              <a:t>equations</a:t>
            </a:r>
            <a:r>
              <a:rPr lang="nl-NL" dirty="0">
                <a:solidFill>
                  <a:srgbClr val="B1D249"/>
                </a:solidFill>
              </a:rPr>
              <a:t> (GEKKO Python)</a:t>
            </a:r>
          </a:p>
        </p:txBody>
      </p:sp>
      <p:pic>
        <p:nvPicPr>
          <p:cNvPr id="8" name="Content Placeholder 7">
            <a:extLst>
              <a:ext uri="{FF2B5EF4-FFF2-40B4-BE49-F238E27FC236}">
                <a16:creationId xmlns:a16="http://schemas.microsoft.com/office/drawing/2014/main" id="{BCD37F3E-E7FA-A3F1-9C85-914E99246475}"/>
              </a:ext>
            </a:extLst>
          </p:cNvPr>
          <p:cNvPicPr>
            <a:picLocks noGrp="1" noChangeAspect="1"/>
          </p:cNvPicPr>
          <p:nvPr>
            <p:ph idx="1"/>
          </p:nvPr>
        </p:nvPicPr>
        <p:blipFill>
          <a:blip r:embed="rId3"/>
          <a:stretch>
            <a:fillRect/>
          </a:stretch>
        </p:blipFill>
        <p:spPr>
          <a:xfrm>
            <a:off x="1187522" y="4684435"/>
            <a:ext cx="21973590" cy="5903353"/>
          </a:xfrm>
        </p:spPr>
      </p:pic>
      <p:sp>
        <p:nvSpPr>
          <p:cNvPr id="2" name="Rectangle 1">
            <a:extLst>
              <a:ext uri="{FF2B5EF4-FFF2-40B4-BE49-F238E27FC236}">
                <a16:creationId xmlns:a16="http://schemas.microsoft.com/office/drawing/2014/main" id="{0C60321C-376A-0C2D-B30C-B2C849D0C0CD}"/>
              </a:ext>
            </a:extLst>
          </p:cNvPr>
          <p:cNvSpPr/>
          <p:nvPr/>
        </p:nvSpPr>
        <p:spPr>
          <a:xfrm>
            <a:off x="1187522" y="6574971"/>
            <a:ext cx="15119278" cy="587829"/>
          </a:xfrm>
          <a:custGeom>
            <a:avLst/>
            <a:gdLst>
              <a:gd name="connsiteX0" fmla="*/ 0 w 15119278"/>
              <a:gd name="connsiteY0" fmla="*/ 0 h 587829"/>
              <a:gd name="connsiteX1" fmla="*/ 279125 w 15119278"/>
              <a:gd name="connsiteY1" fmla="*/ 0 h 587829"/>
              <a:gd name="connsiteX2" fmla="*/ 860636 w 15119278"/>
              <a:gd name="connsiteY2" fmla="*/ 0 h 587829"/>
              <a:gd name="connsiteX3" fmla="*/ 1744532 w 15119278"/>
              <a:gd name="connsiteY3" fmla="*/ 0 h 587829"/>
              <a:gd name="connsiteX4" fmla="*/ 1872464 w 15119278"/>
              <a:gd name="connsiteY4" fmla="*/ 0 h 587829"/>
              <a:gd name="connsiteX5" fmla="*/ 2302782 w 15119278"/>
              <a:gd name="connsiteY5" fmla="*/ 0 h 587829"/>
              <a:gd name="connsiteX6" fmla="*/ 3186679 w 15119278"/>
              <a:gd name="connsiteY6" fmla="*/ 0 h 587829"/>
              <a:gd name="connsiteX7" fmla="*/ 3768189 w 15119278"/>
              <a:gd name="connsiteY7" fmla="*/ 0 h 587829"/>
              <a:gd name="connsiteX8" fmla="*/ 4047314 w 15119278"/>
              <a:gd name="connsiteY8" fmla="*/ 0 h 587829"/>
              <a:gd name="connsiteX9" fmla="*/ 4780018 w 15119278"/>
              <a:gd name="connsiteY9" fmla="*/ 0 h 587829"/>
              <a:gd name="connsiteX10" fmla="*/ 4907950 w 15119278"/>
              <a:gd name="connsiteY10" fmla="*/ 0 h 587829"/>
              <a:gd name="connsiteX11" fmla="*/ 5640654 w 15119278"/>
              <a:gd name="connsiteY11" fmla="*/ 0 h 587829"/>
              <a:gd name="connsiteX12" fmla="*/ 6373357 w 15119278"/>
              <a:gd name="connsiteY12" fmla="*/ 0 h 587829"/>
              <a:gd name="connsiteX13" fmla="*/ 7106061 w 15119278"/>
              <a:gd name="connsiteY13" fmla="*/ 0 h 587829"/>
              <a:gd name="connsiteX14" fmla="*/ 7536379 w 15119278"/>
              <a:gd name="connsiteY14" fmla="*/ 0 h 587829"/>
              <a:gd name="connsiteX15" fmla="*/ 8117889 w 15119278"/>
              <a:gd name="connsiteY15" fmla="*/ 0 h 587829"/>
              <a:gd name="connsiteX16" fmla="*/ 8850593 w 15119278"/>
              <a:gd name="connsiteY16" fmla="*/ 0 h 587829"/>
              <a:gd name="connsiteX17" fmla="*/ 9734489 w 15119278"/>
              <a:gd name="connsiteY17" fmla="*/ 0 h 587829"/>
              <a:gd name="connsiteX18" fmla="*/ 10164807 w 15119278"/>
              <a:gd name="connsiteY18" fmla="*/ 0 h 587829"/>
              <a:gd name="connsiteX19" fmla="*/ 10595125 w 15119278"/>
              <a:gd name="connsiteY19" fmla="*/ 0 h 587829"/>
              <a:gd name="connsiteX20" fmla="*/ 11176636 w 15119278"/>
              <a:gd name="connsiteY20" fmla="*/ 0 h 587829"/>
              <a:gd name="connsiteX21" fmla="*/ 11304568 w 15119278"/>
              <a:gd name="connsiteY21" fmla="*/ 0 h 587829"/>
              <a:gd name="connsiteX22" fmla="*/ 12188464 w 15119278"/>
              <a:gd name="connsiteY22" fmla="*/ 0 h 587829"/>
              <a:gd name="connsiteX23" fmla="*/ 12316396 w 15119278"/>
              <a:gd name="connsiteY23" fmla="*/ 0 h 587829"/>
              <a:gd name="connsiteX24" fmla="*/ 12897907 w 15119278"/>
              <a:gd name="connsiteY24" fmla="*/ 0 h 587829"/>
              <a:gd name="connsiteX25" fmla="*/ 13630611 w 15119278"/>
              <a:gd name="connsiteY25" fmla="*/ 0 h 587829"/>
              <a:gd name="connsiteX26" fmla="*/ 14363314 w 15119278"/>
              <a:gd name="connsiteY26" fmla="*/ 0 h 587829"/>
              <a:gd name="connsiteX27" fmla="*/ 15119278 w 15119278"/>
              <a:gd name="connsiteY27" fmla="*/ 0 h 587829"/>
              <a:gd name="connsiteX28" fmla="*/ 15119278 w 15119278"/>
              <a:gd name="connsiteY28" fmla="*/ 587829 h 587829"/>
              <a:gd name="connsiteX29" fmla="*/ 14688960 w 15119278"/>
              <a:gd name="connsiteY29" fmla="*/ 587829 h 587829"/>
              <a:gd name="connsiteX30" fmla="*/ 13805064 w 15119278"/>
              <a:gd name="connsiteY30" fmla="*/ 587829 h 587829"/>
              <a:gd name="connsiteX31" fmla="*/ 13223553 w 15119278"/>
              <a:gd name="connsiteY31" fmla="*/ 587829 h 587829"/>
              <a:gd name="connsiteX32" fmla="*/ 12339657 w 15119278"/>
              <a:gd name="connsiteY32" fmla="*/ 587829 h 587829"/>
              <a:gd name="connsiteX33" fmla="*/ 12060532 w 15119278"/>
              <a:gd name="connsiteY33" fmla="*/ 587829 h 587829"/>
              <a:gd name="connsiteX34" fmla="*/ 11176636 w 15119278"/>
              <a:gd name="connsiteY34" fmla="*/ 587829 h 587829"/>
              <a:gd name="connsiteX35" fmla="*/ 10595125 w 15119278"/>
              <a:gd name="connsiteY35" fmla="*/ 587829 h 587829"/>
              <a:gd name="connsiteX36" fmla="*/ 10164807 w 15119278"/>
              <a:gd name="connsiteY36" fmla="*/ 587829 h 587829"/>
              <a:gd name="connsiteX37" fmla="*/ 9280911 w 15119278"/>
              <a:gd name="connsiteY37" fmla="*/ 587829 h 587829"/>
              <a:gd name="connsiteX38" fmla="*/ 8548207 w 15119278"/>
              <a:gd name="connsiteY38" fmla="*/ 587829 h 587829"/>
              <a:gd name="connsiteX39" fmla="*/ 7966696 w 15119278"/>
              <a:gd name="connsiteY39" fmla="*/ 587829 h 587829"/>
              <a:gd name="connsiteX40" fmla="*/ 7082800 w 15119278"/>
              <a:gd name="connsiteY40" fmla="*/ 587829 h 587829"/>
              <a:gd name="connsiteX41" fmla="*/ 6803675 w 15119278"/>
              <a:gd name="connsiteY41" fmla="*/ 587829 h 587829"/>
              <a:gd name="connsiteX42" fmla="*/ 6675743 w 15119278"/>
              <a:gd name="connsiteY42" fmla="*/ 587829 h 587829"/>
              <a:gd name="connsiteX43" fmla="*/ 5791846 w 15119278"/>
              <a:gd name="connsiteY43" fmla="*/ 587829 h 587829"/>
              <a:gd name="connsiteX44" fmla="*/ 5512721 w 15119278"/>
              <a:gd name="connsiteY44" fmla="*/ 587829 h 587829"/>
              <a:gd name="connsiteX45" fmla="*/ 4628825 w 15119278"/>
              <a:gd name="connsiteY45" fmla="*/ 587829 h 587829"/>
              <a:gd name="connsiteX46" fmla="*/ 4198507 w 15119278"/>
              <a:gd name="connsiteY46" fmla="*/ 587829 h 587829"/>
              <a:gd name="connsiteX47" fmla="*/ 3314611 w 15119278"/>
              <a:gd name="connsiteY47" fmla="*/ 587829 h 587829"/>
              <a:gd name="connsiteX48" fmla="*/ 3186679 w 15119278"/>
              <a:gd name="connsiteY48" fmla="*/ 587829 h 587829"/>
              <a:gd name="connsiteX49" fmla="*/ 2605168 w 15119278"/>
              <a:gd name="connsiteY49" fmla="*/ 587829 h 587829"/>
              <a:gd name="connsiteX50" fmla="*/ 2023657 w 15119278"/>
              <a:gd name="connsiteY50" fmla="*/ 587829 h 587829"/>
              <a:gd name="connsiteX51" fmla="*/ 1442147 w 15119278"/>
              <a:gd name="connsiteY51" fmla="*/ 587829 h 587829"/>
              <a:gd name="connsiteX52" fmla="*/ 709443 w 15119278"/>
              <a:gd name="connsiteY52" fmla="*/ 587829 h 587829"/>
              <a:gd name="connsiteX53" fmla="*/ 0 w 15119278"/>
              <a:gd name="connsiteY53" fmla="*/ 587829 h 587829"/>
              <a:gd name="connsiteX54" fmla="*/ 0 w 15119278"/>
              <a:gd name="connsiteY54" fmla="*/ 0 h 58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5119278" h="587829" fill="none" extrusionOk="0">
                <a:moveTo>
                  <a:pt x="0" y="0"/>
                </a:moveTo>
                <a:cubicBezTo>
                  <a:pt x="78900" y="-4487"/>
                  <a:pt x="214971" y="3419"/>
                  <a:pt x="279125" y="0"/>
                </a:cubicBezTo>
                <a:cubicBezTo>
                  <a:pt x="343279" y="-3419"/>
                  <a:pt x="578952" y="42604"/>
                  <a:pt x="860636" y="0"/>
                </a:cubicBezTo>
                <a:cubicBezTo>
                  <a:pt x="1142320" y="-42604"/>
                  <a:pt x="1525605" y="333"/>
                  <a:pt x="1744532" y="0"/>
                </a:cubicBezTo>
                <a:cubicBezTo>
                  <a:pt x="1963459" y="-333"/>
                  <a:pt x="1834572" y="13174"/>
                  <a:pt x="1872464" y="0"/>
                </a:cubicBezTo>
                <a:cubicBezTo>
                  <a:pt x="1910356" y="-13174"/>
                  <a:pt x="2107417" y="38913"/>
                  <a:pt x="2302782" y="0"/>
                </a:cubicBezTo>
                <a:cubicBezTo>
                  <a:pt x="2498147" y="-38913"/>
                  <a:pt x="2897348" y="79510"/>
                  <a:pt x="3186679" y="0"/>
                </a:cubicBezTo>
                <a:cubicBezTo>
                  <a:pt x="3476010" y="-79510"/>
                  <a:pt x="3583842" y="68553"/>
                  <a:pt x="3768189" y="0"/>
                </a:cubicBezTo>
                <a:cubicBezTo>
                  <a:pt x="3952536" y="-68553"/>
                  <a:pt x="3917693" y="28349"/>
                  <a:pt x="4047314" y="0"/>
                </a:cubicBezTo>
                <a:cubicBezTo>
                  <a:pt x="4176935" y="-28349"/>
                  <a:pt x="4598286" y="85547"/>
                  <a:pt x="4780018" y="0"/>
                </a:cubicBezTo>
                <a:cubicBezTo>
                  <a:pt x="4961750" y="-85547"/>
                  <a:pt x="4858468" y="13894"/>
                  <a:pt x="4907950" y="0"/>
                </a:cubicBezTo>
                <a:cubicBezTo>
                  <a:pt x="4957432" y="-13894"/>
                  <a:pt x="5280280" y="4536"/>
                  <a:pt x="5640654" y="0"/>
                </a:cubicBezTo>
                <a:cubicBezTo>
                  <a:pt x="6001028" y="-4536"/>
                  <a:pt x="6154754" y="22835"/>
                  <a:pt x="6373357" y="0"/>
                </a:cubicBezTo>
                <a:cubicBezTo>
                  <a:pt x="6591960" y="-22835"/>
                  <a:pt x="6924193" y="43294"/>
                  <a:pt x="7106061" y="0"/>
                </a:cubicBezTo>
                <a:cubicBezTo>
                  <a:pt x="7287929" y="-43294"/>
                  <a:pt x="7370586" y="16168"/>
                  <a:pt x="7536379" y="0"/>
                </a:cubicBezTo>
                <a:cubicBezTo>
                  <a:pt x="7702172" y="-16168"/>
                  <a:pt x="7837071" y="7401"/>
                  <a:pt x="8117889" y="0"/>
                </a:cubicBezTo>
                <a:cubicBezTo>
                  <a:pt x="8398707" y="-7401"/>
                  <a:pt x="8662088" y="46057"/>
                  <a:pt x="8850593" y="0"/>
                </a:cubicBezTo>
                <a:cubicBezTo>
                  <a:pt x="9039098" y="-46057"/>
                  <a:pt x="9515004" y="72521"/>
                  <a:pt x="9734489" y="0"/>
                </a:cubicBezTo>
                <a:cubicBezTo>
                  <a:pt x="9953974" y="-72521"/>
                  <a:pt x="10021198" y="4025"/>
                  <a:pt x="10164807" y="0"/>
                </a:cubicBezTo>
                <a:cubicBezTo>
                  <a:pt x="10308416" y="-4025"/>
                  <a:pt x="10436834" y="49549"/>
                  <a:pt x="10595125" y="0"/>
                </a:cubicBezTo>
                <a:cubicBezTo>
                  <a:pt x="10753416" y="-49549"/>
                  <a:pt x="11019813" y="62745"/>
                  <a:pt x="11176636" y="0"/>
                </a:cubicBezTo>
                <a:cubicBezTo>
                  <a:pt x="11333459" y="-62745"/>
                  <a:pt x="11269144" y="9998"/>
                  <a:pt x="11304568" y="0"/>
                </a:cubicBezTo>
                <a:cubicBezTo>
                  <a:pt x="11339992" y="-9998"/>
                  <a:pt x="11987277" y="89699"/>
                  <a:pt x="12188464" y="0"/>
                </a:cubicBezTo>
                <a:cubicBezTo>
                  <a:pt x="12389651" y="-89699"/>
                  <a:pt x="12286353" y="13986"/>
                  <a:pt x="12316396" y="0"/>
                </a:cubicBezTo>
                <a:cubicBezTo>
                  <a:pt x="12346439" y="-13986"/>
                  <a:pt x="12647317" y="60233"/>
                  <a:pt x="12897907" y="0"/>
                </a:cubicBezTo>
                <a:cubicBezTo>
                  <a:pt x="13148497" y="-60233"/>
                  <a:pt x="13325465" y="22426"/>
                  <a:pt x="13630611" y="0"/>
                </a:cubicBezTo>
                <a:cubicBezTo>
                  <a:pt x="13935757" y="-22426"/>
                  <a:pt x="14189427" y="19168"/>
                  <a:pt x="14363314" y="0"/>
                </a:cubicBezTo>
                <a:cubicBezTo>
                  <a:pt x="14537201" y="-19168"/>
                  <a:pt x="14811455" y="3335"/>
                  <a:pt x="15119278" y="0"/>
                </a:cubicBezTo>
                <a:cubicBezTo>
                  <a:pt x="15153741" y="188138"/>
                  <a:pt x="15100204" y="414589"/>
                  <a:pt x="15119278" y="587829"/>
                </a:cubicBezTo>
                <a:cubicBezTo>
                  <a:pt x="14975621" y="630913"/>
                  <a:pt x="14804615" y="564277"/>
                  <a:pt x="14688960" y="587829"/>
                </a:cubicBezTo>
                <a:cubicBezTo>
                  <a:pt x="14573305" y="611381"/>
                  <a:pt x="14167459" y="562067"/>
                  <a:pt x="13805064" y="587829"/>
                </a:cubicBezTo>
                <a:cubicBezTo>
                  <a:pt x="13442669" y="613591"/>
                  <a:pt x="13492375" y="560810"/>
                  <a:pt x="13223553" y="587829"/>
                </a:cubicBezTo>
                <a:cubicBezTo>
                  <a:pt x="12954731" y="614848"/>
                  <a:pt x="12537483" y="580405"/>
                  <a:pt x="12339657" y="587829"/>
                </a:cubicBezTo>
                <a:cubicBezTo>
                  <a:pt x="12141831" y="595253"/>
                  <a:pt x="12189428" y="581128"/>
                  <a:pt x="12060532" y="587829"/>
                </a:cubicBezTo>
                <a:cubicBezTo>
                  <a:pt x="11931637" y="594530"/>
                  <a:pt x="11388721" y="538280"/>
                  <a:pt x="11176636" y="587829"/>
                </a:cubicBezTo>
                <a:cubicBezTo>
                  <a:pt x="10964551" y="637378"/>
                  <a:pt x="10737889" y="586103"/>
                  <a:pt x="10595125" y="587829"/>
                </a:cubicBezTo>
                <a:cubicBezTo>
                  <a:pt x="10452361" y="589555"/>
                  <a:pt x="10325056" y="546141"/>
                  <a:pt x="10164807" y="587829"/>
                </a:cubicBezTo>
                <a:cubicBezTo>
                  <a:pt x="10004558" y="629517"/>
                  <a:pt x="9520065" y="552858"/>
                  <a:pt x="9280911" y="587829"/>
                </a:cubicBezTo>
                <a:cubicBezTo>
                  <a:pt x="9041757" y="622800"/>
                  <a:pt x="8859910" y="562630"/>
                  <a:pt x="8548207" y="587829"/>
                </a:cubicBezTo>
                <a:cubicBezTo>
                  <a:pt x="8236504" y="613028"/>
                  <a:pt x="8245468" y="585574"/>
                  <a:pt x="7966696" y="587829"/>
                </a:cubicBezTo>
                <a:cubicBezTo>
                  <a:pt x="7687924" y="590084"/>
                  <a:pt x="7478054" y="560692"/>
                  <a:pt x="7082800" y="587829"/>
                </a:cubicBezTo>
                <a:cubicBezTo>
                  <a:pt x="6687546" y="614966"/>
                  <a:pt x="6869673" y="565049"/>
                  <a:pt x="6803675" y="587829"/>
                </a:cubicBezTo>
                <a:cubicBezTo>
                  <a:pt x="6737678" y="610609"/>
                  <a:pt x="6735118" y="582294"/>
                  <a:pt x="6675743" y="587829"/>
                </a:cubicBezTo>
                <a:cubicBezTo>
                  <a:pt x="6616368" y="593364"/>
                  <a:pt x="6178485" y="499969"/>
                  <a:pt x="5791846" y="587829"/>
                </a:cubicBezTo>
                <a:cubicBezTo>
                  <a:pt x="5405207" y="675689"/>
                  <a:pt x="5592436" y="560965"/>
                  <a:pt x="5512721" y="587829"/>
                </a:cubicBezTo>
                <a:cubicBezTo>
                  <a:pt x="5433007" y="614693"/>
                  <a:pt x="4987751" y="518619"/>
                  <a:pt x="4628825" y="587829"/>
                </a:cubicBezTo>
                <a:cubicBezTo>
                  <a:pt x="4269899" y="657039"/>
                  <a:pt x="4309680" y="542574"/>
                  <a:pt x="4198507" y="587829"/>
                </a:cubicBezTo>
                <a:cubicBezTo>
                  <a:pt x="4087334" y="633084"/>
                  <a:pt x="3491828" y="544514"/>
                  <a:pt x="3314611" y="587829"/>
                </a:cubicBezTo>
                <a:cubicBezTo>
                  <a:pt x="3137394" y="631144"/>
                  <a:pt x="3216188" y="576465"/>
                  <a:pt x="3186679" y="587829"/>
                </a:cubicBezTo>
                <a:cubicBezTo>
                  <a:pt x="3157170" y="599193"/>
                  <a:pt x="2816317" y="518257"/>
                  <a:pt x="2605168" y="587829"/>
                </a:cubicBezTo>
                <a:cubicBezTo>
                  <a:pt x="2394019" y="657401"/>
                  <a:pt x="2199917" y="558021"/>
                  <a:pt x="2023657" y="587829"/>
                </a:cubicBezTo>
                <a:cubicBezTo>
                  <a:pt x="1847397" y="617637"/>
                  <a:pt x="1597391" y="578534"/>
                  <a:pt x="1442147" y="587829"/>
                </a:cubicBezTo>
                <a:cubicBezTo>
                  <a:pt x="1286903" y="597124"/>
                  <a:pt x="975257" y="565623"/>
                  <a:pt x="709443" y="587829"/>
                </a:cubicBezTo>
                <a:cubicBezTo>
                  <a:pt x="443629" y="610035"/>
                  <a:pt x="311916" y="512254"/>
                  <a:pt x="0" y="587829"/>
                </a:cubicBezTo>
                <a:cubicBezTo>
                  <a:pt x="-32080" y="443546"/>
                  <a:pt x="10815" y="206333"/>
                  <a:pt x="0" y="0"/>
                </a:cubicBezTo>
                <a:close/>
              </a:path>
              <a:path w="15119278" h="587829" stroke="0" extrusionOk="0">
                <a:moveTo>
                  <a:pt x="0" y="0"/>
                </a:moveTo>
                <a:cubicBezTo>
                  <a:pt x="162755" y="-5149"/>
                  <a:pt x="225093" y="43923"/>
                  <a:pt x="430318" y="0"/>
                </a:cubicBezTo>
                <a:cubicBezTo>
                  <a:pt x="635543" y="-43923"/>
                  <a:pt x="586925" y="28258"/>
                  <a:pt x="709443" y="0"/>
                </a:cubicBezTo>
                <a:cubicBezTo>
                  <a:pt x="831961" y="-28258"/>
                  <a:pt x="870768" y="415"/>
                  <a:pt x="988568" y="0"/>
                </a:cubicBezTo>
                <a:cubicBezTo>
                  <a:pt x="1106369" y="-415"/>
                  <a:pt x="1151827" y="23409"/>
                  <a:pt x="1267693" y="0"/>
                </a:cubicBezTo>
                <a:cubicBezTo>
                  <a:pt x="1383560" y="-23409"/>
                  <a:pt x="1430290" y="9053"/>
                  <a:pt x="1546818" y="0"/>
                </a:cubicBezTo>
                <a:cubicBezTo>
                  <a:pt x="1663347" y="-9053"/>
                  <a:pt x="1891356" y="67922"/>
                  <a:pt x="2128329" y="0"/>
                </a:cubicBezTo>
                <a:cubicBezTo>
                  <a:pt x="2365302" y="-67922"/>
                  <a:pt x="2626145" y="90547"/>
                  <a:pt x="3012225" y="0"/>
                </a:cubicBezTo>
                <a:cubicBezTo>
                  <a:pt x="3398305" y="-90547"/>
                  <a:pt x="3446677" y="26710"/>
                  <a:pt x="3593736" y="0"/>
                </a:cubicBezTo>
                <a:cubicBezTo>
                  <a:pt x="3740795" y="-26710"/>
                  <a:pt x="3995735" y="65262"/>
                  <a:pt x="4326440" y="0"/>
                </a:cubicBezTo>
                <a:cubicBezTo>
                  <a:pt x="4657145" y="-65262"/>
                  <a:pt x="4930335" y="61298"/>
                  <a:pt x="5210336" y="0"/>
                </a:cubicBezTo>
                <a:cubicBezTo>
                  <a:pt x="5490337" y="-61298"/>
                  <a:pt x="5504033" y="13496"/>
                  <a:pt x="5791846" y="0"/>
                </a:cubicBezTo>
                <a:cubicBezTo>
                  <a:pt x="6079659" y="-13496"/>
                  <a:pt x="6319703" y="62660"/>
                  <a:pt x="6675743" y="0"/>
                </a:cubicBezTo>
                <a:cubicBezTo>
                  <a:pt x="7031783" y="-62660"/>
                  <a:pt x="7184693" y="24032"/>
                  <a:pt x="7408446" y="0"/>
                </a:cubicBezTo>
                <a:cubicBezTo>
                  <a:pt x="7632199" y="-24032"/>
                  <a:pt x="7790694" y="54121"/>
                  <a:pt x="8141150" y="0"/>
                </a:cubicBezTo>
                <a:cubicBezTo>
                  <a:pt x="8491606" y="-54121"/>
                  <a:pt x="8383366" y="33687"/>
                  <a:pt x="8571468" y="0"/>
                </a:cubicBezTo>
                <a:cubicBezTo>
                  <a:pt x="8759570" y="-33687"/>
                  <a:pt x="8947452" y="1806"/>
                  <a:pt x="9152978" y="0"/>
                </a:cubicBezTo>
                <a:cubicBezTo>
                  <a:pt x="9358504" y="-1806"/>
                  <a:pt x="9315966" y="1040"/>
                  <a:pt x="9432103" y="0"/>
                </a:cubicBezTo>
                <a:cubicBezTo>
                  <a:pt x="9548240" y="-1040"/>
                  <a:pt x="9757608" y="37228"/>
                  <a:pt x="10013614" y="0"/>
                </a:cubicBezTo>
                <a:cubicBezTo>
                  <a:pt x="10269620" y="-37228"/>
                  <a:pt x="10095832" y="7097"/>
                  <a:pt x="10141546" y="0"/>
                </a:cubicBezTo>
                <a:cubicBezTo>
                  <a:pt x="10187260" y="-7097"/>
                  <a:pt x="10510285" y="30906"/>
                  <a:pt x="10874250" y="0"/>
                </a:cubicBezTo>
                <a:cubicBezTo>
                  <a:pt x="11238215" y="-30906"/>
                  <a:pt x="11284892" y="62807"/>
                  <a:pt x="11455761" y="0"/>
                </a:cubicBezTo>
                <a:cubicBezTo>
                  <a:pt x="11626630" y="-62807"/>
                  <a:pt x="11873581" y="55991"/>
                  <a:pt x="12037271" y="0"/>
                </a:cubicBezTo>
                <a:cubicBezTo>
                  <a:pt x="12200961" y="-55991"/>
                  <a:pt x="12525215" y="40987"/>
                  <a:pt x="12769975" y="0"/>
                </a:cubicBezTo>
                <a:cubicBezTo>
                  <a:pt x="13014735" y="-40987"/>
                  <a:pt x="13274812" y="2308"/>
                  <a:pt x="13502678" y="0"/>
                </a:cubicBezTo>
                <a:cubicBezTo>
                  <a:pt x="13730544" y="-2308"/>
                  <a:pt x="13994729" y="10289"/>
                  <a:pt x="14386575" y="0"/>
                </a:cubicBezTo>
                <a:cubicBezTo>
                  <a:pt x="14778421" y="-10289"/>
                  <a:pt x="14787698" y="61711"/>
                  <a:pt x="15119278" y="0"/>
                </a:cubicBezTo>
                <a:cubicBezTo>
                  <a:pt x="15173565" y="239672"/>
                  <a:pt x="15050353" y="408598"/>
                  <a:pt x="15119278" y="587829"/>
                </a:cubicBezTo>
                <a:cubicBezTo>
                  <a:pt x="15050616" y="618299"/>
                  <a:pt x="14946518" y="571313"/>
                  <a:pt x="14840153" y="587829"/>
                </a:cubicBezTo>
                <a:cubicBezTo>
                  <a:pt x="14733788" y="604345"/>
                  <a:pt x="14773259" y="574284"/>
                  <a:pt x="14712221" y="587829"/>
                </a:cubicBezTo>
                <a:cubicBezTo>
                  <a:pt x="14651183" y="601374"/>
                  <a:pt x="14247940" y="536639"/>
                  <a:pt x="13979517" y="587829"/>
                </a:cubicBezTo>
                <a:cubicBezTo>
                  <a:pt x="13711094" y="639019"/>
                  <a:pt x="13620961" y="559663"/>
                  <a:pt x="13398006" y="587829"/>
                </a:cubicBezTo>
                <a:cubicBezTo>
                  <a:pt x="13175051" y="615995"/>
                  <a:pt x="13253298" y="582092"/>
                  <a:pt x="13118881" y="587829"/>
                </a:cubicBezTo>
                <a:cubicBezTo>
                  <a:pt x="12984464" y="593566"/>
                  <a:pt x="12727733" y="583681"/>
                  <a:pt x="12386178" y="587829"/>
                </a:cubicBezTo>
                <a:cubicBezTo>
                  <a:pt x="12044623" y="591977"/>
                  <a:pt x="12293447" y="578823"/>
                  <a:pt x="12258245" y="587829"/>
                </a:cubicBezTo>
                <a:cubicBezTo>
                  <a:pt x="12223043" y="596835"/>
                  <a:pt x="11862955" y="573734"/>
                  <a:pt x="11676735" y="587829"/>
                </a:cubicBezTo>
                <a:cubicBezTo>
                  <a:pt x="11490515" y="601924"/>
                  <a:pt x="11592385" y="580986"/>
                  <a:pt x="11548802" y="587829"/>
                </a:cubicBezTo>
                <a:cubicBezTo>
                  <a:pt x="11505219" y="594672"/>
                  <a:pt x="11113766" y="571552"/>
                  <a:pt x="10967292" y="587829"/>
                </a:cubicBezTo>
                <a:cubicBezTo>
                  <a:pt x="10820818" y="604106"/>
                  <a:pt x="10524713" y="519135"/>
                  <a:pt x="10083395" y="587829"/>
                </a:cubicBezTo>
                <a:cubicBezTo>
                  <a:pt x="9642077" y="656523"/>
                  <a:pt x="10013423" y="579027"/>
                  <a:pt x="9955463" y="587829"/>
                </a:cubicBezTo>
                <a:cubicBezTo>
                  <a:pt x="9897503" y="596631"/>
                  <a:pt x="9654051" y="525586"/>
                  <a:pt x="9373952" y="587829"/>
                </a:cubicBezTo>
                <a:cubicBezTo>
                  <a:pt x="9093853" y="650072"/>
                  <a:pt x="9108752" y="536524"/>
                  <a:pt x="8943634" y="587829"/>
                </a:cubicBezTo>
                <a:cubicBezTo>
                  <a:pt x="8778516" y="639134"/>
                  <a:pt x="8444234" y="537840"/>
                  <a:pt x="8059738" y="587829"/>
                </a:cubicBezTo>
                <a:cubicBezTo>
                  <a:pt x="7675242" y="637818"/>
                  <a:pt x="7604924" y="532909"/>
                  <a:pt x="7175842" y="587829"/>
                </a:cubicBezTo>
                <a:cubicBezTo>
                  <a:pt x="6746760" y="642749"/>
                  <a:pt x="6700055" y="482094"/>
                  <a:pt x="6291946" y="587829"/>
                </a:cubicBezTo>
                <a:cubicBezTo>
                  <a:pt x="5883837" y="693564"/>
                  <a:pt x="5733718" y="548965"/>
                  <a:pt x="5559242" y="587829"/>
                </a:cubicBezTo>
                <a:cubicBezTo>
                  <a:pt x="5384766" y="626693"/>
                  <a:pt x="5261420" y="565292"/>
                  <a:pt x="4977732" y="587829"/>
                </a:cubicBezTo>
                <a:cubicBezTo>
                  <a:pt x="4694044" y="610366"/>
                  <a:pt x="4503053" y="509099"/>
                  <a:pt x="4093835" y="587829"/>
                </a:cubicBezTo>
                <a:cubicBezTo>
                  <a:pt x="3684617" y="666559"/>
                  <a:pt x="3777612" y="543912"/>
                  <a:pt x="3663517" y="587829"/>
                </a:cubicBezTo>
                <a:cubicBezTo>
                  <a:pt x="3549422" y="631746"/>
                  <a:pt x="3184385" y="581658"/>
                  <a:pt x="2930814" y="587829"/>
                </a:cubicBezTo>
                <a:cubicBezTo>
                  <a:pt x="2677243" y="594000"/>
                  <a:pt x="2729692" y="565798"/>
                  <a:pt x="2651689" y="587829"/>
                </a:cubicBezTo>
                <a:cubicBezTo>
                  <a:pt x="2573686" y="609860"/>
                  <a:pt x="2182404" y="570887"/>
                  <a:pt x="1918985" y="587829"/>
                </a:cubicBezTo>
                <a:cubicBezTo>
                  <a:pt x="1655566" y="604771"/>
                  <a:pt x="1400052" y="533801"/>
                  <a:pt x="1186282" y="587829"/>
                </a:cubicBezTo>
                <a:cubicBezTo>
                  <a:pt x="972512" y="641857"/>
                  <a:pt x="273374" y="558823"/>
                  <a:pt x="0" y="587829"/>
                </a:cubicBezTo>
                <a:cubicBezTo>
                  <a:pt x="-44150" y="425924"/>
                  <a:pt x="56883" y="185289"/>
                  <a:pt x="0" y="0"/>
                </a:cubicBezTo>
                <a:close/>
              </a:path>
            </a:pathLst>
          </a:custGeom>
          <a:solidFill>
            <a:srgbClr val="FFCB05">
              <a:alpha val="50196"/>
            </a:srgbClr>
          </a:solidFill>
          <a:ln w="28575">
            <a:solidFill>
              <a:schemeClr val="accent3"/>
            </a:solidFill>
            <a:extLst>
              <a:ext uri="{C807C97D-BFC1-408E-A445-0C87EB9F89A2}">
                <ask:lineSketchStyleProps xmlns:ask="http://schemas.microsoft.com/office/drawing/2018/sketchyshapes" sd="341234760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0391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C093E7-5C22-42C5-B84C-BB5CC74CC9C1}"/>
              </a:ext>
            </a:extLst>
          </p:cNvPr>
          <p:cNvSpPr>
            <a:spLocks noGrp="1"/>
          </p:cNvSpPr>
          <p:nvPr>
            <p:ph type="body" sz="quarter" idx="14"/>
          </p:nvPr>
        </p:nvSpPr>
        <p:spPr/>
        <p:txBody>
          <a:bodyPr/>
          <a:lstStyle/>
          <a:p>
            <a:r>
              <a:rPr lang="nl-NL" dirty="0">
                <a:solidFill>
                  <a:srgbClr val="B1D249"/>
                </a:solidFill>
              </a:rPr>
              <a:t>WP3:  Data Analysis &amp; </a:t>
            </a:r>
            <a:r>
              <a:rPr lang="nl-NL" dirty="0" err="1">
                <a:solidFill>
                  <a:srgbClr val="B1D249"/>
                </a:solidFill>
              </a:rPr>
              <a:t>Prediction</a:t>
            </a:r>
            <a:endParaRPr lang="nl-NL" dirty="0">
              <a:solidFill>
                <a:srgbClr val="B1D249"/>
              </a:solidFill>
            </a:endParaRPr>
          </a:p>
        </p:txBody>
      </p:sp>
      <p:sp>
        <p:nvSpPr>
          <p:cNvPr id="4" name="Title 3">
            <a:extLst>
              <a:ext uri="{FF2B5EF4-FFF2-40B4-BE49-F238E27FC236}">
                <a16:creationId xmlns:a16="http://schemas.microsoft.com/office/drawing/2014/main" id="{93455B1D-5158-4385-98A0-2AC091D46988}"/>
              </a:ext>
            </a:extLst>
          </p:cNvPr>
          <p:cNvSpPr>
            <a:spLocks noGrp="1"/>
          </p:cNvSpPr>
          <p:nvPr>
            <p:ph type="title"/>
          </p:nvPr>
        </p:nvSpPr>
        <p:spPr/>
        <p:txBody>
          <a:bodyPr/>
          <a:lstStyle/>
          <a:p>
            <a:r>
              <a:rPr lang="nl-NL" dirty="0">
                <a:solidFill>
                  <a:srgbClr val="B1D249"/>
                </a:solidFill>
              </a:rPr>
              <a:t>Analysis: </a:t>
            </a:r>
            <a:r>
              <a:rPr lang="nl-NL" dirty="0" err="1">
                <a:solidFill>
                  <a:srgbClr val="B1D249"/>
                </a:solidFill>
              </a:rPr>
              <a:t>weather</a:t>
            </a:r>
            <a:r>
              <a:rPr lang="nl-NL" dirty="0">
                <a:solidFill>
                  <a:srgbClr val="B1D249"/>
                </a:solidFill>
              </a:rPr>
              <a:t> in Assendorp, Zwolle</a:t>
            </a:r>
            <a:endParaRPr lang="nl-NL" dirty="0"/>
          </a:p>
        </p:txBody>
      </p:sp>
      <p:pic>
        <p:nvPicPr>
          <p:cNvPr id="9" name="Content Placeholder 8" descr="Chart&#10;&#10;Description automatically generated">
            <a:extLst>
              <a:ext uri="{FF2B5EF4-FFF2-40B4-BE49-F238E27FC236}">
                <a16:creationId xmlns:a16="http://schemas.microsoft.com/office/drawing/2014/main" id="{2E09B29B-00DA-3627-699D-4E46059CE6F8}"/>
              </a:ext>
            </a:extLst>
          </p:cNvPr>
          <p:cNvPicPr>
            <a:picLocks noGrp="1" noChangeAspect="1"/>
          </p:cNvPicPr>
          <p:nvPr>
            <p:ph idx="1"/>
          </p:nvPr>
        </p:nvPicPr>
        <p:blipFill rotWithShape="1">
          <a:blip r:embed="rId2">
            <a:clrChange>
              <a:clrFrom>
                <a:srgbClr val="FFFFFF"/>
              </a:clrFrom>
              <a:clrTo>
                <a:srgbClr val="FFFFFF">
                  <a:alpha val="0"/>
                </a:srgbClr>
              </a:clrTo>
            </a:clrChange>
          </a:blip>
          <a:srcRect l="6893" t="11674" r="4719" b="7194"/>
          <a:stretch/>
        </p:blipFill>
        <p:spPr>
          <a:xfrm>
            <a:off x="1209085" y="3827354"/>
            <a:ext cx="20428249" cy="9119720"/>
          </a:xfrm>
        </p:spPr>
      </p:pic>
    </p:spTree>
    <p:extLst>
      <p:ext uri="{BB962C8B-B14F-4D97-AF65-F5344CB8AC3E}">
        <p14:creationId xmlns:p14="http://schemas.microsoft.com/office/powerpoint/2010/main" val="36049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C093E7-5C22-42C5-B84C-BB5CC74CC9C1}"/>
              </a:ext>
            </a:extLst>
          </p:cNvPr>
          <p:cNvSpPr>
            <a:spLocks noGrp="1"/>
          </p:cNvSpPr>
          <p:nvPr>
            <p:ph type="body" sz="quarter" idx="14"/>
          </p:nvPr>
        </p:nvSpPr>
        <p:spPr/>
        <p:txBody>
          <a:bodyPr/>
          <a:lstStyle/>
          <a:p>
            <a:r>
              <a:rPr lang="nl-NL" dirty="0">
                <a:solidFill>
                  <a:srgbClr val="B1D249"/>
                </a:solidFill>
              </a:rPr>
              <a:t>WP3:  Data Analysis &amp; </a:t>
            </a:r>
            <a:r>
              <a:rPr lang="nl-NL" dirty="0" err="1">
                <a:solidFill>
                  <a:srgbClr val="B1D249"/>
                </a:solidFill>
              </a:rPr>
              <a:t>Prediction</a:t>
            </a:r>
            <a:endParaRPr lang="nl-NL" dirty="0">
              <a:solidFill>
                <a:srgbClr val="B1D249"/>
              </a:solidFill>
            </a:endParaRPr>
          </a:p>
        </p:txBody>
      </p:sp>
      <p:sp>
        <p:nvSpPr>
          <p:cNvPr id="4" name="Title 3">
            <a:extLst>
              <a:ext uri="{FF2B5EF4-FFF2-40B4-BE49-F238E27FC236}">
                <a16:creationId xmlns:a16="http://schemas.microsoft.com/office/drawing/2014/main" id="{93455B1D-5158-4385-98A0-2AC091D46988}"/>
              </a:ext>
            </a:extLst>
          </p:cNvPr>
          <p:cNvSpPr>
            <a:spLocks noGrp="1"/>
          </p:cNvSpPr>
          <p:nvPr>
            <p:ph type="title"/>
          </p:nvPr>
        </p:nvSpPr>
        <p:spPr/>
        <p:txBody>
          <a:bodyPr/>
          <a:lstStyle/>
          <a:p>
            <a:r>
              <a:rPr lang="nl-NL" dirty="0">
                <a:solidFill>
                  <a:srgbClr val="B1D249"/>
                </a:solidFill>
              </a:rPr>
              <a:t>Analysis: </a:t>
            </a:r>
            <a:r>
              <a:rPr lang="nl-NL" dirty="0" err="1">
                <a:solidFill>
                  <a:srgbClr val="B1D249"/>
                </a:solidFill>
              </a:rPr>
              <a:t>weather</a:t>
            </a:r>
            <a:r>
              <a:rPr lang="nl-NL" dirty="0">
                <a:solidFill>
                  <a:srgbClr val="B1D249"/>
                </a:solidFill>
              </a:rPr>
              <a:t> in Assendorp, Zwolle</a:t>
            </a:r>
            <a:endParaRPr lang="nl-NL" dirty="0"/>
          </a:p>
        </p:txBody>
      </p:sp>
      <p:pic>
        <p:nvPicPr>
          <p:cNvPr id="12" name="Content Placeholder 11" descr="Chart, histogram&#10;&#10;Description automatically generated">
            <a:extLst>
              <a:ext uri="{FF2B5EF4-FFF2-40B4-BE49-F238E27FC236}">
                <a16:creationId xmlns:a16="http://schemas.microsoft.com/office/drawing/2014/main" id="{023C60A8-F601-F5A5-59A1-32167F4E6E1A}"/>
              </a:ext>
            </a:extLst>
          </p:cNvPr>
          <p:cNvPicPr>
            <a:picLocks noGrp="1" noChangeAspect="1"/>
          </p:cNvPicPr>
          <p:nvPr>
            <p:ph idx="1"/>
          </p:nvPr>
        </p:nvPicPr>
        <p:blipFill rotWithShape="1">
          <a:blip r:embed="rId2">
            <a:clrChange>
              <a:clrFrom>
                <a:srgbClr val="FFFFFF"/>
              </a:clrFrom>
              <a:clrTo>
                <a:srgbClr val="FFFFFF">
                  <a:alpha val="0"/>
                </a:srgbClr>
              </a:clrTo>
            </a:clrChange>
          </a:blip>
          <a:srcRect l="6926" t="11168" r="4069" b="7252"/>
          <a:stretch/>
        </p:blipFill>
        <p:spPr>
          <a:xfrm>
            <a:off x="1209085" y="4114800"/>
            <a:ext cx="21029123" cy="8956964"/>
          </a:xfrm>
        </p:spPr>
      </p:pic>
    </p:spTree>
    <p:extLst>
      <p:ext uri="{BB962C8B-B14F-4D97-AF65-F5344CB8AC3E}">
        <p14:creationId xmlns:p14="http://schemas.microsoft.com/office/powerpoint/2010/main" val="143506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C093E7-5C22-42C5-B84C-BB5CC74CC9C1}"/>
              </a:ext>
            </a:extLst>
          </p:cNvPr>
          <p:cNvSpPr>
            <a:spLocks noGrp="1"/>
          </p:cNvSpPr>
          <p:nvPr>
            <p:ph type="body" sz="quarter" idx="14"/>
          </p:nvPr>
        </p:nvSpPr>
        <p:spPr/>
        <p:txBody>
          <a:bodyPr/>
          <a:lstStyle/>
          <a:p>
            <a:r>
              <a:rPr lang="nl-NL" dirty="0">
                <a:solidFill>
                  <a:srgbClr val="B1D249"/>
                </a:solidFill>
              </a:rPr>
              <a:t>WP3:  Data Analysis &amp; </a:t>
            </a:r>
            <a:r>
              <a:rPr lang="nl-NL" dirty="0" err="1">
                <a:solidFill>
                  <a:srgbClr val="B1D249"/>
                </a:solidFill>
              </a:rPr>
              <a:t>Prediction</a:t>
            </a:r>
            <a:endParaRPr lang="nl-NL" dirty="0">
              <a:solidFill>
                <a:srgbClr val="B1D249"/>
              </a:solidFill>
            </a:endParaRPr>
          </a:p>
        </p:txBody>
      </p:sp>
      <p:sp>
        <p:nvSpPr>
          <p:cNvPr id="4" name="Title 3">
            <a:extLst>
              <a:ext uri="{FF2B5EF4-FFF2-40B4-BE49-F238E27FC236}">
                <a16:creationId xmlns:a16="http://schemas.microsoft.com/office/drawing/2014/main" id="{93455B1D-5158-4385-98A0-2AC091D46988}"/>
              </a:ext>
            </a:extLst>
          </p:cNvPr>
          <p:cNvSpPr>
            <a:spLocks noGrp="1"/>
          </p:cNvSpPr>
          <p:nvPr>
            <p:ph type="title"/>
          </p:nvPr>
        </p:nvSpPr>
        <p:spPr/>
        <p:txBody>
          <a:bodyPr/>
          <a:lstStyle/>
          <a:p>
            <a:r>
              <a:rPr lang="nl-NL" dirty="0">
                <a:solidFill>
                  <a:srgbClr val="B1D249"/>
                </a:solidFill>
              </a:rPr>
              <a:t>Analysis: data fora single home single week</a:t>
            </a:r>
            <a:endParaRPr lang="nl-NL" dirty="0"/>
          </a:p>
        </p:txBody>
      </p:sp>
      <p:pic>
        <p:nvPicPr>
          <p:cNvPr id="12" name="Content Placeholder 11">
            <a:extLst>
              <a:ext uri="{FF2B5EF4-FFF2-40B4-BE49-F238E27FC236}">
                <a16:creationId xmlns:a16="http://schemas.microsoft.com/office/drawing/2014/main" id="{023C60A8-F601-F5A5-59A1-32167F4E6E1A}"/>
              </a:ext>
            </a:extLst>
          </p:cNvPr>
          <p:cNvPicPr>
            <a:picLocks noGrp="1" noChangeAspect="1"/>
          </p:cNvPicPr>
          <p:nvPr>
            <p:ph idx="1"/>
          </p:nvPr>
        </p:nvPicPr>
        <p:blipFill rotWithShape="1">
          <a:blip r:embed="rId2">
            <a:clrChange>
              <a:clrFrom>
                <a:srgbClr val="FFFFFF"/>
              </a:clrFrom>
              <a:clrTo>
                <a:srgbClr val="FFFFFF">
                  <a:alpha val="0"/>
                </a:srgbClr>
              </a:clrTo>
            </a:clrChange>
          </a:blip>
          <a:srcRect l="6674" t="6150" r="1701" b="6150"/>
          <a:stretch/>
        </p:blipFill>
        <p:spPr>
          <a:xfrm>
            <a:off x="1731597" y="3462363"/>
            <a:ext cx="20671201" cy="9609401"/>
          </a:xfrm>
        </p:spPr>
      </p:pic>
    </p:spTree>
    <p:extLst>
      <p:ext uri="{BB962C8B-B14F-4D97-AF65-F5344CB8AC3E}">
        <p14:creationId xmlns:p14="http://schemas.microsoft.com/office/powerpoint/2010/main" val="3597915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C093E7-5C22-42C5-B84C-BB5CC74CC9C1}"/>
              </a:ext>
            </a:extLst>
          </p:cNvPr>
          <p:cNvSpPr>
            <a:spLocks noGrp="1"/>
          </p:cNvSpPr>
          <p:nvPr>
            <p:ph type="body" sz="quarter" idx="14"/>
          </p:nvPr>
        </p:nvSpPr>
        <p:spPr/>
        <p:txBody>
          <a:bodyPr/>
          <a:lstStyle/>
          <a:p>
            <a:r>
              <a:rPr lang="nl-NL" dirty="0">
                <a:solidFill>
                  <a:srgbClr val="B1D249"/>
                </a:solidFill>
              </a:rPr>
              <a:t>WP3:  Data Analysis &amp; </a:t>
            </a:r>
            <a:r>
              <a:rPr lang="nl-NL" dirty="0" err="1">
                <a:solidFill>
                  <a:srgbClr val="B1D249"/>
                </a:solidFill>
              </a:rPr>
              <a:t>Prediction</a:t>
            </a:r>
            <a:endParaRPr lang="nl-NL" dirty="0">
              <a:solidFill>
                <a:srgbClr val="B1D249"/>
              </a:solidFill>
            </a:endParaRPr>
          </a:p>
        </p:txBody>
      </p:sp>
      <p:sp>
        <p:nvSpPr>
          <p:cNvPr id="4" name="Title 3">
            <a:extLst>
              <a:ext uri="{FF2B5EF4-FFF2-40B4-BE49-F238E27FC236}">
                <a16:creationId xmlns:a16="http://schemas.microsoft.com/office/drawing/2014/main" id="{93455B1D-5158-4385-98A0-2AC091D46988}"/>
              </a:ext>
            </a:extLst>
          </p:cNvPr>
          <p:cNvSpPr>
            <a:spLocks noGrp="1"/>
          </p:cNvSpPr>
          <p:nvPr>
            <p:ph type="title"/>
          </p:nvPr>
        </p:nvSpPr>
        <p:spPr/>
        <p:txBody>
          <a:bodyPr/>
          <a:lstStyle/>
          <a:p>
            <a:pPr>
              <a:lnSpc>
                <a:spcPct val="100000"/>
              </a:lnSpc>
            </a:pPr>
            <a:r>
              <a:rPr lang="nl-NL" dirty="0">
                <a:solidFill>
                  <a:srgbClr val="B1D249"/>
                </a:solidFill>
              </a:rPr>
              <a:t>Analysis </a:t>
            </a:r>
            <a:r>
              <a:rPr lang="nl-NL" dirty="0" err="1">
                <a:solidFill>
                  <a:srgbClr val="B1D249"/>
                </a:solidFill>
              </a:rPr>
              <a:t>results</a:t>
            </a:r>
            <a:br>
              <a:rPr lang="nl-NL" dirty="0">
                <a:solidFill>
                  <a:srgbClr val="B1D249"/>
                </a:solidFill>
              </a:rPr>
            </a:br>
            <a:r>
              <a:rPr lang="nl-NL" sz="4400" dirty="0">
                <a:solidFill>
                  <a:srgbClr val="B1D249"/>
                </a:solidFill>
              </a:rPr>
              <a:t>(</a:t>
            </a:r>
            <a:r>
              <a:rPr lang="nl-NL" sz="4400" dirty="0" err="1">
                <a:solidFill>
                  <a:srgbClr val="B1D249"/>
                </a:solidFill>
              </a:rPr>
              <a:t>example</a:t>
            </a:r>
            <a:r>
              <a:rPr lang="nl-NL" sz="4400" dirty="0">
                <a:solidFill>
                  <a:srgbClr val="B1D249"/>
                </a:solidFill>
              </a:rPr>
              <a:t>; Berkum data; 1 week)</a:t>
            </a:r>
            <a:endParaRPr lang="nl-NL" sz="4400" dirty="0"/>
          </a:p>
        </p:txBody>
      </p:sp>
      <p:pic>
        <p:nvPicPr>
          <p:cNvPr id="7" name="Content Placeholder 6" descr="Chart, histogram&#10;&#10;Description automatically generated">
            <a:extLst>
              <a:ext uri="{FF2B5EF4-FFF2-40B4-BE49-F238E27FC236}">
                <a16:creationId xmlns:a16="http://schemas.microsoft.com/office/drawing/2014/main" id="{0E2C2AB2-4936-49FB-8C0B-C1A9828C24F7}"/>
              </a:ext>
            </a:extLst>
          </p:cNvPr>
          <p:cNvPicPr>
            <a:picLocks noGrp="1" noChangeAspect="1"/>
          </p:cNvPicPr>
          <p:nvPr>
            <p:ph idx="1"/>
          </p:nvPr>
        </p:nvPicPr>
        <p:blipFill rotWithShape="1">
          <a:blip r:embed="rId3">
            <a:clrChange>
              <a:clrFrom>
                <a:srgbClr val="FFFFFF"/>
              </a:clrFrom>
              <a:clrTo>
                <a:srgbClr val="FFFFFF">
                  <a:alpha val="0"/>
                </a:srgbClr>
              </a:clrTo>
            </a:clrChange>
          </a:blip>
          <a:srcRect l="9002" t="8911" r="8729" b="5467"/>
          <a:stretch/>
        </p:blipFill>
        <p:spPr>
          <a:xfrm>
            <a:off x="2148967" y="4455574"/>
            <a:ext cx="17496359" cy="9114212"/>
          </a:xfrm>
        </p:spPr>
      </p:pic>
      <p:sp>
        <p:nvSpPr>
          <p:cNvPr id="5" name="Rectangle 4">
            <a:extLst>
              <a:ext uri="{FF2B5EF4-FFF2-40B4-BE49-F238E27FC236}">
                <a16:creationId xmlns:a16="http://schemas.microsoft.com/office/drawing/2014/main" id="{3EF86DE4-7032-3568-4282-8A31AE344D40}"/>
              </a:ext>
            </a:extLst>
          </p:cNvPr>
          <p:cNvSpPr/>
          <p:nvPr/>
        </p:nvSpPr>
        <p:spPr>
          <a:xfrm>
            <a:off x="9720470" y="11220194"/>
            <a:ext cx="3379304" cy="1442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13814218"/>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F34A0F6F-F1D8-4050-B5AB-8B4BABFAF3C1}"/>
              </a:ext>
            </a:extLst>
          </p:cNvPr>
          <p:cNvGraphicFramePr>
            <a:graphicFrameLocks noGrp="1"/>
          </p:cNvGraphicFramePr>
          <p:nvPr>
            <p:ph idx="1"/>
            <p:extLst>
              <p:ext uri="{D42A27DB-BD31-4B8C-83A1-F6EECF244321}">
                <p14:modId xmlns:p14="http://schemas.microsoft.com/office/powerpoint/2010/main" val="305384240"/>
              </p:ext>
            </p:extLst>
          </p:nvPr>
        </p:nvGraphicFramePr>
        <p:xfrm>
          <a:off x="1231899" y="3928187"/>
          <a:ext cx="21967752" cy="7797648"/>
        </p:xfrm>
        <a:graphic>
          <a:graphicData uri="http://schemas.openxmlformats.org/drawingml/2006/table">
            <a:tbl>
              <a:tblPr firstRow="1" bandRow="1">
                <a:tableStyleId>{93296810-A885-4BE3-A3E7-6D5BEEA58F35}</a:tableStyleId>
              </a:tblPr>
              <a:tblGrid>
                <a:gridCol w="2902947">
                  <a:extLst>
                    <a:ext uri="{9D8B030D-6E8A-4147-A177-3AD203B41FA5}">
                      <a16:colId xmlns:a16="http://schemas.microsoft.com/office/drawing/2014/main" val="2403187281"/>
                    </a:ext>
                  </a:extLst>
                </a:gridCol>
                <a:gridCol w="3886043">
                  <a:extLst>
                    <a:ext uri="{9D8B030D-6E8A-4147-A177-3AD203B41FA5}">
                      <a16:colId xmlns:a16="http://schemas.microsoft.com/office/drawing/2014/main" val="4284909027"/>
                    </a:ext>
                  </a:extLst>
                </a:gridCol>
                <a:gridCol w="12960259">
                  <a:extLst>
                    <a:ext uri="{9D8B030D-6E8A-4147-A177-3AD203B41FA5}">
                      <a16:colId xmlns:a16="http://schemas.microsoft.com/office/drawing/2014/main" val="563871663"/>
                    </a:ext>
                  </a:extLst>
                </a:gridCol>
                <a:gridCol w="2218503">
                  <a:extLst>
                    <a:ext uri="{9D8B030D-6E8A-4147-A177-3AD203B41FA5}">
                      <a16:colId xmlns:a16="http://schemas.microsoft.com/office/drawing/2014/main" val="4066702045"/>
                    </a:ext>
                  </a:extLst>
                </a:gridCol>
              </a:tblGrid>
              <a:tr h="974706">
                <a:tc>
                  <a:txBody>
                    <a:bodyPr/>
                    <a:lstStyle/>
                    <a:p>
                      <a:pPr algn="l" fontAlgn="t"/>
                      <a:r>
                        <a:rPr lang="nl-NL" sz="4000" u="none" strike="noStrike" dirty="0" err="1">
                          <a:effectLst/>
                          <a:latin typeface="Roboto" panose="02000000000000000000" pitchFamily="2" charset="0"/>
                          <a:ea typeface="Roboto" panose="02000000000000000000" pitchFamily="2" charset="0"/>
                        </a:rPr>
                        <a:t>symbol</a:t>
                      </a:r>
                      <a:endParaRPr lang="nl-NL" sz="4000" b="1" i="0" u="none" strike="noStrike" dirty="0">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u="none" strike="noStrike">
                          <a:effectLst/>
                          <a:latin typeface="Roboto" panose="02000000000000000000" pitchFamily="2" charset="0"/>
                          <a:ea typeface="Roboto" panose="02000000000000000000" pitchFamily="2" charset="0"/>
                        </a:rPr>
                        <a:t>scope</a:t>
                      </a:r>
                      <a:endParaRPr lang="nl-NL" sz="4000" b="1" i="0" u="none" strike="noStrike">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u="none" strike="noStrike">
                          <a:effectLst/>
                          <a:latin typeface="Roboto" panose="02000000000000000000" pitchFamily="2" charset="0"/>
                          <a:ea typeface="Roboto" panose="02000000000000000000" pitchFamily="2" charset="0"/>
                        </a:rPr>
                        <a:t>parameter</a:t>
                      </a:r>
                      <a:endParaRPr lang="nl-NL" sz="4000" b="1" i="0" u="none" strike="noStrike">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u="none" strike="noStrike">
                          <a:effectLst/>
                          <a:latin typeface="Roboto" panose="02000000000000000000" pitchFamily="2" charset="0"/>
                          <a:ea typeface="Roboto" panose="02000000000000000000" pitchFamily="2" charset="0"/>
                        </a:rPr>
                        <a:t>unit</a:t>
                      </a:r>
                      <a:endParaRPr lang="nl-NL" sz="4000" b="1" i="0" u="none" strike="noStrike">
                        <a:solidFill>
                          <a:srgbClr val="000000"/>
                        </a:solidFill>
                        <a:effectLst/>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3031229204"/>
                  </a:ext>
                </a:extLst>
              </a:tr>
              <a:tr h="974706">
                <a:tc>
                  <a:txBody>
                    <a:bodyPr/>
                    <a:lstStyle/>
                    <a:p>
                      <a:pPr algn="l" fontAlgn="t"/>
                      <a:r>
                        <a:rPr lang="nl-NL" sz="4000" u="none" strike="noStrike" dirty="0">
                          <a:effectLst/>
                          <a:latin typeface="Roboto" panose="02000000000000000000" pitchFamily="2" charset="0"/>
                          <a:ea typeface="Roboto" panose="02000000000000000000" pitchFamily="2" charset="0"/>
                        </a:rPr>
                        <a:t>H</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u="none" strike="noStrike">
                          <a:effectLst/>
                          <a:latin typeface="Roboto" panose="02000000000000000000" pitchFamily="2" charset="0"/>
                          <a:ea typeface="Roboto" panose="02000000000000000000" pitchFamily="2" charset="0"/>
                        </a:rPr>
                        <a:t>building</a:t>
                      </a:r>
                      <a:endParaRPr lang="nl-NL" sz="4000" b="0" i="0" u="none" strike="noStrike">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u="none" strike="noStrike" dirty="0" err="1">
                          <a:effectLst/>
                          <a:latin typeface="Roboto" panose="02000000000000000000" pitchFamily="2" charset="0"/>
                          <a:ea typeface="Roboto" panose="02000000000000000000" pitchFamily="2" charset="0"/>
                        </a:rPr>
                        <a:t>specific</a:t>
                      </a:r>
                      <a:r>
                        <a:rPr lang="nl-NL" sz="4000" u="none" strike="noStrike" dirty="0">
                          <a:effectLst/>
                          <a:latin typeface="Roboto" panose="02000000000000000000" pitchFamily="2" charset="0"/>
                          <a:ea typeface="Roboto" panose="02000000000000000000" pitchFamily="2" charset="0"/>
                        </a:rPr>
                        <a:t> heat </a:t>
                      </a:r>
                      <a:r>
                        <a:rPr lang="nl-NL" sz="4000" u="none" strike="noStrike" dirty="0" err="1">
                          <a:effectLst/>
                          <a:latin typeface="Roboto" panose="02000000000000000000" pitchFamily="2" charset="0"/>
                          <a:ea typeface="Roboto" panose="02000000000000000000" pitchFamily="2" charset="0"/>
                        </a:rPr>
                        <a:t>loss</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u="none" strike="noStrike" dirty="0">
                          <a:effectLst/>
                          <a:latin typeface="Roboto" panose="02000000000000000000" pitchFamily="2" charset="0"/>
                          <a:ea typeface="Roboto" panose="02000000000000000000" pitchFamily="2" charset="0"/>
                        </a:rPr>
                        <a:t>W/K</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791645784"/>
                  </a:ext>
                </a:extLst>
              </a:tr>
              <a:tr h="974706">
                <a:tc>
                  <a:txBody>
                    <a:bodyPr/>
                    <a:lstStyle/>
                    <a:p>
                      <a:pPr algn="l" fontAlgn="t"/>
                      <a:r>
                        <a:rPr lang="el-GR" sz="4000" u="none" strike="noStrike" dirty="0">
                          <a:effectLst/>
                          <a:latin typeface="Roboto" panose="02000000000000000000" pitchFamily="2" charset="0"/>
                          <a:ea typeface="Roboto" panose="02000000000000000000" pitchFamily="2" charset="0"/>
                        </a:rPr>
                        <a:t>τ</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tc>
                <a:tc>
                  <a:txBody>
                    <a:bodyPr/>
                    <a:lstStyle/>
                    <a:p>
                      <a:pPr marL="0" marR="0" lvl="0" indent="0" algn="l" defTabSz="1828800" rtl="0" eaLnBrk="1" fontAlgn="t" latinLnBrk="0" hangingPunct="1">
                        <a:lnSpc>
                          <a:spcPct val="100000"/>
                        </a:lnSpc>
                        <a:spcBef>
                          <a:spcPts val="0"/>
                        </a:spcBef>
                        <a:spcAft>
                          <a:spcPts val="0"/>
                        </a:spcAft>
                        <a:buClrTx/>
                        <a:buSzTx/>
                        <a:buFontTx/>
                        <a:buNone/>
                        <a:tabLst/>
                        <a:defRPr/>
                      </a:pPr>
                      <a:r>
                        <a:rPr lang="nl-NL" sz="4000" b="0" u="none" strike="noStrike">
                          <a:solidFill>
                            <a:srgbClr val="000000"/>
                          </a:solidFill>
                          <a:effectLst/>
                          <a:latin typeface="Roboto" panose="02000000000000000000" pitchFamily="2" charset="0"/>
                          <a:ea typeface="Roboto" panose="02000000000000000000" pitchFamily="2" charset="0"/>
                        </a:rPr>
                        <a:t>building</a:t>
                      </a:r>
                      <a:endParaRPr lang="nl-NL" sz="4000" b="0" i="0" u="none" strike="noStrike">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u="none" strike="noStrike" dirty="0" err="1">
                          <a:effectLst/>
                          <a:latin typeface="Roboto" panose="02000000000000000000" pitchFamily="2" charset="0"/>
                          <a:ea typeface="Roboto" panose="02000000000000000000" pitchFamily="2" charset="0"/>
                        </a:rPr>
                        <a:t>thermal</a:t>
                      </a:r>
                      <a:r>
                        <a:rPr lang="nl-NL" sz="4000" u="none" strike="noStrike" dirty="0">
                          <a:effectLst/>
                          <a:latin typeface="Roboto" panose="02000000000000000000" pitchFamily="2" charset="0"/>
                          <a:ea typeface="Roboto" panose="02000000000000000000" pitchFamily="2" charset="0"/>
                        </a:rPr>
                        <a:t> </a:t>
                      </a:r>
                      <a:r>
                        <a:rPr lang="nl-NL" sz="4000" u="none" strike="noStrike" dirty="0" err="1">
                          <a:effectLst/>
                          <a:latin typeface="Roboto" panose="02000000000000000000" pitchFamily="2" charset="0"/>
                          <a:ea typeface="Roboto" panose="02000000000000000000" pitchFamily="2" charset="0"/>
                        </a:rPr>
                        <a:t>inertia</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tc>
                <a:tc>
                  <a:txBody>
                    <a:bodyPr/>
                    <a:lstStyle/>
                    <a:p>
                      <a:pPr marL="0" algn="l" defTabSz="1828800" rtl="0" eaLnBrk="1" fontAlgn="t" latinLnBrk="0" hangingPunct="1"/>
                      <a:r>
                        <a:rPr lang="nl-NL" sz="4000" u="none" strike="noStrike" kern="1200" dirty="0">
                          <a:solidFill>
                            <a:schemeClr val="dk1"/>
                          </a:solidFill>
                          <a:effectLst/>
                          <a:latin typeface="Roboto" panose="02000000000000000000" pitchFamily="2" charset="0"/>
                          <a:ea typeface="Roboto" panose="02000000000000000000" pitchFamily="2" charset="0"/>
                        </a:rPr>
                        <a:t>s </a:t>
                      </a:r>
                      <a:r>
                        <a:rPr lang="nl-NL" sz="4000" u="none" strike="noStrike" kern="1200" dirty="0">
                          <a:solidFill>
                            <a:schemeClr val="bg1">
                              <a:lumMod val="65000"/>
                            </a:schemeClr>
                          </a:solidFill>
                          <a:effectLst/>
                          <a:latin typeface="Roboto" panose="02000000000000000000" pitchFamily="2" charset="0"/>
                          <a:ea typeface="Roboto" panose="02000000000000000000" pitchFamily="2" charset="0"/>
                        </a:rPr>
                        <a:t>(or h)</a:t>
                      </a:r>
                      <a:endParaRPr lang="nl-NL" sz="4000" u="none" strike="noStrike" kern="1200" dirty="0">
                        <a:solidFill>
                          <a:schemeClr val="bg1">
                            <a:lumMod val="65000"/>
                          </a:schemeClr>
                        </a:solidFill>
                        <a:effectLst/>
                        <a:latin typeface="Roboto" panose="02000000000000000000" pitchFamily="2" charset="0"/>
                        <a:ea typeface="Roboto" panose="02000000000000000000" pitchFamily="2" charset="0"/>
                        <a:cs typeface="+mn-cs"/>
                      </a:endParaRPr>
                    </a:p>
                  </a:txBody>
                  <a:tcPr/>
                </a:tc>
                <a:extLst>
                  <a:ext uri="{0D108BD9-81ED-4DB2-BD59-A6C34878D82A}">
                    <a16:rowId xmlns:a16="http://schemas.microsoft.com/office/drawing/2014/main" val="1123029317"/>
                  </a:ext>
                </a:extLst>
              </a:tr>
              <a:tr h="974706">
                <a:tc>
                  <a:txBody>
                    <a:bodyPr/>
                    <a:lstStyle/>
                    <a:p>
                      <a:pPr marL="0" marR="0" lvl="0" indent="0" algn="l" defTabSz="1828800" rtl="0" eaLnBrk="1" fontAlgn="t" latinLnBrk="0" hangingPunct="1">
                        <a:lnSpc>
                          <a:spcPct val="100000"/>
                        </a:lnSpc>
                        <a:spcBef>
                          <a:spcPts val="0"/>
                        </a:spcBef>
                        <a:spcAft>
                          <a:spcPts val="0"/>
                        </a:spcAft>
                        <a:buClrTx/>
                        <a:buSzTx/>
                        <a:buFontTx/>
                        <a:buNone/>
                        <a:tabLst/>
                        <a:defRPr/>
                      </a:pPr>
                      <a:r>
                        <a:rPr lang="nl-NL" sz="3600" u="none" strike="noStrike" dirty="0">
                          <a:solidFill>
                            <a:schemeClr val="bg1">
                              <a:lumMod val="65000"/>
                            </a:schemeClr>
                          </a:solidFill>
                          <a:effectLst/>
                          <a:latin typeface="Roboto" panose="02000000000000000000" pitchFamily="2" charset="0"/>
                          <a:ea typeface="Roboto" panose="02000000000000000000" pitchFamily="2" charset="0"/>
                        </a:rPr>
                        <a:t>C</a:t>
                      </a:r>
                      <a:endParaRPr lang="nl-NL" sz="3600" b="0" i="0" u="none" strike="noStrike" baseline="-50000" dirty="0">
                        <a:solidFill>
                          <a:schemeClr val="bg1">
                            <a:lumMod val="65000"/>
                          </a:schemeClr>
                        </a:solidFill>
                        <a:effectLst/>
                        <a:latin typeface="Roboto" panose="02000000000000000000" pitchFamily="2" charset="0"/>
                        <a:ea typeface="Roboto" panose="02000000000000000000" pitchFamily="2" charset="0"/>
                      </a:endParaRPr>
                    </a:p>
                  </a:txBody>
                  <a:tcPr/>
                </a:tc>
                <a:tc>
                  <a:txBody>
                    <a:bodyPr/>
                    <a:lstStyle/>
                    <a:p>
                      <a:pPr algn="l" fontAlgn="t"/>
                      <a:r>
                        <a:rPr lang="nl-NL" sz="4000" b="0" u="none" strike="noStrike" dirty="0">
                          <a:solidFill>
                            <a:schemeClr val="bg1">
                              <a:lumMod val="65000"/>
                            </a:schemeClr>
                          </a:solidFill>
                          <a:effectLst/>
                          <a:latin typeface="Roboto" panose="02000000000000000000" pitchFamily="2" charset="0"/>
                          <a:ea typeface="Roboto" panose="02000000000000000000" pitchFamily="2" charset="0"/>
                        </a:rPr>
                        <a:t>building</a:t>
                      </a:r>
                      <a:endParaRPr lang="nl-NL" sz="4000" b="0" i="0" u="none" strike="noStrike" dirty="0">
                        <a:solidFill>
                          <a:schemeClr val="bg1">
                            <a:lumMod val="65000"/>
                          </a:schemeClr>
                        </a:solidFill>
                        <a:effectLst/>
                        <a:latin typeface="Roboto" panose="02000000000000000000" pitchFamily="2" charset="0"/>
                        <a:ea typeface="Roboto" panose="02000000000000000000" pitchFamily="2" charset="0"/>
                      </a:endParaRPr>
                    </a:p>
                  </a:txBody>
                  <a:tcPr/>
                </a:tc>
                <a:tc>
                  <a:txBody>
                    <a:bodyPr/>
                    <a:lstStyle/>
                    <a:p>
                      <a:pPr marL="0" marR="0" lvl="0" indent="0" algn="l" defTabSz="1828800" rtl="0" eaLnBrk="1" fontAlgn="t" latinLnBrk="0" hangingPunct="1">
                        <a:lnSpc>
                          <a:spcPct val="100000"/>
                        </a:lnSpc>
                        <a:spcBef>
                          <a:spcPts val="0"/>
                        </a:spcBef>
                        <a:spcAft>
                          <a:spcPts val="0"/>
                        </a:spcAft>
                        <a:buClrTx/>
                        <a:buSzTx/>
                        <a:buFontTx/>
                        <a:buNone/>
                        <a:tabLst/>
                        <a:defRPr/>
                      </a:pPr>
                      <a:r>
                        <a:rPr lang="nl-NL" sz="4000" b="0" u="none" strike="noStrike" dirty="0" err="1">
                          <a:solidFill>
                            <a:schemeClr val="bg1">
                              <a:lumMod val="65000"/>
                            </a:schemeClr>
                          </a:solidFill>
                          <a:effectLst/>
                          <a:latin typeface="Roboto" panose="02000000000000000000" pitchFamily="2" charset="0"/>
                          <a:ea typeface="Roboto" panose="02000000000000000000" pitchFamily="2" charset="0"/>
                        </a:rPr>
                        <a:t>thermal</a:t>
                      </a:r>
                      <a:r>
                        <a:rPr lang="nl-NL" sz="4000" b="0" u="none" strike="noStrike" dirty="0">
                          <a:solidFill>
                            <a:schemeClr val="bg1">
                              <a:lumMod val="65000"/>
                            </a:schemeClr>
                          </a:solidFill>
                          <a:effectLst/>
                          <a:latin typeface="Roboto" panose="02000000000000000000" pitchFamily="2" charset="0"/>
                          <a:ea typeface="Roboto" panose="02000000000000000000" pitchFamily="2" charset="0"/>
                        </a:rPr>
                        <a:t> </a:t>
                      </a:r>
                      <a:r>
                        <a:rPr lang="nl-NL" sz="4000" b="0" u="none" strike="noStrike" dirty="0" err="1">
                          <a:solidFill>
                            <a:schemeClr val="bg1">
                              <a:lumMod val="65000"/>
                            </a:schemeClr>
                          </a:solidFill>
                          <a:effectLst/>
                          <a:latin typeface="Roboto" panose="02000000000000000000" pitchFamily="2" charset="0"/>
                          <a:ea typeface="Roboto" panose="02000000000000000000" pitchFamily="2" charset="0"/>
                        </a:rPr>
                        <a:t>mass</a:t>
                      </a:r>
                      <a:r>
                        <a:rPr lang="nl-NL" sz="4000" b="0" u="none" strike="noStrike" dirty="0">
                          <a:solidFill>
                            <a:schemeClr val="bg1">
                              <a:lumMod val="65000"/>
                            </a:schemeClr>
                          </a:solidFill>
                          <a:effectLst/>
                          <a:latin typeface="Roboto" panose="02000000000000000000" pitchFamily="2" charset="0"/>
                          <a:ea typeface="Roboto" panose="02000000000000000000" pitchFamily="2" charset="0"/>
                        </a:rPr>
                        <a:t> (</a:t>
                      </a:r>
                      <a:r>
                        <a:rPr lang="nl-NL" sz="4000" u="none" strike="noStrike" dirty="0">
                          <a:solidFill>
                            <a:schemeClr val="bg1">
                              <a:lumMod val="65000"/>
                            </a:schemeClr>
                          </a:solidFill>
                          <a:effectLst/>
                          <a:latin typeface="Roboto" panose="02000000000000000000" pitchFamily="2" charset="0"/>
                          <a:ea typeface="Roboto" panose="02000000000000000000" pitchFamily="2" charset="0"/>
                        </a:rPr>
                        <a:t>C</a:t>
                      </a:r>
                      <a:r>
                        <a:rPr lang="nl-NL" sz="4000" u="none" strike="noStrike" baseline="-50000" dirty="0">
                          <a:solidFill>
                            <a:schemeClr val="bg1">
                              <a:lumMod val="65000"/>
                            </a:schemeClr>
                          </a:solidFill>
                          <a:effectLst/>
                          <a:latin typeface="Roboto" panose="02000000000000000000" pitchFamily="2" charset="0"/>
                          <a:ea typeface="Roboto" panose="02000000000000000000" pitchFamily="2" charset="0"/>
                        </a:rPr>
                        <a:t> </a:t>
                      </a:r>
                      <a:r>
                        <a:rPr lang="nl-NL" dirty="0">
                          <a:solidFill>
                            <a:schemeClr val="bg1">
                              <a:lumMod val="65000"/>
                            </a:schemeClr>
                          </a:solidFill>
                          <a:latin typeface="Roboto" panose="02000000000000000000" pitchFamily="2" charset="0"/>
                          <a:ea typeface="Roboto" panose="02000000000000000000" pitchFamily="2" charset="0"/>
                        </a:rPr>
                        <a:t>= H </a:t>
                      </a:r>
                      <a:r>
                        <a:rPr lang="nl-NL" dirty="0">
                          <a:solidFill>
                            <a:schemeClr val="bg1">
                              <a:lumMod val="65000"/>
                            </a:schemeClr>
                          </a:solidFill>
                          <a:latin typeface="Roboto" panose="02000000000000000000" pitchFamily="2" charset="0"/>
                          <a:ea typeface="Roboto" panose="02000000000000000000" pitchFamily="2" charset="0"/>
                          <a:sym typeface="Symbol" panose="05050102010706020507" pitchFamily="18" charset="2"/>
                        </a:rPr>
                        <a:t></a:t>
                      </a:r>
                      <a:r>
                        <a:rPr lang="nl-NL" dirty="0">
                          <a:solidFill>
                            <a:schemeClr val="bg1">
                              <a:lumMod val="65000"/>
                            </a:schemeClr>
                          </a:solidFill>
                          <a:latin typeface="Roboto" panose="02000000000000000000" pitchFamily="2" charset="0"/>
                          <a:ea typeface="Roboto" panose="02000000000000000000" pitchFamily="2" charset="0"/>
                        </a:rPr>
                        <a:t> </a:t>
                      </a:r>
                      <a:r>
                        <a:rPr lang="el-GR" sz="4000" u="none" strike="noStrike" dirty="0">
                          <a:solidFill>
                            <a:schemeClr val="bg1">
                              <a:lumMod val="65000"/>
                            </a:schemeClr>
                          </a:solidFill>
                          <a:effectLst/>
                          <a:latin typeface="Roboto" panose="02000000000000000000" pitchFamily="2" charset="0"/>
                          <a:ea typeface="Roboto" panose="02000000000000000000" pitchFamily="2" charset="0"/>
                        </a:rPr>
                        <a:t>τ</a:t>
                      </a:r>
                      <a:r>
                        <a:rPr lang="nl-NL" sz="4000" u="none" strike="noStrike" dirty="0">
                          <a:solidFill>
                            <a:schemeClr val="bg1">
                              <a:lumMod val="65000"/>
                            </a:schemeClr>
                          </a:solidFill>
                          <a:effectLst/>
                          <a:latin typeface="Roboto" panose="02000000000000000000" pitchFamily="2" charset="0"/>
                          <a:ea typeface="Roboto" panose="02000000000000000000" pitchFamily="2" charset="0"/>
                        </a:rPr>
                        <a:t>)</a:t>
                      </a:r>
                      <a:endParaRPr lang="nl-NL" sz="4000" b="0" i="0" u="none" strike="noStrike" dirty="0">
                        <a:solidFill>
                          <a:schemeClr val="bg1">
                            <a:lumMod val="65000"/>
                          </a:schemeClr>
                        </a:solidFill>
                        <a:effectLst/>
                        <a:latin typeface="Roboto" panose="02000000000000000000" pitchFamily="2" charset="0"/>
                        <a:ea typeface="Roboto" panose="02000000000000000000" pitchFamily="2" charset="0"/>
                      </a:endParaRPr>
                    </a:p>
                  </a:txBody>
                  <a:tcPr/>
                </a:tc>
                <a:tc>
                  <a:txBody>
                    <a:bodyPr/>
                    <a:lstStyle/>
                    <a:p>
                      <a:pPr algn="l" fontAlgn="t"/>
                      <a:r>
                        <a:rPr lang="nl-NL" sz="4000" b="0" u="none" strike="noStrike" dirty="0">
                          <a:solidFill>
                            <a:schemeClr val="bg1">
                              <a:lumMod val="65000"/>
                            </a:schemeClr>
                          </a:solidFill>
                          <a:effectLst/>
                          <a:latin typeface="Roboto" panose="02000000000000000000" pitchFamily="2" charset="0"/>
                          <a:ea typeface="Roboto" panose="02000000000000000000" pitchFamily="2" charset="0"/>
                        </a:rPr>
                        <a:t>J/K</a:t>
                      </a:r>
                      <a:endParaRPr lang="nl-NL" sz="4000" b="0" i="0" u="none" strike="noStrike" dirty="0">
                        <a:solidFill>
                          <a:schemeClr val="bg1">
                            <a:lumMod val="65000"/>
                          </a:schemeClr>
                        </a:solidFill>
                        <a:effectLst/>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2980327911"/>
                  </a:ext>
                </a:extLst>
              </a:tr>
              <a:tr h="974706">
                <a:tc>
                  <a:txBody>
                    <a:bodyPr/>
                    <a:lstStyle/>
                    <a:p>
                      <a:pPr algn="l" fontAlgn="t"/>
                      <a:r>
                        <a:rPr lang="nl-NL" sz="4000" u="none" strike="noStrike" dirty="0">
                          <a:effectLst/>
                          <a:latin typeface="Roboto" panose="02000000000000000000" pitchFamily="2" charset="0"/>
                          <a:ea typeface="Roboto" panose="02000000000000000000" pitchFamily="2" charset="0"/>
                        </a:rPr>
                        <a:t>A</a:t>
                      </a:r>
                      <a:endParaRPr lang="nl-NL" sz="4000" b="0" i="0" u="none" strike="noStrike" baseline="-50000" dirty="0">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b="0" u="none" strike="noStrike">
                          <a:solidFill>
                            <a:srgbClr val="000000"/>
                          </a:solidFill>
                          <a:effectLst/>
                          <a:latin typeface="Roboto" panose="02000000000000000000" pitchFamily="2" charset="0"/>
                          <a:ea typeface="Roboto" panose="02000000000000000000" pitchFamily="2" charset="0"/>
                        </a:rPr>
                        <a:t>building</a:t>
                      </a:r>
                      <a:endParaRPr lang="nl-NL" sz="4000" b="0" i="0" u="none" strike="noStrike">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u="none" strike="noStrike" dirty="0">
                          <a:effectLst/>
                        </a:rPr>
                        <a:t>apparent </a:t>
                      </a:r>
                      <a:r>
                        <a:rPr lang="nl-NL" sz="4000" u="none" strike="noStrike" dirty="0" err="1">
                          <a:effectLst/>
                        </a:rPr>
                        <a:t>window</a:t>
                      </a:r>
                      <a:r>
                        <a:rPr lang="nl-NL" sz="4000" u="none" strike="noStrike" dirty="0">
                          <a:effectLst/>
                        </a:rPr>
                        <a:t> area (</a:t>
                      </a:r>
                      <a:r>
                        <a:rPr lang="nl-NL" sz="4000" u="none" strike="noStrike" dirty="0" err="1">
                          <a:effectLst/>
                        </a:rPr>
                        <a:t>imaginary</a:t>
                      </a:r>
                      <a:r>
                        <a:rPr lang="nl-NL" sz="4000" u="none" strike="noStrike" dirty="0">
                          <a:effectLst/>
                        </a:rPr>
                        <a:t> </a:t>
                      </a:r>
                      <a:r>
                        <a:rPr lang="nl-NL" sz="4000" u="none" strike="noStrike" dirty="0" err="1">
                          <a:effectLst/>
                        </a:rPr>
                        <a:t>horizontal</a:t>
                      </a:r>
                      <a:r>
                        <a:rPr lang="nl-NL" sz="4000" u="none" strike="noStrike" dirty="0">
                          <a:effectLst/>
                        </a:rPr>
                        <a:t> </a:t>
                      </a:r>
                      <a:r>
                        <a:rPr lang="nl-NL" sz="4000" u="none" strike="noStrike" dirty="0" err="1">
                          <a:effectLst/>
                        </a:rPr>
                        <a:t>window</a:t>
                      </a:r>
                      <a:r>
                        <a:rPr lang="nl-NL" sz="4000" u="none" strike="noStrike" dirty="0">
                          <a:effectLst/>
                        </a:rPr>
                        <a:t> in roof)</a:t>
                      </a:r>
                      <a:endParaRPr lang="nl-NL" sz="4000" b="0" i="0" u="none" strike="noStrike" dirty="0">
                        <a:solidFill>
                          <a:srgbClr val="000000"/>
                        </a:solidFill>
                        <a:effectLst/>
                        <a:latin typeface="Roboto" panose="020B0604020202020204" charset="0"/>
                        <a:ea typeface="Roboto" panose="020B0604020202020204" charset="0"/>
                      </a:endParaRPr>
                    </a:p>
                  </a:txBody>
                  <a:tcPr/>
                </a:tc>
                <a:tc>
                  <a:txBody>
                    <a:bodyPr/>
                    <a:lstStyle/>
                    <a:p>
                      <a:pPr algn="l" fontAlgn="t"/>
                      <a:r>
                        <a:rPr lang="nl-NL" sz="4000" u="none" strike="noStrike" dirty="0">
                          <a:effectLst/>
                          <a:latin typeface="Roboto" panose="02000000000000000000" pitchFamily="2" charset="0"/>
                          <a:ea typeface="Roboto" panose="02000000000000000000" pitchFamily="2" charset="0"/>
                        </a:rPr>
                        <a:t>m</a:t>
                      </a:r>
                      <a:r>
                        <a:rPr lang="nl-NL" sz="4000" u="none" strike="noStrike" baseline="30000" dirty="0">
                          <a:effectLst/>
                          <a:latin typeface="Roboto" panose="02000000000000000000" pitchFamily="2" charset="0"/>
                          <a:ea typeface="Roboto" panose="02000000000000000000" pitchFamily="2" charset="0"/>
                        </a:rPr>
                        <a:t>2</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173142849"/>
                  </a:ext>
                </a:extLst>
              </a:tr>
              <a:tr h="974706">
                <a:tc>
                  <a:txBody>
                    <a:bodyPr/>
                    <a:lstStyle/>
                    <a:p>
                      <a:pPr algn="l" fontAlgn="t"/>
                      <a:r>
                        <a:rPr lang="nl-NL" sz="4000" u="none" strike="noStrike" err="1">
                          <a:effectLst/>
                          <a:latin typeface="Roboto" panose="02000000000000000000" pitchFamily="2" charset="0"/>
                          <a:ea typeface="Roboto" panose="02000000000000000000" pitchFamily="2" charset="0"/>
                        </a:rPr>
                        <a:t>P</a:t>
                      </a:r>
                      <a:r>
                        <a:rPr lang="nl-NL" sz="4000" u="none" strike="noStrike" baseline="-50000" err="1">
                          <a:effectLst/>
                          <a:latin typeface="Roboto" panose="02000000000000000000" pitchFamily="2" charset="0"/>
                          <a:ea typeface="Roboto" panose="02000000000000000000" pitchFamily="2" charset="0"/>
                        </a:rPr>
                        <a:t>max</a:t>
                      </a:r>
                      <a:endParaRPr lang="nl-NL" sz="4000" b="0" i="0" u="none" strike="noStrike" baseline="-50000">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u="none" strike="noStrike" err="1">
                          <a:effectLst/>
                          <a:latin typeface="Roboto" panose="02000000000000000000" pitchFamily="2" charset="0"/>
                          <a:ea typeface="Roboto" panose="02000000000000000000" pitchFamily="2" charset="0"/>
                        </a:rPr>
                        <a:t>installation</a:t>
                      </a:r>
                      <a:endParaRPr lang="nl-NL" sz="4000" b="0" i="0" u="none" strike="noStrike">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b="0" u="none" strike="noStrike">
                          <a:solidFill>
                            <a:srgbClr val="000000"/>
                          </a:solidFill>
                          <a:effectLst/>
                          <a:latin typeface="Roboto" panose="02000000000000000000" pitchFamily="2" charset="0"/>
                          <a:ea typeface="Roboto" panose="02000000000000000000" pitchFamily="2" charset="0"/>
                        </a:rPr>
                        <a:t>maximum </a:t>
                      </a:r>
                      <a:r>
                        <a:rPr lang="nl-NL" sz="4000" b="0" u="none" strike="noStrike" err="1">
                          <a:solidFill>
                            <a:srgbClr val="000000"/>
                          </a:solidFill>
                          <a:effectLst/>
                          <a:latin typeface="Roboto" panose="02000000000000000000" pitchFamily="2" charset="0"/>
                          <a:ea typeface="Roboto" panose="02000000000000000000" pitchFamily="2" charset="0"/>
                        </a:rPr>
                        <a:t>heating</a:t>
                      </a:r>
                      <a:r>
                        <a:rPr lang="nl-NL" sz="4000" b="0" u="none" strike="noStrike">
                          <a:solidFill>
                            <a:srgbClr val="000000"/>
                          </a:solidFill>
                          <a:effectLst/>
                          <a:latin typeface="Roboto" panose="02000000000000000000" pitchFamily="2" charset="0"/>
                          <a:ea typeface="Roboto" panose="02000000000000000000" pitchFamily="2" charset="0"/>
                        </a:rPr>
                        <a:t> system power (</a:t>
                      </a:r>
                      <a:r>
                        <a:rPr lang="nl-NL" sz="4000" b="0" u="none" strike="noStrike" err="1">
                          <a:solidFill>
                            <a:srgbClr val="000000"/>
                          </a:solidFill>
                          <a:effectLst/>
                          <a:latin typeface="Roboto" panose="02000000000000000000" pitchFamily="2" charset="0"/>
                          <a:ea typeface="Roboto" panose="02000000000000000000" pitchFamily="2" charset="0"/>
                        </a:rPr>
                        <a:t>boiler+distribution</a:t>
                      </a:r>
                      <a:r>
                        <a:rPr lang="nl-NL" sz="4000" b="0" u="none" strike="noStrike">
                          <a:solidFill>
                            <a:srgbClr val="000000"/>
                          </a:solidFill>
                          <a:effectLst/>
                          <a:latin typeface="Roboto" panose="02000000000000000000" pitchFamily="2" charset="0"/>
                          <a:ea typeface="Roboto" panose="02000000000000000000" pitchFamily="2" charset="0"/>
                        </a:rPr>
                        <a:t>)</a:t>
                      </a:r>
                      <a:endParaRPr lang="nl-NL" sz="4000" b="0" i="0" u="none" strike="noStrike">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b="0" u="none" strike="noStrike" dirty="0">
                          <a:solidFill>
                            <a:srgbClr val="000000"/>
                          </a:solidFill>
                          <a:effectLst/>
                          <a:latin typeface="Roboto" panose="02000000000000000000" pitchFamily="2" charset="0"/>
                          <a:ea typeface="Roboto" panose="02000000000000000000" pitchFamily="2" charset="0"/>
                        </a:rPr>
                        <a:t>W</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651470679"/>
                  </a:ext>
                </a:extLst>
              </a:tr>
              <a:tr h="974706">
                <a:tc>
                  <a:txBody>
                    <a:bodyPr/>
                    <a:lstStyle/>
                    <a:p>
                      <a:pPr algn="l" fontAlgn="t"/>
                      <a:r>
                        <a:rPr lang="el-GR" sz="4000" u="none" strike="noStrike" dirty="0">
                          <a:effectLst/>
                          <a:latin typeface="Roboto" panose="02000000000000000000" pitchFamily="2" charset="0"/>
                          <a:ea typeface="Roboto" panose="02000000000000000000" pitchFamily="2" charset="0"/>
                        </a:rPr>
                        <a:t>η</a:t>
                      </a:r>
                      <a:r>
                        <a:rPr lang="nl-NL" sz="4000" u="none" strike="noStrike" baseline="-50000" dirty="0" err="1">
                          <a:effectLst/>
                          <a:latin typeface="Roboto" panose="02000000000000000000" pitchFamily="2" charset="0"/>
                          <a:ea typeface="Roboto" panose="02000000000000000000" pitchFamily="2" charset="0"/>
                        </a:rPr>
                        <a:t>s;CH</a:t>
                      </a:r>
                      <a:endParaRPr lang="nl-NL" sz="4000" b="0" i="0" u="none" strike="noStrike" baseline="-50000" dirty="0">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u="none" strike="noStrike" err="1">
                          <a:effectLst/>
                          <a:latin typeface="Roboto" panose="02000000000000000000" pitchFamily="2" charset="0"/>
                          <a:ea typeface="Roboto" panose="02000000000000000000" pitchFamily="2" charset="0"/>
                        </a:rPr>
                        <a:t>installation</a:t>
                      </a:r>
                      <a:endParaRPr lang="nl-NL" sz="4000" b="0" i="0" u="none" strike="noStrike">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b="0" u="none" strike="noStrike" dirty="0" err="1">
                          <a:solidFill>
                            <a:srgbClr val="000000"/>
                          </a:solidFill>
                          <a:effectLst/>
                          <a:latin typeface="Roboto" panose="02000000000000000000" pitchFamily="2" charset="0"/>
                          <a:ea typeface="Roboto" panose="02000000000000000000" pitchFamily="2" charset="0"/>
                        </a:rPr>
                        <a:t>central</a:t>
                      </a:r>
                      <a:r>
                        <a:rPr lang="nl-NL" sz="4000" b="0" u="none" strike="noStrike" dirty="0">
                          <a:solidFill>
                            <a:srgbClr val="000000"/>
                          </a:solidFill>
                          <a:effectLst/>
                          <a:latin typeface="Roboto" panose="02000000000000000000" pitchFamily="2" charset="0"/>
                          <a:ea typeface="Roboto" panose="02000000000000000000" pitchFamily="2" charset="0"/>
                        </a:rPr>
                        <a:t> </a:t>
                      </a:r>
                      <a:r>
                        <a:rPr lang="nl-NL" sz="4000" b="0" u="none" strike="noStrike" dirty="0" err="1">
                          <a:solidFill>
                            <a:srgbClr val="000000"/>
                          </a:solidFill>
                          <a:effectLst/>
                          <a:latin typeface="Roboto" panose="02000000000000000000" pitchFamily="2" charset="0"/>
                          <a:ea typeface="Roboto" panose="02000000000000000000" pitchFamily="2" charset="0"/>
                        </a:rPr>
                        <a:t>heating</a:t>
                      </a:r>
                      <a:r>
                        <a:rPr lang="nl-NL" sz="4000" b="0" u="none" strike="noStrike" dirty="0">
                          <a:solidFill>
                            <a:srgbClr val="000000"/>
                          </a:solidFill>
                          <a:effectLst/>
                          <a:latin typeface="Roboto" panose="02000000000000000000" pitchFamily="2" charset="0"/>
                          <a:ea typeface="Roboto" panose="02000000000000000000" pitchFamily="2" charset="0"/>
                        </a:rPr>
                        <a:t> system efficiency (superior </a:t>
                      </a:r>
                      <a:r>
                        <a:rPr lang="nl-NL" sz="4000" b="0" u="none" strike="noStrike" dirty="0" err="1">
                          <a:solidFill>
                            <a:srgbClr val="000000"/>
                          </a:solidFill>
                          <a:effectLst/>
                          <a:latin typeface="Roboto" panose="02000000000000000000" pitchFamily="2" charset="0"/>
                          <a:ea typeface="Roboto" panose="02000000000000000000" pitchFamily="2" charset="0"/>
                        </a:rPr>
                        <a:t>value</a:t>
                      </a:r>
                      <a:r>
                        <a:rPr lang="nl-NL" sz="4000" b="0" u="none" strike="noStrike" dirty="0">
                          <a:solidFill>
                            <a:srgbClr val="000000"/>
                          </a:solidFill>
                          <a:effectLst/>
                          <a:latin typeface="Roboto" panose="02000000000000000000" pitchFamily="2" charset="0"/>
                          <a:ea typeface="Roboto" panose="02000000000000000000" pitchFamily="2" charset="0"/>
                        </a:rPr>
                        <a:t>)</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u="none" strike="noStrike" dirty="0">
                          <a:effectLst/>
                          <a:latin typeface="Roboto" panose="02000000000000000000" pitchFamily="2" charset="0"/>
                          <a:ea typeface="Roboto" panose="02000000000000000000" pitchFamily="2" charset="0"/>
                        </a:rPr>
                        <a:t>%</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2844977733"/>
                  </a:ext>
                </a:extLst>
              </a:tr>
              <a:tr h="974706">
                <a:tc>
                  <a:txBody>
                    <a:bodyPr/>
                    <a:lstStyle/>
                    <a:p>
                      <a:pPr algn="l" fontAlgn="t"/>
                      <a:r>
                        <a:rPr lang="nl-NL">
                          <a:latin typeface="Roboto" panose="02000000000000000000" pitchFamily="2" charset="0"/>
                          <a:ea typeface="Roboto" panose="02000000000000000000" pitchFamily="2" charset="0"/>
                        </a:rPr>
                        <a:t>&lt;</a:t>
                      </a:r>
                      <a:r>
                        <a:rPr lang="nl-NL" err="1">
                          <a:latin typeface="Roboto" panose="02000000000000000000" pitchFamily="2" charset="0"/>
                          <a:ea typeface="Roboto" panose="02000000000000000000" pitchFamily="2" charset="0"/>
                        </a:rPr>
                        <a:t>T</a:t>
                      </a:r>
                      <a:r>
                        <a:rPr lang="nl-NL" sz="4000" b="0" u="none" strike="noStrike" baseline="-50000" err="1">
                          <a:solidFill>
                            <a:srgbClr val="000000"/>
                          </a:solidFill>
                          <a:effectLst/>
                          <a:latin typeface="Roboto" panose="02000000000000000000" pitchFamily="2" charset="0"/>
                          <a:ea typeface="Roboto" panose="02000000000000000000" pitchFamily="2" charset="0"/>
                        </a:rPr>
                        <a:t>set;h;d</a:t>
                      </a:r>
                      <a:r>
                        <a:rPr lang="nl-NL">
                          <a:latin typeface="Roboto" panose="02000000000000000000" pitchFamily="2" charset="0"/>
                          <a:ea typeface="Roboto" panose="02000000000000000000" pitchFamily="2" charset="0"/>
                        </a:rPr>
                        <a:t>&gt;</a:t>
                      </a:r>
                      <a:endParaRPr lang="nl-NL" sz="4000" b="0" i="0" u="none" strike="noStrike" baseline="-50000">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b="0" u="none" strike="noStrike">
                          <a:solidFill>
                            <a:srgbClr val="000000"/>
                          </a:solidFill>
                          <a:effectLst/>
                          <a:latin typeface="Roboto" panose="02000000000000000000" pitchFamily="2" charset="0"/>
                          <a:ea typeface="Roboto" panose="02000000000000000000" pitchFamily="2" charset="0"/>
                        </a:rPr>
                        <a:t>comfort </a:t>
                      </a:r>
                      <a:r>
                        <a:rPr lang="nl-NL" sz="4000" b="0" u="none" strike="noStrike" err="1">
                          <a:solidFill>
                            <a:srgbClr val="000000"/>
                          </a:solidFill>
                          <a:effectLst/>
                          <a:latin typeface="Roboto" panose="02000000000000000000" pitchFamily="2" charset="0"/>
                          <a:ea typeface="Roboto" panose="02000000000000000000" pitchFamily="2" charset="0"/>
                        </a:rPr>
                        <a:t>needs</a:t>
                      </a:r>
                      <a:endParaRPr lang="nl-NL" sz="4000" b="0" i="0" u="none" strike="noStrike">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b="0" u="none" strike="noStrike" dirty="0" err="1">
                          <a:solidFill>
                            <a:srgbClr val="000000"/>
                          </a:solidFill>
                          <a:effectLst/>
                          <a:latin typeface="Roboto" panose="02000000000000000000" pitchFamily="2" charset="0"/>
                          <a:ea typeface="Roboto" panose="02000000000000000000" pitchFamily="2" charset="0"/>
                        </a:rPr>
                        <a:t>weekly</a:t>
                      </a:r>
                      <a:r>
                        <a:rPr lang="nl-NL" sz="4000" b="0" u="none" strike="noStrike" dirty="0">
                          <a:solidFill>
                            <a:srgbClr val="000000"/>
                          </a:solidFill>
                          <a:effectLst/>
                          <a:latin typeface="Roboto" panose="02000000000000000000" pitchFamily="2" charset="0"/>
                          <a:ea typeface="Roboto" panose="02000000000000000000" pitchFamily="2" charset="0"/>
                        </a:rPr>
                        <a:t> </a:t>
                      </a:r>
                      <a:r>
                        <a:rPr lang="nl-NL" sz="4000" b="0" u="none" strike="noStrike" dirty="0" err="1">
                          <a:solidFill>
                            <a:srgbClr val="000000"/>
                          </a:solidFill>
                          <a:effectLst/>
                          <a:latin typeface="Roboto" panose="02000000000000000000" pitchFamily="2" charset="0"/>
                          <a:ea typeface="Roboto" panose="02000000000000000000" pitchFamily="2" charset="0"/>
                        </a:rPr>
                        <a:t>thermostat</a:t>
                      </a:r>
                      <a:r>
                        <a:rPr lang="nl-NL" sz="4000" b="0" u="none" strike="noStrike" dirty="0">
                          <a:solidFill>
                            <a:srgbClr val="000000"/>
                          </a:solidFill>
                          <a:effectLst/>
                          <a:latin typeface="Roboto" panose="02000000000000000000" pitchFamily="2" charset="0"/>
                          <a:ea typeface="Roboto" panose="02000000000000000000" pitchFamily="2" charset="0"/>
                        </a:rPr>
                        <a:t> setpoints (home/</a:t>
                      </a:r>
                      <a:r>
                        <a:rPr lang="nl-NL" sz="4000" b="0" u="none" strike="noStrike" dirty="0" err="1">
                          <a:solidFill>
                            <a:srgbClr val="000000"/>
                          </a:solidFill>
                          <a:effectLst/>
                          <a:latin typeface="Roboto" panose="02000000000000000000" pitchFamily="2" charset="0"/>
                          <a:ea typeface="Roboto" panose="02000000000000000000" pitchFamily="2" charset="0"/>
                        </a:rPr>
                        <a:t>away</a:t>
                      </a:r>
                      <a:r>
                        <a:rPr lang="nl-NL" sz="4000" b="0" u="none" strike="noStrike" dirty="0">
                          <a:solidFill>
                            <a:srgbClr val="000000"/>
                          </a:solidFill>
                          <a:effectLst/>
                          <a:latin typeface="Roboto" panose="02000000000000000000" pitchFamily="2" charset="0"/>
                          <a:ea typeface="Roboto" panose="02000000000000000000" pitchFamily="2" charset="0"/>
                        </a:rPr>
                        <a:t>/</a:t>
                      </a:r>
                      <a:r>
                        <a:rPr lang="nl-NL" sz="4000" b="0" u="none" strike="noStrike" dirty="0" err="1">
                          <a:solidFill>
                            <a:srgbClr val="000000"/>
                          </a:solidFill>
                          <a:effectLst/>
                          <a:latin typeface="Roboto" panose="02000000000000000000" pitchFamily="2" charset="0"/>
                          <a:ea typeface="Roboto" panose="02000000000000000000" pitchFamily="2" charset="0"/>
                        </a:rPr>
                        <a:t>asleep</a:t>
                      </a:r>
                      <a:r>
                        <a:rPr lang="nl-NL" sz="4000" b="0" u="none" strike="noStrike" dirty="0">
                          <a:solidFill>
                            <a:srgbClr val="000000"/>
                          </a:solidFill>
                          <a:effectLst/>
                          <a:latin typeface="Roboto" panose="02000000000000000000" pitchFamily="2" charset="0"/>
                          <a:ea typeface="Roboto" panose="02000000000000000000" pitchFamily="2" charset="0"/>
                        </a:rPr>
                        <a:t>)</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b="0" u="none" strike="noStrike" dirty="0" err="1">
                          <a:solidFill>
                            <a:srgbClr val="000000"/>
                          </a:solidFill>
                          <a:effectLst/>
                          <a:latin typeface="Roboto" panose="02000000000000000000" pitchFamily="2" charset="0"/>
                          <a:ea typeface="Roboto" panose="02000000000000000000" pitchFamily="2" charset="0"/>
                        </a:rPr>
                        <a:t>Ks</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664055486"/>
                  </a:ext>
                </a:extLst>
              </a:tr>
            </a:tbl>
          </a:graphicData>
        </a:graphic>
      </p:graphicFrame>
      <p:sp>
        <p:nvSpPr>
          <p:cNvPr id="3" name="Tijdelijke aanduiding voor tekst 2">
            <a:extLst>
              <a:ext uri="{FF2B5EF4-FFF2-40B4-BE49-F238E27FC236}">
                <a16:creationId xmlns:a16="http://schemas.microsoft.com/office/drawing/2014/main" id="{BDECE168-4C1A-4211-A4E1-EDE6C92E293E}"/>
              </a:ext>
            </a:extLst>
          </p:cNvPr>
          <p:cNvSpPr>
            <a:spLocks noGrp="1"/>
          </p:cNvSpPr>
          <p:nvPr>
            <p:ph type="body" sz="quarter" idx="14"/>
          </p:nvPr>
        </p:nvSpPr>
        <p:spPr/>
        <p:txBody>
          <a:bodyPr/>
          <a:lstStyle/>
          <a:p>
            <a:r>
              <a:rPr lang="en-US" dirty="0"/>
              <a:t>Twomes WP3: Data Analysis &amp; Prediction</a:t>
            </a:r>
            <a:endParaRPr lang="nl-NL" dirty="0"/>
          </a:p>
        </p:txBody>
      </p:sp>
      <p:sp>
        <p:nvSpPr>
          <p:cNvPr id="4" name="Titel 3">
            <a:extLst>
              <a:ext uri="{FF2B5EF4-FFF2-40B4-BE49-F238E27FC236}">
                <a16:creationId xmlns:a16="http://schemas.microsoft.com/office/drawing/2014/main" id="{F9C07BA7-A5A3-47BF-979D-0D51D3A391F6}"/>
              </a:ext>
            </a:extLst>
          </p:cNvPr>
          <p:cNvSpPr>
            <a:spLocks noGrp="1"/>
          </p:cNvSpPr>
          <p:nvPr>
            <p:ph type="title"/>
          </p:nvPr>
        </p:nvSpPr>
        <p:spPr/>
        <p:txBody>
          <a:bodyPr/>
          <a:lstStyle/>
          <a:p>
            <a:r>
              <a:rPr lang="nl-NL" dirty="0">
                <a:solidFill>
                  <a:srgbClr val="B1D249"/>
                </a:solidFill>
              </a:rPr>
              <a:t>Model parameters we </a:t>
            </a:r>
            <a:r>
              <a:rPr lang="nl-NL" dirty="0" err="1">
                <a:solidFill>
                  <a:srgbClr val="B1D249"/>
                </a:solidFill>
              </a:rPr>
              <a:t>wanted</a:t>
            </a:r>
            <a:r>
              <a:rPr lang="nl-NL" dirty="0">
                <a:solidFill>
                  <a:srgbClr val="B1D249"/>
                </a:solidFill>
              </a:rPr>
              <a:t> </a:t>
            </a:r>
            <a:r>
              <a:rPr lang="nl-NL" dirty="0" err="1">
                <a:solidFill>
                  <a:srgbClr val="B1D249"/>
                </a:solidFill>
              </a:rPr>
              <a:t>to</a:t>
            </a:r>
            <a:r>
              <a:rPr lang="nl-NL" dirty="0">
                <a:solidFill>
                  <a:srgbClr val="B1D249"/>
                </a:solidFill>
              </a:rPr>
              <a:t> </a:t>
            </a:r>
            <a:r>
              <a:rPr lang="nl-NL" dirty="0" err="1">
                <a:solidFill>
                  <a:srgbClr val="B1D249"/>
                </a:solidFill>
              </a:rPr>
              <a:t>learn</a:t>
            </a:r>
            <a:endParaRPr lang="nl-NL" dirty="0">
              <a:solidFill>
                <a:srgbClr val="B1D249"/>
              </a:solidFill>
            </a:endParaRPr>
          </a:p>
        </p:txBody>
      </p:sp>
      <p:sp>
        <p:nvSpPr>
          <p:cNvPr id="11" name="Freeform: Shape 10">
            <a:extLst>
              <a:ext uri="{FF2B5EF4-FFF2-40B4-BE49-F238E27FC236}">
                <a16:creationId xmlns:a16="http://schemas.microsoft.com/office/drawing/2014/main" id="{FD6DDDA2-A31E-529E-9F9B-B78173E42823}"/>
              </a:ext>
            </a:extLst>
          </p:cNvPr>
          <p:cNvSpPr/>
          <p:nvPr/>
        </p:nvSpPr>
        <p:spPr>
          <a:xfrm>
            <a:off x="-1" y="0"/>
            <a:ext cx="24387176" cy="13716000"/>
          </a:xfrm>
          <a:custGeom>
            <a:avLst/>
            <a:gdLst>
              <a:gd name="connsiteX0" fmla="*/ 1209086 w 24387176"/>
              <a:gd name="connsiteY0" fmla="*/ 3928187 h 13716000"/>
              <a:gd name="connsiteX1" fmla="*/ 1209086 w 24387176"/>
              <a:gd name="connsiteY1" fmla="*/ 7791450 h 13716000"/>
              <a:gd name="connsiteX2" fmla="*/ 23155276 w 24387176"/>
              <a:gd name="connsiteY2" fmla="*/ 7791450 h 13716000"/>
              <a:gd name="connsiteX3" fmla="*/ 23155276 w 24387176"/>
              <a:gd name="connsiteY3" fmla="*/ 3928187 h 13716000"/>
              <a:gd name="connsiteX4" fmla="*/ 0 w 24387176"/>
              <a:gd name="connsiteY4" fmla="*/ 0 h 13716000"/>
              <a:gd name="connsiteX5" fmla="*/ 24387176 w 24387176"/>
              <a:gd name="connsiteY5" fmla="*/ 0 h 13716000"/>
              <a:gd name="connsiteX6" fmla="*/ 24387176 w 24387176"/>
              <a:gd name="connsiteY6" fmla="*/ 13716000 h 13716000"/>
              <a:gd name="connsiteX7" fmla="*/ 0 w 24387176"/>
              <a:gd name="connsiteY7"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7176" h="13716000">
                <a:moveTo>
                  <a:pt x="1209086" y="3928187"/>
                </a:moveTo>
                <a:lnTo>
                  <a:pt x="1209086" y="7791450"/>
                </a:lnTo>
                <a:lnTo>
                  <a:pt x="23155276" y="7791450"/>
                </a:lnTo>
                <a:lnTo>
                  <a:pt x="23155276" y="3928187"/>
                </a:lnTo>
                <a:close/>
                <a:moveTo>
                  <a:pt x="0" y="0"/>
                </a:moveTo>
                <a:lnTo>
                  <a:pt x="24387176" y="0"/>
                </a:lnTo>
                <a:lnTo>
                  <a:pt x="24387176" y="13716000"/>
                </a:lnTo>
                <a:lnTo>
                  <a:pt x="0" y="13716000"/>
                </a:lnTo>
                <a:close/>
              </a:path>
            </a:pathLst>
          </a:cu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Tree>
    <p:extLst>
      <p:ext uri="{BB962C8B-B14F-4D97-AF65-F5344CB8AC3E}">
        <p14:creationId xmlns:p14="http://schemas.microsoft.com/office/powerpoint/2010/main" val="2352441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E035A8F-56E3-433D-95F0-85B7EE4EFA2A}"/>
              </a:ext>
            </a:extLst>
          </p:cNvPr>
          <p:cNvSpPr>
            <a:spLocks noGrp="1"/>
          </p:cNvSpPr>
          <p:nvPr>
            <p:ph type="body" sz="quarter" idx="14"/>
          </p:nvPr>
        </p:nvSpPr>
        <p:spPr/>
        <p:txBody>
          <a:bodyPr/>
          <a:lstStyle/>
          <a:p>
            <a:r>
              <a:rPr lang="en-US" dirty="0"/>
              <a:t>Twomes: Digital Twins for the Home Heating Transition</a:t>
            </a:r>
            <a:endParaRPr lang="nl-NL" dirty="0"/>
          </a:p>
        </p:txBody>
      </p:sp>
      <p:sp>
        <p:nvSpPr>
          <p:cNvPr id="2" name="Title 1"/>
          <p:cNvSpPr>
            <a:spLocks noGrp="1"/>
          </p:cNvSpPr>
          <p:nvPr>
            <p:ph type="title"/>
          </p:nvPr>
        </p:nvSpPr>
        <p:spPr/>
        <p:txBody>
          <a:bodyPr>
            <a:normAutofit/>
          </a:bodyPr>
          <a:lstStyle/>
          <a:p>
            <a:r>
              <a:rPr lang="nl-NL" dirty="0"/>
              <a:t>In short</a:t>
            </a:r>
          </a:p>
        </p:txBody>
      </p:sp>
      <p:sp>
        <p:nvSpPr>
          <p:cNvPr id="3" name="Content Placeholder 2"/>
          <p:cNvSpPr>
            <a:spLocks noGrp="1"/>
          </p:cNvSpPr>
          <p:nvPr>
            <p:ph idx="1"/>
          </p:nvPr>
        </p:nvSpPr>
        <p:spPr>
          <a:xfrm>
            <a:off x="1231200" y="4066161"/>
            <a:ext cx="21008156" cy="9266381"/>
          </a:xfrm>
        </p:spPr>
        <p:txBody>
          <a:bodyPr>
            <a:normAutofit/>
          </a:bodyPr>
          <a:lstStyle/>
          <a:p>
            <a:pPr>
              <a:lnSpc>
                <a:spcPct val="100000"/>
              </a:lnSpc>
            </a:pPr>
            <a:r>
              <a:rPr lang="nl-NL" sz="4000" dirty="0" err="1"/>
              <a:t>Crucial</a:t>
            </a:r>
            <a:r>
              <a:rPr lang="nl-NL" sz="4000" dirty="0"/>
              <a:t> parameters </a:t>
            </a:r>
            <a:r>
              <a:rPr lang="nl-NL" sz="4000" dirty="0" err="1"/>
              <a:t>for</a:t>
            </a:r>
            <a:r>
              <a:rPr lang="nl-NL" sz="4000" dirty="0"/>
              <a:t> </a:t>
            </a:r>
            <a:r>
              <a:rPr lang="nl-NL" sz="4000" dirty="0" err="1"/>
              <a:t>the</a:t>
            </a:r>
            <a:r>
              <a:rPr lang="nl-NL" sz="4000" dirty="0"/>
              <a:t> </a:t>
            </a:r>
            <a:r>
              <a:rPr lang="nl-NL" sz="4000" dirty="0" err="1"/>
              <a:t>heating</a:t>
            </a:r>
            <a:r>
              <a:rPr lang="nl-NL" sz="4000" dirty="0"/>
              <a:t> </a:t>
            </a:r>
            <a:r>
              <a:rPr lang="nl-NL" sz="4000" dirty="0" err="1"/>
              <a:t>transition</a:t>
            </a:r>
            <a:r>
              <a:rPr lang="nl-NL" sz="4000" dirty="0"/>
              <a:t> of a </a:t>
            </a:r>
            <a:r>
              <a:rPr lang="nl-NL" sz="4000" dirty="0" err="1"/>
              <a:t>specific</a:t>
            </a:r>
            <a:r>
              <a:rPr lang="nl-NL" sz="4000" dirty="0"/>
              <a:t> home:</a:t>
            </a:r>
          </a:p>
          <a:p>
            <a:pPr lvl="1">
              <a:lnSpc>
                <a:spcPct val="100000"/>
              </a:lnSpc>
            </a:pPr>
            <a:r>
              <a:rPr lang="nl-NL" sz="3200" dirty="0"/>
              <a:t>Building: </a:t>
            </a:r>
            <a:r>
              <a:rPr lang="nl-NL" sz="3200" dirty="0" err="1">
                <a:solidFill>
                  <a:srgbClr val="B1D249"/>
                </a:solidFill>
              </a:rPr>
              <a:t>specific</a:t>
            </a:r>
            <a:r>
              <a:rPr lang="nl-NL" sz="3200" dirty="0">
                <a:solidFill>
                  <a:srgbClr val="B1D249"/>
                </a:solidFill>
              </a:rPr>
              <a:t> heat </a:t>
            </a:r>
            <a:r>
              <a:rPr lang="nl-NL" sz="3200" dirty="0" err="1">
                <a:solidFill>
                  <a:srgbClr val="B1D249"/>
                </a:solidFill>
              </a:rPr>
              <a:t>loss</a:t>
            </a:r>
            <a:r>
              <a:rPr lang="nl-NL" sz="3200" dirty="0">
                <a:solidFill>
                  <a:srgbClr val="B1D249"/>
                </a:solidFill>
              </a:rPr>
              <a:t>: H</a:t>
            </a:r>
            <a:r>
              <a:rPr lang="nl-NL" sz="3200" dirty="0"/>
              <a:t> </a:t>
            </a:r>
            <a:r>
              <a:rPr lang="nl-NL" sz="3200" dirty="0">
                <a:solidFill>
                  <a:schemeClr val="bg1">
                    <a:lumMod val="65000"/>
                  </a:schemeClr>
                </a:solidFill>
              </a:rPr>
              <a:t>[W/K]</a:t>
            </a:r>
            <a:r>
              <a:rPr lang="nl-NL" sz="3200" dirty="0"/>
              <a:t>, </a:t>
            </a:r>
            <a:r>
              <a:rPr lang="nl-NL" sz="3200" dirty="0" err="1">
                <a:solidFill>
                  <a:srgbClr val="B1D249"/>
                </a:solidFill>
              </a:rPr>
              <a:t>thermal</a:t>
            </a:r>
            <a:r>
              <a:rPr lang="nl-NL" sz="3200" dirty="0">
                <a:solidFill>
                  <a:srgbClr val="B1D249"/>
                </a:solidFill>
              </a:rPr>
              <a:t> </a:t>
            </a:r>
            <a:r>
              <a:rPr lang="nl-NL" sz="3200" dirty="0" err="1">
                <a:solidFill>
                  <a:srgbClr val="B1D249"/>
                </a:solidFill>
              </a:rPr>
              <a:t>inertia</a:t>
            </a:r>
            <a:r>
              <a:rPr lang="nl-NL" sz="3200" dirty="0">
                <a:solidFill>
                  <a:srgbClr val="B1D249"/>
                </a:solidFill>
              </a:rPr>
              <a:t>: </a:t>
            </a:r>
            <a:r>
              <a:rPr lang="el-GR" sz="3200" dirty="0">
                <a:solidFill>
                  <a:srgbClr val="B1D249"/>
                </a:solidFill>
              </a:rPr>
              <a:t>τ</a:t>
            </a:r>
            <a:r>
              <a:rPr lang="nl-NL" sz="3200" dirty="0"/>
              <a:t> </a:t>
            </a:r>
            <a:r>
              <a:rPr lang="nl-NL" sz="3200" dirty="0">
                <a:solidFill>
                  <a:schemeClr val="bg1">
                    <a:lumMod val="65000"/>
                  </a:schemeClr>
                </a:solidFill>
              </a:rPr>
              <a:t>[s]</a:t>
            </a:r>
            <a:r>
              <a:rPr lang="nl-NL" sz="3200" dirty="0"/>
              <a:t>,</a:t>
            </a:r>
            <a:r>
              <a:rPr lang="nl-NL" sz="3200" dirty="0">
                <a:solidFill>
                  <a:schemeClr val="bg1">
                    <a:lumMod val="65000"/>
                  </a:schemeClr>
                </a:solidFill>
              </a:rPr>
              <a:t> </a:t>
            </a:r>
            <a:r>
              <a:rPr lang="nl-NL" sz="3200" dirty="0">
                <a:solidFill>
                  <a:srgbClr val="B1D249"/>
                </a:solidFill>
              </a:rPr>
              <a:t>apparent </a:t>
            </a:r>
            <a:r>
              <a:rPr lang="nl-NL" sz="3200" dirty="0" err="1">
                <a:solidFill>
                  <a:srgbClr val="B1D249"/>
                </a:solidFill>
              </a:rPr>
              <a:t>window</a:t>
            </a:r>
            <a:r>
              <a:rPr lang="nl-NL" sz="3200" dirty="0">
                <a:solidFill>
                  <a:srgbClr val="B1D249"/>
                </a:solidFill>
              </a:rPr>
              <a:t> area: A</a:t>
            </a:r>
            <a:r>
              <a:rPr lang="nl-NL" sz="3200" dirty="0"/>
              <a:t> </a:t>
            </a:r>
            <a:r>
              <a:rPr lang="nl-NL" sz="3200" dirty="0">
                <a:solidFill>
                  <a:schemeClr val="bg1">
                    <a:lumMod val="65000"/>
                  </a:schemeClr>
                </a:solidFill>
              </a:rPr>
              <a:t>[m</a:t>
            </a:r>
            <a:r>
              <a:rPr lang="nl-NL" sz="3200" baseline="30000" dirty="0">
                <a:solidFill>
                  <a:schemeClr val="bg1">
                    <a:lumMod val="65000"/>
                  </a:schemeClr>
                </a:solidFill>
              </a:rPr>
              <a:t>2</a:t>
            </a:r>
            <a:r>
              <a:rPr lang="nl-NL" sz="3200" dirty="0">
                <a:solidFill>
                  <a:schemeClr val="bg1">
                    <a:lumMod val="65000"/>
                  </a:schemeClr>
                </a:solidFill>
              </a:rPr>
              <a:t>]</a:t>
            </a:r>
          </a:p>
          <a:p>
            <a:pPr lvl="1">
              <a:lnSpc>
                <a:spcPct val="100000"/>
              </a:lnSpc>
            </a:pPr>
            <a:r>
              <a:rPr lang="nl-NL" sz="3200" dirty="0">
                <a:latin typeface="Roboto" panose="020B0604020202020204" charset="0"/>
                <a:ea typeface="Roboto" panose="020B0604020202020204" charset="0"/>
              </a:rPr>
              <a:t>Installation: </a:t>
            </a:r>
            <a:r>
              <a:rPr lang="nl-NL" sz="3200" dirty="0">
                <a:solidFill>
                  <a:srgbClr val="B1D249"/>
                </a:solidFill>
                <a:latin typeface="Roboto" panose="020B0604020202020204" charset="0"/>
                <a:ea typeface="Roboto" panose="020B0604020202020204" charset="0"/>
              </a:rPr>
              <a:t>boiler efficiency </a:t>
            </a:r>
            <a:r>
              <a:rPr lang="el-GR" sz="3200" dirty="0">
                <a:solidFill>
                  <a:srgbClr val="B1D249"/>
                </a:solidFill>
                <a:latin typeface="Roboto" panose="020B0604020202020204" charset="0"/>
                <a:ea typeface="Roboto" panose="020B0604020202020204" charset="0"/>
              </a:rPr>
              <a:t>η</a:t>
            </a:r>
            <a:r>
              <a:rPr lang="nl-NL" sz="3200" dirty="0">
                <a:solidFill>
                  <a:srgbClr val="B1D249"/>
                </a:solidFill>
                <a:latin typeface="Roboto" panose="020B0604020202020204" charset="0"/>
                <a:ea typeface="Roboto" panose="020B0604020202020204" charset="0"/>
              </a:rPr>
              <a:t> [%]</a:t>
            </a:r>
          </a:p>
          <a:p>
            <a:pPr lvl="1">
              <a:lnSpc>
                <a:spcPct val="100000"/>
              </a:lnSpc>
            </a:pPr>
            <a:r>
              <a:rPr lang="nl-NL" sz="3200" dirty="0">
                <a:latin typeface="Roboto" panose="020B0604020202020204" charset="0"/>
                <a:ea typeface="Roboto" panose="020B0604020202020204" charset="0"/>
              </a:rPr>
              <a:t>Comfort: </a:t>
            </a:r>
            <a:r>
              <a:rPr lang="nl-NL" sz="3200" dirty="0" err="1">
                <a:solidFill>
                  <a:srgbClr val="B1D249"/>
                </a:solidFill>
                <a:latin typeface="Roboto" panose="020B0604020202020204" charset="0"/>
                <a:ea typeface="Roboto" panose="020B0604020202020204" charset="0"/>
              </a:rPr>
              <a:t>weekly</a:t>
            </a:r>
            <a:r>
              <a:rPr lang="nl-NL" sz="3200" dirty="0">
                <a:solidFill>
                  <a:srgbClr val="B1D249"/>
                </a:solidFill>
                <a:latin typeface="Roboto" panose="020B0604020202020204" charset="0"/>
                <a:ea typeface="Roboto" panose="020B0604020202020204" charset="0"/>
              </a:rPr>
              <a:t> home/</a:t>
            </a:r>
            <a:r>
              <a:rPr lang="nl-NL" sz="3200" dirty="0" err="1">
                <a:solidFill>
                  <a:srgbClr val="B1D249"/>
                </a:solidFill>
                <a:latin typeface="Roboto" panose="020B0604020202020204" charset="0"/>
                <a:ea typeface="Roboto" panose="020B0604020202020204" charset="0"/>
              </a:rPr>
              <a:t>away</a:t>
            </a:r>
            <a:r>
              <a:rPr lang="nl-NL" sz="3200" dirty="0">
                <a:solidFill>
                  <a:srgbClr val="B1D249"/>
                </a:solidFill>
                <a:latin typeface="Roboto" panose="020B0604020202020204" charset="0"/>
                <a:ea typeface="Roboto" panose="020B0604020202020204" charset="0"/>
              </a:rPr>
              <a:t>/</a:t>
            </a:r>
            <a:r>
              <a:rPr lang="nl-NL" sz="3200" dirty="0" err="1">
                <a:solidFill>
                  <a:srgbClr val="B1D249"/>
                </a:solidFill>
                <a:latin typeface="Roboto" panose="020B0604020202020204" charset="0"/>
                <a:ea typeface="Roboto" panose="020B0604020202020204" charset="0"/>
              </a:rPr>
              <a:t>asleep</a:t>
            </a:r>
            <a:r>
              <a:rPr lang="nl-NL" sz="3200" dirty="0">
                <a:solidFill>
                  <a:srgbClr val="B1D249"/>
                </a:solidFill>
                <a:latin typeface="Roboto" panose="020B0604020202020204" charset="0"/>
                <a:ea typeface="Roboto" panose="020B0604020202020204" charset="0"/>
              </a:rPr>
              <a:t> </a:t>
            </a:r>
            <a:r>
              <a:rPr lang="nl-NL" sz="3200" dirty="0" err="1">
                <a:solidFill>
                  <a:srgbClr val="B1D249"/>
                </a:solidFill>
                <a:latin typeface="Roboto" panose="020B0604020202020204" charset="0"/>
                <a:ea typeface="Roboto" panose="020B0604020202020204" charset="0"/>
              </a:rPr>
              <a:t>thermostat</a:t>
            </a:r>
            <a:r>
              <a:rPr lang="nl-NL" sz="3200" dirty="0">
                <a:solidFill>
                  <a:srgbClr val="B1D249"/>
                </a:solidFill>
                <a:latin typeface="Roboto" panose="020B0604020202020204" charset="0"/>
                <a:ea typeface="Roboto" panose="020B0604020202020204" charset="0"/>
              </a:rPr>
              <a:t> setpoints: &lt;</a:t>
            </a:r>
            <a:r>
              <a:rPr lang="nl-NL" sz="3200" dirty="0" err="1">
                <a:solidFill>
                  <a:srgbClr val="B1D249"/>
                </a:solidFill>
                <a:latin typeface="Roboto" panose="020B0604020202020204" charset="0"/>
                <a:ea typeface="Roboto" panose="020B0604020202020204" charset="0"/>
              </a:rPr>
              <a:t>T</a:t>
            </a:r>
            <a:r>
              <a:rPr lang="nl-NL" sz="3200" baseline="-25000" dirty="0" err="1">
                <a:solidFill>
                  <a:srgbClr val="B1D249"/>
                </a:solidFill>
                <a:latin typeface="Roboto" panose="020B0604020202020204" charset="0"/>
                <a:ea typeface="Roboto" panose="020B0604020202020204" charset="0"/>
              </a:rPr>
              <a:t>set</a:t>
            </a:r>
            <a:r>
              <a:rPr lang="nl-NL" sz="3200" dirty="0" err="1">
                <a:solidFill>
                  <a:srgbClr val="B1D249"/>
                </a:solidFill>
                <a:latin typeface="Roboto" panose="020B0604020202020204" charset="0"/>
                <a:ea typeface="Roboto" panose="020B0604020202020204" charset="0"/>
              </a:rPr>
              <a:t>;d;h</a:t>
            </a:r>
            <a:r>
              <a:rPr lang="nl-NL" sz="3200" dirty="0">
                <a:solidFill>
                  <a:srgbClr val="B1D249"/>
                </a:solidFill>
                <a:latin typeface="Roboto" panose="020B0604020202020204" charset="0"/>
                <a:ea typeface="Roboto" panose="020B0604020202020204" charset="0"/>
              </a:rPr>
              <a:t>&gt;</a:t>
            </a:r>
            <a:r>
              <a:rPr lang="nl-NL" sz="3200" dirty="0">
                <a:latin typeface="Roboto" panose="020B0604020202020204" charset="0"/>
                <a:ea typeface="Roboto" panose="020B0604020202020204" charset="0"/>
              </a:rPr>
              <a:t> </a:t>
            </a:r>
            <a:r>
              <a:rPr lang="nl-NL" sz="3200" dirty="0">
                <a:solidFill>
                  <a:schemeClr val="bg1">
                    <a:lumMod val="65000"/>
                  </a:schemeClr>
                </a:solidFill>
                <a:latin typeface="Roboto" panose="020B0604020202020204" charset="0"/>
                <a:ea typeface="Roboto" panose="020B0604020202020204" charset="0"/>
              </a:rPr>
              <a:t>[</a:t>
            </a:r>
            <a:r>
              <a:rPr lang="nl-NL" sz="3200" dirty="0" err="1">
                <a:solidFill>
                  <a:schemeClr val="bg1">
                    <a:lumMod val="65000"/>
                  </a:schemeClr>
                </a:solidFill>
                <a:latin typeface="Roboto" panose="020B0604020202020204" charset="0"/>
                <a:ea typeface="Roboto" panose="020B0604020202020204" charset="0"/>
              </a:rPr>
              <a:t>Ks</a:t>
            </a:r>
            <a:r>
              <a:rPr lang="nl-NL" sz="3200" dirty="0">
                <a:solidFill>
                  <a:schemeClr val="bg1">
                    <a:lumMod val="65000"/>
                  </a:schemeClr>
                </a:solidFill>
                <a:latin typeface="Roboto" panose="020B0604020202020204" charset="0"/>
                <a:ea typeface="Roboto" panose="020B0604020202020204" charset="0"/>
              </a:rPr>
              <a:t>]</a:t>
            </a:r>
          </a:p>
          <a:p>
            <a:pPr>
              <a:lnSpc>
                <a:spcPct val="100000"/>
              </a:lnSpc>
            </a:pPr>
            <a:r>
              <a:rPr lang="nl-NL" sz="4000" dirty="0">
                <a:solidFill>
                  <a:srgbClr val="F16682"/>
                </a:solidFill>
              </a:rPr>
              <a:t>2-4 </a:t>
            </a:r>
            <a:r>
              <a:rPr lang="nl-NL" sz="4000" dirty="0" err="1">
                <a:solidFill>
                  <a:srgbClr val="F16682"/>
                </a:solidFill>
              </a:rPr>
              <a:t>measurement</a:t>
            </a:r>
            <a:r>
              <a:rPr lang="nl-NL" sz="4000" dirty="0">
                <a:solidFill>
                  <a:srgbClr val="F16682"/>
                </a:solidFill>
              </a:rPr>
              <a:t> </a:t>
            </a:r>
            <a:r>
              <a:rPr lang="nl-NL" sz="4000" dirty="0" err="1">
                <a:solidFill>
                  <a:srgbClr val="F16682"/>
                </a:solidFill>
              </a:rPr>
              <a:t>devices</a:t>
            </a:r>
            <a:r>
              <a:rPr lang="nl-NL" sz="4000" dirty="0">
                <a:solidFill>
                  <a:srgbClr val="F16682"/>
                </a:solidFill>
              </a:rPr>
              <a:t> (50-€100) per home </a:t>
            </a:r>
            <a:r>
              <a:rPr lang="nl-NL" sz="4000" dirty="0" err="1">
                <a:solidFill>
                  <a:srgbClr val="F16682"/>
                </a:solidFill>
              </a:rPr>
              <a:t>to</a:t>
            </a:r>
            <a:r>
              <a:rPr lang="nl-NL" sz="4000" dirty="0">
                <a:solidFill>
                  <a:srgbClr val="F16682"/>
                </a:solidFill>
              </a:rPr>
              <a:t> collect &gt; 2 </a:t>
            </a:r>
            <a:r>
              <a:rPr lang="nl-NL" sz="4000" dirty="0" err="1">
                <a:solidFill>
                  <a:srgbClr val="F16682"/>
                </a:solidFill>
              </a:rPr>
              <a:t>wk</a:t>
            </a:r>
            <a:r>
              <a:rPr lang="nl-NL" sz="4000" dirty="0">
                <a:solidFill>
                  <a:srgbClr val="F16682"/>
                </a:solidFill>
              </a:rPr>
              <a:t> data</a:t>
            </a:r>
          </a:p>
          <a:p>
            <a:pPr lvl="1">
              <a:lnSpc>
                <a:spcPct val="100000"/>
              </a:lnSpc>
            </a:pPr>
            <a:r>
              <a:rPr lang="nl-NL" sz="3200" dirty="0">
                <a:solidFill>
                  <a:srgbClr val="F16682"/>
                </a:solidFill>
              </a:rPr>
              <a:t>smart meter monitor, room monitor, boiler monitor, OpenTherm monitor, app;</a:t>
            </a:r>
          </a:p>
          <a:p>
            <a:pPr lvl="1">
              <a:lnSpc>
                <a:spcPct val="100000"/>
              </a:lnSpc>
            </a:pPr>
            <a:r>
              <a:rPr lang="nl-NL" sz="3200" dirty="0" err="1">
                <a:solidFill>
                  <a:srgbClr val="F16682"/>
                </a:solidFill>
              </a:rPr>
              <a:t>available</a:t>
            </a:r>
            <a:r>
              <a:rPr lang="nl-NL" sz="3200" dirty="0">
                <a:solidFill>
                  <a:srgbClr val="F16682"/>
                </a:solidFill>
              </a:rPr>
              <a:t> as </a:t>
            </a:r>
            <a:r>
              <a:rPr lang="nl-NL" sz="3200" dirty="0">
                <a:solidFill>
                  <a:srgbClr val="F16682"/>
                </a:solidFill>
                <a:hlinkClick r:id="rId3">
                  <a:extLst>
                    <a:ext uri="{A12FA001-AC4F-418D-AE19-62706E023703}">
                      <ahyp:hlinkClr xmlns:ahyp="http://schemas.microsoft.com/office/drawing/2018/hyperlinkcolor" val="tx"/>
                    </a:ext>
                  </a:extLst>
                </a:hlinkClick>
              </a:rPr>
              <a:t>open source software &amp; open hardware designs on GitHub</a:t>
            </a:r>
            <a:endParaRPr lang="nl-NL" sz="3200" dirty="0">
              <a:solidFill>
                <a:srgbClr val="F16682"/>
              </a:solidFill>
            </a:endParaRPr>
          </a:p>
          <a:p>
            <a:pPr lvl="1">
              <a:lnSpc>
                <a:spcPct val="100000"/>
              </a:lnSpc>
            </a:pPr>
            <a:r>
              <a:rPr lang="nl-NL" sz="3200" dirty="0">
                <a:solidFill>
                  <a:srgbClr val="F16682"/>
                </a:solidFill>
              </a:rPr>
              <a:t>security, privacy &amp; </a:t>
            </a:r>
            <a:r>
              <a:rPr lang="nl-NL" sz="3200" dirty="0" err="1">
                <a:solidFill>
                  <a:srgbClr val="F16682"/>
                </a:solidFill>
              </a:rPr>
              <a:t>technical</a:t>
            </a:r>
            <a:r>
              <a:rPr lang="nl-NL" sz="3200" dirty="0">
                <a:solidFill>
                  <a:srgbClr val="F16682"/>
                </a:solidFill>
              </a:rPr>
              <a:t> </a:t>
            </a:r>
            <a:r>
              <a:rPr lang="nl-NL" sz="3200" dirty="0" err="1">
                <a:solidFill>
                  <a:srgbClr val="F16682"/>
                </a:solidFill>
              </a:rPr>
              <a:t>variety</a:t>
            </a:r>
            <a:r>
              <a:rPr lang="nl-NL" sz="3200" dirty="0">
                <a:solidFill>
                  <a:srgbClr val="F16682"/>
                </a:solidFill>
              </a:rPr>
              <a:t>: more </a:t>
            </a:r>
            <a:r>
              <a:rPr lang="nl-NL" sz="3200" dirty="0" err="1">
                <a:solidFill>
                  <a:srgbClr val="F16682"/>
                </a:solidFill>
              </a:rPr>
              <a:t>challenging</a:t>
            </a:r>
            <a:r>
              <a:rPr lang="nl-NL" sz="3200" dirty="0">
                <a:solidFill>
                  <a:srgbClr val="F16682"/>
                </a:solidFill>
              </a:rPr>
              <a:t> </a:t>
            </a:r>
            <a:r>
              <a:rPr lang="nl-NL" sz="3200" dirty="0" err="1">
                <a:solidFill>
                  <a:srgbClr val="F16682"/>
                </a:solidFill>
              </a:rPr>
              <a:t>than</a:t>
            </a:r>
            <a:r>
              <a:rPr lang="nl-NL" sz="3200" dirty="0">
                <a:solidFill>
                  <a:srgbClr val="F16682"/>
                </a:solidFill>
              </a:rPr>
              <a:t> </a:t>
            </a:r>
            <a:r>
              <a:rPr lang="nl-NL" sz="3200" dirty="0" err="1">
                <a:solidFill>
                  <a:srgbClr val="F16682"/>
                </a:solidFill>
              </a:rPr>
              <a:t>expected</a:t>
            </a:r>
            <a:r>
              <a:rPr lang="nl-NL" sz="3200" dirty="0">
                <a:solidFill>
                  <a:srgbClr val="F16682"/>
                </a:solidFill>
              </a:rPr>
              <a:t>, but </a:t>
            </a:r>
            <a:r>
              <a:rPr lang="nl-NL" sz="3200" dirty="0" err="1">
                <a:solidFill>
                  <a:srgbClr val="F16682"/>
                </a:solidFill>
              </a:rPr>
              <a:t>doable</a:t>
            </a:r>
            <a:endParaRPr lang="nl-NL" sz="3200" dirty="0">
              <a:solidFill>
                <a:srgbClr val="F16682"/>
              </a:solidFill>
            </a:endParaRPr>
          </a:p>
          <a:p>
            <a:pPr lvl="1">
              <a:lnSpc>
                <a:spcPct val="100000"/>
              </a:lnSpc>
            </a:pPr>
            <a:r>
              <a:rPr lang="nl-NL" sz="3200" dirty="0">
                <a:solidFill>
                  <a:srgbClr val="F16682"/>
                </a:solidFill>
              </a:rPr>
              <a:t>35 </a:t>
            </a:r>
            <a:r>
              <a:rPr lang="nl-NL" sz="3200" dirty="0" err="1">
                <a:solidFill>
                  <a:srgbClr val="F16682"/>
                </a:solidFill>
              </a:rPr>
              <a:t>million</a:t>
            </a:r>
            <a:r>
              <a:rPr lang="nl-NL" sz="3200" dirty="0">
                <a:solidFill>
                  <a:srgbClr val="F16682"/>
                </a:solidFill>
              </a:rPr>
              <a:t> datapoints </a:t>
            </a:r>
            <a:r>
              <a:rPr lang="nl-NL" sz="3200" dirty="0" err="1">
                <a:solidFill>
                  <a:srgbClr val="F16682"/>
                </a:solidFill>
              </a:rPr>
              <a:t>from</a:t>
            </a:r>
            <a:r>
              <a:rPr lang="nl-NL" sz="3200" dirty="0">
                <a:solidFill>
                  <a:srgbClr val="F16682"/>
                </a:solidFill>
              </a:rPr>
              <a:t> 23 homes in </a:t>
            </a:r>
            <a:r>
              <a:rPr lang="nl-NL" sz="3200" dirty="0" err="1">
                <a:solidFill>
                  <a:srgbClr val="F16682"/>
                </a:solidFill>
              </a:rPr>
              <a:t>one</a:t>
            </a:r>
            <a:r>
              <a:rPr lang="nl-NL" sz="3200" dirty="0">
                <a:solidFill>
                  <a:srgbClr val="F16682"/>
                </a:solidFill>
              </a:rPr>
              <a:t> </a:t>
            </a:r>
            <a:r>
              <a:rPr lang="nl-NL" sz="3200" dirty="0" err="1">
                <a:solidFill>
                  <a:srgbClr val="F16682"/>
                </a:solidFill>
              </a:rPr>
              <a:t>heating</a:t>
            </a:r>
            <a:r>
              <a:rPr lang="nl-NL" sz="3200" dirty="0">
                <a:solidFill>
                  <a:srgbClr val="F16682"/>
                </a:solidFill>
              </a:rPr>
              <a:t> </a:t>
            </a:r>
            <a:r>
              <a:rPr lang="nl-NL" sz="3200" dirty="0" err="1">
                <a:solidFill>
                  <a:srgbClr val="F16682"/>
                </a:solidFill>
              </a:rPr>
              <a:t>season</a:t>
            </a:r>
            <a:endParaRPr lang="nl-NL" sz="3200" dirty="0">
              <a:solidFill>
                <a:srgbClr val="F16682"/>
              </a:solidFill>
            </a:endParaRPr>
          </a:p>
          <a:p>
            <a:pPr>
              <a:lnSpc>
                <a:spcPct val="100000"/>
              </a:lnSpc>
            </a:pPr>
            <a:r>
              <a:rPr lang="nl-NL" sz="4000" b="1" dirty="0">
                <a:solidFill>
                  <a:srgbClr val="B1D249"/>
                </a:solidFill>
              </a:rPr>
              <a:t>Using </a:t>
            </a:r>
            <a:r>
              <a:rPr lang="nl-NL" sz="4000" b="1" dirty="0" err="1">
                <a:solidFill>
                  <a:srgbClr val="B1D249"/>
                </a:solidFill>
              </a:rPr>
              <a:t>the</a:t>
            </a:r>
            <a:r>
              <a:rPr lang="nl-NL" sz="4000" b="1" dirty="0">
                <a:solidFill>
                  <a:srgbClr val="B1D249"/>
                </a:solidFill>
              </a:rPr>
              <a:t> Twomes inverse </a:t>
            </a:r>
            <a:r>
              <a:rPr lang="nl-NL" sz="4000" b="1" dirty="0" err="1">
                <a:solidFill>
                  <a:srgbClr val="B1D249"/>
                </a:solidFill>
              </a:rPr>
              <a:t>grey</a:t>
            </a:r>
            <a:r>
              <a:rPr lang="nl-NL" sz="4000" b="1" dirty="0">
                <a:solidFill>
                  <a:srgbClr val="B1D249"/>
                </a:solidFill>
              </a:rPr>
              <a:t>-box model </a:t>
            </a:r>
            <a:r>
              <a:rPr lang="nl-NL" sz="4000" b="1" dirty="0" err="1">
                <a:solidFill>
                  <a:srgbClr val="B1D249"/>
                </a:solidFill>
              </a:rPr>
              <a:t>based</a:t>
            </a:r>
            <a:r>
              <a:rPr lang="nl-NL" sz="4000" b="1" dirty="0">
                <a:solidFill>
                  <a:srgbClr val="B1D249"/>
                </a:solidFill>
              </a:rPr>
              <a:t> on </a:t>
            </a:r>
            <a:r>
              <a:rPr lang="nl-NL" sz="4000" b="1" dirty="0">
                <a:solidFill>
                  <a:srgbClr val="B1D249"/>
                </a:solidFill>
                <a:hlinkClick r:id="rId4">
                  <a:extLst>
                    <a:ext uri="{A12FA001-AC4F-418D-AE19-62706E023703}">
                      <ahyp:hlinkClr xmlns:ahyp="http://schemas.microsoft.com/office/drawing/2018/hyperlinkcolor" val="tx"/>
                    </a:ext>
                  </a:extLst>
                </a:hlinkClick>
              </a:rPr>
              <a:t>GEKKO Python</a:t>
            </a:r>
            <a:r>
              <a:rPr lang="nl-NL" sz="4000" b="1" dirty="0">
                <a:solidFill>
                  <a:srgbClr val="B1D249"/>
                </a:solidFill>
              </a:rPr>
              <a:t>:</a:t>
            </a:r>
          </a:p>
          <a:p>
            <a:pPr lvl="1">
              <a:lnSpc>
                <a:spcPct val="100000"/>
              </a:lnSpc>
            </a:pPr>
            <a:r>
              <a:rPr lang="nl-NL" sz="3200" b="1" dirty="0">
                <a:solidFill>
                  <a:srgbClr val="B1D249"/>
                </a:solidFill>
              </a:rPr>
              <a:t>Building parameters H [W/K], </a:t>
            </a:r>
            <a:r>
              <a:rPr lang="el-GR" sz="3200" b="1" dirty="0">
                <a:solidFill>
                  <a:srgbClr val="B1D249"/>
                </a:solidFill>
              </a:rPr>
              <a:t>τ</a:t>
            </a:r>
            <a:r>
              <a:rPr lang="nl-NL" sz="3200" b="1" dirty="0">
                <a:solidFill>
                  <a:srgbClr val="B1D249"/>
                </a:solidFill>
              </a:rPr>
              <a:t> [s] </a:t>
            </a:r>
            <a:r>
              <a:rPr lang="nl-NL" sz="3200" b="1" dirty="0" err="1">
                <a:solidFill>
                  <a:srgbClr val="B1D249"/>
                </a:solidFill>
              </a:rPr>
              <a:t>seem</a:t>
            </a:r>
            <a:r>
              <a:rPr lang="nl-NL" sz="3200" b="1" dirty="0">
                <a:solidFill>
                  <a:srgbClr val="B1D249"/>
                </a:solidFill>
              </a:rPr>
              <a:t> </a:t>
            </a:r>
            <a:r>
              <a:rPr lang="nl-NL" sz="3200" b="1" dirty="0" err="1">
                <a:solidFill>
                  <a:srgbClr val="B1D249"/>
                </a:solidFill>
              </a:rPr>
              <a:t>learnable</a:t>
            </a:r>
            <a:r>
              <a:rPr lang="nl-NL" sz="3200" b="1" dirty="0">
                <a:solidFill>
                  <a:srgbClr val="B1D249"/>
                </a:solidFill>
              </a:rPr>
              <a:t>; </a:t>
            </a:r>
            <a:r>
              <a:rPr lang="nl-NL" sz="3200" b="1" dirty="0" err="1">
                <a:solidFill>
                  <a:srgbClr val="B1D249"/>
                </a:solidFill>
              </a:rPr>
              <a:t>working</a:t>
            </a:r>
            <a:r>
              <a:rPr lang="nl-NL" sz="3200" b="1" dirty="0">
                <a:solidFill>
                  <a:srgbClr val="B1D249"/>
                </a:solidFill>
              </a:rPr>
              <a:t> on A [m</a:t>
            </a:r>
            <a:r>
              <a:rPr lang="nl-NL" sz="3200" b="1" baseline="30000" dirty="0">
                <a:solidFill>
                  <a:srgbClr val="B1D249"/>
                </a:solidFill>
              </a:rPr>
              <a:t>2</a:t>
            </a:r>
            <a:r>
              <a:rPr lang="nl-NL" sz="3200" b="1" dirty="0">
                <a:solidFill>
                  <a:srgbClr val="B1D249"/>
                </a:solidFill>
              </a:rPr>
              <a:t>]</a:t>
            </a:r>
          </a:p>
          <a:p>
            <a:pPr lvl="1">
              <a:lnSpc>
                <a:spcPct val="100000"/>
              </a:lnSpc>
            </a:pPr>
            <a:r>
              <a:rPr lang="nl-NL" sz="3200" b="1" dirty="0">
                <a:solidFill>
                  <a:srgbClr val="B1D249"/>
                </a:solidFill>
              </a:rPr>
              <a:t>More </a:t>
            </a:r>
            <a:r>
              <a:rPr lang="nl-NL" sz="3200" b="1" dirty="0" err="1">
                <a:solidFill>
                  <a:srgbClr val="B1D249"/>
                </a:solidFill>
              </a:rPr>
              <a:t>challenging</a:t>
            </a:r>
            <a:r>
              <a:rPr lang="nl-NL" sz="3200" b="1" dirty="0">
                <a:solidFill>
                  <a:srgbClr val="B1D249"/>
                </a:solidFill>
              </a:rPr>
              <a:t> </a:t>
            </a:r>
            <a:r>
              <a:rPr lang="nl-NL" sz="3200" b="1" dirty="0" err="1">
                <a:solidFill>
                  <a:srgbClr val="B1D249"/>
                </a:solidFill>
              </a:rPr>
              <a:t>than</a:t>
            </a:r>
            <a:r>
              <a:rPr lang="nl-NL" sz="3200" b="1" dirty="0">
                <a:solidFill>
                  <a:srgbClr val="B1D249"/>
                </a:solidFill>
              </a:rPr>
              <a:t> we </a:t>
            </a:r>
            <a:r>
              <a:rPr lang="nl-NL" sz="3200" b="1" dirty="0" err="1">
                <a:solidFill>
                  <a:srgbClr val="B1D249"/>
                </a:solidFill>
              </a:rPr>
              <a:t>expected</a:t>
            </a:r>
            <a:r>
              <a:rPr lang="nl-NL" sz="3200" b="1" dirty="0">
                <a:solidFill>
                  <a:srgbClr val="B1D249"/>
                </a:solidFill>
              </a:rPr>
              <a:t>! </a:t>
            </a:r>
          </a:p>
          <a:p>
            <a:pPr lvl="1">
              <a:lnSpc>
                <a:spcPct val="100000"/>
              </a:lnSpc>
            </a:pPr>
            <a:r>
              <a:rPr lang="nl-NL" sz="3200" b="1" dirty="0">
                <a:solidFill>
                  <a:srgbClr val="B1D249"/>
                </a:solidFill>
              </a:rPr>
              <a:t>No time </a:t>
            </a:r>
            <a:r>
              <a:rPr lang="nl-NL" sz="3200" b="1" dirty="0" err="1">
                <a:solidFill>
                  <a:srgbClr val="B1D249"/>
                </a:solidFill>
              </a:rPr>
              <a:t>left</a:t>
            </a:r>
            <a:r>
              <a:rPr lang="nl-NL" sz="3200" b="1" dirty="0">
                <a:solidFill>
                  <a:srgbClr val="B1D249"/>
                </a:solidFill>
              </a:rPr>
              <a:t> in project </a:t>
            </a:r>
            <a:r>
              <a:rPr lang="nl-NL" sz="3200" b="1" dirty="0" err="1">
                <a:solidFill>
                  <a:srgbClr val="B1D249"/>
                </a:solidFill>
              </a:rPr>
              <a:t>to</a:t>
            </a:r>
            <a:r>
              <a:rPr lang="nl-NL" sz="3200" b="1" dirty="0">
                <a:solidFill>
                  <a:srgbClr val="B1D249"/>
                </a:solidFill>
              </a:rPr>
              <a:t> </a:t>
            </a:r>
            <a:r>
              <a:rPr lang="nl-NL" sz="3200" b="1" dirty="0" err="1">
                <a:solidFill>
                  <a:srgbClr val="B1D249"/>
                </a:solidFill>
              </a:rPr>
              <a:t>analyze</a:t>
            </a:r>
            <a:r>
              <a:rPr lang="nl-NL" sz="3200" b="1" dirty="0">
                <a:solidFill>
                  <a:srgbClr val="B1D249"/>
                </a:solidFill>
              </a:rPr>
              <a:t> boiler efficiency </a:t>
            </a:r>
            <a:r>
              <a:rPr lang="el-GR" sz="3200" b="1" dirty="0">
                <a:solidFill>
                  <a:srgbClr val="B1D249"/>
                </a:solidFill>
              </a:rPr>
              <a:t>η [%]</a:t>
            </a:r>
            <a:endParaRPr lang="nl-NL" sz="3200" dirty="0"/>
          </a:p>
        </p:txBody>
      </p:sp>
    </p:spTree>
    <p:extLst>
      <p:ext uri="{BB962C8B-B14F-4D97-AF65-F5344CB8AC3E}">
        <p14:creationId xmlns:p14="http://schemas.microsoft.com/office/powerpoint/2010/main" val="111637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3F1658-94AF-4A2E-816E-0520D6B2B7FD}"/>
              </a:ext>
            </a:extLst>
          </p:cNvPr>
          <p:cNvSpPr>
            <a:spLocks noGrp="1"/>
          </p:cNvSpPr>
          <p:nvPr>
            <p:ph type="body" sz="quarter" idx="14"/>
          </p:nvPr>
        </p:nvSpPr>
        <p:spPr/>
        <p:txBody>
          <a:bodyPr/>
          <a:lstStyle/>
          <a:p>
            <a:r>
              <a:rPr lang="nl-NL" dirty="0">
                <a:solidFill>
                  <a:srgbClr val="B1D249"/>
                </a:solidFill>
              </a:rPr>
              <a:t>WP3:  Data Analysis &amp; </a:t>
            </a:r>
            <a:r>
              <a:rPr lang="nl-NL" dirty="0" err="1">
                <a:solidFill>
                  <a:srgbClr val="B1D249"/>
                </a:solidFill>
              </a:rPr>
              <a:t>Prediction</a:t>
            </a:r>
            <a:endParaRPr lang="nl-NL" dirty="0">
              <a:solidFill>
                <a:srgbClr val="B1D249"/>
              </a:solidFill>
            </a:endParaRPr>
          </a:p>
        </p:txBody>
      </p:sp>
      <p:sp>
        <p:nvSpPr>
          <p:cNvPr id="4" name="Title 3">
            <a:extLst>
              <a:ext uri="{FF2B5EF4-FFF2-40B4-BE49-F238E27FC236}">
                <a16:creationId xmlns:a16="http://schemas.microsoft.com/office/drawing/2014/main" id="{AA099E2E-752B-469E-8AD7-3A02EDA11BC8}"/>
              </a:ext>
            </a:extLst>
          </p:cNvPr>
          <p:cNvSpPr>
            <a:spLocks noGrp="1"/>
          </p:cNvSpPr>
          <p:nvPr>
            <p:ph type="title"/>
          </p:nvPr>
        </p:nvSpPr>
        <p:spPr>
          <a:xfrm>
            <a:off x="1187522" y="2495806"/>
            <a:ext cx="21050686" cy="1390394"/>
          </a:xfrm>
        </p:spPr>
        <p:txBody>
          <a:bodyPr>
            <a:normAutofit fontScale="90000"/>
          </a:bodyPr>
          <a:lstStyle/>
          <a:p>
            <a:pPr>
              <a:lnSpc>
                <a:spcPct val="100000"/>
              </a:lnSpc>
            </a:pPr>
            <a:r>
              <a:rPr lang="nl-NL" dirty="0"/>
              <a:t>Learning </a:t>
            </a:r>
            <a:r>
              <a:rPr lang="nl-NL" dirty="0">
                <a:solidFill>
                  <a:srgbClr val="B1D249"/>
                </a:solidFill>
              </a:rPr>
              <a:t>H</a:t>
            </a:r>
            <a:r>
              <a:rPr lang="nl-NL" dirty="0"/>
              <a:t> </a:t>
            </a:r>
            <a:r>
              <a:rPr lang="nl-NL" dirty="0">
                <a:solidFill>
                  <a:schemeClr val="bg1">
                    <a:lumMod val="65000"/>
                  </a:schemeClr>
                </a:solidFill>
              </a:rPr>
              <a:t>[W/K] </a:t>
            </a:r>
            <a:r>
              <a:rPr lang="nl-NL" dirty="0"/>
              <a:t>(</a:t>
            </a:r>
            <a:r>
              <a:rPr lang="nl-NL" dirty="0" err="1"/>
              <a:t>specific</a:t>
            </a:r>
            <a:r>
              <a:rPr lang="nl-NL" dirty="0"/>
              <a:t> heat </a:t>
            </a:r>
            <a:r>
              <a:rPr lang="nl-NL" dirty="0" err="1"/>
              <a:t>loss</a:t>
            </a:r>
            <a:r>
              <a:rPr lang="nl-NL" dirty="0"/>
              <a:t>)</a:t>
            </a:r>
            <a:br>
              <a:rPr lang="nl-NL" dirty="0">
                <a:solidFill>
                  <a:schemeClr val="bg1">
                    <a:lumMod val="65000"/>
                  </a:schemeClr>
                </a:solidFill>
              </a:rPr>
            </a:br>
            <a:r>
              <a:rPr lang="nl-NL" sz="4900" dirty="0">
                <a:solidFill>
                  <a:srgbClr val="1EBCC5"/>
                </a:solidFill>
              </a:rPr>
              <a:t>A = 6,0</a:t>
            </a:r>
            <a:r>
              <a:rPr lang="nl-NL" sz="4900" dirty="0"/>
              <a:t> </a:t>
            </a:r>
            <a:r>
              <a:rPr lang="nl-NL" sz="4900" dirty="0">
                <a:solidFill>
                  <a:schemeClr val="bg1">
                    <a:lumMod val="65000"/>
                  </a:schemeClr>
                </a:solidFill>
              </a:rPr>
              <a:t>[m</a:t>
            </a:r>
            <a:r>
              <a:rPr lang="nl-NL" sz="4900" baseline="30000" dirty="0">
                <a:solidFill>
                  <a:schemeClr val="bg1">
                    <a:lumMod val="65000"/>
                  </a:schemeClr>
                </a:solidFill>
              </a:rPr>
              <a:t>2</a:t>
            </a:r>
            <a:r>
              <a:rPr lang="nl-NL" sz="4900" dirty="0">
                <a:solidFill>
                  <a:schemeClr val="bg1">
                    <a:lumMod val="65000"/>
                  </a:schemeClr>
                </a:solidFill>
              </a:rPr>
              <a:t>]</a:t>
            </a:r>
            <a:r>
              <a:rPr lang="nl-NL" sz="4900" dirty="0"/>
              <a:t> </a:t>
            </a:r>
            <a:r>
              <a:rPr lang="nl-NL" sz="4900" dirty="0">
                <a:solidFill>
                  <a:srgbClr val="1EBCC5"/>
                </a:solidFill>
              </a:rPr>
              <a:t>(</a:t>
            </a:r>
            <a:r>
              <a:rPr lang="nl-NL" sz="4900" dirty="0" err="1">
                <a:solidFill>
                  <a:srgbClr val="1EBCC5"/>
                </a:solidFill>
              </a:rPr>
              <a:t>assumed</a:t>
            </a:r>
            <a:r>
              <a:rPr lang="nl-NL" sz="4900" dirty="0">
                <a:solidFill>
                  <a:srgbClr val="1EBCC5"/>
                </a:solidFill>
              </a:rPr>
              <a:t>; </a:t>
            </a:r>
            <a:r>
              <a:rPr lang="nl-NL" sz="4900" dirty="0" err="1">
                <a:solidFill>
                  <a:srgbClr val="1EBCC5"/>
                </a:solidFill>
              </a:rPr>
              <a:t>not</a:t>
            </a:r>
            <a:r>
              <a:rPr lang="nl-NL" sz="4900" dirty="0">
                <a:solidFill>
                  <a:srgbClr val="1EBCC5"/>
                </a:solidFill>
              </a:rPr>
              <a:t> </a:t>
            </a:r>
            <a:r>
              <a:rPr lang="nl-NL" sz="4900" dirty="0" err="1">
                <a:solidFill>
                  <a:srgbClr val="1EBCC5"/>
                </a:solidFill>
              </a:rPr>
              <a:t>learnt</a:t>
            </a:r>
            <a:r>
              <a:rPr lang="nl-NL" sz="4900" dirty="0">
                <a:solidFill>
                  <a:srgbClr val="1EBCC5"/>
                </a:solidFill>
              </a:rPr>
              <a:t>)</a:t>
            </a:r>
            <a:endParaRPr lang="nl-NL" dirty="0">
              <a:solidFill>
                <a:srgbClr val="B1D249"/>
              </a:solidFill>
            </a:endParaRPr>
          </a:p>
        </p:txBody>
      </p:sp>
      <p:pic>
        <p:nvPicPr>
          <p:cNvPr id="6" name="Content Placeholder 5">
            <a:extLst>
              <a:ext uri="{FF2B5EF4-FFF2-40B4-BE49-F238E27FC236}">
                <a16:creationId xmlns:a16="http://schemas.microsoft.com/office/drawing/2014/main" id="{48B044EC-D7F8-4A56-A2AD-BC93EE8F18B5}"/>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rcRect/>
          <a:stretch/>
        </p:blipFill>
        <p:spPr>
          <a:xfrm>
            <a:off x="1211891" y="4471138"/>
            <a:ext cx="20344823" cy="8086621"/>
          </a:xfrm>
          <a:prstGeom prst="rect">
            <a:avLst/>
          </a:prstGeom>
          <a:effectLst>
            <a:outerShdw blurRad="127000" dist="127000" dir="2700000" algn="tl" rotWithShape="0">
              <a:prstClr val="black">
                <a:alpha val="40000"/>
              </a:prstClr>
            </a:outerShdw>
          </a:effectLst>
        </p:spPr>
      </p:pic>
    </p:spTree>
    <p:extLst>
      <p:ext uri="{BB962C8B-B14F-4D97-AF65-F5344CB8AC3E}">
        <p14:creationId xmlns:p14="http://schemas.microsoft.com/office/powerpoint/2010/main" val="3237173775"/>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3F1658-94AF-4A2E-816E-0520D6B2B7FD}"/>
              </a:ext>
            </a:extLst>
          </p:cNvPr>
          <p:cNvSpPr>
            <a:spLocks noGrp="1"/>
          </p:cNvSpPr>
          <p:nvPr>
            <p:ph type="body" sz="quarter" idx="14"/>
          </p:nvPr>
        </p:nvSpPr>
        <p:spPr/>
        <p:txBody>
          <a:bodyPr/>
          <a:lstStyle/>
          <a:p>
            <a:r>
              <a:rPr lang="nl-NL" dirty="0">
                <a:solidFill>
                  <a:srgbClr val="B1D249"/>
                </a:solidFill>
              </a:rPr>
              <a:t>WP3:  Data Analysis &amp; </a:t>
            </a:r>
            <a:r>
              <a:rPr lang="nl-NL" dirty="0" err="1">
                <a:solidFill>
                  <a:srgbClr val="B1D249"/>
                </a:solidFill>
              </a:rPr>
              <a:t>Prediction</a:t>
            </a:r>
            <a:endParaRPr lang="nl-NL" dirty="0">
              <a:solidFill>
                <a:srgbClr val="B1D249"/>
              </a:solidFill>
            </a:endParaRPr>
          </a:p>
        </p:txBody>
      </p:sp>
      <p:sp>
        <p:nvSpPr>
          <p:cNvPr id="4" name="Title 3">
            <a:extLst>
              <a:ext uri="{FF2B5EF4-FFF2-40B4-BE49-F238E27FC236}">
                <a16:creationId xmlns:a16="http://schemas.microsoft.com/office/drawing/2014/main" id="{AA099E2E-752B-469E-8AD7-3A02EDA11BC8}"/>
              </a:ext>
            </a:extLst>
          </p:cNvPr>
          <p:cNvSpPr>
            <a:spLocks noGrp="1"/>
          </p:cNvSpPr>
          <p:nvPr>
            <p:ph type="title"/>
          </p:nvPr>
        </p:nvSpPr>
        <p:spPr>
          <a:xfrm>
            <a:off x="1187522" y="2495806"/>
            <a:ext cx="21050686" cy="1390394"/>
          </a:xfrm>
        </p:spPr>
        <p:txBody>
          <a:bodyPr>
            <a:normAutofit fontScale="90000"/>
          </a:bodyPr>
          <a:lstStyle/>
          <a:p>
            <a:pPr>
              <a:lnSpc>
                <a:spcPct val="100000"/>
              </a:lnSpc>
            </a:pPr>
            <a:r>
              <a:rPr lang="nl-NL" dirty="0"/>
              <a:t>Learning </a:t>
            </a:r>
            <a:r>
              <a:rPr lang="el-GR" u="none" strike="noStrike" dirty="0">
                <a:solidFill>
                  <a:srgbClr val="B1D249"/>
                </a:solidFill>
                <a:effectLst/>
                <a:sym typeface="Symbol" panose="05050102010706020507" pitchFamily="18" charset="2"/>
              </a:rPr>
              <a:t></a:t>
            </a:r>
            <a:r>
              <a:rPr lang="nl-NL" u="none" strike="noStrike" dirty="0">
                <a:effectLst/>
                <a:sym typeface="Symbol" panose="05050102010706020507" pitchFamily="18" charset="2"/>
              </a:rPr>
              <a:t> </a:t>
            </a:r>
            <a:r>
              <a:rPr lang="nl-NL" u="none" strike="noStrike" dirty="0">
                <a:solidFill>
                  <a:schemeClr val="bg1">
                    <a:lumMod val="65000"/>
                  </a:schemeClr>
                </a:solidFill>
                <a:effectLst/>
                <a:sym typeface="Symbol" panose="05050102010706020507" pitchFamily="18" charset="2"/>
              </a:rPr>
              <a:t>[h]</a:t>
            </a:r>
            <a:r>
              <a:rPr lang="nl-NL" u="none" strike="noStrike" dirty="0">
                <a:effectLst/>
                <a:sym typeface="Symbol" panose="05050102010706020507" pitchFamily="18" charset="2"/>
              </a:rPr>
              <a:t> (</a:t>
            </a:r>
            <a:r>
              <a:rPr lang="nl-NL" u="none" strike="noStrike" dirty="0" err="1">
                <a:effectLst/>
                <a:sym typeface="Symbol" panose="05050102010706020507" pitchFamily="18" charset="2"/>
              </a:rPr>
              <a:t>thermal</a:t>
            </a:r>
            <a:r>
              <a:rPr lang="nl-NL" u="none" strike="noStrike" dirty="0">
                <a:effectLst/>
                <a:sym typeface="Symbol" panose="05050102010706020507" pitchFamily="18" charset="2"/>
              </a:rPr>
              <a:t> </a:t>
            </a:r>
            <a:r>
              <a:rPr lang="nl-NL" u="none" strike="noStrike" dirty="0" err="1">
                <a:effectLst/>
                <a:sym typeface="Symbol" panose="05050102010706020507" pitchFamily="18" charset="2"/>
              </a:rPr>
              <a:t>inertia</a:t>
            </a:r>
            <a:r>
              <a:rPr lang="nl-NL" u="none" strike="noStrike" dirty="0">
                <a:effectLst/>
                <a:sym typeface="Symbol" panose="05050102010706020507" pitchFamily="18" charset="2"/>
              </a:rPr>
              <a:t>)</a:t>
            </a:r>
            <a:br>
              <a:rPr lang="nl-NL" dirty="0"/>
            </a:br>
            <a:r>
              <a:rPr lang="nl-NL" sz="4900" dirty="0">
                <a:solidFill>
                  <a:srgbClr val="1EBCC5"/>
                </a:solidFill>
              </a:rPr>
              <a:t>A = 6,0</a:t>
            </a:r>
            <a:r>
              <a:rPr lang="nl-NL" sz="4900" dirty="0"/>
              <a:t> </a:t>
            </a:r>
            <a:r>
              <a:rPr lang="nl-NL" sz="4900" dirty="0">
                <a:solidFill>
                  <a:schemeClr val="bg1">
                    <a:lumMod val="65000"/>
                  </a:schemeClr>
                </a:solidFill>
              </a:rPr>
              <a:t>[m</a:t>
            </a:r>
            <a:r>
              <a:rPr lang="nl-NL" sz="4900" baseline="30000" dirty="0">
                <a:solidFill>
                  <a:schemeClr val="bg1">
                    <a:lumMod val="65000"/>
                  </a:schemeClr>
                </a:solidFill>
              </a:rPr>
              <a:t>2</a:t>
            </a:r>
            <a:r>
              <a:rPr lang="nl-NL" sz="4900" dirty="0">
                <a:solidFill>
                  <a:schemeClr val="bg1">
                    <a:lumMod val="65000"/>
                  </a:schemeClr>
                </a:solidFill>
              </a:rPr>
              <a:t>]</a:t>
            </a:r>
            <a:r>
              <a:rPr lang="nl-NL" sz="4900" dirty="0"/>
              <a:t> </a:t>
            </a:r>
            <a:r>
              <a:rPr lang="nl-NL" sz="4900" dirty="0">
                <a:solidFill>
                  <a:srgbClr val="1EBCC5"/>
                </a:solidFill>
              </a:rPr>
              <a:t>(</a:t>
            </a:r>
            <a:r>
              <a:rPr lang="nl-NL" sz="4900" dirty="0" err="1">
                <a:solidFill>
                  <a:srgbClr val="1EBCC5"/>
                </a:solidFill>
              </a:rPr>
              <a:t>assumed</a:t>
            </a:r>
            <a:r>
              <a:rPr lang="nl-NL" sz="4900" dirty="0">
                <a:solidFill>
                  <a:srgbClr val="1EBCC5"/>
                </a:solidFill>
              </a:rPr>
              <a:t>; </a:t>
            </a:r>
            <a:r>
              <a:rPr lang="nl-NL" sz="4900" dirty="0" err="1">
                <a:solidFill>
                  <a:srgbClr val="1EBCC5"/>
                </a:solidFill>
              </a:rPr>
              <a:t>not</a:t>
            </a:r>
            <a:r>
              <a:rPr lang="nl-NL" sz="4900" dirty="0">
                <a:solidFill>
                  <a:srgbClr val="1EBCC5"/>
                </a:solidFill>
              </a:rPr>
              <a:t> </a:t>
            </a:r>
            <a:r>
              <a:rPr lang="nl-NL" sz="4900" dirty="0" err="1">
                <a:solidFill>
                  <a:srgbClr val="1EBCC5"/>
                </a:solidFill>
              </a:rPr>
              <a:t>learnt</a:t>
            </a:r>
            <a:r>
              <a:rPr lang="nl-NL" sz="4900" dirty="0">
                <a:solidFill>
                  <a:srgbClr val="1EBCC5"/>
                </a:solidFill>
              </a:rPr>
              <a:t>)</a:t>
            </a:r>
            <a:endParaRPr lang="nl-NL" dirty="0">
              <a:solidFill>
                <a:srgbClr val="1EBCC5"/>
              </a:solidFill>
            </a:endParaRPr>
          </a:p>
        </p:txBody>
      </p:sp>
      <p:pic>
        <p:nvPicPr>
          <p:cNvPr id="8" name="Content Placeholder 7">
            <a:extLst>
              <a:ext uri="{FF2B5EF4-FFF2-40B4-BE49-F238E27FC236}">
                <a16:creationId xmlns:a16="http://schemas.microsoft.com/office/drawing/2014/main" id="{EBC9DE18-95E0-9554-7EA8-90CA9E0B27B5}"/>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rcRect/>
          <a:stretch/>
        </p:blipFill>
        <p:spPr>
          <a:xfrm>
            <a:off x="1212538" y="4456056"/>
            <a:ext cx="20212773" cy="8047370"/>
          </a:xfrm>
          <a:prstGeom prst="rect">
            <a:avLst/>
          </a:prstGeom>
          <a:effectLst>
            <a:outerShdw blurRad="127000" dist="127000" dir="2700000" algn="tl" rotWithShape="0">
              <a:prstClr val="black">
                <a:alpha val="40000"/>
              </a:prstClr>
            </a:outerShdw>
          </a:effectLst>
        </p:spPr>
      </p:pic>
    </p:spTree>
    <p:extLst>
      <p:ext uri="{BB962C8B-B14F-4D97-AF65-F5344CB8AC3E}">
        <p14:creationId xmlns:p14="http://schemas.microsoft.com/office/powerpoint/2010/main" val="3042516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3F1658-94AF-4A2E-816E-0520D6B2B7FD}"/>
              </a:ext>
            </a:extLst>
          </p:cNvPr>
          <p:cNvSpPr>
            <a:spLocks noGrp="1"/>
          </p:cNvSpPr>
          <p:nvPr>
            <p:ph type="body" sz="quarter" idx="14"/>
          </p:nvPr>
        </p:nvSpPr>
        <p:spPr/>
        <p:txBody>
          <a:bodyPr/>
          <a:lstStyle/>
          <a:p>
            <a:r>
              <a:rPr lang="nl-NL" dirty="0">
                <a:solidFill>
                  <a:srgbClr val="B1D249"/>
                </a:solidFill>
              </a:rPr>
              <a:t>WP3:  Data Analysis &amp; </a:t>
            </a:r>
            <a:r>
              <a:rPr lang="nl-NL" dirty="0" err="1">
                <a:solidFill>
                  <a:srgbClr val="B1D249"/>
                </a:solidFill>
              </a:rPr>
              <a:t>Prediction</a:t>
            </a:r>
            <a:endParaRPr lang="nl-NL" dirty="0">
              <a:solidFill>
                <a:srgbClr val="B1D249"/>
              </a:solidFill>
            </a:endParaRPr>
          </a:p>
        </p:txBody>
      </p:sp>
      <p:sp>
        <p:nvSpPr>
          <p:cNvPr id="4" name="Title 3">
            <a:extLst>
              <a:ext uri="{FF2B5EF4-FFF2-40B4-BE49-F238E27FC236}">
                <a16:creationId xmlns:a16="http://schemas.microsoft.com/office/drawing/2014/main" id="{AA099E2E-752B-469E-8AD7-3A02EDA11BC8}"/>
              </a:ext>
            </a:extLst>
          </p:cNvPr>
          <p:cNvSpPr>
            <a:spLocks noGrp="1"/>
          </p:cNvSpPr>
          <p:nvPr>
            <p:ph type="title"/>
          </p:nvPr>
        </p:nvSpPr>
        <p:spPr>
          <a:xfrm>
            <a:off x="1187522" y="2495806"/>
            <a:ext cx="21050686" cy="1390394"/>
          </a:xfrm>
        </p:spPr>
        <p:txBody>
          <a:bodyPr>
            <a:normAutofit fontScale="90000"/>
          </a:bodyPr>
          <a:lstStyle/>
          <a:p>
            <a:pPr>
              <a:lnSpc>
                <a:spcPct val="100000"/>
              </a:lnSpc>
            </a:pPr>
            <a:r>
              <a:rPr lang="nl-NL" dirty="0" err="1"/>
              <a:t>Combining</a:t>
            </a:r>
            <a:r>
              <a:rPr lang="nl-NL" dirty="0"/>
              <a:t> </a:t>
            </a:r>
            <a:r>
              <a:rPr lang="nl-NL" dirty="0">
                <a:solidFill>
                  <a:srgbClr val="B1D249"/>
                </a:solidFill>
              </a:rPr>
              <a:t>H</a:t>
            </a:r>
            <a:r>
              <a:rPr lang="nl-NL" dirty="0"/>
              <a:t> </a:t>
            </a:r>
            <a:r>
              <a:rPr lang="nl-NL" dirty="0">
                <a:solidFill>
                  <a:schemeClr val="bg1">
                    <a:lumMod val="65000"/>
                  </a:schemeClr>
                </a:solidFill>
              </a:rPr>
              <a:t>[W/K] </a:t>
            </a:r>
            <a:r>
              <a:rPr lang="nl-NL" dirty="0"/>
              <a:t>&amp; </a:t>
            </a:r>
            <a:r>
              <a:rPr lang="el-GR" u="none" strike="noStrike" dirty="0">
                <a:solidFill>
                  <a:srgbClr val="B1D249"/>
                </a:solidFill>
                <a:effectLst/>
                <a:sym typeface="Symbol" panose="05050102010706020507" pitchFamily="18" charset="2"/>
              </a:rPr>
              <a:t></a:t>
            </a:r>
            <a:r>
              <a:rPr lang="nl-NL" u="none" strike="noStrike" dirty="0">
                <a:effectLst/>
                <a:sym typeface="Symbol" panose="05050102010706020507" pitchFamily="18" charset="2"/>
              </a:rPr>
              <a:t> </a:t>
            </a:r>
            <a:r>
              <a:rPr lang="nl-NL" u="none" strike="noStrike" dirty="0">
                <a:solidFill>
                  <a:schemeClr val="bg1">
                    <a:lumMod val="65000"/>
                  </a:schemeClr>
                </a:solidFill>
                <a:effectLst/>
                <a:sym typeface="Symbol" panose="05050102010706020507" pitchFamily="18" charset="2"/>
              </a:rPr>
              <a:t>[h] </a:t>
            </a:r>
            <a:r>
              <a:rPr lang="nl-NL" u="none" strike="noStrike" dirty="0" err="1">
                <a:effectLst/>
                <a:sym typeface="Symbol" panose="05050102010706020507" pitchFamily="18" charset="2"/>
              </a:rPr>
              <a:t>each</a:t>
            </a:r>
            <a:r>
              <a:rPr lang="nl-NL" u="none" strike="noStrike" dirty="0">
                <a:effectLst/>
                <a:sym typeface="Symbol" panose="05050102010706020507" pitchFamily="18" charset="2"/>
              </a:rPr>
              <a:t> week </a:t>
            </a:r>
            <a:r>
              <a:rPr lang="nl-NL" u="none" strike="noStrike" dirty="0" err="1">
                <a:effectLst/>
                <a:sym typeface="Symbol" panose="05050102010706020507" pitchFamily="18" charset="2"/>
              </a:rPr>
              <a:t>one</a:t>
            </a:r>
            <a:r>
              <a:rPr lang="nl-NL" u="none" strike="noStrike" dirty="0">
                <a:effectLst/>
                <a:sym typeface="Symbol" panose="05050102010706020507" pitchFamily="18" charset="2"/>
              </a:rPr>
              <a:t> dot</a:t>
            </a:r>
            <a:br>
              <a:rPr lang="nl-NL" dirty="0"/>
            </a:br>
            <a:r>
              <a:rPr lang="nl-NL" sz="4900" dirty="0">
                <a:solidFill>
                  <a:srgbClr val="1EBCC5"/>
                </a:solidFill>
              </a:rPr>
              <a:t>A = 6,0</a:t>
            </a:r>
            <a:r>
              <a:rPr lang="nl-NL" sz="4900" dirty="0"/>
              <a:t> </a:t>
            </a:r>
            <a:r>
              <a:rPr lang="nl-NL" sz="4900" dirty="0">
                <a:solidFill>
                  <a:schemeClr val="bg1">
                    <a:lumMod val="65000"/>
                  </a:schemeClr>
                </a:solidFill>
              </a:rPr>
              <a:t>[m</a:t>
            </a:r>
            <a:r>
              <a:rPr lang="nl-NL" sz="4900" baseline="30000" dirty="0">
                <a:solidFill>
                  <a:schemeClr val="bg1">
                    <a:lumMod val="65000"/>
                  </a:schemeClr>
                </a:solidFill>
              </a:rPr>
              <a:t>2</a:t>
            </a:r>
            <a:r>
              <a:rPr lang="nl-NL" sz="4900" dirty="0">
                <a:solidFill>
                  <a:schemeClr val="bg1">
                    <a:lumMod val="65000"/>
                  </a:schemeClr>
                </a:solidFill>
              </a:rPr>
              <a:t>]</a:t>
            </a:r>
            <a:r>
              <a:rPr lang="nl-NL" sz="4900" dirty="0"/>
              <a:t> </a:t>
            </a:r>
            <a:r>
              <a:rPr lang="nl-NL" sz="4900" dirty="0">
                <a:solidFill>
                  <a:srgbClr val="1EBCC5"/>
                </a:solidFill>
              </a:rPr>
              <a:t>(</a:t>
            </a:r>
            <a:r>
              <a:rPr lang="nl-NL" sz="4900" dirty="0" err="1">
                <a:solidFill>
                  <a:srgbClr val="1EBCC5"/>
                </a:solidFill>
              </a:rPr>
              <a:t>assumed</a:t>
            </a:r>
            <a:r>
              <a:rPr lang="nl-NL" sz="4900" dirty="0">
                <a:solidFill>
                  <a:srgbClr val="1EBCC5"/>
                </a:solidFill>
              </a:rPr>
              <a:t>; </a:t>
            </a:r>
            <a:r>
              <a:rPr lang="nl-NL" sz="4900" dirty="0" err="1">
                <a:solidFill>
                  <a:srgbClr val="1EBCC5"/>
                </a:solidFill>
              </a:rPr>
              <a:t>not</a:t>
            </a:r>
            <a:r>
              <a:rPr lang="nl-NL" sz="4900" dirty="0">
                <a:solidFill>
                  <a:srgbClr val="1EBCC5"/>
                </a:solidFill>
              </a:rPr>
              <a:t> </a:t>
            </a:r>
            <a:r>
              <a:rPr lang="nl-NL" sz="4900" dirty="0" err="1">
                <a:solidFill>
                  <a:srgbClr val="1EBCC5"/>
                </a:solidFill>
              </a:rPr>
              <a:t>learnt</a:t>
            </a:r>
            <a:r>
              <a:rPr lang="nl-NL" sz="4900" dirty="0">
                <a:solidFill>
                  <a:srgbClr val="1EBCC5"/>
                </a:solidFill>
              </a:rPr>
              <a:t>)</a:t>
            </a:r>
            <a:endParaRPr lang="nl-NL" dirty="0">
              <a:solidFill>
                <a:srgbClr val="1EBCC5"/>
              </a:solidFill>
            </a:endParaRPr>
          </a:p>
        </p:txBody>
      </p:sp>
      <p:pic>
        <p:nvPicPr>
          <p:cNvPr id="8" name="Content Placeholder 7">
            <a:extLst>
              <a:ext uri="{FF2B5EF4-FFF2-40B4-BE49-F238E27FC236}">
                <a16:creationId xmlns:a16="http://schemas.microsoft.com/office/drawing/2014/main" id="{EBC9DE18-95E0-9554-7EA8-90CA9E0B27B5}"/>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rcRect/>
          <a:stretch/>
        </p:blipFill>
        <p:spPr>
          <a:xfrm>
            <a:off x="1281760" y="4458265"/>
            <a:ext cx="20074329" cy="8042952"/>
          </a:xfrm>
          <a:prstGeom prst="rect">
            <a:avLst/>
          </a:prstGeom>
          <a:effectLst>
            <a:outerShdw blurRad="127000" dist="127000" dir="2700000" algn="tl" rotWithShape="0">
              <a:prstClr val="black">
                <a:alpha val="40000"/>
              </a:prstClr>
            </a:outerShdw>
          </a:effectLst>
        </p:spPr>
      </p:pic>
    </p:spTree>
    <p:extLst>
      <p:ext uri="{BB962C8B-B14F-4D97-AF65-F5344CB8AC3E}">
        <p14:creationId xmlns:p14="http://schemas.microsoft.com/office/powerpoint/2010/main" val="2487889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3F1658-94AF-4A2E-816E-0520D6B2B7FD}"/>
              </a:ext>
            </a:extLst>
          </p:cNvPr>
          <p:cNvSpPr>
            <a:spLocks noGrp="1"/>
          </p:cNvSpPr>
          <p:nvPr>
            <p:ph type="body" sz="quarter" idx="14"/>
          </p:nvPr>
        </p:nvSpPr>
        <p:spPr/>
        <p:txBody>
          <a:bodyPr/>
          <a:lstStyle/>
          <a:p>
            <a:r>
              <a:rPr lang="nl-NL" dirty="0">
                <a:solidFill>
                  <a:srgbClr val="B1D249"/>
                </a:solidFill>
              </a:rPr>
              <a:t>WP3:  Data Analysis &amp; </a:t>
            </a:r>
            <a:r>
              <a:rPr lang="nl-NL" dirty="0" err="1">
                <a:solidFill>
                  <a:srgbClr val="B1D249"/>
                </a:solidFill>
              </a:rPr>
              <a:t>Prediction</a:t>
            </a:r>
            <a:endParaRPr lang="nl-NL" dirty="0">
              <a:solidFill>
                <a:srgbClr val="B1D249"/>
              </a:solidFill>
            </a:endParaRPr>
          </a:p>
        </p:txBody>
      </p:sp>
      <p:sp>
        <p:nvSpPr>
          <p:cNvPr id="4" name="Title 3">
            <a:extLst>
              <a:ext uri="{FF2B5EF4-FFF2-40B4-BE49-F238E27FC236}">
                <a16:creationId xmlns:a16="http://schemas.microsoft.com/office/drawing/2014/main" id="{AA099E2E-752B-469E-8AD7-3A02EDA11BC8}"/>
              </a:ext>
            </a:extLst>
          </p:cNvPr>
          <p:cNvSpPr>
            <a:spLocks noGrp="1"/>
          </p:cNvSpPr>
          <p:nvPr>
            <p:ph type="title"/>
          </p:nvPr>
        </p:nvSpPr>
        <p:spPr>
          <a:xfrm>
            <a:off x="1187522" y="2495806"/>
            <a:ext cx="21050686" cy="1390394"/>
          </a:xfrm>
        </p:spPr>
        <p:txBody>
          <a:bodyPr>
            <a:normAutofit fontScale="90000"/>
          </a:bodyPr>
          <a:lstStyle/>
          <a:p>
            <a:pPr>
              <a:lnSpc>
                <a:spcPct val="100000"/>
              </a:lnSpc>
            </a:pPr>
            <a:r>
              <a:rPr lang="nl-NL" dirty="0" err="1"/>
              <a:t>Combining</a:t>
            </a:r>
            <a:r>
              <a:rPr lang="nl-NL" dirty="0"/>
              <a:t> </a:t>
            </a:r>
            <a:r>
              <a:rPr lang="nl-NL" dirty="0">
                <a:solidFill>
                  <a:srgbClr val="B1D249"/>
                </a:solidFill>
              </a:rPr>
              <a:t>H</a:t>
            </a:r>
            <a:r>
              <a:rPr lang="nl-NL" dirty="0"/>
              <a:t> </a:t>
            </a:r>
            <a:r>
              <a:rPr lang="nl-NL" dirty="0">
                <a:solidFill>
                  <a:schemeClr val="bg1">
                    <a:lumMod val="65000"/>
                  </a:schemeClr>
                </a:solidFill>
              </a:rPr>
              <a:t>[W/K] </a:t>
            </a:r>
            <a:r>
              <a:rPr lang="nl-NL" dirty="0"/>
              <a:t>&amp; </a:t>
            </a:r>
            <a:r>
              <a:rPr lang="el-GR" u="none" strike="noStrike" dirty="0">
                <a:solidFill>
                  <a:srgbClr val="B1D249"/>
                </a:solidFill>
                <a:effectLst/>
                <a:sym typeface="Symbol" panose="05050102010706020507" pitchFamily="18" charset="2"/>
              </a:rPr>
              <a:t></a:t>
            </a:r>
            <a:r>
              <a:rPr lang="nl-NL" u="none" strike="noStrike" dirty="0">
                <a:effectLst/>
                <a:sym typeface="Symbol" panose="05050102010706020507" pitchFamily="18" charset="2"/>
              </a:rPr>
              <a:t> </a:t>
            </a:r>
            <a:r>
              <a:rPr lang="nl-NL" u="none" strike="noStrike" dirty="0">
                <a:solidFill>
                  <a:schemeClr val="bg1">
                    <a:lumMod val="65000"/>
                  </a:schemeClr>
                </a:solidFill>
                <a:effectLst/>
                <a:sym typeface="Symbol" panose="05050102010706020507" pitchFamily="18" charset="2"/>
              </a:rPr>
              <a:t>[h]; </a:t>
            </a:r>
            <a:r>
              <a:rPr lang="nl-NL" dirty="0" err="1"/>
              <a:t>multi</a:t>
            </a:r>
            <a:r>
              <a:rPr lang="nl-NL" dirty="0"/>
              <a:t>-week </a:t>
            </a:r>
            <a:r>
              <a:rPr lang="nl-NL" dirty="0" err="1"/>
              <a:t>average</a:t>
            </a:r>
            <a:br>
              <a:rPr lang="nl-NL" dirty="0"/>
            </a:br>
            <a:r>
              <a:rPr lang="nl-NL" sz="4900" dirty="0">
                <a:solidFill>
                  <a:srgbClr val="1EBCC5"/>
                </a:solidFill>
              </a:rPr>
              <a:t>A = 6,0</a:t>
            </a:r>
            <a:r>
              <a:rPr lang="nl-NL" sz="4900" dirty="0"/>
              <a:t> </a:t>
            </a:r>
            <a:r>
              <a:rPr lang="nl-NL" sz="4900" dirty="0">
                <a:solidFill>
                  <a:schemeClr val="bg1">
                    <a:lumMod val="65000"/>
                  </a:schemeClr>
                </a:solidFill>
              </a:rPr>
              <a:t>[m</a:t>
            </a:r>
            <a:r>
              <a:rPr lang="nl-NL" sz="4900" baseline="30000" dirty="0">
                <a:solidFill>
                  <a:schemeClr val="bg1">
                    <a:lumMod val="65000"/>
                  </a:schemeClr>
                </a:solidFill>
              </a:rPr>
              <a:t>2</a:t>
            </a:r>
            <a:r>
              <a:rPr lang="nl-NL" sz="4900" dirty="0">
                <a:solidFill>
                  <a:schemeClr val="bg1">
                    <a:lumMod val="65000"/>
                  </a:schemeClr>
                </a:solidFill>
              </a:rPr>
              <a:t>]</a:t>
            </a:r>
            <a:r>
              <a:rPr lang="nl-NL" sz="4900" dirty="0"/>
              <a:t> </a:t>
            </a:r>
            <a:r>
              <a:rPr lang="nl-NL" sz="4900" dirty="0">
                <a:solidFill>
                  <a:srgbClr val="1EBCC5"/>
                </a:solidFill>
              </a:rPr>
              <a:t>(</a:t>
            </a:r>
            <a:r>
              <a:rPr lang="nl-NL" sz="4900" dirty="0" err="1">
                <a:solidFill>
                  <a:srgbClr val="1EBCC5"/>
                </a:solidFill>
              </a:rPr>
              <a:t>assumed</a:t>
            </a:r>
            <a:r>
              <a:rPr lang="nl-NL" sz="4900" dirty="0">
                <a:solidFill>
                  <a:srgbClr val="1EBCC5"/>
                </a:solidFill>
              </a:rPr>
              <a:t>; </a:t>
            </a:r>
            <a:r>
              <a:rPr lang="nl-NL" sz="4900" dirty="0" err="1">
                <a:solidFill>
                  <a:srgbClr val="1EBCC5"/>
                </a:solidFill>
              </a:rPr>
              <a:t>not</a:t>
            </a:r>
            <a:r>
              <a:rPr lang="nl-NL" sz="4900" dirty="0">
                <a:solidFill>
                  <a:srgbClr val="1EBCC5"/>
                </a:solidFill>
              </a:rPr>
              <a:t> </a:t>
            </a:r>
            <a:r>
              <a:rPr lang="nl-NL" sz="4900" dirty="0" err="1">
                <a:solidFill>
                  <a:srgbClr val="1EBCC5"/>
                </a:solidFill>
              </a:rPr>
              <a:t>learnt</a:t>
            </a:r>
            <a:r>
              <a:rPr lang="nl-NL" sz="4900" dirty="0">
                <a:solidFill>
                  <a:srgbClr val="1EBCC5"/>
                </a:solidFill>
              </a:rPr>
              <a:t>)</a:t>
            </a:r>
            <a:endParaRPr lang="nl-NL" dirty="0">
              <a:solidFill>
                <a:srgbClr val="1EBCC5"/>
              </a:solidFill>
            </a:endParaRPr>
          </a:p>
        </p:txBody>
      </p:sp>
      <p:pic>
        <p:nvPicPr>
          <p:cNvPr id="8" name="Content Placeholder 7">
            <a:extLst>
              <a:ext uri="{FF2B5EF4-FFF2-40B4-BE49-F238E27FC236}">
                <a16:creationId xmlns:a16="http://schemas.microsoft.com/office/drawing/2014/main" id="{EBC9DE18-95E0-9554-7EA8-90CA9E0B27B5}"/>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rcRect/>
          <a:stretch/>
        </p:blipFill>
        <p:spPr>
          <a:xfrm>
            <a:off x="1281760" y="4456056"/>
            <a:ext cx="20074329" cy="8047370"/>
          </a:xfrm>
          <a:prstGeom prst="rect">
            <a:avLst/>
          </a:prstGeom>
          <a:effectLst>
            <a:outerShdw blurRad="127000" dist="127000" dir="2700000" algn="tl" rotWithShape="0">
              <a:prstClr val="black">
                <a:alpha val="40000"/>
              </a:prstClr>
            </a:outerShdw>
          </a:effectLst>
        </p:spPr>
      </p:pic>
    </p:spTree>
    <p:extLst>
      <p:ext uri="{BB962C8B-B14F-4D97-AF65-F5344CB8AC3E}">
        <p14:creationId xmlns:p14="http://schemas.microsoft.com/office/powerpoint/2010/main" val="1745398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F34A0F6F-F1D8-4050-B5AB-8B4BABFAF3C1}"/>
              </a:ext>
            </a:extLst>
          </p:cNvPr>
          <p:cNvGraphicFramePr>
            <a:graphicFrameLocks noGrp="1"/>
          </p:cNvGraphicFramePr>
          <p:nvPr>
            <p:ph idx="1"/>
            <p:extLst>
              <p:ext uri="{D42A27DB-BD31-4B8C-83A1-F6EECF244321}">
                <p14:modId xmlns:p14="http://schemas.microsoft.com/office/powerpoint/2010/main" val="2191055347"/>
              </p:ext>
            </p:extLst>
          </p:nvPr>
        </p:nvGraphicFramePr>
        <p:xfrm>
          <a:off x="1231899" y="3928187"/>
          <a:ext cx="21967752" cy="7797648"/>
        </p:xfrm>
        <a:graphic>
          <a:graphicData uri="http://schemas.openxmlformats.org/drawingml/2006/table">
            <a:tbl>
              <a:tblPr firstRow="1" bandRow="1">
                <a:tableStyleId>{93296810-A885-4BE3-A3E7-6D5BEEA58F35}</a:tableStyleId>
              </a:tblPr>
              <a:tblGrid>
                <a:gridCol w="2902947">
                  <a:extLst>
                    <a:ext uri="{9D8B030D-6E8A-4147-A177-3AD203B41FA5}">
                      <a16:colId xmlns:a16="http://schemas.microsoft.com/office/drawing/2014/main" val="2403187281"/>
                    </a:ext>
                  </a:extLst>
                </a:gridCol>
                <a:gridCol w="3886043">
                  <a:extLst>
                    <a:ext uri="{9D8B030D-6E8A-4147-A177-3AD203B41FA5}">
                      <a16:colId xmlns:a16="http://schemas.microsoft.com/office/drawing/2014/main" val="4284909027"/>
                    </a:ext>
                  </a:extLst>
                </a:gridCol>
                <a:gridCol w="12960259">
                  <a:extLst>
                    <a:ext uri="{9D8B030D-6E8A-4147-A177-3AD203B41FA5}">
                      <a16:colId xmlns:a16="http://schemas.microsoft.com/office/drawing/2014/main" val="563871663"/>
                    </a:ext>
                  </a:extLst>
                </a:gridCol>
                <a:gridCol w="2218503">
                  <a:extLst>
                    <a:ext uri="{9D8B030D-6E8A-4147-A177-3AD203B41FA5}">
                      <a16:colId xmlns:a16="http://schemas.microsoft.com/office/drawing/2014/main" val="4066702045"/>
                    </a:ext>
                  </a:extLst>
                </a:gridCol>
              </a:tblGrid>
              <a:tr h="974706">
                <a:tc>
                  <a:txBody>
                    <a:bodyPr/>
                    <a:lstStyle/>
                    <a:p>
                      <a:pPr algn="l" fontAlgn="t"/>
                      <a:r>
                        <a:rPr lang="nl-NL" sz="4000" u="none" strike="noStrike" dirty="0" err="1">
                          <a:effectLst/>
                          <a:latin typeface="Roboto" panose="02000000000000000000" pitchFamily="2" charset="0"/>
                          <a:ea typeface="Roboto" panose="02000000000000000000" pitchFamily="2" charset="0"/>
                        </a:rPr>
                        <a:t>symbol</a:t>
                      </a:r>
                      <a:endParaRPr lang="nl-NL" sz="4000" b="1" i="0" u="none" strike="noStrike" dirty="0">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u="none" strike="noStrike">
                          <a:effectLst/>
                          <a:latin typeface="Roboto" panose="02000000000000000000" pitchFamily="2" charset="0"/>
                          <a:ea typeface="Roboto" panose="02000000000000000000" pitchFamily="2" charset="0"/>
                        </a:rPr>
                        <a:t>scope</a:t>
                      </a:r>
                      <a:endParaRPr lang="nl-NL" sz="4000" b="1" i="0" u="none" strike="noStrike">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u="none" strike="noStrike">
                          <a:effectLst/>
                          <a:latin typeface="Roboto" panose="02000000000000000000" pitchFamily="2" charset="0"/>
                          <a:ea typeface="Roboto" panose="02000000000000000000" pitchFamily="2" charset="0"/>
                        </a:rPr>
                        <a:t>parameter</a:t>
                      </a:r>
                      <a:endParaRPr lang="nl-NL" sz="4000" b="1" i="0" u="none" strike="noStrike">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u="none" strike="noStrike">
                          <a:effectLst/>
                          <a:latin typeface="Roboto" panose="02000000000000000000" pitchFamily="2" charset="0"/>
                          <a:ea typeface="Roboto" panose="02000000000000000000" pitchFamily="2" charset="0"/>
                        </a:rPr>
                        <a:t>unit</a:t>
                      </a:r>
                      <a:endParaRPr lang="nl-NL" sz="4000" b="1" i="0" u="none" strike="noStrike">
                        <a:solidFill>
                          <a:srgbClr val="000000"/>
                        </a:solidFill>
                        <a:effectLst/>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3031229204"/>
                  </a:ext>
                </a:extLst>
              </a:tr>
              <a:tr h="974706">
                <a:tc>
                  <a:txBody>
                    <a:bodyPr/>
                    <a:lstStyle/>
                    <a:p>
                      <a:pPr algn="l" fontAlgn="t"/>
                      <a:r>
                        <a:rPr lang="nl-NL" sz="4000" u="none" strike="noStrike" dirty="0">
                          <a:effectLst/>
                          <a:latin typeface="Roboto" panose="02000000000000000000" pitchFamily="2" charset="0"/>
                          <a:ea typeface="Roboto" panose="02000000000000000000" pitchFamily="2" charset="0"/>
                        </a:rPr>
                        <a:t>H</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u="none" strike="noStrike">
                          <a:effectLst/>
                          <a:latin typeface="Roboto" panose="02000000000000000000" pitchFamily="2" charset="0"/>
                          <a:ea typeface="Roboto" panose="02000000000000000000" pitchFamily="2" charset="0"/>
                        </a:rPr>
                        <a:t>building</a:t>
                      </a:r>
                      <a:endParaRPr lang="nl-NL" sz="4000" b="0" i="0" u="none" strike="noStrike">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u="none" strike="noStrike" dirty="0" err="1">
                          <a:effectLst/>
                          <a:latin typeface="Roboto" panose="02000000000000000000" pitchFamily="2" charset="0"/>
                          <a:ea typeface="Roboto" panose="02000000000000000000" pitchFamily="2" charset="0"/>
                        </a:rPr>
                        <a:t>specific</a:t>
                      </a:r>
                      <a:r>
                        <a:rPr lang="nl-NL" sz="4000" u="none" strike="noStrike" dirty="0">
                          <a:effectLst/>
                          <a:latin typeface="Roboto" panose="02000000000000000000" pitchFamily="2" charset="0"/>
                          <a:ea typeface="Roboto" panose="02000000000000000000" pitchFamily="2" charset="0"/>
                        </a:rPr>
                        <a:t> heat </a:t>
                      </a:r>
                      <a:r>
                        <a:rPr lang="nl-NL" sz="4000" u="none" strike="noStrike" dirty="0" err="1">
                          <a:effectLst/>
                          <a:latin typeface="Roboto" panose="02000000000000000000" pitchFamily="2" charset="0"/>
                          <a:ea typeface="Roboto" panose="02000000000000000000" pitchFamily="2" charset="0"/>
                        </a:rPr>
                        <a:t>loss</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u="none" strike="noStrike" dirty="0">
                          <a:effectLst/>
                          <a:latin typeface="Roboto" panose="02000000000000000000" pitchFamily="2" charset="0"/>
                          <a:ea typeface="Roboto" panose="02000000000000000000" pitchFamily="2" charset="0"/>
                        </a:rPr>
                        <a:t>W/K</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791645784"/>
                  </a:ext>
                </a:extLst>
              </a:tr>
              <a:tr h="974706">
                <a:tc>
                  <a:txBody>
                    <a:bodyPr/>
                    <a:lstStyle/>
                    <a:p>
                      <a:pPr algn="l" fontAlgn="t"/>
                      <a:r>
                        <a:rPr lang="el-GR" sz="4000" u="none" strike="noStrike" dirty="0">
                          <a:effectLst/>
                          <a:latin typeface="Roboto" panose="02000000000000000000" pitchFamily="2" charset="0"/>
                          <a:ea typeface="Roboto" panose="02000000000000000000" pitchFamily="2" charset="0"/>
                        </a:rPr>
                        <a:t>τ</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tc>
                <a:tc>
                  <a:txBody>
                    <a:bodyPr/>
                    <a:lstStyle/>
                    <a:p>
                      <a:pPr marL="0" marR="0" lvl="0" indent="0" algn="l" defTabSz="1828800" rtl="0" eaLnBrk="1" fontAlgn="t" latinLnBrk="0" hangingPunct="1">
                        <a:lnSpc>
                          <a:spcPct val="100000"/>
                        </a:lnSpc>
                        <a:spcBef>
                          <a:spcPts val="0"/>
                        </a:spcBef>
                        <a:spcAft>
                          <a:spcPts val="0"/>
                        </a:spcAft>
                        <a:buClrTx/>
                        <a:buSzTx/>
                        <a:buFontTx/>
                        <a:buNone/>
                        <a:tabLst/>
                        <a:defRPr/>
                      </a:pPr>
                      <a:r>
                        <a:rPr lang="nl-NL" sz="4000" b="0" u="none" strike="noStrike">
                          <a:solidFill>
                            <a:srgbClr val="000000"/>
                          </a:solidFill>
                          <a:effectLst/>
                          <a:latin typeface="Roboto" panose="02000000000000000000" pitchFamily="2" charset="0"/>
                          <a:ea typeface="Roboto" panose="02000000000000000000" pitchFamily="2" charset="0"/>
                        </a:rPr>
                        <a:t>building</a:t>
                      </a:r>
                      <a:endParaRPr lang="nl-NL" sz="4000" b="0" i="0" u="none" strike="noStrike">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u="none" strike="noStrike" dirty="0" err="1">
                          <a:effectLst/>
                          <a:latin typeface="Roboto" panose="02000000000000000000" pitchFamily="2" charset="0"/>
                          <a:ea typeface="Roboto" panose="02000000000000000000" pitchFamily="2" charset="0"/>
                        </a:rPr>
                        <a:t>thermal</a:t>
                      </a:r>
                      <a:r>
                        <a:rPr lang="nl-NL" sz="4000" u="none" strike="noStrike" dirty="0">
                          <a:effectLst/>
                          <a:latin typeface="Roboto" panose="02000000000000000000" pitchFamily="2" charset="0"/>
                          <a:ea typeface="Roboto" panose="02000000000000000000" pitchFamily="2" charset="0"/>
                        </a:rPr>
                        <a:t> </a:t>
                      </a:r>
                      <a:r>
                        <a:rPr lang="nl-NL" sz="4000" u="none" strike="noStrike" dirty="0" err="1">
                          <a:effectLst/>
                          <a:latin typeface="Roboto" panose="02000000000000000000" pitchFamily="2" charset="0"/>
                          <a:ea typeface="Roboto" panose="02000000000000000000" pitchFamily="2" charset="0"/>
                        </a:rPr>
                        <a:t>inertia</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tc>
                <a:tc>
                  <a:txBody>
                    <a:bodyPr/>
                    <a:lstStyle/>
                    <a:p>
                      <a:pPr marL="0" algn="l" defTabSz="1828800" rtl="0" eaLnBrk="1" fontAlgn="t" latinLnBrk="0" hangingPunct="1"/>
                      <a:r>
                        <a:rPr lang="nl-NL" sz="4000" u="none" strike="noStrike" kern="1200" dirty="0">
                          <a:solidFill>
                            <a:schemeClr val="dk1"/>
                          </a:solidFill>
                          <a:effectLst/>
                          <a:latin typeface="Roboto" panose="02000000000000000000" pitchFamily="2" charset="0"/>
                          <a:ea typeface="Roboto" panose="02000000000000000000" pitchFamily="2" charset="0"/>
                        </a:rPr>
                        <a:t>s </a:t>
                      </a:r>
                      <a:r>
                        <a:rPr lang="nl-NL" sz="4000" u="none" strike="noStrike" kern="1200" dirty="0">
                          <a:solidFill>
                            <a:schemeClr val="bg1">
                              <a:lumMod val="65000"/>
                            </a:schemeClr>
                          </a:solidFill>
                          <a:effectLst/>
                          <a:latin typeface="Roboto" panose="02000000000000000000" pitchFamily="2" charset="0"/>
                          <a:ea typeface="Roboto" panose="02000000000000000000" pitchFamily="2" charset="0"/>
                        </a:rPr>
                        <a:t>(or h)</a:t>
                      </a:r>
                      <a:endParaRPr lang="nl-NL" sz="4000" u="none" strike="noStrike" kern="1200" dirty="0">
                        <a:solidFill>
                          <a:schemeClr val="bg1">
                            <a:lumMod val="65000"/>
                          </a:schemeClr>
                        </a:solidFill>
                        <a:effectLst/>
                        <a:latin typeface="Roboto" panose="02000000000000000000" pitchFamily="2" charset="0"/>
                        <a:ea typeface="Roboto" panose="02000000000000000000" pitchFamily="2" charset="0"/>
                        <a:cs typeface="+mn-cs"/>
                      </a:endParaRPr>
                    </a:p>
                  </a:txBody>
                  <a:tcPr/>
                </a:tc>
                <a:extLst>
                  <a:ext uri="{0D108BD9-81ED-4DB2-BD59-A6C34878D82A}">
                    <a16:rowId xmlns:a16="http://schemas.microsoft.com/office/drawing/2014/main" val="1123029317"/>
                  </a:ext>
                </a:extLst>
              </a:tr>
              <a:tr h="974706">
                <a:tc>
                  <a:txBody>
                    <a:bodyPr/>
                    <a:lstStyle/>
                    <a:p>
                      <a:pPr marL="0" marR="0" lvl="0" indent="0" algn="l" defTabSz="1828800" rtl="0" eaLnBrk="1" fontAlgn="t" latinLnBrk="0" hangingPunct="1">
                        <a:lnSpc>
                          <a:spcPct val="100000"/>
                        </a:lnSpc>
                        <a:spcBef>
                          <a:spcPts val="0"/>
                        </a:spcBef>
                        <a:spcAft>
                          <a:spcPts val="0"/>
                        </a:spcAft>
                        <a:buClrTx/>
                        <a:buSzTx/>
                        <a:buFontTx/>
                        <a:buNone/>
                        <a:tabLst/>
                        <a:defRPr/>
                      </a:pPr>
                      <a:r>
                        <a:rPr lang="nl-NL" sz="3600" u="none" strike="noStrike" dirty="0">
                          <a:solidFill>
                            <a:schemeClr val="bg1">
                              <a:lumMod val="65000"/>
                            </a:schemeClr>
                          </a:solidFill>
                          <a:effectLst/>
                          <a:latin typeface="Roboto" panose="02000000000000000000" pitchFamily="2" charset="0"/>
                          <a:ea typeface="Roboto" panose="02000000000000000000" pitchFamily="2" charset="0"/>
                        </a:rPr>
                        <a:t>C</a:t>
                      </a:r>
                      <a:endParaRPr lang="nl-NL" sz="3600" b="0" i="0" u="none" strike="noStrike" baseline="-50000" dirty="0">
                        <a:solidFill>
                          <a:schemeClr val="bg1">
                            <a:lumMod val="65000"/>
                          </a:schemeClr>
                        </a:solidFill>
                        <a:effectLst/>
                        <a:latin typeface="Roboto" panose="02000000000000000000" pitchFamily="2" charset="0"/>
                        <a:ea typeface="Roboto" panose="02000000000000000000" pitchFamily="2" charset="0"/>
                      </a:endParaRPr>
                    </a:p>
                  </a:txBody>
                  <a:tcPr/>
                </a:tc>
                <a:tc>
                  <a:txBody>
                    <a:bodyPr/>
                    <a:lstStyle/>
                    <a:p>
                      <a:pPr algn="l" fontAlgn="t"/>
                      <a:r>
                        <a:rPr lang="nl-NL" sz="4000" b="0" u="none" strike="noStrike" dirty="0">
                          <a:solidFill>
                            <a:schemeClr val="bg1">
                              <a:lumMod val="65000"/>
                            </a:schemeClr>
                          </a:solidFill>
                          <a:effectLst/>
                          <a:latin typeface="Roboto" panose="02000000000000000000" pitchFamily="2" charset="0"/>
                          <a:ea typeface="Roboto" panose="02000000000000000000" pitchFamily="2" charset="0"/>
                        </a:rPr>
                        <a:t>building</a:t>
                      </a:r>
                      <a:endParaRPr lang="nl-NL" sz="4000" b="0" i="0" u="none" strike="noStrike" dirty="0">
                        <a:solidFill>
                          <a:schemeClr val="bg1">
                            <a:lumMod val="65000"/>
                          </a:schemeClr>
                        </a:solidFill>
                        <a:effectLst/>
                        <a:latin typeface="Roboto" panose="02000000000000000000" pitchFamily="2" charset="0"/>
                        <a:ea typeface="Roboto" panose="02000000000000000000" pitchFamily="2" charset="0"/>
                      </a:endParaRPr>
                    </a:p>
                  </a:txBody>
                  <a:tcPr/>
                </a:tc>
                <a:tc>
                  <a:txBody>
                    <a:bodyPr/>
                    <a:lstStyle/>
                    <a:p>
                      <a:pPr marL="0" marR="0" lvl="0" indent="0" algn="l" defTabSz="1828800" rtl="0" eaLnBrk="1" fontAlgn="t" latinLnBrk="0" hangingPunct="1">
                        <a:lnSpc>
                          <a:spcPct val="100000"/>
                        </a:lnSpc>
                        <a:spcBef>
                          <a:spcPts val="0"/>
                        </a:spcBef>
                        <a:spcAft>
                          <a:spcPts val="0"/>
                        </a:spcAft>
                        <a:buClrTx/>
                        <a:buSzTx/>
                        <a:buFontTx/>
                        <a:buNone/>
                        <a:tabLst/>
                        <a:defRPr/>
                      </a:pPr>
                      <a:r>
                        <a:rPr lang="nl-NL" sz="4000" b="0" u="none" strike="noStrike" dirty="0" err="1">
                          <a:solidFill>
                            <a:schemeClr val="bg1">
                              <a:lumMod val="65000"/>
                            </a:schemeClr>
                          </a:solidFill>
                          <a:effectLst/>
                          <a:latin typeface="Roboto" panose="02000000000000000000" pitchFamily="2" charset="0"/>
                          <a:ea typeface="Roboto" panose="02000000000000000000" pitchFamily="2" charset="0"/>
                        </a:rPr>
                        <a:t>thermal</a:t>
                      </a:r>
                      <a:r>
                        <a:rPr lang="nl-NL" sz="4000" b="0" u="none" strike="noStrike" dirty="0">
                          <a:solidFill>
                            <a:schemeClr val="bg1">
                              <a:lumMod val="65000"/>
                            </a:schemeClr>
                          </a:solidFill>
                          <a:effectLst/>
                          <a:latin typeface="Roboto" panose="02000000000000000000" pitchFamily="2" charset="0"/>
                          <a:ea typeface="Roboto" panose="02000000000000000000" pitchFamily="2" charset="0"/>
                        </a:rPr>
                        <a:t> </a:t>
                      </a:r>
                      <a:r>
                        <a:rPr lang="nl-NL" sz="4000" b="0" u="none" strike="noStrike" dirty="0" err="1">
                          <a:solidFill>
                            <a:schemeClr val="bg1">
                              <a:lumMod val="65000"/>
                            </a:schemeClr>
                          </a:solidFill>
                          <a:effectLst/>
                          <a:latin typeface="Roboto" panose="02000000000000000000" pitchFamily="2" charset="0"/>
                          <a:ea typeface="Roboto" panose="02000000000000000000" pitchFamily="2" charset="0"/>
                        </a:rPr>
                        <a:t>mass</a:t>
                      </a:r>
                      <a:r>
                        <a:rPr lang="nl-NL" sz="4000" b="0" u="none" strike="noStrike" dirty="0">
                          <a:solidFill>
                            <a:schemeClr val="bg1">
                              <a:lumMod val="65000"/>
                            </a:schemeClr>
                          </a:solidFill>
                          <a:effectLst/>
                          <a:latin typeface="Roboto" panose="02000000000000000000" pitchFamily="2" charset="0"/>
                          <a:ea typeface="Roboto" panose="02000000000000000000" pitchFamily="2" charset="0"/>
                        </a:rPr>
                        <a:t> (</a:t>
                      </a:r>
                      <a:r>
                        <a:rPr lang="nl-NL" sz="4000" u="none" strike="noStrike" dirty="0">
                          <a:solidFill>
                            <a:schemeClr val="bg1">
                              <a:lumMod val="65000"/>
                            </a:schemeClr>
                          </a:solidFill>
                          <a:effectLst/>
                          <a:latin typeface="Roboto" panose="02000000000000000000" pitchFamily="2" charset="0"/>
                          <a:ea typeface="Roboto" panose="02000000000000000000" pitchFamily="2" charset="0"/>
                        </a:rPr>
                        <a:t>C</a:t>
                      </a:r>
                      <a:r>
                        <a:rPr lang="nl-NL" sz="4000" u="none" strike="noStrike" baseline="-50000" dirty="0">
                          <a:solidFill>
                            <a:schemeClr val="bg1">
                              <a:lumMod val="65000"/>
                            </a:schemeClr>
                          </a:solidFill>
                          <a:effectLst/>
                          <a:latin typeface="Roboto" panose="02000000000000000000" pitchFamily="2" charset="0"/>
                          <a:ea typeface="Roboto" panose="02000000000000000000" pitchFamily="2" charset="0"/>
                        </a:rPr>
                        <a:t> </a:t>
                      </a:r>
                      <a:r>
                        <a:rPr lang="nl-NL" dirty="0">
                          <a:solidFill>
                            <a:schemeClr val="bg1">
                              <a:lumMod val="65000"/>
                            </a:schemeClr>
                          </a:solidFill>
                          <a:latin typeface="Roboto" panose="02000000000000000000" pitchFamily="2" charset="0"/>
                          <a:ea typeface="Roboto" panose="02000000000000000000" pitchFamily="2" charset="0"/>
                        </a:rPr>
                        <a:t>= H </a:t>
                      </a:r>
                      <a:r>
                        <a:rPr lang="nl-NL" dirty="0">
                          <a:solidFill>
                            <a:schemeClr val="bg1">
                              <a:lumMod val="65000"/>
                            </a:schemeClr>
                          </a:solidFill>
                          <a:latin typeface="Roboto" panose="02000000000000000000" pitchFamily="2" charset="0"/>
                          <a:ea typeface="Roboto" panose="02000000000000000000" pitchFamily="2" charset="0"/>
                          <a:sym typeface="Symbol" panose="05050102010706020507" pitchFamily="18" charset="2"/>
                        </a:rPr>
                        <a:t></a:t>
                      </a:r>
                      <a:r>
                        <a:rPr lang="nl-NL" dirty="0">
                          <a:solidFill>
                            <a:schemeClr val="bg1">
                              <a:lumMod val="65000"/>
                            </a:schemeClr>
                          </a:solidFill>
                          <a:latin typeface="Roboto" panose="02000000000000000000" pitchFamily="2" charset="0"/>
                          <a:ea typeface="Roboto" panose="02000000000000000000" pitchFamily="2" charset="0"/>
                        </a:rPr>
                        <a:t> </a:t>
                      </a:r>
                      <a:r>
                        <a:rPr lang="el-GR" sz="4000" u="none" strike="noStrike" dirty="0">
                          <a:solidFill>
                            <a:schemeClr val="bg1">
                              <a:lumMod val="65000"/>
                            </a:schemeClr>
                          </a:solidFill>
                          <a:effectLst/>
                          <a:latin typeface="Roboto" panose="02000000000000000000" pitchFamily="2" charset="0"/>
                          <a:ea typeface="Roboto" panose="02000000000000000000" pitchFamily="2" charset="0"/>
                        </a:rPr>
                        <a:t>τ</a:t>
                      </a:r>
                      <a:r>
                        <a:rPr lang="nl-NL" sz="4000" u="none" strike="noStrike" dirty="0">
                          <a:solidFill>
                            <a:schemeClr val="bg1">
                              <a:lumMod val="65000"/>
                            </a:schemeClr>
                          </a:solidFill>
                          <a:effectLst/>
                          <a:latin typeface="Roboto" panose="02000000000000000000" pitchFamily="2" charset="0"/>
                          <a:ea typeface="Roboto" panose="02000000000000000000" pitchFamily="2" charset="0"/>
                        </a:rPr>
                        <a:t>)</a:t>
                      </a:r>
                      <a:endParaRPr lang="nl-NL" sz="4000" b="0" i="0" u="none" strike="noStrike" dirty="0">
                        <a:solidFill>
                          <a:schemeClr val="bg1">
                            <a:lumMod val="65000"/>
                          </a:schemeClr>
                        </a:solidFill>
                        <a:effectLst/>
                        <a:latin typeface="Roboto" panose="02000000000000000000" pitchFamily="2" charset="0"/>
                        <a:ea typeface="Roboto" panose="02000000000000000000" pitchFamily="2" charset="0"/>
                      </a:endParaRPr>
                    </a:p>
                  </a:txBody>
                  <a:tcPr/>
                </a:tc>
                <a:tc>
                  <a:txBody>
                    <a:bodyPr/>
                    <a:lstStyle/>
                    <a:p>
                      <a:pPr algn="l" fontAlgn="t"/>
                      <a:r>
                        <a:rPr lang="nl-NL" sz="4000" b="0" u="none" strike="noStrike" dirty="0">
                          <a:solidFill>
                            <a:schemeClr val="bg1">
                              <a:lumMod val="65000"/>
                            </a:schemeClr>
                          </a:solidFill>
                          <a:effectLst/>
                          <a:latin typeface="Roboto" panose="02000000000000000000" pitchFamily="2" charset="0"/>
                          <a:ea typeface="Roboto" panose="02000000000000000000" pitchFamily="2" charset="0"/>
                        </a:rPr>
                        <a:t>J/K</a:t>
                      </a:r>
                      <a:endParaRPr lang="nl-NL" sz="4000" b="0" i="0" u="none" strike="noStrike" dirty="0">
                        <a:solidFill>
                          <a:schemeClr val="bg1">
                            <a:lumMod val="65000"/>
                          </a:schemeClr>
                        </a:solidFill>
                        <a:effectLst/>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2980327911"/>
                  </a:ext>
                </a:extLst>
              </a:tr>
              <a:tr h="974706">
                <a:tc>
                  <a:txBody>
                    <a:bodyPr/>
                    <a:lstStyle/>
                    <a:p>
                      <a:pPr algn="l" fontAlgn="t"/>
                      <a:r>
                        <a:rPr lang="nl-NL" sz="4000" u="none" strike="noStrike" dirty="0">
                          <a:effectLst/>
                          <a:latin typeface="Roboto" panose="02000000000000000000" pitchFamily="2" charset="0"/>
                          <a:ea typeface="Roboto" panose="02000000000000000000" pitchFamily="2" charset="0"/>
                        </a:rPr>
                        <a:t>A</a:t>
                      </a:r>
                      <a:endParaRPr lang="nl-NL" sz="4000" b="0" i="0" u="none" strike="noStrike" baseline="-50000" dirty="0">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b="0" u="none" strike="noStrike">
                          <a:solidFill>
                            <a:srgbClr val="000000"/>
                          </a:solidFill>
                          <a:effectLst/>
                          <a:latin typeface="Roboto" panose="02000000000000000000" pitchFamily="2" charset="0"/>
                          <a:ea typeface="Roboto" panose="02000000000000000000" pitchFamily="2" charset="0"/>
                        </a:rPr>
                        <a:t>building</a:t>
                      </a:r>
                      <a:endParaRPr lang="nl-NL" sz="4000" b="0" i="0" u="none" strike="noStrike">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u="none" strike="noStrike" dirty="0">
                          <a:effectLst/>
                        </a:rPr>
                        <a:t>apparent </a:t>
                      </a:r>
                      <a:r>
                        <a:rPr lang="nl-NL" sz="4000" u="none" strike="noStrike" dirty="0" err="1">
                          <a:effectLst/>
                        </a:rPr>
                        <a:t>window</a:t>
                      </a:r>
                      <a:r>
                        <a:rPr lang="nl-NL" sz="4000" u="none" strike="noStrike" dirty="0">
                          <a:effectLst/>
                        </a:rPr>
                        <a:t> area (</a:t>
                      </a:r>
                      <a:r>
                        <a:rPr lang="nl-NL" sz="4000" u="none" strike="noStrike" dirty="0" err="1">
                          <a:effectLst/>
                        </a:rPr>
                        <a:t>imaginary</a:t>
                      </a:r>
                      <a:r>
                        <a:rPr lang="nl-NL" sz="4000" u="none" strike="noStrike" dirty="0">
                          <a:effectLst/>
                        </a:rPr>
                        <a:t> </a:t>
                      </a:r>
                      <a:r>
                        <a:rPr lang="nl-NL" sz="4000" u="none" strike="noStrike" dirty="0" err="1">
                          <a:effectLst/>
                        </a:rPr>
                        <a:t>horizontal</a:t>
                      </a:r>
                      <a:r>
                        <a:rPr lang="nl-NL" sz="4000" u="none" strike="noStrike" dirty="0">
                          <a:effectLst/>
                        </a:rPr>
                        <a:t> </a:t>
                      </a:r>
                      <a:r>
                        <a:rPr lang="nl-NL" sz="4000" u="none" strike="noStrike" dirty="0" err="1">
                          <a:effectLst/>
                        </a:rPr>
                        <a:t>window</a:t>
                      </a:r>
                      <a:r>
                        <a:rPr lang="nl-NL" sz="4000" u="none" strike="noStrike" dirty="0">
                          <a:effectLst/>
                        </a:rPr>
                        <a:t> in roof)</a:t>
                      </a:r>
                      <a:endParaRPr lang="nl-NL" sz="4000" b="0" i="0" u="none" strike="noStrike" dirty="0">
                        <a:solidFill>
                          <a:srgbClr val="000000"/>
                        </a:solidFill>
                        <a:effectLst/>
                        <a:latin typeface="Roboto" panose="020B0604020202020204" charset="0"/>
                        <a:ea typeface="Roboto" panose="020B0604020202020204" charset="0"/>
                      </a:endParaRPr>
                    </a:p>
                  </a:txBody>
                  <a:tcPr/>
                </a:tc>
                <a:tc>
                  <a:txBody>
                    <a:bodyPr/>
                    <a:lstStyle/>
                    <a:p>
                      <a:pPr algn="l" fontAlgn="t"/>
                      <a:r>
                        <a:rPr lang="nl-NL" sz="4000" u="none" strike="noStrike" dirty="0">
                          <a:effectLst/>
                          <a:latin typeface="Roboto" panose="02000000000000000000" pitchFamily="2" charset="0"/>
                          <a:ea typeface="Roboto" panose="02000000000000000000" pitchFamily="2" charset="0"/>
                        </a:rPr>
                        <a:t>m</a:t>
                      </a:r>
                      <a:r>
                        <a:rPr lang="nl-NL" sz="4000" u="none" strike="noStrike" baseline="30000" dirty="0">
                          <a:effectLst/>
                          <a:latin typeface="Roboto" panose="02000000000000000000" pitchFamily="2" charset="0"/>
                          <a:ea typeface="Roboto" panose="02000000000000000000" pitchFamily="2" charset="0"/>
                        </a:rPr>
                        <a:t>2</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173142849"/>
                  </a:ext>
                </a:extLst>
              </a:tr>
              <a:tr h="974706">
                <a:tc>
                  <a:txBody>
                    <a:bodyPr/>
                    <a:lstStyle/>
                    <a:p>
                      <a:pPr algn="l" fontAlgn="t"/>
                      <a:r>
                        <a:rPr lang="nl-NL" sz="4000" u="none" strike="noStrike" err="1">
                          <a:effectLst/>
                          <a:latin typeface="Roboto" panose="02000000000000000000" pitchFamily="2" charset="0"/>
                          <a:ea typeface="Roboto" panose="02000000000000000000" pitchFamily="2" charset="0"/>
                        </a:rPr>
                        <a:t>P</a:t>
                      </a:r>
                      <a:r>
                        <a:rPr lang="nl-NL" sz="4000" u="none" strike="noStrike" baseline="-50000" err="1">
                          <a:effectLst/>
                          <a:latin typeface="Roboto" panose="02000000000000000000" pitchFamily="2" charset="0"/>
                          <a:ea typeface="Roboto" panose="02000000000000000000" pitchFamily="2" charset="0"/>
                        </a:rPr>
                        <a:t>max</a:t>
                      </a:r>
                      <a:endParaRPr lang="nl-NL" sz="4000" b="0" i="0" u="none" strike="noStrike" baseline="-50000">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u="none" strike="noStrike" err="1">
                          <a:effectLst/>
                          <a:latin typeface="Roboto" panose="02000000000000000000" pitchFamily="2" charset="0"/>
                          <a:ea typeface="Roboto" panose="02000000000000000000" pitchFamily="2" charset="0"/>
                        </a:rPr>
                        <a:t>installation</a:t>
                      </a:r>
                      <a:endParaRPr lang="nl-NL" sz="4000" b="0" i="0" u="none" strike="noStrike">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b="0" u="none" strike="noStrike">
                          <a:solidFill>
                            <a:srgbClr val="000000"/>
                          </a:solidFill>
                          <a:effectLst/>
                          <a:latin typeface="Roboto" panose="02000000000000000000" pitchFamily="2" charset="0"/>
                          <a:ea typeface="Roboto" panose="02000000000000000000" pitchFamily="2" charset="0"/>
                        </a:rPr>
                        <a:t>maximum </a:t>
                      </a:r>
                      <a:r>
                        <a:rPr lang="nl-NL" sz="4000" b="0" u="none" strike="noStrike" err="1">
                          <a:solidFill>
                            <a:srgbClr val="000000"/>
                          </a:solidFill>
                          <a:effectLst/>
                          <a:latin typeface="Roboto" panose="02000000000000000000" pitchFamily="2" charset="0"/>
                          <a:ea typeface="Roboto" panose="02000000000000000000" pitchFamily="2" charset="0"/>
                        </a:rPr>
                        <a:t>heating</a:t>
                      </a:r>
                      <a:r>
                        <a:rPr lang="nl-NL" sz="4000" b="0" u="none" strike="noStrike">
                          <a:solidFill>
                            <a:srgbClr val="000000"/>
                          </a:solidFill>
                          <a:effectLst/>
                          <a:latin typeface="Roboto" panose="02000000000000000000" pitchFamily="2" charset="0"/>
                          <a:ea typeface="Roboto" panose="02000000000000000000" pitchFamily="2" charset="0"/>
                        </a:rPr>
                        <a:t> system power (</a:t>
                      </a:r>
                      <a:r>
                        <a:rPr lang="nl-NL" sz="4000" b="0" u="none" strike="noStrike" err="1">
                          <a:solidFill>
                            <a:srgbClr val="000000"/>
                          </a:solidFill>
                          <a:effectLst/>
                          <a:latin typeface="Roboto" panose="02000000000000000000" pitchFamily="2" charset="0"/>
                          <a:ea typeface="Roboto" panose="02000000000000000000" pitchFamily="2" charset="0"/>
                        </a:rPr>
                        <a:t>boiler+distribution</a:t>
                      </a:r>
                      <a:r>
                        <a:rPr lang="nl-NL" sz="4000" b="0" u="none" strike="noStrike">
                          <a:solidFill>
                            <a:srgbClr val="000000"/>
                          </a:solidFill>
                          <a:effectLst/>
                          <a:latin typeface="Roboto" panose="02000000000000000000" pitchFamily="2" charset="0"/>
                          <a:ea typeface="Roboto" panose="02000000000000000000" pitchFamily="2" charset="0"/>
                        </a:rPr>
                        <a:t>)</a:t>
                      </a:r>
                      <a:endParaRPr lang="nl-NL" sz="4000" b="0" i="0" u="none" strike="noStrike">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b="0" u="none" strike="noStrike" dirty="0">
                          <a:solidFill>
                            <a:srgbClr val="000000"/>
                          </a:solidFill>
                          <a:effectLst/>
                          <a:latin typeface="Roboto" panose="02000000000000000000" pitchFamily="2" charset="0"/>
                          <a:ea typeface="Roboto" panose="02000000000000000000" pitchFamily="2" charset="0"/>
                        </a:rPr>
                        <a:t>W</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651470679"/>
                  </a:ext>
                </a:extLst>
              </a:tr>
              <a:tr h="974706">
                <a:tc>
                  <a:txBody>
                    <a:bodyPr/>
                    <a:lstStyle/>
                    <a:p>
                      <a:pPr algn="l" fontAlgn="t"/>
                      <a:r>
                        <a:rPr lang="el-GR" sz="4000" u="none" strike="noStrike" dirty="0">
                          <a:effectLst/>
                          <a:latin typeface="Roboto" panose="02000000000000000000" pitchFamily="2" charset="0"/>
                          <a:ea typeface="Roboto" panose="02000000000000000000" pitchFamily="2" charset="0"/>
                        </a:rPr>
                        <a:t>η</a:t>
                      </a:r>
                      <a:r>
                        <a:rPr lang="nl-NL" sz="4000" u="none" strike="noStrike" baseline="-50000" dirty="0" err="1">
                          <a:effectLst/>
                          <a:latin typeface="Roboto" panose="02000000000000000000" pitchFamily="2" charset="0"/>
                          <a:ea typeface="Roboto" panose="02000000000000000000" pitchFamily="2" charset="0"/>
                        </a:rPr>
                        <a:t>s;CH</a:t>
                      </a:r>
                      <a:endParaRPr lang="nl-NL" sz="4000" b="0" i="0" u="none" strike="noStrike" baseline="-50000" dirty="0">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u="none" strike="noStrike" err="1">
                          <a:effectLst/>
                          <a:latin typeface="Roboto" panose="02000000000000000000" pitchFamily="2" charset="0"/>
                          <a:ea typeface="Roboto" panose="02000000000000000000" pitchFamily="2" charset="0"/>
                        </a:rPr>
                        <a:t>installation</a:t>
                      </a:r>
                      <a:endParaRPr lang="nl-NL" sz="4000" b="0" i="0" u="none" strike="noStrike">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b="0" u="none" strike="noStrike" dirty="0" err="1">
                          <a:solidFill>
                            <a:srgbClr val="000000"/>
                          </a:solidFill>
                          <a:effectLst/>
                          <a:latin typeface="Roboto" panose="02000000000000000000" pitchFamily="2" charset="0"/>
                          <a:ea typeface="Roboto" panose="02000000000000000000" pitchFamily="2" charset="0"/>
                        </a:rPr>
                        <a:t>central</a:t>
                      </a:r>
                      <a:r>
                        <a:rPr lang="nl-NL" sz="4000" b="0" u="none" strike="noStrike" dirty="0">
                          <a:solidFill>
                            <a:srgbClr val="000000"/>
                          </a:solidFill>
                          <a:effectLst/>
                          <a:latin typeface="Roboto" panose="02000000000000000000" pitchFamily="2" charset="0"/>
                          <a:ea typeface="Roboto" panose="02000000000000000000" pitchFamily="2" charset="0"/>
                        </a:rPr>
                        <a:t> </a:t>
                      </a:r>
                      <a:r>
                        <a:rPr lang="nl-NL" sz="4000" b="0" u="none" strike="noStrike" dirty="0" err="1">
                          <a:solidFill>
                            <a:srgbClr val="000000"/>
                          </a:solidFill>
                          <a:effectLst/>
                          <a:latin typeface="Roboto" panose="02000000000000000000" pitchFamily="2" charset="0"/>
                          <a:ea typeface="Roboto" panose="02000000000000000000" pitchFamily="2" charset="0"/>
                        </a:rPr>
                        <a:t>heating</a:t>
                      </a:r>
                      <a:r>
                        <a:rPr lang="nl-NL" sz="4000" b="0" u="none" strike="noStrike" dirty="0">
                          <a:solidFill>
                            <a:srgbClr val="000000"/>
                          </a:solidFill>
                          <a:effectLst/>
                          <a:latin typeface="Roboto" panose="02000000000000000000" pitchFamily="2" charset="0"/>
                          <a:ea typeface="Roboto" panose="02000000000000000000" pitchFamily="2" charset="0"/>
                        </a:rPr>
                        <a:t> system efficiency (superior </a:t>
                      </a:r>
                      <a:r>
                        <a:rPr lang="nl-NL" sz="4000" b="0" u="none" strike="noStrike" dirty="0" err="1">
                          <a:solidFill>
                            <a:srgbClr val="000000"/>
                          </a:solidFill>
                          <a:effectLst/>
                          <a:latin typeface="Roboto" panose="02000000000000000000" pitchFamily="2" charset="0"/>
                          <a:ea typeface="Roboto" panose="02000000000000000000" pitchFamily="2" charset="0"/>
                        </a:rPr>
                        <a:t>value</a:t>
                      </a:r>
                      <a:r>
                        <a:rPr lang="nl-NL" sz="4000" b="0" u="none" strike="noStrike" dirty="0">
                          <a:solidFill>
                            <a:srgbClr val="000000"/>
                          </a:solidFill>
                          <a:effectLst/>
                          <a:latin typeface="Roboto" panose="02000000000000000000" pitchFamily="2" charset="0"/>
                          <a:ea typeface="Roboto" panose="02000000000000000000" pitchFamily="2" charset="0"/>
                        </a:rPr>
                        <a:t>)</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u="none" strike="noStrike" dirty="0">
                          <a:effectLst/>
                          <a:latin typeface="Roboto" panose="02000000000000000000" pitchFamily="2" charset="0"/>
                          <a:ea typeface="Roboto" panose="02000000000000000000" pitchFamily="2" charset="0"/>
                        </a:rPr>
                        <a:t>%</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2844977733"/>
                  </a:ext>
                </a:extLst>
              </a:tr>
              <a:tr h="974706">
                <a:tc>
                  <a:txBody>
                    <a:bodyPr/>
                    <a:lstStyle/>
                    <a:p>
                      <a:pPr algn="l" fontAlgn="t"/>
                      <a:r>
                        <a:rPr lang="nl-NL">
                          <a:latin typeface="Roboto" panose="02000000000000000000" pitchFamily="2" charset="0"/>
                          <a:ea typeface="Roboto" panose="02000000000000000000" pitchFamily="2" charset="0"/>
                        </a:rPr>
                        <a:t>&lt;</a:t>
                      </a:r>
                      <a:r>
                        <a:rPr lang="nl-NL" err="1">
                          <a:latin typeface="Roboto" panose="02000000000000000000" pitchFamily="2" charset="0"/>
                          <a:ea typeface="Roboto" panose="02000000000000000000" pitchFamily="2" charset="0"/>
                        </a:rPr>
                        <a:t>T</a:t>
                      </a:r>
                      <a:r>
                        <a:rPr lang="nl-NL" sz="4000" b="0" u="none" strike="noStrike" baseline="-50000" err="1">
                          <a:solidFill>
                            <a:srgbClr val="000000"/>
                          </a:solidFill>
                          <a:effectLst/>
                          <a:latin typeface="Roboto" panose="02000000000000000000" pitchFamily="2" charset="0"/>
                          <a:ea typeface="Roboto" panose="02000000000000000000" pitchFamily="2" charset="0"/>
                        </a:rPr>
                        <a:t>set;h;d</a:t>
                      </a:r>
                      <a:r>
                        <a:rPr lang="nl-NL">
                          <a:latin typeface="Roboto" panose="02000000000000000000" pitchFamily="2" charset="0"/>
                          <a:ea typeface="Roboto" panose="02000000000000000000" pitchFamily="2" charset="0"/>
                        </a:rPr>
                        <a:t>&gt;</a:t>
                      </a:r>
                      <a:endParaRPr lang="nl-NL" sz="4000" b="0" i="0" u="none" strike="noStrike" baseline="-50000">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b="0" u="none" strike="noStrike">
                          <a:solidFill>
                            <a:srgbClr val="000000"/>
                          </a:solidFill>
                          <a:effectLst/>
                          <a:latin typeface="Roboto" panose="02000000000000000000" pitchFamily="2" charset="0"/>
                          <a:ea typeface="Roboto" panose="02000000000000000000" pitchFamily="2" charset="0"/>
                        </a:rPr>
                        <a:t>comfort </a:t>
                      </a:r>
                      <a:r>
                        <a:rPr lang="nl-NL" sz="4000" b="0" u="none" strike="noStrike" err="1">
                          <a:solidFill>
                            <a:srgbClr val="000000"/>
                          </a:solidFill>
                          <a:effectLst/>
                          <a:latin typeface="Roboto" panose="02000000000000000000" pitchFamily="2" charset="0"/>
                          <a:ea typeface="Roboto" panose="02000000000000000000" pitchFamily="2" charset="0"/>
                        </a:rPr>
                        <a:t>needs</a:t>
                      </a:r>
                      <a:endParaRPr lang="nl-NL" sz="4000" b="0" i="0" u="none" strike="noStrike">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b="0" u="none" strike="noStrike" dirty="0" err="1">
                          <a:solidFill>
                            <a:srgbClr val="000000"/>
                          </a:solidFill>
                          <a:effectLst/>
                          <a:latin typeface="Roboto" panose="02000000000000000000" pitchFamily="2" charset="0"/>
                          <a:ea typeface="Roboto" panose="02000000000000000000" pitchFamily="2" charset="0"/>
                        </a:rPr>
                        <a:t>weekly</a:t>
                      </a:r>
                      <a:r>
                        <a:rPr lang="nl-NL" sz="4000" b="0" u="none" strike="noStrike" dirty="0">
                          <a:solidFill>
                            <a:srgbClr val="000000"/>
                          </a:solidFill>
                          <a:effectLst/>
                          <a:latin typeface="Roboto" panose="02000000000000000000" pitchFamily="2" charset="0"/>
                          <a:ea typeface="Roboto" panose="02000000000000000000" pitchFamily="2" charset="0"/>
                        </a:rPr>
                        <a:t> </a:t>
                      </a:r>
                      <a:r>
                        <a:rPr lang="nl-NL" sz="4000" b="0" u="none" strike="noStrike" dirty="0" err="1">
                          <a:solidFill>
                            <a:srgbClr val="000000"/>
                          </a:solidFill>
                          <a:effectLst/>
                          <a:latin typeface="Roboto" panose="02000000000000000000" pitchFamily="2" charset="0"/>
                          <a:ea typeface="Roboto" panose="02000000000000000000" pitchFamily="2" charset="0"/>
                        </a:rPr>
                        <a:t>thermostat</a:t>
                      </a:r>
                      <a:r>
                        <a:rPr lang="nl-NL" sz="4000" b="0" u="none" strike="noStrike" dirty="0">
                          <a:solidFill>
                            <a:srgbClr val="000000"/>
                          </a:solidFill>
                          <a:effectLst/>
                          <a:latin typeface="Roboto" panose="02000000000000000000" pitchFamily="2" charset="0"/>
                          <a:ea typeface="Roboto" panose="02000000000000000000" pitchFamily="2" charset="0"/>
                        </a:rPr>
                        <a:t> setpoints (home/</a:t>
                      </a:r>
                      <a:r>
                        <a:rPr lang="nl-NL" sz="4000" b="0" u="none" strike="noStrike" dirty="0" err="1">
                          <a:solidFill>
                            <a:srgbClr val="000000"/>
                          </a:solidFill>
                          <a:effectLst/>
                          <a:latin typeface="Roboto" panose="02000000000000000000" pitchFamily="2" charset="0"/>
                          <a:ea typeface="Roboto" panose="02000000000000000000" pitchFamily="2" charset="0"/>
                        </a:rPr>
                        <a:t>away</a:t>
                      </a:r>
                      <a:r>
                        <a:rPr lang="nl-NL" sz="4000" b="0" u="none" strike="noStrike" dirty="0">
                          <a:solidFill>
                            <a:srgbClr val="000000"/>
                          </a:solidFill>
                          <a:effectLst/>
                          <a:latin typeface="Roboto" panose="02000000000000000000" pitchFamily="2" charset="0"/>
                          <a:ea typeface="Roboto" panose="02000000000000000000" pitchFamily="2" charset="0"/>
                        </a:rPr>
                        <a:t>/</a:t>
                      </a:r>
                      <a:r>
                        <a:rPr lang="nl-NL" sz="4000" b="0" u="none" strike="noStrike" dirty="0" err="1">
                          <a:solidFill>
                            <a:srgbClr val="000000"/>
                          </a:solidFill>
                          <a:effectLst/>
                          <a:latin typeface="Roboto" panose="02000000000000000000" pitchFamily="2" charset="0"/>
                          <a:ea typeface="Roboto" panose="02000000000000000000" pitchFamily="2" charset="0"/>
                        </a:rPr>
                        <a:t>asleep</a:t>
                      </a:r>
                      <a:r>
                        <a:rPr lang="nl-NL" sz="4000" b="0" u="none" strike="noStrike" dirty="0">
                          <a:solidFill>
                            <a:srgbClr val="000000"/>
                          </a:solidFill>
                          <a:effectLst/>
                          <a:latin typeface="Roboto" panose="02000000000000000000" pitchFamily="2" charset="0"/>
                          <a:ea typeface="Roboto" panose="02000000000000000000" pitchFamily="2" charset="0"/>
                        </a:rPr>
                        <a:t>)</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tc>
                <a:tc>
                  <a:txBody>
                    <a:bodyPr/>
                    <a:lstStyle/>
                    <a:p>
                      <a:pPr algn="l" fontAlgn="t"/>
                      <a:r>
                        <a:rPr lang="nl-NL" sz="4000" b="0" u="none" strike="noStrike" dirty="0" err="1">
                          <a:solidFill>
                            <a:srgbClr val="000000"/>
                          </a:solidFill>
                          <a:effectLst/>
                          <a:latin typeface="Roboto" panose="02000000000000000000" pitchFamily="2" charset="0"/>
                          <a:ea typeface="Roboto" panose="02000000000000000000" pitchFamily="2" charset="0"/>
                        </a:rPr>
                        <a:t>Ks</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664055486"/>
                  </a:ext>
                </a:extLst>
              </a:tr>
            </a:tbl>
          </a:graphicData>
        </a:graphic>
      </p:graphicFrame>
      <p:sp>
        <p:nvSpPr>
          <p:cNvPr id="3" name="Tijdelijke aanduiding voor tekst 2">
            <a:extLst>
              <a:ext uri="{FF2B5EF4-FFF2-40B4-BE49-F238E27FC236}">
                <a16:creationId xmlns:a16="http://schemas.microsoft.com/office/drawing/2014/main" id="{BDECE168-4C1A-4211-A4E1-EDE6C92E293E}"/>
              </a:ext>
            </a:extLst>
          </p:cNvPr>
          <p:cNvSpPr>
            <a:spLocks noGrp="1"/>
          </p:cNvSpPr>
          <p:nvPr>
            <p:ph type="body" sz="quarter" idx="14"/>
          </p:nvPr>
        </p:nvSpPr>
        <p:spPr/>
        <p:txBody>
          <a:bodyPr/>
          <a:lstStyle/>
          <a:p>
            <a:r>
              <a:rPr lang="en-US" dirty="0"/>
              <a:t>Twomes WP3: Data Analysis &amp; Prediction</a:t>
            </a:r>
            <a:endParaRPr lang="nl-NL" dirty="0"/>
          </a:p>
        </p:txBody>
      </p:sp>
      <p:sp>
        <p:nvSpPr>
          <p:cNvPr id="4" name="Titel 3">
            <a:extLst>
              <a:ext uri="{FF2B5EF4-FFF2-40B4-BE49-F238E27FC236}">
                <a16:creationId xmlns:a16="http://schemas.microsoft.com/office/drawing/2014/main" id="{F9C07BA7-A5A3-47BF-979D-0D51D3A391F6}"/>
              </a:ext>
            </a:extLst>
          </p:cNvPr>
          <p:cNvSpPr>
            <a:spLocks noGrp="1"/>
          </p:cNvSpPr>
          <p:nvPr>
            <p:ph type="title"/>
          </p:nvPr>
        </p:nvSpPr>
        <p:spPr/>
        <p:txBody>
          <a:bodyPr/>
          <a:lstStyle/>
          <a:p>
            <a:r>
              <a:rPr lang="nl-NL" dirty="0">
                <a:solidFill>
                  <a:srgbClr val="B1D249"/>
                </a:solidFill>
              </a:rPr>
              <a:t>Model parameters we </a:t>
            </a:r>
            <a:r>
              <a:rPr lang="nl-NL" dirty="0" err="1">
                <a:solidFill>
                  <a:srgbClr val="B1D249"/>
                </a:solidFill>
              </a:rPr>
              <a:t>wanted</a:t>
            </a:r>
            <a:r>
              <a:rPr lang="nl-NL" dirty="0">
                <a:solidFill>
                  <a:srgbClr val="B1D249"/>
                </a:solidFill>
              </a:rPr>
              <a:t> </a:t>
            </a:r>
            <a:r>
              <a:rPr lang="nl-NL" dirty="0" err="1">
                <a:solidFill>
                  <a:srgbClr val="B1D249"/>
                </a:solidFill>
              </a:rPr>
              <a:t>to</a:t>
            </a:r>
            <a:r>
              <a:rPr lang="nl-NL" dirty="0">
                <a:solidFill>
                  <a:srgbClr val="B1D249"/>
                </a:solidFill>
              </a:rPr>
              <a:t> </a:t>
            </a:r>
            <a:r>
              <a:rPr lang="nl-NL" dirty="0" err="1">
                <a:solidFill>
                  <a:srgbClr val="B1D249"/>
                </a:solidFill>
              </a:rPr>
              <a:t>learn</a:t>
            </a:r>
            <a:endParaRPr lang="nl-NL" dirty="0">
              <a:solidFill>
                <a:srgbClr val="B1D249"/>
              </a:solidFill>
            </a:endParaRPr>
          </a:p>
        </p:txBody>
      </p:sp>
      <p:sp>
        <p:nvSpPr>
          <p:cNvPr id="8" name="Freeform: Shape 7">
            <a:extLst>
              <a:ext uri="{FF2B5EF4-FFF2-40B4-BE49-F238E27FC236}">
                <a16:creationId xmlns:a16="http://schemas.microsoft.com/office/drawing/2014/main" id="{A4016F5D-7512-CE88-9C3F-97DD32FB195D}"/>
              </a:ext>
            </a:extLst>
          </p:cNvPr>
          <p:cNvSpPr/>
          <p:nvPr/>
        </p:nvSpPr>
        <p:spPr>
          <a:xfrm>
            <a:off x="0" y="0"/>
            <a:ext cx="24387176" cy="13716000"/>
          </a:xfrm>
          <a:custGeom>
            <a:avLst/>
            <a:gdLst>
              <a:gd name="connsiteX0" fmla="*/ 1231899 w 24387176"/>
              <a:gd name="connsiteY0" fmla="*/ 3928187 h 13716000"/>
              <a:gd name="connsiteX1" fmla="*/ 1231899 w 24387176"/>
              <a:gd name="connsiteY1" fmla="*/ 8839200 h 13716000"/>
              <a:gd name="connsiteX2" fmla="*/ 23155276 w 24387176"/>
              <a:gd name="connsiteY2" fmla="*/ 8839200 h 13716000"/>
              <a:gd name="connsiteX3" fmla="*/ 23155276 w 24387176"/>
              <a:gd name="connsiteY3" fmla="*/ 3928187 h 13716000"/>
              <a:gd name="connsiteX4" fmla="*/ 0 w 24387176"/>
              <a:gd name="connsiteY4" fmla="*/ 0 h 13716000"/>
              <a:gd name="connsiteX5" fmla="*/ 24387176 w 24387176"/>
              <a:gd name="connsiteY5" fmla="*/ 0 h 13716000"/>
              <a:gd name="connsiteX6" fmla="*/ 24387176 w 24387176"/>
              <a:gd name="connsiteY6" fmla="*/ 13716000 h 13716000"/>
              <a:gd name="connsiteX7" fmla="*/ 0 w 24387176"/>
              <a:gd name="connsiteY7"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7176" h="13716000">
                <a:moveTo>
                  <a:pt x="1231899" y="3928187"/>
                </a:moveTo>
                <a:lnTo>
                  <a:pt x="1231899" y="8839200"/>
                </a:lnTo>
                <a:lnTo>
                  <a:pt x="23155276" y="8839200"/>
                </a:lnTo>
                <a:lnTo>
                  <a:pt x="23155276" y="3928187"/>
                </a:lnTo>
                <a:close/>
                <a:moveTo>
                  <a:pt x="0" y="0"/>
                </a:moveTo>
                <a:lnTo>
                  <a:pt x="24387176" y="0"/>
                </a:lnTo>
                <a:lnTo>
                  <a:pt x="24387176" y="13716000"/>
                </a:lnTo>
                <a:lnTo>
                  <a:pt x="0" y="13716000"/>
                </a:lnTo>
                <a:close/>
              </a:path>
            </a:pathLst>
          </a:cu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0" name="Freeform: Shape 9">
            <a:extLst>
              <a:ext uri="{FF2B5EF4-FFF2-40B4-BE49-F238E27FC236}">
                <a16:creationId xmlns:a16="http://schemas.microsoft.com/office/drawing/2014/main" id="{B21F44C1-A363-F31F-A6B3-16BA6DB99FE9}"/>
              </a:ext>
            </a:extLst>
          </p:cNvPr>
          <p:cNvSpPr/>
          <p:nvPr/>
        </p:nvSpPr>
        <p:spPr>
          <a:xfrm>
            <a:off x="22187" y="0"/>
            <a:ext cx="24387176" cy="13716000"/>
          </a:xfrm>
          <a:custGeom>
            <a:avLst/>
            <a:gdLst>
              <a:gd name="connsiteX0" fmla="*/ 1209086 w 24387176"/>
              <a:gd name="connsiteY0" fmla="*/ 3928187 h 13716000"/>
              <a:gd name="connsiteX1" fmla="*/ 1209086 w 24387176"/>
              <a:gd name="connsiteY1" fmla="*/ 7791450 h 13716000"/>
              <a:gd name="connsiteX2" fmla="*/ 23155276 w 24387176"/>
              <a:gd name="connsiteY2" fmla="*/ 7791450 h 13716000"/>
              <a:gd name="connsiteX3" fmla="*/ 23155276 w 24387176"/>
              <a:gd name="connsiteY3" fmla="*/ 3928187 h 13716000"/>
              <a:gd name="connsiteX4" fmla="*/ 0 w 24387176"/>
              <a:gd name="connsiteY4" fmla="*/ 0 h 13716000"/>
              <a:gd name="connsiteX5" fmla="*/ 24387176 w 24387176"/>
              <a:gd name="connsiteY5" fmla="*/ 0 h 13716000"/>
              <a:gd name="connsiteX6" fmla="*/ 24387176 w 24387176"/>
              <a:gd name="connsiteY6" fmla="*/ 13716000 h 13716000"/>
              <a:gd name="connsiteX7" fmla="*/ 0 w 24387176"/>
              <a:gd name="connsiteY7"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7176" h="13716000">
                <a:moveTo>
                  <a:pt x="1209086" y="3928187"/>
                </a:moveTo>
                <a:lnTo>
                  <a:pt x="1209086" y="7791450"/>
                </a:lnTo>
                <a:lnTo>
                  <a:pt x="23155276" y="7791450"/>
                </a:lnTo>
                <a:lnTo>
                  <a:pt x="23155276" y="3928187"/>
                </a:lnTo>
                <a:close/>
                <a:moveTo>
                  <a:pt x="0" y="0"/>
                </a:moveTo>
                <a:lnTo>
                  <a:pt x="24387176" y="0"/>
                </a:lnTo>
                <a:lnTo>
                  <a:pt x="24387176" y="13716000"/>
                </a:lnTo>
                <a:lnTo>
                  <a:pt x="0" y="13716000"/>
                </a:lnTo>
                <a:close/>
              </a:path>
            </a:pathLst>
          </a:cu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Tree>
    <p:extLst>
      <p:ext uri="{BB962C8B-B14F-4D97-AF65-F5344CB8AC3E}">
        <p14:creationId xmlns:p14="http://schemas.microsoft.com/office/powerpoint/2010/main" val="294861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500"/>
                                        <p:tgtEl>
                                          <p:spTgt spid="8"/>
                                        </p:tgtEl>
                                      </p:cBhvr>
                                    </p:animEffect>
                                  </p:childTnLst>
                                </p:cTn>
                              </p:par>
                              <p:par>
                                <p:cTn id="8" presetID="22" presetClass="exit" presetSubtype="1" fill="hold" grpId="0" nodeType="withEffect">
                                  <p:stCondLst>
                                    <p:cond delay="0"/>
                                  </p:stCondLst>
                                  <p:childTnLst>
                                    <p:animEffect transition="out" filter="wipe(up)">
                                      <p:cBhvr>
                                        <p:cTn id="9" dur="1500"/>
                                        <p:tgtEl>
                                          <p:spTgt spid="10"/>
                                        </p:tgtEl>
                                      </p:cBhvr>
                                    </p:animEffect>
                                    <p:set>
                                      <p:cBhvr>
                                        <p:cTn id="10" dur="1" fill="hold">
                                          <p:stCondLst>
                                            <p:cond delay="1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C9D31262-E30E-527F-4FE5-FA926EE85900}"/>
              </a:ext>
            </a:extLst>
          </p:cNvPr>
          <p:cNvPicPr>
            <a:picLocks noGrp="1" noChangeAspect="1"/>
          </p:cNvPicPr>
          <p:nvPr>
            <p:ph idx="1"/>
          </p:nvPr>
        </p:nvPicPr>
        <p:blipFill>
          <a:blip r:embed="rId4"/>
          <a:stretch>
            <a:fillRect/>
          </a:stretch>
        </p:blipFill>
        <p:spPr>
          <a:xfrm>
            <a:off x="1209085" y="4569237"/>
            <a:ext cx="19119549" cy="7688072"/>
          </a:xfrm>
          <a:prstGeom prst="rect">
            <a:avLst/>
          </a:prstGeom>
          <a:ln cap="flat">
            <a:prstDash val="solid"/>
          </a:ln>
          <a:effectLst>
            <a:outerShdw blurRad="127000" dist="127000" dir="2700000" algn="tl" rotWithShape="0">
              <a:prstClr val="black">
                <a:alpha val="40000"/>
              </a:prstClr>
            </a:outerShdw>
          </a:effectLst>
        </p:spPr>
      </p:pic>
      <p:sp>
        <p:nvSpPr>
          <p:cNvPr id="3" name="Text Placeholder 2">
            <a:extLst>
              <a:ext uri="{FF2B5EF4-FFF2-40B4-BE49-F238E27FC236}">
                <a16:creationId xmlns:a16="http://schemas.microsoft.com/office/drawing/2014/main" id="{BA3F1658-94AF-4A2E-816E-0520D6B2B7FD}"/>
              </a:ext>
            </a:extLst>
          </p:cNvPr>
          <p:cNvSpPr>
            <a:spLocks noGrp="1"/>
          </p:cNvSpPr>
          <p:nvPr>
            <p:ph type="body" sz="quarter" idx="14"/>
          </p:nvPr>
        </p:nvSpPr>
        <p:spPr/>
        <p:txBody>
          <a:bodyPr/>
          <a:lstStyle/>
          <a:p>
            <a:r>
              <a:rPr lang="nl-NL" dirty="0">
                <a:solidFill>
                  <a:srgbClr val="B1D249"/>
                </a:solidFill>
              </a:rPr>
              <a:t>WP3:  Data Analysis &amp; </a:t>
            </a:r>
            <a:r>
              <a:rPr lang="nl-NL" dirty="0" err="1">
                <a:solidFill>
                  <a:srgbClr val="B1D249"/>
                </a:solidFill>
              </a:rPr>
              <a:t>Prediction</a:t>
            </a:r>
            <a:endParaRPr lang="nl-NL" dirty="0">
              <a:solidFill>
                <a:srgbClr val="B1D249"/>
              </a:solidFill>
            </a:endParaRPr>
          </a:p>
        </p:txBody>
      </p:sp>
      <p:sp>
        <p:nvSpPr>
          <p:cNvPr id="4" name="Title 3">
            <a:extLst>
              <a:ext uri="{FF2B5EF4-FFF2-40B4-BE49-F238E27FC236}">
                <a16:creationId xmlns:a16="http://schemas.microsoft.com/office/drawing/2014/main" id="{AA099E2E-752B-469E-8AD7-3A02EDA11BC8}"/>
              </a:ext>
            </a:extLst>
          </p:cNvPr>
          <p:cNvSpPr>
            <a:spLocks noGrp="1"/>
          </p:cNvSpPr>
          <p:nvPr>
            <p:ph type="title"/>
          </p:nvPr>
        </p:nvSpPr>
        <p:spPr>
          <a:xfrm>
            <a:off x="1187522" y="2495806"/>
            <a:ext cx="21050686" cy="1390394"/>
          </a:xfrm>
        </p:spPr>
        <p:txBody>
          <a:bodyPr>
            <a:normAutofit fontScale="90000"/>
          </a:bodyPr>
          <a:lstStyle/>
          <a:p>
            <a:pPr>
              <a:lnSpc>
                <a:spcPct val="100000"/>
              </a:lnSpc>
            </a:pPr>
            <a:r>
              <a:rPr lang="nl-NL" dirty="0"/>
              <a:t>Learning </a:t>
            </a:r>
            <a:r>
              <a:rPr lang="nl-NL" dirty="0">
                <a:solidFill>
                  <a:srgbClr val="B1D249"/>
                </a:solidFill>
              </a:rPr>
              <a:t>A</a:t>
            </a:r>
            <a:r>
              <a:rPr lang="nl-NL" dirty="0"/>
              <a:t> </a:t>
            </a:r>
            <a:r>
              <a:rPr lang="nl-NL" dirty="0">
                <a:solidFill>
                  <a:schemeClr val="bg1">
                    <a:lumMod val="65000"/>
                  </a:schemeClr>
                </a:solidFill>
              </a:rPr>
              <a:t>[m</a:t>
            </a:r>
            <a:r>
              <a:rPr lang="nl-NL" baseline="30000" dirty="0">
                <a:solidFill>
                  <a:schemeClr val="bg1">
                    <a:lumMod val="65000"/>
                  </a:schemeClr>
                </a:solidFill>
              </a:rPr>
              <a:t>2</a:t>
            </a:r>
            <a:r>
              <a:rPr lang="nl-NL" dirty="0">
                <a:solidFill>
                  <a:schemeClr val="bg1">
                    <a:lumMod val="65000"/>
                  </a:schemeClr>
                </a:solidFill>
              </a:rPr>
              <a:t>]</a:t>
            </a:r>
            <a:br>
              <a:rPr lang="nl-NL" dirty="0">
                <a:solidFill>
                  <a:schemeClr val="bg1">
                    <a:lumMod val="65000"/>
                  </a:schemeClr>
                </a:solidFill>
              </a:rPr>
            </a:br>
            <a:r>
              <a:rPr lang="el-GR" sz="4900" u="none" strike="noStrike" dirty="0">
                <a:solidFill>
                  <a:srgbClr val="B1D249"/>
                </a:solidFill>
                <a:effectLst/>
                <a:sym typeface="Symbol" panose="05050102010706020507" pitchFamily="18" charset="2"/>
              </a:rPr>
              <a:t></a:t>
            </a:r>
            <a:r>
              <a:rPr lang="nl-NL" sz="4900" u="none" strike="noStrike" dirty="0">
                <a:effectLst/>
                <a:sym typeface="Symbol" panose="05050102010706020507" pitchFamily="18" charset="2"/>
              </a:rPr>
              <a:t> </a:t>
            </a:r>
            <a:r>
              <a:rPr lang="nl-NL" sz="4900" u="none" strike="noStrike" dirty="0">
                <a:solidFill>
                  <a:schemeClr val="bg1">
                    <a:lumMod val="65000"/>
                  </a:schemeClr>
                </a:solidFill>
                <a:effectLst/>
                <a:sym typeface="Symbol" panose="05050102010706020507" pitchFamily="18" charset="2"/>
              </a:rPr>
              <a:t>[h]</a:t>
            </a:r>
            <a:r>
              <a:rPr lang="nl-NL" sz="4900" u="none" strike="noStrike" dirty="0">
                <a:effectLst/>
                <a:sym typeface="Symbol" panose="05050102010706020507" pitchFamily="18" charset="2"/>
              </a:rPr>
              <a:t> (</a:t>
            </a:r>
            <a:r>
              <a:rPr lang="nl-NL" sz="4900" u="none" strike="noStrike" dirty="0" err="1">
                <a:effectLst/>
                <a:sym typeface="Symbol" panose="05050102010706020507" pitchFamily="18" charset="2"/>
              </a:rPr>
              <a:t>thermal</a:t>
            </a:r>
            <a:r>
              <a:rPr lang="nl-NL" sz="4900" u="none" strike="noStrike" dirty="0">
                <a:effectLst/>
                <a:sym typeface="Symbol" panose="05050102010706020507" pitchFamily="18" charset="2"/>
              </a:rPr>
              <a:t> </a:t>
            </a:r>
            <a:r>
              <a:rPr lang="nl-NL" sz="4900" u="none" strike="noStrike" dirty="0" err="1">
                <a:effectLst/>
                <a:sym typeface="Symbol" panose="05050102010706020507" pitchFamily="18" charset="2"/>
              </a:rPr>
              <a:t>inertia</a:t>
            </a:r>
            <a:r>
              <a:rPr lang="nl-NL" sz="4900" u="none" strike="noStrike" dirty="0">
                <a:effectLst/>
                <a:sym typeface="Symbol" panose="05050102010706020507" pitchFamily="18" charset="2"/>
              </a:rPr>
              <a:t>) / </a:t>
            </a:r>
            <a:r>
              <a:rPr lang="nl-NL" sz="4900" dirty="0">
                <a:solidFill>
                  <a:srgbClr val="B1D249"/>
                </a:solidFill>
              </a:rPr>
              <a:t>H</a:t>
            </a:r>
            <a:r>
              <a:rPr lang="nl-NL" sz="4900" dirty="0"/>
              <a:t> </a:t>
            </a:r>
            <a:r>
              <a:rPr lang="nl-NL" sz="4900" dirty="0">
                <a:solidFill>
                  <a:schemeClr val="bg1">
                    <a:lumMod val="65000"/>
                  </a:schemeClr>
                </a:solidFill>
              </a:rPr>
              <a:t>[W/K] </a:t>
            </a:r>
            <a:r>
              <a:rPr lang="nl-NL" sz="4900" dirty="0"/>
              <a:t>(</a:t>
            </a:r>
            <a:r>
              <a:rPr lang="nl-NL" sz="4900" dirty="0" err="1"/>
              <a:t>specific</a:t>
            </a:r>
            <a:r>
              <a:rPr lang="nl-NL" sz="4900" dirty="0"/>
              <a:t> heat </a:t>
            </a:r>
            <a:r>
              <a:rPr lang="nl-NL" sz="4900" dirty="0" err="1"/>
              <a:t>loss</a:t>
            </a:r>
            <a:r>
              <a:rPr lang="nl-NL" sz="4900" dirty="0"/>
              <a:t>) </a:t>
            </a:r>
            <a:r>
              <a:rPr lang="nl-NL" sz="4900" dirty="0" err="1"/>
              <a:t>also</a:t>
            </a:r>
            <a:r>
              <a:rPr lang="nl-NL" sz="4900" dirty="0"/>
              <a:t> </a:t>
            </a:r>
            <a:r>
              <a:rPr lang="nl-NL" sz="4900" dirty="0" err="1"/>
              <a:t>learnt</a:t>
            </a:r>
            <a:endParaRPr lang="nl-NL" sz="4900" dirty="0">
              <a:solidFill>
                <a:srgbClr val="B1D249"/>
              </a:solidFill>
            </a:endParaRPr>
          </a:p>
        </p:txBody>
      </p:sp>
    </p:spTree>
    <p:extLst>
      <p:ext uri="{BB962C8B-B14F-4D97-AF65-F5344CB8AC3E}">
        <p14:creationId xmlns:p14="http://schemas.microsoft.com/office/powerpoint/2010/main" val="1589516734"/>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3F1658-94AF-4A2E-816E-0520D6B2B7FD}"/>
              </a:ext>
            </a:extLst>
          </p:cNvPr>
          <p:cNvSpPr>
            <a:spLocks noGrp="1"/>
          </p:cNvSpPr>
          <p:nvPr>
            <p:ph type="body" sz="quarter" idx="14"/>
          </p:nvPr>
        </p:nvSpPr>
        <p:spPr/>
        <p:txBody>
          <a:bodyPr/>
          <a:lstStyle/>
          <a:p>
            <a:r>
              <a:rPr lang="nl-NL" dirty="0">
                <a:solidFill>
                  <a:srgbClr val="B1D249"/>
                </a:solidFill>
              </a:rPr>
              <a:t>WP3:  Data Analysis &amp; </a:t>
            </a:r>
            <a:r>
              <a:rPr lang="nl-NL" dirty="0" err="1">
                <a:solidFill>
                  <a:srgbClr val="B1D249"/>
                </a:solidFill>
              </a:rPr>
              <a:t>Prediction</a:t>
            </a:r>
            <a:endParaRPr lang="nl-NL" dirty="0">
              <a:solidFill>
                <a:srgbClr val="B1D249"/>
              </a:solidFill>
            </a:endParaRPr>
          </a:p>
        </p:txBody>
      </p:sp>
      <p:sp>
        <p:nvSpPr>
          <p:cNvPr id="4" name="Title 3">
            <a:extLst>
              <a:ext uri="{FF2B5EF4-FFF2-40B4-BE49-F238E27FC236}">
                <a16:creationId xmlns:a16="http://schemas.microsoft.com/office/drawing/2014/main" id="{AA099E2E-752B-469E-8AD7-3A02EDA11BC8}"/>
              </a:ext>
            </a:extLst>
          </p:cNvPr>
          <p:cNvSpPr>
            <a:spLocks noGrp="1"/>
          </p:cNvSpPr>
          <p:nvPr>
            <p:ph type="title"/>
          </p:nvPr>
        </p:nvSpPr>
        <p:spPr>
          <a:xfrm>
            <a:off x="1187522" y="2495806"/>
            <a:ext cx="21050686" cy="1390394"/>
          </a:xfrm>
        </p:spPr>
        <p:txBody>
          <a:bodyPr>
            <a:normAutofit fontScale="90000"/>
          </a:bodyPr>
          <a:lstStyle/>
          <a:p>
            <a:pPr>
              <a:lnSpc>
                <a:spcPct val="100000"/>
              </a:lnSpc>
            </a:pPr>
            <a:r>
              <a:rPr lang="nl-NL" dirty="0"/>
              <a:t>Learning </a:t>
            </a:r>
            <a:r>
              <a:rPr lang="nl-NL" dirty="0">
                <a:solidFill>
                  <a:srgbClr val="B1D249"/>
                </a:solidFill>
              </a:rPr>
              <a:t>H</a:t>
            </a:r>
            <a:r>
              <a:rPr lang="nl-NL" dirty="0"/>
              <a:t> </a:t>
            </a:r>
            <a:r>
              <a:rPr lang="nl-NL" dirty="0">
                <a:solidFill>
                  <a:schemeClr val="bg1">
                    <a:lumMod val="65000"/>
                  </a:schemeClr>
                </a:solidFill>
              </a:rPr>
              <a:t>[W/K] </a:t>
            </a:r>
            <a:r>
              <a:rPr lang="nl-NL" dirty="0"/>
              <a:t>(</a:t>
            </a:r>
            <a:r>
              <a:rPr lang="nl-NL" dirty="0" err="1"/>
              <a:t>specific</a:t>
            </a:r>
            <a:r>
              <a:rPr lang="nl-NL" dirty="0"/>
              <a:t> heat </a:t>
            </a:r>
            <a:r>
              <a:rPr lang="nl-NL" dirty="0" err="1"/>
              <a:t>loss</a:t>
            </a:r>
            <a:r>
              <a:rPr lang="nl-NL" dirty="0"/>
              <a:t>)</a:t>
            </a:r>
            <a:br>
              <a:rPr lang="nl-NL" dirty="0">
                <a:solidFill>
                  <a:schemeClr val="bg1">
                    <a:lumMod val="65000"/>
                  </a:schemeClr>
                </a:solidFill>
              </a:rPr>
            </a:br>
            <a:r>
              <a:rPr lang="nl-NL" sz="4900" dirty="0">
                <a:solidFill>
                  <a:srgbClr val="B1D249"/>
                </a:solidFill>
              </a:rPr>
              <a:t>A</a:t>
            </a:r>
            <a:r>
              <a:rPr lang="nl-NL" sz="4900" dirty="0">
                <a:solidFill>
                  <a:srgbClr val="1EBCC5"/>
                </a:solidFill>
              </a:rPr>
              <a:t> </a:t>
            </a:r>
            <a:r>
              <a:rPr lang="nl-NL" sz="4900" dirty="0">
                <a:solidFill>
                  <a:schemeClr val="bg1">
                    <a:lumMod val="65000"/>
                  </a:schemeClr>
                </a:solidFill>
              </a:rPr>
              <a:t>[m</a:t>
            </a:r>
            <a:r>
              <a:rPr lang="nl-NL" sz="4900" baseline="30000" dirty="0">
                <a:solidFill>
                  <a:schemeClr val="bg1">
                    <a:lumMod val="65000"/>
                  </a:schemeClr>
                </a:solidFill>
              </a:rPr>
              <a:t>2</a:t>
            </a:r>
            <a:r>
              <a:rPr lang="nl-NL" sz="4900" dirty="0">
                <a:solidFill>
                  <a:schemeClr val="bg1">
                    <a:lumMod val="65000"/>
                  </a:schemeClr>
                </a:solidFill>
              </a:rPr>
              <a:t>]</a:t>
            </a:r>
            <a:r>
              <a:rPr lang="nl-NL" sz="4900" dirty="0"/>
              <a:t> (apparent </a:t>
            </a:r>
            <a:r>
              <a:rPr lang="nl-NL" sz="4900" dirty="0" err="1"/>
              <a:t>window</a:t>
            </a:r>
            <a:r>
              <a:rPr lang="nl-NL" sz="4900" dirty="0"/>
              <a:t> area) &amp; </a:t>
            </a:r>
            <a:r>
              <a:rPr lang="el-GR" sz="5400" u="none" strike="noStrike" dirty="0">
                <a:solidFill>
                  <a:srgbClr val="B1D249"/>
                </a:solidFill>
                <a:effectLst/>
                <a:sym typeface="Symbol" panose="05050102010706020507" pitchFamily="18" charset="2"/>
              </a:rPr>
              <a:t></a:t>
            </a:r>
            <a:r>
              <a:rPr lang="nl-NL" sz="5400" u="none" strike="noStrike" dirty="0">
                <a:effectLst/>
                <a:sym typeface="Symbol" panose="05050102010706020507" pitchFamily="18" charset="2"/>
              </a:rPr>
              <a:t> </a:t>
            </a:r>
            <a:r>
              <a:rPr lang="nl-NL" sz="5400" u="none" strike="noStrike" dirty="0">
                <a:solidFill>
                  <a:schemeClr val="bg1">
                    <a:lumMod val="65000"/>
                  </a:schemeClr>
                </a:solidFill>
                <a:effectLst/>
                <a:sym typeface="Symbol" panose="05050102010706020507" pitchFamily="18" charset="2"/>
              </a:rPr>
              <a:t>[h]</a:t>
            </a:r>
            <a:r>
              <a:rPr lang="nl-NL" sz="5400" u="none" strike="noStrike" dirty="0">
                <a:effectLst/>
                <a:sym typeface="Symbol" panose="05050102010706020507" pitchFamily="18" charset="2"/>
              </a:rPr>
              <a:t> (</a:t>
            </a:r>
            <a:r>
              <a:rPr lang="nl-NL" sz="5400" u="none" strike="noStrike" dirty="0" err="1">
                <a:effectLst/>
                <a:sym typeface="Symbol" panose="05050102010706020507" pitchFamily="18" charset="2"/>
              </a:rPr>
              <a:t>thermal</a:t>
            </a:r>
            <a:r>
              <a:rPr lang="nl-NL" sz="5400" u="none" strike="noStrike" dirty="0">
                <a:effectLst/>
                <a:sym typeface="Symbol" panose="05050102010706020507" pitchFamily="18" charset="2"/>
              </a:rPr>
              <a:t> </a:t>
            </a:r>
            <a:r>
              <a:rPr lang="nl-NL" sz="5400" u="none" strike="noStrike" dirty="0" err="1">
                <a:effectLst/>
                <a:sym typeface="Symbol" panose="05050102010706020507" pitchFamily="18" charset="2"/>
              </a:rPr>
              <a:t>inertia</a:t>
            </a:r>
            <a:r>
              <a:rPr lang="nl-NL" sz="5400" u="none" strike="noStrike" dirty="0">
                <a:effectLst/>
                <a:sym typeface="Symbol" panose="05050102010706020507" pitchFamily="18" charset="2"/>
              </a:rPr>
              <a:t>) / </a:t>
            </a:r>
            <a:r>
              <a:rPr lang="nl-NL" sz="5400" dirty="0">
                <a:solidFill>
                  <a:srgbClr val="B1D249"/>
                </a:solidFill>
              </a:rPr>
              <a:t>H</a:t>
            </a:r>
            <a:r>
              <a:rPr lang="nl-NL" sz="5400" dirty="0"/>
              <a:t> </a:t>
            </a:r>
            <a:r>
              <a:rPr lang="nl-NL" sz="5400" dirty="0">
                <a:solidFill>
                  <a:schemeClr val="bg1">
                    <a:lumMod val="65000"/>
                  </a:schemeClr>
                </a:solidFill>
              </a:rPr>
              <a:t>[W/K] </a:t>
            </a:r>
            <a:r>
              <a:rPr lang="nl-NL" sz="5400" dirty="0"/>
              <a:t>(</a:t>
            </a:r>
            <a:r>
              <a:rPr lang="nl-NL" sz="5400" dirty="0" err="1"/>
              <a:t>specific</a:t>
            </a:r>
            <a:r>
              <a:rPr lang="nl-NL" sz="5400" dirty="0"/>
              <a:t> heat </a:t>
            </a:r>
            <a:r>
              <a:rPr lang="nl-NL" sz="5400" dirty="0" err="1"/>
              <a:t>loss</a:t>
            </a:r>
            <a:r>
              <a:rPr lang="nl-NL" sz="5400" dirty="0"/>
              <a:t>) </a:t>
            </a:r>
            <a:r>
              <a:rPr lang="nl-NL" sz="4900" dirty="0" err="1"/>
              <a:t>also</a:t>
            </a:r>
            <a:r>
              <a:rPr lang="nl-NL" sz="4900" dirty="0"/>
              <a:t> </a:t>
            </a:r>
            <a:r>
              <a:rPr lang="nl-NL" sz="4900" dirty="0" err="1"/>
              <a:t>learnt</a:t>
            </a:r>
            <a:endParaRPr lang="nl-NL" dirty="0"/>
          </a:p>
        </p:txBody>
      </p:sp>
      <p:pic>
        <p:nvPicPr>
          <p:cNvPr id="6" name="Content Placeholder 5">
            <a:extLst>
              <a:ext uri="{FF2B5EF4-FFF2-40B4-BE49-F238E27FC236}">
                <a16:creationId xmlns:a16="http://schemas.microsoft.com/office/drawing/2014/main" id="{48B044EC-D7F8-4A56-A2AD-BC93EE8F18B5}"/>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rcRect/>
          <a:stretch/>
        </p:blipFill>
        <p:spPr>
          <a:xfrm>
            <a:off x="1322913" y="4471138"/>
            <a:ext cx="20122778" cy="8086621"/>
          </a:xfrm>
          <a:prstGeom prst="rect">
            <a:avLst/>
          </a:prstGeom>
          <a:effectLst>
            <a:outerShdw blurRad="127000" dist="127000" dir="2700000" algn="tl" rotWithShape="0">
              <a:prstClr val="black">
                <a:alpha val="40000"/>
              </a:prstClr>
            </a:outerShdw>
          </a:effectLst>
        </p:spPr>
      </p:pic>
    </p:spTree>
    <p:extLst>
      <p:ext uri="{BB962C8B-B14F-4D97-AF65-F5344CB8AC3E}">
        <p14:creationId xmlns:p14="http://schemas.microsoft.com/office/powerpoint/2010/main" val="3710505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3F1658-94AF-4A2E-816E-0520D6B2B7FD}"/>
              </a:ext>
            </a:extLst>
          </p:cNvPr>
          <p:cNvSpPr>
            <a:spLocks noGrp="1"/>
          </p:cNvSpPr>
          <p:nvPr>
            <p:ph type="body" sz="quarter" idx="14"/>
          </p:nvPr>
        </p:nvSpPr>
        <p:spPr/>
        <p:txBody>
          <a:bodyPr/>
          <a:lstStyle/>
          <a:p>
            <a:r>
              <a:rPr lang="nl-NL" dirty="0">
                <a:solidFill>
                  <a:srgbClr val="B1D249"/>
                </a:solidFill>
              </a:rPr>
              <a:t>WP3:  Data Analysis &amp; </a:t>
            </a:r>
            <a:r>
              <a:rPr lang="nl-NL" dirty="0" err="1">
                <a:solidFill>
                  <a:srgbClr val="B1D249"/>
                </a:solidFill>
              </a:rPr>
              <a:t>Prediction</a:t>
            </a:r>
            <a:endParaRPr lang="nl-NL" dirty="0">
              <a:solidFill>
                <a:srgbClr val="B1D249"/>
              </a:solidFill>
            </a:endParaRPr>
          </a:p>
        </p:txBody>
      </p:sp>
      <p:sp>
        <p:nvSpPr>
          <p:cNvPr id="4" name="Title 3">
            <a:extLst>
              <a:ext uri="{FF2B5EF4-FFF2-40B4-BE49-F238E27FC236}">
                <a16:creationId xmlns:a16="http://schemas.microsoft.com/office/drawing/2014/main" id="{AA099E2E-752B-469E-8AD7-3A02EDA11BC8}"/>
              </a:ext>
            </a:extLst>
          </p:cNvPr>
          <p:cNvSpPr>
            <a:spLocks noGrp="1"/>
          </p:cNvSpPr>
          <p:nvPr>
            <p:ph type="title"/>
          </p:nvPr>
        </p:nvSpPr>
        <p:spPr>
          <a:xfrm>
            <a:off x="1187522" y="2495806"/>
            <a:ext cx="21050686" cy="1390394"/>
          </a:xfrm>
        </p:spPr>
        <p:txBody>
          <a:bodyPr>
            <a:normAutofit fontScale="90000"/>
          </a:bodyPr>
          <a:lstStyle/>
          <a:p>
            <a:pPr>
              <a:lnSpc>
                <a:spcPct val="100000"/>
              </a:lnSpc>
            </a:pPr>
            <a:r>
              <a:rPr lang="nl-NL" dirty="0"/>
              <a:t>Learning </a:t>
            </a:r>
            <a:r>
              <a:rPr lang="el-GR" u="none" strike="noStrike" dirty="0">
                <a:solidFill>
                  <a:srgbClr val="B1D249"/>
                </a:solidFill>
                <a:effectLst/>
                <a:sym typeface="Symbol" panose="05050102010706020507" pitchFamily="18" charset="2"/>
              </a:rPr>
              <a:t></a:t>
            </a:r>
            <a:r>
              <a:rPr lang="nl-NL" u="none" strike="noStrike" dirty="0">
                <a:effectLst/>
                <a:sym typeface="Symbol" panose="05050102010706020507" pitchFamily="18" charset="2"/>
              </a:rPr>
              <a:t> </a:t>
            </a:r>
            <a:r>
              <a:rPr lang="nl-NL" u="none" strike="noStrike" dirty="0">
                <a:solidFill>
                  <a:schemeClr val="bg1">
                    <a:lumMod val="65000"/>
                  </a:schemeClr>
                </a:solidFill>
                <a:effectLst/>
                <a:sym typeface="Symbol" panose="05050102010706020507" pitchFamily="18" charset="2"/>
              </a:rPr>
              <a:t>[h]</a:t>
            </a:r>
            <a:r>
              <a:rPr lang="nl-NL" u="none" strike="noStrike" dirty="0">
                <a:effectLst/>
                <a:sym typeface="Symbol" panose="05050102010706020507" pitchFamily="18" charset="2"/>
              </a:rPr>
              <a:t> (</a:t>
            </a:r>
            <a:r>
              <a:rPr lang="nl-NL" u="none" strike="noStrike" dirty="0" err="1">
                <a:effectLst/>
                <a:sym typeface="Symbol" panose="05050102010706020507" pitchFamily="18" charset="2"/>
              </a:rPr>
              <a:t>thermal</a:t>
            </a:r>
            <a:r>
              <a:rPr lang="nl-NL" u="none" strike="noStrike" dirty="0">
                <a:effectLst/>
                <a:sym typeface="Symbol" panose="05050102010706020507" pitchFamily="18" charset="2"/>
              </a:rPr>
              <a:t> </a:t>
            </a:r>
            <a:r>
              <a:rPr lang="nl-NL" u="none" strike="noStrike" dirty="0" err="1">
                <a:effectLst/>
                <a:sym typeface="Symbol" panose="05050102010706020507" pitchFamily="18" charset="2"/>
              </a:rPr>
              <a:t>inertia</a:t>
            </a:r>
            <a:r>
              <a:rPr lang="nl-NL" u="none" strike="noStrike" dirty="0">
                <a:effectLst/>
                <a:sym typeface="Symbol" panose="05050102010706020507" pitchFamily="18" charset="2"/>
              </a:rPr>
              <a:t>)</a:t>
            </a:r>
            <a:br>
              <a:rPr lang="nl-NL" dirty="0"/>
            </a:br>
            <a:r>
              <a:rPr lang="nl-NL" sz="4800" dirty="0">
                <a:solidFill>
                  <a:srgbClr val="B1D249"/>
                </a:solidFill>
              </a:rPr>
              <a:t>A</a:t>
            </a:r>
            <a:r>
              <a:rPr lang="nl-NL" sz="4800" dirty="0">
                <a:solidFill>
                  <a:srgbClr val="1EBCC5"/>
                </a:solidFill>
              </a:rPr>
              <a:t> </a:t>
            </a:r>
            <a:r>
              <a:rPr lang="nl-NL" sz="4800" dirty="0">
                <a:solidFill>
                  <a:schemeClr val="bg1">
                    <a:lumMod val="65000"/>
                  </a:schemeClr>
                </a:solidFill>
              </a:rPr>
              <a:t>[m</a:t>
            </a:r>
            <a:r>
              <a:rPr lang="nl-NL" sz="4800" baseline="30000" dirty="0">
                <a:solidFill>
                  <a:schemeClr val="bg1">
                    <a:lumMod val="65000"/>
                  </a:schemeClr>
                </a:solidFill>
              </a:rPr>
              <a:t>2</a:t>
            </a:r>
            <a:r>
              <a:rPr lang="nl-NL" sz="4800" dirty="0">
                <a:solidFill>
                  <a:schemeClr val="bg1">
                    <a:lumMod val="65000"/>
                  </a:schemeClr>
                </a:solidFill>
              </a:rPr>
              <a:t>]</a:t>
            </a:r>
            <a:r>
              <a:rPr lang="nl-NL" sz="4800" dirty="0"/>
              <a:t> (apparent </a:t>
            </a:r>
            <a:r>
              <a:rPr lang="nl-NL" sz="4800" dirty="0" err="1"/>
              <a:t>window</a:t>
            </a:r>
            <a:r>
              <a:rPr lang="nl-NL" sz="4800" dirty="0"/>
              <a:t> area) &amp; </a:t>
            </a:r>
            <a:r>
              <a:rPr lang="nl-NL" sz="4800" dirty="0">
                <a:solidFill>
                  <a:srgbClr val="B1D249"/>
                </a:solidFill>
              </a:rPr>
              <a:t>H</a:t>
            </a:r>
            <a:r>
              <a:rPr lang="nl-NL" sz="4800" dirty="0"/>
              <a:t> </a:t>
            </a:r>
            <a:r>
              <a:rPr lang="nl-NL" sz="4800" dirty="0">
                <a:solidFill>
                  <a:schemeClr val="bg1">
                    <a:lumMod val="65000"/>
                  </a:schemeClr>
                </a:solidFill>
              </a:rPr>
              <a:t>[W/K] </a:t>
            </a:r>
            <a:r>
              <a:rPr lang="nl-NL" sz="4800" dirty="0"/>
              <a:t>(</a:t>
            </a:r>
            <a:r>
              <a:rPr lang="nl-NL" sz="4800" dirty="0" err="1"/>
              <a:t>specific</a:t>
            </a:r>
            <a:r>
              <a:rPr lang="nl-NL" sz="4800" dirty="0"/>
              <a:t> heat </a:t>
            </a:r>
            <a:r>
              <a:rPr lang="nl-NL" sz="4800" dirty="0" err="1"/>
              <a:t>loss</a:t>
            </a:r>
            <a:r>
              <a:rPr lang="nl-NL" sz="4800" dirty="0"/>
              <a:t>) </a:t>
            </a:r>
            <a:r>
              <a:rPr lang="nl-NL" sz="4800" dirty="0" err="1"/>
              <a:t>also</a:t>
            </a:r>
            <a:r>
              <a:rPr lang="nl-NL" sz="4800" dirty="0"/>
              <a:t> </a:t>
            </a:r>
            <a:r>
              <a:rPr lang="nl-NL" sz="4800" dirty="0" err="1"/>
              <a:t>learnt</a:t>
            </a:r>
            <a:endParaRPr lang="nl-NL" dirty="0">
              <a:solidFill>
                <a:srgbClr val="1EBCC5"/>
              </a:solidFill>
            </a:endParaRPr>
          </a:p>
        </p:txBody>
      </p:sp>
      <p:pic>
        <p:nvPicPr>
          <p:cNvPr id="8" name="Content Placeholder 7">
            <a:extLst>
              <a:ext uri="{FF2B5EF4-FFF2-40B4-BE49-F238E27FC236}">
                <a16:creationId xmlns:a16="http://schemas.microsoft.com/office/drawing/2014/main" id="{EBC9DE18-95E0-9554-7EA8-90CA9E0B27B5}"/>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rcRect/>
          <a:stretch/>
        </p:blipFill>
        <p:spPr>
          <a:xfrm>
            <a:off x="1322839" y="4456056"/>
            <a:ext cx="19992170" cy="8047370"/>
          </a:xfrm>
          <a:prstGeom prst="rect">
            <a:avLst/>
          </a:prstGeom>
          <a:effectLst>
            <a:outerShdw blurRad="127000" dist="127000" dir="2700000" algn="tl" rotWithShape="0">
              <a:prstClr val="black">
                <a:alpha val="40000"/>
              </a:prstClr>
            </a:outerShdw>
          </a:effectLst>
        </p:spPr>
      </p:pic>
    </p:spTree>
    <p:extLst>
      <p:ext uri="{BB962C8B-B14F-4D97-AF65-F5344CB8AC3E}">
        <p14:creationId xmlns:p14="http://schemas.microsoft.com/office/powerpoint/2010/main" val="1881274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3F1658-94AF-4A2E-816E-0520D6B2B7FD}"/>
              </a:ext>
            </a:extLst>
          </p:cNvPr>
          <p:cNvSpPr>
            <a:spLocks noGrp="1"/>
          </p:cNvSpPr>
          <p:nvPr>
            <p:ph type="body" sz="quarter" idx="14"/>
          </p:nvPr>
        </p:nvSpPr>
        <p:spPr/>
        <p:txBody>
          <a:bodyPr/>
          <a:lstStyle/>
          <a:p>
            <a:r>
              <a:rPr lang="nl-NL" dirty="0">
                <a:solidFill>
                  <a:srgbClr val="B1D249"/>
                </a:solidFill>
              </a:rPr>
              <a:t>WP3:  Data Analysis &amp; </a:t>
            </a:r>
            <a:r>
              <a:rPr lang="nl-NL" dirty="0" err="1">
                <a:solidFill>
                  <a:srgbClr val="B1D249"/>
                </a:solidFill>
              </a:rPr>
              <a:t>Prediction</a:t>
            </a:r>
            <a:endParaRPr lang="nl-NL" dirty="0">
              <a:solidFill>
                <a:srgbClr val="B1D249"/>
              </a:solidFill>
            </a:endParaRPr>
          </a:p>
        </p:txBody>
      </p:sp>
      <p:sp>
        <p:nvSpPr>
          <p:cNvPr id="4" name="Title 3">
            <a:extLst>
              <a:ext uri="{FF2B5EF4-FFF2-40B4-BE49-F238E27FC236}">
                <a16:creationId xmlns:a16="http://schemas.microsoft.com/office/drawing/2014/main" id="{AA099E2E-752B-469E-8AD7-3A02EDA11BC8}"/>
              </a:ext>
            </a:extLst>
          </p:cNvPr>
          <p:cNvSpPr>
            <a:spLocks noGrp="1"/>
          </p:cNvSpPr>
          <p:nvPr>
            <p:ph type="title"/>
          </p:nvPr>
        </p:nvSpPr>
        <p:spPr>
          <a:xfrm>
            <a:off x="1187522" y="2495806"/>
            <a:ext cx="21050686" cy="1390394"/>
          </a:xfrm>
        </p:spPr>
        <p:txBody>
          <a:bodyPr>
            <a:normAutofit fontScale="90000"/>
          </a:bodyPr>
          <a:lstStyle/>
          <a:p>
            <a:pPr>
              <a:lnSpc>
                <a:spcPct val="100000"/>
              </a:lnSpc>
            </a:pPr>
            <a:r>
              <a:rPr lang="nl-NL" dirty="0" err="1"/>
              <a:t>Combining</a:t>
            </a:r>
            <a:r>
              <a:rPr lang="nl-NL" dirty="0"/>
              <a:t> </a:t>
            </a:r>
            <a:r>
              <a:rPr lang="nl-NL" dirty="0">
                <a:solidFill>
                  <a:srgbClr val="B1D249"/>
                </a:solidFill>
              </a:rPr>
              <a:t>H</a:t>
            </a:r>
            <a:r>
              <a:rPr lang="nl-NL" dirty="0"/>
              <a:t> </a:t>
            </a:r>
            <a:r>
              <a:rPr lang="nl-NL" dirty="0">
                <a:solidFill>
                  <a:schemeClr val="bg1">
                    <a:lumMod val="65000"/>
                  </a:schemeClr>
                </a:solidFill>
              </a:rPr>
              <a:t>[W/K] </a:t>
            </a:r>
            <a:r>
              <a:rPr lang="nl-NL" dirty="0"/>
              <a:t>&amp; </a:t>
            </a:r>
            <a:r>
              <a:rPr lang="el-GR" u="none" strike="noStrike" dirty="0">
                <a:solidFill>
                  <a:srgbClr val="B1D249"/>
                </a:solidFill>
                <a:effectLst/>
                <a:sym typeface="Symbol" panose="05050102010706020507" pitchFamily="18" charset="2"/>
              </a:rPr>
              <a:t></a:t>
            </a:r>
            <a:r>
              <a:rPr lang="nl-NL" u="none" strike="noStrike" dirty="0">
                <a:effectLst/>
                <a:sym typeface="Symbol" panose="05050102010706020507" pitchFamily="18" charset="2"/>
              </a:rPr>
              <a:t> </a:t>
            </a:r>
            <a:r>
              <a:rPr lang="nl-NL" u="none" strike="noStrike" dirty="0">
                <a:solidFill>
                  <a:schemeClr val="bg1">
                    <a:lumMod val="65000"/>
                  </a:schemeClr>
                </a:solidFill>
                <a:effectLst/>
                <a:sym typeface="Symbol" panose="05050102010706020507" pitchFamily="18" charset="2"/>
              </a:rPr>
              <a:t>[h] </a:t>
            </a:r>
            <a:r>
              <a:rPr lang="nl-NL" u="none" strike="noStrike" dirty="0" err="1">
                <a:effectLst/>
                <a:sym typeface="Symbol" panose="05050102010706020507" pitchFamily="18" charset="2"/>
              </a:rPr>
              <a:t>each</a:t>
            </a:r>
            <a:r>
              <a:rPr lang="nl-NL" u="none" strike="noStrike" dirty="0">
                <a:effectLst/>
                <a:sym typeface="Symbol" panose="05050102010706020507" pitchFamily="18" charset="2"/>
              </a:rPr>
              <a:t> week </a:t>
            </a:r>
            <a:r>
              <a:rPr lang="nl-NL" u="none" strike="noStrike" dirty="0" err="1">
                <a:effectLst/>
                <a:sym typeface="Symbol" panose="05050102010706020507" pitchFamily="18" charset="2"/>
              </a:rPr>
              <a:t>one</a:t>
            </a:r>
            <a:r>
              <a:rPr lang="nl-NL" u="none" strike="noStrike" dirty="0">
                <a:effectLst/>
                <a:sym typeface="Symbol" panose="05050102010706020507" pitchFamily="18" charset="2"/>
              </a:rPr>
              <a:t> dot</a:t>
            </a:r>
            <a:br>
              <a:rPr lang="nl-NL" dirty="0"/>
            </a:br>
            <a:r>
              <a:rPr lang="nl-NL" sz="4800" dirty="0">
                <a:solidFill>
                  <a:srgbClr val="B1D249"/>
                </a:solidFill>
              </a:rPr>
              <a:t>A</a:t>
            </a:r>
            <a:r>
              <a:rPr lang="nl-NL" sz="4800" dirty="0">
                <a:solidFill>
                  <a:srgbClr val="1EBCC5"/>
                </a:solidFill>
              </a:rPr>
              <a:t> </a:t>
            </a:r>
            <a:r>
              <a:rPr lang="nl-NL" sz="4800" dirty="0">
                <a:solidFill>
                  <a:schemeClr val="bg1">
                    <a:lumMod val="65000"/>
                  </a:schemeClr>
                </a:solidFill>
              </a:rPr>
              <a:t>[m</a:t>
            </a:r>
            <a:r>
              <a:rPr lang="nl-NL" sz="4800" baseline="30000" dirty="0">
                <a:solidFill>
                  <a:schemeClr val="bg1">
                    <a:lumMod val="65000"/>
                  </a:schemeClr>
                </a:solidFill>
              </a:rPr>
              <a:t>2</a:t>
            </a:r>
            <a:r>
              <a:rPr lang="nl-NL" sz="4800" dirty="0">
                <a:solidFill>
                  <a:schemeClr val="bg1">
                    <a:lumMod val="65000"/>
                  </a:schemeClr>
                </a:solidFill>
              </a:rPr>
              <a:t>]</a:t>
            </a:r>
            <a:r>
              <a:rPr lang="nl-NL" sz="4800" dirty="0"/>
              <a:t> (apparent </a:t>
            </a:r>
            <a:r>
              <a:rPr lang="nl-NL" sz="4800" dirty="0" err="1"/>
              <a:t>window</a:t>
            </a:r>
            <a:r>
              <a:rPr lang="nl-NL" sz="4800" dirty="0"/>
              <a:t> area) </a:t>
            </a:r>
            <a:r>
              <a:rPr lang="nl-NL" sz="4800" dirty="0" err="1"/>
              <a:t>also</a:t>
            </a:r>
            <a:r>
              <a:rPr lang="nl-NL" sz="4800" dirty="0"/>
              <a:t> </a:t>
            </a:r>
            <a:r>
              <a:rPr lang="nl-NL" sz="4800" dirty="0" err="1"/>
              <a:t>learnt</a:t>
            </a:r>
            <a:endParaRPr lang="nl-NL" dirty="0">
              <a:solidFill>
                <a:srgbClr val="1EBCC5"/>
              </a:solidFill>
            </a:endParaRPr>
          </a:p>
        </p:txBody>
      </p:sp>
      <p:pic>
        <p:nvPicPr>
          <p:cNvPr id="8" name="Content Placeholder 7">
            <a:extLst>
              <a:ext uri="{FF2B5EF4-FFF2-40B4-BE49-F238E27FC236}">
                <a16:creationId xmlns:a16="http://schemas.microsoft.com/office/drawing/2014/main" id="{EBC9DE18-95E0-9554-7EA8-90CA9E0B27B5}"/>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rcRect/>
          <a:stretch/>
        </p:blipFill>
        <p:spPr>
          <a:xfrm>
            <a:off x="1281760" y="4461568"/>
            <a:ext cx="20074329" cy="8036345"/>
          </a:xfrm>
          <a:prstGeom prst="rect">
            <a:avLst/>
          </a:prstGeom>
          <a:effectLst>
            <a:outerShdw blurRad="127000" dist="127000" dir="2700000" algn="tl" rotWithShape="0">
              <a:prstClr val="black">
                <a:alpha val="40000"/>
              </a:prstClr>
            </a:outerShdw>
          </a:effectLst>
        </p:spPr>
      </p:pic>
    </p:spTree>
    <p:extLst>
      <p:ext uri="{BB962C8B-B14F-4D97-AF65-F5344CB8AC3E}">
        <p14:creationId xmlns:p14="http://schemas.microsoft.com/office/powerpoint/2010/main" val="38109383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3F1658-94AF-4A2E-816E-0520D6B2B7FD}"/>
              </a:ext>
            </a:extLst>
          </p:cNvPr>
          <p:cNvSpPr>
            <a:spLocks noGrp="1"/>
          </p:cNvSpPr>
          <p:nvPr>
            <p:ph type="body" sz="quarter" idx="14"/>
          </p:nvPr>
        </p:nvSpPr>
        <p:spPr/>
        <p:txBody>
          <a:bodyPr/>
          <a:lstStyle/>
          <a:p>
            <a:r>
              <a:rPr lang="nl-NL" dirty="0">
                <a:solidFill>
                  <a:srgbClr val="B1D249"/>
                </a:solidFill>
              </a:rPr>
              <a:t>WP3:  Data Analysis &amp; </a:t>
            </a:r>
            <a:r>
              <a:rPr lang="nl-NL" dirty="0" err="1">
                <a:solidFill>
                  <a:srgbClr val="B1D249"/>
                </a:solidFill>
              </a:rPr>
              <a:t>Prediction</a:t>
            </a:r>
            <a:endParaRPr lang="nl-NL" dirty="0">
              <a:solidFill>
                <a:srgbClr val="B1D249"/>
              </a:solidFill>
            </a:endParaRPr>
          </a:p>
        </p:txBody>
      </p:sp>
      <p:sp>
        <p:nvSpPr>
          <p:cNvPr id="4" name="Title 3">
            <a:extLst>
              <a:ext uri="{FF2B5EF4-FFF2-40B4-BE49-F238E27FC236}">
                <a16:creationId xmlns:a16="http://schemas.microsoft.com/office/drawing/2014/main" id="{AA099E2E-752B-469E-8AD7-3A02EDA11BC8}"/>
              </a:ext>
            </a:extLst>
          </p:cNvPr>
          <p:cNvSpPr>
            <a:spLocks noGrp="1"/>
          </p:cNvSpPr>
          <p:nvPr>
            <p:ph type="title"/>
          </p:nvPr>
        </p:nvSpPr>
        <p:spPr>
          <a:xfrm>
            <a:off x="1187522" y="2495806"/>
            <a:ext cx="21050686" cy="1390394"/>
          </a:xfrm>
        </p:spPr>
        <p:txBody>
          <a:bodyPr>
            <a:normAutofit fontScale="90000"/>
          </a:bodyPr>
          <a:lstStyle/>
          <a:p>
            <a:pPr>
              <a:lnSpc>
                <a:spcPct val="100000"/>
              </a:lnSpc>
            </a:pPr>
            <a:r>
              <a:rPr lang="nl-NL" dirty="0" err="1"/>
              <a:t>Combining</a:t>
            </a:r>
            <a:r>
              <a:rPr lang="nl-NL" dirty="0"/>
              <a:t> </a:t>
            </a:r>
            <a:r>
              <a:rPr lang="nl-NL" dirty="0">
                <a:solidFill>
                  <a:srgbClr val="B1D249"/>
                </a:solidFill>
              </a:rPr>
              <a:t>H</a:t>
            </a:r>
            <a:r>
              <a:rPr lang="nl-NL" dirty="0"/>
              <a:t> </a:t>
            </a:r>
            <a:r>
              <a:rPr lang="nl-NL" dirty="0">
                <a:solidFill>
                  <a:schemeClr val="bg1">
                    <a:lumMod val="65000"/>
                  </a:schemeClr>
                </a:solidFill>
              </a:rPr>
              <a:t>[W/K] </a:t>
            </a:r>
            <a:r>
              <a:rPr lang="nl-NL" dirty="0"/>
              <a:t>&amp; </a:t>
            </a:r>
            <a:r>
              <a:rPr lang="el-GR" u="none" strike="noStrike" dirty="0">
                <a:solidFill>
                  <a:srgbClr val="B1D249"/>
                </a:solidFill>
                <a:effectLst/>
                <a:sym typeface="Symbol" panose="05050102010706020507" pitchFamily="18" charset="2"/>
              </a:rPr>
              <a:t></a:t>
            </a:r>
            <a:r>
              <a:rPr lang="nl-NL" u="none" strike="noStrike" dirty="0">
                <a:effectLst/>
                <a:sym typeface="Symbol" panose="05050102010706020507" pitchFamily="18" charset="2"/>
              </a:rPr>
              <a:t> </a:t>
            </a:r>
            <a:r>
              <a:rPr lang="nl-NL" u="none" strike="noStrike" dirty="0">
                <a:solidFill>
                  <a:schemeClr val="bg1">
                    <a:lumMod val="65000"/>
                  </a:schemeClr>
                </a:solidFill>
                <a:effectLst/>
                <a:sym typeface="Symbol" panose="05050102010706020507" pitchFamily="18" charset="2"/>
              </a:rPr>
              <a:t>[h]; </a:t>
            </a:r>
            <a:r>
              <a:rPr lang="nl-NL" dirty="0" err="1"/>
              <a:t>multi</a:t>
            </a:r>
            <a:r>
              <a:rPr lang="nl-NL" dirty="0"/>
              <a:t>-week </a:t>
            </a:r>
            <a:r>
              <a:rPr lang="nl-NL" dirty="0" err="1"/>
              <a:t>average</a:t>
            </a:r>
            <a:br>
              <a:rPr lang="nl-NL" dirty="0"/>
            </a:br>
            <a:r>
              <a:rPr lang="nl-NL" sz="4800" dirty="0">
                <a:solidFill>
                  <a:srgbClr val="B1D249"/>
                </a:solidFill>
              </a:rPr>
              <a:t>A</a:t>
            </a:r>
            <a:r>
              <a:rPr lang="nl-NL" sz="4800" dirty="0">
                <a:solidFill>
                  <a:srgbClr val="1EBCC5"/>
                </a:solidFill>
              </a:rPr>
              <a:t> </a:t>
            </a:r>
            <a:r>
              <a:rPr lang="nl-NL" sz="4800" dirty="0">
                <a:solidFill>
                  <a:schemeClr val="bg1">
                    <a:lumMod val="65000"/>
                  </a:schemeClr>
                </a:solidFill>
              </a:rPr>
              <a:t>[m</a:t>
            </a:r>
            <a:r>
              <a:rPr lang="nl-NL" sz="4800" baseline="30000" dirty="0">
                <a:solidFill>
                  <a:schemeClr val="bg1">
                    <a:lumMod val="65000"/>
                  </a:schemeClr>
                </a:solidFill>
              </a:rPr>
              <a:t>2</a:t>
            </a:r>
            <a:r>
              <a:rPr lang="nl-NL" sz="4800" dirty="0">
                <a:solidFill>
                  <a:schemeClr val="bg1">
                    <a:lumMod val="65000"/>
                  </a:schemeClr>
                </a:solidFill>
              </a:rPr>
              <a:t>]</a:t>
            </a:r>
            <a:r>
              <a:rPr lang="nl-NL" sz="4800" dirty="0"/>
              <a:t> (apparent </a:t>
            </a:r>
            <a:r>
              <a:rPr lang="nl-NL" sz="4800" dirty="0" err="1"/>
              <a:t>window</a:t>
            </a:r>
            <a:r>
              <a:rPr lang="nl-NL" sz="4800" dirty="0"/>
              <a:t> area) </a:t>
            </a:r>
            <a:r>
              <a:rPr lang="nl-NL" sz="4800" dirty="0" err="1"/>
              <a:t>also</a:t>
            </a:r>
            <a:r>
              <a:rPr lang="nl-NL" sz="4800" dirty="0"/>
              <a:t> </a:t>
            </a:r>
            <a:r>
              <a:rPr lang="nl-NL" sz="4800" dirty="0" err="1"/>
              <a:t>learnt</a:t>
            </a:r>
            <a:endParaRPr lang="nl-NL" dirty="0">
              <a:solidFill>
                <a:srgbClr val="1EBCC5"/>
              </a:solidFill>
            </a:endParaRPr>
          </a:p>
        </p:txBody>
      </p:sp>
      <p:pic>
        <p:nvPicPr>
          <p:cNvPr id="8" name="Content Placeholder 7">
            <a:extLst>
              <a:ext uri="{FF2B5EF4-FFF2-40B4-BE49-F238E27FC236}">
                <a16:creationId xmlns:a16="http://schemas.microsoft.com/office/drawing/2014/main" id="{EBC9DE18-95E0-9554-7EA8-90CA9E0B27B5}"/>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rcRect/>
          <a:stretch/>
        </p:blipFill>
        <p:spPr>
          <a:xfrm>
            <a:off x="1562426" y="4456056"/>
            <a:ext cx="19512997" cy="8047370"/>
          </a:xfrm>
          <a:prstGeom prst="rect">
            <a:avLst/>
          </a:prstGeom>
          <a:effectLst>
            <a:outerShdw blurRad="127000" dist="127000" dir="2700000" algn="tl" rotWithShape="0">
              <a:prstClr val="black">
                <a:alpha val="40000"/>
              </a:prstClr>
            </a:outerShdw>
          </a:effectLst>
        </p:spPr>
      </p:pic>
    </p:spTree>
    <p:extLst>
      <p:ext uri="{BB962C8B-B14F-4D97-AF65-F5344CB8AC3E}">
        <p14:creationId xmlns:p14="http://schemas.microsoft.com/office/powerpoint/2010/main" val="2618262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E035A8F-56E3-433D-95F0-85B7EE4EFA2A}"/>
              </a:ext>
            </a:extLst>
          </p:cNvPr>
          <p:cNvSpPr>
            <a:spLocks noGrp="1"/>
          </p:cNvSpPr>
          <p:nvPr>
            <p:ph type="body" sz="quarter" idx="14"/>
          </p:nvPr>
        </p:nvSpPr>
        <p:spPr/>
        <p:txBody>
          <a:bodyPr/>
          <a:lstStyle/>
          <a:p>
            <a:r>
              <a:rPr lang="en-US" dirty="0"/>
              <a:t>Twomes: Digital Twins for the Home Heating Transition</a:t>
            </a:r>
            <a:endParaRPr lang="nl-NL" dirty="0"/>
          </a:p>
        </p:txBody>
      </p:sp>
      <p:sp>
        <p:nvSpPr>
          <p:cNvPr id="2" name="Title 1"/>
          <p:cNvSpPr>
            <a:spLocks noGrp="1"/>
          </p:cNvSpPr>
          <p:nvPr>
            <p:ph type="title"/>
          </p:nvPr>
        </p:nvSpPr>
        <p:spPr/>
        <p:txBody>
          <a:bodyPr>
            <a:normAutofit/>
          </a:bodyPr>
          <a:lstStyle/>
          <a:p>
            <a:r>
              <a:rPr lang="nl-NL" dirty="0" err="1"/>
              <a:t>Who</a:t>
            </a:r>
            <a:r>
              <a:rPr lang="nl-NL" dirty="0"/>
              <a:t>?</a:t>
            </a:r>
          </a:p>
        </p:txBody>
      </p:sp>
      <p:sp>
        <p:nvSpPr>
          <p:cNvPr id="3" name="Content Placeholder 2"/>
          <p:cNvSpPr>
            <a:spLocks noGrp="1"/>
          </p:cNvSpPr>
          <p:nvPr>
            <p:ph idx="1"/>
          </p:nvPr>
        </p:nvSpPr>
        <p:spPr>
          <a:xfrm>
            <a:off x="1231200" y="4066162"/>
            <a:ext cx="21008156" cy="8430638"/>
          </a:xfrm>
        </p:spPr>
        <p:txBody>
          <a:bodyPr>
            <a:normAutofit/>
          </a:bodyPr>
          <a:lstStyle/>
          <a:p>
            <a:r>
              <a:rPr lang="nl-NL" sz="4400" dirty="0"/>
              <a:t>50 Tinten Groen Assendorp</a:t>
            </a:r>
          </a:p>
          <a:p>
            <a:pPr lvl="1"/>
            <a:r>
              <a:rPr lang="nl-NL" sz="3600" dirty="0"/>
              <a:t>58 </a:t>
            </a:r>
            <a:r>
              <a:rPr lang="nl-NL" sz="3600" dirty="0" err="1"/>
              <a:t>respondents</a:t>
            </a:r>
            <a:r>
              <a:rPr lang="nl-NL" sz="3600" dirty="0"/>
              <a:t> on survey</a:t>
            </a:r>
          </a:p>
          <a:p>
            <a:pPr lvl="1"/>
            <a:r>
              <a:rPr lang="nl-NL" sz="3600" dirty="0"/>
              <a:t>40 subjects </a:t>
            </a:r>
            <a:r>
              <a:rPr lang="nl-NL" sz="3600" dirty="0" err="1"/>
              <a:t>invited</a:t>
            </a:r>
            <a:r>
              <a:rPr lang="nl-NL" sz="3600" dirty="0"/>
              <a:t> </a:t>
            </a:r>
            <a:r>
              <a:rPr lang="nl-NL" sz="3600" dirty="0" err="1"/>
              <a:t>to</a:t>
            </a:r>
            <a:r>
              <a:rPr lang="nl-NL" sz="3600" dirty="0"/>
              <a:t> </a:t>
            </a:r>
            <a:r>
              <a:rPr lang="nl-NL" sz="3600" dirty="0" err="1"/>
              <a:t>measure</a:t>
            </a:r>
            <a:r>
              <a:rPr lang="nl-NL" sz="3600" dirty="0"/>
              <a:t> data at home</a:t>
            </a:r>
          </a:p>
          <a:p>
            <a:pPr lvl="1"/>
            <a:r>
              <a:rPr lang="nl-NL" sz="3600" dirty="0"/>
              <a:t>3 </a:t>
            </a:r>
            <a:r>
              <a:rPr lang="nl-NL" sz="3600" dirty="0" err="1"/>
              <a:t>installation</a:t>
            </a:r>
            <a:r>
              <a:rPr lang="nl-NL" sz="3600" dirty="0"/>
              <a:t> helpers + </a:t>
            </a:r>
            <a:r>
              <a:rPr lang="nl-NL" sz="3600" dirty="0" err="1"/>
              <a:t>primary</a:t>
            </a:r>
            <a:r>
              <a:rPr lang="nl-NL" sz="3600" dirty="0"/>
              <a:t> contact</a:t>
            </a:r>
          </a:p>
          <a:p>
            <a:r>
              <a:rPr lang="nl-NL" sz="4400" dirty="0"/>
              <a:t>8 project partners</a:t>
            </a:r>
          </a:p>
          <a:p>
            <a:r>
              <a:rPr lang="nl-NL" sz="4400" dirty="0"/>
              <a:t>Windesheim</a:t>
            </a:r>
          </a:p>
          <a:p>
            <a:pPr lvl="1"/>
            <a:r>
              <a:rPr lang="nl-NL" sz="3600" dirty="0"/>
              <a:t>36 </a:t>
            </a:r>
            <a:r>
              <a:rPr lang="nl-NL" sz="3600" dirty="0" err="1"/>
              <a:t>students</a:t>
            </a:r>
            <a:endParaRPr lang="nl-NL" sz="3600" dirty="0"/>
          </a:p>
          <a:p>
            <a:pPr lvl="2"/>
            <a:r>
              <a:rPr lang="nl-NL" sz="2800" dirty="0"/>
              <a:t>30 HBO-ICT</a:t>
            </a:r>
          </a:p>
          <a:p>
            <a:pPr lvl="2"/>
            <a:r>
              <a:rPr lang="nl-NL" sz="2800" dirty="0"/>
              <a:t>6 </a:t>
            </a:r>
            <a:r>
              <a:rPr lang="nl-NL" sz="2800" dirty="0" err="1"/>
              <a:t>Electrical</a:t>
            </a:r>
            <a:r>
              <a:rPr lang="nl-NL" sz="2800" dirty="0"/>
              <a:t> Engineering</a:t>
            </a:r>
          </a:p>
          <a:p>
            <a:pPr lvl="1"/>
            <a:r>
              <a:rPr lang="nl-NL" sz="3600" dirty="0"/>
              <a:t>10 </a:t>
            </a:r>
            <a:r>
              <a:rPr lang="nl-NL" sz="3600" dirty="0" err="1"/>
              <a:t>teachers</a:t>
            </a:r>
            <a:endParaRPr lang="nl-NL" sz="3600" dirty="0"/>
          </a:p>
          <a:p>
            <a:pPr lvl="1"/>
            <a:r>
              <a:rPr lang="nl-NL" sz="3600" dirty="0"/>
              <a:t>10 teacher-</a:t>
            </a:r>
            <a:r>
              <a:rPr lang="nl-NL" sz="3600" dirty="0" err="1"/>
              <a:t>researchers</a:t>
            </a:r>
            <a:endParaRPr lang="nl-NL" sz="3600" dirty="0"/>
          </a:p>
          <a:p>
            <a:pPr lvl="1"/>
            <a:r>
              <a:rPr lang="nl-NL" sz="3600" dirty="0"/>
              <a:t>1 project leader</a:t>
            </a:r>
          </a:p>
          <a:p>
            <a:pPr lvl="1"/>
            <a:r>
              <a:rPr lang="nl-NL" sz="3600" dirty="0"/>
              <a:t>1 professor</a:t>
            </a:r>
          </a:p>
          <a:p>
            <a:endParaRPr lang="nl-NL" sz="4400" dirty="0"/>
          </a:p>
          <a:p>
            <a:pPr lvl="1"/>
            <a:endParaRPr lang="nl-NL" sz="3600" dirty="0"/>
          </a:p>
          <a:p>
            <a:endParaRPr lang="nl-NL" sz="4400" dirty="0"/>
          </a:p>
          <a:p>
            <a:pPr lvl="1"/>
            <a:endParaRPr lang="nl-NL" sz="3600" dirty="0"/>
          </a:p>
          <a:p>
            <a:pPr lvl="2"/>
            <a:endParaRPr lang="nl-NL" sz="2800" dirty="0"/>
          </a:p>
          <a:p>
            <a:pPr lvl="2"/>
            <a:endParaRPr lang="nl-NL" sz="2800" dirty="0"/>
          </a:p>
          <a:p>
            <a:pPr lvl="2"/>
            <a:endParaRPr lang="nl-NL" sz="2800" dirty="0"/>
          </a:p>
          <a:p>
            <a:pPr lvl="1"/>
            <a:endParaRPr lang="nl-NL" i="1" dirty="0"/>
          </a:p>
        </p:txBody>
      </p:sp>
      <p:grpSp>
        <p:nvGrpSpPr>
          <p:cNvPr id="6" name="Group 5">
            <a:extLst>
              <a:ext uri="{FF2B5EF4-FFF2-40B4-BE49-F238E27FC236}">
                <a16:creationId xmlns:a16="http://schemas.microsoft.com/office/drawing/2014/main" id="{1AD5D65C-E079-5872-7B4A-716111DBC1F3}"/>
              </a:ext>
            </a:extLst>
          </p:cNvPr>
          <p:cNvGrpSpPr/>
          <p:nvPr/>
        </p:nvGrpSpPr>
        <p:grpSpPr>
          <a:xfrm>
            <a:off x="9277350" y="5927014"/>
            <a:ext cx="12961538" cy="6748665"/>
            <a:chOff x="3120570" y="3664479"/>
            <a:chExt cx="17635306" cy="9182150"/>
          </a:xfrm>
        </p:grpSpPr>
        <p:pic>
          <p:nvPicPr>
            <p:cNvPr id="7" name="Picture 6" descr="Text&#10;&#10;Description automatically generated with medium confidence">
              <a:extLst>
                <a:ext uri="{FF2B5EF4-FFF2-40B4-BE49-F238E27FC236}">
                  <a16:creationId xmlns:a16="http://schemas.microsoft.com/office/drawing/2014/main" id="{31A582C0-5C9F-4229-E106-29C66B5A74C2}"/>
                </a:ext>
              </a:extLst>
            </p:cNvPr>
            <p:cNvPicPr>
              <a:picLocks noChangeAspect="1"/>
            </p:cNvPicPr>
            <p:nvPr/>
          </p:nvPicPr>
          <p:blipFill>
            <a:blip r:embed="rId3"/>
            <a:stretch>
              <a:fillRect/>
            </a:stretch>
          </p:blipFill>
          <p:spPr>
            <a:xfrm>
              <a:off x="8222091" y="3664479"/>
              <a:ext cx="8309929" cy="2941153"/>
            </a:xfrm>
            <a:prstGeom prst="rect">
              <a:avLst/>
            </a:prstGeom>
          </p:spPr>
        </p:pic>
        <p:pic>
          <p:nvPicPr>
            <p:cNvPr id="8" name="Logo WH zwart">
              <a:extLst>
                <a:ext uri="{FF2B5EF4-FFF2-40B4-BE49-F238E27FC236}">
                  <a16:creationId xmlns:a16="http://schemas.microsoft.com/office/drawing/2014/main" id="{6CC5EFA7-7A59-A5C1-1D80-76AE3C2BDC04}"/>
                </a:ext>
              </a:extLst>
            </p:cNvPr>
            <p:cNvPicPr>
              <a:picLocks noChangeAspect="1"/>
            </p:cNvPicPr>
            <p:nvPr/>
          </p:nvPicPr>
          <p:blipFill>
            <a:blip r:embed="rId4"/>
            <a:stretch>
              <a:fillRect/>
            </a:stretch>
          </p:blipFill>
          <p:spPr>
            <a:xfrm>
              <a:off x="3787626" y="4172098"/>
              <a:ext cx="3980971" cy="1936170"/>
            </a:xfrm>
            <a:prstGeom prst="rect">
              <a:avLst/>
            </a:prstGeom>
          </p:spPr>
        </p:pic>
        <p:pic>
          <p:nvPicPr>
            <p:cNvPr id="9" name="Picture 8" descr="A close up of a sign&#10;&#10;Description automatically generated">
              <a:extLst>
                <a:ext uri="{FF2B5EF4-FFF2-40B4-BE49-F238E27FC236}">
                  <a16:creationId xmlns:a16="http://schemas.microsoft.com/office/drawing/2014/main" id="{EAA65148-1586-E8F3-CCC8-B56D5C6DB426}"/>
                </a:ext>
              </a:extLst>
            </p:cNvPr>
            <p:cNvPicPr>
              <a:picLocks noChangeAspect="1"/>
            </p:cNvPicPr>
            <p:nvPr/>
          </p:nvPicPr>
          <p:blipFill>
            <a:blip r:embed="rId5"/>
            <a:stretch>
              <a:fillRect/>
            </a:stretch>
          </p:blipFill>
          <p:spPr>
            <a:xfrm>
              <a:off x="3120570" y="6877505"/>
              <a:ext cx="5315082" cy="1537208"/>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47B384C9-036D-3BF0-876D-DF44F8A11AFE}"/>
                </a:ext>
              </a:extLst>
            </p:cNvPr>
            <p:cNvPicPr>
              <a:picLocks noChangeAspect="1"/>
            </p:cNvPicPr>
            <p:nvPr/>
          </p:nvPicPr>
          <p:blipFill>
            <a:blip r:embed="rId6"/>
            <a:stretch>
              <a:fillRect/>
            </a:stretch>
          </p:blipFill>
          <p:spPr>
            <a:xfrm>
              <a:off x="9219781" y="6877505"/>
              <a:ext cx="6010275" cy="1564171"/>
            </a:xfrm>
            <a:prstGeom prst="rect">
              <a:avLst/>
            </a:prstGeom>
          </p:spPr>
        </p:pic>
        <p:pic>
          <p:nvPicPr>
            <p:cNvPr id="11" name="Picture 10" descr="A picture containing table&#10;&#10;Description automatically generated">
              <a:extLst>
                <a:ext uri="{FF2B5EF4-FFF2-40B4-BE49-F238E27FC236}">
                  <a16:creationId xmlns:a16="http://schemas.microsoft.com/office/drawing/2014/main" id="{28294656-7320-A37D-3186-BC2910D31054}"/>
                </a:ext>
              </a:extLst>
            </p:cNvPr>
            <p:cNvPicPr>
              <a:picLocks noChangeAspect="1"/>
            </p:cNvPicPr>
            <p:nvPr/>
          </p:nvPicPr>
          <p:blipFill>
            <a:blip r:embed="rId7"/>
            <a:stretch>
              <a:fillRect/>
            </a:stretch>
          </p:blipFill>
          <p:spPr>
            <a:xfrm>
              <a:off x="10040212" y="10282801"/>
              <a:ext cx="4369413" cy="1706572"/>
            </a:xfrm>
            <a:prstGeom prst="rect">
              <a:avLst/>
            </a:prstGeom>
          </p:spPr>
        </p:pic>
        <p:pic>
          <p:nvPicPr>
            <p:cNvPr id="12" name="Graphic 11">
              <a:extLst>
                <a:ext uri="{FF2B5EF4-FFF2-40B4-BE49-F238E27FC236}">
                  <a16:creationId xmlns:a16="http://schemas.microsoft.com/office/drawing/2014/main" id="{2A684DC1-CEDD-B4E7-42C3-2C91336AEB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929464" y="4230463"/>
              <a:ext cx="3826412" cy="1390959"/>
            </a:xfrm>
            <a:prstGeom prst="rect">
              <a:avLst/>
            </a:prstGeom>
          </p:spPr>
        </p:pic>
        <p:pic>
          <p:nvPicPr>
            <p:cNvPr id="13" name="Picture 12" descr="A close up of a sign&#10;&#10;Description automatically generated">
              <a:extLst>
                <a:ext uri="{FF2B5EF4-FFF2-40B4-BE49-F238E27FC236}">
                  <a16:creationId xmlns:a16="http://schemas.microsoft.com/office/drawing/2014/main" id="{08DC6E69-D12D-70DA-4F1D-BD3D8B27A0BC}"/>
                </a:ext>
              </a:extLst>
            </p:cNvPr>
            <p:cNvPicPr>
              <a:picLocks noChangeAspect="1"/>
            </p:cNvPicPr>
            <p:nvPr/>
          </p:nvPicPr>
          <p:blipFill>
            <a:blip r:embed="rId10"/>
            <a:stretch>
              <a:fillRect/>
            </a:stretch>
          </p:blipFill>
          <p:spPr>
            <a:xfrm>
              <a:off x="3334131" y="9398583"/>
              <a:ext cx="4887960" cy="3448046"/>
            </a:xfrm>
            <a:prstGeom prst="rect">
              <a:avLst/>
            </a:prstGeom>
          </p:spPr>
        </p:pic>
        <p:grpSp>
          <p:nvGrpSpPr>
            <p:cNvPr id="14" name="Group 13">
              <a:extLst>
                <a:ext uri="{FF2B5EF4-FFF2-40B4-BE49-F238E27FC236}">
                  <a16:creationId xmlns:a16="http://schemas.microsoft.com/office/drawing/2014/main" id="{3D9B14BB-8208-E886-6778-3253A9195C77}"/>
                </a:ext>
              </a:extLst>
            </p:cNvPr>
            <p:cNvGrpSpPr/>
            <p:nvPr/>
          </p:nvGrpSpPr>
          <p:grpSpPr>
            <a:xfrm>
              <a:off x="16929464" y="6697008"/>
              <a:ext cx="3826412" cy="5271416"/>
              <a:chOff x="19862365" y="9891669"/>
              <a:chExt cx="1787022" cy="2461873"/>
            </a:xfrm>
          </p:grpSpPr>
          <p:pic>
            <p:nvPicPr>
              <p:cNvPr id="15" name="Picture 2" descr="C:\Users\GH0086974\Documents\Windesheim\20151111PitchEconomischeImpactToegepastOnderzoek\tffprovove.jpg">
                <a:extLst>
                  <a:ext uri="{FF2B5EF4-FFF2-40B4-BE49-F238E27FC236}">
                    <a16:creationId xmlns:a16="http://schemas.microsoft.com/office/drawing/2014/main" id="{EE4B87D0-4818-C144-B37B-E2694DEDCF53}"/>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70175"/>
              <a:stretch/>
            </p:blipFill>
            <p:spPr bwMode="auto">
              <a:xfrm>
                <a:off x="19862365" y="11610042"/>
                <a:ext cx="1787022" cy="743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GH0086974\Documents\Windesheim\20151111PitchEconomischeImpactToegepastOnderzoek\tffprovove.jpg">
                <a:extLst>
                  <a:ext uri="{FF2B5EF4-FFF2-40B4-BE49-F238E27FC236}">
                    <a16:creationId xmlns:a16="http://schemas.microsoft.com/office/drawing/2014/main" id="{35A137FC-5DA1-94CF-850F-C6E49ECD3FD8}"/>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31069"/>
              <a:stretch/>
            </p:blipFill>
            <p:spPr bwMode="auto">
              <a:xfrm>
                <a:off x="19862365" y="9891669"/>
                <a:ext cx="1787022" cy="1718373"/>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6218823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3F1658-94AF-4A2E-816E-0520D6B2B7FD}"/>
              </a:ext>
            </a:extLst>
          </p:cNvPr>
          <p:cNvSpPr>
            <a:spLocks noGrp="1"/>
          </p:cNvSpPr>
          <p:nvPr>
            <p:ph type="body" sz="quarter" idx="14"/>
          </p:nvPr>
        </p:nvSpPr>
        <p:spPr/>
        <p:txBody>
          <a:bodyPr/>
          <a:lstStyle/>
          <a:p>
            <a:r>
              <a:rPr lang="nl-NL" dirty="0">
                <a:solidFill>
                  <a:srgbClr val="B1D249"/>
                </a:solidFill>
              </a:rPr>
              <a:t>WP3:  Data Analysis &amp; </a:t>
            </a:r>
            <a:r>
              <a:rPr lang="nl-NL" dirty="0" err="1">
                <a:solidFill>
                  <a:srgbClr val="B1D249"/>
                </a:solidFill>
              </a:rPr>
              <a:t>Prediction</a:t>
            </a:r>
            <a:endParaRPr lang="nl-NL" dirty="0">
              <a:solidFill>
                <a:srgbClr val="B1D249"/>
              </a:solidFill>
            </a:endParaRPr>
          </a:p>
        </p:txBody>
      </p:sp>
      <p:sp>
        <p:nvSpPr>
          <p:cNvPr id="4" name="Title 3">
            <a:extLst>
              <a:ext uri="{FF2B5EF4-FFF2-40B4-BE49-F238E27FC236}">
                <a16:creationId xmlns:a16="http://schemas.microsoft.com/office/drawing/2014/main" id="{AA099E2E-752B-469E-8AD7-3A02EDA11BC8}"/>
              </a:ext>
            </a:extLst>
          </p:cNvPr>
          <p:cNvSpPr>
            <a:spLocks noGrp="1"/>
          </p:cNvSpPr>
          <p:nvPr>
            <p:ph type="title"/>
          </p:nvPr>
        </p:nvSpPr>
        <p:spPr>
          <a:xfrm>
            <a:off x="1187522" y="2495806"/>
            <a:ext cx="21050686" cy="1390394"/>
          </a:xfrm>
        </p:spPr>
        <p:txBody>
          <a:bodyPr/>
          <a:lstStyle/>
          <a:p>
            <a:r>
              <a:rPr lang="nl-NL" dirty="0" err="1">
                <a:solidFill>
                  <a:srgbClr val="B1D249"/>
                </a:solidFill>
              </a:rPr>
              <a:t>Conclusions</a:t>
            </a:r>
            <a:endParaRPr lang="nl-NL" dirty="0">
              <a:solidFill>
                <a:srgbClr val="B1D249"/>
              </a:solidFill>
            </a:endParaRPr>
          </a:p>
        </p:txBody>
      </p:sp>
      <p:sp>
        <p:nvSpPr>
          <p:cNvPr id="5" name="Content Placeholder 4">
            <a:extLst>
              <a:ext uri="{FF2B5EF4-FFF2-40B4-BE49-F238E27FC236}">
                <a16:creationId xmlns:a16="http://schemas.microsoft.com/office/drawing/2014/main" id="{7DB905FB-4FB6-C330-0369-052726774F7B}"/>
              </a:ext>
            </a:extLst>
          </p:cNvPr>
          <p:cNvSpPr>
            <a:spLocks noGrp="1"/>
          </p:cNvSpPr>
          <p:nvPr>
            <p:ph idx="1"/>
          </p:nvPr>
        </p:nvSpPr>
        <p:spPr>
          <a:xfrm>
            <a:off x="1231200" y="4596714"/>
            <a:ext cx="21008156" cy="8036443"/>
          </a:xfrm>
        </p:spPr>
        <p:txBody>
          <a:bodyPr>
            <a:normAutofit fontScale="62500" lnSpcReduction="20000"/>
          </a:bodyPr>
          <a:lstStyle/>
          <a:p>
            <a:pPr>
              <a:lnSpc>
                <a:spcPct val="120000"/>
              </a:lnSpc>
            </a:pPr>
            <a:r>
              <a:rPr lang="en-US" dirty="0"/>
              <a:t>Data collection experience in practice: challenging!</a:t>
            </a:r>
          </a:p>
          <a:p>
            <a:pPr lvl="1">
              <a:lnSpc>
                <a:spcPct val="120000"/>
              </a:lnSpc>
            </a:pPr>
            <a:r>
              <a:rPr lang="en-US" dirty="0"/>
              <a:t>Home (installation)s are varied!</a:t>
            </a:r>
          </a:p>
          <a:p>
            <a:pPr lvl="1">
              <a:lnSpc>
                <a:spcPct val="120000"/>
              </a:lnSpc>
            </a:pPr>
            <a:r>
              <a:rPr lang="en-US" dirty="0"/>
              <a:t>Every step in installation counts! (Local help helps a lot)</a:t>
            </a:r>
          </a:p>
          <a:p>
            <a:pPr>
              <a:lnSpc>
                <a:spcPct val="120000"/>
              </a:lnSpc>
            </a:pPr>
            <a:r>
              <a:rPr lang="en-US" dirty="0"/>
              <a:t>Data analysis experience in practice: challenging!</a:t>
            </a:r>
          </a:p>
          <a:p>
            <a:pPr lvl="1">
              <a:lnSpc>
                <a:spcPct val="120000"/>
              </a:lnSpc>
            </a:pPr>
            <a:r>
              <a:rPr lang="en-US" dirty="0"/>
              <a:t>Big data; lots of preprocessing; run time learning ~0,5 hour per </a:t>
            </a:r>
            <a:r>
              <a:rPr lang="en-US" dirty="0" err="1"/>
              <a:t>homeweek</a:t>
            </a:r>
            <a:endParaRPr lang="en-US" dirty="0"/>
          </a:p>
          <a:p>
            <a:pPr>
              <a:lnSpc>
                <a:spcPct val="120000"/>
              </a:lnSpc>
            </a:pPr>
            <a:r>
              <a:rPr lang="en-US" dirty="0"/>
              <a:t>What we achieved</a:t>
            </a:r>
          </a:p>
          <a:p>
            <a:pPr lvl="1">
              <a:lnSpc>
                <a:spcPct val="120000"/>
              </a:lnSpc>
            </a:pPr>
            <a:r>
              <a:rPr lang="en-US" dirty="0"/>
              <a:t>Data collection method &amp; tools; </a:t>
            </a:r>
            <a:r>
              <a:rPr lang="en-US" dirty="0">
                <a:hlinkClick r:id="rId3"/>
              </a:rPr>
              <a:t>13 open source software &amp; open hardware GitHub repos</a:t>
            </a:r>
            <a:r>
              <a:rPr lang="en-US" dirty="0"/>
              <a:t>; </a:t>
            </a:r>
            <a:r>
              <a:rPr lang="en-US" dirty="0">
                <a:hlinkClick r:id="rId4"/>
              </a:rPr>
              <a:t>WarmteWachter</a:t>
            </a:r>
            <a:r>
              <a:rPr lang="en-US" dirty="0"/>
              <a:t> app</a:t>
            </a:r>
          </a:p>
          <a:p>
            <a:pPr lvl="1">
              <a:lnSpc>
                <a:spcPct val="120000"/>
              </a:lnSpc>
            </a:pPr>
            <a:r>
              <a:rPr lang="en-US" dirty="0"/>
              <a:t>Indications that some building parameters can be learned: </a:t>
            </a:r>
            <a:r>
              <a:rPr lang="en-US" dirty="0">
                <a:solidFill>
                  <a:srgbClr val="B1D249"/>
                </a:solidFill>
              </a:rPr>
              <a:t>specific heat loss </a:t>
            </a:r>
            <a:r>
              <a:rPr lang="nl-NL" b="1" dirty="0">
                <a:solidFill>
                  <a:srgbClr val="B1D249"/>
                </a:solidFill>
              </a:rPr>
              <a:t>H </a:t>
            </a:r>
            <a:r>
              <a:rPr lang="nl-NL" b="1" dirty="0">
                <a:solidFill>
                  <a:schemeClr val="bg1">
                    <a:lumMod val="75000"/>
                  </a:schemeClr>
                </a:solidFill>
              </a:rPr>
              <a:t>[W/K]</a:t>
            </a:r>
            <a:r>
              <a:rPr lang="nl-NL" b="1" dirty="0">
                <a:solidFill>
                  <a:srgbClr val="B1D249"/>
                </a:solidFill>
              </a:rPr>
              <a:t>,</a:t>
            </a:r>
            <a:r>
              <a:rPr lang="nl-NL" b="1" dirty="0"/>
              <a:t> </a:t>
            </a:r>
            <a:r>
              <a:rPr lang="nl-NL" dirty="0" err="1">
                <a:solidFill>
                  <a:srgbClr val="B1D249"/>
                </a:solidFill>
              </a:rPr>
              <a:t>thermal</a:t>
            </a:r>
            <a:r>
              <a:rPr lang="nl-NL" dirty="0">
                <a:solidFill>
                  <a:srgbClr val="B1D249"/>
                </a:solidFill>
              </a:rPr>
              <a:t> </a:t>
            </a:r>
            <a:r>
              <a:rPr lang="nl-NL" dirty="0" err="1">
                <a:solidFill>
                  <a:srgbClr val="B1D249"/>
                </a:solidFill>
              </a:rPr>
              <a:t>inertia</a:t>
            </a:r>
            <a:r>
              <a:rPr lang="nl-NL" b="1" dirty="0">
                <a:solidFill>
                  <a:srgbClr val="B1D249"/>
                </a:solidFill>
              </a:rPr>
              <a:t> </a:t>
            </a:r>
            <a:r>
              <a:rPr lang="el-GR" b="1" dirty="0">
                <a:solidFill>
                  <a:srgbClr val="B1D249"/>
                </a:solidFill>
              </a:rPr>
              <a:t>τ</a:t>
            </a:r>
            <a:r>
              <a:rPr lang="nl-NL" b="1" dirty="0">
                <a:solidFill>
                  <a:srgbClr val="B1D249"/>
                </a:solidFill>
              </a:rPr>
              <a:t> </a:t>
            </a:r>
            <a:r>
              <a:rPr lang="nl-NL" b="1" dirty="0">
                <a:solidFill>
                  <a:schemeClr val="bg1">
                    <a:lumMod val="75000"/>
                  </a:schemeClr>
                </a:solidFill>
              </a:rPr>
              <a:t>[s]</a:t>
            </a:r>
            <a:endParaRPr lang="en-US" dirty="0">
              <a:solidFill>
                <a:schemeClr val="bg1">
                  <a:lumMod val="75000"/>
                </a:schemeClr>
              </a:solidFill>
            </a:endParaRPr>
          </a:p>
          <a:p>
            <a:pPr lvl="1">
              <a:lnSpc>
                <a:spcPct val="120000"/>
              </a:lnSpc>
            </a:pPr>
            <a:r>
              <a:rPr lang="en-US" dirty="0"/>
              <a:t>Work in progress: </a:t>
            </a:r>
            <a:r>
              <a:rPr lang="en-US" dirty="0">
                <a:solidFill>
                  <a:srgbClr val="B1D249"/>
                </a:solidFill>
              </a:rPr>
              <a:t>apparent window area</a:t>
            </a:r>
            <a:r>
              <a:rPr lang="en-US" dirty="0"/>
              <a:t>: </a:t>
            </a:r>
            <a:r>
              <a:rPr lang="en-US" dirty="0">
                <a:solidFill>
                  <a:srgbClr val="B1D249"/>
                </a:solidFill>
              </a:rPr>
              <a:t>A</a:t>
            </a:r>
            <a:r>
              <a:rPr lang="en-US" dirty="0"/>
              <a:t> </a:t>
            </a:r>
            <a:r>
              <a:rPr lang="en-US" dirty="0">
                <a:solidFill>
                  <a:schemeClr val="bg1">
                    <a:lumMod val="65000"/>
                  </a:schemeClr>
                </a:solidFill>
              </a:rPr>
              <a:t>[m</a:t>
            </a:r>
            <a:r>
              <a:rPr lang="en-US" baseline="30000" dirty="0">
                <a:solidFill>
                  <a:schemeClr val="bg1">
                    <a:lumMod val="65000"/>
                  </a:schemeClr>
                </a:solidFill>
              </a:rPr>
              <a:t>2</a:t>
            </a:r>
            <a:r>
              <a:rPr lang="en-US" dirty="0">
                <a:solidFill>
                  <a:schemeClr val="bg1">
                    <a:lumMod val="65000"/>
                  </a:schemeClr>
                </a:solidFill>
              </a:rPr>
              <a:t>]</a:t>
            </a:r>
            <a:endParaRPr lang="en-US" dirty="0"/>
          </a:p>
          <a:p>
            <a:pPr>
              <a:lnSpc>
                <a:spcPct val="120000"/>
              </a:lnSpc>
            </a:pPr>
            <a:r>
              <a:rPr lang="en-US" dirty="0"/>
              <a:t>Project time ran out before we could:</a:t>
            </a:r>
          </a:p>
          <a:p>
            <a:pPr lvl="1">
              <a:lnSpc>
                <a:spcPct val="120000"/>
              </a:lnSpc>
            </a:pPr>
            <a:r>
              <a:rPr lang="en-US" dirty="0"/>
              <a:t>analyze </a:t>
            </a:r>
            <a:r>
              <a:rPr lang="en-US" dirty="0">
                <a:solidFill>
                  <a:srgbClr val="B1D249"/>
                </a:solidFill>
              </a:rPr>
              <a:t>boiler efficiency</a:t>
            </a:r>
            <a:r>
              <a:rPr lang="en-US" dirty="0"/>
              <a:t> </a:t>
            </a:r>
            <a:r>
              <a:rPr lang="en-US" dirty="0" err="1">
                <a:solidFill>
                  <a:srgbClr val="B1D249"/>
                </a:solidFill>
              </a:rPr>
              <a:t>η</a:t>
            </a:r>
            <a:r>
              <a:rPr lang="en-US" baseline="-25000" dirty="0" err="1">
                <a:solidFill>
                  <a:srgbClr val="B1D249"/>
                </a:solidFill>
              </a:rPr>
              <a:t>s</a:t>
            </a:r>
            <a:r>
              <a:rPr lang="en-US" dirty="0"/>
              <a:t> </a:t>
            </a:r>
            <a:r>
              <a:rPr lang="en-US" dirty="0">
                <a:solidFill>
                  <a:schemeClr val="bg1">
                    <a:lumMod val="65000"/>
                  </a:schemeClr>
                </a:solidFill>
              </a:rPr>
              <a:t>[%]</a:t>
            </a:r>
          </a:p>
          <a:p>
            <a:pPr lvl="1">
              <a:lnSpc>
                <a:spcPct val="120000"/>
              </a:lnSpc>
            </a:pPr>
            <a:r>
              <a:rPr lang="en-US" dirty="0"/>
              <a:t>Compare: simulate based on learned parameters / parameters calculated from </a:t>
            </a:r>
            <a:r>
              <a:rPr lang="en-US" dirty="0" err="1"/>
              <a:t>a.o.</a:t>
            </a:r>
            <a:r>
              <a:rPr lang="en-US" dirty="0"/>
              <a:t> building year, floor area</a:t>
            </a:r>
            <a:endParaRPr lang="nl-NL" dirty="0"/>
          </a:p>
        </p:txBody>
      </p:sp>
    </p:spTree>
    <p:extLst>
      <p:ext uri="{BB962C8B-B14F-4D97-AF65-F5344CB8AC3E}">
        <p14:creationId xmlns:p14="http://schemas.microsoft.com/office/powerpoint/2010/main" val="44331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9E07A9-895D-2C41-AC67-C334EB6DCCF2}"/>
              </a:ext>
            </a:extLst>
          </p:cNvPr>
          <p:cNvSpPr>
            <a:spLocks noGrp="1"/>
          </p:cNvSpPr>
          <p:nvPr>
            <p:ph type="ctrTitle"/>
          </p:nvPr>
        </p:nvSpPr>
        <p:spPr/>
        <p:txBody>
          <a:bodyPr>
            <a:normAutofit/>
          </a:bodyPr>
          <a:lstStyle/>
          <a:p>
            <a:r>
              <a:rPr lang="nl-NL" dirty="0" err="1"/>
              <a:t>hich</a:t>
            </a:r>
            <a:r>
              <a:rPr lang="nl-NL" dirty="0"/>
              <a:t> </a:t>
            </a:r>
            <a:r>
              <a:rPr lang="nl-NL" dirty="0" err="1"/>
              <a:t>questions</a:t>
            </a:r>
            <a:r>
              <a:rPr lang="nl-NL" dirty="0"/>
              <a:t> </a:t>
            </a:r>
            <a:br>
              <a:rPr lang="nl-NL" dirty="0"/>
            </a:br>
            <a:r>
              <a:rPr lang="nl-NL" dirty="0"/>
              <a:t>do </a:t>
            </a:r>
            <a:r>
              <a:rPr lang="nl-NL" dirty="0" err="1"/>
              <a:t>you</a:t>
            </a:r>
            <a:r>
              <a:rPr lang="nl-NL" dirty="0"/>
              <a:t> have?</a:t>
            </a:r>
          </a:p>
        </p:txBody>
      </p:sp>
      <p:grpSp>
        <p:nvGrpSpPr>
          <p:cNvPr id="3" name="Group 2">
            <a:extLst>
              <a:ext uri="{FF2B5EF4-FFF2-40B4-BE49-F238E27FC236}">
                <a16:creationId xmlns:a16="http://schemas.microsoft.com/office/drawing/2014/main" id="{AB18F121-A058-1977-EB20-9A7679C33B50}"/>
              </a:ext>
            </a:extLst>
          </p:cNvPr>
          <p:cNvGrpSpPr/>
          <p:nvPr/>
        </p:nvGrpSpPr>
        <p:grpSpPr>
          <a:xfrm>
            <a:off x="11995286" y="6216316"/>
            <a:ext cx="5953760" cy="7499684"/>
            <a:chOff x="1290238" y="2917368"/>
            <a:chExt cx="6863133" cy="7371600"/>
          </a:xfrm>
        </p:grpSpPr>
        <p:grpSp>
          <p:nvGrpSpPr>
            <p:cNvPr id="4" name="Group 3">
              <a:extLst>
                <a:ext uri="{FF2B5EF4-FFF2-40B4-BE49-F238E27FC236}">
                  <a16:creationId xmlns:a16="http://schemas.microsoft.com/office/drawing/2014/main" id="{F9F109FA-1BB1-1F51-42A2-6EA9ABC152FA}"/>
                </a:ext>
              </a:extLst>
            </p:cNvPr>
            <p:cNvGrpSpPr/>
            <p:nvPr/>
          </p:nvGrpSpPr>
          <p:grpSpPr>
            <a:xfrm>
              <a:off x="1290238" y="2917368"/>
              <a:ext cx="6852276" cy="7371600"/>
              <a:chOff x="5994035" y="361239"/>
              <a:chExt cx="11539569" cy="13292761"/>
            </a:xfrm>
          </p:grpSpPr>
          <p:sp>
            <p:nvSpPr>
              <p:cNvPr id="7" name="Isosceles Triangle 6">
                <a:extLst>
                  <a:ext uri="{FF2B5EF4-FFF2-40B4-BE49-F238E27FC236}">
                    <a16:creationId xmlns:a16="http://schemas.microsoft.com/office/drawing/2014/main" id="{2CD8ED88-B66F-3A02-787E-B3EBA4C20059}"/>
                  </a:ext>
                </a:extLst>
              </p:cNvPr>
              <p:cNvSpPr/>
              <p:nvPr/>
            </p:nvSpPr>
            <p:spPr>
              <a:xfrm>
                <a:off x="6012322" y="361239"/>
                <a:ext cx="11521277" cy="3521773"/>
              </a:xfrm>
              <a:prstGeom prst="triangle">
                <a:avLst/>
              </a:prstGeom>
              <a:noFill/>
              <a:ln w="12700">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a:latin typeface="Roboto" panose="020B0604020202020204" charset="0"/>
                  <a:ea typeface="Roboto" panose="020B0604020202020204" charset="0"/>
                </a:endParaRPr>
              </a:p>
            </p:txBody>
          </p:sp>
          <p:sp>
            <p:nvSpPr>
              <p:cNvPr id="8" name="Rectangle 7">
                <a:extLst>
                  <a:ext uri="{FF2B5EF4-FFF2-40B4-BE49-F238E27FC236}">
                    <a16:creationId xmlns:a16="http://schemas.microsoft.com/office/drawing/2014/main" id="{F705D1CD-8B35-216F-2A54-B2E66EFBF74E}"/>
                  </a:ext>
                </a:extLst>
              </p:cNvPr>
              <p:cNvSpPr/>
              <p:nvPr/>
            </p:nvSpPr>
            <p:spPr>
              <a:xfrm>
                <a:off x="6012324" y="3921190"/>
                <a:ext cx="4608511" cy="8640893"/>
              </a:xfrm>
              <a:prstGeom prst="rect">
                <a:avLst/>
              </a:prstGeom>
              <a:solidFill>
                <a:srgbClr val="1EBCC5"/>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Roboto" panose="020B0604020202020204" charset="0"/>
                    <a:ea typeface="Roboto" panose="020B0604020202020204" charset="0"/>
                  </a:rPr>
                  <a:t>transmission</a:t>
                </a:r>
                <a:br>
                  <a:rPr lang="nl-NL" sz="2000" dirty="0">
                    <a:latin typeface="Roboto" panose="020B0604020202020204" charset="0"/>
                    <a:ea typeface="Roboto" panose="020B0604020202020204" charset="0"/>
                  </a:rPr>
                </a:br>
                <a:r>
                  <a:rPr lang="nl-NL" sz="2000" dirty="0" err="1">
                    <a:latin typeface="Roboto" panose="020B0604020202020204" charset="0"/>
                    <a:ea typeface="Roboto" panose="020B0604020202020204" charset="0"/>
                  </a:rPr>
                  <a:t>infiltration</a:t>
                </a:r>
                <a:br>
                  <a:rPr lang="nl-NL" sz="2000" dirty="0">
                    <a:latin typeface="Roboto" panose="020B0604020202020204" charset="0"/>
                    <a:ea typeface="Roboto" panose="020B0604020202020204" charset="0"/>
                  </a:rPr>
                </a:br>
                <a:r>
                  <a:rPr lang="nl-NL" sz="2000" dirty="0" err="1">
                    <a:latin typeface="Roboto" panose="020B0604020202020204" charset="0"/>
                    <a:ea typeface="Roboto" panose="020B0604020202020204" charset="0"/>
                  </a:rPr>
                  <a:t>ventilation</a:t>
                </a:r>
                <a:endParaRPr lang="en-US" sz="2000" dirty="0">
                  <a:latin typeface="Roboto" panose="020B0604020202020204" charset="0"/>
                  <a:ea typeface="Roboto" panose="020B0604020202020204" charset="0"/>
                </a:endParaRPr>
              </a:p>
            </p:txBody>
          </p:sp>
          <p:sp>
            <p:nvSpPr>
              <p:cNvPr id="9" name="Rectangle 8">
                <a:extLst>
                  <a:ext uri="{FF2B5EF4-FFF2-40B4-BE49-F238E27FC236}">
                    <a16:creationId xmlns:a16="http://schemas.microsoft.com/office/drawing/2014/main" id="{F3085CE5-AF74-0F8A-A9B4-5996F768F0C1}"/>
                  </a:ext>
                </a:extLst>
              </p:cNvPr>
              <p:cNvSpPr/>
              <p:nvPr/>
            </p:nvSpPr>
            <p:spPr>
              <a:xfrm>
                <a:off x="12925091" y="3921190"/>
                <a:ext cx="4608512" cy="5788800"/>
              </a:xfrm>
              <a:prstGeom prst="rect">
                <a:avLst/>
              </a:prstGeom>
              <a:solidFill>
                <a:srgbClr val="F1668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err="1">
                    <a:latin typeface="Roboto" panose="020B0604020202020204" charset="0"/>
                    <a:ea typeface="Roboto" panose="020B0604020202020204" charset="0"/>
                  </a:rPr>
                  <a:t>heating</a:t>
                </a:r>
                <a:endParaRPr lang="en-US" sz="2000" dirty="0">
                  <a:latin typeface="Roboto" panose="020B0604020202020204" charset="0"/>
                  <a:ea typeface="Roboto" panose="020B0604020202020204" charset="0"/>
                </a:endParaRPr>
              </a:p>
            </p:txBody>
          </p:sp>
          <p:sp>
            <p:nvSpPr>
              <p:cNvPr id="10" name="Rectangle 9">
                <a:extLst>
                  <a:ext uri="{FF2B5EF4-FFF2-40B4-BE49-F238E27FC236}">
                    <a16:creationId xmlns:a16="http://schemas.microsoft.com/office/drawing/2014/main" id="{FA5AB3B5-5945-EC00-742E-9B46AFB111C4}"/>
                  </a:ext>
                </a:extLst>
              </p:cNvPr>
              <p:cNvSpPr/>
              <p:nvPr/>
            </p:nvSpPr>
            <p:spPr>
              <a:xfrm>
                <a:off x="12925092" y="9710882"/>
                <a:ext cx="4608512" cy="1900800"/>
              </a:xfrm>
              <a:prstGeom prst="rect">
                <a:avLst/>
              </a:prstGeom>
              <a:solidFill>
                <a:srgbClr val="B1D24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err="1">
                    <a:latin typeface="Roboto" panose="020B0604020202020204" charset="0"/>
                    <a:ea typeface="Roboto" panose="020B0604020202020204" charset="0"/>
                  </a:rPr>
                  <a:t>solar</a:t>
                </a:r>
                <a:r>
                  <a:rPr lang="nl-NL" sz="2000" dirty="0">
                    <a:latin typeface="Roboto" panose="020B0604020202020204" charset="0"/>
                    <a:ea typeface="Roboto" panose="020B0604020202020204" charset="0"/>
                  </a:rPr>
                  <a:t> </a:t>
                </a:r>
                <a:r>
                  <a:rPr lang="nl-NL" sz="2000" dirty="0" err="1">
                    <a:latin typeface="Roboto" panose="020B0604020202020204" charset="0"/>
                    <a:ea typeface="Roboto" panose="020B0604020202020204" charset="0"/>
                  </a:rPr>
                  <a:t>irradiation</a:t>
                </a:r>
                <a:endParaRPr lang="en-US" sz="2000" dirty="0">
                  <a:latin typeface="Roboto" panose="020B0604020202020204" charset="0"/>
                  <a:ea typeface="Roboto" panose="020B0604020202020204" charset="0"/>
                </a:endParaRPr>
              </a:p>
            </p:txBody>
          </p:sp>
          <p:sp>
            <p:nvSpPr>
              <p:cNvPr id="11" name="Rectangle 10">
                <a:extLst>
                  <a:ext uri="{FF2B5EF4-FFF2-40B4-BE49-F238E27FC236}">
                    <a16:creationId xmlns:a16="http://schemas.microsoft.com/office/drawing/2014/main" id="{EA727C43-74D0-706E-14CD-C15706655C98}"/>
                  </a:ext>
                </a:extLst>
              </p:cNvPr>
              <p:cNvSpPr/>
              <p:nvPr/>
            </p:nvSpPr>
            <p:spPr>
              <a:xfrm>
                <a:off x="12925091" y="11611681"/>
                <a:ext cx="4608513" cy="950399"/>
              </a:xfrm>
              <a:prstGeom prst="rect">
                <a:avLst/>
              </a:prstGeom>
              <a:solidFill>
                <a:srgbClr val="D5E05B"/>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a:latin typeface="Roboto" panose="020B0604020202020204" charset="0"/>
                    <a:ea typeface="Roboto" panose="020B0604020202020204" charset="0"/>
                  </a:rPr>
                  <a:t>‘</a:t>
                </a:r>
                <a:r>
                  <a:rPr lang="nl-NL" sz="2000" err="1">
                    <a:latin typeface="Roboto" panose="020B0604020202020204" charset="0"/>
                    <a:ea typeface="Roboto" panose="020B0604020202020204" charset="0"/>
                  </a:rPr>
                  <a:t>internal</a:t>
                </a:r>
                <a:r>
                  <a:rPr lang="nl-NL" sz="2000">
                    <a:latin typeface="Roboto" panose="020B0604020202020204" charset="0"/>
                    <a:ea typeface="Roboto" panose="020B0604020202020204" charset="0"/>
                  </a:rPr>
                  <a:t>’ heat</a:t>
                </a:r>
                <a:endParaRPr lang="en-US" sz="2000">
                  <a:latin typeface="Roboto" panose="020B0604020202020204" charset="0"/>
                  <a:ea typeface="Roboto" panose="020B0604020202020204" charset="0"/>
                </a:endParaRPr>
              </a:p>
            </p:txBody>
          </p:sp>
          <p:cxnSp>
            <p:nvCxnSpPr>
              <p:cNvPr id="12" name="Straight Connector 11">
                <a:extLst>
                  <a:ext uri="{FF2B5EF4-FFF2-40B4-BE49-F238E27FC236}">
                    <a16:creationId xmlns:a16="http://schemas.microsoft.com/office/drawing/2014/main" id="{C2673732-5E82-B263-9EE5-F8A660F1DAD4}"/>
                  </a:ext>
                </a:extLst>
              </p:cNvPr>
              <p:cNvCxnSpPr>
                <a:cxnSpLocks/>
              </p:cNvCxnSpPr>
              <p:nvPr/>
            </p:nvCxnSpPr>
            <p:spPr>
              <a:xfrm>
                <a:off x="6012323" y="12562082"/>
                <a:ext cx="11521280" cy="0"/>
              </a:xfrm>
              <a:prstGeom prst="line">
                <a:avLst/>
              </a:prstGeom>
              <a:ln w="38100">
                <a:solidFill>
                  <a:srgbClr val="0E308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B4A305F-84E5-B3C9-A404-44A16BA8F26A}"/>
                  </a:ext>
                </a:extLst>
              </p:cNvPr>
              <p:cNvCxnSpPr>
                <a:cxnSpLocks/>
              </p:cNvCxnSpPr>
              <p:nvPr/>
            </p:nvCxnSpPr>
            <p:spPr>
              <a:xfrm>
                <a:off x="6012323" y="3921194"/>
                <a:ext cx="11521280" cy="0"/>
              </a:xfrm>
              <a:prstGeom prst="line">
                <a:avLst/>
              </a:prstGeom>
              <a:ln w="38100">
                <a:solidFill>
                  <a:srgbClr val="0E3083"/>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2EEE6B8-9567-1C2D-6540-F3693AFA0090}"/>
                  </a:ext>
                </a:extLst>
              </p:cNvPr>
              <p:cNvSpPr txBox="1"/>
              <p:nvPr/>
            </p:nvSpPr>
            <p:spPr>
              <a:xfrm>
                <a:off x="5994035" y="12672048"/>
                <a:ext cx="4608513" cy="981952"/>
              </a:xfrm>
              <a:prstGeom prst="rect">
                <a:avLst/>
              </a:prstGeom>
              <a:noFill/>
            </p:spPr>
            <p:txBody>
              <a:bodyPr wrap="square" rtlCol="0">
                <a:spAutoFit/>
              </a:bodyPr>
              <a:lstStyle/>
              <a:p>
                <a:pPr algn="ctr"/>
                <a:r>
                  <a:rPr lang="nl-NL" sz="2000">
                    <a:solidFill>
                      <a:srgbClr val="00B0F0"/>
                    </a:solidFill>
                    <a:latin typeface="Roboto" panose="020B0604020202020204" charset="0"/>
                    <a:ea typeface="Roboto" panose="020B0604020202020204" charset="0"/>
                  </a:rPr>
                  <a:t>heat </a:t>
                </a:r>
                <a:r>
                  <a:rPr lang="nl-NL" sz="2000" err="1">
                    <a:solidFill>
                      <a:srgbClr val="00B0F0"/>
                    </a:solidFill>
                    <a:latin typeface="Roboto" panose="020B0604020202020204" charset="0"/>
                    <a:ea typeface="Roboto" panose="020B0604020202020204" charset="0"/>
                  </a:rPr>
                  <a:t>loss</a:t>
                </a:r>
                <a:endParaRPr lang="en-US" sz="2000">
                  <a:solidFill>
                    <a:srgbClr val="00B0F0"/>
                  </a:solidFill>
                  <a:latin typeface="Roboto" panose="020B0604020202020204" charset="0"/>
                  <a:ea typeface="Roboto" panose="020B0604020202020204" charset="0"/>
                </a:endParaRPr>
              </a:p>
            </p:txBody>
          </p:sp>
          <p:sp>
            <p:nvSpPr>
              <p:cNvPr id="15" name="TextBox 14">
                <a:extLst>
                  <a:ext uri="{FF2B5EF4-FFF2-40B4-BE49-F238E27FC236}">
                    <a16:creationId xmlns:a16="http://schemas.microsoft.com/office/drawing/2014/main" id="{31C61BF8-A097-0D8A-7911-491EF9A48728}"/>
                  </a:ext>
                </a:extLst>
              </p:cNvPr>
              <p:cNvSpPr txBox="1"/>
              <p:nvPr/>
            </p:nvSpPr>
            <p:spPr>
              <a:xfrm>
                <a:off x="12906805" y="12671537"/>
                <a:ext cx="4608513" cy="981952"/>
              </a:xfrm>
              <a:prstGeom prst="rect">
                <a:avLst/>
              </a:prstGeom>
              <a:noFill/>
            </p:spPr>
            <p:txBody>
              <a:bodyPr wrap="square" rtlCol="0">
                <a:spAutoFit/>
              </a:bodyPr>
              <a:lstStyle/>
              <a:p>
                <a:pPr algn="ctr"/>
                <a:r>
                  <a:rPr lang="nl-NL" sz="2000">
                    <a:solidFill>
                      <a:srgbClr val="F16682"/>
                    </a:solidFill>
                    <a:latin typeface="Roboto" panose="020B0604020202020204" charset="0"/>
                    <a:ea typeface="Roboto" panose="020B0604020202020204" charset="0"/>
                  </a:rPr>
                  <a:t>heat </a:t>
                </a:r>
                <a:r>
                  <a:rPr lang="nl-NL" sz="2000" err="1">
                    <a:solidFill>
                      <a:srgbClr val="F16682"/>
                    </a:solidFill>
                    <a:latin typeface="Roboto" panose="020B0604020202020204" charset="0"/>
                    <a:ea typeface="Roboto" panose="020B0604020202020204" charset="0"/>
                  </a:rPr>
                  <a:t>gain</a:t>
                </a:r>
                <a:endParaRPr lang="en-US" sz="2000">
                  <a:solidFill>
                    <a:srgbClr val="F16682"/>
                  </a:solidFill>
                  <a:latin typeface="Roboto" panose="020B0604020202020204" charset="0"/>
                  <a:ea typeface="Roboto" panose="020B0604020202020204" charset="0"/>
                </a:endParaRPr>
              </a:p>
            </p:txBody>
          </p:sp>
        </p:grpSp>
        <p:sp>
          <p:nvSpPr>
            <p:cNvPr id="5" name="Rectangle 4">
              <a:extLst>
                <a:ext uri="{FF2B5EF4-FFF2-40B4-BE49-F238E27FC236}">
                  <a16:creationId xmlns:a16="http://schemas.microsoft.com/office/drawing/2014/main" id="{FF15F069-0356-E79A-BF9E-5B435C635774}"/>
                </a:ext>
              </a:extLst>
            </p:cNvPr>
            <p:cNvSpPr/>
            <p:nvPr/>
          </p:nvSpPr>
          <p:spPr>
            <a:xfrm>
              <a:off x="5405947" y="4364489"/>
              <a:ext cx="2736567" cy="527051"/>
            </a:xfrm>
            <a:prstGeom prst="rect">
              <a:avLst/>
            </a:prstGeom>
            <a:noFill/>
            <a:ln w="19050">
              <a:solidFill>
                <a:srgbClr val="FFFF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B0604020202020204" charset="0"/>
                <a:ea typeface="Roboto" panose="020B0604020202020204" charset="0"/>
              </a:endParaRPr>
            </a:p>
          </p:txBody>
        </p:sp>
        <p:sp>
          <p:nvSpPr>
            <p:cNvPr id="6" name="Rectangle 5">
              <a:extLst>
                <a:ext uri="{FF2B5EF4-FFF2-40B4-BE49-F238E27FC236}">
                  <a16:creationId xmlns:a16="http://schemas.microsoft.com/office/drawing/2014/main" id="{DEED3205-A6E6-2790-149B-E593D74A4E5F}"/>
                </a:ext>
              </a:extLst>
            </p:cNvPr>
            <p:cNvSpPr/>
            <p:nvPr/>
          </p:nvSpPr>
          <p:spPr>
            <a:xfrm>
              <a:off x="5416804" y="4891905"/>
              <a:ext cx="2736567" cy="527051"/>
            </a:xfrm>
            <a:prstGeom prst="rect">
              <a:avLst/>
            </a:prstGeom>
            <a:noFill/>
            <a:ln w="19050">
              <a:solidFill>
                <a:srgbClr val="FFFF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B0604020202020204" charset="0"/>
                <a:ea typeface="Roboto" panose="020B0604020202020204" charset="0"/>
              </a:endParaRPr>
            </a:p>
          </p:txBody>
        </p:sp>
      </p:grpSp>
    </p:spTree>
    <p:extLst>
      <p:ext uri="{BB962C8B-B14F-4D97-AF65-F5344CB8AC3E}">
        <p14:creationId xmlns:p14="http://schemas.microsoft.com/office/powerpoint/2010/main" val="1529737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9E07A9-895D-2C41-AC67-C334EB6DCCF2}"/>
              </a:ext>
            </a:extLst>
          </p:cNvPr>
          <p:cNvSpPr>
            <a:spLocks noGrp="1"/>
          </p:cNvSpPr>
          <p:nvPr>
            <p:ph type="ctrTitle"/>
          </p:nvPr>
        </p:nvSpPr>
        <p:spPr/>
        <p:txBody>
          <a:bodyPr>
            <a:normAutofit fontScale="90000"/>
          </a:bodyPr>
          <a:lstStyle/>
          <a:p>
            <a:r>
              <a:rPr lang="nl-NL" dirty="0" err="1"/>
              <a:t>ill</a:t>
            </a:r>
            <a:r>
              <a:rPr lang="nl-NL" dirty="0"/>
              <a:t> </a:t>
            </a:r>
            <a:r>
              <a:rPr lang="nl-NL" dirty="0" err="1"/>
              <a:t>not</a:t>
            </a:r>
            <a:r>
              <a:rPr lang="nl-NL" dirty="0"/>
              <a:t> present </a:t>
            </a:r>
            <a:r>
              <a:rPr lang="nl-NL" dirty="0" err="1"/>
              <a:t>this</a:t>
            </a:r>
            <a:r>
              <a:rPr lang="nl-NL" dirty="0"/>
              <a:t> </a:t>
            </a:r>
            <a:r>
              <a:rPr lang="nl-NL" dirty="0" err="1"/>
              <a:t>hidden</a:t>
            </a:r>
            <a:r>
              <a:rPr lang="nl-NL" dirty="0"/>
              <a:t> slide </a:t>
            </a:r>
            <a:r>
              <a:rPr lang="nl-NL" dirty="0" err="1"/>
              <a:t>and</a:t>
            </a:r>
            <a:r>
              <a:rPr lang="nl-NL" dirty="0"/>
              <a:t> </a:t>
            </a:r>
            <a:r>
              <a:rPr lang="nl-NL" dirty="0" err="1"/>
              <a:t>others</a:t>
            </a:r>
            <a:r>
              <a:rPr lang="nl-NL" dirty="0"/>
              <a:t> </a:t>
            </a:r>
            <a:r>
              <a:rPr lang="nl-NL" dirty="0" err="1"/>
              <a:t>after</a:t>
            </a:r>
            <a:r>
              <a:rPr lang="nl-NL" dirty="0"/>
              <a:t> </a:t>
            </a:r>
            <a:r>
              <a:rPr lang="nl-NL" dirty="0" err="1"/>
              <a:t>this</a:t>
            </a:r>
            <a:r>
              <a:rPr lang="nl-NL" dirty="0"/>
              <a:t> </a:t>
            </a:r>
            <a:r>
              <a:rPr lang="nl-NL" dirty="0" err="1"/>
              <a:t>one</a:t>
            </a:r>
            <a:r>
              <a:rPr lang="nl-NL" dirty="0"/>
              <a:t>. Slides </a:t>
            </a:r>
            <a:r>
              <a:rPr lang="nl-NL" dirty="0" err="1"/>
              <a:t>may</a:t>
            </a:r>
            <a:r>
              <a:rPr lang="nl-NL" dirty="0"/>
              <a:t> </a:t>
            </a:r>
            <a:r>
              <a:rPr lang="nl-NL" dirty="0" err="1"/>
              <a:t>be</a:t>
            </a:r>
            <a:r>
              <a:rPr lang="nl-NL" dirty="0"/>
              <a:t> </a:t>
            </a:r>
            <a:r>
              <a:rPr lang="nl-NL" dirty="0" err="1"/>
              <a:t>used</a:t>
            </a:r>
            <a:r>
              <a:rPr lang="nl-NL" dirty="0"/>
              <a:t> </a:t>
            </a:r>
            <a:r>
              <a:rPr lang="nl-NL" dirty="0" err="1"/>
              <a:t>to</a:t>
            </a:r>
            <a:r>
              <a:rPr lang="nl-NL" dirty="0"/>
              <a:t> </a:t>
            </a:r>
            <a:r>
              <a:rPr lang="nl-NL" dirty="0" err="1"/>
              <a:t>answer</a:t>
            </a:r>
            <a:r>
              <a:rPr lang="nl-NL" dirty="0"/>
              <a:t> </a:t>
            </a:r>
            <a:r>
              <a:rPr lang="nl-NL" dirty="0" err="1"/>
              <a:t>questions</a:t>
            </a:r>
            <a:r>
              <a:rPr lang="nl-NL" dirty="0"/>
              <a:t>.</a:t>
            </a:r>
          </a:p>
        </p:txBody>
      </p:sp>
    </p:spTree>
    <p:extLst>
      <p:ext uri="{BB962C8B-B14F-4D97-AF65-F5344CB8AC3E}">
        <p14:creationId xmlns:p14="http://schemas.microsoft.com/office/powerpoint/2010/main" val="1543751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E035A8F-56E3-433D-95F0-85B7EE4EFA2A}"/>
              </a:ext>
            </a:extLst>
          </p:cNvPr>
          <p:cNvSpPr>
            <a:spLocks noGrp="1"/>
          </p:cNvSpPr>
          <p:nvPr>
            <p:ph type="body" sz="quarter" idx="14"/>
          </p:nvPr>
        </p:nvSpPr>
        <p:spPr/>
        <p:txBody>
          <a:bodyPr/>
          <a:lstStyle/>
          <a:p>
            <a:r>
              <a:rPr lang="en-US" dirty="0"/>
              <a:t>Twomes: Digital Twins for the Home Heating Transition</a:t>
            </a:r>
            <a:endParaRPr lang="nl-NL" dirty="0"/>
          </a:p>
        </p:txBody>
      </p:sp>
      <p:sp>
        <p:nvSpPr>
          <p:cNvPr id="2" name="Title 1"/>
          <p:cNvSpPr>
            <a:spLocks noGrp="1"/>
          </p:cNvSpPr>
          <p:nvPr>
            <p:ph type="title"/>
          </p:nvPr>
        </p:nvSpPr>
        <p:spPr/>
        <p:txBody>
          <a:bodyPr>
            <a:normAutofit/>
          </a:bodyPr>
          <a:lstStyle/>
          <a:p>
            <a:r>
              <a:rPr lang="nl-NL" dirty="0"/>
              <a:t>In a nutshell; </a:t>
            </a:r>
            <a:r>
              <a:rPr lang="nl-NL" dirty="0" err="1"/>
              <a:t>questions</a:t>
            </a:r>
            <a:endParaRPr lang="nl-NL" dirty="0"/>
          </a:p>
        </p:txBody>
      </p:sp>
      <p:sp>
        <p:nvSpPr>
          <p:cNvPr id="3" name="Content Placeholder 2"/>
          <p:cNvSpPr>
            <a:spLocks noGrp="1"/>
          </p:cNvSpPr>
          <p:nvPr>
            <p:ph idx="1"/>
          </p:nvPr>
        </p:nvSpPr>
        <p:spPr>
          <a:xfrm>
            <a:off x="1231200" y="4066162"/>
            <a:ext cx="21008156" cy="8430638"/>
          </a:xfrm>
        </p:spPr>
        <p:txBody>
          <a:bodyPr>
            <a:normAutofit/>
          </a:bodyPr>
          <a:lstStyle/>
          <a:p>
            <a:r>
              <a:rPr lang="nl-NL" sz="4400" dirty="0" err="1"/>
              <a:t>What</a:t>
            </a:r>
            <a:r>
              <a:rPr lang="nl-NL" sz="4400" dirty="0"/>
              <a:t> are </a:t>
            </a:r>
            <a:r>
              <a:rPr lang="nl-NL" sz="4400" dirty="0" err="1"/>
              <a:t>crucial</a:t>
            </a:r>
            <a:r>
              <a:rPr lang="nl-NL" sz="4400" dirty="0"/>
              <a:t> </a:t>
            </a:r>
            <a:r>
              <a:rPr lang="nl-NL" sz="4400" dirty="0" err="1"/>
              <a:t>physical</a:t>
            </a:r>
            <a:r>
              <a:rPr lang="nl-NL" sz="4400" dirty="0"/>
              <a:t> parameters </a:t>
            </a:r>
            <a:r>
              <a:rPr lang="nl-NL" sz="4400" dirty="0" err="1"/>
              <a:t>for</a:t>
            </a:r>
            <a:r>
              <a:rPr lang="nl-NL" sz="4400" dirty="0"/>
              <a:t> </a:t>
            </a:r>
            <a:r>
              <a:rPr lang="nl-NL" sz="4400" dirty="0" err="1"/>
              <a:t>the</a:t>
            </a:r>
            <a:r>
              <a:rPr lang="nl-NL" sz="4400" dirty="0"/>
              <a:t> home </a:t>
            </a:r>
            <a:r>
              <a:rPr lang="nl-NL" sz="4400" dirty="0" err="1"/>
              <a:t>heating</a:t>
            </a:r>
            <a:r>
              <a:rPr lang="nl-NL" sz="4400" dirty="0"/>
              <a:t> </a:t>
            </a:r>
            <a:r>
              <a:rPr lang="nl-NL" sz="4400" dirty="0" err="1"/>
              <a:t>transition</a:t>
            </a:r>
            <a:r>
              <a:rPr lang="nl-NL" sz="4400" dirty="0"/>
              <a:t> of a home?</a:t>
            </a:r>
          </a:p>
          <a:p>
            <a:r>
              <a:rPr lang="nl-NL" sz="4400" dirty="0" err="1">
                <a:solidFill>
                  <a:srgbClr val="F16682"/>
                </a:solidFill>
              </a:rPr>
              <a:t>Can</a:t>
            </a:r>
            <a:r>
              <a:rPr lang="nl-NL" sz="4400" dirty="0">
                <a:solidFill>
                  <a:srgbClr val="F16682"/>
                </a:solidFill>
              </a:rPr>
              <a:t> we collect energy monitoring data </a:t>
            </a:r>
            <a:r>
              <a:rPr lang="nl-NL" sz="4400" dirty="0" err="1">
                <a:solidFill>
                  <a:srgbClr val="F16682"/>
                </a:solidFill>
              </a:rPr>
              <a:t>for</a:t>
            </a:r>
            <a:r>
              <a:rPr lang="nl-NL" sz="4400" dirty="0">
                <a:solidFill>
                  <a:srgbClr val="F16682"/>
                </a:solidFill>
              </a:rPr>
              <a:t> </a:t>
            </a:r>
            <a:r>
              <a:rPr lang="nl-NL" sz="4400" dirty="0" err="1">
                <a:solidFill>
                  <a:srgbClr val="F16682"/>
                </a:solidFill>
              </a:rPr>
              <a:t>this</a:t>
            </a:r>
            <a:r>
              <a:rPr lang="nl-NL" sz="4400" dirty="0">
                <a:solidFill>
                  <a:srgbClr val="F16682"/>
                </a:solidFill>
              </a:rPr>
              <a:t> </a:t>
            </a:r>
            <a:r>
              <a:rPr lang="nl-NL" sz="4400" dirty="0" err="1">
                <a:solidFill>
                  <a:srgbClr val="F16682"/>
                </a:solidFill>
              </a:rPr>
              <a:t>with</a:t>
            </a:r>
            <a:r>
              <a:rPr lang="nl-NL" sz="4400" dirty="0">
                <a:solidFill>
                  <a:srgbClr val="F16682"/>
                </a:solidFill>
              </a:rPr>
              <a:t> a few </a:t>
            </a:r>
            <a:r>
              <a:rPr lang="nl-NL" sz="4400" dirty="0" err="1">
                <a:solidFill>
                  <a:srgbClr val="F16682"/>
                </a:solidFill>
              </a:rPr>
              <a:t>measurement</a:t>
            </a:r>
            <a:r>
              <a:rPr lang="nl-NL" sz="4400" dirty="0">
                <a:solidFill>
                  <a:srgbClr val="F16682"/>
                </a:solidFill>
              </a:rPr>
              <a:t> </a:t>
            </a:r>
            <a:r>
              <a:rPr lang="nl-NL" sz="4400" dirty="0" err="1">
                <a:solidFill>
                  <a:srgbClr val="F16682"/>
                </a:solidFill>
              </a:rPr>
              <a:t>devices</a:t>
            </a:r>
            <a:r>
              <a:rPr lang="nl-NL" sz="4400" dirty="0">
                <a:solidFill>
                  <a:srgbClr val="F16682"/>
                </a:solidFill>
              </a:rPr>
              <a:t>?</a:t>
            </a:r>
          </a:p>
          <a:p>
            <a:r>
              <a:rPr lang="nl-NL" sz="4400" b="1" dirty="0" err="1">
                <a:solidFill>
                  <a:srgbClr val="B1D249"/>
                </a:solidFill>
              </a:rPr>
              <a:t>Can</a:t>
            </a:r>
            <a:r>
              <a:rPr lang="nl-NL" sz="4400" b="1" dirty="0">
                <a:solidFill>
                  <a:srgbClr val="B1D249"/>
                </a:solidFill>
              </a:rPr>
              <a:t> we </a:t>
            </a:r>
            <a:r>
              <a:rPr lang="nl-NL" sz="4400" b="1" dirty="0" err="1">
                <a:solidFill>
                  <a:srgbClr val="B1D249"/>
                </a:solidFill>
              </a:rPr>
              <a:t>learn</a:t>
            </a:r>
            <a:r>
              <a:rPr lang="nl-NL" sz="4400" b="1" dirty="0">
                <a:solidFill>
                  <a:srgbClr val="B1D249"/>
                </a:solidFill>
              </a:rPr>
              <a:t> </a:t>
            </a:r>
            <a:r>
              <a:rPr lang="nl-NL" sz="4400" b="1" dirty="0" err="1">
                <a:solidFill>
                  <a:srgbClr val="B1D249"/>
                </a:solidFill>
              </a:rPr>
              <a:t>the</a:t>
            </a:r>
            <a:r>
              <a:rPr lang="nl-NL" sz="4400" b="1" dirty="0">
                <a:solidFill>
                  <a:srgbClr val="B1D249"/>
                </a:solidFill>
              </a:rPr>
              <a:t> </a:t>
            </a:r>
            <a:r>
              <a:rPr lang="nl-NL" sz="4400" b="1" dirty="0" err="1">
                <a:solidFill>
                  <a:srgbClr val="B1D249"/>
                </a:solidFill>
              </a:rPr>
              <a:t>crucial</a:t>
            </a:r>
            <a:r>
              <a:rPr lang="nl-NL" sz="4400" b="1" dirty="0">
                <a:solidFill>
                  <a:srgbClr val="B1D249"/>
                </a:solidFill>
              </a:rPr>
              <a:t> parameters per home </a:t>
            </a:r>
            <a:r>
              <a:rPr lang="nl-NL" sz="4400" b="1" dirty="0" err="1">
                <a:solidFill>
                  <a:srgbClr val="B1D249"/>
                </a:solidFill>
              </a:rPr>
              <a:t>automatically</a:t>
            </a:r>
            <a:r>
              <a:rPr lang="nl-NL" sz="4400" b="1" dirty="0">
                <a:solidFill>
                  <a:srgbClr val="B1D249"/>
                </a:solidFill>
              </a:rPr>
              <a:t> </a:t>
            </a:r>
            <a:r>
              <a:rPr lang="nl-NL" sz="4400" b="1" dirty="0" err="1">
                <a:solidFill>
                  <a:srgbClr val="B1D249"/>
                </a:solidFill>
              </a:rPr>
              <a:t>from</a:t>
            </a:r>
            <a:r>
              <a:rPr lang="nl-NL" sz="4400" b="1" dirty="0">
                <a:solidFill>
                  <a:srgbClr val="B1D249"/>
                </a:solidFill>
              </a:rPr>
              <a:t> ~ 2 weeks of </a:t>
            </a:r>
            <a:r>
              <a:rPr lang="nl-NL" sz="4400" b="1" dirty="0" err="1">
                <a:solidFill>
                  <a:srgbClr val="B1D249"/>
                </a:solidFill>
              </a:rPr>
              <a:t>measurement</a:t>
            </a:r>
            <a:r>
              <a:rPr lang="nl-NL" sz="4400" b="1" dirty="0">
                <a:solidFill>
                  <a:srgbClr val="B1D249"/>
                </a:solidFill>
              </a:rPr>
              <a:t> data?</a:t>
            </a:r>
          </a:p>
        </p:txBody>
      </p:sp>
    </p:spTree>
    <p:extLst>
      <p:ext uri="{BB962C8B-B14F-4D97-AF65-F5344CB8AC3E}">
        <p14:creationId xmlns:p14="http://schemas.microsoft.com/office/powerpoint/2010/main" val="176809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E035A8F-56E3-433D-95F0-85B7EE4EFA2A}"/>
              </a:ext>
            </a:extLst>
          </p:cNvPr>
          <p:cNvSpPr>
            <a:spLocks noGrp="1"/>
          </p:cNvSpPr>
          <p:nvPr>
            <p:ph type="body" sz="quarter" idx="14"/>
          </p:nvPr>
        </p:nvSpPr>
        <p:spPr/>
        <p:txBody>
          <a:bodyPr/>
          <a:lstStyle/>
          <a:p>
            <a:r>
              <a:rPr lang="en-US" dirty="0"/>
              <a:t>Twomes: Digital Twins for the Home Heating Transition</a:t>
            </a:r>
            <a:endParaRPr lang="nl-NL" dirty="0"/>
          </a:p>
        </p:txBody>
      </p:sp>
      <p:sp>
        <p:nvSpPr>
          <p:cNvPr id="2" name="Title 1"/>
          <p:cNvSpPr>
            <a:spLocks noGrp="1"/>
          </p:cNvSpPr>
          <p:nvPr>
            <p:ph type="title"/>
          </p:nvPr>
        </p:nvSpPr>
        <p:spPr/>
        <p:txBody>
          <a:bodyPr>
            <a:normAutofit/>
          </a:bodyPr>
          <a:lstStyle/>
          <a:p>
            <a:r>
              <a:rPr lang="nl-NL" dirty="0"/>
              <a:t>Agenda</a:t>
            </a:r>
          </a:p>
        </p:txBody>
      </p:sp>
      <p:sp>
        <p:nvSpPr>
          <p:cNvPr id="3" name="Content Placeholder 2"/>
          <p:cNvSpPr>
            <a:spLocks noGrp="1"/>
          </p:cNvSpPr>
          <p:nvPr>
            <p:ph idx="1"/>
          </p:nvPr>
        </p:nvSpPr>
        <p:spPr>
          <a:xfrm>
            <a:off x="1231200" y="4066162"/>
            <a:ext cx="21008156" cy="8430638"/>
          </a:xfrm>
        </p:spPr>
        <p:txBody>
          <a:bodyPr>
            <a:normAutofit fontScale="92500" lnSpcReduction="10000"/>
          </a:bodyPr>
          <a:lstStyle/>
          <a:p>
            <a:pPr marL="742950" indent="-742950">
              <a:lnSpc>
                <a:spcPct val="150000"/>
              </a:lnSpc>
              <a:buFont typeface="+mj-lt"/>
              <a:buAutoNum type="arabicPeriod"/>
            </a:pPr>
            <a:r>
              <a:rPr lang="nl-NL" sz="4400" dirty="0">
                <a:solidFill>
                  <a:schemeClr val="bg1">
                    <a:lumMod val="75000"/>
                  </a:schemeClr>
                </a:solidFill>
              </a:rPr>
              <a:t>Summary</a:t>
            </a:r>
          </a:p>
          <a:p>
            <a:pPr marL="742950" indent="-742950">
              <a:lnSpc>
                <a:spcPct val="150000"/>
              </a:lnSpc>
              <a:buFont typeface="+mj-lt"/>
              <a:buAutoNum type="arabicPeriod"/>
            </a:pPr>
            <a:r>
              <a:rPr lang="nl-NL" sz="4400" dirty="0" err="1"/>
              <a:t>Who</a:t>
            </a:r>
            <a:r>
              <a:rPr lang="nl-NL" sz="4400" dirty="0"/>
              <a:t>?</a:t>
            </a:r>
          </a:p>
          <a:p>
            <a:pPr marL="742950" indent="-742950">
              <a:lnSpc>
                <a:spcPct val="150000"/>
              </a:lnSpc>
              <a:buFont typeface="+mj-lt"/>
              <a:buAutoNum type="arabicPeriod"/>
            </a:pPr>
            <a:r>
              <a:rPr lang="nl-NL" sz="4400" dirty="0" err="1"/>
              <a:t>Why</a:t>
            </a:r>
            <a:r>
              <a:rPr lang="nl-NL" sz="4400" dirty="0"/>
              <a:t>?</a:t>
            </a:r>
          </a:p>
          <a:p>
            <a:pPr marL="742950" indent="-742950">
              <a:lnSpc>
                <a:spcPct val="150000"/>
              </a:lnSpc>
              <a:buFont typeface="+mj-lt"/>
              <a:buAutoNum type="arabicPeriod"/>
            </a:pPr>
            <a:r>
              <a:rPr lang="nl-NL" sz="4400" dirty="0"/>
              <a:t>How? (</a:t>
            </a:r>
            <a:r>
              <a:rPr lang="nl-NL" sz="4400" dirty="0" err="1"/>
              <a:t>method</a:t>
            </a:r>
            <a:r>
              <a:rPr lang="nl-NL" sz="4400" dirty="0"/>
              <a:t> &amp; tools we </a:t>
            </a:r>
            <a:r>
              <a:rPr lang="nl-NL" sz="4400" dirty="0" err="1"/>
              <a:t>developed</a:t>
            </a:r>
            <a:r>
              <a:rPr lang="nl-NL" sz="4400" dirty="0"/>
              <a:t>)</a:t>
            </a:r>
          </a:p>
          <a:p>
            <a:pPr lvl="1">
              <a:lnSpc>
                <a:spcPct val="150000"/>
              </a:lnSpc>
            </a:pPr>
            <a:r>
              <a:rPr lang="nl-NL" sz="3600" dirty="0"/>
              <a:t>Data Collection (WP2)</a:t>
            </a:r>
          </a:p>
          <a:p>
            <a:pPr lvl="1">
              <a:lnSpc>
                <a:spcPct val="150000"/>
              </a:lnSpc>
            </a:pPr>
            <a:r>
              <a:rPr lang="nl-NL" sz="3600" dirty="0"/>
              <a:t>Data Analysis (WP3)</a:t>
            </a:r>
          </a:p>
          <a:p>
            <a:pPr marL="742950" indent="-742950">
              <a:lnSpc>
                <a:spcPct val="150000"/>
              </a:lnSpc>
              <a:buFont typeface="+mj-lt"/>
              <a:buAutoNum type="arabicPeriod"/>
            </a:pPr>
            <a:r>
              <a:rPr lang="nl-NL" sz="4400" dirty="0" err="1"/>
              <a:t>So</a:t>
            </a:r>
            <a:r>
              <a:rPr lang="nl-NL" sz="4400" dirty="0"/>
              <a:t>? (</a:t>
            </a:r>
            <a:r>
              <a:rPr lang="nl-NL" sz="4400" dirty="0" err="1"/>
              <a:t>results</a:t>
            </a:r>
            <a:r>
              <a:rPr lang="nl-NL" sz="4400" dirty="0"/>
              <a:t>, </a:t>
            </a:r>
            <a:r>
              <a:rPr lang="nl-NL" sz="4400" dirty="0" err="1"/>
              <a:t>conclusion</a:t>
            </a:r>
            <a:r>
              <a:rPr lang="nl-NL" sz="4400" dirty="0"/>
              <a:t>)</a:t>
            </a:r>
          </a:p>
          <a:p>
            <a:pPr marL="742950" indent="-742950">
              <a:lnSpc>
                <a:spcPct val="150000"/>
              </a:lnSpc>
              <a:buFont typeface="+mj-lt"/>
              <a:buAutoNum type="arabicPeriod"/>
            </a:pPr>
            <a:r>
              <a:rPr lang="nl-NL" sz="4400" dirty="0" err="1"/>
              <a:t>Now</a:t>
            </a:r>
            <a:r>
              <a:rPr lang="nl-NL" sz="4400" dirty="0"/>
              <a:t> </a:t>
            </a:r>
            <a:r>
              <a:rPr lang="nl-NL" sz="4400" dirty="0" err="1"/>
              <a:t>what</a:t>
            </a:r>
            <a:r>
              <a:rPr lang="nl-NL" sz="4400" dirty="0"/>
              <a:t>?</a:t>
            </a:r>
          </a:p>
          <a:p>
            <a:pPr marL="742950" indent="-742950">
              <a:lnSpc>
                <a:spcPct val="150000"/>
              </a:lnSpc>
              <a:buFont typeface="+mj-lt"/>
              <a:buAutoNum type="arabicPeriod"/>
            </a:pPr>
            <a:endParaRPr lang="nl-NL" sz="4400" dirty="0"/>
          </a:p>
          <a:p>
            <a:pPr marL="742950" indent="-742950">
              <a:buFont typeface="+mj-lt"/>
              <a:buAutoNum type="arabicPeriod"/>
            </a:pPr>
            <a:endParaRPr lang="nl-NL" sz="4400" dirty="0"/>
          </a:p>
          <a:p>
            <a:pPr lvl="1"/>
            <a:endParaRPr lang="nl-NL" sz="3600" dirty="0"/>
          </a:p>
          <a:p>
            <a:pPr lvl="2"/>
            <a:endParaRPr lang="nl-NL" sz="2800" dirty="0"/>
          </a:p>
          <a:p>
            <a:pPr lvl="2"/>
            <a:endParaRPr lang="nl-NL" sz="2800" dirty="0"/>
          </a:p>
          <a:p>
            <a:pPr lvl="2"/>
            <a:endParaRPr lang="nl-NL" sz="2800" dirty="0"/>
          </a:p>
          <a:p>
            <a:pPr lvl="1"/>
            <a:endParaRPr lang="nl-NL" i="1" dirty="0"/>
          </a:p>
        </p:txBody>
      </p:sp>
    </p:spTree>
    <p:extLst>
      <p:ext uri="{BB962C8B-B14F-4D97-AF65-F5344CB8AC3E}">
        <p14:creationId xmlns:p14="http://schemas.microsoft.com/office/powerpoint/2010/main" val="1787685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Tijdelijke aanduiding voor afbeelding 3" descr="Afbeelding met gras, buiten, veld, groep&#10;&#10;Automatisch gegenereerde beschrijving">
            <a:extLst>
              <a:ext uri="{FF2B5EF4-FFF2-40B4-BE49-F238E27FC236}">
                <a16:creationId xmlns:a16="http://schemas.microsoft.com/office/drawing/2014/main" id="{BDE14A24-F739-C548-9F7B-DA76B6492CD7}"/>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20" y="10"/>
            <a:ext cx="24387155" cy="13715990"/>
          </a:xfrm>
          <a:noFill/>
        </p:spPr>
      </p:pic>
      <p:sp>
        <p:nvSpPr>
          <p:cNvPr id="6" name="Rectangle 5">
            <a:extLst>
              <a:ext uri="{FF2B5EF4-FFF2-40B4-BE49-F238E27FC236}">
                <a16:creationId xmlns:a16="http://schemas.microsoft.com/office/drawing/2014/main" id="{5717B5DD-2BBE-4C4E-8C6A-217D03E57E7C}"/>
              </a:ext>
            </a:extLst>
          </p:cNvPr>
          <p:cNvSpPr/>
          <p:nvPr/>
        </p:nvSpPr>
        <p:spPr>
          <a:xfrm>
            <a:off x="1175437" y="2916188"/>
            <a:ext cx="21838410" cy="9847312"/>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3">
            <a:extLst>
              <a:ext uri="{FF2B5EF4-FFF2-40B4-BE49-F238E27FC236}">
                <a16:creationId xmlns:a16="http://schemas.microsoft.com/office/drawing/2014/main" id="{D0224F60-A78B-4752-8345-F6E828B5AF11}"/>
              </a:ext>
            </a:extLst>
          </p:cNvPr>
          <p:cNvSpPr>
            <a:spLocks noGrp="1"/>
          </p:cNvSpPr>
          <p:nvPr>
            <p:ph type="title"/>
          </p:nvPr>
        </p:nvSpPr>
        <p:spPr>
          <a:xfrm>
            <a:off x="1187522" y="1186528"/>
            <a:ext cx="23199653" cy="1309278"/>
          </a:xfrm>
          <a:solidFill>
            <a:srgbClr val="FFFFFF">
              <a:alpha val="50196"/>
            </a:srgbClr>
          </a:solidFill>
        </p:spPr>
        <p:txBody>
          <a:bodyPr lIns="360000" rIns="180000" anchor="t">
            <a:noAutofit/>
          </a:bodyPr>
          <a:lstStyle/>
          <a:p>
            <a:r>
              <a:rPr lang="nl-NL" sz="4800" dirty="0">
                <a:solidFill>
                  <a:schemeClr val="bg1"/>
                </a:solidFill>
              </a:rPr>
              <a:t>Research Group Energy </a:t>
            </a:r>
            <a:r>
              <a:rPr lang="nl-NL" sz="4800" dirty="0" err="1">
                <a:solidFill>
                  <a:schemeClr val="bg1"/>
                </a:solidFill>
              </a:rPr>
              <a:t>Transition</a:t>
            </a:r>
            <a:r>
              <a:rPr lang="nl-NL" sz="4800" dirty="0">
                <a:solidFill>
                  <a:schemeClr val="bg1"/>
                </a:solidFill>
              </a:rPr>
              <a:t>, Windesheim University of </a:t>
            </a:r>
            <a:r>
              <a:rPr lang="nl-NL" sz="4800" dirty="0" err="1">
                <a:solidFill>
                  <a:schemeClr val="bg1"/>
                </a:solidFill>
              </a:rPr>
              <a:t>Applied</a:t>
            </a:r>
            <a:r>
              <a:rPr lang="nl-NL" sz="4800" dirty="0">
                <a:solidFill>
                  <a:schemeClr val="bg1"/>
                </a:solidFill>
              </a:rPr>
              <a:t> Sciences</a:t>
            </a:r>
          </a:p>
        </p:txBody>
      </p:sp>
      <p:sp>
        <p:nvSpPr>
          <p:cNvPr id="2" name="Vlak schuine baan licht">
            <a:extLst>
              <a:ext uri="{FF2B5EF4-FFF2-40B4-BE49-F238E27FC236}">
                <a16:creationId xmlns:a16="http://schemas.microsoft.com/office/drawing/2014/main" id="{DB78105E-357B-49FD-97A0-BE2935795796}"/>
              </a:ext>
            </a:extLst>
          </p:cNvPr>
          <p:cNvSpPr/>
          <p:nvPr/>
        </p:nvSpPr>
        <p:spPr>
          <a:xfrm rot="960000">
            <a:off x="23316889" y="4956548"/>
            <a:ext cx="1273815" cy="94755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lak schuine baan">
            <a:extLst>
              <a:ext uri="{FF2B5EF4-FFF2-40B4-BE49-F238E27FC236}">
                <a16:creationId xmlns:a16="http://schemas.microsoft.com/office/drawing/2014/main" id="{6AF69A67-640A-454B-8A26-1CF5B7EC0879}"/>
              </a:ext>
            </a:extLst>
          </p:cNvPr>
          <p:cNvSpPr/>
          <p:nvPr/>
        </p:nvSpPr>
        <p:spPr>
          <a:xfrm rot="960000">
            <a:off x="23821304" y="8327668"/>
            <a:ext cx="1633030" cy="6088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0" name="Group 69">
            <a:extLst>
              <a:ext uri="{FF2B5EF4-FFF2-40B4-BE49-F238E27FC236}">
                <a16:creationId xmlns:a16="http://schemas.microsoft.com/office/drawing/2014/main" id="{BAF2CD1F-0D96-4355-9CCE-361B499E4829}"/>
              </a:ext>
            </a:extLst>
          </p:cNvPr>
          <p:cNvGrpSpPr/>
          <p:nvPr/>
        </p:nvGrpSpPr>
        <p:grpSpPr>
          <a:xfrm>
            <a:off x="14929677" y="9000710"/>
            <a:ext cx="7098491" cy="3440395"/>
            <a:chOff x="14929677" y="9095960"/>
            <a:chExt cx="7098491" cy="3440395"/>
          </a:xfrm>
        </p:grpSpPr>
        <p:pic>
          <p:nvPicPr>
            <p:cNvPr id="49" name="Picture 48" descr="A picture containing sky, outdoor, outdoor object, windmill&#10;&#10;Description automatically generated">
              <a:extLst>
                <a:ext uri="{FF2B5EF4-FFF2-40B4-BE49-F238E27FC236}">
                  <a16:creationId xmlns:a16="http://schemas.microsoft.com/office/drawing/2014/main" id="{5A512B17-906C-418A-8F45-E155F6B7321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482665" y="9766431"/>
              <a:ext cx="3545503" cy="2769924"/>
            </a:xfrm>
            <a:prstGeom prst="rect">
              <a:avLst/>
            </a:prstGeom>
          </p:spPr>
        </p:pic>
        <p:pic>
          <p:nvPicPr>
            <p:cNvPr id="47" name="Picture 46" descr="A picture containing text, person&#10;&#10;Description automatically generated">
              <a:extLst>
                <a:ext uri="{FF2B5EF4-FFF2-40B4-BE49-F238E27FC236}">
                  <a16:creationId xmlns:a16="http://schemas.microsoft.com/office/drawing/2014/main" id="{6FEE149C-A7FA-4754-B88C-F93967B0904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749"/>
            <a:stretch/>
          </p:blipFill>
          <p:spPr>
            <a:xfrm>
              <a:off x="14929677" y="9760583"/>
              <a:ext cx="3552988" cy="2775772"/>
            </a:xfrm>
            <a:prstGeom prst="rect">
              <a:avLst/>
            </a:prstGeom>
          </p:spPr>
        </p:pic>
        <p:sp>
          <p:nvSpPr>
            <p:cNvPr id="11" name="Text Box 5">
              <a:extLst>
                <a:ext uri="{FF2B5EF4-FFF2-40B4-BE49-F238E27FC236}">
                  <a16:creationId xmlns:a16="http://schemas.microsoft.com/office/drawing/2014/main" id="{C433C619-ED71-46BC-8879-4A170D220A43}"/>
                </a:ext>
              </a:extLst>
            </p:cNvPr>
            <p:cNvSpPr txBox="1">
              <a:spLocks noChangeArrowheads="1"/>
            </p:cNvSpPr>
            <p:nvPr/>
          </p:nvSpPr>
          <p:spPr bwMode="auto">
            <a:xfrm>
              <a:off x="16862162" y="9095960"/>
              <a:ext cx="2483029" cy="769441"/>
            </a:xfrm>
            <a:prstGeom prst="rect">
              <a:avLst/>
            </a:prstGeom>
            <a:solidFill>
              <a:srgbClr val="B1D249"/>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defRPr/>
              </a:pPr>
              <a:r>
                <a:rPr lang="nl-NL" sz="4400" dirty="0" err="1">
                  <a:solidFill>
                    <a:prstClr val="white"/>
                  </a:solidFill>
                  <a:latin typeface="Roboto Black" panose="020B0604020202020204" charset="0"/>
                  <a:ea typeface="Roboto Black" panose="020B0604020202020204" charset="0"/>
                </a:rPr>
                <a:t>practice</a:t>
              </a:r>
              <a:endParaRPr lang="en-US" sz="4400" dirty="0">
                <a:solidFill>
                  <a:prstClr val="white"/>
                </a:solidFill>
                <a:latin typeface="Roboto Black" panose="020B0604020202020204" charset="0"/>
                <a:ea typeface="Roboto Black" panose="020B0604020202020204" charset="0"/>
              </a:endParaRPr>
            </a:p>
          </p:txBody>
        </p:sp>
      </p:grpSp>
      <p:cxnSp>
        <p:nvCxnSpPr>
          <p:cNvPr id="12" name="AutoShape 9">
            <a:extLst>
              <a:ext uri="{FF2B5EF4-FFF2-40B4-BE49-F238E27FC236}">
                <a16:creationId xmlns:a16="http://schemas.microsoft.com/office/drawing/2014/main" id="{14A67C3D-DF1B-4504-A61F-A7CCEF9922AD}"/>
              </a:ext>
            </a:extLst>
          </p:cNvPr>
          <p:cNvCxnSpPr>
            <a:cxnSpLocks noChangeShapeType="1"/>
            <a:stCxn id="23" idx="3"/>
            <a:endCxn id="11" idx="1"/>
          </p:cNvCxnSpPr>
          <p:nvPr/>
        </p:nvCxnSpPr>
        <p:spPr bwMode="auto">
          <a:xfrm flipV="1">
            <a:off x="7634370" y="9385431"/>
            <a:ext cx="9227792" cy="26776"/>
          </a:xfrm>
          <a:prstGeom prst="straightConnector1">
            <a:avLst/>
          </a:prstGeom>
          <a:ln>
            <a:noFill/>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15" name="AutoShape 8">
            <a:extLst>
              <a:ext uri="{FF2B5EF4-FFF2-40B4-BE49-F238E27FC236}">
                <a16:creationId xmlns:a16="http://schemas.microsoft.com/office/drawing/2014/main" id="{43613DA8-BA75-4183-A200-AB8FB045DDF4}"/>
              </a:ext>
            </a:extLst>
          </p:cNvPr>
          <p:cNvCxnSpPr>
            <a:cxnSpLocks noChangeShapeType="1"/>
            <a:stCxn id="14" idx="2"/>
            <a:endCxn id="11" idx="0"/>
          </p:cNvCxnSpPr>
          <p:nvPr/>
        </p:nvCxnSpPr>
        <p:spPr bwMode="auto">
          <a:xfrm>
            <a:off x="12193598" y="6347355"/>
            <a:ext cx="5910079" cy="2653355"/>
          </a:xfrm>
          <a:prstGeom prst="straightConnector1">
            <a:avLst/>
          </a:prstGeom>
          <a:ln>
            <a:noFill/>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16" name="AutoShape 10">
            <a:extLst>
              <a:ext uri="{FF2B5EF4-FFF2-40B4-BE49-F238E27FC236}">
                <a16:creationId xmlns:a16="http://schemas.microsoft.com/office/drawing/2014/main" id="{81292080-171E-4029-8138-56EC08B37304}"/>
              </a:ext>
            </a:extLst>
          </p:cNvPr>
          <p:cNvCxnSpPr>
            <a:cxnSpLocks noChangeShapeType="1"/>
            <a:stCxn id="23" idx="0"/>
            <a:endCxn id="14" idx="2"/>
          </p:cNvCxnSpPr>
          <p:nvPr/>
        </p:nvCxnSpPr>
        <p:spPr bwMode="auto">
          <a:xfrm flipV="1">
            <a:off x="6025877" y="6347355"/>
            <a:ext cx="6167721" cy="2680131"/>
          </a:xfrm>
          <a:prstGeom prst="straightConnector1">
            <a:avLst/>
          </a:prstGeom>
          <a:ln>
            <a:noFill/>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19" name="AutoShape 9">
            <a:extLst>
              <a:ext uri="{FF2B5EF4-FFF2-40B4-BE49-F238E27FC236}">
                <a16:creationId xmlns:a16="http://schemas.microsoft.com/office/drawing/2014/main" id="{F45CE727-7596-4CA9-B883-EE019B580DE6}"/>
              </a:ext>
            </a:extLst>
          </p:cNvPr>
          <p:cNvCxnSpPr>
            <a:cxnSpLocks noChangeShapeType="1"/>
            <a:stCxn id="23" idx="3"/>
            <a:endCxn id="11" idx="1"/>
          </p:cNvCxnSpPr>
          <p:nvPr/>
        </p:nvCxnSpPr>
        <p:spPr bwMode="auto">
          <a:xfrm flipV="1">
            <a:off x="7634370" y="9385431"/>
            <a:ext cx="9227792" cy="26776"/>
          </a:xfrm>
          <a:prstGeom prst="straightConnector1">
            <a:avLst/>
          </a:prstGeom>
          <a:ln w="76200">
            <a:solidFill>
              <a:srgbClr val="FF0000"/>
            </a:solidFill>
            <a:prstDash val="sysDash"/>
            <a:headEnd type="triangle" w="med" len="med"/>
            <a:tailEnd type="triangle" w="med" len="med"/>
          </a:ln>
        </p:spPr>
        <p:style>
          <a:lnRef idx="3">
            <a:schemeClr val="dk1"/>
          </a:lnRef>
          <a:fillRef idx="0">
            <a:schemeClr val="dk1"/>
          </a:fillRef>
          <a:effectRef idx="2">
            <a:schemeClr val="dk1"/>
          </a:effectRef>
          <a:fontRef idx="minor">
            <a:schemeClr val="tx1"/>
          </a:fontRef>
        </p:style>
      </p:cxnSp>
      <p:grpSp>
        <p:nvGrpSpPr>
          <p:cNvPr id="69" name="Group 68">
            <a:extLst>
              <a:ext uri="{FF2B5EF4-FFF2-40B4-BE49-F238E27FC236}">
                <a16:creationId xmlns:a16="http://schemas.microsoft.com/office/drawing/2014/main" id="{1A9AC857-9677-4D24-8EB2-33A0F11134EF}"/>
              </a:ext>
            </a:extLst>
          </p:cNvPr>
          <p:cNvGrpSpPr/>
          <p:nvPr/>
        </p:nvGrpSpPr>
        <p:grpSpPr>
          <a:xfrm>
            <a:off x="3558203" y="9027486"/>
            <a:ext cx="4935346" cy="3413619"/>
            <a:chOff x="5037595" y="9122736"/>
            <a:chExt cx="4935346" cy="3413619"/>
          </a:xfrm>
        </p:grpSpPr>
        <p:pic>
          <p:nvPicPr>
            <p:cNvPr id="37" name="Tijdelijke aanduiding voor afbeelding 3" descr="Afbeelding met gras, buiten, veld, groep&#10;&#10;Automatisch gegenereerde beschrijving">
              <a:extLst>
                <a:ext uri="{FF2B5EF4-FFF2-40B4-BE49-F238E27FC236}">
                  <a16:creationId xmlns:a16="http://schemas.microsoft.com/office/drawing/2014/main" id="{6A1BA7B6-18FD-4E21-8F4D-B0202442967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037595" y="9760584"/>
              <a:ext cx="4935346" cy="2775771"/>
            </a:xfrm>
            <a:prstGeom prst="rect">
              <a:avLst/>
            </a:prstGeom>
            <a:noFill/>
          </p:spPr>
        </p:pic>
        <p:sp>
          <p:nvSpPr>
            <p:cNvPr id="23" name="Text Box 6">
              <a:extLst>
                <a:ext uri="{FF2B5EF4-FFF2-40B4-BE49-F238E27FC236}">
                  <a16:creationId xmlns:a16="http://schemas.microsoft.com/office/drawing/2014/main" id="{86119EBA-4FCC-41BF-9A58-475C66E4BC3A}"/>
                </a:ext>
              </a:extLst>
            </p:cNvPr>
            <p:cNvSpPr txBox="1">
              <a:spLocks noChangeArrowheads="1"/>
            </p:cNvSpPr>
            <p:nvPr/>
          </p:nvSpPr>
          <p:spPr bwMode="auto">
            <a:xfrm>
              <a:off x="5896775" y="9122736"/>
              <a:ext cx="3216987" cy="769441"/>
            </a:xfrm>
            <a:prstGeom prst="rect">
              <a:avLst/>
            </a:prstGeom>
            <a:solidFill>
              <a:schemeClr val="accent6"/>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defRPr/>
              </a:pPr>
              <a:r>
                <a:rPr lang="nl-NL" sz="4400" dirty="0">
                  <a:solidFill>
                    <a:prstClr val="white"/>
                  </a:solidFill>
                  <a:latin typeface="Roboto Black" panose="020B0604020202020204" charset="0"/>
                  <a:ea typeface="Roboto Black" panose="020B0604020202020204" charset="0"/>
                </a:rPr>
                <a:t>research</a:t>
              </a:r>
              <a:endParaRPr lang="en-US" sz="4400" dirty="0">
                <a:solidFill>
                  <a:prstClr val="white"/>
                </a:solidFill>
                <a:latin typeface="Roboto Black" panose="020B0604020202020204" charset="0"/>
                <a:ea typeface="Roboto Black" panose="020B0604020202020204" charset="0"/>
              </a:endParaRPr>
            </a:p>
          </p:txBody>
        </p:sp>
      </p:grpSp>
      <p:grpSp>
        <p:nvGrpSpPr>
          <p:cNvPr id="72" name="Group 71">
            <a:extLst>
              <a:ext uri="{FF2B5EF4-FFF2-40B4-BE49-F238E27FC236}">
                <a16:creationId xmlns:a16="http://schemas.microsoft.com/office/drawing/2014/main" id="{112A7E0F-F88C-439A-B324-57A672643FCB}"/>
              </a:ext>
            </a:extLst>
          </p:cNvPr>
          <p:cNvGrpSpPr/>
          <p:nvPr/>
        </p:nvGrpSpPr>
        <p:grpSpPr>
          <a:xfrm>
            <a:off x="8050420" y="3280197"/>
            <a:ext cx="8286355" cy="5554585"/>
            <a:chOff x="8050420" y="3280197"/>
            <a:chExt cx="8286355" cy="5554585"/>
          </a:xfrm>
        </p:grpSpPr>
        <p:grpSp>
          <p:nvGrpSpPr>
            <p:cNvPr id="71" name="Group 70">
              <a:extLst>
                <a:ext uri="{FF2B5EF4-FFF2-40B4-BE49-F238E27FC236}">
                  <a16:creationId xmlns:a16="http://schemas.microsoft.com/office/drawing/2014/main" id="{B1FF0256-0C54-441E-819E-78790CAE0906}"/>
                </a:ext>
              </a:extLst>
            </p:cNvPr>
            <p:cNvGrpSpPr/>
            <p:nvPr/>
          </p:nvGrpSpPr>
          <p:grpSpPr>
            <a:xfrm>
              <a:off x="8050421" y="6134044"/>
              <a:ext cx="3965184" cy="2643456"/>
              <a:chOff x="8050421" y="6134044"/>
              <a:chExt cx="3965184" cy="2643456"/>
            </a:xfrm>
          </p:grpSpPr>
          <p:pic>
            <p:nvPicPr>
              <p:cNvPr id="41" name="Picture 40" descr="A picture containing text, person, computer, indoor&#10;&#10;Description automatically generated">
                <a:extLst>
                  <a:ext uri="{FF2B5EF4-FFF2-40B4-BE49-F238E27FC236}">
                    <a16:creationId xmlns:a16="http://schemas.microsoft.com/office/drawing/2014/main" id="{7D5031CA-809C-451E-9262-115B6084663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flipH="1">
                <a:off x="8050421" y="6134044"/>
                <a:ext cx="3965184" cy="2643456"/>
              </a:xfrm>
              <a:prstGeom prst="rect">
                <a:avLst/>
              </a:prstGeom>
            </p:spPr>
          </p:pic>
          <p:sp>
            <p:nvSpPr>
              <p:cNvPr id="55" name="Text Box 21">
                <a:extLst>
                  <a:ext uri="{FF2B5EF4-FFF2-40B4-BE49-F238E27FC236}">
                    <a16:creationId xmlns:a16="http://schemas.microsoft.com/office/drawing/2014/main" id="{6CEDC725-8A0B-401F-91F1-E8A76610E3C1}"/>
                  </a:ext>
                </a:extLst>
              </p:cNvPr>
              <p:cNvSpPr txBox="1">
                <a:spLocks noChangeArrowheads="1"/>
              </p:cNvSpPr>
              <p:nvPr/>
            </p:nvSpPr>
            <p:spPr bwMode="auto">
              <a:xfrm>
                <a:off x="8050421" y="8022998"/>
                <a:ext cx="3965184" cy="523220"/>
              </a:xfrm>
              <a:prstGeom prst="rect">
                <a:avLst/>
              </a:prstGeom>
              <a:solidFill>
                <a:srgbClr val="FFFFFF">
                  <a:alpha val="85098"/>
                </a:srgbClr>
              </a:solidFill>
              <a:ln w="9525" algn="ctr">
                <a:noFill/>
                <a:miter lim="800000"/>
                <a:headEnd/>
                <a:tailEnd/>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nl-NL" sz="2800" dirty="0" err="1">
                    <a:latin typeface="Roboto Black" panose="020B0604020202020204" charset="0"/>
                    <a:ea typeface="Roboto Black" panose="020B0604020202020204" charset="0"/>
                  </a:rPr>
                  <a:t>Electrical</a:t>
                </a:r>
                <a:r>
                  <a:rPr lang="nl-NL" sz="2800" dirty="0">
                    <a:latin typeface="Roboto Black" panose="020B0604020202020204" charset="0"/>
                    <a:ea typeface="Roboto Black" panose="020B0604020202020204" charset="0"/>
                  </a:rPr>
                  <a:t> Engineering</a:t>
                </a:r>
              </a:p>
            </p:txBody>
          </p:sp>
        </p:grpSp>
        <p:grpSp>
          <p:nvGrpSpPr>
            <p:cNvPr id="61" name="Group 60">
              <a:extLst>
                <a:ext uri="{FF2B5EF4-FFF2-40B4-BE49-F238E27FC236}">
                  <a16:creationId xmlns:a16="http://schemas.microsoft.com/office/drawing/2014/main" id="{A3D82000-222E-482E-9306-772FE84A4857}"/>
                </a:ext>
              </a:extLst>
            </p:cNvPr>
            <p:cNvGrpSpPr/>
            <p:nvPr/>
          </p:nvGrpSpPr>
          <p:grpSpPr>
            <a:xfrm>
              <a:off x="8050420" y="3280197"/>
              <a:ext cx="3965186" cy="2643656"/>
              <a:chOff x="5550599" y="3185342"/>
              <a:chExt cx="3965186" cy="2643656"/>
            </a:xfrm>
          </p:grpSpPr>
          <p:pic>
            <p:nvPicPr>
              <p:cNvPr id="39" name="Picture 38" descr="A picture containing person, ground, outdoor, standing&#10;&#10;Description automatically generated">
                <a:extLst>
                  <a:ext uri="{FF2B5EF4-FFF2-40B4-BE49-F238E27FC236}">
                    <a16:creationId xmlns:a16="http://schemas.microsoft.com/office/drawing/2014/main" id="{3408283B-EBFD-4921-84CC-743607A0597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550600" y="3185342"/>
                <a:ext cx="3965185" cy="2643656"/>
              </a:xfrm>
              <a:prstGeom prst="rect">
                <a:avLst/>
              </a:prstGeom>
            </p:spPr>
          </p:pic>
          <p:sp>
            <p:nvSpPr>
              <p:cNvPr id="18" name="Text Box 21">
                <a:extLst>
                  <a:ext uri="{FF2B5EF4-FFF2-40B4-BE49-F238E27FC236}">
                    <a16:creationId xmlns:a16="http://schemas.microsoft.com/office/drawing/2014/main" id="{A195B2D7-96DD-4FE3-9D07-9139B6C4C028}"/>
                  </a:ext>
                </a:extLst>
              </p:cNvPr>
              <p:cNvSpPr txBox="1">
                <a:spLocks noChangeArrowheads="1"/>
              </p:cNvSpPr>
              <p:nvPr/>
            </p:nvSpPr>
            <p:spPr bwMode="auto">
              <a:xfrm>
                <a:off x="5550599" y="3276070"/>
                <a:ext cx="3760579" cy="523220"/>
              </a:xfrm>
              <a:prstGeom prst="rect">
                <a:avLst/>
              </a:prstGeom>
              <a:solidFill>
                <a:srgbClr val="FFFFFF">
                  <a:alpha val="85098"/>
                </a:srgbClr>
              </a:solidFill>
              <a:ln w="9525" algn="ctr">
                <a:noFill/>
                <a:miter lim="800000"/>
                <a:headEnd/>
                <a:tailEnd/>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nl-NL" sz="2800" dirty="0" err="1">
                    <a:latin typeface="Roboto Black" panose="020B0604020202020204" charset="0"/>
                    <a:ea typeface="Roboto Black" panose="020B0604020202020204" charset="0"/>
                  </a:rPr>
                  <a:t>Civil</a:t>
                </a:r>
                <a:r>
                  <a:rPr lang="nl-NL" sz="2800" dirty="0">
                    <a:latin typeface="Roboto Black" panose="020B0604020202020204" charset="0"/>
                    <a:ea typeface="Roboto Black" panose="020B0604020202020204" charset="0"/>
                  </a:rPr>
                  <a:t> Engineering</a:t>
                </a:r>
              </a:p>
            </p:txBody>
          </p:sp>
        </p:grpSp>
        <p:grpSp>
          <p:nvGrpSpPr>
            <p:cNvPr id="64" name="Group 63">
              <a:extLst>
                <a:ext uri="{FF2B5EF4-FFF2-40B4-BE49-F238E27FC236}">
                  <a16:creationId xmlns:a16="http://schemas.microsoft.com/office/drawing/2014/main" id="{84C43511-CF9C-420D-91FA-83311DEB053E}"/>
                </a:ext>
              </a:extLst>
            </p:cNvPr>
            <p:cNvGrpSpPr/>
            <p:nvPr/>
          </p:nvGrpSpPr>
          <p:grpSpPr>
            <a:xfrm>
              <a:off x="12443794" y="3280197"/>
              <a:ext cx="3892980" cy="2603285"/>
              <a:chOff x="9943973" y="3185342"/>
              <a:chExt cx="3892980" cy="2603285"/>
            </a:xfrm>
          </p:grpSpPr>
          <p:pic>
            <p:nvPicPr>
              <p:cNvPr id="43" name="Picture 42" descr="A picture containing text, person, computer, sitting&#10;&#10;Description automatically generated">
                <a:extLst>
                  <a:ext uri="{FF2B5EF4-FFF2-40B4-BE49-F238E27FC236}">
                    <a16:creationId xmlns:a16="http://schemas.microsoft.com/office/drawing/2014/main" id="{BAB337BE-9853-4A9C-AC9C-E71EAED7496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943973" y="3185342"/>
                <a:ext cx="3892980" cy="2603285"/>
              </a:xfrm>
              <a:prstGeom prst="rect">
                <a:avLst/>
              </a:prstGeom>
            </p:spPr>
          </p:pic>
          <p:sp>
            <p:nvSpPr>
              <p:cNvPr id="57" name="Text Box 21">
                <a:extLst>
                  <a:ext uri="{FF2B5EF4-FFF2-40B4-BE49-F238E27FC236}">
                    <a16:creationId xmlns:a16="http://schemas.microsoft.com/office/drawing/2014/main" id="{D3D00C2F-B143-4F85-AAF5-21822F7D01F2}"/>
                  </a:ext>
                </a:extLst>
              </p:cNvPr>
              <p:cNvSpPr txBox="1">
                <a:spLocks noChangeArrowheads="1"/>
              </p:cNvSpPr>
              <p:nvPr/>
            </p:nvSpPr>
            <p:spPr bwMode="auto">
              <a:xfrm>
                <a:off x="12163717" y="3279957"/>
                <a:ext cx="1673236" cy="523220"/>
              </a:xfrm>
              <a:prstGeom prst="rect">
                <a:avLst/>
              </a:prstGeom>
              <a:solidFill>
                <a:srgbClr val="FFFFFF">
                  <a:alpha val="85098"/>
                </a:srgbClr>
              </a:solidFill>
              <a:ln w="9525" algn="ctr">
                <a:noFill/>
                <a:miter lim="800000"/>
                <a:headEnd/>
                <a:tailEnd/>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r>
                  <a:rPr lang="nl-NL" sz="2800" dirty="0">
                    <a:latin typeface="Roboto Black" panose="020B0604020202020204" charset="0"/>
                    <a:ea typeface="Roboto Black" panose="020B0604020202020204" charset="0"/>
                  </a:rPr>
                  <a:t>HBO-ICT</a:t>
                </a:r>
              </a:p>
            </p:txBody>
          </p:sp>
        </p:grpSp>
        <p:grpSp>
          <p:nvGrpSpPr>
            <p:cNvPr id="63" name="Group 62">
              <a:extLst>
                <a:ext uri="{FF2B5EF4-FFF2-40B4-BE49-F238E27FC236}">
                  <a16:creationId xmlns:a16="http://schemas.microsoft.com/office/drawing/2014/main" id="{7302BD5B-FBFA-4ADC-BCCB-D23C7BFD303E}"/>
                </a:ext>
              </a:extLst>
            </p:cNvPr>
            <p:cNvGrpSpPr/>
            <p:nvPr/>
          </p:nvGrpSpPr>
          <p:grpSpPr>
            <a:xfrm>
              <a:off x="12371589" y="6191326"/>
              <a:ext cx="3965186" cy="2643456"/>
              <a:chOff x="9871768" y="6096471"/>
              <a:chExt cx="3965186" cy="2643456"/>
            </a:xfrm>
          </p:grpSpPr>
          <p:pic>
            <p:nvPicPr>
              <p:cNvPr id="45" name="Picture 44">
                <a:extLst>
                  <a:ext uri="{FF2B5EF4-FFF2-40B4-BE49-F238E27FC236}">
                    <a16:creationId xmlns:a16="http://schemas.microsoft.com/office/drawing/2014/main" id="{F945D2CF-2CAC-4BF8-BBAF-F8268FE879A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871768" y="6096471"/>
                <a:ext cx="3965185" cy="2643456"/>
              </a:xfrm>
              <a:prstGeom prst="rect">
                <a:avLst/>
              </a:prstGeom>
            </p:spPr>
          </p:pic>
          <p:sp>
            <p:nvSpPr>
              <p:cNvPr id="59" name="Text Box 21">
                <a:extLst>
                  <a:ext uri="{FF2B5EF4-FFF2-40B4-BE49-F238E27FC236}">
                    <a16:creationId xmlns:a16="http://schemas.microsoft.com/office/drawing/2014/main" id="{481DCBFF-47C4-4422-9D16-708AA0795F8D}"/>
                  </a:ext>
                </a:extLst>
              </p:cNvPr>
              <p:cNvSpPr txBox="1">
                <a:spLocks noChangeArrowheads="1"/>
              </p:cNvSpPr>
              <p:nvPr/>
            </p:nvSpPr>
            <p:spPr bwMode="auto">
              <a:xfrm>
                <a:off x="10049762" y="7928143"/>
                <a:ext cx="3787192" cy="461665"/>
              </a:xfrm>
              <a:prstGeom prst="rect">
                <a:avLst/>
              </a:prstGeom>
              <a:solidFill>
                <a:srgbClr val="FFFFFF">
                  <a:alpha val="85098"/>
                </a:srgbClr>
              </a:solidFill>
              <a:ln w="9525" algn="ctr">
                <a:noFill/>
                <a:miter lim="800000"/>
                <a:headEnd/>
                <a:tailEnd/>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r>
                  <a:rPr lang="nl-NL" sz="2400" dirty="0" err="1">
                    <a:latin typeface="Roboto Black" panose="020B0604020202020204" charset="0"/>
                    <a:ea typeface="Roboto Black" panose="020B0604020202020204" charset="0"/>
                  </a:rPr>
                  <a:t>Mechanical</a:t>
                </a:r>
                <a:r>
                  <a:rPr lang="nl-NL" sz="2400" dirty="0">
                    <a:latin typeface="Roboto Black" panose="020B0604020202020204" charset="0"/>
                    <a:ea typeface="Roboto Black" panose="020B0604020202020204" charset="0"/>
                  </a:rPr>
                  <a:t> Engineering</a:t>
                </a:r>
              </a:p>
            </p:txBody>
          </p:sp>
        </p:grpSp>
      </p:grpSp>
      <p:cxnSp>
        <p:nvCxnSpPr>
          <p:cNvPr id="20" name="AutoShape 8">
            <a:extLst>
              <a:ext uri="{FF2B5EF4-FFF2-40B4-BE49-F238E27FC236}">
                <a16:creationId xmlns:a16="http://schemas.microsoft.com/office/drawing/2014/main" id="{41AFD968-EE53-4C13-BBEA-D8640C84CF8E}"/>
              </a:ext>
            </a:extLst>
          </p:cNvPr>
          <p:cNvCxnSpPr>
            <a:cxnSpLocks noChangeShapeType="1"/>
            <a:stCxn id="14" idx="2"/>
            <a:endCxn id="11" idx="0"/>
          </p:cNvCxnSpPr>
          <p:nvPr/>
        </p:nvCxnSpPr>
        <p:spPr bwMode="auto">
          <a:xfrm>
            <a:off x="12193598" y="6347355"/>
            <a:ext cx="5910079" cy="2653355"/>
          </a:xfrm>
          <a:prstGeom prst="straightConnector1">
            <a:avLst/>
          </a:prstGeom>
          <a:ln w="76200">
            <a:solidFill>
              <a:srgbClr val="FF0000"/>
            </a:solidFill>
            <a:prstDash val="sysDash"/>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21" name="AutoShape 10">
            <a:extLst>
              <a:ext uri="{FF2B5EF4-FFF2-40B4-BE49-F238E27FC236}">
                <a16:creationId xmlns:a16="http://schemas.microsoft.com/office/drawing/2014/main" id="{01568515-4E44-4DED-9AFB-3A62FBAC80EB}"/>
              </a:ext>
            </a:extLst>
          </p:cNvPr>
          <p:cNvCxnSpPr>
            <a:cxnSpLocks noChangeShapeType="1"/>
            <a:stCxn id="23" idx="0"/>
            <a:endCxn id="14" idx="2"/>
          </p:cNvCxnSpPr>
          <p:nvPr/>
        </p:nvCxnSpPr>
        <p:spPr bwMode="auto">
          <a:xfrm flipV="1">
            <a:off x="6025877" y="6347355"/>
            <a:ext cx="6167721" cy="2680131"/>
          </a:xfrm>
          <a:prstGeom prst="straightConnector1">
            <a:avLst/>
          </a:prstGeom>
          <a:ln w="76200">
            <a:solidFill>
              <a:srgbClr val="FF0000"/>
            </a:solidFill>
            <a:prstDash val="sysDash"/>
            <a:headEnd type="triangle" w="med" len="med"/>
            <a:tailEnd type="triangle" w="med" len="med"/>
          </a:ln>
        </p:spPr>
        <p:style>
          <a:lnRef idx="3">
            <a:schemeClr val="dk1"/>
          </a:lnRef>
          <a:fillRef idx="0">
            <a:schemeClr val="dk1"/>
          </a:fillRef>
          <a:effectRef idx="2">
            <a:schemeClr val="dk1"/>
          </a:effectRef>
          <a:fontRef idx="minor">
            <a:schemeClr val="tx1"/>
          </a:fontRef>
        </p:style>
      </p:cxnSp>
      <p:sp>
        <p:nvSpPr>
          <p:cNvPr id="14" name="Text Box 4">
            <a:extLst>
              <a:ext uri="{FF2B5EF4-FFF2-40B4-BE49-F238E27FC236}">
                <a16:creationId xmlns:a16="http://schemas.microsoft.com/office/drawing/2014/main" id="{99C0BB18-9500-426B-ADBA-39B95619A9C3}"/>
              </a:ext>
            </a:extLst>
          </p:cNvPr>
          <p:cNvSpPr txBox="1">
            <a:spLocks noChangeArrowheads="1"/>
          </p:cNvSpPr>
          <p:nvPr/>
        </p:nvSpPr>
        <p:spPr bwMode="auto">
          <a:xfrm>
            <a:off x="10679297" y="5577914"/>
            <a:ext cx="3028601" cy="769441"/>
          </a:xfrm>
          <a:prstGeom prst="rect">
            <a:avLst/>
          </a:prstGeom>
          <a:solidFill>
            <a:srgbClr val="D5E05B"/>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defRPr/>
            </a:pPr>
            <a:r>
              <a:rPr lang="nl-NL" sz="4400" dirty="0" err="1">
                <a:solidFill>
                  <a:prstClr val="white"/>
                </a:solidFill>
                <a:latin typeface="Roboto Black" panose="020B0604020202020204" charset="0"/>
                <a:ea typeface="Roboto Black" panose="020B0604020202020204" charset="0"/>
              </a:rPr>
              <a:t>education</a:t>
            </a:r>
            <a:endParaRPr lang="en-US" sz="4400" dirty="0">
              <a:solidFill>
                <a:prstClr val="white"/>
              </a:solidFill>
              <a:latin typeface="Roboto Black" panose="020B0604020202020204" charset="0"/>
              <a:ea typeface="Roboto Black" panose="020B0604020202020204" charset="0"/>
            </a:endParaRPr>
          </a:p>
        </p:txBody>
      </p:sp>
      <p:sp>
        <p:nvSpPr>
          <p:cNvPr id="5" name="Explosion: 14 Points 4">
            <a:extLst>
              <a:ext uri="{FF2B5EF4-FFF2-40B4-BE49-F238E27FC236}">
                <a16:creationId xmlns:a16="http://schemas.microsoft.com/office/drawing/2014/main" id="{727F8524-8B3B-025D-C8F0-D044EEE74898}"/>
              </a:ext>
            </a:extLst>
          </p:cNvPr>
          <p:cNvSpPr/>
          <p:nvPr/>
        </p:nvSpPr>
        <p:spPr>
          <a:xfrm>
            <a:off x="426568" y="2049511"/>
            <a:ext cx="6479851" cy="400231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dirty="0"/>
              <a:t>Vertalingen checken</a:t>
            </a:r>
          </a:p>
        </p:txBody>
      </p:sp>
    </p:spTree>
    <p:extLst>
      <p:ext uri="{BB962C8B-B14F-4D97-AF65-F5344CB8AC3E}">
        <p14:creationId xmlns:p14="http://schemas.microsoft.com/office/powerpoint/2010/main" val="324599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p:cTn id="18" dur="500" fill="hold"/>
                                        <p:tgtEl>
                                          <p:spTgt spid="72"/>
                                        </p:tgtEl>
                                        <p:attrNameLst>
                                          <p:attrName>ppt_w</p:attrName>
                                        </p:attrNameLst>
                                      </p:cBhvr>
                                      <p:tavLst>
                                        <p:tav tm="0">
                                          <p:val>
                                            <p:fltVal val="0"/>
                                          </p:val>
                                        </p:tav>
                                        <p:tav tm="100000">
                                          <p:val>
                                            <p:strVal val="#ppt_w"/>
                                          </p:val>
                                        </p:tav>
                                      </p:tavLst>
                                    </p:anim>
                                    <p:anim calcmode="lin" valueType="num">
                                      <p:cBhvr>
                                        <p:cTn id="19" dur="500" fill="hold"/>
                                        <p:tgtEl>
                                          <p:spTgt spid="72"/>
                                        </p:tgtEl>
                                        <p:attrNameLst>
                                          <p:attrName>ppt_h</p:attrName>
                                        </p:attrNameLst>
                                      </p:cBhvr>
                                      <p:tavLst>
                                        <p:tav tm="0">
                                          <p:val>
                                            <p:fltVal val="0"/>
                                          </p:val>
                                        </p:tav>
                                        <p:tav tm="100000">
                                          <p:val>
                                            <p:strVal val="#ppt_h"/>
                                          </p:val>
                                        </p:tav>
                                      </p:tavLst>
                                    </p:anim>
                                    <p:animEffect transition="in" filter="fade">
                                      <p:cBhvr>
                                        <p:cTn id="20" dur="500"/>
                                        <p:tgtEl>
                                          <p:spTgt spid="7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0"/>
                                        </p:tgtEl>
                                        <p:attrNameLst>
                                          <p:attrName>style.visibility</p:attrName>
                                        </p:attrNameLst>
                                      </p:cBhvr>
                                      <p:to>
                                        <p:strVal val="visible"/>
                                      </p:to>
                                    </p:set>
                                    <p:anim calcmode="lin" valueType="num">
                                      <p:cBhvr>
                                        <p:cTn id="25" dur="500" fill="hold"/>
                                        <p:tgtEl>
                                          <p:spTgt spid="70"/>
                                        </p:tgtEl>
                                        <p:attrNameLst>
                                          <p:attrName>ppt_w</p:attrName>
                                        </p:attrNameLst>
                                      </p:cBhvr>
                                      <p:tavLst>
                                        <p:tav tm="0">
                                          <p:val>
                                            <p:fltVal val="0"/>
                                          </p:val>
                                        </p:tav>
                                        <p:tav tm="100000">
                                          <p:val>
                                            <p:strVal val="#ppt_w"/>
                                          </p:val>
                                        </p:tav>
                                      </p:tavLst>
                                    </p:anim>
                                    <p:anim calcmode="lin" valueType="num">
                                      <p:cBhvr>
                                        <p:cTn id="26" dur="500" fill="hold"/>
                                        <p:tgtEl>
                                          <p:spTgt spid="70"/>
                                        </p:tgtEl>
                                        <p:attrNameLst>
                                          <p:attrName>ppt_h</p:attrName>
                                        </p:attrNameLst>
                                      </p:cBhvr>
                                      <p:tavLst>
                                        <p:tav tm="0">
                                          <p:val>
                                            <p:fltVal val="0"/>
                                          </p:val>
                                        </p:tav>
                                        <p:tav tm="100000">
                                          <p:val>
                                            <p:strVal val="#ppt_h"/>
                                          </p:val>
                                        </p:tav>
                                      </p:tavLst>
                                    </p:anim>
                                    <p:animEffect transition="in" filter="fade">
                                      <p:cBhvr>
                                        <p:cTn id="27" dur="500"/>
                                        <p:tgtEl>
                                          <p:spTgt spid="70"/>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9"/>
                                        </p:tgtEl>
                                        <p:attrNameLst>
                                          <p:attrName>style.visibility</p:attrName>
                                        </p:attrNameLst>
                                      </p:cBhvr>
                                      <p:to>
                                        <p:strVal val="visible"/>
                                      </p:to>
                                    </p:set>
                                    <p:anim calcmode="lin" valueType="num">
                                      <p:cBhvr>
                                        <p:cTn id="38" dur="500" fill="hold"/>
                                        <p:tgtEl>
                                          <p:spTgt spid="69"/>
                                        </p:tgtEl>
                                        <p:attrNameLst>
                                          <p:attrName>ppt_w</p:attrName>
                                        </p:attrNameLst>
                                      </p:cBhvr>
                                      <p:tavLst>
                                        <p:tav tm="0">
                                          <p:val>
                                            <p:fltVal val="0"/>
                                          </p:val>
                                        </p:tav>
                                        <p:tav tm="100000">
                                          <p:val>
                                            <p:strVal val="#ppt_w"/>
                                          </p:val>
                                        </p:tav>
                                      </p:tavLst>
                                    </p:anim>
                                    <p:anim calcmode="lin" valueType="num">
                                      <p:cBhvr>
                                        <p:cTn id="39" dur="500" fill="hold"/>
                                        <p:tgtEl>
                                          <p:spTgt spid="69"/>
                                        </p:tgtEl>
                                        <p:attrNameLst>
                                          <p:attrName>ppt_h</p:attrName>
                                        </p:attrNameLst>
                                      </p:cBhvr>
                                      <p:tavLst>
                                        <p:tav tm="0">
                                          <p:val>
                                            <p:fltVal val="0"/>
                                          </p:val>
                                        </p:tav>
                                        <p:tav tm="100000">
                                          <p:val>
                                            <p:strVal val="#ppt_h"/>
                                          </p:val>
                                        </p:tav>
                                      </p:tavLst>
                                    </p:anim>
                                    <p:animEffect transition="in" filter="fade">
                                      <p:cBhvr>
                                        <p:cTn id="40" dur="500"/>
                                        <p:tgtEl>
                                          <p:spTgt spid="69"/>
                                        </p:tgtEl>
                                      </p:cBhvr>
                                    </p:animEffect>
                                  </p:childTnLst>
                                </p:cTn>
                              </p:par>
                            </p:childTnLst>
                          </p:cTn>
                        </p:par>
                        <p:par>
                          <p:cTn id="41" fill="hold">
                            <p:stCondLst>
                              <p:cond delay="500"/>
                            </p:stCondLst>
                            <p:childTnLst>
                              <p:par>
                                <p:cTn id="42" presetID="53" presetClass="entr" presetSubtype="16"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fltVal val="0"/>
                                          </p:val>
                                        </p:tav>
                                        <p:tav tm="100000">
                                          <p:val>
                                            <p:strVal val="#ppt_h"/>
                                          </p:val>
                                        </p:tav>
                                      </p:tavLst>
                                    </p:anim>
                                    <p:animEffect transition="in" filter="fade">
                                      <p:cBhvr>
                                        <p:cTn id="46" dur="500"/>
                                        <p:tgtEl>
                                          <p:spTgt spid="19"/>
                                        </p:tgtEl>
                                      </p:cBhvr>
                                    </p:animEffect>
                                  </p:childTnLst>
                                </p:cTn>
                              </p:par>
                            </p:childTnLst>
                          </p:cTn>
                        </p:par>
                        <p:par>
                          <p:cTn id="47" fill="hold">
                            <p:stCondLst>
                              <p:cond delay="1000"/>
                            </p:stCondLst>
                            <p:childTnLst>
                              <p:par>
                                <p:cTn id="48" presetID="53" presetClass="entr" presetSubtype="16"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500" fill="hold"/>
                                        <p:tgtEl>
                                          <p:spTgt spid="21"/>
                                        </p:tgtEl>
                                        <p:attrNameLst>
                                          <p:attrName>ppt_w</p:attrName>
                                        </p:attrNameLst>
                                      </p:cBhvr>
                                      <p:tavLst>
                                        <p:tav tm="0">
                                          <p:val>
                                            <p:fltVal val="0"/>
                                          </p:val>
                                        </p:tav>
                                        <p:tav tm="100000">
                                          <p:val>
                                            <p:strVal val="#ppt_w"/>
                                          </p:val>
                                        </p:tav>
                                      </p:tavLst>
                                    </p:anim>
                                    <p:anim calcmode="lin" valueType="num">
                                      <p:cBhvr>
                                        <p:cTn id="51" dur="500" fill="hold"/>
                                        <p:tgtEl>
                                          <p:spTgt spid="21"/>
                                        </p:tgtEl>
                                        <p:attrNameLst>
                                          <p:attrName>ppt_h</p:attrName>
                                        </p:attrNameLst>
                                      </p:cBhvr>
                                      <p:tavLst>
                                        <p:tav tm="0">
                                          <p:val>
                                            <p:fltVal val="0"/>
                                          </p:val>
                                        </p:tav>
                                        <p:tav tm="100000">
                                          <p:val>
                                            <p:strVal val="#ppt_h"/>
                                          </p:val>
                                        </p:tav>
                                      </p:tavLst>
                                    </p:anim>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Afbeelding 3" descr="Afbeelding met schermafbeelding&#10;&#10;Automatisch gegenereerde beschrijving">
            <a:extLst>
              <a:ext uri="{FF2B5EF4-FFF2-40B4-BE49-F238E27FC236}">
                <a16:creationId xmlns:a16="http://schemas.microsoft.com/office/drawing/2014/main" id="{695BF877-EB42-FC4C-A4BF-58C07D4D904A}"/>
              </a:ext>
            </a:extLst>
          </p:cNvPr>
          <p:cNvPicPr>
            <a:picLocks noChangeAspect="1"/>
          </p:cNvPicPr>
          <p:nvPr/>
        </p:nvPicPr>
        <p:blipFill>
          <a:blip r:embed="rId2"/>
          <a:stretch>
            <a:fillRect/>
          </a:stretch>
        </p:blipFill>
        <p:spPr>
          <a:xfrm>
            <a:off x="3245043" y="709582"/>
            <a:ext cx="17897087" cy="11505270"/>
          </a:xfrm>
          <a:prstGeom prst="rect">
            <a:avLst/>
          </a:prstGeom>
        </p:spPr>
      </p:pic>
    </p:spTree>
    <p:extLst>
      <p:ext uri="{BB962C8B-B14F-4D97-AF65-F5344CB8AC3E}">
        <p14:creationId xmlns:p14="http://schemas.microsoft.com/office/powerpoint/2010/main" val="33220819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7073743-8BF6-4F39-B952-91D085D3F39B}"/>
              </a:ext>
            </a:extLst>
          </p:cNvPr>
          <p:cNvPicPr>
            <a:picLocks noChangeAspect="1"/>
          </p:cNvPicPr>
          <p:nvPr/>
        </p:nvPicPr>
        <p:blipFill rotWithShape="1">
          <a:blip r:embed="rId2"/>
          <a:srcRect r="1125"/>
          <a:stretch/>
        </p:blipFill>
        <p:spPr>
          <a:xfrm>
            <a:off x="-48820" y="0"/>
            <a:ext cx="24442232" cy="13756120"/>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644244 w 25271572"/>
              <a:gd name="connsiteY4" fmla="*/ 11466159 h 13762792"/>
              <a:gd name="connsiteX5" fmla="*/ 3949688 w 25271572"/>
              <a:gd name="connsiteY5" fmla="*/ 1812 h 13762792"/>
              <a:gd name="connsiteX0" fmla="*/ 3305444 w 24627328"/>
              <a:gd name="connsiteY0" fmla="*/ 1812 h 13762792"/>
              <a:gd name="connsiteX1" fmla="*/ 24627328 w 24627328"/>
              <a:gd name="connsiteY1" fmla="*/ 0 h 13762792"/>
              <a:gd name="connsiteX2" fmla="*/ 20679427 w 24627328"/>
              <a:gd name="connsiteY2" fmla="*/ 13762792 h 13762792"/>
              <a:gd name="connsiteX3" fmla="*/ 1014435 w 24627328"/>
              <a:gd name="connsiteY3" fmla="*/ 13611525 h 13762792"/>
              <a:gd name="connsiteX4" fmla="*/ 0 w 24627328"/>
              <a:gd name="connsiteY4" fmla="*/ 11466159 h 13762792"/>
              <a:gd name="connsiteX5" fmla="*/ 3305444 w 24627328"/>
              <a:gd name="connsiteY5" fmla="*/ 1812 h 13762792"/>
              <a:gd name="connsiteX0" fmla="*/ 3305444 w 24627328"/>
              <a:gd name="connsiteY0" fmla="*/ 1812 h 13781646"/>
              <a:gd name="connsiteX1" fmla="*/ 24627328 w 24627328"/>
              <a:gd name="connsiteY1" fmla="*/ 0 h 13781646"/>
              <a:gd name="connsiteX2" fmla="*/ 20679427 w 24627328"/>
              <a:gd name="connsiteY2" fmla="*/ 13762792 h 13781646"/>
              <a:gd name="connsiteX3" fmla="*/ 185096 w 24627328"/>
              <a:gd name="connsiteY3" fmla="*/ 13781646 h 13781646"/>
              <a:gd name="connsiteX4" fmla="*/ 0 w 24627328"/>
              <a:gd name="connsiteY4" fmla="*/ 11466159 h 13781646"/>
              <a:gd name="connsiteX5" fmla="*/ 3305444 w 24627328"/>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346532 w 24442232"/>
              <a:gd name="connsiteY4" fmla="*/ 10955797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2232" h="13781646">
                <a:moveTo>
                  <a:pt x="3120348" y="1812"/>
                </a:moveTo>
                <a:lnTo>
                  <a:pt x="24442232" y="0"/>
                </a:lnTo>
                <a:cubicBezTo>
                  <a:pt x="23136896" y="4566332"/>
                  <a:pt x="21810298" y="9175195"/>
                  <a:pt x="20494331" y="13762792"/>
                </a:cubicBezTo>
                <a:lnTo>
                  <a:pt x="0" y="13781646"/>
                </a:lnTo>
                <a:lnTo>
                  <a:pt x="27556" y="10892002"/>
                </a:lnTo>
                <a:lnTo>
                  <a:pt x="3120348" y="1812"/>
                </a:lnTo>
                <a:close/>
              </a:path>
            </a:pathLst>
          </a:custGeom>
          <a:noFill/>
          <a:ln>
            <a:noFill/>
          </a:ln>
        </p:spPr>
      </p:pic>
    </p:spTree>
    <p:extLst>
      <p:ext uri="{BB962C8B-B14F-4D97-AF65-F5344CB8AC3E}">
        <p14:creationId xmlns:p14="http://schemas.microsoft.com/office/powerpoint/2010/main" val="38478055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1" name="Picture 10" descr="A screen shot of a computer&#10;&#10;Description automatically generated">
            <a:extLst>
              <a:ext uri="{FF2B5EF4-FFF2-40B4-BE49-F238E27FC236}">
                <a16:creationId xmlns:a16="http://schemas.microsoft.com/office/drawing/2014/main" id="{D8802F3A-0731-4AC5-8BEA-B740E5F05780}"/>
              </a:ext>
            </a:extLst>
          </p:cNvPr>
          <p:cNvPicPr>
            <a:picLocks noChangeAspect="1"/>
          </p:cNvPicPr>
          <p:nvPr/>
        </p:nvPicPr>
        <p:blipFill rotWithShape="1">
          <a:blip r:embed="rId2"/>
          <a:srcRect l="682"/>
          <a:stretch/>
        </p:blipFill>
        <p:spPr>
          <a:xfrm>
            <a:off x="-48820" y="-25526"/>
            <a:ext cx="24442232" cy="13781646"/>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644244 w 25271572"/>
              <a:gd name="connsiteY4" fmla="*/ 11466159 h 13762792"/>
              <a:gd name="connsiteX5" fmla="*/ 3949688 w 25271572"/>
              <a:gd name="connsiteY5" fmla="*/ 1812 h 13762792"/>
              <a:gd name="connsiteX0" fmla="*/ 3305444 w 24627328"/>
              <a:gd name="connsiteY0" fmla="*/ 1812 h 13762792"/>
              <a:gd name="connsiteX1" fmla="*/ 24627328 w 24627328"/>
              <a:gd name="connsiteY1" fmla="*/ 0 h 13762792"/>
              <a:gd name="connsiteX2" fmla="*/ 20679427 w 24627328"/>
              <a:gd name="connsiteY2" fmla="*/ 13762792 h 13762792"/>
              <a:gd name="connsiteX3" fmla="*/ 1014435 w 24627328"/>
              <a:gd name="connsiteY3" fmla="*/ 13611525 h 13762792"/>
              <a:gd name="connsiteX4" fmla="*/ 0 w 24627328"/>
              <a:gd name="connsiteY4" fmla="*/ 11466159 h 13762792"/>
              <a:gd name="connsiteX5" fmla="*/ 3305444 w 24627328"/>
              <a:gd name="connsiteY5" fmla="*/ 1812 h 13762792"/>
              <a:gd name="connsiteX0" fmla="*/ 3305444 w 24627328"/>
              <a:gd name="connsiteY0" fmla="*/ 1812 h 13781646"/>
              <a:gd name="connsiteX1" fmla="*/ 24627328 w 24627328"/>
              <a:gd name="connsiteY1" fmla="*/ 0 h 13781646"/>
              <a:gd name="connsiteX2" fmla="*/ 20679427 w 24627328"/>
              <a:gd name="connsiteY2" fmla="*/ 13762792 h 13781646"/>
              <a:gd name="connsiteX3" fmla="*/ 185096 w 24627328"/>
              <a:gd name="connsiteY3" fmla="*/ 13781646 h 13781646"/>
              <a:gd name="connsiteX4" fmla="*/ 0 w 24627328"/>
              <a:gd name="connsiteY4" fmla="*/ 11466159 h 13781646"/>
              <a:gd name="connsiteX5" fmla="*/ 3305444 w 24627328"/>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346532 w 24442232"/>
              <a:gd name="connsiteY4" fmla="*/ 10955797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2232" h="13781646">
                <a:moveTo>
                  <a:pt x="3120348" y="1812"/>
                </a:moveTo>
                <a:lnTo>
                  <a:pt x="24442232" y="0"/>
                </a:lnTo>
                <a:cubicBezTo>
                  <a:pt x="23136896" y="4566332"/>
                  <a:pt x="21810298" y="9175195"/>
                  <a:pt x="20494331" y="13762792"/>
                </a:cubicBezTo>
                <a:lnTo>
                  <a:pt x="0" y="13781646"/>
                </a:lnTo>
                <a:lnTo>
                  <a:pt x="27556" y="10892002"/>
                </a:lnTo>
                <a:lnTo>
                  <a:pt x="3120348" y="1812"/>
                </a:lnTo>
                <a:close/>
              </a:path>
            </a:pathLst>
          </a:custGeom>
          <a:noFill/>
          <a:ln>
            <a:noFill/>
          </a:ln>
        </p:spPr>
      </p:pic>
    </p:spTree>
    <p:extLst>
      <p:ext uri="{BB962C8B-B14F-4D97-AF65-F5344CB8AC3E}">
        <p14:creationId xmlns:p14="http://schemas.microsoft.com/office/powerpoint/2010/main" val="405644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C644BA-62EC-4ABC-A683-2BC675CE7C4E}"/>
              </a:ext>
            </a:extLst>
          </p:cNvPr>
          <p:cNvPicPr>
            <a:picLocks noChangeAspect="1"/>
          </p:cNvPicPr>
          <p:nvPr/>
        </p:nvPicPr>
        <p:blipFill rotWithShape="1">
          <a:blip r:embed="rId2"/>
          <a:srcRect l="11242" t="25366" r="40926" b="25878"/>
          <a:stretch/>
        </p:blipFill>
        <p:spPr>
          <a:xfrm>
            <a:off x="12748969" y="1332002"/>
            <a:ext cx="10450684" cy="6628657"/>
          </a:xfrm>
          <a:prstGeom prst="rect">
            <a:avLst/>
          </a:prstGeom>
        </p:spPr>
      </p:pic>
      <p:sp>
        <p:nvSpPr>
          <p:cNvPr id="2" name="Tijdelijke aanduiding voor inhoud 1">
            <a:extLst>
              <a:ext uri="{FF2B5EF4-FFF2-40B4-BE49-F238E27FC236}">
                <a16:creationId xmlns:a16="http://schemas.microsoft.com/office/drawing/2014/main" id="{F835B366-B080-4DCE-B740-CC977F4B6808}"/>
              </a:ext>
            </a:extLst>
          </p:cNvPr>
          <p:cNvSpPr>
            <a:spLocks noGrp="1"/>
          </p:cNvSpPr>
          <p:nvPr>
            <p:ph idx="1"/>
          </p:nvPr>
        </p:nvSpPr>
        <p:spPr>
          <a:xfrm>
            <a:off x="1231200" y="7619999"/>
            <a:ext cx="22109412" cy="4945627"/>
          </a:xfrm>
        </p:spPr>
        <p:txBody>
          <a:bodyPr>
            <a:normAutofit lnSpcReduction="10000"/>
          </a:bodyPr>
          <a:lstStyle/>
          <a:p>
            <a:pPr>
              <a:lnSpc>
                <a:spcPct val="100000"/>
              </a:lnSpc>
            </a:pPr>
            <a:r>
              <a:rPr lang="nl-NL" sz="4000" dirty="0"/>
              <a:t>80% of homes in 2050 </a:t>
            </a:r>
            <a:r>
              <a:rPr lang="nl-NL" sz="4000" dirty="0" err="1"/>
              <a:t>already</a:t>
            </a:r>
            <a:r>
              <a:rPr lang="nl-NL" sz="4000" dirty="0"/>
              <a:t> built </a:t>
            </a:r>
            <a:r>
              <a:rPr lang="nl-NL" sz="4000" dirty="0" err="1"/>
              <a:t>now</a:t>
            </a:r>
            <a:endParaRPr lang="nl-NL" sz="4000" dirty="0"/>
          </a:p>
          <a:p>
            <a:pPr>
              <a:lnSpc>
                <a:spcPct val="100000"/>
              </a:lnSpc>
            </a:pPr>
            <a:r>
              <a:rPr lang="nl-NL" sz="4000" dirty="0"/>
              <a:t>Challenge: </a:t>
            </a:r>
            <a:r>
              <a:rPr lang="nl-NL" sz="4000" dirty="0" err="1"/>
              <a:t>many</a:t>
            </a:r>
            <a:r>
              <a:rPr lang="nl-NL" sz="4000" dirty="0"/>
              <a:t> homes (Klimaatakkoord, 2019)</a:t>
            </a:r>
          </a:p>
          <a:p>
            <a:pPr lvl="1">
              <a:lnSpc>
                <a:spcPct val="100000"/>
              </a:lnSpc>
            </a:pPr>
            <a:r>
              <a:rPr lang="nl-NL" sz="3600" dirty="0"/>
              <a:t>2020 - 2030: 1,5 </a:t>
            </a:r>
            <a:r>
              <a:rPr lang="nl-NL" sz="3600" dirty="0" err="1"/>
              <a:t>million</a:t>
            </a:r>
            <a:r>
              <a:rPr lang="nl-NL" sz="3600" dirty="0"/>
              <a:t> homes in NL </a:t>
            </a:r>
            <a:r>
              <a:rPr lang="nl-NL" sz="3600" i="1" dirty="0"/>
              <a:t>(&gt; 600 homes per </a:t>
            </a:r>
            <a:r>
              <a:rPr lang="nl-NL" sz="3600" i="1" dirty="0" err="1"/>
              <a:t>average</a:t>
            </a:r>
            <a:r>
              <a:rPr lang="nl-NL" sz="3600" i="1" dirty="0"/>
              <a:t> </a:t>
            </a:r>
            <a:r>
              <a:rPr lang="nl-NL" sz="3600" i="1" dirty="0" err="1"/>
              <a:t>working</a:t>
            </a:r>
            <a:r>
              <a:rPr lang="nl-NL" sz="3600" i="1" dirty="0"/>
              <a:t> </a:t>
            </a:r>
            <a:r>
              <a:rPr lang="nl-NL" sz="3600" i="1" dirty="0" err="1"/>
              <a:t>day</a:t>
            </a:r>
            <a:r>
              <a:rPr lang="nl-NL" sz="3600" i="1" dirty="0"/>
              <a:t>)</a:t>
            </a:r>
          </a:p>
          <a:p>
            <a:pPr lvl="1">
              <a:lnSpc>
                <a:spcPct val="100000"/>
              </a:lnSpc>
            </a:pPr>
            <a:r>
              <a:rPr lang="nl-NL" sz="3600" dirty="0"/>
              <a:t>2030 - 2050: 5,5 </a:t>
            </a:r>
            <a:r>
              <a:rPr lang="nl-NL" sz="3600" dirty="0" err="1"/>
              <a:t>million</a:t>
            </a:r>
            <a:r>
              <a:rPr lang="nl-NL" sz="3600" dirty="0"/>
              <a:t> homes in NL </a:t>
            </a:r>
            <a:r>
              <a:rPr lang="nl-NL" sz="3600" i="1" dirty="0"/>
              <a:t>(&gt; 1100 homes per </a:t>
            </a:r>
            <a:r>
              <a:rPr lang="nl-NL" sz="3600" i="1" dirty="0" err="1"/>
              <a:t>average</a:t>
            </a:r>
            <a:r>
              <a:rPr lang="nl-NL" sz="3600" i="1" dirty="0"/>
              <a:t> </a:t>
            </a:r>
            <a:r>
              <a:rPr lang="nl-NL" sz="3600" i="1" dirty="0" err="1"/>
              <a:t>working</a:t>
            </a:r>
            <a:r>
              <a:rPr lang="nl-NL" sz="3600" i="1" dirty="0"/>
              <a:t> </a:t>
            </a:r>
            <a:r>
              <a:rPr lang="nl-NL" sz="3600" i="1" dirty="0" err="1"/>
              <a:t>day</a:t>
            </a:r>
            <a:r>
              <a:rPr lang="nl-NL" sz="3600" i="1" dirty="0"/>
              <a:t>)</a:t>
            </a:r>
          </a:p>
          <a:p>
            <a:pPr>
              <a:lnSpc>
                <a:spcPct val="100000"/>
              </a:lnSpc>
            </a:pPr>
            <a:r>
              <a:rPr lang="nl-NL" sz="4000" dirty="0"/>
              <a:t>Options:</a:t>
            </a:r>
            <a:endParaRPr lang="nl-NL" sz="4000" i="1" dirty="0"/>
          </a:p>
          <a:p>
            <a:pPr lvl="1">
              <a:lnSpc>
                <a:spcPct val="100000"/>
              </a:lnSpc>
            </a:pPr>
            <a:r>
              <a:rPr lang="nl-NL" sz="3600" dirty="0"/>
              <a:t>(</a:t>
            </a:r>
            <a:r>
              <a:rPr lang="nl-NL" sz="3600" dirty="0" err="1"/>
              <a:t>hybrid</a:t>
            </a:r>
            <a:r>
              <a:rPr lang="nl-NL" sz="3600" dirty="0"/>
              <a:t>) heat pump / district </a:t>
            </a:r>
            <a:r>
              <a:rPr lang="nl-NL" sz="3600" dirty="0" err="1"/>
              <a:t>heating</a:t>
            </a:r>
            <a:r>
              <a:rPr lang="nl-NL" sz="3600" dirty="0"/>
              <a:t> / biogas / </a:t>
            </a:r>
            <a:r>
              <a:rPr lang="nl-NL" sz="3600" dirty="0" err="1"/>
              <a:t>biomass</a:t>
            </a:r>
            <a:r>
              <a:rPr lang="nl-NL" sz="3600" dirty="0"/>
              <a:t> / </a:t>
            </a:r>
            <a:r>
              <a:rPr lang="nl-NL" sz="3600" dirty="0" err="1"/>
              <a:t>hydrogen</a:t>
            </a:r>
            <a:r>
              <a:rPr lang="nl-NL" sz="3600" dirty="0"/>
              <a:t> / </a:t>
            </a:r>
            <a:r>
              <a:rPr lang="nl-NL" sz="3600" dirty="0" err="1"/>
              <a:t>infrared</a:t>
            </a:r>
            <a:endParaRPr lang="nl-NL" sz="3600" dirty="0"/>
          </a:p>
          <a:p>
            <a:pPr lvl="1">
              <a:lnSpc>
                <a:spcPct val="100000"/>
              </a:lnSpc>
            </a:pPr>
            <a:r>
              <a:rPr lang="nl-NL" sz="3600" i="1" dirty="0"/>
              <a:t>NB Energy source MUST </a:t>
            </a:r>
            <a:r>
              <a:rPr lang="nl-NL" sz="3600" i="1" dirty="0" err="1"/>
              <a:t>be</a:t>
            </a:r>
            <a:r>
              <a:rPr lang="nl-NL" sz="3600" i="1" dirty="0"/>
              <a:t> CO</a:t>
            </a:r>
            <a:r>
              <a:rPr lang="nl-NL" sz="3600" i="1" baseline="-25000" dirty="0"/>
              <a:t>2</a:t>
            </a:r>
            <a:r>
              <a:rPr lang="nl-NL" sz="3600" i="1" dirty="0"/>
              <a:t>-neutral </a:t>
            </a:r>
            <a:r>
              <a:rPr lang="nl-NL" sz="3600" i="1" dirty="0" err="1"/>
              <a:t>within</a:t>
            </a:r>
            <a:r>
              <a:rPr lang="nl-NL" sz="3600" i="1" dirty="0"/>
              <a:t> </a:t>
            </a:r>
            <a:r>
              <a:rPr lang="nl-NL" sz="3600" i="1" dirty="0" err="1"/>
              <a:t>one</a:t>
            </a:r>
            <a:r>
              <a:rPr lang="nl-NL" sz="3600" i="1" dirty="0"/>
              <a:t> </a:t>
            </a:r>
            <a:r>
              <a:rPr lang="nl-NL" sz="3600" i="1" dirty="0" err="1"/>
              <a:t>generation</a:t>
            </a:r>
            <a:r>
              <a:rPr lang="nl-NL" sz="3600" i="1" dirty="0"/>
              <a:t>!</a:t>
            </a:r>
            <a:endParaRPr lang="nl-NL" sz="3600" dirty="0"/>
          </a:p>
        </p:txBody>
      </p:sp>
      <p:sp>
        <p:nvSpPr>
          <p:cNvPr id="3" name="Tijdelijke aanduiding voor tekst 2">
            <a:extLst>
              <a:ext uri="{FF2B5EF4-FFF2-40B4-BE49-F238E27FC236}">
                <a16:creationId xmlns:a16="http://schemas.microsoft.com/office/drawing/2014/main" id="{BDECE168-4C1A-4211-A4E1-EDE6C92E293E}"/>
              </a:ext>
            </a:extLst>
          </p:cNvPr>
          <p:cNvSpPr>
            <a:spLocks noGrp="1"/>
          </p:cNvSpPr>
          <p:nvPr>
            <p:ph type="body" sz="quarter" idx="14"/>
          </p:nvPr>
        </p:nvSpPr>
        <p:spPr/>
        <p:txBody>
          <a:bodyPr/>
          <a:lstStyle/>
          <a:p>
            <a:r>
              <a:rPr lang="nl-NL" dirty="0" err="1"/>
              <a:t>Why</a:t>
            </a:r>
            <a:r>
              <a:rPr lang="nl-NL" dirty="0"/>
              <a:t>?</a:t>
            </a:r>
          </a:p>
        </p:txBody>
      </p:sp>
      <p:sp>
        <p:nvSpPr>
          <p:cNvPr id="4" name="Titel 3">
            <a:extLst>
              <a:ext uri="{FF2B5EF4-FFF2-40B4-BE49-F238E27FC236}">
                <a16:creationId xmlns:a16="http://schemas.microsoft.com/office/drawing/2014/main" id="{F9C07BA7-A5A3-47BF-979D-0D51D3A391F6}"/>
              </a:ext>
            </a:extLst>
          </p:cNvPr>
          <p:cNvSpPr>
            <a:spLocks noGrp="1"/>
          </p:cNvSpPr>
          <p:nvPr>
            <p:ph type="title"/>
          </p:nvPr>
        </p:nvSpPr>
        <p:spPr>
          <a:xfrm>
            <a:off x="1187522" y="2514780"/>
            <a:ext cx="21050686" cy="5105219"/>
          </a:xfrm>
        </p:spPr>
        <p:txBody>
          <a:bodyPr>
            <a:noAutofit/>
          </a:bodyPr>
          <a:lstStyle/>
          <a:p>
            <a:pPr>
              <a:lnSpc>
                <a:spcPct val="100000"/>
              </a:lnSpc>
            </a:pPr>
            <a:r>
              <a:rPr lang="nl-NL" sz="4800" dirty="0"/>
              <a:t>We </a:t>
            </a:r>
            <a:r>
              <a:rPr lang="nl-NL" sz="4800" dirty="0" err="1"/>
              <a:t>need</a:t>
            </a:r>
            <a:r>
              <a:rPr lang="nl-NL" sz="4800" dirty="0"/>
              <a:t> </a:t>
            </a:r>
            <a:r>
              <a:rPr lang="nl-NL" sz="4800" dirty="0" err="1"/>
              <a:t>to</a:t>
            </a:r>
            <a:r>
              <a:rPr lang="nl-NL" sz="4800" dirty="0"/>
              <a:t> stop </a:t>
            </a:r>
            <a:r>
              <a:rPr lang="nl-NL" sz="4800" dirty="0" err="1"/>
              <a:t>burning</a:t>
            </a:r>
            <a:r>
              <a:rPr lang="nl-NL" sz="4800" dirty="0"/>
              <a:t> </a:t>
            </a:r>
            <a:r>
              <a:rPr lang="nl-NL" sz="4800" dirty="0" err="1"/>
              <a:t>fossil</a:t>
            </a:r>
            <a:r>
              <a:rPr lang="nl-NL" sz="4800" dirty="0"/>
              <a:t> </a:t>
            </a:r>
            <a:r>
              <a:rPr lang="nl-NL" sz="4800" dirty="0" err="1"/>
              <a:t>fuels</a:t>
            </a:r>
            <a:r>
              <a:rPr lang="nl-NL" sz="4800" dirty="0"/>
              <a:t> (gas)</a:t>
            </a:r>
            <a:br>
              <a:rPr lang="nl-NL" sz="4800" dirty="0"/>
            </a:br>
            <a:r>
              <a:rPr lang="nl-NL" sz="4800" dirty="0" err="1"/>
              <a:t>for</a:t>
            </a:r>
            <a:r>
              <a:rPr lang="nl-NL" sz="4800" dirty="0"/>
              <a:t> home </a:t>
            </a:r>
            <a:r>
              <a:rPr lang="nl-NL" sz="4800" dirty="0" err="1"/>
              <a:t>heating</a:t>
            </a:r>
            <a:r>
              <a:rPr lang="nl-NL" sz="4800" dirty="0"/>
              <a:t> in </a:t>
            </a:r>
            <a:r>
              <a:rPr lang="nl-NL" sz="4800" dirty="0" err="1"/>
              <a:t>the</a:t>
            </a:r>
            <a:r>
              <a:rPr lang="nl-NL" sz="4800" dirty="0"/>
              <a:t> Netherlands</a:t>
            </a:r>
            <a:br>
              <a:rPr lang="nl-NL" sz="4800" dirty="0"/>
            </a:br>
            <a:r>
              <a:rPr lang="nl-NL" sz="4800" dirty="0" err="1"/>
              <a:t>within</a:t>
            </a:r>
            <a:r>
              <a:rPr lang="nl-NL" sz="4800" dirty="0"/>
              <a:t> </a:t>
            </a:r>
            <a:r>
              <a:rPr lang="nl-NL" sz="4800" dirty="0" err="1"/>
              <a:t>one</a:t>
            </a:r>
            <a:r>
              <a:rPr lang="nl-NL" sz="4800" dirty="0"/>
              <a:t> </a:t>
            </a:r>
            <a:r>
              <a:rPr lang="nl-NL" sz="4800" dirty="0" err="1"/>
              <a:t>generation</a:t>
            </a:r>
            <a:r>
              <a:rPr lang="nl-NL" sz="4800" dirty="0"/>
              <a:t>!</a:t>
            </a:r>
            <a:br>
              <a:rPr lang="nl-NL" sz="4800" dirty="0"/>
            </a:br>
            <a:br>
              <a:rPr lang="nl-NL" sz="4800" dirty="0"/>
            </a:br>
            <a:r>
              <a:rPr lang="nl-NL" sz="4800" dirty="0" err="1"/>
              <a:t>Meaning</a:t>
            </a:r>
            <a:r>
              <a:rPr lang="nl-NL" sz="4800" dirty="0"/>
              <a:t>: switch </a:t>
            </a:r>
            <a:r>
              <a:rPr lang="nl-NL" sz="4800" dirty="0" err="1"/>
              <a:t>to</a:t>
            </a:r>
            <a:r>
              <a:rPr lang="nl-NL" sz="4800" dirty="0"/>
              <a:t> </a:t>
            </a:r>
            <a:r>
              <a:rPr lang="nl-NL" sz="4800" dirty="0" err="1"/>
              <a:t>another</a:t>
            </a:r>
            <a:r>
              <a:rPr lang="nl-NL" sz="4800" dirty="0"/>
              <a:t> energy source</a:t>
            </a:r>
          </a:p>
        </p:txBody>
      </p:sp>
    </p:spTree>
    <p:extLst>
      <p:ext uri="{BB962C8B-B14F-4D97-AF65-F5344CB8AC3E}">
        <p14:creationId xmlns:p14="http://schemas.microsoft.com/office/powerpoint/2010/main" val="149103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Afbeelding met klok, gebouw, zitten, voorzijde&#10;&#10;Automatisch gegenereerde beschrijving">
            <a:extLst>
              <a:ext uri="{FF2B5EF4-FFF2-40B4-BE49-F238E27FC236}">
                <a16:creationId xmlns:a16="http://schemas.microsoft.com/office/drawing/2014/main" id="{F61028A4-2BA2-214B-9D4C-26C385621840}"/>
              </a:ext>
            </a:extLst>
          </p:cNvPr>
          <p:cNvPicPr>
            <a:picLocks noGrp="1" noChangeAspect="1"/>
          </p:cNvPicPr>
          <p:nvPr>
            <p:ph type="pic" sz="quarter" idx="13"/>
          </p:nvPr>
        </p:nvPicPr>
        <p:blipFill rotWithShape="1">
          <a:blip r:embed="rId3"/>
          <a:srcRect l="137" r="102"/>
          <a:stretch/>
        </p:blipFill>
        <p:spPr>
          <a:xfrm>
            <a:off x="-48820" y="-25526"/>
            <a:ext cx="24442232" cy="13781646"/>
          </a:xfrm>
          <a:noFill/>
        </p:spPr>
      </p:pic>
      <p:sp>
        <p:nvSpPr>
          <p:cNvPr id="7" name="Rechthoek 6">
            <a:extLst>
              <a:ext uri="{FF2B5EF4-FFF2-40B4-BE49-F238E27FC236}">
                <a16:creationId xmlns:a16="http://schemas.microsoft.com/office/drawing/2014/main" id="{F5145FD3-8CA4-1149-B426-DBD1A706CD85}"/>
              </a:ext>
            </a:extLst>
          </p:cNvPr>
          <p:cNvSpPr/>
          <p:nvPr/>
        </p:nvSpPr>
        <p:spPr>
          <a:xfrm>
            <a:off x="21995233" y="217115"/>
            <a:ext cx="1954381" cy="369332"/>
          </a:xfrm>
          <a:prstGeom prst="rect">
            <a:avLst/>
          </a:prstGeom>
        </p:spPr>
        <p:txBody>
          <a:bodyPr wrap="none">
            <a:spAutoFit/>
          </a:bodyPr>
          <a:lstStyle/>
          <a:p>
            <a:r>
              <a:rPr lang="nl-NL" i="1" err="1">
                <a:solidFill>
                  <a:schemeClr val="bg1"/>
                </a:solidFill>
                <a:latin typeface="Helvetica" pitchFamily="2" charset="0"/>
              </a:rPr>
              <a:t>Francois</a:t>
            </a:r>
            <a:r>
              <a:rPr lang="nl-NL" i="1">
                <a:solidFill>
                  <a:schemeClr val="bg1"/>
                </a:solidFill>
                <a:latin typeface="Helvetica" pitchFamily="2" charset="0"/>
              </a:rPr>
              <a:t> </a:t>
            </a:r>
            <a:r>
              <a:rPr lang="nl-NL" i="1" err="1">
                <a:solidFill>
                  <a:schemeClr val="bg1"/>
                </a:solidFill>
                <a:latin typeface="Helvetica" pitchFamily="2" charset="0"/>
              </a:rPr>
              <a:t>Mori</a:t>
            </a:r>
            <a:r>
              <a:rPr lang="nl-NL" i="1">
                <a:solidFill>
                  <a:schemeClr val="bg1"/>
                </a:solidFill>
                <a:latin typeface="Helvetica" pitchFamily="2" charset="0"/>
              </a:rPr>
              <a:t>/AP</a:t>
            </a:r>
            <a:endParaRPr lang="nl-NL">
              <a:solidFill>
                <a:schemeClr val="bg1"/>
              </a:solidFill>
            </a:endParaRPr>
          </a:p>
        </p:txBody>
      </p:sp>
      <p:sp>
        <p:nvSpPr>
          <p:cNvPr id="8" name="Text Placeholder 4">
            <a:extLst>
              <a:ext uri="{FF2B5EF4-FFF2-40B4-BE49-F238E27FC236}">
                <a16:creationId xmlns:a16="http://schemas.microsoft.com/office/drawing/2014/main" id="{3A773455-8713-DF12-369A-4E370AC2A04F}"/>
              </a:ext>
            </a:extLst>
          </p:cNvPr>
          <p:cNvSpPr txBox="1">
            <a:spLocks/>
          </p:cNvSpPr>
          <p:nvPr/>
        </p:nvSpPr>
        <p:spPr>
          <a:xfrm>
            <a:off x="415637" y="1449990"/>
            <a:ext cx="21822572" cy="946803"/>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tx1"/>
                </a:solidFill>
                <a:latin typeface="Roboto" panose="02000000000000000000" pitchFamily="2" charset="0"/>
                <a:ea typeface="Roboto" panose="02000000000000000000" pitchFamily="2" charset="0"/>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tx1"/>
                </a:solidFill>
                <a:latin typeface="Roboto" panose="02000000000000000000" pitchFamily="2" charset="0"/>
                <a:ea typeface="Roboto" panose="02000000000000000000" pitchFamily="2" charset="0"/>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tx1"/>
                </a:solidFill>
                <a:latin typeface="Roboto" panose="02000000000000000000" pitchFamily="2" charset="0"/>
                <a:ea typeface="Roboto" panose="02000000000000000000" pitchFamily="2" charset="0"/>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Roboto" panose="02000000000000000000" pitchFamily="2" charset="0"/>
                <a:ea typeface="Roboto" panose="02000000000000000000" pitchFamily="2" charset="0"/>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Roboto" panose="02000000000000000000" pitchFamily="2" charset="0"/>
                <a:ea typeface="Roboto" panose="02000000000000000000" pitchFamily="2" charset="0"/>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dirty="0">
                <a:solidFill>
                  <a:schemeClr val="bg1"/>
                </a:solidFill>
              </a:rPr>
              <a:t>Why?</a:t>
            </a:r>
            <a:endParaRPr lang="nl-NL" dirty="0">
              <a:solidFill>
                <a:schemeClr val="bg1"/>
              </a:solidFill>
            </a:endParaRPr>
          </a:p>
        </p:txBody>
      </p:sp>
    </p:spTree>
    <p:extLst>
      <p:ext uri="{BB962C8B-B14F-4D97-AF65-F5344CB8AC3E}">
        <p14:creationId xmlns:p14="http://schemas.microsoft.com/office/powerpoint/2010/main" val="27746675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835B366-B080-4DCE-B740-CC977F4B6808}"/>
              </a:ext>
            </a:extLst>
          </p:cNvPr>
          <p:cNvSpPr>
            <a:spLocks noGrp="1"/>
          </p:cNvSpPr>
          <p:nvPr>
            <p:ph idx="1"/>
          </p:nvPr>
        </p:nvSpPr>
        <p:spPr>
          <a:xfrm>
            <a:off x="1231200" y="4365523"/>
            <a:ext cx="21740312" cy="6854671"/>
          </a:xfrm>
        </p:spPr>
        <p:txBody>
          <a:bodyPr>
            <a:normAutofit fontScale="47500" lnSpcReduction="20000"/>
          </a:bodyPr>
          <a:lstStyle/>
          <a:p>
            <a:pPr>
              <a:lnSpc>
                <a:spcPct val="120000"/>
              </a:lnSpc>
            </a:pPr>
            <a:r>
              <a:rPr lang="nl-NL" sz="7600" b="1"/>
              <a:t>Building </a:t>
            </a:r>
            <a:r>
              <a:rPr lang="nl-NL" sz="7600" b="1" err="1"/>
              <a:t>interventions</a:t>
            </a:r>
            <a:br>
              <a:rPr lang="nl-NL" sz="7600"/>
            </a:br>
            <a:r>
              <a:rPr lang="nl-NL" sz="6700" i="1" err="1"/>
              <a:t>isolation</a:t>
            </a:r>
            <a:r>
              <a:rPr lang="nl-NL" sz="6700" i="1"/>
              <a:t>, crack </a:t>
            </a:r>
            <a:r>
              <a:rPr lang="nl-NL" sz="6700" i="1" err="1"/>
              <a:t>sealing</a:t>
            </a:r>
            <a:r>
              <a:rPr lang="nl-NL" sz="6700" i="1"/>
              <a:t>, HR++ </a:t>
            </a:r>
            <a:r>
              <a:rPr lang="nl-NL" sz="6700" i="1" err="1"/>
              <a:t>glass</a:t>
            </a:r>
            <a:r>
              <a:rPr lang="nl-NL" sz="6700" i="1"/>
              <a:t>, …</a:t>
            </a:r>
          </a:p>
          <a:p>
            <a:pPr>
              <a:lnSpc>
                <a:spcPct val="120000"/>
              </a:lnSpc>
            </a:pPr>
            <a:r>
              <a:rPr lang="nl-NL" sz="7600" b="1"/>
              <a:t>Installation </a:t>
            </a:r>
            <a:r>
              <a:rPr lang="nl-NL" sz="7600" b="1" err="1"/>
              <a:t>interventions</a:t>
            </a:r>
            <a:endParaRPr lang="nl-NL" sz="7600" b="1"/>
          </a:p>
          <a:p>
            <a:pPr lvl="1">
              <a:lnSpc>
                <a:spcPct val="120000"/>
              </a:lnSpc>
            </a:pPr>
            <a:r>
              <a:rPr lang="nl-NL" sz="6700" b="1"/>
              <a:t>Installation: hardware</a:t>
            </a:r>
            <a:br>
              <a:rPr lang="nl-NL" sz="6700" b="1"/>
            </a:br>
            <a:r>
              <a:rPr lang="nl-NL" sz="6700" i="1"/>
              <a:t>high efficiency boiler, heat recovery, (</a:t>
            </a:r>
            <a:r>
              <a:rPr lang="nl-NL" sz="6700" i="1" err="1"/>
              <a:t>hybrid</a:t>
            </a:r>
            <a:r>
              <a:rPr lang="nl-NL" sz="6700" i="1"/>
              <a:t>) heat pump, district </a:t>
            </a:r>
            <a:r>
              <a:rPr lang="nl-NL" sz="6700" i="1" err="1"/>
              <a:t>heating</a:t>
            </a:r>
            <a:r>
              <a:rPr lang="nl-NL" sz="6700" i="1"/>
              <a:t>, biogas, </a:t>
            </a:r>
            <a:r>
              <a:rPr lang="nl-NL" sz="6700" i="1" err="1"/>
              <a:t>biomass</a:t>
            </a:r>
            <a:r>
              <a:rPr lang="nl-NL" sz="6700" i="1"/>
              <a:t>, </a:t>
            </a:r>
            <a:r>
              <a:rPr lang="nl-NL" sz="6700" i="1" err="1"/>
              <a:t>hydrogen</a:t>
            </a:r>
            <a:r>
              <a:rPr lang="nl-NL" sz="6700" i="1"/>
              <a:t>, </a:t>
            </a:r>
            <a:r>
              <a:rPr lang="nl-NL" sz="6700" i="1" err="1"/>
              <a:t>infrared</a:t>
            </a:r>
            <a:r>
              <a:rPr lang="nl-NL" sz="6700" i="1"/>
              <a:t>,…</a:t>
            </a:r>
          </a:p>
          <a:p>
            <a:pPr lvl="1">
              <a:lnSpc>
                <a:spcPct val="120000"/>
              </a:lnSpc>
            </a:pPr>
            <a:r>
              <a:rPr lang="nl-NL" sz="6700" b="1"/>
              <a:t>Installation: </a:t>
            </a:r>
            <a:r>
              <a:rPr lang="nl-NL" sz="6700" b="1" err="1"/>
              <a:t>settings</a:t>
            </a:r>
            <a:br>
              <a:rPr lang="nl-NL" sz="6700"/>
            </a:br>
            <a:r>
              <a:rPr lang="nl-NL" sz="6700" i="1" err="1"/>
              <a:t>night</a:t>
            </a:r>
            <a:r>
              <a:rPr lang="nl-NL" sz="6700" i="1"/>
              <a:t> </a:t>
            </a:r>
            <a:r>
              <a:rPr lang="nl-NL" sz="6700" i="1" err="1"/>
              <a:t>setback</a:t>
            </a:r>
            <a:r>
              <a:rPr lang="nl-NL" sz="6700" i="1"/>
              <a:t>, </a:t>
            </a:r>
            <a:r>
              <a:rPr lang="nl-NL" sz="6700" i="1" err="1"/>
              <a:t>day</a:t>
            </a:r>
            <a:r>
              <a:rPr lang="nl-NL" sz="6700" i="1"/>
              <a:t> </a:t>
            </a:r>
            <a:r>
              <a:rPr lang="nl-NL" sz="6700" i="1" err="1"/>
              <a:t>setback</a:t>
            </a:r>
            <a:r>
              <a:rPr lang="nl-NL" sz="6700" i="1"/>
              <a:t>, </a:t>
            </a:r>
            <a:r>
              <a:rPr lang="nl-NL" sz="6700" i="1" err="1"/>
              <a:t>hydronic</a:t>
            </a:r>
            <a:r>
              <a:rPr lang="nl-NL" sz="6700" i="1"/>
              <a:t> </a:t>
            </a:r>
            <a:r>
              <a:rPr lang="nl-NL" sz="6700" i="1" err="1"/>
              <a:t>balancing</a:t>
            </a:r>
            <a:r>
              <a:rPr lang="nl-NL" sz="6700" i="1"/>
              <a:t>, </a:t>
            </a:r>
            <a:r>
              <a:rPr lang="nl-NL" sz="6700" i="1" err="1"/>
              <a:t>supply</a:t>
            </a:r>
            <a:r>
              <a:rPr lang="nl-NL" sz="6700" i="1"/>
              <a:t> </a:t>
            </a:r>
            <a:r>
              <a:rPr lang="nl-NL" sz="6700" i="1" err="1"/>
              <a:t>temperature</a:t>
            </a:r>
            <a:r>
              <a:rPr lang="nl-NL" sz="6700" i="1"/>
              <a:t>, …</a:t>
            </a:r>
          </a:p>
          <a:p>
            <a:pPr>
              <a:lnSpc>
                <a:spcPct val="120000"/>
              </a:lnSpc>
            </a:pPr>
            <a:r>
              <a:rPr lang="nl-NL" sz="7600" b="1">
                <a:solidFill>
                  <a:schemeClr val="bg1">
                    <a:lumMod val="65000"/>
                  </a:schemeClr>
                </a:solidFill>
              </a:rPr>
              <a:t>Comfort </a:t>
            </a:r>
            <a:r>
              <a:rPr lang="nl-NL" sz="7600" b="1" err="1">
                <a:solidFill>
                  <a:schemeClr val="bg1">
                    <a:lumMod val="65000"/>
                  </a:schemeClr>
                </a:solidFill>
              </a:rPr>
              <a:t>interventions</a:t>
            </a:r>
            <a:br>
              <a:rPr lang="nl-NL" sz="7600">
                <a:solidFill>
                  <a:schemeClr val="bg1">
                    <a:lumMod val="65000"/>
                  </a:schemeClr>
                </a:solidFill>
              </a:rPr>
            </a:br>
            <a:r>
              <a:rPr lang="nl-NL" sz="6700" i="1">
                <a:solidFill>
                  <a:schemeClr val="bg1">
                    <a:lumMod val="65000"/>
                  </a:schemeClr>
                </a:solidFill>
              </a:rPr>
              <a:t>warm </a:t>
            </a:r>
            <a:r>
              <a:rPr lang="nl-NL" sz="6700" i="1" err="1">
                <a:solidFill>
                  <a:schemeClr val="bg1">
                    <a:lumMod val="65000"/>
                  </a:schemeClr>
                </a:solidFill>
              </a:rPr>
              <a:t>clothing</a:t>
            </a:r>
            <a:r>
              <a:rPr lang="nl-NL" sz="6700" i="1">
                <a:solidFill>
                  <a:schemeClr val="bg1">
                    <a:lumMod val="65000"/>
                  </a:schemeClr>
                </a:solidFill>
              </a:rPr>
              <a:t>?, get </a:t>
            </a:r>
            <a:r>
              <a:rPr lang="nl-NL" sz="6700" i="1" err="1">
                <a:solidFill>
                  <a:schemeClr val="bg1">
                    <a:lumMod val="65000"/>
                  </a:schemeClr>
                </a:solidFill>
              </a:rPr>
              <a:t>used</a:t>
            </a:r>
            <a:r>
              <a:rPr lang="nl-NL" sz="6700" i="1">
                <a:solidFill>
                  <a:schemeClr val="bg1">
                    <a:lumMod val="65000"/>
                  </a:schemeClr>
                </a:solidFill>
              </a:rPr>
              <a:t> </a:t>
            </a:r>
            <a:r>
              <a:rPr lang="nl-NL" sz="6700" i="1" err="1">
                <a:solidFill>
                  <a:schemeClr val="bg1">
                    <a:lumMod val="65000"/>
                  </a:schemeClr>
                </a:solidFill>
              </a:rPr>
              <a:t>to</a:t>
            </a:r>
            <a:r>
              <a:rPr lang="nl-NL" sz="6700" i="1">
                <a:solidFill>
                  <a:schemeClr val="bg1">
                    <a:lumMod val="65000"/>
                  </a:schemeClr>
                </a:solidFill>
              </a:rPr>
              <a:t> </a:t>
            </a:r>
            <a:r>
              <a:rPr lang="nl-NL" sz="6700" i="1" err="1">
                <a:solidFill>
                  <a:schemeClr val="bg1">
                    <a:lumMod val="65000"/>
                  </a:schemeClr>
                </a:solidFill>
              </a:rPr>
              <a:t>lower</a:t>
            </a:r>
            <a:r>
              <a:rPr lang="nl-NL" sz="6700" i="1">
                <a:solidFill>
                  <a:schemeClr val="bg1">
                    <a:lumMod val="65000"/>
                  </a:schemeClr>
                </a:solidFill>
              </a:rPr>
              <a:t> </a:t>
            </a:r>
            <a:r>
              <a:rPr lang="nl-NL" sz="6700" i="1" err="1">
                <a:solidFill>
                  <a:schemeClr val="bg1">
                    <a:lumMod val="65000"/>
                  </a:schemeClr>
                </a:solidFill>
              </a:rPr>
              <a:t>temperatures</a:t>
            </a:r>
            <a:r>
              <a:rPr lang="nl-NL" sz="6700" i="1">
                <a:solidFill>
                  <a:schemeClr val="bg1">
                    <a:lumMod val="65000"/>
                  </a:schemeClr>
                </a:solidFill>
              </a:rPr>
              <a:t>?, …</a:t>
            </a:r>
          </a:p>
          <a:p>
            <a:pPr>
              <a:lnSpc>
                <a:spcPct val="120000"/>
              </a:lnSpc>
            </a:pPr>
            <a:r>
              <a:rPr lang="nl-NL" sz="7600" b="1" err="1">
                <a:solidFill>
                  <a:schemeClr val="bg1">
                    <a:lumMod val="65000"/>
                  </a:schemeClr>
                </a:solidFill>
              </a:rPr>
              <a:t>Weather</a:t>
            </a:r>
            <a:br>
              <a:rPr lang="nl-NL" sz="7600">
                <a:solidFill>
                  <a:schemeClr val="bg1">
                    <a:lumMod val="65000"/>
                  </a:schemeClr>
                </a:solidFill>
              </a:rPr>
            </a:br>
            <a:r>
              <a:rPr lang="nl-NL" sz="6700" i="1" err="1">
                <a:solidFill>
                  <a:schemeClr val="bg1">
                    <a:lumMod val="65000"/>
                  </a:schemeClr>
                </a:solidFill>
              </a:rPr>
              <a:t>climate</a:t>
            </a:r>
            <a:r>
              <a:rPr lang="nl-NL" sz="6700" i="1">
                <a:solidFill>
                  <a:schemeClr val="bg1">
                    <a:lumMod val="65000"/>
                  </a:schemeClr>
                </a:solidFill>
              </a:rPr>
              <a:t> change?</a:t>
            </a:r>
          </a:p>
          <a:p>
            <a:pPr lvl="1"/>
            <a:endParaRPr lang="nl-NL"/>
          </a:p>
          <a:p>
            <a:pPr lvl="1"/>
            <a:endParaRPr lang="nl-NL"/>
          </a:p>
        </p:txBody>
      </p:sp>
      <p:sp>
        <p:nvSpPr>
          <p:cNvPr id="3" name="Tijdelijke aanduiding voor tekst 2">
            <a:extLst>
              <a:ext uri="{FF2B5EF4-FFF2-40B4-BE49-F238E27FC236}">
                <a16:creationId xmlns:a16="http://schemas.microsoft.com/office/drawing/2014/main" id="{BDECE168-4C1A-4211-A4E1-EDE6C92E293E}"/>
              </a:ext>
            </a:extLst>
          </p:cNvPr>
          <p:cNvSpPr>
            <a:spLocks noGrp="1"/>
          </p:cNvSpPr>
          <p:nvPr>
            <p:ph type="body" sz="quarter" idx="14"/>
          </p:nvPr>
        </p:nvSpPr>
        <p:spPr/>
        <p:txBody>
          <a:bodyPr/>
          <a:lstStyle/>
          <a:p>
            <a:r>
              <a:rPr lang="nl-NL" err="1"/>
              <a:t>Introduction</a:t>
            </a:r>
            <a:endParaRPr lang="nl-NL"/>
          </a:p>
        </p:txBody>
      </p:sp>
      <p:sp>
        <p:nvSpPr>
          <p:cNvPr id="4" name="Titel 3">
            <a:extLst>
              <a:ext uri="{FF2B5EF4-FFF2-40B4-BE49-F238E27FC236}">
                <a16:creationId xmlns:a16="http://schemas.microsoft.com/office/drawing/2014/main" id="{F9C07BA7-A5A3-47BF-979D-0D51D3A391F6}"/>
              </a:ext>
            </a:extLst>
          </p:cNvPr>
          <p:cNvSpPr>
            <a:spLocks noGrp="1"/>
          </p:cNvSpPr>
          <p:nvPr>
            <p:ph type="title"/>
          </p:nvPr>
        </p:nvSpPr>
        <p:spPr>
          <a:xfrm>
            <a:off x="1187522" y="2495806"/>
            <a:ext cx="21050686" cy="1309278"/>
          </a:xfrm>
        </p:spPr>
        <p:txBody>
          <a:bodyPr>
            <a:noAutofit/>
          </a:bodyPr>
          <a:lstStyle/>
          <a:p>
            <a:r>
              <a:rPr lang="nl-NL" sz="4800" err="1"/>
              <a:t>Some</a:t>
            </a:r>
            <a:r>
              <a:rPr lang="nl-NL" sz="4800"/>
              <a:t> </a:t>
            </a:r>
            <a:r>
              <a:rPr lang="nl-NL" sz="4800" err="1"/>
              <a:t>interventions</a:t>
            </a:r>
            <a:r>
              <a:rPr lang="nl-NL" sz="4800"/>
              <a:t> </a:t>
            </a:r>
            <a:r>
              <a:rPr lang="nl-NL" sz="4800" err="1"/>
              <a:t>to</a:t>
            </a:r>
            <a:r>
              <a:rPr lang="nl-NL" sz="4800"/>
              <a:t> </a:t>
            </a:r>
            <a:r>
              <a:rPr lang="nl-NL" sz="4800" err="1"/>
              <a:t>reduce</a:t>
            </a:r>
            <a:r>
              <a:rPr lang="nl-NL" sz="4800"/>
              <a:t> home </a:t>
            </a:r>
            <a:r>
              <a:rPr lang="nl-NL" sz="4800" err="1"/>
              <a:t>heating</a:t>
            </a:r>
            <a:r>
              <a:rPr lang="nl-NL" sz="4800"/>
              <a:t> CO</a:t>
            </a:r>
            <a:r>
              <a:rPr lang="nl-NL" sz="4800" baseline="-25000"/>
              <a:t>2</a:t>
            </a:r>
            <a:r>
              <a:rPr lang="nl-NL" sz="4800"/>
              <a:t>-emissions</a:t>
            </a:r>
          </a:p>
        </p:txBody>
      </p:sp>
      <p:grpSp>
        <p:nvGrpSpPr>
          <p:cNvPr id="5" name="Group 4">
            <a:extLst>
              <a:ext uri="{FF2B5EF4-FFF2-40B4-BE49-F238E27FC236}">
                <a16:creationId xmlns:a16="http://schemas.microsoft.com/office/drawing/2014/main" id="{8E76F92A-9BC7-478A-8465-622E19D8D4F3}"/>
              </a:ext>
            </a:extLst>
          </p:cNvPr>
          <p:cNvGrpSpPr/>
          <p:nvPr/>
        </p:nvGrpSpPr>
        <p:grpSpPr>
          <a:xfrm>
            <a:off x="798599" y="4474380"/>
            <a:ext cx="611170" cy="611170"/>
            <a:chOff x="13947677" y="717157"/>
            <a:chExt cx="2012395" cy="2012395"/>
          </a:xfrm>
        </p:grpSpPr>
        <p:sp>
          <p:nvSpPr>
            <p:cNvPr id="6" name="Oval 5">
              <a:extLst>
                <a:ext uri="{FF2B5EF4-FFF2-40B4-BE49-F238E27FC236}">
                  <a16:creationId xmlns:a16="http://schemas.microsoft.com/office/drawing/2014/main" id="{875858DB-7464-42BA-9F04-17CF8EF0D9E9}"/>
                </a:ext>
              </a:extLst>
            </p:cNvPr>
            <p:cNvSpPr/>
            <p:nvPr/>
          </p:nvSpPr>
          <p:spPr>
            <a:xfrm>
              <a:off x="13947677" y="717157"/>
              <a:ext cx="2012395" cy="201239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Graphic 6">
              <a:extLst>
                <a:ext uri="{FF2B5EF4-FFF2-40B4-BE49-F238E27FC236}">
                  <a16:creationId xmlns:a16="http://schemas.microsoft.com/office/drawing/2014/main" id="{ECBA9480-373E-422B-8C19-A19609EA49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61576" y="976464"/>
              <a:ext cx="1493780" cy="1493780"/>
            </a:xfrm>
            <a:prstGeom prst="rect">
              <a:avLst/>
            </a:prstGeom>
          </p:spPr>
        </p:pic>
      </p:grpSp>
      <p:grpSp>
        <p:nvGrpSpPr>
          <p:cNvPr id="8" name="Group 7">
            <a:extLst>
              <a:ext uri="{FF2B5EF4-FFF2-40B4-BE49-F238E27FC236}">
                <a16:creationId xmlns:a16="http://schemas.microsoft.com/office/drawing/2014/main" id="{806D1EA0-6EA4-4411-A29A-FF693AA79426}"/>
              </a:ext>
            </a:extLst>
          </p:cNvPr>
          <p:cNvGrpSpPr/>
          <p:nvPr/>
        </p:nvGrpSpPr>
        <p:grpSpPr>
          <a:xfrm>
            <a:off x="927238" y="5773234"/>
            <a:ext cx="611170" cy="611170"/>
            <a:chOff x="13947677" y="717157"/>
            <a:chExt cx="2012395" cy="2012395"/>
          </a:xfrm>
        </p:grpSpPr>
        <p:sp>
          <p:nvSpPr>
            <p:cNvPr id="9" name="Oval 8">
              <a:extLst>
                <a:ext uri="{FF2B5EF4-FFF2-40B4-BE49-F238E27FC236}">
                  <a16:creationId xmlns:a16="http://schemas.microsoft.com/office/drawing/2014/main" id="{E1DB9CDC-BD16-4CFA-8131-882E98619590}"/>
                </a:ext>
              </a:extLst>
            </p:cNvPr>
            <p:cNvSpPr/>
            <p:nvPr/>
          </p:nvSpPr>
          <p:spPr>
            <a:xfrm>
              <a:off x="13947677" y="717157"/>
              <a:ext cx="2012395" cy="201239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Graphic 9">
              <a:extLst>
                <a:ext uri="{FF2B5EF4-FFF2-40B4-BE49-F238E27FC236}">
                  <a16:creationId xmlns:a16="http://schemas.microsoft.com/office/drawing/2014/main" id="{078DA2BF-DAD2-4EE6-BFE1-BF6385B13E75}"/>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4261576" y="976464"/>
              <a:ext cx="1493780" cy="1493780"/>
            </a:xfrm>
            <a:prstGeom prst="rect">
              <a:avLst/>
            </a:prstGeom>
          </p:spPr>
        </p:pic>
      </p:grpSp>
      <p:grpSp>
        <p:nvGrpSpPr>
          <p:cNvPr id="17" name="Group 16">
            <a:extLst>
              <a:ext uri="{FF2B5EF4-FFF2-40B4-BE49-F238E27FC236}">
                <a16:creationId xmlns:a16="http://schemas.microsoft.com/office/drawing/2014/main" id="{BD8AE21E-0A39-4B5E-B38F-9AC3257F588F}"/>
              </a:ext>
            </a:extLst>
          </p:cNvPr>
          <p:cNvGrpSpPr/>
          <p:nvPr/>
        </p:nvGrpSpPr>
        <p:grpSpPr>
          <a:xfrm>
            <a:off x="920079" y="8588656"/>
            <a:ext cx="611170" cy="611170"/>
            <a:chOff x="920079" y="8729231"/>
            <a:chExt cx="611170" cy="611170"/>
          </a:xfrm>
        </p:grpSpPr>
        <p:sp>
          <p:nvSpPr>
            <p:cNvPr id="15" name="Oval 14">
              <a:extLst>
                <a:ext uri="{FF2B5EF4-FFF2-40B4-BE49-F238E27FC236}">
                  <a16:creationId xmlns:a16="http://schemas.microsoft.com/office/drawing/2014/main" id="{CC1B336F-0548-4384-8356-B3897F7B28EB}"/>
                </a:ext>
              </a:extLst>
            </p:cNvPr>
            <p:cNvSpPr/>
            <p:nvPr/>
          </p:nvSpPr>
          <p:spPr>
            <a:xfrm>
              <a:off x="920079" y="8729231"/>
              <a:ext cx="611170" cy="611170"/>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Graphic 15">
              <a:extLst>
                <a:ext uri="{FF2B5EF4-FFF2-40B4-BE49-F238E27FC236}">
                  <a16:creationId xmlns:a16="http://schemas.microsoft.com/office/drawing/2014/main" id="{CC38EB42-024B-495F-8D59-EABCBCE1C9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5411" y="8807983"/>
              <a:ext cx="453665" cy="453665"/>
            </a:xfrm>
            <a:prstGeom prst="rect">
              <a:avLst/>
            </a:prstGeom>
          </p:spPr>
        </p:pic>
      </p:grpSp>
      <p:grpSp>
        <p:nvGrpSpPr>
          <p:cNvPr id="18" name="Group 17">
            <a:extLst>
              <a:ext uri="{FF2B5EF4-FFF2-40B4-BE49-F238E27FC236}">
                <a16:creationId xmlns:a16="http://schemas.microsoft.com/office/drawing/2014/main" id="{F3B97626-860E-4C0F-86D2-7E0A14EA3336}"/>
              </a:ext>
            </a:extLst>
          </p:cNvPr>
          <p:cNvGrpSpPr/>
          <p:nvPr/>
        </p:nvGrpSpPr>
        <p:grpSpPr>
          <a:xfrm>
            <a:off x="923361" y="9996366"/>
            <a:ext cx="611170" cy="611170"/>
            <a:chOff x="920079" y="8729231"/>
            <a:chExt cx="611170" cy="611170"/>
          </a:xfrm>
        </p:grpSpPr>
        <p:sp>
          <p:nvSpPr>
            <p:cNvPr id="19" name="Oval 18">
              <a:extLst>
                <a:ext uri="{FF2B5EF4-FFF2-40B4-BE49-F238E27FC236}">
                  <a16:creationId xmlns:a16="http://schemas.microsoft.com/office/drawing/2014/main" id="{9A551D67-E355-4BBE-99F1-0E9E6392B58D}"/>
                </a:ext>
              </a:extLst>
            </p:cNvPr>
            <p:cNvSpPr/>
            <p:nvPr/>
          </p:nvSpPr>
          <p:spPr>
            <a:xfrm>
              <a:off x="920079" y="8729231"/>
              <a:ext cx="611170" cy="611170"/>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Graphic 19">
              <a:extLst>
                <a:ext uri="{FF2B5EF4-FFF2-40B4-BE49-F238E27FC236}">
                  <a16:creationId xmlns:a16="http://schemas.microsoft.com/office/drawing/2014/main" id="{E52495BA-77CE-4CC6-B4F1-D6D2903CD78A}"/>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1015411" y="8807983"/>
              <a:ext cx="453665" cy="453665"/>
            </a:xfrm>
            <a:prstGeom prst="rect">
              <a:avLst/>
            </a:prstGeom>
          </p:spPr>
        </p:pic>
      </p:grpSp>
    </p:spTree>
    <p:extLst>
      <p:ext uri="{BB962C8B-B14F-4D97-AF65-F5344CB8AC3E}">
        <p14:creationId xmlns:p14="http://schemas.microsoft.com/office/powerpoint/2010/main" val="183517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9E07A9-895D-2C41-AC67-C334EB6DCCF2}"/>
              </a:ext>
            </a:extLst>
          </p:cNvPr>
          <p:cNvSpPr>
            <a:spLocks noGrp="1"/>
          </p:cNvSpPr>
          <p:nvPr>
            <p:ph type="ctrTitle"/>
          </p:nvPr>
        </p:nvSpPr>
        <p:spPr>
          <a:xfrm>
            <a:off x="5469407" y="3529201"/>
            <a:ext cx="16955164" cy="7374889"/>
          </a:xfrm>
        </p:spPr>
        <p:txBody>
          <a:bodyPr>
            <a:noAutofit/>
          </a:bodyPr>
          <a:lstStyle/>
          <a:p>
            <a:r>
              <a:rPr lang="nl-NL" sz="7200" dirty="0"/>
              <a:t>elke bepalende parameters voor de warmtetransitie van specifieke woningen kunnen we leren met monitoringdata </a:t>
            </a:r>
            <a:br>
              <a:rPr lang="nl-NL" sz="7200" dirty="0"/>
            </a:br>
            <a:r>
              <a:rPr lang="nl-NL" sz="7200" dirty="0"/>
              <a:t>en welke vragen van huishoudens kunnen we daarmee beantwoorden?</a:t>
            </a:r>
          </a:p>
        </p:txBody>
      </p:sp>
    </p:spTree>
    <p:extLst>
      <p:ext uri="{BB962C8B-B14F-4D97-AF65-F5344CB8AC3E}">
        <p14:creationId xmlns:p14="http://schemas.microsoft.com/office/powerpoint/2010/main" val="18778219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9E07A9-895D-2C41-AC67-C334EB6DCCF2}"/>
              </a:ext>
            </a:extLst>
          </p:cNvPr>
          <p:cNvSpPr>
            <a:spLocks noGrp="1"/>
          </p:cNvSpPr>
          <p:nvPr>
            <p:ph type="ctrTitle"/>
          </p:nvPr>
        </p:nvSpPr>
        <p:spPr/>
        <p:txBody>
          <a:bodyPr>
            <a:normAutofit/>
          </a:bodyPr>
          <a:lstStyle/>
          <a:p>
            <a:r>
              <a:rPr lang="nl-NL" dirty="0"/>
              <a:t>at kunnen we besparen met isolatie en/of </a:t>
            </a:r>
            <a:br>
              <a:rPr lang="nl-NL" dirty="0"/>
            </a:br>
            <a:r>
              <a:rPr lang="nl-NL" dirty="0"/>
              <a:t>het dichten van kieren van onze woning?</a:t>
            </a:r>
          </a:p>
        </p:txBody>
      </p:sp>
    </p:spTree>
    <p:extLst>
      <p:ext uri="{BB962C8B-B14F-4D97-AF65-F5344CB8AC3E}">
        <p14:creationId xmlns:p14="http://schemas.microsoft.com/office/powerpoint/2010/main" val="855555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9E07A9-895D-2C41-AC67-C334EB6DCCF2}"/>
              </a:ext>
            </a:extLst>
          </p:cNvPr>
          <p:cNvSpPr>
            <a:spLocks noGrp="1"/>
          </p:cNvSpPr>
          <p:nvPr>
            <p:ph type="ctrTitle"/>
          </p:nvPr>
        </p:nvSpPr>
        <p:spPr/>
        <p:txBody>
          <a:bodyPr>
            <a:normAutofit/>
          </a:bodyPr>
          <a:lstStyle/>
          <a:p>
            <a:r>
              <a:rPr lang="nl-NL" dirty="0"/>
              <a:t>at kunnen we besparen met betere instellingen van onze verwarming?</a:t>
            </a:r>
          </a:p>
        </p:txBody>
      </p:sp>
    </p:spTree>
    <p:extLst>
      <p:ext uri="{BB962C8B-B14F-4D97-AF65-F5344CB8AC3E}">
        <p14:creationId xmlns:p14="http://schemas.microsoft.com/office/powerpoint/2010/main" val="2292119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E035A8F-56E3-433D-95F0-85B7EE4EFA2A}"/>
              </a:ext>
            </a:extLst>
          </p:cNvPr>
          <p:cNvSpPr>
            <a:spLocks noGrp="1"/>
          </p:cNvSpPr>
          <p:nvPr>
            <p:ph type="body" sz="quarter" idx="14"/>
          </p:nvPr>
        </p:nvSpPr>
        <p:spPr/>
        <p:txBody>
          <a:bodyPr/>
          <a:lstStyle/>
          <a:p>
            <a:r>
              <a:rPr lang="en-US" dirty="0"/>
              <a:t>Twomes: Digital Twins for the Home Heating Transition</a:t>
            </a:r>
            <a:endParaRPr lang="nl-NL" dirty="0"/>
          </a:p>
        </p:txBody>
      </p:sp>
      <p:sp>
        <p:nvSpPr>
          <p:cNvPr id="2" name="Title 1"/>
          <p:cNvSpPr>
            <a:spLocks noGrp="1"/>
          </p:cNvSpPr>
          <p:nvPr>
            <p:ph type="title"/>
          </p:nvPr>
        </p:nvSpPr>
        <p:spPr/>
        <p:txBody>
          <a:bodyPr>
            <a:normAutofit/>
          </a:bodyPr>
          <a:lstStyle/>
          <a:p>
            <a:r>
              <a:rPr lang="nl-NL" dirty="0"/>
              <a:t>Intro</a:t>
            </a:r>
          </a:p>
        </p:txBody>
      </p:sp>
      <p:pic>
        <p:nvPicPr>
          <p:cNvPr id="7" name="Online Media 5" title="Twomes: Digital Twins voor de warmtetransitie">
            <a:hlinkClick r:id="" action="ppaction://media"/>
            <a:extLst>
              <a:ext uri="{FF2B5EF4-FFF2-40B4-BE49-F238E27FC236}">
                <a16:creationId xmlns:a16="http://schemas.microsoft.com/office/drawing/2014/main" id="{48BB7F92-9B28-6EF8-73B8-6B5798BB9256}"/>
              </a:ext>
            </a:extLst>
          </p:cNvPr>
          <p:cNvPicPr>
            <a:picLocks noRot="1" noChangeAspect="1"/>
          </p:cNvPicPr>
          <p:nvPr>
            <a:videoFile r:link="rId1"/>
          </p:nvPr>
        </p:nvPicPr>
        <p:blipFill>
          <a:blip r:embed="rId4"/>
          <a:stretch>
            <a:fillRect/>
          </a:stretch>
        </p:blipFill>
        <p:spPr>
          <a:xfrm>
            <a:off x="6203084" y="2662310"/>
            <a:ext cx="16996569" cy="9603700"/>
          </a:xfrm>
          <a:prstGeom prst="rect">
            <a:avLst/>
          </a:prstGeom>
        </p:spPr>
      </p:pic>
    </p:spTree>
    <p:extLst>
      <p:ext uri="{BB962C8B-B14F-4D97-AF65-F5344CB8AC3E}">
        <p14:creationId xmlns:p14="http://schemas.microsoft.com/office/powerpoint/2010/main" val="126419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CB74300E-2797-42E9-B4AA-9BF4FC0F3BFB}"/>
              </a:ext>
            </a:extLst>
          </p:cNvPr>
          <p:cNvGraphicFramePr>
            <a:graphicFrameLocks noGrp="1"/>
          </p:cNvGraphicFramePr>
          <p:nvPr>
            <p:ph idx="1"/>
            <p:extLst>
              <p:ext uri="{D42A27DB-BD31-4B8C-83A1-F6EECF244321}">
                <p14:modId xmlns:p14="http://schemas.microsoft.com/office/powerpoint/2010/main" val="1073670388"/>
              </p:ext>
            </p:extLst>
          </p:nvPr>
        </p:nvGraphicFramePr>
        <p:xfrm>
          <a:off x="1209085" y="3821369"/>
          <a:ext cx="21990568" cy="8697612"/>
        </p:xfrm>
        <a:graphic>
          <a:graphicData uri="http://schemas.openxmlformats.org/drawingml/2006/table">
            <a:tbl>
              <a:tblPr firstRow="1" bandRow="1">
                <a:tableStyleId>{7DF18680-E054-41AD-8BC1-D1AEF772440D}</a:tableStyleId>
              </a:tblPr>
              <a:tblGrid>
                <a:gridCol w="5470011">
                  <a:extLst>
                    <a:ext uri="{9D8B030D-6E8A-4147-A177-3AD203B41FA5}">
                      <a16:colId xmlns:a16="http://schemas.microsoft.com/office/drawing/2014/main" val="1697422595"/>
                    </a:ext>
                  </a:extLst>
                </a:gridCol>
                <a:gridCol w="6675957">
                  <a:extLst>
                    <a:ext uri="{9D8B030D-6E8A-4147-A177-3AD203B41FA5}">
                      <a16:colId xmlns:a16="http://schemas.microsoft.com/office/drawing/2014/main" val="1861832830"/>
                    </a:ext>
                  </a:extLst>
                </a:gridCol>
                <a:gridCol w="2334126">
                  <a:extLst>
                    <a:ext uri="{9D8B030D-6E8A-4147-A177-3AD203B41FA5}">
                      <a16:colId xmlns:a16="http://schemas.microsoft.com/office/drawing/2014/main" val="601608578"/>
                    </a:ext>
                  </a:extLst>
                </a:gridCol>
                <a:gridCol w="2213810">
                  <a:extLst>
                    <a:ext uri="{9D8B030D-6E8A-4147-A177-3AD203B41FA5}">
                      <a16:colId xmlns:a16="http://schemas.microsoft.com/office/drawing/2014/main" val="1317351599"/>
                    </a:ext>
                  </a:extLst>
                </a:gridCol>
                <a:gridCol w="3019849">
                  <a:extLst>
                    <a:ext uri="{9D8B030D-6E8A-4147-A177-3AD203B41FA5}">
                      <a16:colId xmlns:a16="http://schemas.microsoft.com/office/drawing/2014/main" val="3831186982"/>
                    </a:ext>
                  </a:extLst>
                </a:gridCol>
                <a:gridCol w="2276815">
                  <a:extLst>
                    <a:ext uri="{9D8B030D-6E8A-4147-A177-3AD203B41FA5}">
                      <a16:colId xmlns:a16="http://schemas.microsoft.com/office/drawing/2014/main" val="2448906774"/>
                    </a:ext>
                  </a:extLst>
                </a:gridCol>
              </a:tblGrid>
              <a:tr h="1120207">
                <a:tc>
                  <a:txBody>
                    <a:bodyPr/>
                    <a:lstStyle/>
                    <a:p>
                      <a:pPr algn="l" fontAlgn="b"/>
                      <a:r>
                        <a:rPr lang="nl-NL" sz="3600" u="none" strike="noStrike" dirty="0" err="1">
                          <a:effectLst/>
                          <a:latin typeface="Roboto" panose="02000000000000000000" pitchFamily="2" charset="0"/>
                          <a:ea typeface="Roboto" panose="02000000000000000000" pitchFamily="2" charset="0"/>
                        </a:rPr>
                        <a:t>category</a:t>
                      </a:r>
                      <a:endParaRPr lang="nl-NL" sz="3600" b="1" i="0" u="none" strike="noStrike" dirty="0">
                        <a:solidFill>
                          <a:srgbClr val="000000"/>
                        </a:solidFill>
                        <a:effectLst/>
                        <a:latin typeface="Roboto" panose="02000000000000000000" pitchFamily="2" charset="0"/>
                        <a:ea typeface="Roboto" panose="02000000000000000000" pitchFamily="2" charset="0"/>
                      </a:endParaRPr>
                    </a:p>
                  </a:txBody>
                  <a:tcPr/>
                </a:tc>
                <a:tc>
                  <a:txBody>
                    <a:bodyPr/>
                    <a:lstStyle/>
                    <a:p>
                      <a:pPr algn="l" fontAlgn="b"/>
                      <a:r>
                        <a:rPr lang="nl-NL" sz="3600" u="none" strike="noStrike" dirty="0" err="1">
                          <a:effectLst/>
                          <a:latin typeface="Roboto" panose="02000000000000000000" pitchFamily="2" charset="0"/>
                          <a:ea typeface="Roboto" panose="02000000000000000000" pitchFamily="2" charset="0"/>
                        </a:rPr>
                        <a:t>measured</a:t>
                      </a:r>
                      <a:r>
                        <a:rPr lang="nl-NL" sz="3600" u="none" strike="noStrike" dirty="0">
                          <a:effectLst/>
                          <a:latin typeface="Roboto" panose="02000000000000000000" pitchFamily="2" charset="0"/>
                          <a:ea typeface="Roboto" panose="02000000000000000000" pitchFamily="2" charset="0"/>
                        </a:rPr>
                        <a:t> data</a:t>
                      </a:r>
                      <a:endParaRPr lang="nl-NL" sz="3600" b="1" i="0" u="none" strike="noStrike" dirty="0">
                        <a:solidFill>
                          <a:srgbClr val="000000"/>
                        </a:solidFill>
                        <a:effectLst/>
                        <a:latin typeface="Roboto" panose="02000000000000000000" pitchFamily="2" charset="0"/>
                        <a:ea typeface="Roboto" panose="02000000000000000000" pitchFamily="2" charset="0"/>
                      </a:endParaRPr>
                    </a:p>
                  </a:txBody>
                  <a:tcPr/>
                </a:tc>
                <a:tc>
                  <a:txBody>
                    <a:bodyPr/>
                    <a:lstStyle/>
                    <a:p>
                      <a:pPr algn="l" fontAlgn="b"/>
                      <a:r>
                        <a:rPr lang="nl-NL" sz="3600" u="none" strike="noStrike" err="1">
                          <a:effectLst/>
                          <a:latin typeface="Roboto" panose="02000000000000000000" pitchFamily="2" charset="0"/>
                          <a:ea typeface="Roboto" panose="02000000000000000000" pitchFamily="2" charset="0"/>
                        </a:rPr>
                        <a:t>symbol</a:t>
                      </a:r>
                      <a:endParaRPr lang="nl-NL" sz="3600" b="1" i="0" u="none" strike="noStrike">
                        <a:solidFill>
                          <a:srgbClr val="000000"/>
                        </a:solidFill>
                        <a:effectLst/>
                        <a:latin typeface="Roboto" panose="02000000000000000000" pitchFamily="2" charset="0"/>
                        <a:ea typeface="Roboto" panose="02000000000000000000" pitchFamily="2" charset="0"/>
                      </a:endParaRPr>
                    </a:p>
                  </a:txBody>
                  <a:tcPr/>
                </a:tc>
                <a:tc>
                  <a:txBody>
                    <a:bodyPr/>
                    <a:lstStyle/>
                    <a:p>
                      <a:pPr algn="l" fontAlgn="b"/>
                      <a:r>
                        <a:rPr lang="nl-NL" sz="3600" u="none" strike="noStrike">
                          <a:effectLst/>
                          <a:latin typeface="Roboto" panose="02000000000000000000" pitchFamily="2" charset="0"/>
                          <a:ea typeface="Roboto" panose="02000000000000000000" pitchFamily="2" charset="0"/>
                        </a:rPr>
                        <a:t>unit</a:t>
                      </a:r>
                      <a:endParaRPr lang="nl-NL" sz="3600" b="1" i="0" u="none" strike="noStrike">
                        <a:solidFill>
                          <a:srgbClr val="000000"/>
                        </a:solidFill>
                        <a:effectLst/>
                        <a:latin typeface="Roboto" panose="02000000000000000000" pitchFamily="2" charset="0"/>
                        <a:ea typeface="Roboto" panose="02000000000000000000" pitchFamily="2" charset="0"/>
                      </a:endParaRPr>
                    </a:p>
                  </a:txBody>
                  <a:tcPr/>
                </a:tc>
                <a:tc>
                  <a:txBody>
                    <a:bodyPr/>
                    <a:lstStyle/>
                    <a:p>
                      <a:pPr algn="l" fontAlgn="b"/>
                      <a:r>
                        <a:rPr lang="nl-NL" sz="3600" b="1" u="none" strike="noStrike" dirty="0">
                          <a:solidFill>
                            <a:schemeClr val="bg1"/>
                          </a:solidFill>
                          <a:effectLst/>
                          <a:latin typeface="Roboto" panose="02000000000000000000" pitchFamily="2" charset="0"/>
                          <a:ea typeface="Roboto" panose="02000000000000000000" pitchFamily="2" charset="0"/>
                        </a:rPr>
                        <a:t>API</a:t>
                      </a:r>
                      <a:endParaRPr lang="nl-NL" sz="3600" b="1" i="0" u="none" strike="noStrike" dirty="0">
                        <a:solidFill>
                          <a:schemeClr val="bg1"/>
                        </a:solidFill>
                        <a:effectLst/>
                        <a:latin typeface="Roboto" panose="02000000000000000000" pitchFamily="2" charset="0"/>
                        <a:ea typeface="Roboto" panose="02000000000000000000" pitchFamily="2" charset="0"/>
                      </a:endParaRPr>
                    </a:p>
                  </a:txBody>
                  <a:tcPr/>
                </a:tc>
                <a:tc>
                  <a:txBody>
                    <a:bodyPr/>
                    <a:lstStyle/>
                    <a:p>
                      <a:pPr algn="l" fontAlgn="b"/>
                      <a:r>
                        <a:rPr lang="nl-NL" sz="3600" b="1" u="none" strike="noStrike">
                          <a:solidFill>
                            <a:schemeClr val="bg1"/>
                          </a:solidFill>
                          <a:effectLst/>
                          <a:latin typeface="Roboto" panose="02000000000000000000" pitchFamily="2" charset="0"/>
                          <a:ea typeface="Roboto" panose="02000000000000000000" pitchFamily="2" charset="0"/>
                        </a:rPr>
                        <a:t>sensor</a:t>
                      </a:r>
                      <a:br>
                        <a:rPr lang="nl-NL" sz="3600" b="1" u="none" strike="noStrike">
                          <a:solidFill>
                            <a:schemeClr val="bg1"/>
                          </a:solidFill>
                          <a:effectLst/>
                          <a:latin typeface="Roboto" panose="02000000000000000000" pitchFamily="2" charset="0"/>
                          <a:ea typeface="Roboto" panose="02000000000000000000" pitchFamily="2" charset="0"/>
                        </a:rPr>
                      </a:br>
                      <a:endParaRPr lang="nl-NL" sz="3600" b="1" i="0" u="none" strike="noStrike">
                        <a:solidFill>
                          <a:schemeClr val="bg1"/>
                        </a:solidFill>
                        <a:effectLst/>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341984266"/>
                  </a:ext>
                </a:extLst>
              </a:tr>
              <a:tr h="718082">
                <a:tc>
                  <a:txBody>
                    <a:bodyPr/>
                    <a:lstStyle/>
                    <a:p>
                      <a:pPr algn="l" fontAlgn="b"/>
                      <a:r>
                        <a:rPr lang="nl-NL" sz="3600" u="none" strike="noStrike" dirty="0">
                          <a:effectLst/>
                          <a:latin typeface="Roboto" panose="02000000000000000000" pitchFamily="2" charset="0"/>
                          <a:ea typeface="Roboto" panose="02000000000000000000" pitchFamily="2" charset="0"/>
                        </a:rPr>
                        <a:t>comfort</a:t>
                      </a:r>
                      <a:endParaRPr lang="nl-NL" sz="3600" b="0" i="0" u="none" strike="noStrike" dirty="0">
                        <a:solidFill>
                          <a:srgbClr val="000000"/>
                        </a:solidFill>
                        <a:effectLst/>
                        <a:latin typeface="Roboto" panose="02000000000000000000" pitchFamily="2" charset="0"/>
                        <a:ea typeface="Roboto" panose="02000000000000000000" pitchFamily="2" charset="0"/>
                      </a:endParaRPr>
                    </a:p>
                  </a:txBody>
                  <a:tcPr anchor="b"/>
                </a:tc>
                <a:tc>
                  <a:txBody>
                    <a:bodyPr/>
                    <a:lstStyle/>
                    <a:p>
                      <a:pPr algn="l" fontAlgn="b"/>
                      <a:r>
                        <a:rPr lang="nl-NL" sz="3600" u="none" strike="noStrike" dirty="0">
                          <a:effectLst/>
                          <a:latin typeface="Roboto" panose="02000000000000000000" pitchFamily="2" charset="0"/>
                          <a:ea typeface="Roboto" panose="02000000000000000000" pitchFamily="2" charset="0"/>
                        </a:rPr>
                        <a:t>setpoint</a:t>
                      </a:r>
                      <a:endParaRPr lang="nl-NL" sz="3600" b="0" i="0" u="none" strike="noStrike" dirty="0">
                        <a:solidFill>
                          <a:srgbClr val="000000"/>
                        </a:solidFill>
                        <a:effectLst/>
                        <a:latin typeface="Roboto" panose="02000000000000000000" pitchFamily="2" charset="0"/>
                        <a:ea typeface="Roboto" panose="02000000000000000000" pitchFamily="2" charset="0"/>
                      </a:endParaRPr>
                    </a:p>
                  </a:txBody>
                  <a:tcPr anchor="b"/>
                </a:tc>
                <a:tc>
                  <a:txBody>
                    <a:bodyPr/>
                    <a:lstStyle/>
                    <a:p>
                      <a:pPr marL="0" marR="0" lvl="0" indent="0" algn="l" defTabSz="1828800" rtl="0" eaLnBrk="1" fontAlgn="b" latinLnBrk="0" hangingPunct="1">
                        <a:lnSpc>
                          <a:spcPct val="100000"/>
                        </a:lnSpc>
                        <a:spcBef>
                          <a:spcPts val="0"/>
                        </a:spcBef>
                        <a:spcAft>
                          <a:spcPts val="0"/>
                        </a:spcAft>
                        <a:buClrTx/>
                        <a:buSzTx/>
                        <a:buFontTx/>
                        <a:buNone/>
                        <a:tabLst/>
                        <a:defRPr/>
                      </a:pPr>
                      <a:r>
                        <a:rPr lang="nl-NL" sz="3600" u="none" strike="noStrike" err="1">
                          <a:effectLst/>
                          <a:latin typeface="Roboto" panose="02000000000000000000" pitchFamily="2" charset="0"/>
                          <a:ea typeface="Roboto" panose="02000000000000000000" pitchFamily="2" charset="0"/>
                        </a:rPr>
                        <a:t>T</a:t>
                      </a:r>
                      <a:r>
                        <a:rPr lang="nl-NL" sz="3600" u="none" strike="noStrike" baseline="-25000" err="1">
                          <a:effectLst/>
                          <a:latin typeface="Roboto" panose="02000000000000000000" pitchFamily="2" charset="0"/>
                          <a:ea typeface="Roboto" panose="02000000000000000000" pitchFamily="2" charset="0"/>
                        </a:rPr>
                        <a:t>set</a:t>
                      </a:r>
                      <a:endParaRPr lang="nl-NL" sz="3600" b="0" i="0" u="none" strike="noStrike" baseline="-25000">
                        <a:solidFill>
                          <a:schemeClr val="bg1">
                            <a:lumMod val="65000"/>
                          </a:schemeClr>
                        </a:solidFill>
                        <a:effectLst/>
                        <a:latin typeface="Roboto" panose="02000000000000000000" pitchFamily="2" charset="0"/>
                        <a:ea typeface="Roboto" panose="02000000000000000000" pitchFamily="2" charset="0"/>
                      </a:endParaRPr>
                    </a:p>
                  </a:txBody>
                  <a:tcPr anchor="b"/>
                </a:tc>
                <a:tc>
                  <a:txBody>
                    <a:bodyPr/>
                    <a:lstStyle/>
                    <a:p>
                      <a:pPr algn="l" fontAlgn="b"/>
                      <a:r>
                        <a:rPr lang="nl-NL" sz="3600" u="none" strike="noStrike">
                          <a:effectLst/>
                          <a:latin typeface="Roboto" panose="02000000000000000000" pitchFamily="2" charset="0"/>
                          <a:ea typeface="Roboto" panose="02000000000000000000" pitchFamily="2" charset="0"/>
                        </a:rPr>
                        <a:t>°C</a:t>
                      </a:r>
                      <a:endParaRPr lang="nl-NL" sz="3600" b="0" i="0" u="none" strike="noStrike">
                        <a:solidFill>
                          <a:srgbClr val="000000"/>
                        </a:solidFill>
                        <a:effectLst/>
                        <a:latin typeface="Roboto" panose="02000000000000000000" pitchFamily="2" charset="0"/>
                        <a:ea typeface="Roboto" panose="02000000000000000000" pitchFamily="2" charset="0"/>
                      </a:endParaRPr>
                    </a:p>
                  </a:txBody>
                  <a:tcPr anchor="b"/>
                </a:tc>
                <a:tc>
                  <a:txBody>
                    <a:bodyPr/>
                    <a:lstStyle/>
                    <a:p>
                      <a:pPr algn="l" fontAlgn="b"/>
                      <a:endParaRPr lang="nl-NL" sz="3600" u="none" strike="noStrike" dirty="0">
                        <a:solidFill>
                          <a:schemeClr val="tx1"/>
                        </a:solidFill>
                        <a:effectLst/>
                        <a:latin typeface="Roboto" panose="02000000000000000000" pitchFamily="2" charset="0"/>
                        <a:ea typeface="Roboto" panose="02000000000000000000" pitchFamily="2" charset="0"/>
                      </a:endParaRPr>
                    </a:p>
                  </a:txBody>
                  <a:tcPr anchor="b"/>
                </a:tc>
                <a:tc>
                  <a:txBody>
                    <a:bodyPr/>
                    <a:lstStyle/>
                    <a:p>
                      <a:pPr algn="l" fontAlgn="b"/>
                      <a:r>
                        <a:rPr lang="nl-NL" sz="4000" b="0" u="none" strike="noStrike" dirty="0">
                          <a:solidFill>
                            <a:srgbClr val="000000"/>
                          </a:solidFill>
                          <a:effectLst/>
                          <a:latin typeface="Roboto" panose="02000000000000000000" pitchFamily="2" charset="0"/>
                          <a:ea typeface="Roboto" panose="02000000000000000000" pitchFamily="2" charset="0"/>
                          <a:sym typeface="Wingdings" panose="05000000000000000000" pitchFamily="2" charset="2"/>
                        </a:rPr>
                        <a:t></a:t>
                      </a:r>
                      <a:endParaRPr lang="nl-NL" sz="4000" u="none" strike="noStrike" dirty="0">
                        <a:effectLst/>
                        <a:latin typeface="Roboto" panose="02000000000000000000" pitchFamily="2" charset="0"/>
                        <a:ea typeface="Roboto" panose="02000000000000000000" pitchFamily="2" charset="0"/>
                      </a:endParaRPr>
                    </a:p>
                  </a:txBody>
                  <a:tcPr anchor="b"/>
                </a:tc>
                <a:extLst>
                  <a:ext uri="{0D108BD9-81ED-4DB2-BD59-A6C34878D82A}">
                    <a16:rowId xmlns:a16="http://schemas.microsoft.com/office/drawing/2014/main" val="1266990134"/>
                  </a:ext>
                </a:extLst>
              </a:tr>
              <a:tr h="603189">
                <a:tc rowSpan="3">
                  <a:txBody>
                    <a:bodyPr/>
                    <a:lstStyle/>
                    <a:p>
                      <a:pPr algn="l" fontAlgn="b"/>
                      <a:r>
                        <a:rPr lang="nl-NL" sz="3600" u="none" strike="noStrike" err="1">
                          <a:effectLst/>
                          <a:latin typeface="Roboto" panose="02000000000000000000" pitchFamily="2" charset="0"/>
                          <a:ea typeface="Roboto" panose="02000000000000000000" pitchFamily="2" charset="0"/>
                        </a:rPr>
                        <a:t>weather</a:t>
                      </a:r>
                      <a:r>
                        <a:rPr lang="nl-NL" sz="3600" u="none" strike="noStrike">
                          <a:effectLst/>
                          <a:latin typeface="Roboto" panose="02000000000000000000" pitchFamily="2" charset="0"/>
                          <a:ea typeface="Roboto" panose="02000000000000000000" pitchFamily="2" charset="0"/>
                        </a:rPr>
                        <a:t> </a:t>
                      </a:r>
                      <a:endParaRPr lang="nl-NL" sz="3600" b="0" i="0" u="none" strike="noStrike">
                        <a:solidFill>
                          <a:srgbClr val="000000"/>
                        </a:solidFill>
                        <a:effectLst/>
                        <a:latin typeface="Roboto" panose="02000000000000000000" pitchFamily="2" charset="0"/>
                        <a:ea typeface="Roboto" panose="02000000000000000000" pitchFamily="2" charset="0"/>
                      </a:endParaRPr>
                    </a:p>
                  </a:txBody>
                  <a:tcPr anchor="ctr"/>
                </a:tc>
                <a:tc>
                  <a:txBody>
                    <a:bodyPr/>
                    <a:lstStyle/>
                    <a:p>
                      <a:pPr algn="l" fontAlgn="b"/>
                      <a:r>
                        <a:rPr lang="nl-NL" sz="3600" u="none" strike="noStrike" dirty="0">
                          <a:effectLst/>
                          <a:latin typeface="Roboto" panose="02000000000000000000" pitchFamily="2" charset="0"/>
                          <a:ea typeface="Roboto" panose="02000000000000000000" pitchFamily="2" charset="0"/>
                        </a:rPr>
                        <a:t>outdoor </a:t>
                      </a:r>
                      <a:r>
                        <a:rPr lang="nl-NL" sz="3600" u="none" strike="noStrike" dirty="0" err="1">
                          <a:effectLst/>
                          <a:latin typeface="Roboto" panose="02000000000000000000" pitchFamily="2" charset="0"/>
                          <a:ea typeface="Roboto" panose="02000000000000000000" pitchFamily="2" charset="0"/>
                        </a:rPr>
                        <a:t>temperature</a:t>
                      </a:r>
                      <a:endParaRPr lang="nl-NL" sz="3600" b="0" i="0" u="none" strike="noStrike" dirty="0">
                        <a:solidFill>
                          <a:srgbClr val="000000"/>
                        </a:solidFill>
                        <a:effectLst/>
                        <a:latin typeface="Roboto" panose="02000000000000000000" pitchFamily="2" charset="0"/>
                        <a:ea typeface="Roboto" panose="02000000000000000000" pitchFamily="2" charset="0"/>
                      </a:endParaRPr>
                    </a:p>
                  </a:txBody>
                  <a:tcPr anchor="b"/>
                </a:tc>
                <a:tc>
                  <a:txBody>
                    <a:bodyPr/>
                    <a:lstStyle/>
                    <a:p>
                      <a:pPr algn="l" fontAlgn="b"/>
                      <a:r>
                        <a:rPr lang="nl-NL" sz="3600" u="none" strike="noStrike" err="1">
                          <a:effectLst/>
                          <a:latin typeface="Roboto" panose="02000000000000000000" pitchFamily="2" charset="0"/>
                          <a:ea typeface="Roboto" panose="02000000000000000000" pitchFamily="2" charset="0"/>
                        </a:rPr>
                        <a:t>T</a:t>
                      </a:r>
                      <a:r>
                        <a:rPr lang="nl-NL" sz="3600" u="none" strike="noStrike" baseline="-25000" err="1">
                          <a:effectLst/>
                          <a:latin typeface="Roboto" panose="02000000000000000000" pitchFamily="2" charset="0"/>
                          <a:ea typeface="Roboto" panose="02000000000000000000" pitchFamily="2" charset="0"/>
                        </a:rPr>
                        <a:t>out</a:t>
                      </a:r>
                      <a:endParaRPr lang="nl-NL" sz="3600" b="0" i="0" u="none" strike="noStrike" baseline="-25000">
                        <a:solidFill>
                          <a:srgbClr val="000000"/>
                        </a:solidFill>
                        <a:effectLst/>
                        <a:latin typeface="Roboto" panose="02000000000000000000" pitchFamily="2" charset="0"/>
                        <a:ea typeface="Roboto" panose="02000000000000000000" pitchFamily="2" charset="0"/>
                      </a:endParaRPr>
                    </a:p>
                  </a:txBody>
                  <a:tcPr anchor="b"/>
                </a:tc>
                <a:tc>
                  <a:txBody>
                    <a:bodyPr/>
                    <a:lstStyle/>
                    <a:p>
                      <a:pPr algn="l" fontAlgn="b"/>
                      <a:r>
                        <a:rPr lang="nl-NL" sz="3600" u="none" strike="noStrike">
                          <a:effectLst/>
                          <a:latin typeface="Roboto" panose="02000000000000000000" pitchFamily="2" charset="0"/>
                          <a:ea typeface="Roboto" panose="02000000000000000000" pitchFamily="2" charset="0"/>
                        </a:rPr>
                        <a:t>°C</a:t>
                      </a:r>
                      <a:endParaRPr lang="nl-NL" sz="3600" b="0" i="0" u="none" strike="noStrike">
                        <a:solidFill>
                          <a:srgbClr val="000000"/>
                        </a:solidFill>
                        <a:effectLst/>
                        <a:latin typeface="Roboto" panose="02000000000000000000" pitchFamily="2" charset="0"/>
                        <a:ea typeface="Roboto" panose="02000000000000000000" pitchFamily="2" charset="0"/>
                      </a:endParaRPr>
                    </a:p>
                  </a:txBody>
                  <a:tcPr anchor="b"/>
                </a:tc>
                <a:tc rowSpan="3">
                  <a:txBody>
                    <a:bodyPr/>
                    <a:lstStyle/>
                    <a:p>
                      <a:pPr marL="0" marR="0" lvl="0" indent="0" algn="l" defTabSz="1828800" rtl="0" eaLnBrk="1" fontAlgn="b" latinLnBrk="0" hangingPunct="1">
                        <a:lnSpc>
                          <a:spcPct val="100000"/>
                        </a:lnSpc>
                        <a:spcBef>
                          <a:spcPts val="0"/>
                        </a:spcBef>
                        <a:spcAft>
                          <a:spcPts val="0"/>
                        </a:spcAft>
                        <a:buClrTx/>
                        <a:buSzTx/>
                        <a:buFontTx/>
                        <a:buNone/>
                        <a:tabLst/>
                        <a:defRPr/>
                      </a:pPr>
                      <a:r>
                        <a:rPr lang="nl-NL" sz="4000" b="0" u="none" strike="noStrike" dirty="0">
                          <a:solidFill>
                            <a:schemeClr val="tx1"/>
                          </a:solidFill>
                          <a:effectLst/>
                          <a:latin typeface="Roboto" panose="02000000000000000000" pitchFamily="2" charset="0"/>
                          <a:ea typeface="Roboto" panose="02000000000000000000" pitchFamily="2" charset="0"/>
                          <a:sym typeface="Wingdings" panose="05000000000000000000" pitchFamily="2" charset="2"/>
                        </a:rPr>
                        <a:t></a:t>
                      </a:r>
                      <a:r>
                        <a:rPr lang="nl-NL" sz="3600" u="none" strike="noStrike" dirty="0">
                          <a:effectLst/>
                          <a:latin typeface="Roboto" panose="02000000000000000000" pitchFamily="2" charset="0"/>
                          <a:ea typeface="Roboto" panose="02000000000000000000" pitchFamily="2" charset="0"/>
                        </a:rPr>
                        <a:t>(KNMI)</a:t>
                      </a:r>
                      <a:endParaRPr lang="nl-NL" sz="4000" b="0" i="0" u="none" strike="noStrike" dirty="0">
                        <a:solidFill>
                          <a:schemeClr val="tx1"/>
                        </a:solidFill>
                        <a:effectLst/>
                        <a:latin typeface="Roboto" panose="02000000000000000000" pitchFamily="2" charset="0"/>
                        <a:ea typeface="Roboto" panose="02000000000000000000" pitchFamily="2" charset="0"/>
                      </a:endParaRPr>
                    </a:p>
                  </a:txBody>
                  <a:tcPr anchor="ctr"/>
                </a:tc>
                <a:tc rowSpan="3">
                  <a:txBody>
                    <a:bodyPr/>
                    <a:lstStyle/>
                    <a:p>
                      <a:pPr algn="l" fontAlgn="b"/>
                      <a:endParaRPr lang="nl-NL" sz="4000" b="0" i="0" u="none" strike="noStrike" dirty="0">
                        <a:solidFill>
                          <a:schemeClr val="bg1">
                            <a:lumMod val="65000"/>
                          </a:schemeClr>
                        </a:solidFill>
                        <a:effectLst/>
                        <a:latin typeface="Roboto" panose="02000000000000000000" pitchFamily="2" charset="0"/>
                        <a:ea typeface="Roboto" panose="02000000000000000000" pitchFamily="2" charset="0"/>
                      </a:endParaRPr>
                    </a:p>
                  </a:txBody>
                  <a:tcPr anchor="ctr"/>
                </a:tc>
                <a:extLst>
                  <a:ext uri="{0D108BD9-81ED-4DB2-BD59-A6C34878D82A}">
                    <a16:rowId xmlns:a16="http://schemas.microsoft.com/office/drawing/2014/main" val="2884696984"/>
                  </a:ext>
                </a:extLst>
              </a:tr>
              <a:tr h="603189">
                <a:tc vMerge="1">
                  <a:txBody>
                    <a:bodyPr/>
                    <a:lstStyle/>
                    <a:p>
                      <a:pPr algn="l" fontAlgn="b"/>
                      <a:endParaRPr lang="nl-NL" sz="4000" b="0" i="0" u="none" strike="noStrike">
                        <a:solidFill>
                          <a:srgbClr val="000000"/>
                        </a:solidFill>
                        <a:effectLst/>
                        <a:latin typeface="Roboto" panose="020B0604020202020204" charset="0"/>
                        <a:ea typeface="Roboto" panose="020B0604020202020204" charset="0"/>
                      </a:endParaRPr>
                    </a:p>
                  </a:txBody>
                  <a:tcPr anchor="b"/>
                </a:tc>
                <a:tc>
                  <a:txBody>
                    <a:bodyPr/>
                    <a:lstStyle/>
                    <a:p>
                      <a:pPr algn="l" fontAlgn="b"/>
                      <a:r>
                        <a:rPr lang="nl-NL" sz="3600" u="none" strike="noStrike" dirty="0">
                          <a:effectLst/>
                          <a:latin typeface="Roboto" panose="02000000000000000000" pitchFamily="2" charset="0"/>
                          <a:ea typeface="Roboto" panose="02000000000000000000" pitchFamily="2" charset="0"/>
                        </a:rPr>
                        <a:t>wind</a:t>
                      </a:r>
                      <a:endParaRPr lang="nl-NL" sz="3600" b="0" i="0" u="none" strike="noStrike" dirty="0">
                        <a:solidFill>
                          <a:srgbClr val="000000"/>
                        </a:solidFill>
                        <a:effectLst/>
                        <a:latin typeface="Roboto" panose="02000000000000000000" pitchFamily="2" charset="0"/>
                        <a:ea typeface="Roboto" panose="02000000000000000000" pitchFamily="2" charset="0"/>
                      </a:endParaRPr>
                    </a:p>
                  </a:txBody>
                  <a:tcPr anchor="b"/>
                </a:tc>
                <a:tc>
                  <a:txBody>
                    <a:bodyPr/>
                    <a:lstStyle/>
                    <a:p>
                      <a:pPr algn="l" fontAlgn="b"/>
                      <a:r>
                        <a:rPr lang="nl-NL" sz="3600" b="0" u="none" strike="noStrike" baseline="0">
                          <a:solidFill>
                            <a:srgbClr val="000000"/>
                          </a:solidFill>
                          <a:effectLst/>
                          <a:latin typeface="Roboto" panose="02000000000000000000" pitchFamily="2" charset="0"/>
                          <a:ea typeface="Roboto" panose="02000000000000000000" pitchFamily="2" charset="0"/>
                        </a:rPr>
                        <a:t>W</a:t>
                      </a:r>
                      <a:endParaRPr lang="nl-NL" sz="3600" b="0" i="0" u="none" strike="noStrike" baseline="0">
                        <a:solidFill>
                          <a:srgbClr val="000000"/>
                        </a:solidFill>
                        <a:effectLst/>
                        <a:latin typeface="Roboto" panose="02000000000000000000" pitchFamily="2" charset="0"/>
                        <a:ea typeface="Roboto" panose="02000000000000000000" pitchFamily="2" charset="0"/>
                      </a:endParaRPr>
                    </a:p>
                  </a:txBody>
                  <a:tcPr anchor="b"/>
                </a:tc>
                <a:tc>
                  <a:txBody>
                    <a:bodyPr/>
                    <a:lstStyle/>
                    <a:p>
                      <a:pPr algn="l" fontAlgn="b"/>
                      <a:r>
                        <a:rPr lang="nl-NL" sz="3600" u="none" strike="noStrike" dirty="0">
                          <a:effectLst/>
                          <a:latin typeface="Roboto" panose="02000000000000000000" pitchFamily="2" charset="0"/>
                          <a:ea typeface="Roboto" panose="02000000000000000000" pitchFamily="2" charset="0"/>
                        </a:rPr>
                        <a:t>m/s</a:t>
                      </a:r>
                      <a:endParaRPr lang="nl-NL" sz="3600" b="0" i="0" u="none" strike="noStrike" dirty="0">
                        <a:solidFill>
                          <a:srgbClr val="000000"/>
                        </a:solidFill>
                        <a:effectLst/>
                        <a:latin typeface="Roboto" panose="02000000000000000000" pitchFamily="2" charset="0"/>
                        <a:ea typeface="Roboto" panose="02000000000000000000" pitchFamily="2" charset="0"/>
                      </a:endParaRPr>
                    </a:p>
                  </a:txBody>
                  <a:tcPr anchor="b"/>
                </a:tc>
                <a:tc vMerge="1">
                  <a:txBody>
                    <a:bodyPr/>
                    <a:lstStyle/>
                    <a:p>
                      <a:pPr algn="l" fontAlgn="b"/>
                      <a:endParaRPr lang="nl-NL" sz="4000" b="0" i="0" u="none" strike="noStrike">
                        <a:solidFill>
                          <a:srgbClr val="000000"/>
                        </a:solidFill>
                        <a:effectLst/>
                        <a:latin typeface="Roboto" panose="020B0604020202020204" charset="0"/>
                        <a:ea typeface="Roboto" panose="020B0604020202020204" charset="0"/>
                      </a:endParaRPr>
                    </a:p>
                  </a:txBody>
                  <a:tcPr anchor="b"/>
                </a:tc>
                <a:tc vMerge="1">
                  <a:txBody>
                    <a:bodyPr/>
                    <a:lstStyle/>
                    <a:p>
                      <a:endParaRPr lang="nl-NL"/>
                    </a:p>
                  </a:txBody>
                  <a:tcPr/>
                </a:tc>
                <a:extLst>
                  <a:ext uri="{0D108BD9-81ED-4DB2-BD59-A6C34878D82A}">
                    <a16:rowId xmlns:a16="http://schemas.microsoft.com/office/drawing/2014/main" val="245236582"/>
                  </a:ext>
                </a:extLst>
              </a:tr>
              <a:tr h="603189">
                <a:tc vMerge="1">
                  <a:txBody>
                    <a:bodyPr/>
                    <a:lstStyle/>
                    <a:p>
                      <a:pPr algn="l" fontAlgn="b"/>
                      <a:endParaRPr lang="nl-NL" sz="4000" b="0" i="0" u="none" strike="noStrike">
                        <a:solidFill>
                          <a:srgbClr val="000000"/>
                        </a:solidFill>
                        <a:effectLst/>
                        <a:latin typeface="Roboto" panose="020B0604020202020204" charset="0"/>
                        <a:ea typeface="Roboto" panose="020B0604020202020204" charset="0"/>
                      </a:endParaRPr>
                    </a:p>
                  </a:txBody>
                  <a:tcPr anchor="b"/>
                </a:tc>
                <a:tc>
                  <a:txBody>
                    <a:bodyPr/>
                    <a:lstStyle/>
                    <a:p>
                      <a:pPr algn="l" fontAlgn="b"/>
                      <a:r>
                        <a:rPr lang="nl-NL" sz="3600" u="none" strike="noStrike" dirty="0" err="1">
                          <a:effectLst/>
                          <a:latin typeface="Roboto" panose="02000000000000000000" pitchFamily="2" charset="0"/>
                          <a:ea typeface="Roboto" panose="02000000000000000000" pitchFamily="2" charset="0"/>
                        </a:rPr>
                        <a:t>global</a:t>
                      </a:r>
                      <a:r>
                        <a:rPr lang="nl-NL" sz="3600" u="none" strike="noStrike" dirty="0">
                          <a:effectLst/>
                          <a:latin typeface="Roboto" panose="02000000000000000000" pitchFamily="2" charset="0"/>
                          <a:ea typeface="Roboto" panose="02000000000000000000" pitchFamily="2" charset="0"/>
                        </a:rPr>
                        <a:t> </a:t>
                      </a:r>
                      <a:r>
                        <a:rPr lang="nl-NL" sz="3600" u="none" strike="noStrike" dirty="0" err="1">
                          <a:effectLst/>
                          <a:latin typeface="Roboto" panose="02000000000000000000" pitchFamily="2" charset="0"/>
                          <a:ea typeface="Roboto" panose="02000000000000000000" pitchFamily="2" charset="0"/>
                        </a:rPr>
                        <a:t>horizontal</a:t>
                      </a:r>
                      <a:r>
                        <a:rPr lang="nl-NL" sz="3600" u="none" strike="noStrike" dirty="0">
                          <a:effectLst/>
                          <a:latin typeface="Roboto" panose="02000000000000000000" pitchFamily="2" charset="0"/>
                          <a:ea typeface="Roboto" panose="02000000000000000000" pitchFamily="2" charset="0"/>
                        </a:rPr>
                        <a:t> </a:t>
                      </a:r>
                      <a:r>
                        <a:rPr lang="nl-NL" sz="3600" u="none" strike="noStrike" dirty="0" err="1">
                          <a:effectLst/>
                          <a:latin typeface="Roboto" panose="02000000000000000000" pitchFamily="2" charset="0"/>
                          <a:ea typeface="Roboto" panose="02000000000000000000" pitchFamily="2" charset="0"/>
                        </a:rPr>
                        <a:t>irradiation</a:t>
                      </a:r>
                      <a:endParaRPr lang="nl-NL" sz="3600" b="0" i="0" u="none" strike="noStrike" dirty="0">
                        <a:solidFill>
                          <a:srgbClr val="000000"/>
                        </a:solidFill>
                        <a:effectLst/>
                        <a:latin typeface="Roboto" panose="02000000000000000000" pitchFamily="2" charset="0"/>
                        <a:ea typeface="Roboto" panose="02000000000000000000" pitchFamily="2" charset="0"/>
                      </a:endParaRPr>
                    </a:p>
                  </a:txBody>
                  <a:tcPr anchor="b"/>
                </a:tc>
                <a:tc>
                  <a:txBody>
                    <a:bodyPr/>
                    <a:lstStyle/>
                    <a:p>
                      <a:pPr algn="l" fontAlgn="b"/>
                      <a:r>
                        <a:rPr lang="nl-NL" sz="3600" u="none" strike="noStrike">
                          <a:effectLst/>
                          <a:latin typeface="Roboto" panose="02000000000000000000" pitchFamily="2" charset="0"/>
                          <a:ea typeface="Roboto" panose="02000000000000000000" pitchFamily="2" charset="0"/>
                        </a:rPr>
                        <a:t>I</a:t>
                      </a:r>
                      <a:endParaRPr lang="nl-NL" sz="3600" b="0" i="0" u="none" strike="noStrike" baseline="-25000">
                        <a:solidFill>
                          <a:srgbClr val="000000"/>
                        </a:solidFill>
                        <a:effectLst/>
                        <a:latin typeface="Roboto" panose="02000000000000000000" pitchFamily="2" charset="0"/>
                        <a:ea typeface="Roboto" panose="02000000000000000000" pitchFamily="2" charset="0"/>
                      </a:endParaRPr>
                    </a:p>
                  </a:txBody>
                  <a:tcPr anchor="b"/>
                </a:tc>
                <a:tc>
                  <a:txBody>
                    <a:bodyPr/>
                    <a:lstStyle/>
                    <a:p>
                      <a:pPr algn="l" fontAlgn="b"/>
                      <a:r>
                        <a:rPr lang="nl-NL" sz="3600" u="none" strike="noStrike">
                          <a:effectLst/>
                          <a:latin typeface="Roboto" panose="02000000000000000000" pitchFamily="2" charset="0"/>
                          <a:ea typeface="Roboto" panose="02000000000000000000" pitchFamily="2" charset="0"/>
                        </a:rPr>
                        <a:t>W/m</a:t>
                      </a:r>
                      <a:r>
                        <a:rPr lang="nl-NL" sz="3600" u="none" strike="noStrike" baseline="30000">
                          <a:effectLst/>
                          <a:latin typeface="Roboto" panose="02000000000000000000" pitchFamily="2" charset="0"/>
                          <a:ea typeface="Roboto" panose="02000000000000000000" pitchFamily="2" charset="0"/>
                        </a:rPr>
                        <a:t>2</a:t>
                      </a:r>
                      <a:endParaRPr lang="nl-NL" sz="3600" b="0" i="0" u="none" strike="noStrike" baseline="0">
                        <a:solidFill>
                          <a:srgbClr val="000000"/>
                        </a:solidFill>
                        <a:effectLst/>
                        <a:latin typeface="Roboto" panose="02000000000000000000" pitchFamily="2" charset="0"/>
                        <a:ea typeface="Roboto" panose="02000000000000000000" pitchFamily="2" charset="0"/>
                      </a:endParaRPr>
                    </a:p>
                  </a:txBody>
                  <a:tcPr anchor="b"/>
                </a:tc>
                <a:tc vMerge="1">
                  <a:txBody>
                    <a:bodyPr/>
                    <a:lstStyle/>
                    <a:p>
                      <a:pPr algn="l" fontAlgn="b"/>
                      <a:endParaRPr lang="nl-NL" sz="4000" b="0" i="0" u="none" strike="noStrike">
                        <a:solidFill>
                          <a:srgbClr val="000000"/>
                        </a:solidFill>
                        <a:effectLst/>
                        <a:latin typeface="Roboto" panose="020B0604020202020204" charset="0"/>
                        <a:ea typeface="Roboto" panose="020B0604020202020204" charset="0"/>
                      </a:endParaRPr>
                    </a:p>
                  </a:txBody>
                  <a:tcPr anchor="b"/>
                </a:tc>
                <a:tc vMerge="1">
                  <a:txBody>
                    <a:bodyPr/>
                    <a:lstStyle/>
                    <a:p>
                      <a:endParaRPr lang="nl-NL"/>
                    </a:p>
                  </a:txBody>
                  <a:tcPr/>
                </a:tc>
                <a:extLst>
                  <a:ext uri="{0D108BD9-81ED-4DB2-BD59-A6C34878D82A}">
                    <a16:rowId xmlns:a16="http://schemas.microsoft.com/office/drawing/2014/main" val="399360862"/>
                  </a:ext>
                </a:extLst>
              </a:tr>
              <a:tr h="718082">
                <a:tc>
                  <a:txBody>
                    <a:bodyPr/>
                    <a:lstStyle/>
                    <a:p>
                      <a:pPr algn="l" fontAlgn="b"/>
                      <a:r>
                        <a:rPr lang="nl-NL" sz="3600" u="none" strike="noStrike">
                          <a:effectLst/>
                          <a:latin typeface="Roboto" panose="02000000000000000000" pitchFamily="2" charset="0"/>
                          <a:ea typeface="Roboto" panose="02000000000000000000" pitchFamily="2" charset="0"/>
                        </a:rPr>
                        <a:t>indoor</a:t>
                      </a:r>
                      <a:endParaRPr lang="nl-NL" sz="3600" b="0" i="0" u="none" strike="noStrike">
                        <a:solidFill>
                          <a:srgbClr val="000000"/>
                        </a:solidFill>
                        <a:effectLst/>
                        <a:latin typeface="Roboto" panose="02000000000000000000" pitchFamily="2" charset="0"/>
                        <a:ea typeface="Roboto" panose="02000000000000000000" pitchFamily="2" charset="0"/>
                      </a:endParaRPr>
                    </a:p>
                  </a:txBody>
                  <a:tcPr anchor="b"/>
                </a:tc>
                <a:tc>
                  <a:txBody>
                    <a:bodyPr/>
                    <a:lstStyle/>
                    <a:p>
                      <a:pPr algn="l" fontAlgn="b"/>
                      <a:r>
                        <a:rPr lang="nl-NL" sz="3600" u="none" strike="noStrike">
                          <a:effectLst/>
                          <a:latin typeface="Roboto" panose="02000000000000000000" pitchFamily="2" charset="0"/>
                          <a:ea typeface="Roboto" panose="02000000000000000000" pitchFamily="2" charset="0"/>
                        </a:rPr>
                        <a:t>indoor </a:t>
                      </a:r>
                      <a:r>
                        <a:rPr lang="nl-NL" sz="3600" u="none" strike="noStrike" err="1">
                          <a:effectLst/>
                          <a:latin typeface="Roboto" panose="02000000000000000000" pitchFamily="2" charset="0"/>
                          <a:ea typeface="Roboto" panose="02000000000000000000" pitchFamily="2" charset="0"/>
                        </a:rPr>
                        <a:t>temperature</a:t>
                      </a:r>
                      <a:endParaRPr lang="nl-NL" sz="3600" b="0" i="0" u="none" strike="noStrike">
                        <a:solidFill>
                          <a:srgbClr val="000000"/>
                        </a:solidFill>
                        <a:effectLst/>
                        <a:latin typeface="Roboto" panose="02000000000000000000" pitchFamily="2" charset="0"/>
                        <a:ea typeface="Roboto" panose="02000000000000000000" pitchFamily="2" charset="0"/>
                      </a:endParaRPr>
                    </a:p>
                  </a:txBody>
                  <a:tcPr anchor="b"/>
                </a:tc>
                <a:tc>
                  <a:txBody>
                    <a:bodyPr/>
                    <a:lstStyle/>
                    <a:p>
                      <a:pPr algn="l" fontAlgn="b"/>
                      <a:r>
                        <a:rPr lang="nl-NL" sz="3600" b="0" u="none" strike="noStrike" dirty="0">
                          <a:solidFill>
                            <a:srgbClr val="000000"/>
                          </a:solidFill>
                          <a:effectLst/>
                          <a:latin typeface="Roboto" panose="02000000000000000000" pitchFamily="2" charset="0"/>
                          <a:ea typeface="Roboto" panose="02000000000000000000" pitchFamily="2" charset="0"/>
                        </a:rPr>
                        <a:t>T</a:t>
                      </a:r>
                      <a:r>
                        <a:rPr lang="nl-NL" sz="3600" b="0" u="none" strike="noStrike" baseline="-25000" dirty="0">
                          <a:solidFill>
                            <a:srgbClr val="000000"/>
                          </a:solidFill>
                          <a:effectLst/>
                          <a:latin typeface="Roboto" panose="02000000000000000000" pitchFamily="2" charset="0"/>
                          <a:ea typeface="Roboto" panose="02000000000000000000" pitchFamily="2" charset="0"/>
                        </a:rPr>
                        <a:t>in</a:t>
                      </a:r>
                      <a:endParaRPr lang="nl-NL" sz="3600" b="0" i="0" u="none" strike="noStrike" baseline="-25000" dirty="0">
                        <a:solidFill>
                          <a:srgbClr val="000000"/>
                        </a:solidFill>
                        <a:effectLst/>
                        <a:latin typeface="Roboto" panose="02000000000000000000" pitchFamily="2" charset="0"/>
                        <a:ea typeface="Roboto" panose="02000000000000000000" pitchFamily="2" charset="0"/>
                      </a:endParaRPr>
                    </a:p>
                  </a:txBody>
                  <a:tcPr anchor="b"/>
                </a:tc>
                <a:tc>
                  <a:txBody>
                    <a:bodyPr/>
                    <a:lstStyle/>
                    <a:p>
                      <a:pPr algn="l" fontAlgn="b"/>
                      <a:r>
                        <a:rPr lang="nl-NL" sz="3600" u="none" strike="noStrike">
                          <a:effectLst/>
                          <a:latin typeface="Roboto" panose="02000000000000000000" pitchFamily="2" charset="0"/>
                          <a:ea typeface="Roboto" panose="02000000000000000000" pitchFamily="2" charset="0"/>
                        </a:rPr>
                        <a:t>°C</a:t>
                      </a:r>
                      <a:endParaRPr lang="nl-NL" sz="3600" b="0" i="0" u="none" strike="noStrike">
                        <a:solidFill>
                          <a:srgbClr val="000000"/>
                        </a:solidFill>
                        <a:effectLst/>
                        <a:latin typeface="Roboto" panose="02000000000000000000" pitchFamily="2" charset="0"/>
                        <a:ea typeface="Roboto" panose="02000000000000000000" pitchFamily="2" charset="0"/>
                      </a:endParaRPr>
                    </a:p>
                  </a:txBody>
                  <a:tcPr anchor="b"/>
                </a:tc>
                <a:tc>
                  <a:txBody>
                    <a:bodyPr/>
                    <a:lstStyle/>
                    <a:p>
                      <a:pPr marL="0" marR="0" lvl="0" indent="0" algn="l" defTabSz="1828800" rtl="0" eaLnBrk="1" fontAlgn="b" latinLnBrk="0" hangingPunct="1">
                        <a:lnSpc>
                          <a:spcPct val="100000"/>
                        </a:lnSpc>
                        <a:spcBef>
                          <a:spcPts val="0"/>
                        </a:spcBef>
                        <a:spcAft>
                          <a:spcPts val="0"/>
                        </a:spcAft>
                        <a:buClrTx/>
                        <a:buSzTx/>
                        <a:buFontTx/>
                        <a:buNone/>
                        <a:tabLst/>
                        <a:defRPr/>
                      </a:pPr>
                      <a:endParaRPr lang="nl-NL" sz="3600" b="0" i="0" u="none" strike="noStrike" dirty="0">
                        <a:solidFill>
                          <a:schemeClr val="tx1"/>
                        </a:solidFill>
                        <a:effectLst/>
                        <a:latin typeface="Roboto" panose="02000000000000000000" pitchFamily="2" charset="0"/>
                        <a:ea typeface="Roboto" panose="02000000000000000000" pitchFamily="2" charset="0"/>
                      </a:endParaRPr>
                    </a:p>
                  </a:txBody>
                  <a:tcPr anchor="b"/>
                </a:tc>
                <a:tc>
                  <a:txBody>
                    <a:bodyPr/>
                    <a:lstStyle/>
                    <a:p>
                      <a:pPr algn="l" fontAlgn="b"/>
                      <a:r>
                        <a:rPr lang="nl-NL" sz="4000" b="0" u="none" strike="noStrike" dirty="0">
                          <a:solidFill>
                            <a:srgbClr val="000000"/>
                          </a:solidFill>
                          <a:effectLst/>
                          <a:latin typeface="Roboto" panose="02000000000000000000" pitchFamily="2" charset="0"/>
                          <a:ea typeface="Roboto" panose="02000000000000000000" pitchFamily="2" charset="0"/>
                          <a:sym typeface="Wingdings" panose="05000000000000000000" pitchFamily="2" charset="2"/>
                        </a:rPr>
                        <a:t></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nchor="b"/>
                </a:tc>
                <a:extLst>
                  <a:ext uri="{0D108BD9-81ED-4DB2-BD59-A6C34878D82A}">
                    <a16:rowId xmlns:a16="http://schemas.microsoft.com/office/drawing/2014/main" val="1790623197"/>
                  </a:ext>
                </a:extLst>
              </a:tr>
              <a:tr h="718082">
                <a:tc rowSpan="2">
                  <a:txBody>
                    <a:bodyPr/>
                    <a:lstStyle/>
                    <a:p>
                      <a:pPr algn="l" fontAlgn="b"/>
                      <a:r>
                        <a:rPr lang="nl-NL" sz="3600" b="0" u="none" strike="noStrike" err="1">
                          <a:solidFill>
                            <a:srgbClr val="000000"/>
                          </a:solidFill>
                          <a:effectLst/>
                          <a:latin typeface="Roboto" panose="02000000000000000000" pitchFamily="2" charset="0"/>
                          <a:ea typeface="Roboto" panose="02000000000000000000" pitchFamily="2" charset="0"/>
                        </a:rPr>
                        <a:t>installation</a:t>
                      </a:r>
                      <a:endParaRPr lang="nl-NL" sz="3600" b="0" i="0" u="none" strike="noStrike">
                        <a:solidFill>
                          <a:srgbClr val="000000"/>
                        </a:solidFill>
                        <a:effectLst/>
                        <a:latin typeface="Roboto" panose="02000000000000000000" pitchFamily="2" charset="0"/>
                        <a:ea typeface="Roboto" panose="02000000000000000000" pitchFamily="2" charset="0"/>
                      </a:endParaRPr>
                    </a:p>
                  </a:txBody>
                  <a:tcPr anchor="ctr"/>
                </a:tc>
                <a:tc>
                  <a:txBody>
                    <a:bodyPr/>
                    <a:lstStyle/>
                    <a:p>
                      <a:pPr algn="l" fontAlgn="b"/>
                      <a:r>
                        <a:rPr lang="nl-NL" sz="3600" b="0" u="none" strike="noStrike" err="1">
                          <a:solidFill>
                            <a:srgbClr val="000000"/>
                          </a:solidFill>
                          <a:effectLst/>
                          <a:latin typeface="Roboto" panose="02000000000000000000" pitchFamily="2" charset="0"/>
                          <a:ea typeface="Roboto" panose="02000000000000000000" pitchFamily="2" charset="0"/>
                        </a:rPr>
                        <a:t>supply</a:t>
                      </a:r>
                      <a:r>
                        <a:rPr lang="nl-NL" sz="3600" b="0" u="none" strike="noStrike">
                          <a:solidFill>
                            <a:srgbClr val="000000"/>
                          </a:solidFill>
                          <a:effectLst/>
                          <a:latin typeface="Roboto" panose="02000000000000000000" pitchFamily="2" charset="0"/>
                          <a:ea typeface="Roboto" panose="02000000000000000000" pitchFamily="2" charset="0"/>
                        </a:rPr>
                        <a:t> </a:t>
                      </a:r>
                      <a:r>
                        <a:rPr lang="nl-NL" sz="3600" b="0" u="none" strike="noStrike" err="1">
                          <a:solidFill>
                            <a:srgbClr val="000000"/>
                          </a:solidFill>
                          <a:effectLst/>
                          <a:latin typeface="Roboto" panose="02000000000000000000" pitchFamily="2" charset="0"/>
                          <a:ea typeface="Roboto" panose="02000000000000000000" pitchFamily="2" charset="0"/>
                        </a:rPr>
                        <a:t>temperature</a:t>
                      </a:r>
                      <a:endParaRPr lang="nl-NL" sz="3600" b="0" i="0" u="none" strike="noStrike">
                        <a:solidFill>
                          <a:srgbClr val="000000"/>
                        </a:solidFill>
                        <a:effectLst/>
                        <a:latin typeface="Roboto" panose="02000000000000000000" pitchFamily="2" charset="0"/>
                        <a:ea typeface="Roboto" panose="02000000000000000000" pitchFamily="2" charset="0"/>
                      </a:endParaRPr>
                    </a:p>
                  </a:txBody>
                  <a:tcPr anchor="b"/>
                </a:tc>
                <a:tc>
                  <a:txBody>
                    <a:bodyPr/>
                    <a:lstStyle/>
                    <a:p>
                      <a:pPr marL="0" marR="0" lvl="0" indent="0" algn="l" defTabSz="1828800" rtl="0" eaLnBrk="1" fontAlgn="b" latinLnBrk="0" hangingPunct="1">
                        <a:lnSpc>
                          <a:spcPct val="100000"/>
                        </a:lnSpc>
                        <a:spcBef>
                          <a:spcPts val="0"/>
                        </a:spcBef>
                        <a:spcAft>
                          <a:spcPts val="0"/>
                        </a:spcAft>
                        <a:buClrTx/>
                        <a:buSzTx/>
                        <a:buFontTx/>
                        <a:buNone/>
                        <a:tabLst/>
                        <a:defRPr/>
                      </a:pPr>
                      <a:r>
                        <a:rPr lang="nl-NL" sz="3200" b="0" u="none" strike="noStrike" dirty="0">
                          <a:solidFill>
                            <a:srgbClr val="000000"/>
                          </a:solidFill>
                          <a:effectLst/>
                          <a:latin typeface="Roboto" panose="02000000000000000000" pitchFamily="2" charset="0"/>
                          <a:ea typeface="Roboto" panose="02000000000000000000" pitchFamily="2" charset="0"/>
                        </a:rPr>
                        <a:t>T</a:t>
                      </a:r>
                      <a:r>
                        <a:rPr lang="nl-NL" sz="3200" b="0" u="none" strike="noStrike" baseline="-25000" dirty="0">
                          <a:solidFill>
                            <a:srgbClr val="000000"/>
                          </a:solidFill>
                          <a:effectLst/>
                          <a:latin typeface="Roboto" panose="02000000000000000000" pitchFamily="2" charset="0"/>
                          <a:ea typeface="Roboto" panose="02000000000000000000" pitchFamily="2" charset="0"/>
                        </a:rPr>
                        <a:t>s</a:t>
                      </a:r>
                      <a:endParaRPr lang="nl-NL" sz="3200" b="0" i="0" u="none" strike="noStrike" baseline="-25000" dirty="0">
                        <a:solidFill>
                          <a:srgbClr val="000000"/>
                        </a:solidFill>
                        <a:effectLst/>
                        <a:latin typeface="Roboto" panose="02000000000000000000" pitchFamily="2" charset="0"/>
                        <a:ea typeface="Roboto" panose="02000000000000000000" pitchFamily="2" charset="0"/>
                      </a:endParaRPr>
                    </a:p>
                  </a:txBody>
                  <a:tcPr anchor="b"/>
                </a:tc>
                <a:tc>
                  <a:txBody>
                    <a:bodyPr/>
                    <a:lstStyle/>
                    <a:p>
                      <a:pPr marL="0" marR="0" lvl="0" indent="0" algn="l" defTabSz="1828800" rtl="0" eaLnBrk="1" fontAlgn="b" latinLnBrk="0" hangingPunct="1">
                        <a:lnSpc>
                          <a:spcPct val="100000"/>
                        </a:lnSpc>
                        <a:spcBef>
                          <a:spcPts val="0"/>
                        </a:spcBef>
                        <a:spcAft>
                          <a:spcPts val="0"/>
                        </a:spcAft>
                        <a:buClrTx/>
                        <a:buSzTx/>
                        <a:buFontTx/>
                        <a:buNone/>
                        <a:tabLst/>
                        <a:defRPr/>
                      </a:pPr>
                      <a:r>
                        <a:rPr lang="nl-NL" sz="3600" u="none" strike="noStrike">
                          <a:effectLst/>
                          <a:latin typeface="Roboto" panose="02000000000000000000" pitchFamily="2" charset="0"/>
                          <a:ea typeface="Roboto" panose="02000000000000000000" pitchFamily="2" charset="0"/>
                        </a:rPr>
                        <a:t>°C</a:t>
                      </a:r>
                      <a:endParaRPr lang="nl-NL" sz="3600" b="0" i="0" u="none" strike="noStrike">
                        <a:solidFill>
                          <a:srgbClr val="000000"/>
                        </a:solidFill>
                        <a:effectLst/>
                        <a:latin typeface="Roboto" panose="02000000000000000000" pitchFamily="2" charset="0"/>
                        <a:ea typeface="Roboto" panose="02000000000000000000" pitchFamily="2" charset="0"/>
                      </a:endParaRPr>
                    </a:p>
                  </a:txBody>
                  <a:tcPr anchor="b"/>
                </a:tc>
                <a:tc>
                  <a:txBody>
                    <a:bodyPr/>
                    <a:lstStyle/>
                    <a:p>
                      <a:pPr algn="l" fontAlgn="b"/>
                      <a:endParaRPr lang="nl-NL" sz="3600" b="0" i="0" u="none" strike="noStrike" dirty="0">
                        <a:solidFill>
                          <a:schemeClr val="bg1">
                            <a:lumMod val="50000"/>
                          </a:schemeClr>
                        </a:solidFill>
                        <a:effectLst/>
                        <a:latin typeface="Roboto" panose="02000000000000000000" pitchFamily="2" charset="0"/>
                        <a:ea typeface="Roboto" panose="02000000000000000000" pitchFamily="2" charset="0"/>
                      </a:endParaRPr>
                    </a:p>
                  </a:txBody>
                  <a:tcPr anchor="b"/>
                </a:tc>
                <a:tc>
                  <a:txBody>
                    <a:bodyPr/>
                    <a:lstStyle/>
                    <a:p>
                      <a:pPr marL="0" marR="0" lvl="0" indent="0" algn="l" defTabSz="1828800" rtl="0" eaLnBrk="1" fontAlgn="b" latinLnBrk="0" hangingPunct="1">
                        <a:lnSpc>
                          <a:spcPct val="100000"/>
                        </a:lnSpc>
                        <a:spcBef>
                          <a:spcPts val="0"/>
                        </a:spcBef>
                        <a:spcAft>
                          <a:spcPts val="0"/>
                        </a:spcAft>
                        <a:buClrTx/>
                        <a:buSzTx/>
                        <a:buFontTx/>
                        <a:buNone/>
                        <a:tabLst/>
                        <a:defRPr/>
                      </a:pPr>
                      <a:r>
                        <a:rPr lang="nl-NL" sz="4000" b="0" u="none" strike="noStrike">
                          <a:solidFill>
                            <a:srgbClr val="000000"/>
                          </a:solidFill>
                          <a:effectLst/>
                          <a:latin typeface="Roboto" panose="02000000000000000000" pitchFamily="2" charset="0"/>
                          <a:ea typeface="Roboto" panose="02000000000000000000" pitchFamily="2" charset="0"/>
                          <a:sym typeface="Wingdings" panose="05000000000000000000" pitchFamily="2" charset="2"/>
                        </a:rPr>
                        <a:t></a:t>
                      </a:r>
                      <a:endParaRPr lang="nl-NL" sz="4000" b="0" i="0" u="none" strike="noStrike">
                        <a:solidFill>
                          <a:srgbClr val="000000"/>
                        </a:solidFill>
                        <a:effectLst/>
                        <a:latin typeface="Roboto" panose="02000000000000000000" pitchFamily="2" charset="0"/>
                        <a:ea typeface="Roboto" panose="02000000000000000000" pitchFamily="2" charset="0"/>
                      </a:endParaRPr>
                    </a:p>
                  </a:txBody>
                  <a:tcPr anchor="b"/>
                </a:tc>
                <a:extLst>
                  <a:ext uri="{0D108BD9-81ED-4DB2-BD59-A6C34878D82A}">
                    <a16:rowId xmlns:a16="http://schemas.microsoft.com/office/drawing/2014/main" val="3169501734"/>
                  </a:ext>
                </a:extLst>
              </a:tr>
              <a:tr h="718082">
                <a:tc vMerge="1">
                  <a:txBody>
                    <a:bodyPr/>
                    <a:lstStyle/>
                    <a:p>
                      <a:pPr algn="l" fontAlgn="b"/>
                      <a:endParaRPr lang="nl-NL" sz="3600" b="0" i="0" u="none" strike="noStrike">
                        <a:solidFill>
                          <a:srgbClr val="000000"/>
                        </a:solidFill>
                        <a:effectLst/>
                        <a:latin typeface="Roboto" panose="020B0604020202020204" charset="0"/>
                        <a:ea typeface="Roboto" panose="020B0604020202020204" charset="0"/>
                      </a:endParaRPr>
                    </a:p>
                  </a:txBody>
                  <a:tcPr anchor="ctr"/>
                </a:tc>
                <a:tc>
                  <a:txBody>
                    <a:bodyPr/>
                    <a:lstStyle/>
                    <a:p>
                      <a:pPr algn="l" fontAlgn="b"/>
                      <a:r>
                        <a:rPr lang="nl-NL" sz="3600" b="0" u="none" strike="noStrike">
                          <a:solidFill>
                            <a:srgbClr val="000000"/>
                          </a:solidFill>
                          <a:effectLst/>
                          <a:latin typeface="Roboto" panose="02000000000000000000" pitchFamily="2" charset="0"/>
                          <a:ea typeface="Roboto" panose="02000000000000000000" pitchFamily="2" charset="0"/>
                        </a:rPr>
                        <a:t>return </a:t>
                      </a:r>
                      <a:r>
                        <a:rPr lang="nl-NL" sz="3600" b="0" u="none" strike="noStrike" err="1">
                          <a:solidFill>
                            <a:srgbClr val="000000"/>
                          </a:solidFill>
                          <a:effectLst/>
                          <a:latin typeface="Roboto" panose="02000000000000000000" pitchFamily="2" charset="0"/>
                          <a:ea typeface="Roboto" panose="02000000000000000000" pitchFamily="2" charset="0"/>
                        </a:rPr>
                        <a:t>temperature</a:t>
                      </a:r>
                      <a:endParaRPr lang="nl-NL" sz="3600" b="0" i="0" u="none" strike="noStrike">
                        <a:solidFill>
                          <a:srgbClr val="000000"/>
                        </a:solidFill>
                        <a:effectLst/>
                        <a:latin typeface="Roboto" panose="02000000000000000000" pitchFamily="2" charset="0"/>
                        <a:ea typeface="Roboto" panose="02000000000000000000" pitchFamily="2" charset="0"/>
                      </a:endParaRPr>
                    </a:p>
                  </a:txBody>
                  <a:tcPr anchor="b"/>
                </a:tc>
                <a:tc>
                  <a:txBody>
                    <a:bodyPr/>
                    <a:lstStyle/>
                    <a:p>
                      <a:pPr marL="0" marR="0" lvl="0" indent="0" algn="l" defTabSz="1828800" rtl="0" eaLnBrk="1" fontAlgn="b" latinLnBrk="0" hangingPunct="1">
                        <a:lnSpc>
                          <a:spcPct val="100000"/>
                        </a:lnSpc>
                        <a:spcBef>
                          <a:spcPts val="0"/>
                        </a:spcBef>
                        <a:spcAft>
                          <a:spcPts val="0"/>
                        </a:spcAft>
                        <a:buClrTx/>
                        <a:buSzTx/>
                        <a:buFontTx/>
                        <a:buNone/>
                        <a:tabLst/>
                        <a:defRPr/>
                      </a:pPr>
                      <a:r>
                        <a:rPr lang="nl-NL" sz="3200" b="0" u="none" strike="noStrike" dirty="0" err="1">
                          <a:solidFill>
                            <a:srgbClr val="000000"/>
                          </a:solidFill>
                          <a:effectLst/>
                          <a:latin typeface="Roboto" panose="02000000000000000000" pitchFamily="2" charset="0"/>
                          <a:ea typeface="Roboto" panose="02000000000000000000" pitchFamily="2" charset="0"/>
                        </a:rPr>
                        <a:t>T</a:t>
                      </a:r>
                      <a:r>
                        <a:rPr lang="nl-NL" sz="3200" b="0" u="none" strike="noStrike" baseline="-25000" dirty="0" err="1">
                          <a:solidFill>
                            <a:srgbClr val="000000"/>
                          </a:solidFill>
                          <a:effectLst/>
                          <a:latin typeface="Roboto" panose="02000000000000000000" pitchFamily="2" charset="0"/>
                          <a:ea typeface="Roboto" panose="02000000000000000000" pitchFamily="2" charset="0"/>
                        </a:rPr>
                        <a:t>r</a:t>
                      </a:r>
                      <a:endParaRPr lang="nl-NL" sz="3200" b="0" i="0" u="none" strike="noStrike" baseline="-25000" dirty="0">
                        <a:solidFill>
                          <a:srgbClr val="000000"/>
                        </a:solidFill>
                        <a:effectLst/>
                        <a:latin typeface="Roboto" panose="02000000000000000000" pitchFamily="2" charset="0"/>
                        <a:ea typeface="Roboto" panose="02000000000000000000" pitchFamily="2" charset="0"/>
                      </a:endParaRPr>
                    </a:p>
                  </a:txBody>
                  <a:tcPr anchor="b"/>
                </a:tc>
                <a:tc>
                  <a:txBody>
                    <a:bodyPr/>
                    <a:lstStyle/>
                    <a:p>
                      <a:pPr marL="0" marR="0" lvl="0" indent="0" algn="l" defTabSz="1828800" rtl="0" eaLnBrk="1" fontAlgn="b" latinLnBrk="0" hangingPunct="1">
                        <a:lnSpc>
                          <a:spcPct val="100000"/>
                        </a:lnSpc>
                        <a:spcBef>
                          <a:spcPts val="0"/>
                        </a:spcBef>
                        <a:spcAft>
                          <a:spcPts val="0"/>
                        </a:spcAft>
                        <a:buClrTx/>
                        <a:buSzTx/>
                        <a:buFontTx/>
                        <a:buNone/>
                        <a:tabLst/>
                        <a:defRPr/>
                      </a:pPr>
                      <a:r>
                        <a:rPr lang="nl-NL" sz="3600" u="none" strike="noStrike" dirty="0">
                          <a:effectLst/>
                          <a:latin typeface="Roboto" panose="02000000000000000000" pitchFamily="2" charset="0"/>
                          <a:ea typeface="Roboto" panose="02000000000000000000" pitchFamily="2" charset="0"/>
                        </a:rPr>
                        <a:t>°C</a:t>
                      </a:r>
                      <a:endParaRPr lang="nl-NL" sz="3600" b="0" i="0" u="none" strike="noStrike" dirty="0">
                        <a:solidFill>
                          <a:srgbClr val="000000"/>
                        </a:solidFill>
                        <a:effectLst/>
                        <a:latin typeface="Roboto" panose="02000000000000000000" pitchFamily="2" charset="0"/>
                        <a:ea typeface="Roboto" panose="02000000000000000000" pitchFamily="2" charset="0"/>
                      </a:endParaRPr>
                    </a:p>
                  </a:txBody>
                  <a:tcPr anchor="b"/>
                </a:tc>
                <a:tc>
                  <a:txBody>
                    <a:bodyPr/>
                    <a:lstStyle/>
                    <a:p>
                      <a:pPr algn="l" fontAlgn="b"/>
                      <a:endParaRPr lang="nl-NL" sz="3600" b="0" i="0" u="none" strike="noStrike" dirty="0">
                        <a:solidFill>
                          <a:schemeClr val="bg1">
                            <a:lumMod val="50000"/>
                          </a:schemeClr>
                        </a:solidFill>
                        <a:effectLst/>
                        <a:latin typeface="Roboto" panose="02000000000000000000" pitchFamily="2" charset="0"/>
                        <a:ea typeface="Roboto" panose="02000000000000000000" pitchFamily="2" charset="0"/>
                      </a:endParaRPr>
                    </a:p>
                  </a:txBody>
                  <a:tcPr anchor="b"/>
                </a:tc>
                <a:tc>
                  <a:txBody>
                    <a:bodyPr/>
                    <a:lstStyle/>
                    <a:p>
                      <a:pPr marL="0" marR="0" lvl="0" indent="0" algn="l" defTabSz="1828800" rtl="0" eaLnBrk="1" fontAlgn="b" latinLnBrk="0" hangingPunct="1">
                        <a:lnSpc>
                          <a:spcPct val="100000"/>
                        </a:lnSpc>
                        <a:spcBef>
                          <a:spcPts val="0"/>
                        </a:spcBef>
                        <a:spcAft>
                          <a:spcPts val="0"/>
                        </a:spcAft>
                        <a:buClrTx/>
                        <a:buSzTx/>
                        <a:buFontTx/>
                        <a:buNone/>
                        <a:tabLst/>
                        <a:defRPr/>
                      </a:pPr>
                      <a:r>
                        <a:rPr lang="nl-NL" sz="4000" b="0" u="none" strike="noStrike" dirty="0">
                          <a:solidFill>
                            <a:srgbClr val="000000"/>
                          </a:solidFill>
                          <a:effectLst/>
                          <a:latin typeface="Roboto" panose="02000000000000000000" pitchFamily="2" charset="0"/>
                          <a:ea typeface="Roboto" panose="02000000000000000000" pitchFamily="2" charset="0"/>
                          <a:sym typeface="Wingdings" panose="05000000000000000000" pitchFamily="2" charset="2"/>
                        </a:rPr>
                        <a:t></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nchor="b"/>
                </a:tc>
                <a:extLst>
                  <a:ext uri="{0D108BD9-81ED-4DB2-BD59-A6C34878D82A}">
                    <a16:rowId xmlns:a16="http://schemas.microsoft.com/office/drawing/2014/main" val="4107464504"/>
                  </a:ext>
                </a:extLst>
              </a:tr>
              <a:tr h="603189">
                <a:tc rowSpan="2">
                  <a:txBody>
                    <a:bodyPr/>
                    <a:lstStyle/>
                    <a:p>
                      <a:pPr marL="0" algn="l" defTabSz="1828800" rtl="0" eaLnBrk="1" fontAlgn="b" latinLnBrk="0" hangingPunct="1"/>
                      <a:r>
                        <a:rPr lang="nl-NL" sz="3600" u="none" strike="noStrike" kern="1200">
                          <a:solidFill>
                            <a:schemeClr val="dk1"/>
                          </a:solidFill>
                          <a:effectLst/>
                          <a:latin typeface="Roboto" panose="02000000000000000000" pitchFamily="2" charset="0"/>
                          <a:ea typeface="Roboto" panose="02000000000000000000" pitchFamily="2" charset="0"/>
                        </a:rPr>
                        <a:t>energy </a:t>
                      </a:r>
                      <a:r>
                        <a:rPr lang="nl-NL" sz="3600" u="none" strike="noStrike" kern="1200" err="1">
                          <a:solidFill>
                            <a:schemeClr val="dk1"/>
                          </a:solidFill>
                          <a:effectLst/>
                          <a:latin typeface="Roboto" panose="02000000000000000000" pitchFamily="2" charset="0"/>
                          <a:ea typeface="Roboto" panose="02000000000000000000" pitchFamily="2" charset="0"/>
                        </a:rPr>
                        <a:t>use</a:t>
                      </a:r>
                      <a:r>
                        <a:rPr lang="nl-NL" sz="3600" u="none" strike="noStrike" kern="1200">
                          <a:solidFill>
                            <a:schemeClr val="dk1"/>
                          </a:solidFill>
                          <a:effectLst/>
                          <a:latin typeface="Roboto" panose="02000000000000000000" pitchFamily="2" charset="0"/>
                          <a:ea typeface="Roboto" panose="02000000000000000000" pitchFamily="2" charset="0"/>
                        </a:rPr>
                        <a:t> </a:t>
                      </a:r>
                      <a:r>
                        <a:rPr lang="nl-NL" sz="3600" u="none" strike="noStrike" kern="1200" err="1">
                          <a:solidFill>
                            <a:schemeClr val="dk1"/>
                          </a:solidFill>
                          <a:effectLst/>
                          <a:latin typeface="Roboto" panose="02000000000000000000" pitchFamily="2" charset="0"/>
                          <a:ea typeface="Roboto" panose="02000000000000000000" pitchFamily="2" charset="0"/>
                        </a:rPr>
                        <a:t>for</a:t>
                      </a:r>
                      <a:r>
                        <a:rPr lang="nl-NL" sz="3600" u="none" strike="noStrike" kern="1200">
                          <a:solidFill>
                            <a:schemeClr val="dk1"/>
                          </a:solidFill>
                          <a:effectLst/>
                          <a:latin typeface="Roboto" panose="02000000000000000000" pitchFamily="2" charset="0"/>
                          <a:ea typeface="Roboto" panose="02000000000000000000" pitchFamily="2" charset="0"/>
                        </a:rPr>
                        <a:t> </a:t>
                      </a:r>
                      <a:r>
                        <a:rPr lang="nl-NL" sz="3600" u="none" strike="noStrike" kern="1200" err="1">
                          <a:solidFill>
                            <a:schemeClr val="dk1"/>
                          </a:solidFill>
                          <a:effectLst/>
                          <a:latin typeface="Roboto" panose="02000000000000000000" pitchFamily="2" charset="0"/>
                          <a:ea typeface="Roboto" panose="02000000000000000000" pitchFamily="2" charset="0"/>
                        </a:rPr>
                        <a:t>heating</a:t>
                      </a:r>
                      <a:endParaRPr lang="nl-NL" sz="3600" u="none" strike="noStrike" kern="1200">
                        <a:solidFill>
                          <a:schemeClr val="dk1"/>
                        </a:solidFill>
                        <a:effectLst/>
                        <a:latin typeface="Roboto" panose="02000000000000000000" pitchFamily="2" charset="0"/>
                        <a:ea typeface="Roboto" panose="02000000000000000000" pitchFamily="2" charset="0"/>
                        <a:cs typeface="+mn-cs"/>
                      </a:endParaRPr>
                    </a:p>
                  </a:txBody>
                  <a:tcPr anchor="ctr"/>
                </a:tc>
                <a:tc>
                  <a:txBody>
                    <a:bodyPr/>
                    <a:lstStyle/>
                    <a:p>
                      <a:r>
                        <a:rPr lang="nl-NL" sz="3600" u="none" strike="noStrike" err="1">
                          <a:effectLst/>
                          <a:latin typeface="Roboto" panose="02000000000000000000" pitchFamily="2" charset="0"/>
                          <a:ea typeface="Roboto" panose="02000000000000000000" pitchFamily="2" charset="0"/>
                        </a:rPr>
                        <a:t>electricity</a:t>
                      </a:r>
                      <a:r>
                        <a:rPr lang="nl-NL" sz="3600" u="none" strike="noStrike">
                          <a:effectLst/>
                          <a:latin typeface="Roboto" panose="02000000000000000000" pitchFamily="2" charset="0"/>
                          <a:ea typeface="Roboto" panose="02000000000000000000" pitchFamily="2" charset="0"/>
                        </a:rPr>
                        <a:t> </a:t>
                      </a:r>
                      <a:endParaRPr lang="nl-NL">
                        <a:latin typeface="Roboto" panose="02000000000000000000" pitchFamily="2" charset="0"/>
                        <a:ea typeface="Roboto" panose="02000000000000000000" pitchFamily="2" charset="0"/>
                      </a:endParaRPr>
                    </a:p>
                  </a:txBody>
                  <a:tcPr anchor="b"/>
                </a:tc>
                <a:tc>
                  <a:txBody>
                    <a:bodyPr/>
                    <a:lstStyle/>
                    <a:p>
                      <a:pPr algn="l" fontAlgn="b"/>
                      <a:r>
                        <a:rPr lang="nl-NL" sz="3600" u="none" strike="noStrike">
                          <a:effectLst/>
                          <a:latin typeface="Roboto" panose="02000000000000000000" pitchFamily="2" charset="0"/>
                          <a:ea typeface="Roboto" panose="02000000000000000000" pitchFamily="2" charset="0"/>
                        </a:rPr>
                        <a:t>E</a:t>
                      </a:r>
                      <a:endParaRPr lang="nl-NL" sz="3600" b="0" i="0" u="none" strike="noStrike" baseline="-25000">
                        <a:solidFill>
                          <a:srgbClr val="000000"/>
                        </a:solidFill>
                        <a:effectLst/>
                        <a:latin typeface="Roboto" panose="02000000000000000000" pitchFamily="2" charset="0"/>
                        <a:ea typeface="Roboto" panose="02000000000000000000" pitchFamily="2" charset="0"/>
                      </a:endParaRPr>
                    </a:p>
                  </a:txBody>
                  <a:tcPr anchor="b"/>
                </a:tc>
                <a:tc>
                  <a:txBody>
                    <a:bodyPr/>
                    <a:lstStyle/>
                    <a:p>
                      <a:pPr algn="l" fontAlgn="b"/>
                      <a:r>
                        <a:rPr lang="nl-NL" sz="3600" u="none" strike="noStrike" dirty="0">
                          <a:effectLst/>
                          <a:latin typeface="Roboto" panose="02000000000000000000" pitchFamily="2" charset="0"/>
                          <a:ea typeface="Roboto" panose="02000000000000000000" pitchFamily="2" charset="0"/>
                        </a:rPr>
                        <a:t>kWh</a:t>
                      </a:r>
                      <a:endParaRPr lang="nl-NL" sz="3600" b="0" i="0" u="none" strike="noStrike" dirty="0">
                        <a:solidFill>
                          <a:srgbClr val="000000"/>
                        </a:solidFill>
                        <a:effectLst/>
                        <a:latin typeface="Roboto" panose="02000000000000000000" pitchFamily="2" charset="0"/>
                        <a:ea typeface="Roboto" panose="02000000000000000000" pitchFamily="2" charset="0"/>
                      </a:endParaRPr>
                    </a:p>
                  </a:txBody>
                  <a:tcPr anchor="b"/>
                </a:tc>
                <a:tc rowSpan="2">
                  <a:txBody>
                    <a:bodyPr/>
                    <a:lstStyle/>
                    <a:p>
                      <a:pPr algn="l" fontAlgn="b"/>
                      <a:r>
                        <a:rPr lang="nl-NL" sz="4000" b="0" u="none" strike="noStrike" dirty="0">
                          <a:solidFill>
                            <a:srgbClr val="000000"/>
                          </a:solidFill>
                          <a:effectLst/>
                          <a:latin typeface="Roboto" panose="02000000000000000000" pitchFamily="2" charset="0"/>
                          <a:ea typeface="Roboto" panose="02000000000000000000" pitchFamily="2" charset="0"/>
                          <a:sym typeface="Wingdings" panose="05000000000000000000" pitchFamily="2" charset="2"/>
                        </a:rPr>
                        <a:t></a:t>
                      </a:r>
                      <a:r>
                        <a:rPr lang="nl-NL" sz="3600" b="0" u="none" strike="noStrike" dirty="0">
                          <a:solidFill>
                            <a:srgbClr val="000000"/>
                          </a:solidFill>
                          <a:effectLst/>
                          <a:latin typeface="Roboto" panose="02000000000000000000" pitchFamily="2" charset="0"/>
                          <a:ea typeface="Roboto" panose="02000000000000000000" pitchFamily="2" charset="0"/>
                          <a:sym typeface="Wingdings" panose="05000000000000000000" pitchFamily="2" charset="2"/>
                        </a:rPr>
                        <a:t> (</a:t>
                      </a:r>
                      <a:r>
                        <a:rPr lang="nl-NL" sz="3600" b="0" u="none" strike="noStrike" dirty="0" err="1">
                          <a:solidFill>
                            <a:srgbClr val="000000"/>
                          </a:solidFill>
                          <a:effectLst/>
                          <a:latin typeface="Roboto" panose="02000000000000000000" pitchFamily="2" charset="0"/>
                          <a:ea typeface="Roboto" panose="02000000000000000000" pitchFamily="2" charset="0"/>
                          <a:sym typeface="Wingdings" panose="05000000000000000000" pitchFamily="2" charset="2"/>
                        </a:rPr>
                        <a:t>Enelogic</a:t>
                      </a:r>
                      <a:r>
                        <a:rPr lang="nl-NL" sz="3600" b="0" u="none" strike="noStrike" dirty="0">
                          <a:solidFill>
                            <a:srgbClr val="000000"/>
                          </a:solidFill>
                          <a:effectLst/>
                          <a:latin typeface="Roboto" panose="02000000000000000000" pitchFamily="2" charset="0"/>
                          <a:ea typeface="Roboto" panose="02000000000000000000" pitchFamily="2" charset="0"/>
                          <a:sym typeface="Wingdings" panose="05000000000000000000" pitchFamily="2" charset="2"/>
                        </a:rPr>
                        <a:t>)</a:t>
                      </a:r>
                      <a:endParaRPr lang="nl-NL" sz="3600" b="0" i="0" u="none" strike="noStrike" dirty="0">
                        <a:solidFill>
                          <a:schemeClr val="tx1"/>
                        </a:solidFill>
                        <a:effectLst/>
                        <a:latin typeface="Roboto" panose="02000000000000000000" pitchFamily="2" charset="0"/>
                        <a:ea typeface="Roboto" panose="02000000000000000000" pitchFamily="2" charset="0"/>
                      </a:endParaRPr>
                    </a:p>
                  </a:txBody>
                  <a:tcPr anchor="ctr"/>
                </a:tc>
                <a:tc rowSpan="2">
                  <a:txBody>
                    <a:bodyPr/>
                    <a:lstStyle/>
                    <a:p>
                      <a:pPr algn="l" fontAlgn="b"/>
                      <a:r>
                        <a:rPr lang="nl-NL" sz="4000" b="0" u="none" strike="noStrike" dirty="0">
                          <a:solidFill>
                            <a:srgbClr val="000000"/>
                          </a:solidFill>
                          <a:effectLst/>
                          <a:latin typeface="Roboto" panose="02000000000000000000" pitchFamily="2" charset="0"/>
                          <a:ea typeface="Roboto" panose="02000000000000000000" pitchFamily="2" charset="0"/>
                          <a:sym typeface="Wingdings" panose="05000000000000000000" pitchFamily="2" charset="2"/>
                        </a:rPr>
                        <a:t></a:t>
                      </a:r>
                      <a:endParaRPr lang="nl-NL" sz="4000" b="0" i="0" u="none" strike="noStrike" dirty="0">
                        <a:solidFill>
                          <a:srgbClr val="000000"/>
                        </a:solidFill>
                        <a:effectLst/>
                        <a:latin typeface="Roboto" panose="02000000000000000000" pitchFamily="2" charset="0"/>
                        <a:ea typeface="Roboto" panose="02000000000000000000" pitchFamily="2" charset="0"/>
                      </a:endParaRPr>
                    </a:p>
                  </a:txBody>
                  <a:tcPr anchor="ctr"/>
                </a:tc>
                <a:extLst>
                  <a:ext uri="{0D108BD9-81ED-4DB2-BD59-A6C34878D82A}">
                    <a16:rowId xmlns:a16="http://schemas.microsoft.com/office/drawing/2014/main" val="3284500541"/>
                  </a:ext>
                </a:extLst>
              </a:tr>
              <a:tr h="603189">
                <a:tc vMerge="1">
                  <a:txBody>
                    <a:bodyPr/>
                    <a:lstStyle/>
                    <a:p>
                      <a:pPr algn="l" fontAlgn="ctr"/>
                      <a:endParaRPr lang="nl-NL" sz="4000" b="0" i="0" u="none" strike="noStrike">
                        <a:solidFill>
                          <a:srgbClr val="000000"/>
                        </a:solidFill>
                        <a:effectLst/>
                        <a:latin typeface="Roboto" panose="020B0604020202020204" charset="0"/>
                        <a:ea typeface="Roboto" panose="020B0604020202020204" charset="0"/>
                      </a:endParaRPr>
                    </a:p>
                  </a:txBody>
                  <a:tcPr anchor="ctr">
                    <a:solidFill>
                      <a:srgbClr val="FDE1CC"/>
                    </a:solidFill>
                  </a:tcPr>
                </a:tc>
                <a:tc>
                  <a:txBody>
                    <a:bodyPr/>
                    <a:lstStyle/>
                    <a:p>
                      <a:pPr algn="l" fontAlgn="b"/>
                      <a:r>
                        <a:rPr lang="nl-NL" sz="3600" u="none" strike="noStrike">
                          <a:effectLst/>
                          <a:latin typeface="Roboto" panose="02000000000000000000" pitchFamily="2" charset="0"/>
                          <a:ea typeface="Roboto" panose="02000000000000000000" pitchFamily="2" charset="0"/>
                        </a:rPr>
                        <a:t>gas</a:t>
                      </a:r>
                      <a:endParaRPr lang="nl-NL" sz="3600" b="0" i="0" u="none" strike="noStrike">
                        <a:solidFill>
                          <a:srgbClr val="000000"/>
                        </a:solidFill>
                        <a:effectLst/>
                        <a:latin typeface="Roboto" panose="02000000000000000000" pitchFamily="2" charset="0"/>
                        <a:ea typeface="Roboto" panose="02000000000000000000" pitchFamily="2" charset="0"/>
                      </a:endParaRPr>
                    </a:p>
                  </a:txBody>
                  <a:tcPr anchor="b"/>
                </a:tc>
                <a:tc>
                  <a:txBody>
                    <a:bodyPr/>
                    <a:lstStyle/>
                    <a:p>
                      <a:pPr algn="l" fontAlgn="b"/>
                      <a:r>
                        <a:rPr lang="nl-NL" sz="3600" u="none" strike="noStrike">
                          <a:effectLst/>
                          <a:latin typeface="Roboto" panose="02000000000000000000" pitchFamily="2" charset="0"/>
                          <a:ea typeface="Roboto" panose="02000000000000000000" pitchFamily="2" charset="0"/>
                        </a:rPr>
                        <a:t>G</a:t>
                      </a:r>
                      <a:endParaRPr lang="nl-NL" sz="3600" b="0" i="0" u="none" strike="noStrike" baseline="-25000">
                        <a:solidFill>
                          <a:srgbClr val="000000"/>
                        </a:solidFill>
                        <a:effectLst/>
                        <a:latin typeface="Roboto" panose="02000000000000000000" pitchFamily="2" charset="0"/>
                        <a:ea typeface="Roboto" panose="02000000000000000000" pitchFamily="2" charset="0"/>
                      </a:endParaRPr>
                    </a:p>
                  </a:txBody>
                  <a:tcPr anchor="b"/>
                </a:tc>
                <a:tc>
                  <a:txBody>
                    <a:bodyPr/>
                    <a:lstStyle/>
                    <a:p>
                      <a:pPr algn="l" fontAlgn="b"/>
                      <a:r>
                        <a:rPr lang="nl-NL" sz="3600" u="none" strike="noStrike" dirty="0">
                          <a:effectLst/>
                          <a:latin typeface="Roboto" panose="02000000000000000000" pitchFamily="2" charset="0"/>
                          <a:ea typeface="Roboto" panose="02000000000000000000" pitchFamily="2" charset="0"/>
                        </a:rPr>
                        <a:t>m</a:t>
                      </a:r>
                      <a:r>
                        <a:rPr lang="nl-NL" sz="3600" u="none" strike="noStrike" baseline="30000" dirty="0">
                          <a:effectLst/>
                          <a:latin typeface="Roboto" panose="02000000000000000000" pitchFamily="2" charset="0"/>
                          <a:ea typeface="Roboto" panose="02000000000000000000" pitchFamily="2" charset="0"/>
                        </a:rPr>
                        <a:t>3</a:t>
                      </a:r>
                      <a:endParaRPr lang="nl-NL" sz="3600" b="0" i="0" u="none" strike="noStrike" dirty="0">
                        <a:solidFill>
                          <a:srgbClr val="000000"/>
                        </a:solidFill>
                        <a:effectLst/>
                        <a:latin typeface="Roboto" panose="02000000000000000000" pitchFamily="2" charset="0"/>
                        <a:ea typeface="Roboto" panose="02000000000000000000" pitchFamily="2" charset="0"/>
                      </a:endParaRPr>
                    </a:p>
                  </a:txBody>
                  <a:tcPr anchor="b"/>
                </a:tc>
                <a:tc vMerge="1">
                  <a:txBody>
                    <a:bodyPr/>
                    <a:lstStyle/>
                    <a:p>
                      <a:pPr algn="l" fontAlgn="b"/>
                      <a:endParaRPr lang="nl-NL" sz="4000" b="0" i="0" u="none" strike="noStrike">
                        <a:solidFill>
                          <a:srgbClr val="000000"/>
                        </a:solidFill>
                        <a:effectLst/>
                        <a:latin typeface="Roboto" panose="020B0604020202020204" charset="0"/>
                        <a:ea typeface="Roboto" panose="020B0604020202020204" charset="0"/>
                      </a:endParaRPr>
                    </a:p>
                  </a:txBody>
                  <a:tcPr anchor="b"/>
                </a:tc>
                <a:tc vMerge="1">
                  <a:txBody>
                    <a:bodyPr/>
                    <a:lstStyle/>
                    <a:p>
                      <a:endParaRPr lang="nl-NL"/>
                    </a:p>
                  </a:txBody>
                  <a:tcPr/>
                </a:tc>
                <a:extLst>
                  <a:ext uri="{0D108BD9-81ED-4DB2-BD59-A6C34878D82A}">
                    <a16:rowId xmlns:a16="http://schemas.microsoft.com/office/drawing/2014/main" val="4133278775"/>
                  </a:ext>
                </a:extLst>
              </a:tr>
              <a:tr h="718082">
                <a:tc rowSpan="2">
                  <a:txBody>
                    <a:bodyPr/>
                    <a:lstStyle/>
                    <a:p>
                      <a:pPr algn="l" fontAlgn="ctr"/>
                      <a:r>
                        <a:rPr lang="nl-NL" sz="3600" b="0" u="none" strike="noStrike" err="1">
                          <a:solidFill>
                            <a:schemeClr val="tx1"/>
                          </a:solidFill>
                          <a:effectLst/>
                          <a:latin typeface="Roboto" panose="02000000000000000000" pitchFamily="2" charset="0"/>
                          <a:ea typeface="Roboto" panose="02000000000000000000" pitchFamily="2" charset="0"/>
                        </a:rPr>
                        <a:t>occupancy</a:t>
                      </a:r>
                      <a:r>
                        <a:rPr lang="nl-NL" sz="3600" b="0" u="none" strike="noStrike">
                          <a:solidFill>
                            <a:schemeClr val="tx1"/>
                          </a:solidFill>
                          <a:effectLst/>
                          <a:latin typeface="Roboto" panose="02000000000000000000" pitchFamily="2" charset="0"/>
                          <a:ea typeface="Roboto" panose="02000000000000000000" pitchFamily="2" charset="0"/>
                        </a:rPr>
                        <a:t>/</a:t>
                      </a:r>
                      <a:r>
                        <a:rPr lang="nl-NL" sz="3600" b="0" u="none" strike="noStrike" err="1">
                          <a:solidFill>
                            <a:schemeClr val="tx1"/>
                          </a:solidFill>
                          <a:effectLst/>
                          <a:latin typeface="Roboto" panose="02000000000000000000" pitchFamily="2" charset="0"/>
                          <a:ea typeface="Roboto" panose="02000000000000000000" pitchFamily="2" charset="0"/>
                        </a:rPr>
                        <a:t>ventilation</a:t>
                      </a:r>
                      <a:endParaRPr lang="nl-NL" sz="3600" b="0" i="0" u="none" strike="noStrike">
                        <a:solidFill>
                          <a:schemeClr val="tx1"/>
                        </a:solidFill>
                        <a:effectLst/>
                        <a:latin typeface="Roboto" panose="02000000000000000000" pitchFamily="2" charset="0"/>
                        <a:ea typeface="Roboto" panose="02000000000000000000" pitchFamily="2" charset="0"/>
                      </a:endParaRPr>
                    </a:p>
                  </a:txBody>
                  <a:tcPr anchor="ctr"/>
                </a:tc>
                <a:tc>
                  <a:txBody>
                    <a:bodyPr/>
                    <a:lstStyle/>
                    <a:p>
                      <a:pPr algn="l" fontAlgn="b"/>
                      <a:r>
                        <a:rPr lang="nl-NL" sz="3600" b="0" u="none" strike="noStrike">
                          <a:solidFill>
                            <a:schemeClr val="tx1"/>
                          </a:solidFill>
                          <a:effectLst/>
                          <a:latin typeface="Roboto" panose="02000000000000000000" pitchFamily="2" charset="0"/>
                          <a:ea typeface="Roboto" panose="02000000000000000000" pitchFamily="2" charset="0"/>
                        </a:rPr>
                        <a:t>CO₂ </a:t>
                      </a:r>
                      <a:r>
                        <a:rPr lang="nl-NL" sz="3600" b="0" u="none" strike="noStrike" err="1">
                          <a:solidFill>
                            <a:schemeClr val="tx1"/>
                          </a:solidFill>
                          <a:effectLst/>
                          <a:latin typeface="Roboto" panose="02000000000000000000" pitchFamily="2" charset="0"/>
                          <a:ea typeface="Roboto" panose="02000000000000000000" pitchFamily="2" charset="0"/>
                        </a:rPr>
                        <a:t>concentration</a:t>
                      </a:r>
                      <a:endParaRPr lang="nl-NL" sz="3600" b="0" i="0" u="none" strike="noStrike">
                        <a:solidFill>
                          <a:schemeClr val="tx1"/>
                        </a:solidFill>
                        <a:effectLst/>
                        <a:latin typeface="Roboto" panose="02000000000000000000" pitchFamily="2" charset="0"/>
                        <a:ea typeface="Roboto" panose="02000000000000000000" pitchFamily="2" charset="0"/>
                      </a:endParaRPr>
                    </a:p>
                  </a:txBody>
                  <a:tcPr anchor="b"/>
                </a:tc>
                <a:tc>
                  <a:txBody>
                    <a:bodyPr/>
                    <a:lstStyle/>
                    <a:p>
                      <a:pPr algn="l" fontAlgn="b"/>
                      <a:r>
                        <a:rPr lang="nl-NL" sz="3600" b="0" u="none" strike="noStrike">
                          <a:solidFill>
                            <a:schemeClr val="tx1"/>
                          </a:solidFill>
                          <a:effectLst/>
                          <a:latin typeface="Roboto" panose="02000000000000000000" pitchFamily="2" charset="0"/>
                          <a:ea typeface="Roboto" panose="02000000000000000000" pitchFamily="2" charset="0"/>
                        </a:rPr>
                        <a:t>CO₂</a:t>
                      </a:r>
                      <a:endParaRPr lang="nl-NL" sz="3600" b="0" i="0" u="none" strike="noStrike">
                        <a:solidFill>
                          <a:schemeClr val="tx1"/>
                        </a:solidFill>
                        <a:effectLst/>
                        <a:latin typeface="Roboto" panose="02000000000000000000" pitchFamily="2" charset="0"/>
                        <a:ea typeface="Roboto" panose="02000000000000000000" pitchFamily="2" charset="0"/>
                      </a:endParaRPr>
                    </a:p>
                  </a:txBody>
                  <a:tcPr anchor="b"/>
                </a:tc>
                <a:tc>
                  <a:txBody>
                    <a:bodyPr/>
                    <a:lstStyle/>
                    <a:p>
                      <a:pPr algn="l" fontAlgn="b"/>
                      <a:r>
                        <a:rPr lang="nl-NL" sz="3600" b="0" u="none" strike="noStrike" err="1">
                          <a:solidFill>
                            <a:schemeClr val="tx1"/>
                          </a:solidFill>
                          <a:effectLst/>
                          <a:latin typeface="Roboto" panose="02000000000000000000" pitchFamily="2" charset="0"/>
                          <a:ea typeface="Roboto" panose="02000000000000000000" pitchFamily="2" charset="0"/>
                        </a:rPr>
                        <a:t>ppm</a:t>
                      </a:r>
                      <a:endParaRPr lang="nl-NL" sz="3600" b="0" i="0" u="none" strike="noStrike">
                        <a:solidFill>
                          <a:schemeClr val="tx1"/>
                        </a:solidFill>
                        <a:effectLst/>
                        <a:latin typeface="Roboto" panose="02000000000000000000" pitchFamily="2" charset="0"/>
                        <a:ea typeface="Roboto" panose="02000000000000000000" pitchFamily="2" charset="0"/>
                      </a:endParaRPr>
                    </a:p>
                  </a:txBody>
                  <a:tcPr anchor="b"/>
                </a:tc>
                <a:tc>
                  <a:txBody>
                    <a:bodyPr/>
                    <a:lstStyle/>
                    <a:p>
                      <a:pPr algn="l" fontAlgn="b"/>
                      <a:endParaRPr lang="nl-NL" sz="3600" b="0" i="0" u="none" strike="noStrike" dirty="0">
                        <a:solidFill>
                          <a:schemeClr val="tx1"/>
                        </a:solidFill>
                        <a:effectLst/>
                        <a:latin typeface="Roboto" panose="02000000000000000000" pitchFamily="2" charset="0"/>
                        <a:ea typeface="Roboto" panose="02000000000000000000" pitchFamily="2" charset="0"/>
                      </a:endParaRPr>
                    </a:p>
                  </a:txBody>
                  <a:tcPr anchor="ctr"/>
                </a:tc>
                <a:tc>
                  <a:txBody>
                    <a:bodyPr/>
                    <a:lstStyle/>
                    <a:p>
                      <a:pPr marL="0" marR="0" lvl="0" indent="0" algn="l" defTabSz="1828800" rtl="0" eaLnBrk="1" fontAlgn="b" latinLnBrk="0" hangingPunct="1">
                        <a:lnSpc>
                          <a:spcPct val="100000"/>
                        </a:lnSpc>
                        <a:spcBef>
                          <a:spcPts val="0"/>
                        </a:spcBef>
                        <a:spcAft>
                          <a:spcPts val="0"/>
                        </a:spcAft>
                        <a:buClrTx/>
                        <a:buSzTx/>
                        <a:buFontTx/>
                        <a:buNone/>
                        <a:tabLst/>
                        <a:defRPr/>
                      </a:pPr>
                      <a:r>
                        <a:rPr lang="nl-NL" sz="4000" b="0" u="none" strike="noStrike" dirty="0">
                          <a:solidFill>
                            <a:schemeClr val="tx1"/>
                          </a:solidFill>
                          <a:effectLst/>
                          <a:latin typeface="Roboto" panose="02000000000000000000" pitchFamily="2" charset="0"/>
                          <a:ea typeface="Roboto" panose="02000000000000000000" pitchFamily="2" charset="0"/>
                          <a:sym typeface="Wingdings" panose="05000000000000000000" pitchFamily="2" charset="2"/>
                        </a:rPr>
                        <a:t></a:t>
                      </a:r>
                      <a:endParaRPr lang="nl-NL" sz="4000" b="0" i="0" u="none" strike="noStrike" dirty="0">
                        <a:solidFill>
                          <a:schemeClr val="tx1"/>
                        </a:solidFill>
                        <a:effectLst/>
                        <a:latin typeface="Roboto" panose="02000000000000000000" pitchFamily="2" charset="0"/>
                        <a:ea typeface="Roboto" panose="02000000000000000000" pitchFamily="2" charset="0"/>
                      </a:endParaRPr>
                    </a:p>
                  </a:txBody>
                  <a:tcPr anchor="ctr"/>
                </a:tc>
                <a:extLst>
                  <a:ext uri="{0D108BD9-81ED-4DB2-BD59-A6C34878D82A}">
                    <a16:rowId xmlns:a16="http://schemas.microsoft.com/office/drawing/2014/main" val="3872061353"/>
                  </a:ext>
                </a:extLst>
              </a:tr>
              <a:tr h="718082">
                <a:tc vMerge="1">
                  <a:txBody>
                    <a:bodyPr/>
                    <a:lstStyle/>
                    <a:p>
                      <a:pPr algn="l" fontAlgn="ctr"/>
                      <a:endParaRPr lang="nl-NL" sz="3600" b="0" i="0" u="none" strike="noStrike">
                        <a:solidFill>
                          <a:schemeClr val="tx1"/>
                        </a:solidFill>
                        <a:effectLst/>
                        <a:latin typeface="Roboto" panose="020B0604020202020204" charset="0"/>
                        <a:ea typeface="Roboto" panose="020B0604020202020204" charset="0"/>
                      </a:endParaRPr>
                    </a:p>
                  </a:txBody>
                  <a:tcPr anchor="ctr"/>
                </a:tc>
                <a:tc>
                  <a:txBody>
                    <a:bodyPr/>
                    <a:lstStyle/>
                    <a:p>
                      <a:pPr algn="l" fontAlgn="b"/>
                      <a:r>
                        <a:rPr lang="nl-NL" sz="3600" b="0" u="none" strike="noStrike">
                          <a:solidFill>
                            <a:schemeClr val="tx1"/>
                          </a:solidFill>
                          <a:effectLst/>
                          <a:latin typeface="Roboto" panose="02000000000000000000" pitchFamily="2" charset="0"/>
                          <a:ea typeface="Roboto" panose="02000000000000000000" pitchFamily="2" charset="0"/>
                        </a:rPr>
                        <a:t>Bluetooth </a:t>
                      </a:r>
                      <a:r>
                        <a:rPr lang="nl-NL" sz="3600" b="0" u="none" strike="noStrike" err="1">
                          <a:solidFill>
                            <a:schemeClr val="tx1"/>
                          </a:solidFill>
                          <a:effectLst/>
                          <a:latin typeface="Roboto" panose="02000000000000000000" pitchFamily="2" charset="0"/>
                          <a:ea typeface="Roboto" panose="02000000000000000000" pitchFamily="2" charset="0"/>
                        </a:rPr>
                        <a:t>presence</a:t>
                      </a:r>
                      <a:endParaRPr lang="nl-NL" sz="3600" b="0" i="0" u="none" strike="noStrike">
                        <a:solidFill>
                          <a:schemeClr val="tx1"/>
                        </a:solidFill>
                        <a:effectLst/>
                        <a:latin typeface="Roboto" panose="02000000000000000000" pitchFamily="2" charset="0"/>
                        <a:ea typeface="Roboto" panose="02000000000000000000" pitchFamily="2" charset="0"/>
                      </a:endParaRPr>
                    </a:p>
                  </a:txBody>
                  <a:tcPr anchor="b"/>
                </a:tc>
                <a:tc>
                  <a:txBody>
                    <a:bodyPr/>
                    <a:lstStyle/>
                    <a:p>
                      <a:pPr algn="l" fontAlgn="b"/>
                      <a:r>
                        <a:rPr lang="nl-NL" sz="3600" b="0" u="none" strike="noStrike" err="1">
                          <a:solidFill>
                            <a:schemeClr val="tx1"/>
                          </a:solidFill>
                          <a:effectLst/>
                          <a:latin typeface="Roboto" panose="02000000000000000000" pitchFamily="2" charset="0"/>
                          <a:ea typeface="Roboto" panose="02000000000000000000" pitchFamily="2" charset="0"/>
                        </a:rPr>
                        <a:t>BT</a:t>
                      </a:r>
                      <a:r>
                        <a:rPr lang="nl-NL" sz="3600" b="0" u="none" strike="noStrike" baseline="-25000" err="1">
                          <a:solidFill>
                            <a:schemeClr val="tx1"/>
                          </a:solidFill>
                          <a:effectLst/>
                          <a:latin typeface="Roboto" panose="02000000000000000000" pitchFamily="2" charset="0"/>
                          <a:ea typeface="Roboto" panose="02000000000000000000" pitchFamily="2" charset="0"/>
                        </a:rPr>
                        <a:t>pres</a:t>
                      </a:r>
                      <a:endParaRPr lang="nl-NL" sz="3600" b="0" i="0" u="none" strike="noStrike" baseline="-25000">
                        <a:solidFill>
                          <a:schemeClr val="tx1"/>
                        </a:solidFill>
                        <a:effectLst/>
                        <a:latin typeface="Roboto" panose="02000000000000000000" pitchFamily="2" charset="0"/>
                        <a:ea typeface="Roboto" panose="02000000000000000000" pitchFamily="2" charset="0"/>
                      </a:endParaRPr>
                    </a:p>
                  </a:txBody>
                  <a:tcPr anchor="b"/>
                </a:tc>
                <a:tc>
                  <a:txBody>
                    <a:bodyPr/>
                    <a:lstStyle/>
                    <a:p>
                      <a:pPr algn="l" fontAlgn="b"/>
                      <a:r>
                        <a:rPr lang="nl-NL" sz="3600" b="0" u="none" strike="noStrike">
                          <a:solidFill>
                            <a:schemeClr val="tx1"/>
                          </a:solidFill>
                          <a:effectLst/>
                          <a:latin typeface="Roboto" panose="02000000000000000000" pitchFamily="2" charset="0"/>
                          <a:ea typeface="Roboto" panose="02000000000000000000" pitchFamily="2" charset="0"/>
                        </a:rPr>
                        <a:t>#pp</a:t>
                      </a:r>
                      <a:endParaRPr lang="nl-NL" sz="3600" b="0" i="0" u="none" strike="noStrike">
                        <a:solidFill>
                          <a:schemeClr val="bg1">
                            <a:lumMod val="50000"/>
                          </a:schemeClr>
                        </a:solidFill>
                        <a:effectLst/>
                        <a:latin typeface="Roboto" panose="02000000000000000000" pitchFamily="2" charset="0"/>
                        <a:ea typeface="Roboto" panose="02000000000000000000" pitchFamily="2" charset="0"/>
                      </a:endParaRPr>
                    </a:p>
                  </a:txBody>
                  <a:tcPr anchor="b"/>
                </a:tc>
                <a:tc>
                  <a:txBody>
                    <a:bodyPr/>
                    <a:lstStyle/>
                    <a:p>
                      <a:pPr algn="l" fontAlgn="b"/>
                      <a:endParaRPr lang="nl-NL" sz="3600" b="0" i="0" u="none" strike="noStrike">
                        <a:solidFill>
                          <a:schemeClr val="bg1">
                            <a:lumMod val="50000"/>
                          </a:schemeClr>
                        </a:solidFill>
                        <a:effectLst/>
                        <a:latin typeface="Roboto" panose="02000000000000000000" pitchFamily="2" charset="0"/>
                        <a:ea typeface="Roboto" panose="02000000000000000000" pitchFamily="2" charset="0"/>
                      </a:endParaRPr>
                    </a:p>
                  </a:txBody>
                  <a:tcPr anchor="ctr"/>
                </a:tc>
                <a:tc>
                  <a:txBody>
                    <a:bodyPr/>
                    <a:lstStyle/>
                    <a:p>
                      <a:pPr marL="0" marR="0" lvl="0" indent="0" algn="l" defTabSz="1828800" rtl="0" eaLnBrk="1" fontAlgn="b" latinLnBrk="0" hangingPunct="1">
                        <a:lnSpc>
                          <a:spcPct val="100000"/>
                        </a:lnSpc>
                        <a:spcBef>
                          <a:spcPts val="0"/>
                        </a:spcBef>
                        <a:spcAft>
                          <a:spcPts val="0"/>
                        </a:spcAft>
                        <a:buClrTx/>
                        <a:buSzTx/>
                        <a:buFontTx/>
                        <a:buNone/>
                        <a:tabLst/>
                        <a:defRPr/>
                      </a:pPr>
                      <a:r>
                        <a:rPr lang="nl-NL" sz="4000" b="0" u="none" strike="noStrike" dirty="0">
                          <a:solidFill>
                            <a:srgbClr val="000000"/>
                          </a:solidFill>
                          <a:effectLst/>
                          <a:latin typeface="Roboto" panose="02000000000000000000" pitchFamily="2" charset="0"/>
                          <a:ea typeface="Roboto" panose="02000000000000000000" pitchFamily="2" charset="0"/>
                          <a:sym typeface="Wingdings" panose="05000000000000000000" pitchFamily="2" charset="2"/>
                        </a:rPr>
                        <a:t></a:t>
                      </a:r>
                      <a:endParaRPr lang="nl-NL" sz="4000" b="0" i="0" u="none" strike="noStrike" dirty="0">
                        <a:solidFill>
                          <a:schemeClr val="bg1">
                            <a:lumMod val="50000"/>
                          </a:schemeClr>
                        </a:solidFill>
                        <a:effectLst/>
                        <a:latin typeface="Roboto" panose="02000000000000000000" pitchFamily="2" charset="0"/>
                        <a:ea typeface="Roboto" panose="02000000000000000000" pitchFamily="2" charset="0"/>
                      </a:endParaRPr>
                    </a:p>
                  </a:txBody>
                  <a:tcPr anchor="ctr"/>
                </a:tc>
                <a:extLst>
                  <a:ext uri="{0D108BD9-81ED-4DB2-BD59-A6C34878D82A}">
                    <a16:rowId xmlns:a16="http://schemas.microsoft.com/office/drawing/2014/main" val="539015236"/>
                  </a:ext>
                </a:extLst>
              </a:tr>
            </a:tbl>
          </a:graphicData>
        </a:graphic>
      </p:graphicFrame>
      <p:sp>
        <p:nvSpPr>
          <p:cNvPr id="3" name="Tijdelijke aanduiding voor tekst 2">
            <a:extLst>
              <a:ext uri="{FF2B5EF4-FFF2-40B4-BE49-F238E27FC236}">
                <a16:creationId xmlns:a16="http://schemas.microsoft.com/office/drawing/2014/main" id="{BDECE168-4C1A-4211-A4E1-EDE6C92E293E}"/>
              </a:ext>
            </a:extLst>
          </p:cNvPr>
          <p:cNvSpPr>
            <a:spLocks noGrp="1"/>
          </p:cNvSpPr>
          <p:nvPr>
            <p:ph type="body" sz="quarter" idx="14"/>
          </p:nvPr>
        </p:nvSpPr>
        <p:spPr/>
        <p:txBody>
          <a:bodyPr>
            <a:normAutofit/>
          </a:bodyPr>
          <a:lstStyle/>
          <a:p>
            <a:r>
              <a:rPr lang="nl-NL" dirty="0">
                <a:solidFill>
                  <a:srgbClr val="F16682"/>
                </a:solidFill>
              </a:rPr>
              <a:t>Twomes WP2: Data </a:t>
            </a:r>
            <a:r>
              <a:rPr lang="nl-NL" dirty="0" err="1">
                <a:solidFill>
                  <a:srgbClr val="F16682"/>
                </a:solidFill>
              </a:rPr>
              <a:t>collection</a:t>
            </a:r>
            <a:endParaRPr lang="nl-NL" dirty="0">
              <a:solidFill>
                <a:srgbClr val="F16682"/>
              </a:solidFill>
            </a:endParaRPr>
          </a:p>
          <a:p>
            <a:endParaRPr lang="nl-NL" dirty="0"/>
          </a:p>
        </p:txBody>
      </p:sp>
      <p:sp>
        <p:nvSpPr>
          <p:cNvPr id="4" name="Titel 3">
            <a:extLst>
              <a:ext uri="{FF2B5EF4-FFF2-40B4-BE49-F238E27FC236}">
                <a16:creationId xmlns:a16="http://schemas.microsoft.com/office/drawing/2014/main" id="{F9C07BA7-A5A3-47BF-979D-0D51D3A391F6}"/>
              </a:ext>
            </a:extLst>
          </p:cNvPr>
          <p:cNvSpPr>
            <a:spLocks noGrp="1"/>
          </p:cNvSpPr>
          <p:nvPr>
            <p:ph type="title"/>
          </p:nvPr>
        </p:nvSpPr>
        <p:spPr/>
        <p:txBody>
          <a:bodyPr/>
          <a:lstStyle/>
          <a:p>
            <a:r>
              <a:rPr lang="nl-NL" dirty="0">
                <a:solidFill>
                  <a:srgbClr val="F16682"/>
                </a:solidFill>
              </a:rPr>
              <a:t>Energy monitoring data we collect</a:t>
            </a:r>
            <a:endParaRPr lang="nl-NL" dirty="0"/>
          </a:p>
        </p:txBody>
      </p:sp>
    </p:spTree>
    <p:extLst>
      <p:ext uri="{BB962C8B-B14F-4D97-AF65-F5344CB8AC3E}">
        <p14:creationId xmlns:p14="http://schemas.microsoft.com/office/powerpoint/2010/main" val="7013928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DECE168-4C1A-4211-A4E1-EDE6C92E293E}"/>
              </a:ext>
            </a:extLst>
          </p:cNvPr>
          <p:cNvSpPr>
            <a:spLocks noGrp="1"/>
          </p:cNvSpPr>
          <p:nvPr>
            <p:ph type="body" sz="quarter" idx="14"/>
          </p:nvPr>
        </p:nvSpPr>
        <p:spPr/>
        <p:txBody>
          <a:bodyPr/>
          <a:lstStyle/>
          <a:p>
            <a:r>
              <a:rPr lang="nl-NL" dirty="0">
                <a:solidFill>
                  <a:srgbClr val="F16682"/>
                </a:solidFill>
              </a:rPr>
              <a:t>Twomes WP2: Data </a:t>
            </a:r>
            <a:r>
              <a:rPr lang="nl-NL" dirty="0" err="1">
                <a:solidFill>
                  <a:srgbClr val="F16682"/>
                </a:solidFill>
              </a:rPr>
              <a:t>collection</a:t>
            </a:r>
            <a:endParaRPr lang="nl-NL" dirty="0">
              <a:solidFill>
                <a:srgbClr val="F16682"/>
              </a:solidFill>
            </a:endParaRPr>
          </a:p>
        </p:txBody>
      </p:sp>
      <p:sp>
        <p:nvSpPr>
          <p:cNvPr id="4" name="Titel 3">
            <a:extLst>
              <a:ext uri="{FF2B5EF4-FFF2-40B4-BE49-F238E27FC236}">
                <a16:creationId xmlns:a16="http://schemas.microsoft.com/office/drawing/2014/main" id="{F9C07BA7-A5A3-47BF-979D-0D51D3A391F6}"/>
              </a:ext>
            </a:extLst>
          </p:cNvPr>
          <p:cNvSpPr>
            <a:spLocks noGrp="1"/>
          </p:cNvSpPr>
          <p:nvPr>
            <p:ph type="title"/>
          </p:nvPr>
        </p:nvSpPr>
        <p:spPr/>
        <p:txBody>
          <a:bodyPr/>
          <a:lstStyle/>
          <a:p>
            <a:r>
              <a:rPr lang="nl-NL" dirty="0" err="1">
                <a:solidFill>
                  <a:srgbClr val="F16682"/>
                </a:solidFill>
              </a:rPr>
              <a:t>Measurement</a:t>
            </a:r>
            <a:r>
              <a:rPr lang="nl-NL" dirty="0">
                <a:solidFill>
                  <a:srgbClr val="F16682"/>
                </a:solidFill>
              </a:rPr>
              <a:t> </a:t>
            </a:r>
            <a:r>
              <a:rPr lang="nl-NL" dirty="0" err="1">
                <a:solidFill>
                  <a:srgbClr val="F16682"/>
                </a:solidFill>
              </a:rPr>
              <a:t>devices</a:t>
            </a:r>
            <a:r>
              <a:rPr lang="nl-NL" dirty="0">
                <a:solidFill>
                  <a:srgbClr val="F16682"/>
                </a:solidFill>
              </a:rPr>
              <a:t> we </a:t>
            </a:r>
            <a:r>
              <a:rPr lang="nl-NL" dirty="0" err="1">
                <a:solidFill>
                  <a:srgbClr val="F16682"/>
                </a:solidFill>
              </a:rPr>
              <a:t>designed</a:t>
            </a:r>
            <a:r>
              <a:rPr lang="nl-NL" dirty="0">
                <a:solidFill>
                  <a:srgbClr val="F16682"/>
                </a:solidFill>
              </a:rPr>
              <a:t> &amp; made</a:t>
            </a:r>
          </a:p>
        </p:txBody>
      </p:sp>
      <p:graphicFrame>
        <p:nvGraphicFramePr>
          <p:cNvPr id="7" name="Table 5">
            <a:extLst>
              <a:ext uri="{FF2B5EF4-FFF2-40B4-BE49-F238E27FC236}">
                <a16:creationId xmlns:a16="http://schemas.microsoft.com/office/drawing/2014/main" id="{85D394CD-FA96-15D4-28BB-7CDA36C7BDB0}"/>
              </a:ext>
            </a:extLst>
          </p:cNvPr>
          <p:cNvGraphicFramePr>
            <a:graphicFrameLocks noGrp="1"/>
          </p:cNvGraphicFramePr>
          <p:nvPr>
            <p:ph idx="1"/>
            <p:extLst>
              <p:ext uri="{D42A27DB-BD31-4B8C-83A1-F6EECF244321}">
                <p14:modId xmlns:p14="http://schemas.microsoft.com/office/powerpoint/2010/main" val="2276448425"/>
              </p:ext>
            </p:extLst>
          </p:nvPr>
        </p:nvGraphicFramePr>
        <p:xfrm>
          <a:off x="1231899" y="3818965"/>
          <a:ext cx="21967754" cy="8687242"/>
        </p:xfrm>
        <a:graphic>
          <a:graphicData uri="http://schemas.openxmlformats.org/drawingml/2006/table">
            <a:tbl>
              <a:tblPr firstRow="1" bandRow="1">
                <a:tableStyleId>{7DF18680-E054-41AD-8BC1-D1AEF772440D}</a:tableStyleId>
              </a:tblPr>
              <a:tblGrid>
                <a:gridCol w="4234031">
                  <a:extLst>
                    <a:ext uri="{9D8B030D-6E8A-4147-A177-3AD203B41FA5}">
                      <a16:colId xmlns:a16="http://schemas.microsoft.com/office/drawing/2014/main" val="2499348609"/>
                    </a:ext>
                  </a:extLst>
                </a:gridCol>
                <a:gridCol w="4584073">
                  <a:extLst>
                    <a:ext uri="{9D8B030D-6E8A-4147-A177-3AD203B41FA5}">
                      <a16:colId xmlns:a16="http://schemas.microsoft.com/office/drawing/2014/main" val="3110519414"/>
                    </a:ext>
                  </a:extLst>
                </a:gridCol>
                <a:gridCol w="3311759">
                  <a:extLst>
                    <a:ext uri="{9D8B030D-6E8A-4147-A177-3AD203B41FA5}">
                      <a16:colId xmlns:a16="http://schemas.microsoft.com/office/drawing/2014/main" val="3435360689"/>
                    </a:ext>
                  </a:extLst>
                </a:gridCol>
                <a:gridCol w="1178762">
                  <a:extLst>
                    <a:ext uri="{9D8B030D-6E8A-4147-A177-3AD203B41FA5}">
                      <a16:colId xmlns:a16="http://schemas.microsoft.com/office/drawing/2014/main" val="678121591"/>
                    </a:ext>
                  </a:extLst>
                </a:gridCol>
                <a:gridCol w="2151709">
                  <a:extLst>
                    <a:ext uri="{9D8B030D-6E8A-4147-A177-3AD203B41FA5}">
                      <a16:colId xmlns:a16="http://schemas.microsoft.com/office/drawing/2014/main" val="1683658712"/>
                    </a:ext>
                  </a:extLst>
                </a:gridCol>
                <a:gridCol w="2263970">
                  <a:extLst>
                    <a:ext uri="{9D8B030D-6E8A-4147-A177-3AD203B41FA5}">
                      <a16:colId xmlns:a16="http://schemas.microsoft.com/office/drawing/2014/main" val="1056057999"/>
                    </a:ext>
                  </a:extLst>
                </a:gridCol>
                <a:gridCol w="2189130">
                  <a:extLst>
                    <a:ext uri="{9D8B030D-6E8A-4147-A177-3AD203B41FA5}">
                      <a16:colId xmlns:a16="http://schemas.microsoft.com/office/drawing/2014/main" val="1859133019"/>
                    </a:ext>
                  </a:extLst>
                </a:gridCol>
                <a:gridCol w="2054320">
                  <a:extLst>
                    <a:ext uri="{9D8B030D-6E8A-4147-A177-3AD203B41FA5}">
                      <a16:colId xmlns:a16="http://schemas.microsoft.com/office/drawing/2014/main" val="187155268"/>
                    </a:ext>
                  </a:extLst>
                </a:gridCol>
              </a:tblGrid>
              <a:tr h="1359254">
                <a:tc>
                  <a:txBody>
                    <a:bodyPr/>
                    <a:lstStyle/>
                    <a:p>
                      <a:r>
                        <a:rPr lang="nl-NL" sz="3200" dirty="0">
                          <a:latin typeface="Roboto" panose="02000000000000000000" pitchFamily="2" charset="0"/>
                          <a:ea typeface="Roboto" panose="02000000000000000000" pitchFamily="2" charset="0"/>
                        </a:rPr>
                        <a:t>Device</a:t>
                      </a:r>
                    </a:p>
                  </a:txBody>
                  <a:tcPr marL="182880" marR="182880" marT="91440" marB="91440"/>
                </a:tc>
                <a:tc>
                  <a:txBody>
                    <a:bodyPr/>
                    <a:lstStyle/>
                    <a:p>
                      <a:r>
                        <a:rPr lang="nl-NL" sz="3200" dirty="0">
                          <a:latin typeface="Roboto" panose="02000000000000000000" pitchFamily="2" charset="0"/>
                          <a:ea typeface="Roboto" panose="02000000000000000000" pitchFamily="2" charset="0"/>
                        </a:rPr>
                        <a:t>Module</a:t>
                      </a:r>
                    </a:p>
                  </a:txBody>
                  <a:tcPr marL="182880" marR="182880" marT="91440" marB="91440"/>
                </a:tc>
                <a:tc>
                  <a:txBody>
                    <a:bodyPr/>
                    <a:lstStyle/>
                    <a:p>
                      <a:r>
                        <a:rPr lang="nl-NL" sz="3200" dirty="0" err="1">
                          <a:latin typeface="Roboto" panose="02000000000000000000" pitchFamily="2" charset="0"/>
                          <a:ea typeface="Roboto" panose="02000000000000000000" pitchFamily="2" charset="0"/>
                        </a:rPr>
                        <a:t>Cost</a:t>
                      </a:r>
                      <a:br>
                        <a:rPr lang="nl-NL" sz="3200" dirty="0">
                          <a:latin typeface="Roboto" panose="02000000000000000000" pitchFamily="2" charset="0"/>
                          <a:ea typeface="Roboto" panose="02000000000000000000" pitchFamily="2" charset="0"/>
                        </a:rPr>
                      </a:br>
                      <a:r>
                        <a:rPr lang="nl-NL" sz="2400" b="0" dirty="0">
                          <a:latin typeface="Roboto" panose="02000000000000000000" pitchFamily="2" charset="0"/>
                          <a:ea typeface="Roboto" panose="02000000000000000000" pitchFamily="2" charset="0"/>
                        </a:rPr>
                        <a:t>incl. PCB, </a:t>
                      </a:r>
                      <a:r>
                        <a:rPr lang="nl-NL" sz="2400" b="0" dirty="0" err="1">
                          <a:latin typeface="Roboto" panose="02000000000000000000" pitchFamily="2" charset="0"/>
                          <a:ea typeface="Roboto" panose="02000000000000000000" pitchFamily="2" charset="0"/>
                        </a:rPr>
                        <a:t>enclosure</a:t>
                      </a:r>
                      <a:r>
                        <a:rPr lang="nl-NL" sz="2400" b="0" dirty="0">
                          <a:latin typeface="Roboto" panose="02000000000000000000" pitchFamily="2" charset="0"/>
                          <a:ea typeface="Roboto" panose="02000000000000000000" pitchFamily="2" charset="0"/>
                        </a:rPr>
                        <a:t>, power </a:t>
                      </a:r>
                      <a:r>
                        <a:rPr lang="nl-NL" sz="2400" b="0" dirty="0" err="1">
                          <a:latin typeface="Roboto" panose="02000000000000000000" pitchFamily="2" charset="0"/>
                          <a:ea typeface="Roboto" panose="02000000000000000000" pitchFamily="2" charset="0"/>
                        </a:rPr>
                        <a:t>supply</a:t>
                      </a:r>
                      <a:r>
                        <a:rPr lang="nl-NL" sz="2400" b="0" dirty="0">
                          <a:latin typeface="Roboto" panose="02000000000000000000" pitchFamily="2" charset="0"/>
                          <a:ea typeface="Roboto" panose="02000000000000000000" pitchFamily="2" charset="0"/>
                        </a:rPr>
                        <a:t>, </a:t>
                      </a:r>
                      <a:r>
                        <a:rPr lang="nl-NL" sz="2400" b="0" dirty="0" err="1">
                          <a:latin typeface="Roboto" panose="02000000000000000000" pitchFamily="2" charset="0"/>
                          <a:ea typeface="Roboto" panose="02000000000000000000" pitchFamily="2" charset="0"/>
                        </a:rPr>
                        <a:t>cale</a:t>
                      </a:r>
                      <a:endParaRPr lang="nl-NL" sz="3200" b="0" dirty="0">
                        <a:latin typeface="Roboto" panose="02000000000000000000" pitchFamily="2" charset="0"/>
                        <a:ea typeface="Roboto" panose="02000000000000000000" pitchFamily="2" charset="0"/>
                      </a:endParaRPr>
                    </a:p>
                  </a:txBody>
                  <a:tcPr marL="182880" marR="182880" marT="91440" marB="91440"/>
                </a:tc>
                <a:tc>
                  <a:txBody>
                    <a:bodyPr/>
                    <a:lstStyle/>
                    <a:p>
                      <a:r>
                        <a:rPr lang="nl-NL" sz="3200" dirty="0">
                          <a:latin typeface="Roboto" panose="02000000000000000000" pitchFamily="2" charset="0"/>
                          <a:ea typeface="Roboto" panose="02000000000000000000" pitchFamily="2" charset="0"/>
                        </a:rPr>
                        <a:t>QR</a:t>
                      </a:r>
                    </a:p>
                  </a:txBody>
                  <a:tcPr marL="182880" marR="182880" marT="91440" marB="91440"/>
                </a:tc>
                <a:tc>
                  <a:txBody>
                    <a:bodyPr/>
                    <a:lstStyle/>
                    <a:p>
                      <a:r>
                        <a:rPr lang="nl-NL" sz="3200" dirty="0">
                          <a:latin typeface="Roboto" panose="02000000000000000000" pitchFamily="2" charset="0"/>
                          <a:ea typeface="Roboto" panose="02000000000000000000" pitchFamily="2" charset="0"/>
                        </a:rPr>
                        <a:t>Package A</a:t>
                      </a:r>
                      <a:endParaRPr lang="nl-NL" sz="3200" b="0" i="1" dirty="0">
                        <a:latin typeface="Roboto" panose="02000000000000000000" pitchFamily="2" charset="0"/>
                        <a:ea typeface="Roboto" panose="02000000000000000000" pitchFamily="2" charset="0"/>
                      </a:endParaRPr>
                    </a:p>
                  </a:txBody>
                  <a:tcPr marL="182880" marR="182880" marT="91440" marB="91440"/>
                </a:tc>
                <a:tc>
                  <a:txBody>
                    <a:bodyPr/>
                    <a:lstStyle/>
                    <a:p>
                      <a:r>
                        <a:rPr lang="nl-NL" sz="3200" b="1" kern="1200" dirty="0">
                          <a:solidFill>
                            <a:schemeClr val="lt1"/>
                          </a:solidFill>
                          <a:latin typeface="Roboto" panose="02000000000000000000" pitchFamily="2" charset="0"/>
                          <a:ea typeface="Roboto" panose="02000000000000000000" pitchFamily="2" charset="0"/>
                        </a:rPr>
                        <a:t>Package</a:t>
                      </a:r>
                      <a:r>
                        <a:rPr lang="nl-NL" sz="3200" dirty="0">
                          <a:latin typeface="Roboto" panose="02000000000000000000" pitchFamily="2" charset="0"/>
                          <a:ea typeface="Roboto" panose="02000000000000000000" pitchFamily="2" charset="0"/>
                        </a:rPr>
                        <a:t> B</a:t>
                      </a:r>
                      <a:endParaRPr lang="nl-NL" sz="3200" b="0" i="1" dirty="0">
                        <a:latin typeface="Roboto" panose="02000000000000000000" pitchFamily="2" charset="0"/>
                        <a:ea typeface="Roboto" panose="02000000000000000000" pitchFamily="2" charset="0"/>
                      </a:endParaRPr>
                    </a:p>
                  </a:txBody>
                  <a:tcPr marL="182880" marR="182880" marT="91440" marB="91440"/>
                </a:tc>
                <a:tc>
                  <a:txBody>
                    <a:bodyPr/>
                    <a:lstStyle/>
                    <a:p>
                      <a:r>
                        <a:rPr lang="nl-NL" sz="3200" dirty="0">
                          <a:latin typeface="Roboto" panose="02000000000000000000" pitchFamily="2" charset="0"/>
                          <a:ea typeface="Roboto" panose="02000000000000000000" pitchFamily="2" charset="0"/>
                        </a:rPr>
                        <a:t>Package C</a:t>
                      </a:r>
                      <a:endParaRPr lang="nl-NL" sz="3200" b="0" dirty="0">
                        <a:latin typeface="Roboto" panose="02000000000000000000" pitchFamily="2" charset="0"/>
                        <a:ea typeface="Roboto" panose="02000000000000000000" pitchFamily="2" charset="0"/>
                      </a:endParaRPr>
                    </a:p>
                  </a:txBody>
                  <a:tcPr marL="182880" marR="182880" marT="91440" marB="9144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3200" dirty="0">
                          <a:latin typeface="Roboto" panose="02000000000000000000" pitchFamily="2" charset="0"/>
                          <a:ea typeface="Roboto" panose="02000000000000000000" pitchFamily="2" charset="0"/>
                        </a:rPr>
                        <a:t>Package D</a:t>
                      </a:r>
                      <a:endParaRPr lang="nl-NL" sz="3200" b="0" dirty="0">
                        <a:latin typeface="Roboto" panose="02000000000000000000" pitchFamily="2" charset="0"/>
                        <a:ea typeface="Roboto" panose="02000000000000000000" pitchFamily="2" charset="0"/>
                      </a:endParaRPr>
                    </a:p>
                  </a:txBody>
                  <a:tcPr marL="182880" marR="182880" marT="91440" marB="91440"/>
                </a:tc>
                <a:extLst>
                  <a:ext uri="{0D108BD9-81ED-4DB2-BD59-A6C34878D82A}">
                    <a16:rowId xmlns:a16="http://schemas.microsoft.com/office/drawing/2014/main" val="2630364237"/>
                  </a:ext>
                </a:extLst>
              </a:tr>
              <a:tr h="823402">
                <a:tc>
                  <a:txBody>
                    <a:bodyPr/>
                    <a:lstStyle/>
                    <a:p>
                      <a:r>
                        <a:rPr lang="nl-NL" sz="3200" dirty="0">
                          <a:latin typeface="Roboto" panose="02000000000000000000" pitchFamily="2" charset="0"/>
                          <a:ea typeface="Roboto" panose="02000000000000000000" pitchFamily="2" charset="0"/>
                        </a:rPr>
                        <a:t>OpenTherm monitor</a:t>
                      </a:r>
                    </a:p>
                  </a:txBody>
                  <a:tcPr marL="182880" marR="182880" marT="91440" marB="91440"/>
                </a:tc>
                <a:tc>
                  <a:txBody>
                    <a:bodyPr/>
                    <a:lstStyle/>
                    <a:p>
                      <a:r>
                        <a:rPr lang="nl-NL" sz="3200" dirty="0">
                          <a:latin typeface="Roboto" panose="02000000000000000000" pitchFamily="2" charset="0"/>
                          <a:ea typeface="Roboto" panose="02000000000000000000" pitchFamily="2" charset="0"/>
                        </a:rPr>
                        <a:t>OpenTherm monitor</a:t>
                      </a:r>
                    </a:p>
                  </a:txBody>
                  <a:tcPr marL="182880" marR="182880" marT="91440" marB="91440"/>
                </a:tc>
                <a:tc>
                  <a:txBody>
                    <a:bodyPr/>
                    <a:lstStyle/>
                    <a:p>
                      <a:pPr algn="r"/>
                      <a:r>
                        <a:rPr lang="nl-NL" sz="3200" dirty="0">
                          <a:solidFill>
                            <a:schemeClr val="tx1"/>
                          </a:solidFill>
                          <a:latin typeface="Roboto" panose="02000000000000000000" pitchFamily="2" charset="0"/>
                          <a:ea typeface="Roboto" panose="02000000000000000000" pitchFamily="2" charset="0"/>
                        </a:rPr>
                        <a:t>€ 25</a:t>
                      </a:r>
                    </a:p>
                  </a:txBody>
                  <a:tcPr marL="182880" marR="182880" marT="91440" marB="91440"/>
                </a:tc>
                <a:tc>
                  <a:txBody>
                    <a:bodyPr/>
                    <a:lstStyle/>
                    <a:p>
                      <a:r>
                        <a:rPr lang="nl-NL" sz="4000" dirty="0">
                          <a:solidFill>
                            <a:schemeClr val="tx1"/>
                          </a:solidFill>
                          <a:latin typeface="Roboto" panose="02000000000000000000" pitchFamily="2" charset="0"/>
                          <a:ea typeface="Roboto" panose="02000000000000000000" pitchFamily="2" charset="0"/>
                          <a:sym typeface="Wingdings" panose="05000000000000000000" pitchFamily="2" charset="2"/>
                        </a:rPr>
                        <a:t></a:t>
                      </a:r>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r>
                        <a:rPr lang="nl-NL" sz="4000" dirty="0">
                          <a:solidFill>
                            <a:schemeClr val="tx1"/>
                          </a:solidFill>
                          <a:latin typeface="Roboto" panose="02000000000000000000" pitchFamily="2" charset="0"/>
                          <a:ea typeface="Roboto" panose="02000000000000000000" pitchFamily="2" charset="0"/>
                          <a:sym typeface="Wingdings" panose="05000000000000000000" pitchFamily="2" charset="2"/>
                        </a:rPr>
                        <a:t></a:t>
                      </a:r>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l-NL" sz="4000" dirty="0">
                          <a:solidFill>
                            <a:schemeClr val="tx1"/>
                          </a:solidFill>
                          <a:latin typeface="Roboto" panose="02000000000000000000" pitchFamily="2" charset="0"/>
                          <a:ea typeface="Roboto" panose="02000000000000000000" pitchFamily="2" charset="0"/>
                          <a:sym typeface="Wingdings" panose="05000000000000000000" pitchFamily="2" charset="2"/>
                        </a:rPr>
                        <a:t></a:t>
                      </a:r>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l-NL" sz="4000" dirty="0">
                          <a:solidFill>
                            <a:schemeClr val="tx1"/>
                          </a:solidFill>
                          <a:latin typeface="Roboto" panose="02000000000000000000" pitchFamily="2" charset="0"/>
                          <a:ea typeface="Roboto" panose="02000000000000000000" pitchFamily="2" charset="0"/>
                          <a:sym typeface="Wingdings" panose="05000000000000000000" pitchFamily="2" charset="2"/>
                        </a:rPr>
                        <a:t></a:t>
                      </a:r>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extLst>
                  <a:ext uri="{0D108BD9-81ED-4DB2-BD59-A6C34878D82A}">
                    <a16:rowId xmlns:a16="http://schemas.microsoft.com/office/drawing/2014/main" val="2156209491"/>
                  </a:ext>
                </a:extLst>
              </a:tr>
              <a:tr h="1122862">
                <a:tc>
                  <a:txBody>
                    <a:bodyPr/>
                    <a:lstStyle/>
                    <a:p>
                      <a:r>
                        <a:rPr lang="nl-NL" sz="3200" dirty="0">
                          <a:latin typeface="Roboto" panose="02000000000000000000" pitchFamily="2" charset="0"/>
                          <a:ea typeface="Roboto" panose="02000000000000000000" pitchFamily="2" charset="0"/>
                        </a:rPr>
                        <a:t>smart meter module</a:t>
                      </a:r>
                    </a:p>
                  </a:txBody>
                  <a:tcPr marL="182880" marR="182880" marT="91440" marB="91440"/>
                </a:tc>
                <a:tc>
                  <a:txBody>
                    <a:bodyPr/>
                    <a:lstStyle/>
                    <a:p>
                      <a:r>
                        <a:rPr lang="nl-NL" sz="3200" dirty="0">
                          <a:latin typeface="Roboto" panose="02000000000000000000" pitchFamily="2" charset="0"/>
                          <a:ea typeface="Roboto" panose="02000000000000000000" pitchFamily="2" charset="0"/>
                        </a:rPr>
                        <a:t>smart meter module</a:t>
                      </a:r>
                    </a:p>
                  </a:txBody>
                  <a:tcPr marL="182880" marR="182880" marT="91440" marB="91440"/>
                </a:tc>
                <a:tc>
                  <a: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lang="nl-NL" sz="3200" dirty="0">
                          <a:solidFill>
                            <a:schemeClr val="tx1"/>
                          </a:solidFill>
                          <a:latin typeface="Roboto" panose="02000000000000000000" pitchFamily="2" charset="0"/>
                          <a:ea typeface="Roboto" panose="02000000000000000000" pitchFamily="2" charset="0"/>
                        </a:rPr>
                        <a:t>€ 15</a:t>
                      </a:r>
                    </a:p>
                    <a:p>
                      <a:pPr marL="0" marR="0" lvl="0" indent="0" algn="r" defTabSz="1828800" rtl="0" eaLnBrk="1" fontAlgn="auto" latinLnBrk="0" hangingPunct="1">
                        <a:lnSpc>
                          <a:spcPct val="100000"/>
                        </a:lnSpc>
                        <a:spcBef>
                          <a:spcPts val="0"/>
                        </a:spcBef>
                        <a:spcAft>
                          <a:spcPts val="0"/>
                        </a:spcAft>
                        <a:buClrTx/>
                        <a:buSzTx/>
                        <a:buFontTx/>
                        <a:buNone/>
                        <a:tabLst/>
                        <a:defRPr/>
                      </a:pPr>
                      <a:endParaRPr lang="nl-NL" sz="3200" dirty="0">
                        <a:latin typeface="Roboto" panose="02000000000000000000" pitchFamily="2" charset="0"/>
                        <a:ea typeface="Roboto" panose="02000000000000000000" pitchFamily="2" charset="0"/>
                      </a:endParaRPr>
                    </a:p>
                  </a:txBody>
                  <a:tcPr marL="182880" marR="182880" marT="91440" marB="91440"/>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l-NL" sz="4000" dirty="0">
                          <a:solidFill>
                            <a:schemeClr val="tx1"/>
                          </a:solidFill>
                          <a:latin typeface="Roboto" panose="02000000000000000000" pitchFamily="2" charset="0"/>
                          <a:ea typeface="Roboto" panose="02000000000000000000" pitchFamily="2" charset="0"/>
                          <a:sym typeface="Wingdings" panose="05000000000000000000" pitchFamily="2" charset="2"/>
                        </a:rPr>
                        <a:t></a:t>
                      </a:r>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r>
                        <a:rPr lang="nl-NL" sz="4000" dirty="0">
                          <a:solidFill>
                            <a:schemeClr val="tx1"/>
                          </a:solidFill>
                          <a:latin typeface="Roboto" panose="02000000000000000000" pitchFamily="2" charset="0"/>
                          <a:ea typeface="Roboto" panose="02000000000000000000" pitchFamily="2" charset="0"/>
                          <a:sym typeface="Wingdings" panose="05000000000000000000" pitchFamily="2" charset="2"/>
                        </a:rPr>
                        <a:t></a:t>
                      </a:r>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extLst>
                  <a:ext uri="{0D108BD9-81ED-4DB2-BD59-A6C34878D82A}">
                    <a16:rowId xmlns:a16="http://schemas.microsoft.com/office/drawing/2014/main" val="1407548145"/>
                  </a:ext>
                </a:extLst>
              </a:tr>
              <a:tr h="1122862">
                <a:tc rowSpan="4">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l-NL" sz="3200" dirty="0">
                          <a:latin typeface="Roboto" panose="02000000000000000000" pitchFamily="2" charset="0"/>
                          <a:ea typeface="Roboto" panose="02000000000000000000" pitchFamily="2" charset="0"/>
                        </a:rPr>
                        <a:t>smart meter module</a:t>
                      </a:r>
                    </a:p>
                    <a:p>
                      <a:r>
                        <a:rPr lang="nl-NL" sz="3200" dirty="0">
                          <a:latin typeface="Roboto" panose="02000000000000000000" pitchFamily="2" charset="0"/>
                          <a:ea typeface="Roboto" panose="02000000000000000000" pitchFamily="2" charset="0"/>
                        </a:rPr>
                        <a:t>+ boiler module </a:t>
                      </a:r>
                      <a:br>
                        <a:rPr lang="nl-NL" sz="3200" dirty="0">
                          <a:latin typeface="Roboto" panose="02000000000000000000" pitchFamily="2" charset="0"/>
                          <a:ea typeface="Roboto" panose="02000000000000000000" pitchFamily="2" charset="0"/>
                        </a:rPr>
                      </a:br>
                      <a:r>
                        <a:rPr lang="nl-NL" sz="3200" dirty="0">
                          <a:latin typeface="Roboto" panose="02000000000000000000" pitchFamily="2" charset="0"/>
                          <a:ea typeface="Roboto" panose="02000000000000000000" pitchFamily="2" charset="0"/>
                        </a:rPr>
                        <a:t>+ room monitor</a:t>
                      </a:r>
                    </a:p>
                  </a:txBody>
                  <a:tcPr marL="182880" marR="182880" marT="91440" marB="91440" anchor="ctr"/>
                </a:tc>
                <a:tc>
                  <a:txBody>
                    <a:bodyPr/>
                    <a:lstStyle/>
                    <a:p>
                      <a:r>
                        <a:rPr lang="nl-NL" sz="3200" dirty="0">
                          <a:latin typeface="Roboto" panose="02000000000000000000" pitchFamily="2" charset="0"/>
                          <a:ea typeface="Roboto" panose="02000000000000000000" pitchFamily="2" charset="0"/>
                        </a:rPr>
                        <a:t>smart meter module</a:t>
                      </a:r>
                    </a:p>
                  </a:txBody>
                  <a:tcPr marL="182880" marR="182880" marT="91440" marB="91440"/>
                </a:tc>
                <a:tc>
                  <a: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lang="nl-NL" sz="3200" dirty="0">
                          <a:solidFill>
                            <a:schemeClr val="tx1"/>
                          </a:solidFill>
                          <a:latin typeface="Roboto" panose="02000000000000000000" pitchFamily="2" charset="0"/>
                          <a:ea typeface="Roboto" panose="02000000000000000000" pitchFamily="2" charset="0"/>
                        </a:rPr>
                        <a:t>€ 15</a:t>
                      </a:r>
                    </a:p>
                    <a:p>
                      <a:pPr marL="0" marR="0" lvl="0" indent="0" algn="r" defTabSz="1828800" rtl="0" eaLnBrk="1" fontAlgn="auto" latinLnBrk="0" hangingPunct="1">
                        <a:lnSpc>
                          <a:spcPct val="100000"/>
                        </a:lnSpc>
                        <a:spcBef>
                          <a:spcPts val="0"/>
                        </a:spcBef>
                        <a:spcAft>
                          <a:spcPts val="0"/>
                        </a:spcAft>
                        <a:buClrTx/>
                        <a:buSzTx/>
                        <a:buFontTx/>
                        <a:buNone/>
                        <a:tabLst/>
                        <a:defRPr/>
                      </a:pPr>
                      <a:endParaRPr lang="nl-NL" sz="3200" dirty="0">
                        <a:latin typeface="Roboto" panose="02000000000000000000" pitchFamily="2" charset="0"/>
                        <a:ea typeface="Roboto" panose="02000000000000000000" pitchFamily="2" charset="0"/>
                      </a:endParaRPr>
                    </a:p>
                  </a:txBody>
                  <a:tcPr marL="182880" marR="182880" marT="91440" marB="91440"/>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l-NL" sz="4000" dirty="0">
                          <a:solidFill>
                            <a:schemeClr val="tx1"/>
                          </a:solidFill>
                          <a:latin typeface="Roboto" panose="02000000000000000000" pitchFamily="2" charset="0"/>
                          <a:ea typeface="Roboto" panose="02000000000000000000" pitchFamily="2" charset="0"/>
                          <a:sym typeface="Wingdings" panose="05000000000000000000" pitchFamily="2" charset="2"/>
                        </a:rPr>
                        <a:t></a:t>
                      </a:r>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l-NL" sz="4000" dirty="0">
                          <a:solidFill>
                            <a:schemeClr val="tx1"/>
                          </a:solidFill>
                          <a:latin typeface="Roboto" panose="02000000000000000000" pitchFamily="2" charset="0"/>
                          <a:ea typeface="Roboto" panose="02000000000000000000" pitchFamily="2" charset="0"/>
                          <a:sym typeface="Wingdings" panose="05000000000000000000" pitchFamily="2" charset="2"/>
                        </a:rPr>
                        <a:t></a:t>
                      </a:r>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l-NL" sz="4000" dirty="0">
                          <a:solidFill>
                            <a:schemeClr val="tx1"/>
                          </a:solidFill>
                          <a:latin typeface="Roboto" panose="02000000000000000000" pitchFamily="2" charset="0"/>
                          <a:ea typeface="Roboto" panose="02000000000000000000" pitchFamily="2" charset="0"/>
                          <a:sym typeface="Wingdings" panose="05000000000000000000" pitchFamily="2" charset="2"/>
                        </a:rPr>
                        <a:t></a:t>
                      </a:r>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l-NL" sz="4000" dirty="0">
                          <a:solidFill>
                            <a:schemeClr val="tx1"/>
                          </a:solidFill>
                          <a:latin typeface="Roboto" panose="02000000000000000000" pitchFamily="2" charset="0"/>
                          <a:ea typeface="Roboto" panose="02000000000000000000" pitchFamily="2" charset="0"/>
                          <a:sym typeface="Wingdings" panose="05000000000000000000" pitchFamily="2" charset="2"/>
                        </a:rPr>
                        <a:t></a:t>
                      </a:r>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extLst>
                  <a:ext uri="{0D108BD9-81ED-4DB2-BD59-A6C34878D82A}">
                    <a16:rowId xmlns:a16="http://schemas.microsoft.com/office/drawing/2014/main" val="859516600"/>
                  </a:ext>
                </a:extLst>
              </a:tr>
              <a:tr h="1122862">
                <a:tc vMerge="1">
                  <a:txBody>
                    <a:bodyPr/>
                    <a:lstStyle/>
                    <a:p>
                      <a:endParaRPr lang="nl-NL"/>
                    </a:p>
                  </a:txBody>
                  <a:tcPr/>
                </a:tc>
                <a:tc>
                  <a:txBody>
                    <a:bodyPr/>
                    <a:lstStyle/>
                    <a:p>
                      <a:r>
                        <a:rPr lang="nl-NL" sz="3200" dirty="0">
                          <a:latin typeface="Roboto" panose="02000000000000000000" pitchFamily="2" charset="0"/>
                          <a:ea typeface="Roboto" panose="02000000000000000000" pitchFamily="2" charset="0"/>
                        </a:rPr>
                        <a:t>boiler module </a:t>
                      </a:r>
                    </a:p>
                  </a:txBody>
                  <a:tcPr marL="182880" marR="182880" marT="91440" marB="91440"/>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nl-NL" sz="3200" dirty="0">
                          <a:solidFill>
                            <a:schemeClr val="tx1"/>
                          </a:solidFill>
                          <a:latin typeface="Roboto" panose="02000000000000000000" pitchFamily="2" charset="0"/>
                          <a:ea typeface="Roboto" panose="02000000000000000000" pitchFamily="2" charset="0"/>
                        </a:rPr>
                        <a:t>€ 25</a:t>
                      </a:r>
                    </a:p>
                    <a:p>
                      <a:pPr algn="r"/>
                      <a:endParaRPr lang="nl-NL" sz="3200" dirty="0">
                        <a:latin typeface="Roboto" panose="02000000000000000000" pitchFamily="2" charset="0"/>
                        <a:ea typeface="Roboto" panose="02000000000000000000" pitchFamily="2" charset="0"/>
                      </a:endParaRPr>
                    </a:p>
                  </a:txBody>
                  <a:tcPr marL="182880" marR="182880" marT="91440" marB="91440"/>
                </a:tc>
                <a:tc>
                  <a:txBody>
                    <a:bodyPr/>
                    <a:lstStyle/>
                    <a:p>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l-NL" sz="4000" dirty="0">
                          <a:solidFill>
                            <a:schemeClr val="tx1"/>
                          </a:solidFill>
                          <a:latin typeface="Roboto" panose="02000000000000000000" pitchFamily="2" charset="0"/>
                          <a:ea typeface="Roboto" panose="02000000000000000000" pitchFamily="2" charset="0"/>
                          <a:sym typeface="Wingdings" panose="05000000000000000000" pitchFamily="2" charset="2"/>
                        </a:rPr>
                        <a:t></a:t>
                      </a:r>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l-NL" sz="4000" dirty="0">
                          <a:solidFill>
                            <a:schemeClr val="tx1"/>
                          </a:solidFill>
                          <a:latin typeface="Roboto" panose="02000000000000000000" pitchFamily="2" charset="0"/>
                          <a:ea typeface="Roboto" panose="02000000000000000000" pitchFamily="2" charset="0"/>
                          <a:sym typeface="Wingdings" panose="05000000000000000000" pitchFamily="2" charset="2"/>
                        </a:rPr>
                        <a:t></a:t>
                      </a:r>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l-NL" sz="4000" dirty="0">
                          <a:solidFill>
                            <a:schemeClr val="tx1"/>
                          </a:solidFill>
                          <a:latin typeface="Roboto" panose="02000000000000000000" pitchFamily="2" charset="0"/>
                          <a:ea typeface="Roboto" panose="02000000000000000000" pitchFamily="2" charset="0"/>
                          <a:sym typeface="Wingdings" panose="05000000000000000000" pitchFamily="2" charset="2"/>
                        </a:rPr>
                        <a:t></a:t>
                      </a:r>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extLst>
                  <a:ext uri="{0D108BD9-81ED-4DB2-BD59-A6C34878D82A}">
                    <a16:rowId xmlns:a16="http://schemas.microsoft.com/office/drawing/2014/main" val="2374320717"/>
                  </a:ext>
                </a:extLst>
              </a:tr>
              <a:tr h="1122862">
                <a:tc vMerge="1">
                  <a:txBody>
                    <a:bodyPr/>
                    <a:lstStyle/>
                    <a:p>
                      <a:endParaRPr lang="nl-NL"/>
                    </a:p>
                  </a:txBody>
                  <a:tcPr/>
                </a:tc>
                <a:tc>
                  <a:txBody>
                    <a:bodyPr/>
                    <a:lstStyle/>
                    <a:p>
                      <a:r>
                        <a:rPr lang="nl-NL" sz="3200" dirty="0">
                          <a:latin typeface="Roboto" panose="02000000000000000000" pitchFamily="2" charset="0"/>
                          <a:ea typeface="Roboto" panose="02000000000000000000" pitchFamily="2" charset="0"/>
                        </a:rPr>
                        <a:t>room monitor</a:t>
                      </a:r>
                    </a:p>
                  </a:txBody>
                  <a:tcPr marL="182880" marR="182880" marT="91440" marB="91440"/>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nl-NL" sz="3200" dirty="0">
                          <a:solidFill>
                            <a:schemeClr val="tx1"/>
                          </a:solidFill>
                          <a:latin typeface="Roboto" panose="02000000000000000000" pitchFamily="2" charset="0"/>
                          <a:ea typeface="Roboto" panose="02000000000000000000" pitchFamily="2" charset="0"/>
                        </a:rPr>
                        <a:t>€ 20</a:t>
                      </a:r>
                    </a:p>
                    <a:p>
                      <a:pPr algn="r"/>
                      <a:endParaRPr lang="nl-NL" sz="3200" dirty="0">
                        <a:latin typeface="Roboto" panose="02000000000000000000" pitchFamily="2" charset="0"/>
                        <a:ea typeface="Roboto" panose="02000000000000000000" pitchFamily="2" charset="0"/>
                      </a:endParaRPr>
                    </a:p>
                  </a:txBody>
                  <a:tcPr marL="182880" marR="182880" marT="91440" marB="91440"/>
                </a:tc>
                <a:tc>
                  <a:txBody>
                    <a:bodyPr/>
                    <a:lstStyle/>
                    <a:p>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l-NL" sz="4000" dirty="0">
                          <a:solidFill>
                            <a:schemeClr val="tx1"/>
                          </a:solidFill>
                          <a:latin typeface="Roboto" panose="02000000000000000000" pitchFamily="2" charset="0"/>
                          <a:ea typeface="Roboto" panose="02000000000000000000" pitchFamily="2" charset="0"/>
                          <a:sym typeface="Wingdings" panose="05000000000000000000" pitchFamily="2" charset="2"/>
                        </a:rPr>
                        <a:t></a:t>
                      </a:r>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l-NL" sz="4000" dirty="0">
                          <a:solidFill>
                            <a:schemeClr val="tx1"/>
                          </a:solidFill>
                          <a:latin typeface="Roboto" panose="02000000000000000000" pitchFamily="2" charset="0"/>
                          <a:ea typeface="Roboto" panose="02000000000000000000" pitchFamily="2" charset="0"/>
                          <a:sym typeface="Wingdings" panose="05000000000000000000" pitchFamily="2" charset="2"/>
                        </a:rPr>
                        <a:t></a:t>
                      </a:r>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extLst>
                  <a:ext uri="{0D108BD9-81ED-4DB2-BD59-A6C34878D82A}">
                    <a16:rowId xmlns:a16="http://schemas.microsoft.com/office/drawing/2014/main" val="1945749825"/>
                  </a:ext>
                </a:extLst>
              </a:tr>
              <a:tr h="1122862">
                <a:tc vMerge="1">
                  <a:txBody>
                    <a:bodyPr/>
                    <a:lstStyle/>
                    <a:p>
                      <a:endParaRPr lang="nl-NL" sz="1400" dirty="0"/>
                    </a:p>
                  </a:txBody>
                  <a:tcPr/>
                </a:tc>
                <a:tc>
                  <a:txBody>
                    <a:bodyPr/>
                    <a:lstStyle/>
                    <a:p>
                      <a:r>
                        <a:rPr lang="nl-NL" sz="3200" dirty="0">
                          <a:latin typeface="Roboto" panose="02000000000000000000" pitchFamily="2" charset="0"/>
                          <a:ea typeface="Roboto" panose="02000000000000000000" pitchFamily="2" charset="0"/>
                        </a:rPr>
                        <a:t>… </a:t>
                      </a:r>
                      <a:r>
                        <a:rPr lang="nl-NL" sz="3200" dirty="0" err="1">
                          <a:latin typeface="Roboto" panose="02000000000000000000" pitchFamily="2" charset="0"/>
                          <a:ea typeface="Roboto" panose="02000000000000000000" pitchFamily="2" charset="0"/>
                        </a:rPr>
                        <a:t>with</a:t>
                      </a:r>
                      <a:r>
                        <a:rPr lang="nl-NL" sz="3200" dirty="0">
                          <a:latin typeface="Roboto" panose="02000000000000000000" pitchFamily="2" charset="0"/>
                          <a:ea typeface="Roboto" panose="02000000000000000000" pitchFamily="2" charset="0"/>
                        </a:rPr>
                        <a:t> CO₂-sensor</a:t>
                      </a:r>
                    </a:p>
                  </a:txBody>
                  <a:tcPr marL="182880" marR="182880" marT="91440" marB="91440"/>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nl-NL" sz="3200" dirty="0">
                          <a:solidFill>
                            <a:schemeClr val="tx1"/>
                          </a:solidFill>
                          <a:latin typeface="Roboto" panose="02000000000000000000" pitchFamily="2" charset="0"/>
                          <a:ea typeface="Roboto" panose="02000000000000000000" pitchFamily="2" charset="0"/>
                        </a:rPr>
                        <a:t>€ 50</a:t>
                      </a:r>
                    </a:p>
                    <a:p>
                      <a:pPr algn="r"/>
                      <a:endParaRPr lang="nl-NL" sz="3200" dirty="0">
                        <a:latin typeface="Roboto" panose="02000000000000000000" pitchFamily="2" charset="0"/>
                        <a:ea typeface="Roboto" panose="02000000000000000000" pitchFamily="2" charset="0"/>
                      </a:endParaRPr>
                    </a:p>
                  </a:txBody>
                  <a:tcPr marL="182880" marR="182880" marT="91440" marB="91440"/>
                </a:tc>
                <a:tc>
                  <a:txBody>
                    <a:bodyPr/>
                    <a:lstStyle/>
                    <a:p>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l-NL" sz="4000" dirty="0">
                          <a:solidFill>
                            <a:schemeClr val="tx1"/>
                          </a:solidFill>
                          <a:latin typeface="Roboto" panose="02000000000000000000" pitchFamily="2" charset="0"/>
                          <a:ea typeface="Roboto" panose="02000000000000000000" pitchFamily="2" charset="0"/>
                          <a:sym typeface="Wingdings" panose="05000000000000000000" pitchFamily="2" charset="2"/>
                        </a:rPr>
                        <a:t></a:t>
                      </a:r>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lang="nl-NL" sz="4000" dirty="0">
                        <a:solidFill>
                          <a:schemeClr val="tx1"/>
                        </a:solidFill>
                        <a:latin typeface="Roboto" panose="02000000000000000000" pitchFamily="2" charset="0"/>
                        <a:ea typeface="Roboto" panose="02000000000000000000" pitchFamily="2" charset="0"/>
                      </a:endParaRPr>
                    </a:p>
                  </a:txBody>
                  <a:tcPr marL="182880" marR="182880" marT="91440" marB="91440"/>
                </a:tc>
                <a:extLst>
                  <a:ext uri="{0D108BD9-81ED-4DB2-BD59-A6C34878D82A}">
                    <a16:rowId xmlns:a16="http://schemas.microsoft.com/office/drawing/2014/main" val="1277304837"/>
                  </a:ext>
                </a:extLst>
              </a:tr>
              <a:tr h="650078">
                <a:tc gridSpan="2">
                  <a:txBody>
                    <a:bodyPr/>
                    <a:lstStyle/>
                    <a:p>
                      <a:r>
                        <a:rPr lang="nl-NL" sz="3200" dirty="0">
                          <a:latin typeface="Roboto" panose="02000000000000000000" pitchFamily="2" charset="0"/>
                          <a:ea typeface="Roboto" panose="02000000000000000000" pitchFamily="2" charset="0"/>
                        </a:rPr>
                        <a:t>Total per home</a:t>
                      </a:r>
                    </a:p>
                  </a:txBody>
                  <a:tcPr marL="182880" marR="182880" marT="91440" marB="91440"/>
                </a:tc>
                <a:tc hMerge="1">
                  <a:txBody>
                    <a:bodyPr/>
                    <a:lstStyle/>
                    <a:p>
                      <a:endParaRPr lang="nl-NL" sz="1400" dirty="0"/>
                    </a:p>
                  </a:txBody>
                  <a:tcPr/>
                </a:tc>
                <a:tc>
                  <a:txBody>
                    <a:bodyPr/>
                    <a:lstStyle/>
                    <a:p>
                      <a:endParaRPr lang="nl-NL" sz="3200" dirty="0">
                        <a:latin typeface="Roboto" panose="02000000000000000000" pitchFamily="2" charset="0"/>
                        <a:ea typeface="Roboto" panose="02000000000000000000" pitchFamily="2" charset="0"/>
                      </a:endParaRPr>
                    </a:p>
                  </a:txBody>
                  <a:tcPr marL="182880" marR="182880" marT="91440" marB="91440"/>
                </a:tc>
                <a:tc>
                  <a:txBody>
                    <a:bodyPr/>
                    <a:lstStyle/>
                    <a:p>
                      <a:endParaRPr lang="nl-NL" sz="3200" dirty="0">
                        <a:latin typeface="Roboto" panose="02000000000000000000" pitchFamily="2" charset="0"/>
                        <a:ea typeface="Roboto" panose="02000000000000000000" pitchFamily="2" charset="0"/>
                      </a:endParaRPr>
                    </a:p>
                  </a:txBody>
                  <a:tcPr marL="182880" marR="182880" marT="91440" marB="91440"/>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nl-NL" sz="3200" dirty="0">
                          <a:solidFill>
                            <a:schemeClr val="tx1"/>
                          </a:solidFill>
                          <a:latin typeface="Roboto" panose="02000000000000000000" pitchFamily="2" charset="0"/>
                          <a:ea typeface="Roboto" panose="02000000000000000000" pitchFamily="2" charset="0"/>
                        </a:rPr>
                        <a:t>€ 40</a:t>
                      </a:r>
                      <a:endParaRPr lang="nl-NL" sz="3200" dirty="0">
                        <a:latin typeface="Roboto" panose="02000000000000000000" pitchFamily="2" charset="0"/>
                        <a:ea typeface="Roboto" panose="02000000000000000000" pitchFamily="2" charset="0"/>
                      </a:endParaRPr>
                    </a:p>
                  </a:txBody>
                  <a:tcPr marL="182880" marR="182880" marT="91440" marB="91440"/>
                </a:tc>
                <a:tc>
                  <a: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lang="nl-NL" sz="3200" dirty="0">
                          <a:solidFill>
                            <a:schemeClr val="tx1"/>
                          </a:solidFill>
                          <a:latin typeface="Roboto" panose="02000000000000000000" pitchFamily="2" charset="0"/>
                          <a:ea typeface="Roboto" panose="02000000000000000000" pitchFamily="2" charset="0"/>
                        </a:rPr>
                        <a:t>€ 60</a:t>
                      </a:r>
                      <a:endParaRPr lang="nl-NL" sz="3200" dirty="0">
                        <a:latin typeface="Roboto" panose="02000000000000000000" pitchFamily="2" charset="0"/>
                        <a:ea typeface="Roboto" panose="02000000000000000000" pitchFamily="2" charset="0"/>
                      </a:endParaRPr>
                    </a:p>
                  </a:txBody>
                  <a:tcPr marL="182880" marR="182880" marT="91440" marB="91440"/>
                </a:tc>
                <a:tc>
                  <a: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lang="nl-NL" sz="3200" dirty="0">
                          <a:solidFill>
                            <a:schemeClr val="tx1"/>
                          </a:solidFill>
                          <a:latin typeface="Roboto" panose="02000000000000000000" pitchFamily="2" charset="0"/>
                          <a:ea typeface="Roboto" panose="02000000000000000000" pitchFamily="2" charset="0"/>
                        </a:rPr>
                        <a:t>€ 115</a:t>
                      </a:r>
                      <a:endParaRPr lang="nl-NL" sz="3200" dirty="0">
                        <a:latin typeface="Roboto" panose="02000000000000000000" pitchFamily="2" charset="0"/>
                        <a:ea typeface="Roboto" panose="02000000000000000000" pitchFamily="2" charset="0"/>
                      </a:endParaRPr>
                    </a:p>
                  </a:txBody>
                  <a:tcPr marL="182880" marR="182880" marT="91440" marB="91440"/>
                </a:tc>
                <a:tc>
                  <a: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lang="nl-NL" sz="3200" dirty="0">
                          <a:solidFill>
                            <a:schemeClr val="tx1"/>
                          </a:solidFill>
                          <a:latin typeface="Roboto" panose="02000000000000000000" pitchFamily="2" charset="0"/>
                          <a:ea typeface="Roboto" panose="02000000000000000000" pitchFamily="2" charset="0"/>
                        </a:rPr>
                        <a:t>€ 85</a:t>
                      </a:r>
                      <a:endParaRPr lang="nl-NL" sz="3200" dirty="0">
                        <a:latin typeface="Roboto" panose="02000000000000000000" pitchFamily="2" charset="0"/>
                        <a:ea typeface="Roboto" panose="02000000000000000000" pitchFamily="2" charset="0"/>
                      </a:endParaRPr>
                    </a:p>
                  </a:txBody>
                  <a:tcPr marL="182880" marR="182880" marT="91440" marB="91440"/>
                </a:tc>
                <a:extLst>
                  <a:ext uri="{0D108BD9-81ED-4DB2-BD59-A6C34878D82A}">
                    <a16:rowId xmlns:a16="http://schemas.microsoft.com/office/drawing/2014/main" val="1189045249"/>
                  </a:ext>
                </a:extLst>
              </a:tr>
            </a:tbl>
          </a:graphicData>
        </a:graphic>
      </p:graphicFrame>
    </p:spTree>
    <p:extLst>
      <p:ext uri="{BB962C8B-B14F-4D97-AF65-F5344CB8AC3E}">
        <p14:creationId xmlns:p14="http://schemas.microsoft.com/office/powerpoint/2010/main" val="26350547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A4FFF0-D2A2-243F-7FB8-7530E80FFCAA}"/>
              </a:ext>
            </a:extLst>
          </p:cNvPr>
          <p:cNvPicPr>
            <a:picLocks noChangeAspect="1"/>
          </p:cNvPicPr>
          <p:nvPr/>
        </p:nvPicPr>
        <p:blipFill>
          <a:blip r:embed="rId2">
            <a:alphaModFix/>
          </a:blip>
          <a:stretch>
            <a:fillRect/>
          </a:stretch>
        </p:blipFill>
        <p:spPr>
          <a:xfrm>
            <a:off x="8641615" y="2944206"/>
            <a:ext cx="10961370" cy="8654750"/>
          </a:xfrm>
          <a:prstGeom prst="rect">
            <a:avLst/>
          </a:prstGeom>
          <a:ln>
            <a:noFill/>
          </a:ln>
          <a:effectLst>
            <a:outerShdw blurRad="292100" dist="139700" dir="2700000" algn="tl" rotWithShape="0">
              <a:schemeClr val="tx1">
                <a:alpha val="75000"/>
              </a:schemeClr>
            </a:outerShdw>
          </a:effectLst>
          <a:scene3d>
            <a:camera prst="perspectiveHeroicExtremeLeftFacing"/>
            <a:lightRig rig="threePt" dir="t"/>
          </a:scene3d>
        </p:spPr>
      </p:pic>
      <p:sp>
        <p:nvSpPr>
          <p:cNvPr id="3" name="Tijdelijke aanduiding voor tekst 2">
            <a:extLst>
              <a:ext uri="{FF2B5EF4-FFF2-40B4-BE49-F238E27FC236}">
                <a16:creationId xmlns:a16="http://schemas.microsoft.com/office/drawing/2014/main" id="{BDECE168-4C1A-4211-A4E1-EDE6C92E293E}"/>
              </a:ext>
            </a:extLst>
          </p:cNvPr>
          <p:cNvSpPr>
            <a:spLocks noGrp="1"/>
          </p:cNvSpPr>
          <p:nvPr>
            <p:ph type="body" sz="quarter" idx="14"/>
          </p:nvPr>
        </p:nvSpPr>
        <p:spPr/>
        <p:txBody>
          <a:bodyPr/>
          <a:lstStyle/>
          <a:p>
            <a:r>
              <a:rPr lang="nl-NL" dirty="0">
                <a:solidFill>
                  <a:srgbClr val="F16682"/>
                </a:solidFill>
              </a:rPr>
              <a:t>Twomes WP2: Data </a:t>
            </a:r>
            <a:r>
              <a:rPr lang="nl-NL" dirty="0" err="1">
                <a:solidFill>
                  <a:srgbClr val="F16682"/>
                </a:solidFill>
              </a:rPr>
              <a:t>collection</a:t>
            </a:r>
            <a:endParaRPr lang="nl-NL" dirty="0">
              <a:solidFill>
                <a:srgbClr val="F16682"/>
              </a:solidFill>
            </a:endParaRPr>
          </a:p>
        </p:txBody>
      </p:sp>
      <p:sp>
        <p:nvSpPr>
          <p:cNvPr id="4" name="Titel 3">
            <a:extLst>
              <a:ext uri="{FF2B5EF4-FFF2-40B4-BE49-F238E27FC236}">
                <a16:creationId xmlns:a16="http://schemas.microsoft.com/office/drawing/2014/main" id="{F9C07BA7-A5A3-47BF-979D-0D51D3A391F6}"/>
              </a:ext>
            </a:extLst>
          </p:cNvPr>
          <p:cNvSpPr>
            <a:spLocks noGrp="1"/>
          </p:cNvSpPr>
          <p:nvPr>
            <p:ph type="title"/>
          </p:nvPr>
        </p:nvSpPr>
        <p:spPr/>
        <p:txBody>
          <a:bodyPr/>
          <a:lstStyle/>
          <a:p>
            <a:r>
              <a:rPr lang="nl-NL" dirty="0">
                <a:solidFill>
                  <a:srgbClr val="F16682"/>
                </a:solidFill>
              </a:rPr>
              <a:t>Open Source </a:t>
            </a:r>
            <a:r>
              <a:rPr lang="nl-NL" dirty="0" err="1">
                <a:solidFill>
                  <a:srgbClr val="F16682"/>
                </a:solidFill>
              </a:rPr>
              <a:t>and</a:t>
            </a:r>
            <a:r>
              <a:rPr lang="nl-NL" dirty="0">
                <a:solidFill>
                  <a:srgbClr val="F16682"/>
                </a:solidFill>
              </a:rPr>
              <a:t> Open Hardware</a:t>
            </a:r>
          </a:p>
        </p:txBody>
      </p:sp>
      <p:sp>
        <p:nvSpPr>
          <p:cNvPr id="6" name="Tijdelijke aanduiding voor inhoud 2">
            <a:extLst>
              <a:ext uri="{FF2B5EF4-FFF2-40B4-BE49-F238E27FC236}">
                <a16:creationId xmlns:a16="http://schemas.microsoft.com/office/drawing/2014/main" id="{C688FB1F-B7D9-899B-6504-983AA02C23F1}"/>
              </a:ext>
            </a:extLst>
          </p:cNvPr>
          <p:cNvSpPr txBox="1">
            <a:spLocks/>
          </p:cNvSpPr>
          <p:nvPr/>
        </p:nvSpPr>
        <p:spPr>
          <a:xfrm>
            <a:off x="1187521" y="4201045"/>
            <a:ext cx="9077355" cy="8163632"/>
          </a:xfrm>
          <a:prstGeom prst="rect">
            <a:avLst/>
          </a:prstGeom>
          <a:solidFill>
            <a:srgbClr val="FFFFFF">
              <a:alpha val="90000"/>
            </a:srgbClr>
          </a:solidFill>
          <a:ln>
            <a:noFill/>
          </a:ln>
        </p:spPr>
        <p:txBody>
          <a:bodyPr vert="horz" lIns="91440" tIns="45720" rIns="91440" bIns="45720" rtlCol="0">
            <a:normAutofit lnSpcReduction="10000"/>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tx1"/>
                </a:solidFill>
                <a:latin typeface="Roboto" panose="02000000000000000000" pitchFamily="2" charset="0"/>
                <a:ea typeface="Roboto" panose="02000000000000000000" pitchFamily="2" charset="0"/>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tx1"/>
                </a:solidFill>
                <a:latin typeface="Roboto" panose="02000000000000000000" pitchFamily="2" charset="0"/>
                <a:ea typeface="Roboto" panose="02000000000000000000" pitchFamily="2" charset="0"/>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tx1"/>
                </a:solidFill>
                <a:latin typeface="Roboto" panose="02000000000000000000" pitchFamily="2" charset="0"/>
                <a:ea typeface="Roboto" panose="02000000000000000000" pitchFamily="2" charset="0"/>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Roboto" panose="02000000000000000000" pitchFamily="2" charset="0"/>
                <a:ea typeface="Roboto" panose="02000000000000000000" pitchFamily="2" charset="0"/>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Roboto" panose="02000000000000000000" pitchFamily="2" charset="0"/>
                <a:ea typeface="Roboto" panose="02000000000000000000" pitchFamily="2" charset="0"/>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nl-NL" sz="3200" dirty="0"/>
              <a:t>GitHub Research Group Energy </a:t>
            </a:r>
            <a:r>
              <a:rPr lang="nl-NL" sz="3200" dirty="0" err="1"/>
              <a:t>Transition</a:t>
            </a:r>
            <a:endParaRPr lang="nl-NL" sz="3200" dirty="0">
              <a:hlinkClick r:id="rId3"/>
            </a:endParaRPr>
          </a:p>
          <a:p>
            <a:pPr lvl="1"/>
            <a:r>
              <a:rPr lang="nl-NL" sz="3200" dirty="0">
                <a:hlinkClick r:id="rId3"/>
              </a:rPr>
              <a:t>https://github.com/energietransitie/</a:t>
            </a:r>
            <a:r>
              <a:rPr lang="nl-NL" sz="3200" dirty="0"/>
              <a:t> </a:t>
            </a:r>
          </a:p>
          <a:p>
            <a:r>
              <a:rPr lang="nl-NL" sz="3200" dirty="0"/>
              <a:t>Twomes Warmtewachter App</a:t>
            </a:r>
          </a:p>
          <a:p>
            <a:pPr lvl="1"/>
            <a:r>
              <a:rPr lang="nl-NL" sz="3200" u="sng" dirty="0" err="1">
                <a:hlinkClick r:id="rId4"/>
              </a:rPr>
              <a:t>twomes</a:t>
            </a:r>
            <a:r>
              <a:rPr lang="nl-NL" sz="3200" u="sng" dirty="0">
                <a:hlinkClick r:id="rId4"/>
              </a:rPr>
              <a:t>-app-</a:t>
            </a:r>
            <a:r>
              <a:rPr lang="nl-NL" sz="3200" u="sng" dirty="0" err="1">
                <a:hlinkClick r:id="rId4"/>
              </a:rPr>
              <a:t>warmtewachter</a:t>
            </a:r>
            <a:r>
              <a:rPr lang="nl-NL" sz="3200" dirty="0">
                <a:solidFill>
                  <a:srgbClr val="24292F"/>
                </a:solidFill>
              </a:rPr>
              <a:t> </a:t>
            </a:r>
          </a:p>
          <a:p>
            <a:pPr lvl="1"/>
            <a:r>
              <a:rPr lang="nl-NL" sz="3200" u="sng" dirty="0">
                <a:hlinkClick r:id="rId5"/>
              </a:rPr>
              <a:t>esp-</a:t>
            </a:r>
            <a:r>
              <a:rPr lang="nl-NL" sz="3200" u="sng" dirty="0" err="1">
                <a:hlinkClick r:id="rId5"/>
              </a:rPr>
              <a:t>provisioning</a:t>
            </a:r>
            <a:r>
              <a:rPr lang="nl-NL" sz="3200" u="sng" dirty="0">
                <a:hlinkClick r:id="rId5"/>
              </a:rPr>
              <a:t>-capacitor-</a:t>
            </a:r>
            <a:r>
              <a:rPr lang="nl-NL" sz="3200" u="sng" dirty="0" err="1">
                <a:hlinkClick r:id="rId5"/>
              </a:rPr>
              <a:t>plugin</a:t>
            </a:r>
            <a:endParaRPr lang="nl-NL" sz="3200" dirty="0"/>
          </a:p>
          <a:p>
            <a:r>
              <a:rPr lang="nl-NL" sz="3200" dirty="0"/>
              <a:t>Twomes Server</a:t>
            </a:r>
          </a:p>
          <a:p>
            <a:pPr lvl="1"/>
            <a:r>
              <a:rPr lang="nl-NL" sz="3200" u="sng" dirty="0" err="1">
                <a:solidFill>
                  <a:srgbClr val="24292F"/>
                </a:solidFill>
                <a:hlinkClick r:id="rId6"/>
              </a:rPr>
              <a:t>twomes</a:t>
            </a:r>
            <a:r>
              <a:rPr lang="nl-NL" sz="3200" u="sng" dirty="0">
                <a:solidFill>
                  <a:srgbClr val="24292F"/>
                </a:solidFill>
                <a:hlinkClick r:id="rId6"/>
              </a:rPr>
              <a:t>-backoffice-</a:t>
            </a:r>
            <a:r>
              <a:rPr lang="nl-NL" sz="3200" u="sng" dirty="0" err="1">
                <a:solidFill>
                  <a:srgbClr val="24292F"/>
                </a:solidFill>
                <a:hlinkClick r:id="rId6"/>
              </a:rPr>
              <a:t>api</a:t>
            </a:r>
            <a:r>
              <a:rPr lang="nl-NL" sz="3200" dirty="0">
                <a:solidFill>
                  <a:srgbClr val="24292F"/>
                </a:solidFill>
              </a:rPr>
              <a:t> </a:t>
            </a:r>
          </a:p>
          <a:p>
            <a:pPr lvl="1"/>
            <a:r>
              <a:rPr lang="nl-NL" sz="3200" dirty="0" err="1">
                <a:hlinkClick r:id="rId7"/>
              </a:rPr>
              <a:t>twomes</a:t>
            </a:r>
            <a:r>
              <a:rPr lang="nl-NL" sz="3200" dirty="0">
                <a:hlinkClick r:id="rId7"/>
              </a:rPr>
              <a:t>-backoffice-</a:t>
            </a:r>
            <a:r>
              <a:rPr lang="nl-NL" sz="3200" dirty="0" err="1">
                <a:hlinkClick r:id="rId7"/>
              </a:rPr>
              <a:t>configuration</a:t>
            </a:r>
            <a:endParaRPr lang="nl-NL" sz="3200" dirty="0"/>
          </a:p>
          <a:p>
            <a:r>
              <a:rPr lang="nl-NL" sz="3200" dirty="0"/>
              <a:t>Twomes </a:t>
            </a:r>
            <a:r>
              <a:rPr lang="nl-NL" sz="3200" dirty="0" err="1"/>
              <a:t>Measurement</a:t>
            </a:r>
            <a:r>
              <a:rPr lang="nl-NL" sz="3200" dirty="0"/>
              <a:t> </a:t>
            </a:r>
            <a:r>
              <a:rPr lang="nl-NL" sz="3200" dirty="0" err="1"/>
              <a:t>Devices</a:t>
            </a:r>
            <a:r>
              <a:rPr lang="nl-NL" sz="3200" dirty="0"/>
              <a:t>: Firmware</a:t>
            </a:r>
          </a:p>
          <a:p>
            <a:pPr lvl="1"/>
            <a:r>
              <a:rPr lang="nl-NL" sz="3200" u="sng" dirty="0" err="1">
                <a:hlinkClick r:id="rId8"/>
              </a:rPr>
              <a:t>twomes</a:t>
            </a:r>
            <a:r>
              <a:rPr lang="nl-NL" sz="3200" u="sng" dirty="0">
                <a:hlinkClick r:id="rId8"/>
              </a:rPr>
              <a:t>-</a:t>
            </a:r>
            <a:r>
              <a:rPr lang="nl-NL" sz="3200" u="sng" dirty="0" err="1">
                <a:hlinkClick r:id="rId8"/>
              </a:rPr>
              <a:t>generic</a:t>
            </a:r>
            <a:r>
              <a:rPr lang="nl-NL" sz="3200" u="sng" dirty="0">
                <a:hlinkClick r:id="rId8"/>
              </a:rPr>
              <a:t>-esp-firmware</a:t>
            </a:r>
            <a:endParaRPr lang="nl-NL" sz="3200" u="sng" dirty="0"/>
          </a:p>
          <a:p>
            <a:pPr lvl="1"/>
            <a:r>
              <a:rPr lang="nl-NL" sz="3200" u="sng" dirty="0" err="1">
                <a:hlinkClick r:id="rId9"/>
              </a:rPr>
              <a:t>twomes</a:t>
            </a:r>
            <a:r>
              <a:rPr lang="nl-NL" sz="3200" u="sng" dirty="0">
                <a:hlinkClick r:id="rId9"/>
              </a:rPr>
              <a:t>-</a:t>
            </a:r>
            <a:r>
              <a:rPr lang="nl-NL" sz="3200" u="sng" dirty="0" err="1">
                <a:hlinkClick r:id="rId9"/>
              </a:rPr>
              <a:t>opentherm</a:t>
            </a:r>
            <a:r>
              <a:rPr lang="nl-NL" sz="3200" u="sng" dirty="0">
                <a:hlinkClick r:id="rId9"/>
              </a:rPr>
              <a:t>-monitor-firmware</a:t>
            </a:r>
            <a:endParaRPr lang="nl-NL" sz="3200" u="sng" dirty="0"/>
          </a:p>
          <a:p>
            <a:pPr lvl="1"/>
            <a:r>
              <a:rPr lang="nl-NL" sz="3200" dirty="0">
                <a:hlinkClick r:id="rId10"/>
              </a:rPr>
              <a:t>twomes-p1-gateway-firmware</a:t>
            </a:r>
            <a:endParaRPr lang="nl-NL" sz="3200" u="sng" dirty="0"/>
          </a:p>
          <a:p>
            <a:pPr lvl="1"/>
            <a:r>
              <a:rPr lang="nl-NL" sz="3200" u="sng" dirty="0" err="1">
                <a:hlinkClick r:id="rId11"/>
              </a:rPr>
              <a:t>twomes</a:t>
            </a:r>
            <a:r>
              <a:rPr lang="nl-NL" sz="3200" u="sng" dirty="0">
                <a:hlinkClick r:id="rId11"/>
              </a:rPr>
              <a:t>-boiler-monitor-firmware</a:t>
            </a:r>
            <a:endParaRPr lang="nl-NL" sz="3200" u="sng" dirty="0"/>
          </a:p>
          <a:p>
            <a:pPr lvl="1"/>
            <a:r>
              <a:rPr lang="nl-NL" sz="3200" u="sng" dirty="0" err="1">
                <a:hlinkClick r:id="rId12"/>
              </a:rPr>
              <a:t>twomes</a:t>
            </a:r>
            <a:r>
              <a:rPr lang="nl-NL" sz="3200" u="sng" dirty="0">
                <a:hlinkClick r:id="rId12"/>
              </a:rPr>
              <a:t>-room-monitor-firmware</a:t>
            </a:r>
            <a:endParaRPr lang="nl-NL" sz="3200" u="sng" dirty="0"/>
          </a:p>
        </p:txBody>
      </p:sp>
      <p:sp>
        <p:nvSpPr>
          <p:cNvPr id="7" name="Tijdelijke aanduiding voor inhoud 2">
            <a:extLst>
              <a:ext uri="{FF2B5EF4-FFF2-40B4-BE49-F238E27FC236}">
                <a16:creationId xmlns:a16="http://schemas.microsoft.com/office/drawing/2014/main" id="{173BC6F8-EBBA-2893-921A-BF84E429898D}"/>
              </a:ext>
            </a:extLst>
          </p:cNvPr>
          <p:cNvSpPr txBox="1">
            <a:spLocks/>
          </p:cNvSpPr>
          <p:nvPr/>
        </p:nvSpPr>
        <p:spPr>
          <a:xfrm>
            <a:off x="10446047" y="8569069"/>
            <a:ext cx="8229600" cy="3795608"/>
          </a:xfrm>
          <a:prstGeom prst="rect">
            <a:avLst/>
          </a:prstGeom>
          <a:solidFill>
            <a:schemeClr val="bg1">
              <a:alpha val="90000"/>
            </a:schemeClr>
          </a:solidFill>
        </p:spPr>
        <p:txBody>
          <a:bodyPr vert="horz" lIns="182880" tIns="91440" rIns="182880" bIns="91440" rtlCol="0">
            <a:noAutofit/>
          </a:bodyPr>
          <a:lstStyle>
            <a:lvl1pPr marL="342900" indent="-342900" algn="l" defTabSz="457200" rtl="0" eaLnBrk="1" latinLnBrk="0" hangingPunct="1">
              <a:spcBef>
                <a:spcPct val="20000"/>
              </a:spcBef>
              <a:buClr>
                <a:srgbClr val="FF0000"/>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FF0000"/>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FF0000"/>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FF0000"/>
              </a:buClr>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Clr>
                <a:srgbClr val="FF0000"/>
              </a:buClr>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3200" dirty="0">
                <a:latin typeface="+mj-lt"/>
              </a:rPr>
              <a:t>Twomes </a:t>
            </a:r>
            <a:r>
              <a:rPr lang="nl-NL" sz="3200" dirty="0" err="1">
                <a:latin typeface="Roboto" panose="02000000000000000000" pitchFamily="2" charset="0"/>
                <a:ea typeface="Roboto" panose="02000000000000000000" pitchFamily="2" charset="0"/>
              </a:rPr>
              <a:t>Measurement</a:t>
            </a:r>
            <a:r>
              <a:rPr lang="nl-NL" sz="3200" dirty="0">
                <a:latin typeface="Roboto" panose="02000000000000000000" pitchFamily="2" charset="0"/>
                <a:ea typeface="Roboto" panose="02000000000000000000" pitchFamily="2" charset="0"/>
              </a:rPr>
              <a:t> </a:t>
            </a:r>
            <a:r>
              <a:rPr lang="nl-NL" sz="3200" dirty="0" err="1">
                <a:latin typeface="Roboto" panose="02000000000000000000" pitchFamily="2" charset="0"/>
                <a:ea typeface="Roboto" panose="02000000000000000000" pitchFamily="2" charset="0"/>
              </a:rPr>
              <a:t>Devices</a:t>
            </a:r>
            <a:r>
              <a:rPr lang="nl-NL" sz="3200" dirty="0">
                <a:latin typeface="Roboto" panose="02000000000000000000" pitchFamily="2" charset="0"/>
                <a:ea typeface="Roboto" panose="02000000000000000000" pitchFamily="2" charset="0"/>
              </a:rPr>
              <a:t>: Hardware</a:t>
            </a:r>
            <a:br>
              <a:rPr lang="nl-NL" sz="3200" dirty="0">
                <a:latin typeface="Roboto" panose="02000000000000000000" pitchFamily="2" charset="0"/>
                <a:ea typeface="Roboto" panose="02000000000000000000" pitchFamily="2" charset="0"/>
              </a:rPr>
            </a:br>
            <a:endParaRPr lang="nl-NL" sz="3200" dirty="0">
              <a:latin typeface="Roboto" panose="02000000000000000000" pitchFamily="2" charset="0"/>
              <a:ea typeface="Roboto" panose="02000000000000000000" pitchFamily="2" charset="0"/>
            </a:endParaRPr>
          </a:p>
          <a:p>
            <a:pPr lvl="1"/>
            <a:r>
              <a:rPr lang="nl-NL" sz="3200" u="sng" dirty="0" err="1">
                <a:solidFill>
                  <a:srgbClr val="24292F"/>
                </a:solidFill>
                <a:latin typeface="Roboto" panose="02000000000000000000" pitchFamily="2" charset="0"/>
                <a:ea typeface="Roboto" panose="02000000000000000000" pitchFamily="2" charset="0"/>
                <a:hlinkClick r:id="rId13"/>
              </a:rPr>
              <a:t>twomes</a:t>
            </a:r>
            <a:r>
              <a:rPr lang="nl-NL" sz="3200" u="sng" dirty="0">
                <a:solidFill>
                  <a:srgbClr val="24292F"/>
                </a:solidFill>
                <a:latin typeface="Roboto" panose="02000000000000000000" pitchFamily="2" charset="0"/>
                <a:ea typeface="Roboto" panose="02000000000000000000" pitchFamily="2" charset="0"/>
                <a:hlinkClick r:id="rId13"/>
              </a:rPr>
              <a:t>-</a:t>
            </a:r>
            <a:r>
              <a:rPr lang="nl-NL" sz="3200" u="sng" dirty="0" err="1">
                <a:solidFill>
                  <a:srgbClr val="24292F"/>
                </a:solidFill>
                <a:latin typeface="Roboto" panose="02000000000000000000" pitchFamily="2" charset="0"/>
                <a:ea typeface="Roboto" panose="02000000000000000000" pitchFamily="2" charset="0"/>
                <a:hlinkClick r:id="rId13"/>
              </a:rPr>
              <a:t>opentherm</a:t>
            </a:r>
            <a:r>
              <a:rPr lang="nl-NL" sz="3200" u="sng" dirty="0">
                <a:solidFill>
                  <a:srgbClr val="24292F"/>
                </a:solidFill>
                <a:latin typeface="Roboto" panose="02000000000000000000" pitchFamily="2" charset="0"/>
                <a:ea typeface="Roboto" panose="02000000000000000000" pitchFamily="2" charset="0"/>
                <a:hlinkClick r:id="rId13"/>
              </a:rPr>
              <a:t>-monitor-hardware</a:t>
            </a:r>
            <a:r>
              <a:rPr lang="nl-NL" sz="3200" dirty="0">
                <a:solidFill>
                  <a:srgbClr val="24292F"/>
                </a:solidFill>
                <a:latin typeface="Roboto" panose="02000000000000000000" pitchFamily="2" charset="0"/>
                <a:ea typeface="Roboto" panose="02000000000000000000" pitchFamily="2" charset="0"/>
              </a:rPr>
              <a:t> </a:t>
            </a:r>
          </a:p>
          <a:p>
            <a:pPr lvl="1"/>
            <a:r>
              <a:rPr lang="nl-NL" sz="3200" dirty="0">
                <a:solidFill>
                  <a:srgbClr val="24292F"/>
                </a:solidFill>
                <a:latin typeface="Roboto" panose="02000000000000000000" pitchFamily="2" charset="0"/>
                <a:ea typeface="Roboto" panose="02000000000000000000" pitchFamily="2" charset="0"/>
                <a:hlinkClick r:id="rId14"/>
              </a:rPr>
              <a:t>twomes-p1-gateway-hardware</a:t>
            </a:r>
            <a:r>
              <a:rPr lang="nl-NL" sz="3200" dirty="0">
                <a:solidFill>
                  <a:srgbClr val="24292F"/>
                </a:solidFill>
                <a:latin typeface="Roboto" panose="02000000000000000000" pitchFamily="2" charset="0"/>
                <a:ea typeface="Roboto" panose="02000000000000000000" pitchFamily="2" charset="0"/>
              </a:rPr>
              <a:t> </a:t>
            </a:r>
          </a:p>
          <a:p>
            <a:pPr lvl="1"/>
            <a:r>
              <a:rPr lang="nl-NL" sz="3200" u="sng" dirty="0" err="1">
                <a:solidFill>
                  <a:srgbClr val="24292F"/>
                </a:solidFill>
                <a:latin typeface="Roboto" panose="02000000000000000000" pitchFamily="2" charset="0"/>
                <a:ea typeface="Roboto" panose="02000000000000000000" pitchFamily="2" charset="0"/>
                <a:hlinkClick r:id="rId15"/>
              </a:rPr>
              <a:t>twomes</a:t>
            </a:r>
            <a:r>
              <a:rPr lang="nl-NL" sz="3200" u="sng" dirty="0">
                <a:solidFill>
                  <a:srgbClr val="24292F"/>
                </a:solidFill>
                <a:latin typeface="Roboto" panose="02000000000000000000" pitchFamily="2" charset="0"/>
                <a:ea typeface="Roboto" panose="02000000000000000000" pitchFamily="2" charset="0"/>
                <a:hlinkClick r:id="rId15"/>
              </a:rPr>
              <a:t>-temp-monitor-hardware</a:t>
            </a:r>
            <a:r>
              <a:rPr lang="nl-NL" sz="3200" dirty="0">
                <a:solidFill>
                  <a:srgbClr val="24292F"/>
                </a:solidFill>
                <a:latin typeface="Roboto" panose="02000000000000000000" pitchFamily="2" charset="0"/>
                <a:ea typeface="Roboto" panose="02000000000000000000" pitchFamily="2" charset="0"/>
              </a:rPr>
              <a:t> </a:t>
            </a:r>
            <a:br>
              <a:rPr lang="nl-NL" sz="3200" dirty="0">
                <a:solidFill>
                  <a:srgbClr val="24292F"/>
                </a:solidFill>
                <a:latin typeface="Roboto" panose="02000000000000000000" pitchFamily="2" charset="0"/>
                <a:ea typeface="Roboto" panose="02000000000000000000" pitchFamily="2" charset="0"/>
              </a:rPr>
            </a:br>
            <a:endParaRPr lang="nl-NL" sz="3200" dirty="0">
              <a:solidFill>
                <a:srgbClr val="24292F"/>
              </a:solidFill>
              <a:latin typeface="Roboto" panose="02000000000000000000" pitchFamily="2" charset="0"/>
              <a:ea typeface="Roboto" panose="02000000000000000000" pitchFamily="2" charset="0"/>
            </a:endParaRPr>
          </a:p>
          <a:p>
            <a:pPr lvl="1"/>
            <a:r>
              <a:rPr lang="nl-NL" sz="3200" u="sng" dirty="0">
                <a:solidFill>
                  <a:srgbClr val="24292F"/>
                </a:solidFill>
                <a:latin typeface="Roboto" panose="02000000000000000000" pitchFamily="2" charset="0"/>
                <a:ea typeface="Roboto" panose="02000000000000000000" pitchFamily="2" charset="0"/>
                <a:hlinkClick r:id="rId16"/>
              </a:rPr>
              <a:t>twomes-co2-meter-hardware</a:t>
            </a:r>
            <a:r>
              <a:rPr lang="nl-NL" sz="3200" dirty="0">
                <a:solidFill>
                  <a:srgbClr val="24292F"/>
                </a:solidFill>
                <a:latin typeface="Roboto" panose="02000000000000000000" pitchFamily="2" charset="0"/>
                <a:ea typeface="Roboto" panose="02000000000000000000" pitchFamily="2" charset="0"/>
              </a:rPr>
              <a:t> </a:t>
            </a:r>
            <a:endParaRPr lang="nl-NL" sz="3200" dirty="0">
              <a:latin typeface="Roboto" panose="02000000000000000000" pitchFamily="2" charset="0"/>
              <a:ea typeface="Roboto" panose="02000000000000000000" pitchFamily="2" charset="0"/>
            </a:endParaRPr>
          </a:p>
        </p:txBody>
      </p:sp>
      <p:grpSp>
        <p:nvGrpSpPr>
          <p:cNvPr id="9" name="Group 8">
            <a:extLst>
              <a:ext uri="{FF2B5EF4-FFF2-40B4-BE49-F238E27FC236}">
                <a16:creationId xmlns:a16="http://schemas.microsoft.com/office/drawing/2014/main" id="{2E201D90-8166-79DF-BC1D-8AE086B0CC47}"/>
              </a:ext>
            </a:extLst>
          </p:cNvPr>
          <p:cNvGrpSpPr/>
          <p:nvPr/>
        </p:nvGrpSpPr>
        <p:grpSpPr>
          <a:xfrm>
            <a:off x="8162521" y="9925050"/>
            <a:ext cx="2829329" cy="2103256"/>
            <a:chOff x="3658317" y="3797555"/>
            <a:chExt cx="1231641" cy="911870"/>
          </a:xfrm>
        </p:grpSpPr>
        <p:cxnSp>
          <p:nvCxnSpPr>
            <p:cNvPr id="10" name="Rechte verbindingslijn 5">
              <a:extLst>
                <a:ext uri="{FF2B5EF4-FFF2-40B4-BE49-F238E27FC236}">
                  <a16:creationId xmlns:a16="http://schemas.microsoft.com/office/drawing/2014/main" id="{4D9B46B0-241B-578F-DE91-54C333A1BC86}"/>
                </a:ext>
              </a:extLst>
            </p:cNvPr>
            <p:cNvCxnSpPr>
              <a:cxnSpLocks/>
            </p:cNvCxnSpPr>
            <p:nvPr/>
          </p:nvCxnSpPr>
          <p:spPr>
            <a:xfrm>
              <a:off x="4227485" y="3797555"/>
              <a:ext cx="639146" cy="0"/>
            </a:xfrm>
            <a:prstGeom prst="line">
              <a:avLst/>
            </a:prstGeom>
            <a:ln>
              <a:solidFill>
                <a:srgbClr val="F16682"/>
              </a:solidFill>
              <a:prstDash val="sysDash"/>
            </a:ln>
          </p:spPr>
          <p:style>
            <a:lnRef idx="2">
              <a:schemeClr val="accent1"/>
            </a:lnRef>
            <a:fillRef idx="0">
              <a:schemeClr val="accent1"/>
            </a:fillRef>
            <a:effectRef idx="1">
              <a:schemeClr val="accent1"/>
            </a:effectRef>
            <a:fontRef idx="minor">
              <a:schemeClr val="tx1"/>
            </a:fontRef>
          </p:style>
        </p:cxnSp>
        <p:cxnSp>
          <p:nvCxnSpPr>
            <p:cNvPr id="11" name="Rechte verbindingslijn 6">
              <a:extLst>
                <a:ext uri="{FF2B5EF4-FFF2-40B4-BE49-F238E27FC236}">
                  <a16:creationId xmlns:a16="http://schemas.microsoft.com/office/drawing/2014/main" id="{19B42E1B-FEA9-BD0B-72DE-6181BB95BC69}"/>
                </a:ext>
              </a:extLst>
            </p:cNvPr>
            <p:cNvCxnSpPr>
              <a:cxnSpLocks/>
            </p:cNvCxnSpPr>
            <p:nvPr/>
          </p:nvCxnSpPr>
          <p:spPr>
            <a:xfrm>
              <a:off x="3658317" y="4033930"/>
              <a:ext cx="1208314" cy="0"/>
            </a:xfrm>
            <a:prstGeom prst="line">
              <a:avLst/>
            </a:prstGeom>
            <a:ln>
              <a:solidFill>
                <a:srgbClr val="F16682"/>
              </a:solidFill>
              <a:prstDash val="sysDash"/>
            </a:ln>
          </p:spPr>
          <p:style>
            <a:lnRef idx="2">
              <a:schemeClr val="accent1"/>
            </a:lnRef>
            <a:fillRef idx="0">
              <a:schemeClr val="accent1"/>
            </a:fillRef>
            <a:effectRef idx="1">
              <a:schemeClr val="accent1"/>
            </a:effectRef>
            <a:fontRef idx="minor">
              <a:schemeClr val="tx1"/>
            </a:fontRef>
          </p:style>
        </p:cxnSp>
        <p:cxnSp>
          <p:nvCxnSpPr>
            <p:cNvPr id="12" name="Rechte verbindingslijn 9">
              <a:extLst>
                <a:ext uri="{FF2B5EF4-FFF2-40B4-BE49-F238E27FC236}">
                  <a16:creationId xmlns:a16="http://schemas.microsoft.com/office/drawing/2014/main" id="{ED5EAC9F-DBBE-4ECF-5DE8-D12C6AD2B56B}"/>
                </a:ext>
              </a:extLst>
            </p:cNvPr>
            <p:cNvCxnSpPr>
              <a:cxnSpLocks/>
            </p:cNvCxnSpPr>
            <p:nvPr/>
          </p:nvCxnSpPr>
          <p:spPr>
            <a:xfrm>
              <a:off x="3844930" y="4307628"/>
              <a:ext cx="1045028" cy="0"/>
            </a:xfrm>
            <a:prstGeom prst="line">
              <a:avLst/>
            </a:prstGeom>
            <a:ln>
              <a:solidFill>
                <a:srgbClr val="F16682"/>
              </a:solidFill>
              <a:prstDash val="sysDash"/>
            </a:ln>
          </p:spPr>
          <p:style>
            <a:lnRef idx="2">
              <a:schemeClr val="accent1"/>
            </a:lnRef>
            <a:fillRef idx="0">
              <a:schemeClr val="accent1"/>
            </a:fillRef>
            <a:effectRef idx="1">
              <a:schemeClr val="accent1"/>
            </a:effectRef>
            <a:fontRef idx="minor">
              <a:schemeClr val="tx1"/>
            </a:fontRef>
          </p:style>
        </p:cxnSp>
        <p:cxnSp>
          <p:nvCxnSpPr>
            <p:cNvPr id="13" name="Rechte verbindingslijn 11">
              <a:extLst>
                <a:ext uri="{FF2B5EF4-FFF2-40B4-BE49-F238E27FC236}">
                  <a16:creationId xmlns:a16="http://schemas.microsoft.com/office/drawing/2014/main" id="{0FDBF207-01A8-E4FA-6A8D-A99BBB5EECCE}"/>
                </a:ext>
              </a:extLst>
            </p:cNvPr>
            <p:cNvCxnSpPr>
              <a:cxnSpLocks/>
            </p:cNvCxnSpPr>
            <p:nvPr/>
          </p:nvCxnSpPr>
          <p:spPr>
            <a:xfrm flipV="1">
              <a:off x="3821603" y="4435727"/>
              <a:ext cx="1045028" cy="145599"/>
            </a:xfrm>
            <a:prstGeom prst="line">
              <a:avLst/>
            </a:prstGeom>
            <a:ln>
              <a:solidFill>
                <a:srgbClr val="F16682"/>
              </a:solidFill>
              <a:prstDash val="sysDash"/>
            </a:ln>
          </p:spPr>
          <p:style>
            <a:lnRef idx="2">
              <a:schemeClr val="accent1"/>
            </a:lnRef>
            <a:fillRef idx="0">
              <a:schemeClr val="accent1"/>
            </a:fillRef>
            <a:effectRef idx="1">
              <a:schemeClr val="accent1"/>
            </a:effectRef>
            <a:fontRef idx="minor">
              <a:schemeClr val="tx1"/>
            </a:fontRef>
          </p:style>
        </p:cxnSp>
        <p:cxnSp>
          <p:nvCxnSpPr>
            <p:cNvPr id="14" name="Rechte verbindingslijn 20">
              <a:extLst>
                <a:ext uri="{FF2B5EF4-FFF2-40B4-BE49-F238E27FC236}">
                  <a16:creationId xmlns:a16="http://schemas.microsoft.com/office/drawing/2014/main" id="{66CF890E-36C5-0190-68FB-61AB21217F66}"/>
                </a:ext>
              </a:extLst>
            </p:cNvPr>
            <p:cNvCxnSpPr>
              <a:cxnSpLocks/>
            </p:cNvCxnSpPr>
            <p:nvPr/>
          </p:nvCxnSpPr>
          <p:spPr>
            <a:xfrm>
              <a:off x="3844930" y="4588128"/>
              <a:ext cx="1045028" cy="121297"/>
            </a:xfrm>
            <a:prstGeom prst="line">
              <a:avLst/>
            </a:prstGeom>
            <a:ln>
              <a:solidFill>
                <a:srgbClr val="F16682"/>
              </a:solidFill>
              <a:prstDash val="sysDash"/>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8846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xEl>
                                              <p:pRg st="11" end="1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xEl>
                                              <p:pRg st="13" end="13"/>
                                            </p:txEl>
                                          </p:spTgt>
                                        </p:tgtEl>
                                        <p:attrNameLst>
                                          <p:attrName>style.visibility</p:attrName>
                                        </p:attrNameLst>
                                      </p:cBhvr>
                                      <p:to>
                                        <p:strVal val="visible"/>
                                      </p:to>
                                    </p:set>
                                  </p:childTnLst>
                                </p:cTn>
                              </p:par>
                            </p:childTnLst>
                          </p:cTn>
                        </p:par>
                        <p:par>
                          <p:cTn id="49" fill="hold">
                            <p:stCondLst>
                              <p:cond delay="0"/>
                            </p:stCondLst>
                            <p:childTnLst>
                              <p:par>
                                <p:cTn id="50" presetID="22" presetClass="entr" presetSubtype="8" fill="hold"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par>
                          <p:cTn id="53" fill="hold">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DECE168-4C1A-4211-A4E1-EDE6C92E293E}"/>
              </a:ext>
            </a:extLst>
          </p:cNvPr>
          <p:cNvSpPr>
            <a:spLocks noGrp="1"/>
          </p:cNvSpPr>
          <p:nvPr>
            <p:ph type="body" sz="quarter" idx="14"/>
          </p:nvPr>
        </p:nvSpPr>
        <p:spPr/>
        <p:txBody>
          <a:bodyPr/>
          <a:lstStyle/>
          <a:p>
            <a:r>
              <a:rPr lang="nl-NL" dirty="0">
                <a:solidFill>
                  <a:srgbClr val="F16682"/>
                </a:solidFill>
              </a:rPr>
              <a:t>Twomes WP2: Data </a:t>
            </a:r>
            <a:r>
              <a:rPr lang="nl-NL" dirty="0" err="1">
                <a:solidFill>
                  <a:srgbClr val="F16682"/>
                </a:solidFill>
              </a:rPr>
              <a:t>collection</a:t>
            </a:r>
            <a:endParaRPr lang="nl-NL" dirty="0">
              <a:solidFill>
                <a:srgbClr val="F16682"/>
              </a:solidFill>
            </a:endParaRPr>
          </a:p>
        </p:txBody>
      </p:sp>
      <p:sp>
        <p:nvSpPr>
          <p:cNvPr id="4" name="Titel 3">
            <a:extLst>
              <a:ext uri="{FF2B5EF4-FFF2-40B4-BE49-F238E27FC236}">
                <a16:creationId xmlns:a16="http://schemas.microsoft.com/office/drawing/2014/main" id="{F9C07BA7-A5A3-47BF-979D-0D51D3A391F6}"/>
              </a:ext>
            </a:extLst>
          </p:cNvPr>
          <p:cNvSpPr>
            <a:spLocks noGrp="1"/>
          </p:cNvSpPr>
          <p:nvPr>
            <p:ph type="title"/>
          </p:nvPr>
        </p:nvSpPr>
        <p:spPr/>
        <p:txBody>
          <a:bodyPr/>
          <a:lstStyle/>
          <a:p>
            <a:r>
              <a:rPr lang="nl-NL" dirty="0" err="1">
                <a:solidFill>
                  <a:srgbClr val="F16682"/>
                </a:solidFill>
              </a:rPr>
              <a:t>Measurement</a:t>
            </a:r>
            <a:r>
              <a:rPr lang="nl-NL" dirty="0">
                <a:solidFill>
                  <a:srgbClr val="F16682"/>
                </a:solidFill>
              </a:rPr>
              <a:t> device software stack</a:t>
            </a:r>
          </a:p>
        </p:txBody>
      </p:sp>
      <p:sp>
        <p:nvSpPr>
          <p:cNvPr id="5" name="Rectangle: Rounded Corners 4">
            <a:extLst>
              <a:ext uri="{FF2B5EF4-FFF2-40B4-BE49-F238E27FC236}">
                <a16:creationId xmlns:a16="http://schemas.microsoft.com/office/drawing/2014/main" id="{FA1DB18E-E8AF-BDEE-2C80-4A712477A341}"/>
              </a:ext>
            </a:extLst>
          </p:cNvPr>
          <p:cNvSpPr/>
          <p:nvPr/>
        </p:nvSpPr>
        <p:spPr>
          <a:xfrm>
            <a:off x="1442862" y="10924860"/>
            <a:ext cx="7451439" cy="980449"/>
          </a:xfrm>
          <a:prstGeom prst="roundRect">
            <a:avLst/>
          </a:prstGeom>
          <a:solidFill>
            <a:srgbClr val="1EBC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prstClr val="white"/>
                </a:solidFill>
                <a:latin typeface="Roboto" panose="020B0604020202020204" charset="0"/>
                <a:ea typeface="Roboto" panose="020B0604020202020204" charset="0"/>
              </a:rPr>
              <a:t>Bluetooth</a:t>
            </a:r>
            <a:endParaRPr lang="en-US" sz="4000">
              <a:solidFill>
                <a:prstClr val="white"/>
              </a:solidFill>
              <a:latin typeface="Roboto" panose="020B0604020202020204" charset="0"/>
              <a:ea typeface="Roboto" panose="020B0604020202020204" charset="0"/>
            </a:endParaRPr>
          </a:p>
        </p:txBody>
      </p:sp>
      <p:sp>
        <p:nvSpPr>
          <p:cNvPr id="7" name="Rectangle: Rounded Corners 6">
            <a:extLst>
              <a:ext uri="{FF2B5EF4-FFF2-40B4-BE49-F238E27FC236}">
                <a16:creationId xmlns:a16="http://schemas.microsoft.com/office/drawing/2014/main" id="{D8B2374F-0BE5-771E-0B3B-920130D9E441}"/>
              </a:ext>
            </a:extLst>
          </p:cNvPr>
          <p:cNvSpPr/>
          <p:nvPr/>
        </p:nvSpPr>
        <p:spPr>
          <a:xfrm>
            <a:off x="8671855" y="6360854"/>
            <a:ext cx="5904168" cy="22108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prstClr val="white"/>
                </a:solidFill>
                <a:latin typeface="Roboto" panose="020B0604020202020204" charset="0"/>
                <a:ea typeface="Roboto" panose="020B0604020202020204" charset="0"/>
              </a:rPr>
              <a:t>Twomes Provisioning</a:t>
            </a:r>
            <a:br>
              <a:rPr lang="en-US" sz="3200">
                <a:solidFill>
                  <a:prstClr val="white"/>
                </a:solidFill>
                <a:latin typeface="Roboto" panose="020B0604020202020204" charset="0"/>
                <a:ea typeface="Roboto" panose="020B0604020202020204" charset="0"/>
              </a:rPr>
            </a:br>
            <a:endParaRPr lang="en-US" sz="3600">
              <a:solidFill>
                <a:prstClr val="white"/>
              </a:solidFill>
              <a:latin typeface="Roboto" panose="020B0604020202020204" charset="0"/>
              <a:ea typeface="Roboto" panose="020B0604020202020204" charset="0"/>
            </a:endParaRPr>
          </a:p>
        </p:txBody>
      </p:sp>
      <p:sp>
        <p:nvSpPr>
          <p:cNvPr id="8" name="Rectangle: Rounded Corners 7">
            <a:extLst>
              <a:ext uri="{FF2B5EF4-FFF2-40B4-BE49-F238E27FC236}">
                <a16:creationId xmlns:a16="http://schemas.microsoft.com/office/drawing/2014/main" id="{623D5929-98AE-16D8-643C-B996B5BE85E2}"/>
              </a:ext>
            </a:extLst>
          </p:cNvPr>
          <p:cNvSpPr/>
          <p:nvPr/>
        </p:nvSpPr>
        <p:spPr>
          <a:xfrm>
            <a:off x="8987441" y="10924860"/>
            <a:ext cx="12946880" cy="980449"/>
          </a:xfrm>
          <a:prstGeom prst="roundRect">
            <a:avLst/>
          </a:prstGeom>
          <a:solidFill>
            <a:srgbClr val="1EBC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prstClr val="white"/>
                </a:solidFill>
                <a:latin typeface="Roboto" panose="020B0604020202020204" charset="0"/>
                <a:ea typeface="Roboto" panose="020B0604020202020204" charset="0"/>
              </a:rPr>
              <a:t>Wi-Fi</a:t>
            </a:r>
            <a:endParaRPr lang="en-US" sz="4000">
              <a:solidFill>
                <a:prstClr val="white"/>
              </a:solidFill>
              <a:latin typeface="Roboto" panose="020B0604020202020204" charset="0"/>
              <a:ea typeface="Roboto" panose="020B0604020202020204" charset="0"/>
            </a:endParaRPr>
          </a:p>
        </p:txBody>
      </p:sp>
      <p:sp>
        <p:nvSpPr>
          <p:cNvPr id="9" name="Rectangle: Rounded Corners 8">
            <a:extLst>
              <a:ext uri="{FF2B5EF4-FFF2-40B4-BE49-F238E27FC236}">
                <a16:creationId xmlns:a16="http://schemas.microsoft.com/office/drawing/2014/main" id="{A3F2AC0D-51C6-80F0-B6D6-196A6C461F30}"/>
              </a:ext>
            </a:extLst>
          </p:cNvPr>
          <p:cNvSpPr/>
          <p:nvPr/>
        </p:nvSpPr>
        <p:spPr>
          <a:xfrm>
            <a:off x="1442862" y="9807144"/>
            <a:ext cx="10245729" cy="980449"/>
          </a:xfrm>
          <a:prstGeom prst="roundRect">
            <a:avLst/>
          </a:prstGeom>
          <a:solidFill>
            <a:srgbClr val="1EBC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prstClr val="white"/>
                </a:solidFill>
                <a:latin typeface="Roboto" panose="020B0604020202020204" charset="0"/>
                <a:ea typeface="Roboto" panose="020B0604020202020204" charset="0"/>
              </a:rPr>
              <a:t>ESP32</a:t>
            </a:r>
            <a:endParaRPr lang="en-US" sz="4000">
              <a:solidFill>
                <a:prstClr val="white"/>
              </a:solidFill>
              <a:latin typeface="Roboto" panose="020B0604020202020204" charset="0"/>
              <a:ea typeface="Roboto" panose="020B0604020202020204" charset="0"/>
            </a:endParaRPr>
          </a:p>
        </p:txBody>
      </p:sp>
      <p:sp>
        <p:nvSpPr>
          <p:cNvPr id="10" name="Rectangle: Rounded Corners 9">
            <a:extLst>
              <a:ext uri="{FF2B5EF4-FFF2-40B4-BE49-F238E27FC236}">
                <a16:creationId xmlns:a16="http://schemas.microsoft.com/office/drawing/2014/main" id="{6BFE5F45-9911-2562-367C-DD967160DE33}"/>
              </a:ext>
            </a:extLst>
          </p:cNvPr>
          <p:cNvSpPr/>
          <p:nvPr/>
        </p:nvSpPr>
        <p:spPr>
          <a:xfrm>
            <a:off x="11781735" y="9807144"/>
            <a:ext cx="10152588" cy="980449"/>
          </a:xfrm>
          <a:prstGeom prst="roundRect">
            <a:avLst/>
          </a:prstGeom>
          <a:solidFill>
            <a:srgbClr val="1EBCC5">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prstClr val="white"/>
                </a:solidFill>
                <a:latin typeface="Roboto" panose="020B0604020202020204" charset="0"/>
                <a:ea typeface="Roboto" panose="020B0604020202020204" charset="0"/>
              </a:rPr>
              <a:t>ESP8266</a:t>
            </a:r>
            <a:endParaRPr lang="en-US" sz="4000">
              <a:solidFill>
                <a:prstClr val="white"/>
              </a:solidFill>
              <a:latin typeface="Roboto" panose="020B0604020202020204" charset="0"/>
              <a:ea typeface="Roboto" panose="020B0604020202020204" charset="0"/>
            </a:endParaRPr>
          </a:p>
        </p:txBody>
      </p:sp>
      <p:sp>
        <p:nvSpPr>
          <p:cNvPr id="11" name="Rectangle: Rounded Corners 10">
            <a:extLst>
              <a:ext uri="{FF2B5EF4-FFF2-40B4-BE49-F238E27FC236}">
                <a16:creationId xmlns:a16="http://schemas.microsoft.com/office/drawing/2014/main" id="{AAD2FA59-4A93-7A4A-8F6E-3E19D2D8B59A}"/>
              </a:ext>
            </a:extLst>
          </p:cNvPr>
          <p:cNvSpPr/>
          <p:nvPr/>
        </p:nvSpPr>
        <p:spPr>
          <a:xfrm>
            <a:off x="1442863" y="8689428"/>
            <a:ext cx="20491460" cy="980449"/>
          </a:xfrm>
          <a:prstGeom prst="roundRect">
            <a:avLst/>
          </a:prstGeom>
          <a:solidFill>
            <a:srgbClr val="1EBC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prstClr val="white"/>
                </a:solidFill>
                <a:latin typeface="Roboto" panose="020B0604020202020204" charset="0"/>
                <a:ea typeface="Roboto" panose="020B0604020202020204" charset="0"/>
              </a:rPr>
              <a:t>ESP-IDF</a:t>
            </a:r>
            <a:endParaRPr lang="en-US" sz="4000">
              <a:solidFill>
                <a:prstClr val="white"/>
              </a:solidFill>
              <a:latin typeface="Roboto" panose="020B0604020202020204" charset="0"/>
              <a:ea typeface="Roboto" panose="020B0604020202020204" charset="0"/>
            </a:endParaRPr>
          </a:p>
        </p:txBody>
      </p:sp>
      <p:sp>
        <p:nvSpPr>
          <p:cNvPr id="12" name="Rectangle: Rounded Corners 11">
            <a:extLst>
              <a:ext uri="{FF2B5EF4-FFF2-40B4-BE49-F238E27FC236}">
                <a16:creationId xmlns:a16="http://schemas.microsoft.com/office/drawing/2014/main" id="{56C39AB9-4B24-F6B9-401E-3F5411B3A573}"/>
              </a:ext>
            </a:extLst>
          </p:cNvPr>
          <p:cNvSpPr/>
          <p:nvPr/>
        </p:nvSpPr>
        <p:spPr>
          <a:xfrm>
            <a:off x="9080592" y="7583848"/>
            <a:ext cx="5216002" cy="980449"/>
          </a:xfrm>
          <a:prstGeom prst="roundRect">
            <a:avLst/>
          </a:prstGeom>
          <a:solidFill>
            <a:srgbClr val="1EBC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prstClr val="white"/>
                </a:solidFill>
                <a:latin typeface="Roboto" panose="020B0604020202020204" charset="0"/>
                <a:ea typeface="Roboto" panose="020B0604020202020204" charset="0"/>
              </a:rPr>
              <a:t>Unified Provisioning</a:t>
            </a:r>
            <a:endParaRPr lang="en-US" sz="4000">
              <a:solidFill>
                <a:prstClr val="white"/>
              </a:solidFill>
              <a:latin typeface="Roboto" panose="020B0604020202020204" charset="0"/>
              <a:ea typeface="Roboto" panose="020B0604020202020204" charset="0"/>
            </a:endParaRPr>
          </a:p>
        </p:txBody>
      </p:sp>
      <p:sp>
        <p:nvSpPr>
          <p:cNvPr id="13" name="Rectangle: Rounded Corners 12">
            <a:extLst>
              <a:ext uri="{FF2B5EF4-FFF2-40B4-BE49-F238E27FC236}">
                <a16:creationId xmlns:a16="http://schemas.microsoft.com/office/drawing/2014/main" id="{1ED3D3E3-EA01-C391-1704-577B28F9A6B5}"/>
              </a:ext>
            </a:extLst>
          </p:cNvPr>
          <p:cNvSpPr/>
          <p:nvPr/>
        </p:nvSpPr>
        <p:spPr>
          <a:xfrm>
            <a:off x="5038366" y="6383506"/>
            <a:ext cx="3504180" cy="22108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prstClr val="white"/>
                </a:solidFill>
                <a:latin typeface="Roboto" panose="020B0604020202020204" charset="0"/>
                <a:ea typeface="Roboto" panose="020B0604020202020204" charset="0"/>
              </a:rPr>
              <a:t>heartbeat</a:t>
            </a:r>
            <a:endParaRPr lang="en-US" sz="3600">
              <a:solidFill>
                <a:prstClr val="white"/>
              </a:solidFill>
              <a:latin typeface="Roboto" panose="020B0604020202020204" charset="0"/>
              <a:ea typeface="Roboto" panose="020B0604020202020204" charset="0"/>
            </a:endParaRPr>
          </a:p>
        </p:txBody>
      </p:sp>
      <p:sp>
        <p:nvSpPr>
          <p:cNvPr id="14" name="Rectangle: Rounded Corners 13">
            <a:extLst>
              <a:ext uri="{FF2B5EF4-FFF2-40B4-BE49-F238E27FC236}">
                <a16:creationId xmlns:a16="http://schemas.microsoft.com/office/drawing/2014/main" id="{BD8BAC18-DB65-F65C-7592-87A1123467B5}"/>
              </a:ext>
            </a:extLst>
          </p:cNvPr>
          <p:cNvSpPr/>
          <p:nvPr/>
        </p:nvSpPr>
        <p:spPr>
          <a:xfrm>
            <a:off x="18338381" y="6360854"/>
            <a:ext cx="3595942" cy="2210868"/>
          </a:xfrm>
          <a:prstGeom prst="roundRect">
            <a:avLst/>
          </a:prstGeom>
          <a:solidFill>
            <a:srgbClr val="FAA61A">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prstClr val="white"/>
                </a:solidFill>
                <a:latin typeface="Roboto" panose="020B0604020202020204" charset="0"/>
                <a:ea typeface="Roboto" panose="020B0604020202020204" charset="0"/>
              </a:rPr>
              <a:t>secure</a:t>
            </a:r>
            <a:br>
              <a:rPr lang="en-US" sz="3200">
                <a:solidFill>
                  <a:prstClr val="white"/>
                </a:solidFill>
                <a:latin typeface="Roboto" panose="020B0604020202020204" charset="0"/>
                <a:ea typeface="Roboto" panose="020B0604020202020204" charset="0"/>
              </a:rPr>
            </a:br>
            <a:r>
              <a:rPr lang="en-US" sz="3200">
                <a:solidFill>
                  <a:prstClr val="white"/>
                </a:solidFill>
                <a:latin typeface="Roboto" panose="020B0604020202020204" charset="0"/>
                <a:ea typeface="Roboto" panose="020B0604020202020204" charset="0"/>
              </a:rPr>
              <a:t>upload</a:t>
            </a:r>
          </a:p>
        </p:txBody>
      </p:sp>
      <p:sp>
        <p:nvSpPr>
          <p:cNvPr id="15" name="Rectangle: Rounded Corners 14">
            <a:extLst>
              <a:ext uri="{FF2B5EF4-FFF2-40B4-BE49-F238E27FC236}">
                <a16:creationId xmlns:a16="http://schemas.microsoft.com/office/drawing/2014/main" id="{5AD9756C-C8BD-F2E0-F2CA-A294D5729CB0}"/>
              </a:ext>
            </a:extLst>
          </p:cNvPr>
          <p:cNvSpPr/>
          <p:nvPr/>
        </p:nvSpPr>
        <p:spPr>
          <a:xfrm>
            <a:off x="1440571" y="6360854"/>
            <a:ext cx="3504180" cy="22108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prstClr val="white"/>
                </a:solidFill>
                <a:latin typeface="Roboto" panose="020B0604020202020204" charset="0"/>
                <a:ea typeface="Roboto" panose="020B0604020202020204" charset="0"/>
              </a:rPr>
              <a:t>time syncing (NTP)</a:t>
            </a:r>
            <a:endParaRPr lang="en-US" sz="3600">
              <a:solidFill>
                <a:prstClr val="white"/>
              </a:solidFill>
              <a:latin typeface="Roboto" panose="020B0604020202020204" charset="0"/>
              <a:ea typeface="Roboto" panose="020B0604020202020204" charset="0"/>
            </a:endParaRPr>
          </a:p>
        </p:txBody>
      </p:sp>
      <p:sp>
        <p:nvSpPr>
          <p:cNvPr id="16" name="Rectangle: Rounded Corners 15">
            <a:extLst>
              <a:ext uri="{FF2B5EF4-FFF2-40B4-BE49-F238E27FC236}">
                <a16:creationId xmlns:a16="http://schemas.microsoft.com/office/drawing/2014/main" id="{A8CA652C-E220-104A-8F39-156355833B3A}"/>
              </a:ext>
            </a:extLst>
          </p:cNvPr>
          <p:cNvSpPr/>
          <p:nvPr/>
        </p:nvSpPr>
        <p:spPr>
          <a:xfrm>
            <a:off x="14705331" y="6360854"/>
            <a:ext cx="3521588" cy="2210868"/>
          </a:xfrm>
          <a:prstGeom prst="roundRect">
            <a:avLst/>
          </a:prstGeom>
          <a:solidFill>
            <a:srgbClr val="FAA61A">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prstClr val="white"/>
                </a:solidFill>
                <a:latin typeface="Roboto" panose="020B0604020202020204" charset="0"/>
                <a:ea typeface="Roboto" panose="020B0604020202020204" charset="0"/>
              </a:rPr>
              <a:t>persistent buffering</a:t>
            </a:r>
            <a:endParaRPr lang="en-US" sz="3200" dirty="0">
              <a:solidFill>
                <a:prstClr val="white"/>
              </a:solidFill>
              <a:latin typeface="Roboto" panose="020B0604020202020204" charset="0"/>
              <a:ea typeface="Roboto" panose="020B0604020202020204" charset="0"/>
            </a:endParaRPr>
          </a:p>
        </p:txBody>
      </p:sp>
      <p:sp>
        <p:nvSpPr>
          <p:cNvPr id="17" name="Rectangle: Rounded Corners 16">
            <a:extLst>
              <a:ext uri="{FF2B5EF4-FFF2-40B4-BE49-F238E27FC236}">
                <a16:creationId xmlns:a16="http://schemas.microsoft.com/office/drawing/2014/main" id="{1ACE1357-A8F0-F9CF-9952-4845F0050706}"/>
              </a:ext>
            </a:extLst>
          </p:cNvPr>
          <p:cNvSpPr/>
          <p:nvPr/>
        </p:nvSpPr>
        <p:spPr>
          <a:xfrm>
            <a:off x="1450241" y="3752850"/>
            <a:ext cx="7444060" cy="2210868"/>
          </a:xfrm>
          <a:prstGeom prst="roundRect">
            <a:avLst/>
          </a:prstGeom>
          <a:solidFill>
            <a:srgbClr val="F1668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srgbClr val="FFFFFF"/>
                </a:solidFill>
                <a:latin typeface="Roboto" panose="020B0604020202020204" charset="0"/>
                <a:ea typeface="Roboto" panose="020B0604020202020204" charset="0"/>
              </a:rPr>
              <a:t>presence detection</a:t>
            </a:r>
          </a:p>
        </p:txBody>
      </p:sp>
      <p:sp>
        <p:nvSpPr>
          <p:cNvPr id="18" name="Rectangle: Rounded Corners 17">
            <a:extLst>
              <a:ext uri="{FF2B5EF4-FFF2-40B4-BE49-F238E27FC236}">
                <a16:creationId xmlns:a16="http://schemas.microsoft.com/office/drawing/2014/main" id="{3A896792-37E2-F9BB-B9F5-D791BF5C32C2}"/>
              </a:ext>
            </a:extLst>
          </p:cNvPr>
          <p:cNvSpPr/>
          <p:nvPr/>
        </p:nvSpPr>
        <p:spPr>
          <a:xfrm>
            <a:off x="1220417" y="6198569"/>
            <a:ext cx="20900188" cy="5844007"/>
          </a:xfrm>
          <a:prstGeom prst="roundRect">
            <a:avLst>
              <a:gd name="adj" fmla="val 3612"/>
            </a:avLst>
          </a:prstGeom>
          <a:noFill/>
          <a:ln w="28575">
            <a:solidFill>
              <a:srgbClr val="FAA6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Roboto" panose="020B0604020202020204" charset="0"/>
              <a:ea typeface="Roboto" panose="020B0604020202020204" charset="0"/>
            </a:endParaRPr>
          </a:p>
        </p:txBody>
      </p:sp>
      <p:sp>
        <p:nvSpPr>
          <p:cNvPr id="19" name="Rectangle: Rounded Corners 18">
            <a:extLst>
              <a:ext uri="{FF2B5EF4-FFF2-40B4-BE49-F238E27FC236}">
                <a16:creationId xmlns:a16="http://schemas.microsoft.com/office/drawing/2014/main" id="{964BA3B0-3650-07E8-4384-57534F45F039}"/>
              </a:ext>
            </a:extLst>
          </p:cNvPr>
          <p:cNvSpPr/>
          <p:nvPr/>
        </p:nvSpPr>
        <p:spPr>
          <a:xfrm>
            <a:off x="9080592" y="3752850"/>
            <a:ext cx="6333717" cy="2210868"/>
          </a:xfrm>
          <a:prstGeom prst="roundRect">
            <a:avLst/>
          </a:prstGeom>
          <a:solidFill>
            <a:srgbClr val="F1668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srgbClr val="FFFFFF"/>
                </a:solidFill>
                <a:latin typeface="Roboto" panose="020B0604020202020204" charset="0"/>
                <a:ea typeface="Roboto" panose="020B0604020202020204" charset="0"/>
              </a:rPr>
              <a:t>CO</a:t>
            </a:r>
            <a:r>
              <a:rPr lang="en-US" sz="3200" baseline="-25000">
                <a:solidFill>
                  <a:srgbClr val="FFFFFF"/>
                </a:solidFill>
                <a:latin typeface="Roboto" panose="020B0604020202020204" charset="0"/>
                <a:ea typeface="Roboto" panose="020B0604020202020204" charset="0"/>
              </a:rPr>
              <a:t>2</a:t>
            </a:r>
            <a:r>
              <a:rPr lang="en-US" sz="3200">
                <a:solidFill>
                  <a:srgbClr val="FFFFFF"/>
                </a:solidFill>
                <a:latin typeface="Roboto" panose="020B0604020202020204" charset="0"/>
                <a:ea typeface="Roboto" panose="020B0604020202020204" charset="0"/>
              </a:rPr>
              <a:t> measurements</a:t>
            </a:r>
            <a:endParaRPr lang="en-US" sz="3600">
              <a:solidFill>
                <a:srgbClr val="FFFFFF"/>
              </a:solidFill>
              <a:latin typeface="Roboto" panose="020B0604020202020204" charset="0"/>
              <a:ea typeface="Roboto" panose="020B0604020202020204" charset="0"/>
            </a:endParaRPr>
          </a:p>
        </p:txBody>
      </p:sp>
    </p:spTree>
    <p:extLst>
      <p:ext uri="{BB962C8B-B14F-4D97-AF65-F5344CB8AC3E}">
        <p14:creationId xmlns:p14="http://schemas.microsoft.com/office/powerpoint/2010/main" val="41892964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DECE168-4C1A-4211-A4E1-EDE6C92E293E}"/>
              </a:ext>
            </a:extLst>
          </p:cNvPr>
          <p:cNvSpPr>
            <a:spLocks noGrp="1"/>
          </p:cNvSpPr>
          <p:nvPr>
            <p:ph type="body" sz="quarter" idx="14"/>
          </p:nvPr>
        </p:nvSpPr>
        <p:spPr/>
        <p:txBody>
          <a:bodyPr/>
          <a:lstStyle/>
          <a:p>
            <a:r>
              <a:rPr lang="nl-NL" dirty="0">
                <a:solidFill>
                  <a:srgbClr val="F16682"/>
                </a:solidFill>
              </a:rPr>
              <a:t>Twomes WP2: Data </a:t>
            </a:r>
            <a:r>
              <a:rPr lang="nl-NL" dirty="0" err="1">
                <a:solidFill>
                  <a:srgbClr val="F16682"/>
                </a:solidFill>
              </a:rPr>
              <a:t>collection</a:t>
            </a:r>
            <a:endParaRPr lang="nl-NL" dirty="0">
              <a:solidFill>
                <a:srgbClr val="F16682"/>
              </a:solidFill>
            </a:endParaRPr>
          </a:p>
        </p:txBody>
      </p:sp>
      <p:sp>
        <p:nvSpPr>
          <p:cNvPr id="4" name="Titel 3">
            <a:extLst>
              <a:ext uri="{FF2B5EF4-FFF2-40B4-BE49-F238E27FC236}">
                <a16:creationId xmlns:a16="http://schemas.microsoft.com/office/drawing/2014/main" id="{F9C07BA7-A5A3-47BF-979D-0D51D3A391F6}"/>
              </a:ext>
            </a:extLst>
          </p:cNvPr>
          <p:cNvSpPr>
            <a:spLocks noGrp="1"/>
          </p:cNvSpPr>
          <p:nvPr>
            <p:ph type="title"/>
          </p:nvPr>
        </p:nvSpPr>
        <p:spPr>
          <a:xfrm>
            <a:off x="11381439" y="1235968"/>
            <a:ext cx="10212030" cy="1360961"/>
          </a:xfrm>
        </p:spPr>
        <p:txBody>
          <a:bodyPr>
            <a:normAutofit/>
          </a:bodyPr>
          <a:lstStyle/>
          <a:p>
            <a:r>
              <a:rPr lang="nl-NL" dirty="0">
                <a:solidFill>
                  <a:srgbClr val="F16682"/>
                </a:solidFill>
              </a:rPr>
              <a:t>Firmware data flow</a:t>
            </a:r>
          </a:p>
        </p:txBody>
      </p:sp>
      <p:sp>
        <p:nvSpPr>
          <p:cNvPr id="5" name="Rectangle: Rounded Corners 4">
            <a:extLst>
              <a:ext uri="{FF2B5EF4-FFF2-40B4-BE49-F238E27FC236}">
                <a16:creationId xmlns:a16="http://schemas.microsoft.com/office/drawing/2014/main" id="{19B11363-7F26-8173-0292-6BED951DF871}"/>
              </a:ext>
            </a:extLst>
          </p:cNvPr>
          <p:cNvSpPr/>
          <p:nvPr/>
        </p:nvSpPr>
        <p:spPr>
          <a:xfrm>
            <a:off x="2946137" y="2876246"/>
            <a:ext cx="18631070" cy="10687107"/>
          </a:xfrm>
          <a:prstGeom prst="roundRect">
            <a:avLst>
              <a:gd name="adj" fmla="val 3612"/>
            </a:avLst>
          </a:prstGeom>
          <a:solidFill>
            <a:srgbClr val="FFC000">
              <a:alpha val="5098"/>
            </a:srgbClr>
          </a:solidFill>
          <a:ln w="28575">
            <a:solidFill>
              <a:srgbClr val="FAA6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Roboto" panose="020B0604020202020204" charset="0"/>
              <a:ea typeface="Roboto" panose="020B0604020202020204" charset="0"/>
            </a:endParaRPr>
          </a:p>
        </p:txBody>
      </p:sp>
      <p:sp>
        <p:nvSpPr>
          <p:cNvPr id="7" name="Rectangle: Rounded Corners 6">
            <a:extLst>
              <a:ext uri="{FF2B5EF4-FFF2-40B4-BE49-F238E27FC236}">
                <a16:creationId xmlns:a16="http://schemas.microsoft.com/office/drawing/2014/main" id="{9D526096-80B1-4B56-D6E3-CF446D5C1479}"/>
              </a:ext>
            </a:extLst>
          </p:cNvPr>
          <p:cNvSpPr/>
          <p:nvPr/>
        </p:nvSpPr>
        <p:spPr>
          <a:xfrm>
            <a:off x="3071349" y="5650857"/>
            <a:ext cx="18413416" cy="7750189"/>
          </a:xfrm>
          <a:prstGeom prst="roundRect">
            <a:avLst>
              <a:gd name="adj" fmla="val 3612"/>
            </a:avLst>
          </a:prstGeom>
          <a:solidFill>
            <a:srgbClr val="FFC000">
              <a:alpha val="10196"/>
            </a:srgbClr>
          </a:solidFill>
          <a:ln w="28575">
            <a:solidFill>
              <a:srgbClr val="FAA6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Roboto" panose="020B0604020202020204" charset="0"/>
              <a:ea typeface="Roboto" panose="020B0604020202020204" charset="0"/>
            </a:endParaRPr>
          </a:p>
        </p:txBody>
      </p:sp>
      <p:sp>
        <p:nvSpPr>
          <p:cNvPr id="8" name="Rectangle: Rounded Corners 7">
            <a:extLst>
              <a:ext uri="{FF2B5EF4-FFF2-40B4-BE49-F238E27FC236}">
                <a16:creationId xmlns:a16="http://schemas.microsoft.com/office/drawing/2014/main" id="{32C6031C-505D-2479-A97F-50CC1D921B3F}"/>
              </a:ext>
            </a:extLst>
          </p:cNvPr>
          <p:cNvSpPr/>
          <p:nvPr/>
        </p:nvSpPr>
        <p:spPr>
          <a:xfrm>
            <a:off x="7259374" y="5913896"/>
            <a:ext cx="6223232" cy="1980941"/>
          </a:xfrm>
          <a:prstGeom prst="roundRect">
            <a:avLst/>
          </a:prstGeom>
          <a:solidFill>
            <a:srgbClr val="00B05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r>
              <a:rPr lang="en-US" sz="3200">
                <a:solidFill>
                  <a:prstClr val="white"/>
                </a:solidFill>
                <a:latin typeface="Roboto" panose="020B0604020202020204" charset="0"/>
                <a:ea typeface="Roboto" panose="020B0604020202020204" charset="0"/>
              </a:rPr>
            </a:br>
            <a:br>
              <a:rPr lang="en-US" sz="3200">
                <a:solidFill>
                  <a:prstClr val="white"/>
                </a:solidFill>
                <a:latin typeface="Roboto" panose="020B0604020202020204" charset="0"/>
                <a:ea typeface="Roboto" panose="020B0604020202020204" charset="0"/>
              </a:rPr>
            </a:br>
            <a:r>
              <a:rPr lang="en-US" sz="3200">
                <a:solidFill>
                  <a:prstClr val="white"/>
                </a:solidFill>
                <a:latin typeface="Roboto" panose="020B0604020202020204" charset="0"/>
                <a:ea typeface="Roboto" panose="020B0604020202020204" charset="0"/>
              </a:rPr>
              <a:t>      Secure Upload</a:t>
            </a:r>
            <a:endParaRPr lang="en-US" sz="3600">
              <a:solidFill>
                <a:prstClr val="white"/>
              </a:solidFill>
              <a:latin typeface="Roboto" panose="020B0604020202020204" charset="0"/>
              <a:ea typeface="Roboto" panose="020B0604020202020204" charset="0"/>
            </a:endParaRPr>
          </a:p>
        </p:txBody>
      </p:sp>
      <p:cxnSp>
        <p:nvCxnSpPr>
          <p:cNvPr id="9" name="Straight Arrow Connector 8">
            <a:extLst>
              <a:ext uri="{FF2B5EF4-FFF2-40B4-BE49-F238E27FC236}">
                <a16:creationId xmlns:a16="http://schemas.microsoft.com/office/drawing/2014/main" id="{34B93207-9A0F-74CC-9178-84618EE92431}"/>
              </a:ext>
            </a:extLst>
          </p:cNvPr>
          <p:cNvCxnSpPr>
            <a:cxnSpLocks/>
            <a:stCxn id="25" idx="3"/>
            <a:endCxn id="22" idx="0"/>
          </p:cNvCxnSpPr>
          <p:nvPr/>
        </p:nvCxnSpPr>
        <p:spPr>
          <a:xfrm>
            <a:off x="5922447" y="6880296"/>
            <a:ext cx="11441418" cy="566614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AE2B2A8E-638B-E003-9882-759CCB4B6E37}"/>
              </a:ext>
            </a:extLst>
          </p:cNvPr>
          <p:cNvSpPr/>
          <p:nvPr/>
        </p:nvSpPr>
        <p:spPr>
          <a:xfrm>
            <a:off x="1575591" y="2876246"/>
            <a:ext cx="1366334" cy="9341503"/>
          </a:xfrm>
          <a:prstGeom prst="roundRect">
            <a:avLst>
              <a:gd name="adj" fmla="val 3612"/>
            </a:avLst>
          </a:prstGeom>
          <a:solidFill>
            <a:srgbClr val="00B050">
              <a:alpha val="50196"/>
            </a:srgb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Roboto" panose="020B0604020202020204" charset="0"/>
              <a:ea typeface="Roboto" panose="020B0604020202020204" charset="0"/>
            </a:endParaRPr>
          </a:p>
        </p:txBody>
      </p:sp>
      <p:grpSp>
        <p:nvGrpSpPr>
          <p:cNvPr id="11" name="Group 10">
            <a:extLst>
              <a:ext uri="{FF2B5EF4-FFF2-40B4-BE49-F238E27FC236}">
                <a16:creationId xmlns:a16="http://schemas.microsoft.com/office/drawing/2014/main" id="{AFD7A06C-1D67-E95A-CC3A-95C399FA5DEB}"/>
              </a:ext>
            </a:extLst>
          </p:cNvPr>
          <p:cNvGrpSpPr/>
          <p:nvPr/>
        </p:nvGrpSpPr>
        <p:grpSpPr>
          <a:xfrm>
            <a:off x="2107487" y="4085766"/>
            <a:ext cx="579624" cy="602023"/>
            <a:chOff x="8720566" y="5525606"/>
            <a:chExt cx="579624" cy="602023"/>
          </a:xfrm>
          <a:solidFill>
            <a:srgbClr val="FAA61A">
              <a:alpha val="85098"/>
            </a:srgbClr>
          </a:solidFill>
        </p:grpSpPr>
        <p:sp>
          <p:nvSpPr>
            <p:cNvPr id="12" name="Rectangle: Rounded Corners 11">
              <a:extLst>
                <a:ext uri="{FF2B5EF4-FFF2-40B4-BE49-F238E27FC236}">
                  <a16:creationId xmlns:a16="http://schemas.microsoft.com/office/drawing/2014/main" id="{F58B1E55-EC62-7DD5-291C-C24660B516DC}"/>
                </a:ext>
              </a:extLst>
            </p:cNvPr>
            <p:cNvSpPr/>
            <p:nvPr/>
          </p:nvSpPr>
          <p:spPr>
            <a:xfrm>
              <a:off x="8720566" y="5525606"/>
              <a:ext cx="579624" cy="602023"/>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1828800"/>
              <a:endParaRPr lang="en-US" sz="3600">
                <a:solidFill>
                  <a:prstClr val="white"/>
                </a:solidFill>
                <a:latin typeface="Roboto" panose="020B0604020202020204" charset="0"/>
                <a:ea typeface="Roboto" panose="020B0604020202020204" charset="0"/>
              </a:endParaRPr>
            </a:p>
          </p:txBody>
        </p:sp>
        <p:pic>
          <p:nvPicPr>
            <p:cNvPr id="13" name="Graphic 12" descr="Stopwatch 75% with solid fill">
              <a:extLst>
                <a:ext uri="{FF2B5EF4-FFF2-40B4-BE49-F238E27FC236}">
                  <a16:creationId xmlns:a16="http://schemas.microsoft.com/office/drawing/2014/main" id="{34F4E2BB-7553-39A8-961B-888F9DA61E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70502" y="5586741"/>
              <a:ext cx="479753" cy="479753"/>
            </a:xfrm>
            <a:prstGeom prst="rect">
              <a:avLst/>
            </a:prstGeom>
          </p:spPr>
        </p:pic>
      </p:grpSp>
      <p:cxnSp>
        <p:nvCxnSpPr>
          <p:cNvPr id="14" name="Connector: Elbow 13">
            <a:extLst>
              <a:ext uri="{FF2B5EF4-FFF2-40B4-BE49-F238E27FC236}">
                <a16:creationId xmlns:a16="http://schemas.microsoft.com/office/drawing/2014/main" id="{D8396F7A-61B0-A1EA-DD2A-F9715FBBEEBC}"/>
              </a:ext>
            </a:extLst>
          </p:cNvPr>
          <p:cNvCxnSpPr>
            <a:cxnSpLocks/>
          </p:cNvCxnSpPr>
          <p:nvPr/>
        </p:nvCxnSpPr>
        <p:spPr>
          <a:xfrm flipV="1">
            <a:off x="2427626" y="4386777"/>
            <a:ext cx="1113762" cy="1"/>
          </a:xfrm>
          <a:prstGeom prst="bentConnector3">
            <a:avLst>
              <a:gd name="adj1" fmla="val 50000"/>
            </a:avLst>
          </a:prstGeom>
          <a:ln w="381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02612A6-8217-C924-B3F5-96C2D70242D9}"/>
              </a:ext>
            </a:extLst>
          </p:cNvPr>
          <p:cNvGrpSpPr/>
          <p:nvPr/>
        </p:nvGrpSpPr>
        <p:grpSpPr>
          <a:xfrm>
            <a:off x="1955087" y="3933366"/>
            <a:ext cx="579624" cy="602023"/>
            <a:chOff x="8720566" y="5525606"/>
            <a:chExt cx="579624" cy="602023"/>
          </a:xfrm>
          <a:solidFill>
            <a:srgbClr val="FAA61A">
              <a:alpha val="85098"/>
            </a:srgbClr>
          </a:solidFill>
        </p:grpSpPr>
        <p:sp>
          <p:nvSpPr>
            <p:cNvPr id="16" name="Rectangle: Rounded Corners 15">
              <a:extLst>
                <a:ext uri="{FF2B5EF4-FFF2-40B4-BE49-F238E27FC236}">
                  <a16:creationId xmlns:a16="http://schemas.microsoft.com/office/drawing/2014/main" id="{07110858-7545-D20D-A196-95418C6C105C}"/>
                </a:ext>
              </a:extLst>
            </p:cNvPr>
            <p:cNvSpPr/>
            <p:nvPr/>
          </p:nvSpPr>
          <p:spPr>
            <a:xfrm>
              <a:off x="8720566" y="5525606"/>
              <a:ext cx="579624" cy="602023"/>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1828800"/>
              <a:endParaRPr lang="en-US" sz="3600">
                <a:solidFill>
                  <a:prstClr val="white"/>
                </a:solidFill>
                <a:latin typeface="Roboto" panose="020B0604020202020204" charset="0"/>
                <a:ea typeface="Roboto" panose="020B0604020202020204" charset="0"/>
              </a:endParaRPr>
            </a:p>
          </p:txBody>
        </p:sp>
        <p:pic>
          <p:nvPicPr>
            <p:cNvPr id="17" name="Graphic 16" descr="Stopwatch 75% with solid fill">
              <a:extLst>
                <a:ext uri="{FF2B5EF4-FFF2-40B4-BE49-F238E27FC236}">
                  <a16:creationId xmlns:a16="http://schemas.microsoft.com/office/drawing/2014/main" id="{6E079B01-9A6C-DB37-5596-9EA037B684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70502" y="5586741"/>
              <a:ext cx="479753" cy="479753"/>
            </a:xfrm>
            <a:prstGeom prst="rect">
              <a:avLst/>
            </a:prstGeom>
          </p:spPr>
        </p:pic>
      </p:grpSp>
      <p:cxnSp>
        <p:nvCxnSpPr>
          <p:cNvPr id="18" name="Connector: Elbow 17">
            <a:extLst>
              <a:ext uri="{FF2B5EF4-FFF2-40B4-BE49-F238E27FC236}">
                <a16:creationId xmlns:a16="http://schemas.microsoft.com/office/drawing/2014/main" id="{418AAE09-3FD6-AF29-92FB-B79359ECEC94}"/>
              </a:ext>
            </a:extLst>
          </p:cNvPr>
          <p:cNvCxnSpPr>
            <a:cxnSpLocks/>
          </p:cNvCxnSpPr>
          <p:nvPr/>
        </p:nvCxnSpPr>
        <p:spPr>
          <a:xfrm flipV="1">
            <a:off x="2275226" y="4234377"/>
            <a:ext cx="1113762" cy="1"/>
          </a:xfrm>
          <a:prstGeom prst="bentConnector3">
            <a:avLst>
              <a:gd name="adj1" fmla="val 50000"/>
            </a:avLst>
          </a:prstGeom>
          <a:ln w="381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9608F35E-34EC-9F4F-A118-E364426A9F4A}"/>
              </a:ext>
            </a:extLst>
          </p:cNvPr>
          <p:cNvSpPr/>
          <p:nvPr/>
        </p:nvSpPr>
        <p:spPr>
          <a:xfrm>
            <a:off x="14431513" y="5593117"/>
            <a:ext cx="5170600" cy="762304"/>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srgbClr val="FAA61A"/>
                </a:solidFill>
                <a:latin typeface="Roboto" panose="020B0604020202020204" charset="0"/>
                <a:ea typeface="Roboto" panose="020B0604020202020204" charset="0"/>
              </a:rPr>
              <a:t>Twomes generic firmware</a:t>
            </a:r>
            <a:endParaRPr lang="en-US" sz="3600">
              <a:solidFill>
                <a:srgbClr val="FAA61A"/>
              </a:solidFill>
              <a:latin typeface="Roboto" panose="020B0604020202020204" charset="0"/>
              <a:ea typeface="Roboto" panose="020B0604020202020204" charset="0"/>
            </a:endParaRPr>
          </a:p>
        </p:txBody>
      </p:sp>
      <p:sp>
        <p:nvSpPr>
          <p:cNvPr id="20" name="Rectangle: Rounded Corners 19">
            <a:extLst>
              <a:ext uri="{FF2B5EF4-FFF2-40B4-BE49-F238E27FC236}">
                <a16:creationId xmlns:a16="http://schemas.microsoft.com/office/drawing/2014/main" id="{CE03F6D5-00A5-BB15-3C07-16B0D253FB8F}"/>
              </a:ext>
            </a:extLst>
          </p:cNvPr>
          <p:cNvSpPr/>
          <p:nvPr/>
        </p:nvSpPr>
        <p:spPr>
          <a:xfrm>
            <a:off x="3519970" y="3532176"/>
            <a:ext cx="2779650" cy="1709202"/>
          </a:xfrm>
          <a:prstGeom prst="roundRect">
            <a:avLst/>
          </a:prstGeom>
          <a:solidFill>
            <a:srgbClr val="FFFFFF"/>
          </a:solidFill>
          <a:ln w="28575">
            <a:solidFill>
              <a:srgbClr val="FAA6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srgbClr val="FAA61A"/>
                </a:solidFill>
                <a:latin typeface="Roboto" panose="020B0604020202020204" charset="0"/>
                <a:ea typeface="Roboto" panose="020B0604020202020204" charset="0"/>
              </a:rPr>
              <a:t>other measure-</a:t>
            </a:r>
            <a:r>
              <a:rPr lang="en-US" sz="3200" err="1">
                <a:solidFill>
                  <a:srgbClr val="FAA61A"/>
                </a:solidFill>
                <a:latin typeface="Roboto" panose="020B0604020202020204" charset="0"/>
                <a:ea typeface="Roboto" panose="020B0604020202020204" charset="0"/>
              </a:rPr>
              <a:t>ments</a:t>
            </a:r>
            <a:endParaRPr lang="en-US" sz="3600">
              <a:solidFill>
                <a:srgbClr val="FAA61A"/>
              </a:solidFill>
              <a:latin typeface="Roboto" panose="020B0604020202020204" charset="0"/>
              <a:ea typeface="Roboto" panose="020B0604020202020204" charset="0"/>
            </a:endParaRPr>
          </a:p>
        </p:txBody>
      </p:sp>
      <p:sp>
        <p:nvSpPr>
          <p:cNvPr id="21" name="Rectangle: Rounded Corners 20">
            <a:extLst>
              <a:ext uri="{FF2B5EF4-FFF2-40B4-BE49-F238E27FC236}">
                <a16:creationId xmlns:a16="http://schemas.microsoft.com/office/drawing/2014/main" id="{78F09DD1-220C-3840-63AF-261172DF0F5E}"/>
              </a:ext>
            </a:extLst>
          </p:cNvPr>
          <p:cNvSpPr/>
          <p:nvPr/>
        </p:nvSpPr>
        <p:spPr>
          <a:xfrm>
            <a:off x="3367570" y="3379776"/>
            <a:ext cx="2779650" cy="1709202"/>
          </a:xfrm>
          <a:prstGeom prst="roundRect">
            <a:avLst/>
          </a:prstGeom>
          <a:solidFill>
            <a:srgbClr val="FFFFFF"/>
          </a:solidFill>
          <a:ln w="28575">
            <a:solidFill>
              <a:srgbClr val="FAA6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schemeClr val="accent1">
                    <a:lumMod val="40000"/>
                    <a:lumOff val="60000"/>
                  </a:schemeClr>
                </a:solidFill>
                <a:latin typeface="Roboto" panose="020B0604020202020204" charset="0"/>
                <a:ea typeface="Roboto" panose="020B0604020202020204" charset="0"/>
              </a:rPr>
              <a:t>other measure-</a:t>
            </a:r>
            <a:r>
              <a:rPr lang="en-US" sz="3200" err="1">
                <a:solidFill>
                  <a:schemeClr val="accent1">
                    <a:lumMod val="40000"/>
                    <a:lumOff val="60000"/>
                  </a:schemeClr>
                </a:solidFill>
                <a:latin typeface="Roboto" panose="020B0604020202020204" charset="0"/>
                <a:ea typeface="Roboto" panose="020B0604020202020204" charset="0"/>
              </a:rPr>
              <a:t>ments</a:t>
            </a:r>
            <a:endParaRPr lang="en-US" sz="3600">
              <a:solidFill>
                <a:schemeClr val="accent1">
                  <a:lumMod val="40000"/>
                  <a:lumOff val="60000"/>
                </a:schemeClr>
              </a:solidFill>
              <a:latin typeface="Roboto" panose="020B0604020202020204" charset="0"/>
              <a:ea typeface="Roboto" panose="020B0604020202020204" charset="0"/>
            </a:endParaRPr>
          </a:p>
        </p:txBody>
      </p:sp>
      <p:sp>
        <p:nvSpPr>
          <p:cNvPr id="22" name="Rectangle: Rounded Corners 21">
            <a:extLst>
              <a:ext uri="{FF2B5EF4-FFF2-40B4-BE49-F238E27FC236}">
                <a16:creationId xmlns:a16="http://schemas.microsoft.com/office/drawing/2014/main" id="{C35D8BFC-DFE9-1E88-5C10-F5C966A17A8E}"/>
              </a:ext>
            </a:extLst>
          </p:cNvPr>
          <p:cNvSpPr/>
          <p:nvPr/>
        </p:nvSpPr>
        <p:spPr>
          <a:xfrm>
            <a:off x="13482606" y="12546445"/>
            <a:ext cx="7762517" cy="757976"/>
          </a:xfrm>
          <a:prstGeom prst="roundRect">
            <a:avLst/>
          </a:prstGeom>
          <a:solidFill>
            <a:srgbClr val="1EBCC5">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prstClr val="white"/>
                </a:solidFill>
                <a:latin typeface="Roboto" panose="020B0604020202020204" charset="0"/>
                <a:ea typeface="Roboto" panose="020B0604020202020204" charset="0"/>
              </a:rPr>
              <a:t>2.4 GHz radio (IEEE 802.11/BLE)</a:t>
            </a:r>
            <a:endParaRPr lang="en-US" sz="4000">
              <a:solidFill>
                <a:prstClr val="white"/>
              </a:solidFill>
              <a:latin typeface="Roboto" panose="020B0604020202020204" charset="0"/>
              <a:ea typeface="Roboto" panose="020B0604020202020204" charset="0"/>
            </a:endParaRPr>
          </a:p>
        </p:txBody>
      </p:sp>
      <p:sp>
        <p:nvSpPr>
          <p:cNvPr id="23" name="Rectangle: Rounded Corners 22">
            <a:extLst>
              <a:ext uri="{FF2B5EF4-FFF2-40B4-BE49-F238E27FC236}">
                <a16:creationId xmlns:a16="http://schemas.microsoft.com/office/drawing/2014/main" id="{B1D7F4CC-36D2-08BA-C596-752245781464}"/>
              </a:ext>
            </a:extLst>
          </p:cNvPr>
          <p:cNvSpPr/>
          <p:nvPr/>
        </p:nvSpPr>
        <p:spPr>
          <a:xfrm>
            <a:off x="3213397" y="7897903"/>
            <a:ext cx="2709050" cy="1709202"/>
          </a:xfrm>
          <a:prstGeom prst="roundRect">
            <a:avLst/>
          </a:prstGeom>
          <a:solidFill>
            <a:srgbClr val="FAA61A">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prstClr val="white"/>
                </a:solidFill>
                <a:latin typeface="Roboto" panose="020B0604020202020204" charset="0"/>
                <a:ea typeface="Roboto" panose="020B0604020202020204" charset="0"/>
              </a:rPr>
              <a:t>Heartbeat</a:t>
            </a:r>
            <a:endParaRPr lang="en-US" sz="3600">
              <a:solidFill>
                <a:prstClr val="white"/>
              </a:solidFill>
              <a:latin typeface="Roboto" panose="020B0604020202020204" charset="0"/>
              <a:ea typeface="Roboto" panose="020B0604020202020204" charset="0"/>
            </a:endParaRPr>
          </a:p>
        </p:txBody>
      </p:sp>
      <p:sp>
        <p:nvSpPr>
          <p:cNvPr id="24" name="Rectangle: Rounded Corners 23">
            <a:extLst>
              <a:ext uri="{FF2B5EF4-FFF2-40B4-BE49-F238E27FC236}">
                <a16:creationId xmlns:a16="http://schemas.microsoft.com/office/drawing/2014/main" id="{0AF7EA88-35A5-D56D-BB99-1D90C2F60CAB}"/>
              </a:ext>
            </a:extLst>
          </p:cNvPr>
          <p:cNvSpPr/>
          <p:nvPr/>
        </p:nvSpPr>
        <p:spPr>
          <a:xfrm>
            <a:off x="7259375" y="9275418"/>
            <a:ext cx="6223232" cy="854601"/>
          </a:xfrm>
          <a:prstGeom prst="roundRect">
            <a:avLst/>
          </a:prstGeom>
          <a:solidFill>
            <a:srgbClr val="FAA61A">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prstClr val="white"/>
                </a:solidFill>
                <a:latin typeface="Roboto" panose="020B0604020202020204" charset="0"/>
                <a:ea typeface="Roboto" panose="020B0604020202020204" charset="0"/>
              </a:rPr>
              <a:t>Time Syncing</a:t>
            </a:r>
            <a:endParaRPr lang="en-US" sz="3600">
              <a:solidFill>
                <a:prstClr val="white"/>
              </a:solidFill>
              <a:latin typeface="Roboto" panose="020B0604020202020204" charset="0"/>
              <a:ea typeface="Roboto" panose="020B0604020202020204" charset="0"/>
            </a:endParaRPr>
          </a:p>
        </p:txBody>
      </p:sp>
      <p:sp>
        <p:nvSpPr>
          <p:cNvPr id="25" name="Rectangle: Rounded Corners 24">
            <a:extLst>
              <a:ext uri="{FF2B5EF4-FFF2-40B4-BE49-F238E27FC236}">
                <a16:creationId xmlns:a16="http://schemas.microsoft.com/office/drawing/2014/main" id="{39D43481-1226-7803-1289-FBD815CC5D21}"/>
              </a:ext>
            </a:extLst>
          </p:cNvPr>
          <p:cNvSpPr/>
          <p:nvPr/>
        </p:nvSpPr>
        <p:spPr>
          <a:xfrm>
            <a:off x="3215169" y="6025695"/>
            <a:ext cx="2707278" cy="1709202"/>
          </a:xfrm>
          <a:prstGeom prst="roundRect">
            <a:avLst/>
          </a:prstGeom>
          <a:solidFill>
            <a:srgbClr val="00B050">
              <a:alpha val="5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prstClr val="white"/>
                </a:solidFill>
                <a:latin typeface="Roboto" panose="020B0604020202020204" charset="0"/>
                <a:ea typeface="Roboto" panose="020B0604020202020204" charset="0"/>
              </a:rPr>
              <a:t>Presence Detection</a:t>
            </a:r>
            <a:endParaRPr lang="en-US" sz="3600">
              <a:solidFill>
                <a:prstClr val="white"/>
              </a:solidFill>
              <a:latin typeface="Roboto" panose="020B0604020202020204" charset="0"/>
              <a:ea typeface="Roboto" panose="020B0604020202020204" charset="0"/>
            </a:endParaRPr>
          </a:p>
        </p:txBody>
      </p:sp>
      <p:sp>
        <p:nvSpPr>
          <p:cNvPr id="26" name="Rectangle: Rounded Corners 25">
            <a:extLst>
              <a:ext uri="{FF2B5EF4-FFF2-40B4-BE49-F238E27FC236}">
                <a16:creationId xmlns:a16="http://schemas.microsoft.com/office/drawing/2014/main" id="{413CDD5C-E31D-AD09-9889-3E60BB9F2D07}"/>
              </a:ext>
            </a:extLst>
          </p:cNvPr>
          <p:cNvSpPr/>
          <p:nvPr/>
        </p:nvSpPr>
        <p:spPr>
          <a:xfrm>
            <a:off x="3215170" y="3227376"/>
            <a:ext cx="2779650" cy="1709202"/>
          </a:xfrm>
          <a:prstGeom prst="roundRect">
            <a:avLst/>
          </a:prstGeom>
          <a:solidFill>
            <a:srgbClr val="00B05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prstClr val="white"/>
                </a:solidFill>
                <a:latin typeface="Roboto" panose="020B0604020202020204" charset="0"/>
                <a:ea typeface="Roboto" panose="020B0604020202020204" charset="0"/>
              </a:rPr>
              <a:t>SEK-SCD41</a:t>
            </a:r>
          </a:p>
        </p:txBody>
      </p:sp>
      <p:cxnSp>
        <p:nvCxnSpPr>
          <p:cNvPr id="27" name="Connector: Elbow 26">
            <a:extLst>
              <a:ext uri="{FF2B5EF4-FFF2-40B4-BE49-F238E27FC236}">
                <a16:creationId xmlns:a16="http://schemas.microsoft.com/office/drawing/2014/main" id="{F333E88B-5526-DDAF-5330-34C8421FB902}"/>
              </a:ext>
            </a:extLst>
          </p:cNvPr>
          <p:cNvCxnSpPr>
            <a:cxnSpLocks/>
            <a:stCxn id="23" idx="3"/>
            <a:endCxn id="73" idx="1"/>
          </p:cNvCxnSpPr>
          <p:nvPr/>
        </p:nvCxnSpPr>
        <p:spPr>
          <a:xfrm flipV="1">
            <a:off x="5922447" y="6358343"/>
            <a:ext cx="1555743" cy="2394161"/>
          </a:xfrm>
          <a:prstGeom prst="bentConnector3">
            <a:avLst>
              <a:gd name="adj1" fmla="val 50000"/>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F7B70E32-3230-A783-FCCD-0E4F8199BF81}"/>
              </a:ext>
            </a:extLst>
          </p:cNvPr>
          <p:cNvCxnSpPr>
            <a:cxnSpLocks/>
            <a:stCxn id="26" idx="3"/>
            <a:endCxn id="73" idx="1"/>
          </p:cNvCxnSpPr>
          <p:nvPr/>
        </p:nvCxnSpPr>
        <p:spPr>
          <a:xfrm>
            <a:off x="5994820" y="4081977"/>
            <a:ext cx="1483370" cy="2276366"/>
          </a:xfrm>
          <a:prstGeom prst="bentConnector3">
            <a:avLst>
              <a:gd name="adj1" fmla="val 50000"/>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B24A629E-F56F-7759-5740-F257F810AB95}"/>
              </a:ext>
            </a:extLst>
          </p:cNvPr>
          <p:cNvCxnSpPr>
            <a:cxnSpLocks/>
            <a:stCxn id="21" idx="3"/>
            <a:endCxn id="73" idx="1"/>
          </p:cNvCxnSpPr>
          <p:nvPr/>
        </p:nvCxnSpPr>
        <p:spPr>
          <a:xfrm>
            <a:off x="6147220" y="4234377"/>
            <a:ext cx="1330970" cy="2123966"/>
          </a:xfrm>
          <a:prstGeom prst="bentConnector3">
            <a:avLst>
              <a:gd name="adj1" fmla="val 50000"/>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D181DB0F-0C04-10D9-90E9-8B0B010F0101}"/>
              </a:ext>
            </a:extLst>
          </p:cNvPr>
          <p:cNvCxnSpPr>
            <a:cxnSpLocks/>
            <a:stCxn id="20" idx="3"/>
            <a:endCxn id="73" idx="1"/>
          </p:cNvCxnSpPr>
          <p:nvPr/>
        </p:nvCxnSpPr>
        <p:spPr>
          <a:xfrm>
            <a:off x="6299620" y="4386777"/>
            <a:ext cx="1178570" cy="1971566"/>
          </a:xfrm>
          <a:prstGeom prst="bentConnector3">
            <a:avLst>
              <a:gd name="adj1" fmla="val 50000"/>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19CC4550-4599-B7B1-8B6B-45695FFB5433}"/>
              </a:ext>
            </a:extLst>
          </p:cNvPr>
          <p:cNvSpPr/>
          <p:nvPr/>
        </p:nvSpPr>
        <p:spPr>
          <a:xfrm>
            <a:off x="18206807" y="3177995"/>
            <a:ext cx="3226384" cy="1709202"/>
          </a:xfrm>
          <a:prstGeom prst="roundRect">
            <a:avLst/>
          </a:prstGeom>
          <a:solidFill>
            <a:srgbClr val="FFFFFF"/>
          </a:solidFill>
          <a:ln w="28575">
            <a:solidFill>
              <a:srgbClr val="FAA6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srgbClr val="FAA61A"/>
                </a:solidFill>
                <a:latin typeface="Roboto" panose="020B0604020202020204" charset="0"/>
                <a:ea typeface="Roboto" panose="020B0604020202020204" charset="0"/>
              </a:rPr>
              <a:t>incoming measurements</a:t>
            </a:r>
            <a:br>
              <a:rPr lang="en-US" sz="3200">
                <a:solidFill>
                  <a:srgbClr val="FAA61A"/>
                </a:solidFill>
                <a:latin typeface="Roboto" panose="020B0604020202020204" charset="0"/>
                <a:ea typeface="Roboto" panose="020B0604020202020204" charset="0"/>
              </a:rPr>
            </a:br>
            <a:r>
              <a:rPr lang="en-US" sz="3200">
                <a:solidFill>
                  <a:srgbClr val="FAA61A"/>
                </a:solidFill>
                <a:latin typeface="Roboto" panose="020B0604020202020204" charset="0"/>
                <a:ea typeface="Roboto" panose="020B0604020202020204" charset="0"/>
              </a:rPr>
              <a:t>from satellites</a:t>
            </a:r>
            <a:endParaRPr lang="en-US" sz="3600">
              <a:solidFill>
                <a:srgbClr val="FAA61A"/>
              </a:solidFill>
              <a:latin typeface="Roboto" panose="020B0604020202020204" charset="0"/>
              <a:ea typeface="Roboto" panose="020B0604020202020204" charset="0"/>
            </a:endParaRPr>
          </a:p>
        </p:txBody>
      </p:sp>
      <p:cxnSp>
        <p:nvCxnSpPr>
          <p:cNvPr id="32" name="Connector: Elbow 31">
            <a:extLst>
              <a:ext uri="{FF2B5EF4-FFF2-40B4-BE49-F238E27FC236}">
                <a16:creationId xmlns:a16="http://schemas.microsoft.com/office/drawing/2014/main" id="{D36E57CD-2E00-E47E-75D8-0871F779B1EB}"/>
              </a:ext>
            </a:extLst>
          </p:cNvPr>
          <p:cNvCxnSpPr>
            <a:cxnSpLocks/>
            <a:stCxn id="61" idx="2"/>
            <a:endCxn id="67" idx="1"/>
          </p:cNvCxnSpPr>
          <p:nvPr/>
        </p:nvCxnSpPr>
        <p:spPr>
          <a:xfrm rot="5400000">
            <a:off x="7183635" y="6735095"/>
            <a:ext cx="1798838" cy="1647356"/>
          </a:xfrm>
          <a:prstGeom prst="bentConnector4">
            <a:avLst>
              <a:gd name="adj1" fmla="val 24101"/>
              <a:gd name="adj2" fmla="val 113877"/>
            </a:avLst>
          </a:prstGeom>
          <a:ln w="38100">
            <a:solidFill>
              <a:srgbClr val="00B05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7714D735-AE68-6B3C-04F8-3A8091CA8EEB}"/>
              </a:ext>
            </a:extLst>
          </p:cNvPr>
          <p:cNvCxnSpPr>
            <a:cxnSpLocks/>
            <a:stCxn id="31" idx="1"/>
            <a:endCxn id="73" idx="1"/>
          </p:cNvCxnSpPr>
          <p:nvPr/>
        </p:nvCxnSpPr>
        <p:spPr>
          <a:xfrm rot="10800000" flipV="1">
            <a:off x="7478191" y="4032595"/>
            <a:ext cx="10728617" cy="2325747"/>
          </a:xfrm>
          <a:prstGeom prst="bentConnector3">
            <a:avLst>
              <a:gd name="adj1" fmla="val 103729"/>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1E88146F-3DDC-F6EB-ED72-04E9B1566874}"/>
              </a:ext>
            </a:extLst>
          </p:cNvPr>
          <p:cNvSpPr/>
          <p:nvPr/>
        </p:nvSpPr>
        <p:spPr>
          <a:xfrm>
            <a:off x="7109809" y="3126385"/>
            <a:ext cx="8058686" cy="762304"/>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srgbClr val="FAA61A"/>
                </a:solidFill>
                <a:latin typeface="Roboto" panose="020B0604020202020204" charset="0"/>
                <a:ea typeface="Roboto" panose="020B0604020202020204" charset="0"/>
              </a:rPr>
              <a:t>Twomes device-specific firmware</a:t>
            </a:r>
            <a:endParaRPr lang="en-US" sz="3600">
              <a:solidFill>
                <a:srgbClr val="FAA61A"/>
              </a:solidFill>
              <a:latin typeface="Roboto" panose="020B0604020202020204" charset="0"/>
              <a:ea typeface="Roboto" panose="020B0604020202020204" charset="0"/>
            </a:endParaRPr>
          </a:p>
        </p:txBody>
      </p:sp>
      <p:sp>
        <p:nvSpPr>
          <p:cNvPr id="35" name="Rectangle: Rounded Corners 34">
            <a:extLst>
              <a:ext uri="{FF2B5EF4-FFF2-40B4-BE49-F238E27FC236}">
                <a16:creationId xmlns:a16="http://schemas.microsoft.com/office/drawing/2014/main" id="{B77C77F3-32A0-2CD2-5CC1-370C2B4BB0F0}"/>
              </a:ext>
            </a:extLst>
          </p:cNvPr>
          <p:cNvSpPr/>
          <p:nvPr/>
        </p:nvSpPr>
        <p:spPr>
          <a:xfrm>
            <a:off x="3215170" y="9770111"/>
            <a:ext cx="2707277" cy="1709202"/>
          </a:xfrm>
          <a:prstGeom prst="roundRect">
            <a:avLst/>
          </a:prstGeom>
          <a:solidFill>
            <a:srgbClr val="FAA61A">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prstClr val="white"/>
                </a:solidFill>
                <a:latin typeface="Roboto" panose="020B0604020202020204" charset="0"/>
                <a:ea typeface="Roboto" panose="020B0604020202020204" charset="0"/>
              </a:rPr>
              <a:t>Twomes Provisioning</a:t>
            </a:r>
            <a:endParaRPr lang="en-US" sz="3600">
              <a:solidFill>
                <a:prstClr val="white"/>
              </a:solidFill>
              <a:latin typeface="Roboto" panose="020B0604020202020204" charset="0"/>
              <a:ea typeface="Roboto" panose="020B0604020202020204" charset="0"/>
            </a:endParaRPr>
          </a:p>
        </p:txBody>
      </p:sp>
      <p:grpSp>
        <p:nvGrpSpPr>
          <p:cNvPr id="36" name="Group 35">
            <a:extLst>
              <a:ext uri="{FF2B5EF4-FFF2-40B4-BE49-F238E27FC236}">
                <a16:creationId xmlns:a16="http://schemas.microsoft.com/office/drawing/2014/main" id="{0E094169-1B08-D83F-990D-4FD1ED113BE0}"/>
              </a:ext>
            </a:extLst>
          </p:cNvPr>
          <p:cNvGrpSpPr/>
          <p:nvPr/>
        </p:nvGrpSpPr>
        <p:grpSpPr>
          <a:xfrm>
            <a:off x="12936701" y="9505927"/>
            <a:ext cx="4402450" cy="3040518"/>
            <a:chOff x="12986129" y="9061078"/>
            <a:chExt cx="4402450" cy="3040518"/>
          </a:xfrm>
        </p:grpSpPr>
        <p:cxnSp>
          <p:nvCxnSpPr>
            <p:cNvPr id="37" name="Straight Arrow Connector 36">
              <a:extLst>
                <a:ext uri="{FF2B5EF4-FFF2-40B4-BE49-F238E27FC236}">
                  <a16:creationId xmlns:a16="http://schemas.microsoft.com/office/drawing/2014/main" id="{EAD8896C-2A83-E834-1AAC-4F2D1EEC46D5}"/>
                </a:ext>
              </a:extLst>
            </p:cNvPr>
            <p:cNvCxnSpPr>
              <a:cxnSpLocks/>
              <a:stCxn id="24" idx="3"/>
              <a:endCxn id="22" idx="0"/>
            </p:cNvCxnSpPr>
            <p:nvPr/>
          </p:nvCxnSpPr>
          <p:spPr>
            <a:xfrm>
              <a:off x="13507321" y="9257870"/>
              <a:ext cx="3881258" cy="28437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8572AF5D-B234-78AF-6510-7A4EAFB6388B}"/>
                </a:ext>
              </a:extLst>
            </p:cNvPr>
            <p:cNvSpPr/>
            <p:nvPr/>
          </p:nvSpPr>
          <p:spPr>
            <a:xfrm rot="2294420">
              <a:off x="12986129" y="9061078"/>
              <a:ext cx="2774177" cy="762304"/>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2000">
                  <a:solidFill>
                    <a:schemeClr val="tx1"/>
                  </a:solidFill>
                  <a:latin typeface="Courier New" panose="02070309020205020404" pitchFamily="49" charset="0"/>
                  <a:ea typeface="Roboto" panose="020B0604020202020204" charset="0"/>
                  <a:cs typeface="Courier New" panose="02070309020205020404" pitchFamily="49" charset="0"/>
                </a:rPr>
                <a:t>NTP &gt; Wi-Fi</a:t>
              </a:r>
              <a:endParaRPr lang="en-US" sz="2400">
                <a:solidFill>
                  <a:schemeClr val="tx1"/>
                </a:solidFill>
                <a:latin typeface="Courier New" panose="02070309020205020404" pitchFamily="49" charset="0"/>
                <a:ea typeface="Roboto" panose="020B0604020202020204" charset="0"/>
                <a:cs typeface="Courier New" panose="02070309020205020404" pitchFamily="49" charset="0"/>
              </a:endParaRPr>
            </a:p>
          </p:txBody>
        </p:sp>
      </p:grpSp>
      <p:grpSp>
        <p:nvGrpSpPr>
          <p:cNvPr id="39" name="Group 38">
            <a:extLst>
              <a:ext uri="{FF2B5EF4-FFF2-40B4-BE49-F238E27FC236}">
                <a16:creationId xmlns:a16="http://schemas.microsoft.com/office/drawing/2014/main" id="{C8D82835-31DC-B66B-EE54-27D48EB19D5F}"/>
              </a:ext>
            </a:extLst>
          </p:cNvPr>
          <p:cNvGrpSpPr/>
          <p:nvPr/>
        </p:nvGrpSpPr>
        <p:grpSpPr>
          <a:xfrm>
            <a:off x="13311793" y="6004073"/>
            <a:ext cx="5097062" cy="6542372"/>
            <a:chOff x="13361221" y="5559224"/>
            <a:chExt cx="5097062" cy="6542372"/>
          </a:xfrm>
        </p:grpSpPr>
        <p:grpSp>
          <p:nvGrpSpPr>
            <p:cNvPr id="40" name="Group 39">
              <a:extLst>
                <a:ext uri="{FF2B5EF4-FFF2-40B4-BE49-F238E27FC236}">
                  <a16:creationId xmlns:a16="http://schemas.microsoft.com/office/drawing/2014/main" id="{31BF1D90-AA5F-DC86-597B-B3508D69A162}"/>
                </a:ext>
              </a:extLst>
            </p:cNvPr>
            <p:cNvGrpSpPr/>
            <p:nvPr/>
          </p:nvGrpSpPr>
          <p:grpSpPr>
            <a:xfrm>
              <a:off x="13361221" y="5559224"/>
              <a:ext cx="5097062" cy="6542372"/>
              <a:chOff x="13361221" y="5559224"/>
              <a:chExt cx="5097062" cy="6542372"/>
            </a:xfrm>
          </p:grpSpPr>
          <p:cxnSp>
            <p:nvCxnSpPr>
              <p:cNvPr id="44" name="Connector: Elbow 43">
                <a:extLst>
                  <a:ext uri="{FF2B5EF4-FFF2-40B4-BE49-F238E27FC236}">
                    <a16:creationId xmlns:a16="http://schemas.microsoft.com/office/drawing/2014/main" id="{6EAD43E0-C271-694D-982B-19FAAF4F9211}"/>
                  </a:ext>
                </a:extLst>
              </p:cNvPr>
              <p:cNvCxnSpPr>
                <a:cxnSpLocks/>
                <a:stCxn id="65" idx="3"/>
                <a:endCxn id="22" idx="0"/>
              </p:cNvCxnSpPr>
              <p:nvPr/>
            </p:nvCxnSpPr>
            <p:spPr>
              <a:xfrm>
                <a:off x="13361221" y="5913494"/>
                <a:ext cx="4052072" cy="6188102"/>
              </a:xfrm>
              <a:prstGeom prst="bentConnector2">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2D118C60-DDBB-1269-C67F-048468EA6B49}"/>
                  </a:ext>
                </a:extLst>
              </p:cNvPr>
              <p:cNvSpPr/>
              <p:nvPr/>
            </p:nvSpPr>
            <p:spPr>
              <a:xfrm>
                <a:off x="13821446" y="5559224"/>
                <a:ext cx="4636837" cy="74139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2000">
                    <a:solidFill>
                      <a:schemeClr val="tx1"/>
                    </a:solidFill>
                    <a:latin typeface="Courier New" panose="02070309020205020404" pitchFamily="49" charset="0"/>
                    <a:ea typeface="Roboto" panose="020B0604020202020204" charset="0"/>
                    <a:cs typeface="Courier New" panose="02070309020205020404" pitchFamily="49" charset="0"/>
                  </a:rPr>
                  <a:t>POST</a:t>
                </a:r>
                <a:br>
                  <a:rPr lang="en-US" sz="2000">
                    <a:solidFill>
                      <a:schemeClr val="tx1"/>
                    </a:solidFill>
                    <a:latin typeface="Courier New" panose="02070309020205020404" pitchFamily="49" charset="0"/>
                    <a:ea typeface="Roboto" panose="020B0604020202020204" charset="0"/>
                    <a:cs typeface="Courier New" panose="02070309020205020404" pitchFamily="49" charset="0"/>
                  </a:rPr>
                </a:br>
                <a:r>
                  <a:rPr lang="en-US" sz="2000">
                    <a:solidFill>
                      <a:schemeClr val="tx1"/>
                    </a:solidFill>
                    <a:latin typeface="Courier New" panose="02070309020205020404" pitchFamily="49" charset="0"/>
                    <a:ea typeface="Roboto" panose="020B0604020202020204" charset="0"/>
                    <a:cs typeface="Courier New" panose="02070309020205020404" pitchFamily="49" charset="0"/>
                  </a:rPr>
                  <a:t>/device/measurements/</a:t>
                </a:r>
                <a:endParaRPr lang="en-US" sz="2400">
                  <a:solidFill>
                    <a:schemeClr val="tx1"/>
                  </a:solidFill>
                  <a:latin typeface="Courier New" panose="02070309020205020404" pitchFamily="49" charset="0"/>
                  <a:ea typeface="Roboto" panose="020B0604020202020204" charset="0"/>
                  <a:cs typeface="Courier New" panose="02070309020205020404" pitchFamily="49" charset="0"/>
                </a:endParaRPr>
              </a:p>
            </p:txBody>
          </p:sp>
        </p:grpSp>
        <p:grpSp>
          <p:nvGrpSpPr>
            <p:cNvPr id="41" name="Group 40">
              <a:extLst>
                <a:ext uri="{FF2B5EF4-FFF2-40B4-BE49-F238E27FC236}">
                  <a16:creationId xmlns:a16="http://schemas.microsoft.com/office/drawing/2014/main" id="{486F71AB-B133-5E6C-F1F1-9F460D77554A}"/>
                </a:ext>
              </a:extLst>
            </p:cNvPr>
            <p:cNvGrpSpPr/>
            <p:nvPr/>
          </p:nvGrpSpPr>
          <p:grpSpPr>
            <a:xfrm>
              <a:off x="13361221" y="5724914"/>
              <a:ext cx="4052072" cy="6376682"/>
              <a:chOff x="13361221" y="5724914"/>
              <a:chExt cx="4052072" cy="6376682"/>
            </a:xfrm>
          </p:grpSpPr>
          <p:cxnSp>
            <p:nvCxnSpPr>
              <p:cNvPr id="42" name="Straight Arrow Connector 41">
                <a:extLst>
                  <a:ext uri="{FF2B5EF4-FFF2-40B4-BE49-F238E27FC236}">
                    <a16:creationId xmlns:a16="http://schemas.microsoft.com/office/drawing/2014/main" id="{A434D756-34FF-ADAF-9FCF-6F4059B888A1}"/>
                  </a:ext>
                </a:extLst>
              </p:cNvPr>
              <p:cNvCxnSpPr>
                <a:cxnSpLocks/>
                <a:stCxn id="65" idx="3"/>
                <a:endCxn id="22" idx="0"/>
              </p:cNvCxnSpPr>
              <p:nvPr/>
            </p:nvCxnSpPr>
            <p:spPr>
              <a:xfrm>
                <a:off x="13361221" y="5913494"/>
                <a:ext cx="4052072" cy="61881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6DD0A839-D844-898A-A9F4-E6DD12E1C95A}"/>
                  </a:ext>
                </a:extLst>
              </p:cNvPr>
              <p:cNvSpPr/>
              <p:nvPr/>
            </p:nvSpPr>
            <p:spPr>
              <a:xfrm rot="3446669">
                <a:off x="12774609" y="7514001"/>
                <a:ext cx="4340477" cy="762304"/>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2000">
                    <a:solidFill>
                      <a:schemeClr val="tx1"/>
                    </a:solidFill>
                    <a:latin typeface="Courier New" panose="02070309020205020404" pitchFamily="49" charset="0"/>
                    <a:ea typeface="Roboto" panose="020B0604020202020204" charset="0"/>
                    <a:cs typeface="Courier New" panose="02070309020205020404" pitchFamily="49" charset="0"/>
                  </a:rPr>
                  <a:t>TLS/SSL &gt; Wi-Fi</a:t>
                </a:r>
                <a:endParaRPr lang="en-US" sz="2400">
                  <a:solidFill>
                    <a:schemeClr val="tx1"/>
                  </a:solidFill>
                  <a:latin typeface="Courier New" panose="02070309020205020404" pitchFamily="49" charset="0"/>
                  <a:ea typeface="Roboto" panose="020B0604020202020204" charset="0"/>
                  <a:cs typeface="Courier New" panose="02070309020205020404" pitchFamily="49" charset="0"/>
                </a:endParaRPr>
              </a:p>
            </p:txBody>
          </p:sp>
        </p:grpSp>
      </p:grpSp>
      <p:grpSp>
        <p:nvGrpSpPr>
          <p:cNvPr id="46" name="Group 45">
            <a:extLst>
              <a:ext uri="{FF2B5EF4-FFF2-40B4-BE49-F238E27FC236}">
                <a16:creationId xmlns:a16="http://schemas.microsoft.com/office/drawing/2014/main" id="{9D7561FF-5DC6-A30D-BB85-0BD1CDEA135D}"/>
              </a:ext>
            </a:extLst>
          </p:cNvPr>
          <p:cNvGrpSpPr/>
          <p:nvPr/>
        </p:nvGrpSpPr>
        <p:grpSpPr>
          <a:xfrm>
            <a:off x="17363865" y="4887197"/>
            <a:ext cx="2456134" cy="7659248"/>
            <a:chOff x="17363865" y="4887197"/>
            <a:chExt cx="2456134" cy="7659248"/>
          </a:xfrm>
        </p:grpSpPr>
        <p:cxnSp>
          <p:nvCxnSpPr>
            <p:cNvPr id="47" name="Straight Arrow Connector 46">
              <a:extLst>
                <a:ext uri="{FF2B5EF4-FFF2-40B4-BE49-F238E27FC236}">
                  <a16:creationId xmlns:a16="http://schemas.microsoft.com/office/drawing/2014/main" id="{A8A42D28-C2BF-1117-621E-B8A78C8288EC}"/>
                </a:ext>
              </a:extLst>
            </p:cNvPr>
            <p:cNvCxnSpPr>
              <a:cxnSpLocks/>
              <a:stCxn id="31" idx="2"/>
              <a:endCxn id="22" idx="0"/>
            </p:cNvCxnSpPr>
            <p:nvPr/>
          </p:nvCxnSpPr>
          <p:spPr>
            <a:xfrm flipH="1">
              <a:off x="17363865" y="4887197"/>
              <a:ext cx="2456134" cy="7659248"/>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817C3A1C-38EE-6271-A5C7-0AF3053BE552}"/>
                </a:ext>
              </a:extLst>
            </p:cNvPr>
            <p:cNvSpPr/>
            <p:nvPr/>
          </p:nvSpPr>
          <p:spPr>
            <a:xfrm rot="6525785" flipV="1">
              <a:off x="16716099" y="7329204"/>
              <a:ext cx="3620602" cy="45135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2000">
                  <a:solidFill>
                    <a:schemeClr val="tx1"/>
                  </a:solidFill>
                  <a:latin typeface="Courier New" panose="02070309020205020404" pitchFamily="49" charset="0"/>
                  <a:ea typeface="Roboto" panose="020B0604020202020204" charset="0"/>
                  <a:cs typeface="Courier New" panose="02070309020205020404" pitchFamily="49" charset="0"/>
                </a:rPr>
                <a:t>proprietary &gt; ESP-NOW</a:t>
              </a:r>
              <a:endParaRPr lang="en-US" sz="2400">
                <a:solidFill>
                  <a:schemeClr val="tx1"/>
                </a:solidFill>
                <a:latin typeface="Courier New" panose="02070309020205020404" pitchFamily="49" charset="0"/>
                <a:ea typeface="Roboto" panose="020B0604020202020204" charset="0"/>
                <a:cs typeface="Courier New" panose="02070309020205020404" pitchFamily="49" charset="0"/>
              </a:endParaRPr>
            </a:p>
          </p:txBody>
        </p:sp>
      </p:grpSp>
      <p:grpSp>
        <p:nvGrpSpPr>
          <p:cNvPr id="49" name="Group 48">
            <a:extLst>
              <a:ext uri="{FF2B5EF4-FFF2-40B4-BE49-F238E27FC236}">
                <a16:creationId xmlns:a16="http://schemas.microsoft.com/office/drawing/2014/main" id="{02C84B6D-D3FA-D7F6-B544-9F4C6DF730B5}"/>
              </a:ext>
            </a:extLst>
          </p:cNvPr>
          <p:cNvGrpSpPr/>
          <p:nvPr/>
        </p:nvGrpSpPr>
        <p:grpSpPr>
          <a:xfrm>
            <a:off x="5588970" y="10039153"/>
            <a:ext cx="11750181" cy="2507292"/>
            <a:chOff x="5638398" y="9594304"/>
            <a:chExt cx="11750181" cy="2507292"/>
          </a:xfrm>
        </p:grpSpPr>
        <p:grpSp>
          <p:nvGrpSpPr>
            <p:cNvPr id="50" name="Group 49">
              <a:extLst>
                <a:ext uri="{FF2B5EF4-FFF2-40B4-BE49-F238E27FC236}">
                  <a16:creationId xmlns:a16="http://schemas.microsoft.com/office/drawing/2014/main" id="{B8F86DD4-6038-ECA8-A076-D71DFFB51C10}"/>
                </a:ext>
              </a:extLst>
            </p:cNvPr>
            <p:cNvGrpSpPr/>
            <p:nvPr/>
          </p:nvGrpSpPr>
          <p:grpSpPr>
            <a:xfrm>
              <a:off x="5947161" y="9594304"/>
              <a:ext cx="11441418" cy="2507292"/>
              <a:chOff x="5947161" y="9594304"/>
              <a:chExt cx="11441418" cy="2507292"/>
            </a:xfrm>
          </p:grpSpPr>
          <p:cxnSp>
            <p:nvCxnSpPr>
              <p:cNvPr id="54" name="Connector: Elbow 53">
                <a:extLst>
                  <a:ext uri="{FF2B5EF4-FFF2-40B4-BE49-F238E27FC236}">
                    <a16:creationId xmlns:a16="http://schemas.microsoft.com/office/drawing/2014/main" id="{B8ED1BE6-519D-E25C-A8EF-2B454F48A29C}"/>
                  </a:ext>
                </a:extLst>
              </p:cNvPr>
              <p:cNvCxnSpPr>
                <a:cxnSpLocks/>
                <a:stCxn id="35" idx="3"/>
                <a:endCxn id="22" idx="0"/>
              </p:cNvCxnSpPr>
              <p:nvPr/>
            </p:nvCxnSpPr>
            <p:spPr>
              <a:xfrm>
                <a:off x="5947161" y="10179863"/>
                <a:ext cx="11441418" cy="1921733"/>
              </a:xfrm>
              <a:prstGeom prst="bentConnector2">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55" name="Rectangle: Rounded Corners 54">
                <a:extLst>
                  <a:ext uri="{FF2B5EF4-FFF2-40B4-BE49-F238E27FC236}">
                    <a16:creationId xmlns:a16="http://schemas.microsoft.com/office/drawing/2014/main" id="{4D5C03CD-D529-C44B-DB3B-9CFECD984EA0}"/>
                  </a:ext>
                </a:extLst>
              </p:cNvPr>
              <p:cNvSpPr/>
              <p:nvPr/>
            </p:nvSpPr>
            <p:spPr>
              <a:xfrm>
                <a:off x="6000585" y="9594304"/>
                <a:ext cx="3463566" cy="514118"/>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2000">
                    <a:solidFill>
                      <a:schemeClr val="tx1"/>
                    </a:solidFill>
                    <a:latin typeface="Courier New" panose="02070309020205020404" pitchFamily="49" charset="0"/>
                    <a:ea typeface="Roboto" panose="020B0604020202020204" charset="0"/>
                    <a:cs typeface="Courier New" panose="02070309020205020404" pitchFamily="49" charset="0"/>
                  </a:rPr>
                  <a:t>POST /device/activate</a:t>
                </a:r>
                <a:endParaRPr lang="en-US" sz="2400">
                  <a:solidFill>
                    <a:schemeClr val="tx1"/>
                  </a:solidFill>
                  <a:latin typeface="Courier New" panose="02070309020205020404" pitchFamily="49" charset="0"/>
                  <a:ea typeface="Roboto" panose="020B0604020202020204" charset="0"/>
                  <a:cs typeface="Courier New" panose="02070309020205020404" pitchFamily="49" charset="0"/>
                </a:endParaRPr>
              </a:p>
            </p:txBody>
          </p:sp>
        </p:grpSp>
        <p:grpSp>
          <p:nvGrpSpPr>
            <p:cNvPr id="51" name="Group 50">
              <a:extLst>
                <a:ext uri="{FF2B5EF4-FFF2-40B4-BE49-F238E27FC236}">
                  <a16:creationId xmlns:a16="http://schemas.microsoft.com/office/drawing/2014/main" id="{0E5B8ABF-FD9A-3067-B11E-A33241FD9FBD}"/>
                </a:ext>
              </a:extLst>
            </p:cNvPr>
            <p:cNvGrpSpPr/>
            <p:nvPr/>
          </p:nvGrpSpPr>
          <p:grpSpPr>
            <a:xfrm>
              <a:off x="5638398" y="10179863"/>
              <a:ext cx="11750181" cy="1921733"/>
              <a:chOff x="5638398" y="10179863"/>
              <a:chExt cx="11750181" cy="1921733"/>
            </a:xfrm>
          </p:grpSpPr>
          <p:cxnSp>
            <p:nvCxnSpPr>
              <p:cNvPr id="52" name="Straight Arrow Connector 51">
                <a:extLst>
                  <a:ext uri="{FF2B5EF4-FFF2-40B4-BE49-F238E27FC236}">
                    <a16:creationId xmlns:a16="http://schemas.microsoft.com/office/drawing/2014/main" id="{7ED814D9-013B-2D38-AC34-86CDB2D89D68}"/>
                  </a:ext>
                </a:extLst>
              </p:cNvPr>
              <p:cNvCxnSpPr>
                <a:cxnSpLocks/>
                <a:stCxn id="35" idx="3"/>
                <a:endCxn id="22" idx="0"/>
              </p:cNvCxnSpPr>
              <p:nvPr/>
            </p:nvCxnSpPr>
            <p:spPr>
              <a:xfrm>
                <a:off x="5947161" y="10179863"/>
                <a:ext cx="11441418" cy="19217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Rounded Corners 52">
                <a:extLst>
                  <a:ext uri="{FF2B5EF4-FFF2-40B4-BE49-F238E27FC236}">
                    <a16:creationId xmlns:a16="http://schemas.microsoft.com/office/drawing/2014/main" id="{C9453C60-8FBC-E301-F227-27B6F294A526}"/>
                  </a:ext>
                </a:extLst>
              </p:cNvPr>
              <p:cNvSpPr/>
              <p:nvPr/>
            </p:nvSpPr>
            <p:spPr>
              <a:xfrm rot="813860">
                <a:off x="5638398" y="10408360"/>
                <a:ext cx="3064798" cy="343498"/>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2000">
                    <a:solidFill>
                      <a:schemeClr val="tx1"/>
                    </a:solidFill>
                    <a:latin typeface="Courier New" panose="02070309020205020404" pitchFamily="49" charset="0"/>
                    <a:ea typeface="Roboto" panose="020B0604020202020204" charset="0"/>
                    <a:cs typeface="Courier New" panose="02070309020205020404" pitchFamily="49" charset="0"/>
                  </a:rPr>
                  <a:t>TLS/SSL &gt; Wi-Fi</a:t>
                </a:r>
                <a:endParaRPr lang="en-US" sz="2400">
                  <a:solidFill>
                    <a:schemeClr val="tx1"/>
                  </a:solidFill>
                  <a:latin typeface="Courier New" panose="02070309020205020404" pitchFamily="49" charset="0"/>
                  <a:ea typeface="Roboto" panose="020B0604020202020204" charset="0"/>
                  <a:cs typeface="Courier New" panose="02070309020205020404" pitchFamily="49" charset="0"/>
                </a:endParaRPr>
              </a:p>
            </p:txBody>
          </p:sp>
        </p:grpSp>
      </p:grpSp>
      <p:sp>
        <p:nvSpPr>
          <p:cNvPr id="56" name="Rectangle: Rounded Corners 55">
            <a:extLst>
              <a:ext uri="{FF2B5EF4-FFF2-40B4-BE49-F238E27FC236}">
                <a16:creationId xmlns:a16="http://schemas.microsoft.com/office/drawing/2014/main" id="{2CCA9B85-9E75-D7D0-873B-8F209EAC2353}"/>
              </a:ext>
            </a:extLst>
          </p:cNvPr>
          <p:cNvSpPr/>
          <p:nvPr/>
        </p:nvSpPr>
        <p:spPr>
          <a:xfrm rot="1465851">
            <a:off x="6431593" y="4636895"/>
            <a:ext cx="4636837" cy="74139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2000" err="1">
                <a:solidFill>
                  <a:srgbClr val="00B050"/>
                </a:solidFill>
                <a:latin typeface="Courier New" panose="02070309020205020404" pitchFamily="49" charset="0"/>
                <a:ea typeface="Roboto" panose="020B0604020202020204" charset="0"/>
                <a:cs typeface="Courier New" panose="02070309020205020404" pitchFamily="49" charset="0"/>
              </a:rPr>
              <a:t>toJSON</a:t>
            </a:r>
            <a:r>
              <a:rPr lang="en-US" sz="2000">
                <a:solidFill>
                  <a:srgbClr val="00B050"/>
                </a:solidFill>
                <a:latin typeface="Courier New" panose="02070309020205020404" pitchFamily="49" charset="0"/>
                <a:ea typeface="Roboto" panose="020B0604020202020204" charset="0"/>
                <a:cs typeface="Courier New" panose="02070309020205020404" pitchFamily="49" charset="0"/>
              </a:rPr>
              <a:t>(</a:t>
            </a:r>
            <a:r>
              <a:rPr lang="en-US" sz="2000" err="1">
                <a:solidFill>
                  <a:srgbClr val="00B050"/>
                </a:solidFill>
                <a:latin typeface="Courier New" panose="02070309020205020404" pitchFamily="49" charset="0"/>
                <a:ea typeface="Roboto" panose="020B0604020202020204" charset="0"/>
                <a:cs typeface="Courier New" panose="02070309020205020404" pitchFamily="49" charset="0"/>
              </a:rPr>
              <a:t>property,value</a:t>
            </a:r>
            <a:r>
              <a:rPr lang="en-US" sz="2000">
                <a:solidFill>
                  <a:srgbClr val="00B050"/>
                </a:solidFill>
                <a:latin typeface="Courier New" panose="02070309020205020404" pitchFamily="49" charset="0"/>
                <a:ea typeface="Roboto" panose="020B0604020202020204" charset="0"/>
                <a:cs typeface="Courier New" panose="02070309020205020404" pitchFamily="49" charset="0"/>
              </a:rPr>
              <a:t>)</a:t>
            </a:r>
            <a:endParaRPr lang="en-US" sz="2400">
              <a:solidFill>
                <a:srgbClr val="00B050"/>
              </a:solidFill>
              <a:latin typeface="Courier New" panose="02070309020205020404" pitchFamily="49" charset="0"/>
              <a:ea typeface="Roboto" panose="020B0604020202020204" charset="0"/>
              <a:cs typeface="Courier New" panose="02070309020205020404" pitchFamily="49" charset="0"/>
            </a:endParaRPr>
          </a:p>
        </p:txBody>
      </p:sp>
      <p:grpSp>
        <p:nvGrpSpPr>
          <p:cNvPr id="57" name="Group 56">
            <a:extLst>
              <a:ext uri="{FF2B5EF4-FFF2-40B4-BE49-F238E27FC236}">
                <a16:creationId xmlns:a16="http://schemas.microsoft.com/office/drawing/2014/main" id="{D342E068-AF98-0FEA-607D-8B47CC33A4A3}"/>
              </a:ext>
            </a:extLst>
          </p:cNvPr>
          <p:cNvGrpSpPr/>
          <p:nvPr/>
        </p:nvGrpSpPr>
        <p:grpSpPr>
          <a:xfrm>
            <a:off x="10563625" y="4032596"/>
            <a:ext cx="7643182" cy="2024735"/>
            <a:chOff x="10613053" y="4032596"/>
            <a:chExt cx="7643182" cy="2024735"/>
          </a:xfrm>
        </p:grpSpPr>
        <p:cxnSp>
          <p:nvCxnSpPr>
            <p:cNvPr id="58" name="Straight Arrow Connector 57">
              <a:extLst>
                <a:ext uri="{FF2B5EF4-FFF2-40B4-BE49-F238E27FC236}">
                  <a16:creationId xmlns:a16="http://schemas.microsoft.com/office/drawing/2014/main" id="{0547E7DF-21AE-6C2B-1850-80C5FD18AB94}"/>
                </a:ext>
              </a:extLst>
            </p:cNvPr>
            <p:cNvCxnSpPr>
              <a:cxnSpLocks/>
              <a:stCxn id="62" idx="0"/>
              <a:endCxn id="31" idx="1"/>
            </p:cNvCxnSpPr>
            <p:nvPr/>
          </p:nvCxnSpPr>
          <p:spPr>
            <a:xfrm flipV="1">
              <a:off x="10613053" y="4032596"/>
              <a:ext cx="7643182" cy="2024735"/>
            </a:xfrm>
            <a:prstGeom prst="straightConnector1">
              <a:avLst/>
            </a:prstGeom>
            <a:ln w="28575">
              <a:solidFill>
                <a:srgbClr val="00B050"/>
              </a:solidFill>
              <a:prstDash val="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id="{CA8B79B9-D548-8C84-0714-E06309516DA3}"/>
                </a:ext>
              </a:extLst>
            </p:cNvPr>
            <p:cNvSpPr/>
            <p:nvPr/>
          </p:nvSpPr>
          <p:spPr>
            <a:xfrm rot="20687381">
              <a:off x="10874329" y="4081329"/>
              <a:ext cx="4636837" cy="74139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2000" err="1">
                  <a:solidFill>
                    <a:srgbClr val="00B050"/>
                  </a:solidFill>
                  <a:latin typeface="Courier New" panose="02070309020205020404" pitchFamily="49" charset="0"/>
                  <a:ea typeface="Roboto" panose="020B0604020202020204" charset="0"/>
                  <a:cs typeface="Courier New" panose="02070309020205020404" pitchFamily="49" charset="0"/>
                </a:rPr>
                <a:t>toJSON</a:t>
              </a:r>
              <a:r>
                <a:rPr lang="en-US" sz="2000">
                  <a:solidFill>
                    <a:srgbClr val="00B050"/>
                  </a:solidFill>
                  <a:latin typeface="Courier New" panose="02070309020205020404" pitchFamily="49" charset="0"/>
                  <a:ea typeface="Roboto" panose="020B0604020202020204" charset="0"/>
                  <a:cs typeface="Courier New" panose="02070309020205020404" pitchFamily="49" charset="0"/>
                </a:rPr>
                <a:t>(</a:t>
              </a:r>
              <a:r>
                <a:rPr lang="en-US" sz="2000" err="1">
                  <a:solidFill>
                    <a:srgbClr val="00B050"/>
                  </a:solidFill>
                  <a:latin typeface="Courier New" panose="02070309020205020404" pitchFamily="49" charset="0"/>
                  <a:ea typeface="Roboto" panose="020B0604020202020204" charset="0"/>
                  <a:cs typeface="Courier New" panose="02070309020205020404" pitchFamily="49" charset="0"/>
                </a:rPr>
                <a:t>property,value</a:t>
              </a:r>
              <a:r>
                <a:rPr lang="en-US" sz="2000">
                  <a:solidFill>
                    <a:srgbClr val="00B050"/>
                  </a:solidFill>
                  <a:latin typeface="Courier New" panose="02070309020205020404" pitchFamily="49" charset="0"/>
                  <a:ea typeface="Roboto" panose="020B0604020202020204" charset="0"/>
                  <a:cs typeface="Courier New" panose="02070309020205020404" pitchFamily="49" charset="0"/>
                </a:rPr>
                <a:t>)</a:t>
              </a:r>
              <a:endParaRPr lang="en-US" sz="2400">
                <a:solidFill>
                  <a:srgbClr val="00B050"/>
                </a:solidFill>
                <a:latin typeface="Courier New" panose="02070309020205020404" pitchFamily="49" charset="0"/>
                <a:ea typeface="Roboto" panose="020B0604020202020204" charset="0"/>
                <a:cs typeface="Courier New" panose="02070309020205020404" pitchFamily="49" charset="0"/>
              </a:endParaRPr>
            </a:p>
          </p:txBody>
        </p:sp>
      </p:grpSp>
      <p:cxnSp>
        <p:nvCxnSpPr>
          <p:cNvPr id="60" name="Straight Arrow Connector 59">
            <a:extLst>
              <a:ext uri="{FF2B5EF4-FFF2-40B4-BE49-F238E27FC236}">
                <a16:creationId xmlns:a16="http://schemas.microsoft.com/office/drawing/2014/main" id="{D5AF30F4-4CBE-F78E-8020-387FD06DF542}"/>
              </a:ext>
            </a:extLst>
          </p:cNvPr>
          <p:cNvCxnSpPr>
            <a:cxnSpLocks/>
            <a:stCxn id="62" idx="0"/>
            <a:endCxn id="26" idx="3"/>
          </p:cNvCxnSpPr>
          <p:nvPr/>
        </p:nvCxnSpPr>
        <p:spPr>
          <a:xfrm flipH="1" flipV="1">
            <a:off x="5994820" y="4081977"/>
            <a:ext cx="4568805" cy="1975354"/>
          </a:xfrm>
          <a:prstGeom prst="straightConnector1">
            <a:avLst/>
          </a:prstGeom>
          <a:ln w="28575">
            <a:solidFill>
              <a:srgbClr val="00B050"/>
            </a:solidFill>
            <a:prstDash val="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BE19B854-731D-007E-8354-A21B263F874A}"/>
              </a:ext>
            </a:extLst>
          </p:cNvPr>
          <p:cNvSpPr/>
          <p:nvPr/>
        </p:nvSpPr>
        <p:spPr>
          <a:xfrm>
            <a:off x="8280970" y="6057331"/>
            <a:ext cx="1251523" cy="602023"/>
          </a:xfrm>
          <a:prstGeom prst="roundRect">
            <a:avLst/>
          </a:prstGeom>
          <a:solidFill>
            <a:srgbClr val="00B050">
              <a:alpha val="85098"/>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1828800"/>
            <a:r>
              <a:rPr lang="en-US" sz="3200">
                <a:solidFill>
                  <a:prstClr val="white"/>
                </a:solidFill>
                <a:latin typeface="Roboto" panose="020B0604020202020204" charset="0"/>
                <a:ea typeface="Roboto" panose="020B0604020202020204" charset="0"/>
              </a:rPr>
              <a:t>queue</a:t>
            </a:r>
            <a:endParaRPr lang="en-US" sz="3600">
              <a:solidFill>
                <a:prstClr val="white"/>
              </a:solidFill>
              <a:latin typeface="Roboto" panose="020B0604020202020204" charset="0"/>
              <a:ea typeface="Roboto" panose="020B0604020202020204" charset="0"/>
            </a:endParaRPr>
          </a:p>
        </p:txBody>
      </p:sp>
      <p:sp>
        <p:nvSpPr>
          <p:cNvPr id="62" name="Rectangle: Rounded Corners 61">
            <a:extLst>
              <a:ext uri="{FF2B5EF4-FFF2-40B4-BE49-F238E27FC236}">
                <a16:creationId xmlns:a16="http://schemas.microsoft.com/office/drawing/2014/main" id="{87D22745-8FB3-5D62-2527-C7BB93C6E298}"/>
              </a:ext>
            </a:extLst>
          </p:cNvPr>
          <p:cNvSpPr/>
          <p:nvPr/>
        </p:nvSpPr>
        <p:spPr>
          <a:xfrm>
            <a:off x="9872629" y="6057331"/>
            <a:ext cx="1381992" cy="602023"/>
          </a:xfrm>
          <a:prstGeom prst="roundRect">
            <a:avLst/>
          </a:prstGeom>
          <a:solidFill>
            <a:srgbClr val="00B050">
              <a:alpha val="85098"/>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1828800"/>
            <a:r>
              <a:rPr lang="en-US" sz="3200">
                <a:solidFill>
                  <a:prstClr val="white"/>
                </a:solidFill>
                <a:latin typeface="Roboto" panose="020B0604020202020204" charset="0"/>
                <a:ea typeface="Roboto" panose="020B0604020202020204" charset="0"/>
              </a:rPr>
              <a:t>format</a:t>
            </a:r>
            <a:endParaRPr lang="en-US" sz="3600">
              <a:solidFill>
                <a:prstClr val="white"/>
              </a:solidFill>
              <a:latin typeface="Roboto" panose="020B0604020202020204" charset="0"/>
              <a:ea typeface="Roboto" panose="020B0604020202020204" charset="0"/>
            </a:endParaRPr>
          </a:p>
        </p:txBody>
      </p:sp>
      <p:cxnSp>
        <p:nvCxnSpPr>
          <p:cNvPr id="63" name="Straight Arrow Connector 62">
            <a:extLst>
              <a:ext uri="{FF2B5EF4-FFF2-40B4-BE49-F238E27FC236}">
                <a16:creationId xmlns:a16="http://schemas.microsoft.com/office/drawing/2014/main" id="{3DA8673E-14B5-3EBB-333E-06490FC1F1AF}"/>
              </a:ext>
            </a:extLst>
          </p:cNvPr>
          <p:cNvCxnSpPr>
            <a:cxnSpLocks/>
            <a:stCxn id="62" idx="0"/>
            <a:endCxn id="21" idx="3"/>
          </p:cNvCxnSpPr>
          <p:nvPr/>
        </p:nvCxnSpPr>
        <p:spPr>
          <a:xfrm flipH="1" flipV="1">
            <a:off x="6147220" y="4234377"/>
            <a:ext cx="4416405" cy="1822954"/>
          </a:xfrm>
          <a:prstGeom prst="straightConnector1">
            <a:avLst/>
          </a:prstGeom>
          <a:ln w="28575">
            <a:solidFill>
              <a:srgbClr val="00B050"/>
            </a:solidFill>
            <a:prstDash val="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9EF41EDD-283E-0566-7781-352C018EDD26}"/>
              </a:ext>
            </a:extLst>
          </p:cNvPr>
          <p:cNvCxnSpPr>
            <a:cxnSpLocks/>
            <a:stCxn id="62" idx="0"/>
            <a:endCxn id="20" idx="3"/>
          </p:cNvCxnSpPr>
          <p:nvPr/>
        </p:nvCxnSpPr>
        <p:spPr>
          <a:xfrm flipH="1" flipV="1">
            <a:off x="6299620" y="4386777"/>
            <a:ext cx="4264005" cy="1670554"/>
          </a:xfrm>
          <a:prstGeom prst="straightConnector1">
            <a:avLst/>
          </a:prstGeom>
          <a:ln w="28575">
            <a:solidFill>
              <a:srgbClr val="00B050"/>
            </a:solidFill>
            <a:prstDash val="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DDBCD213-3E7E-D107-921B-EF096199B9EF}"/>
              </a:ext>
            </a:extLst>
          </p:cNvPr>
          <p:cNvSpPr/>
          <p:nvPr/>
        </p:nvSpPr>
        <p:spPr>
          <a:xfrm>
            <a:off x="12288175" y="6057331"/>
            <a:ext cx="1023618" cy="602023"/>
          </a:xfrm>
          <a:prstGeom prst="roundRect">
            <a:avLst/>
          </a:prstGeom>
          <a:solidFill>
            <a:srgbClr val="FAA61A">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1828800"/>
            <a:r>
              <a:rPr lang="en-US" sz="3200">
                <a:solidFill>
                  <a:prstClr val="white"/>
                </a:solidFill>
                <a:latin typeface="Roboto" panose="020B0604020202020204" charset="0"/>
                <a:ea typeface="Roboto" panose="020B0604020202020204" charset="0"/>
              </a:rPr>
              <a:t>send</a:t>
            </a:r>
            <a:endParaRPr lang="en-US" sz="3600">
              <a:solidFill>
                <a:prstClr val="white"/>
              </a:solidFill>
              <a:latin typeface="Roboto" panose="020B0604020202020204" charset="0"/>
              <a:ea typeface="Roboto" panose="020B0604020202020204" charset="0"/>
            </a:endParaRPr>
          </a:p>
        </p:txBody>
      </p:sp>
      <p:grpSp>
        <p:nvGrpSpPr>
          <p:cNvPr id="66" name="Group 65">
            <a:extLst>
              <a:ext uri="{FF2B5EF4-FFF2-40B4-BE49-F238E27FC236}">
                <a16:creationId xmlns:a16="http://schemas.microsoft.com/office/drawing/2014/main" id="{817C0223-8536-FF7C-311C-8CF643789B29}"/>
              </a:ext>
            </a:extLst>
          </p:cNvPr>
          <p:cNvGrpSpPr/>
          <p:nvPr/>
        </p:nvGrpSpPr>
        <p:grpSpPr>
          <a:xfrm>
            <a:off x="7259376" y="8029359"/>
            <a:ext cx="6209537" cy="857666"/>
            <a:chOff x="7181350" y="7218040"/>
            <a:chExt cx="5420568" cy="857666"/>
          </a:xfrm>
        </p:grpSpPr>
        <p:sp>
          <p:nvSpPr>
            <p:cNvPr id="67" name="Rectangle: Rounded Corners 66">
              <a:extLst>
                <a:ext uri="{FF2B5EF4-FFF2-40B4-BE49-F238E27FC236}">
                  <a16:creationId xmlns:a16="http://schemas.microsoft.com/office/drawing/2014/main" id="{F088D919-1B55-8401-5EAB-C323FD8E6298}"/>
                </a:ext>
              </a:extLst>
            </p:cNvPr>
            <p:cNvSpPr/>
            <p:nvPr/>
          </p:nvSpPr>
          <p:spPr>
            <a:xfrm>
              <a:off x="7181350" y="7218040"/>
              <a:ext cx="5420568" cy="857666"/>
            </a:xfrm>
            <a:prstGeom prst="roundRect">
              <a:avLst/>
            </a:prstGeom>
            <a:solidFill>
              <a:srgbClr val="00B05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3200">
                  <a:solidFill>
                    <a:prstClr val="white"/>
                  </a:solidFill>
                  <a:latin typeface="Roboto" panose="020B0604020202020204" charset="0"/>
                  <a:ea typeface="Roboto" panose="020B0604020202020204" charset="0"/>
                </a:rPr>
                <a:t>Persistent Buffering (spiffs)    </a:t>
              </a:r>
              <a:endParaRPr lang="en-US" sz="3600">
                <a:solidFill>
                  <a:prstClr val="white"/>
                </a:solidFill>
                <a:latin typeface="Roboto" panose="020B0604020202020204" charset="0"/>
                <a:ea typeface="Roboto" panose="020B0604020202020204" charset="0"/>
              </a:endParaRPr>
            </a:p>
          </p:txBody>
        </p:sp>
        <p:sp>
          <p:nvSpPr>
            <p:cNvPr id="68" name="Flowchart: Magnetic Disk 67">
              <a:extLst>
                <a:ext uri="{FF2B5EF4-FFF2-40B4-BE49-F238E27FC236}">
                  <a16:creationId xmlns:a16="http://schemas.microsoft.com/office/drawing/2014/main" id="{16FFA02E-4DFD-5F7B-A71D-BD6FA030E85D}"/>
                </a:ext>
              </a:extLst>
            </p:cNvPr>
            <p:cNvSpPr/>
            <p:nvPr/>
          </p:nvSpPr>
          <p:spPr>
            <a:xfrm>
              <a:off x="11768669" y="7454700"/>
              <a:ext cx="687994" cy="415667"/>
            </a:xfrm>
            <a:prstGeom prst="flowChartMagneticDisk">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cxnSp>
        <p:nvCxnSpPr>
          <p:cNvPr id="69" name="Connector: Elbow 68">
            <a:extLst>
              <a:ext uri="{FF2B5EF4-FFF2-40B4-BE49-F238E27FC236}">
                <a16:creationId xmlns:a16="http://schemas.microsoft.com/office/drawing/2014/main" id="{93325DBA-FD0C-2230-E493-8589AE992633}"/>
              </a:ext>
            </a:extLst>
          </p:cNvPr>
          <p:cNvCxnSpPr>
            <a:cxnSpLocks/>
            <a:stCxn id="109" idx="3"/>
            <a:endCxn id="62" idx="0"/>
          </p:cNvCxnSpPr>
          <p:nvPr/>
        </p:nvCxnSpPr>
        <p:spPr>
          <a:xfrm>
            <a:off x="2335983" y="5389241"/>
            <a:ext cx="8227642" cy="668090"/>
          </a:xfrm>
          <a:prstGeom prst="bentConnector2">
            <a:avLst/>
          </a:prstGeom>
          <a:ln w="381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180">
            <a:extLst>
              <a:ext uri="{FF2B5EF4-FFF2-40B4-BE49-F238E27FC236}">
                <a16:creationId xmlns:a16="http://schemas.microsoft.com/office/drawing/2014/main" id="{26E83ACF-2C63-3085-B08A-4AA0CCD777EC}"/>
              </a:ext>
            </a:extLst>
          </p:cNvPr>
          <p:cNvCxnSpPr>
            <a:cxnSpLocks/>
            <a:stCxn id="83" idx="3"/>
            <a:endCxn id="65" idx="1"/>
          </p:cNvCxnSpPr>
          <p:nvPr/>
        </p:nvCxnSpPr>
        <p:spPr>
          <a:xfrm>
            <a:off x="12087881" y="6358343"/>
            <a:ext cx="200294" cy="0"/>
          </a:xfrm>
          <a:prstGeom prst="straightConnector1">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1908C1D3-665F-1BFD-2F94-C41D1F8B4CA9}"/>
              </a:ext>
            </a:extLst>
          </p:cNvPr>
          <p:cNvCxnSpPr>
            <a:cxnSpLocks/>
            <a:stCxn id="67" idx="3"/>
            <a:endCxn id="62" idx="2"/>
          </p:cNvCxnSpPr>
          <p:nvPr/>
        </p:nvCxnSpPr>
        <p:spPr>
          <a:xfrm flipH="1" flipV="1">
            <a:off x="10563625" y="6659354"/>
            <a:ext cx="2905288" cy="1798838"/>
          </a:xfrm>
          <a:prstGeom prst="bentConnector4">
            <a:avLst>
              <a:gd name="adj1" fmla="val -7868"/>
              <a:gd name="adj2" fmla="val 78017"/>
            </a:avLst>
          </a:prstGeom>
          <a:ln w="38100">
            <a:solidFill>
              <a:srgbClr val="00B05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A0387DCC-A47B-4035-AF5E-D64124DA1DA1}"/>
              </a:ext>
            </a:extLst>
          </p:cNvPr>
          <p:cNvGrpSpPr/>
          <p:nvPr/>
        </p:nvGrpSpPr>
        <p:grpSpPr>
          <a:xfrm>
            <a:off x="7478190" y="6057331"/>
            <a:ext cx="579624" cy="602023"/>
            <a:chOff x="7848819" y="6220702"/>
            <a:chExt cx="579624" cy="602023"/>
          </a:xfrm>
          <a:solidFill>
            <a:srgbClr val="FAA61A">
              <a:alpha val="85098"/>
            </a:srgbClr>
          </a:solidFill>
        </p:grpSpPr>
        <p:sp>
          <p:nvSpPr>
            <p:cNvPr id="73" name="Rectangle: Rounded Corners 72">
              <a:extLst>
                <a:ext uri="{FF2B5EF4-FFF2-40B4-BE49-F238E27FC236}">
                  <a16:creationId xmlns:a16="http://schemas.microsoft.com/office/drawing/2014/main" id="{A5BCB59D-E76F-371F-73F3-D35EBD29D21C}"/>
                </a:ext>
              </a:extLst>
            </p:cNvPr>
            <p:cNvSpPr/>
            <p:nvPr/>
          </p:nvSpPr>
          <p:spPr>
            <a:xfrm>
              <a:off x="7848819" y="6220702"/>
              <a:ext cx="579624" cy="602023"/>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1828800"/>
              <a:endParaRPr lang="en-US" sz="3600">
                <a:solidFill>
                  <a:prstClr val="white"/>
                </a:solidFill>
                <a:latin typeface="Roboto" panose="020B0604020202020204" charset="0"/>
                <a:ea typeface="Roboto" panose="020B0604020202020204" charset="0"/>
              </a:endParaRPr>
            </a:p>
          </p:txBody>
        </p:sp>
        <p:pic>
          <p:nvPicPr>
            <p:cNvPr id="74" name="Graphic 73" descr="Clock with solid fill">
              <a:extLst>
                <a:ext uri="{FF2B5EF4-FFF2-40B4-BE49-F238E27FC236}">
                  <a16:creationId xmlns:a16="http://schemas.microsoft.com/office/drawing/2014/main" id="{1D3A6808-ECC0-04D0-A23D-D737BFE60D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3714" y="6276796"/>
              <a:ext cx="489834" cy="489834"/>
            </a:xfrm>
            <a:prstGeom prst="rect">
              <a:avLst/>
            </a:prstGeom>
          </p:spPr>
        </p:pic>
      </p:grpSp>
      <p:cxnSp>
        <p:nvCxnSpPr>
          <p:cNvPr id="75" name="Connector: Elbow 315">
            <a:extLst>
              <a:ext uri="{FF2B5EF4-FFF2-40B4-BE49-F238E27FC236}">
                <a16:creationId xmlns:a16="http://schemas.microsoft.com/office/drawing/2014/main" id="{95FF704A-773F-4B06-CEF4-BE2353053E60}"/>
              </a:ext>
            </a:extLst>
          </p:cNvPr>
          <p:cNvCxnSpPr>
            <a:cxnSpLocks/>
            <a:stCxn id="73" idx="3"/>
            <a:endCxn id="61" idx="1"/>
          </p:cNvCxnSpPr>
          <p:nvPr/>
        </p:nvCxnSpPr>
        <p:spPr>
          <a:xfrm>
            <a:off x="8057814" y="6358343"/>
            <a:ext cx="223156" cy="0"/>
          </a:xfrm>
          <a:prstGeom prst="straightConnector1">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C2FB9E15-ABFD-2F07-DFD5-FCC78713558D}"/>
              </a:ext>
            </a:extLst>
          </p:cNvPr>
          <p:cNvGrpSpPr/>
          <p:nvPr/>
        </p:nvGrpSpPr>
        <p:grpSpPr>
          <a:xfrm>
            <a:off x="5865121" y="6279707"/>
            <a:ext cx="4673790" cy="741399"/>
            <a:chOff x="5914549" y="5834858"/>
            <a:chExt cx="4673790" cy="741399"/>
          </a:xfrm>
        </p:grpSpPr>
        <p:cxnSp>
          <p:nvCxnSpPr>
            <p:cNvPr id="77" name="Straight Arrow Connector 76">
              <a:extLst>
                <a:ext uri="{FF2B5EF4-FFF2-40B4-BE49-F238E27FC236}">
                  <a16:creationId xmlns:a16="http://schemas.microsoft.com/office/drawing/2014/main" id="{408B15F6-4068-9911-A7F0-F572C4410091}"/>
                </a:ext>
              </a:extLst>
            </p:cNvPr>
            <p:cNvCxnSpPr>
              <a:cxnSpLocks/>
              <a:stCxn id="62" idx="2"/>
              <a:endCxn id="25" idx="3"/>
            </p:cNvCxnSpPr>
            <p:nvPr/>
          </p:nvCxnSpPr>
          <p:spPr>
            <a:xfrm flipH="1">
              <a:off x="5947161" y="6214505"/>
              <a:ext cx="4641178" cy="220942"/>
            </a:xfrm>
            <a:prstGeom prst="straightConnector1">
              <a:avLst/>
            </a:prstGeom>
            <a:ln w="28575">
              <a:solidFill>
                <a:srgbClr val="00B050"/>
              </a:solidFill>
              <a:prstDash val="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8" name="Rectangle: Rounded Corners 77">
              <a:extLst>
                <a:ext uri="{FF2B5EF4-FFF2-40B4-BE49-F238E27FC236}">
                  <a16:creationId xmlns:a16="http://schemas.microsoft.com/office/drawing/2014/main" id="{0CA7C011-0EA4-943E-260E-D87C0CFBEE33}"/>
                </a:ext>
              </a:extLst>
            </p:cNvPr>
            <p:cNvSpPr/>
            <p:nvPr/>
          </p:nvSpPr>
          <p:spPr>
            <a:xfrm rot="21305847">
              <a:off x="5914549" y="5834858"/>
              <a:ext cx="1569708" cy="74139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2000" err="1">
                  <a:solidFill>
                    <a:srgbClr val="00B050"/>
                  </a:solidFill>
                  <a:latin typeface="Courier New" panose="02070309020205020404" pitchFamily="49" charset="0"/>
                  <a:ea typeface="Roboto" panose="020B0604020202020204" charset="0"/>
                  <a:cs typeface="Courier New" panose="02070309020205020404" pitchFamily="49" charset="0"/>
                </a:rPr>
                <a:t>toJSON</a:t>
              </a:r>
              <a:r>
                <a:rPr lang="en-US" sz="2000">
                  <a:solidFill>
                    <a:srgbClr val="00B050"/>
                  </a:solidFill>
                  <a:latin typeface="Courier New" panose="02070309020205020404" pitchFamily="49" charset="0"/>
                  <a:ea typeface="Roboto" panose="020B0604020202020204" charset="0"/>
                  <a:cs typeface="Courier New" panose="02070309020205020404" pitchFamily="49" charset="0"/>
                </a:rPr>
                <a:t>()</a:t>
              </a:r>
              <a:endParaRPr lang="en-US" sz="2400">
                <a:solidFill>
                  <a:srgbClr val="00B050"/>
                </a:solidFill>
                <a:latin typeface="Courier New" panose="02070309020205020404" pitchFamily="49" charset="0"/>
                <a:ea typeface="Roboto" panose="020B0604020202020204" charset="0"/>
                <a:cs typeface="Courier New" panose="02070309020205020404" pitchFamily="49" charset="0"/>
              </a:endParaRPr>
            </a:p>
          </p:txBody>
        </p:sp>
      </p:grpSp>
      <p:grpSp>
        <p:nvGrpSpPr>
          <p:cNvPr id="79" name="Group 78">
            <a:extLst>
              <a:ext uri="{FF2B5EF4-FFF2-40B4-BE49-F238E27FC236}">
                <a16:creationId xmlns:a16="http://schemas.microsoft.com/office/drawing/2014/main" id="{23FCE62A-35F5-317D-CBAA-AC4EA431562B}"/>
              </a:ext>
            </a:extLst>
          </p:cNvPr>
          <p:cNvGrpSpPr/>
          <p:nvPr/>
        </p:nvGrpSpPr>
        <p:grpSpPr>
          <a:xfrm>
            <a:off x="5739083" y="6659354"/>
            <a:ext cx="4799828" cy="2093150"/>
            <a:chOff x="5788511" y="6659354"/>
            <a:chExt cx="4799828" cy="2093150"/>
          </a:xfrm>
        </p:grpSpPr>
        <p:cxnSp>
          <p:nvCxnSpPr>
            <p:cNvPr id="80" name="Straight Arrow Connector 79">
              <a:extLst>
                <a:ext uri="{FF2B5EF4-FFF2-40B4-BE49-F238E27FC236}">
                  <a16:creationId xmlns:a16="http://schemas.microsoft.com/office/drawing/2014/main" id="{BCD8F633-1106-FD3D-DA80-5106A070CD37}"/>
                </a:ext>
              </a:extLst>
            </p:cNvPr>
            <p:cNvCxnSpPr>
              <a:cxnSpLocks/>
              <a:stCxn id="62" idx="2"/>
              <a:endCxn id="23" idx="3"/>
            </p:cNvCxnSpPr>
            <p:nvPr/>
          </p:nvCxnSpPr>
          <p:spPr>
            <a:xfrm flipH="1">
              <a:off x="5947161" y="6659354"/>
              <a:ext cx="4641178" cy="2093150"/>
            </a:xfrm>
            <a:prstGeom prst="straightConnector1">
              <a:avLst/>
            </a:prstGeom>
            <a:ln w="28575">
              <a:solidFill>
                <a:srgbClr val="00B050"/>
              </a:solidFill>
              <a:prstDash val="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1" name="Rectangle: Rounded Corners 80">
              <a:extLst>
                <a:ext uri="{FF2B5EF4-FFF2-40B4-BE49-F238E27FC236}">
                  <a16:creationId xmlns:a16="http://schemas.microsoft.com/office/drawing/2014/main" id="{2014FA3C-5568-E179-99F4-EA0FC1BC335C}"/>
                </a:ext>
              </a:extLst>
            </p:cNvPr>
            <p:cNvSpPr/>
            <p:nvPr/>
          </p:nvSpPr>
          <p:spPr>
            <a:xfrm rot="19992506">
              <a:off x="5788511" y="7388001"/>
              <a:ext cx="1569708" cy="74139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2000" err="1">
                  <a:solidFill>
                    <a:srgbClr val="00B050"/>
                  </a:solidFill>
                  <a:latin typeface="Courier New" panose="02070309020205020404" pitchFamily="49" charset="0"/>
                  <a:ea typeface="Roboto" panose="020B0604020202020204" charset="0"/>
                  <a:cs typeface="Courier New" panose="02070309020205020404" pitchFamily="49" charset="0"/>
                </a:rPr>
                <a:t>toJSON</a:t>
              </a:r>
              <a:r>
                <a:rPr lang="en-US" sz="2000">
                  <a:solidFill>
                    <a:srgbClr val="00B050"/>
                  </a:solidFill>
                  <a:latin typeface="Courier New" panose="02070309020205020404" pitchFamily="49" charset="0"/>
                  <a:ea typeface="Roboto" panose="020B0604020202020204" charset="0"/>
                  <a:cs typeface="Courier New" panose="02070309020205020404" pitchFamily="49" charset="0"/>
                </a:rPr>
                <a:t>()</a:t>
              </a:r>
              <a:endParaRPr lang="en-US" sz="2400">
                <a:solidFill>
                  <a:srgbClr val="00B050"/>
                </a:solidFill>
                <a:latin typeface="Courier New" panose="02070309020205020404" pitchFamily="49" charset="0"/>
                <a:ea typeface="Roboto" panose="020B0604020202020204" charset="0"/>
                <a:cs typeface="Courier New" panose="02070309020205020404" pitchFamily="49" charset="0"/>
              </a:endParaRPr>
            </a:p>
          </p:txBody>
        </p:sp>
      </p:grpSp>
      <p:grpSp>
        <p:nvGrpSpPr>
          <p:cNvPr id="82" name="Group 81">
            <a:extLst>
              <a:ext uri="{FF2B5EF4-FFF2-40B4-BE49-F238E27FC236}">
                <a16:creationId xmlns:a16="http://schemas.microsoft.com/office/drawing/2014/main" id="{AA5BAD8F-DF0D-C299-8FF0-80940809D474}"/>
              </a:ext>
            </a:extLst>
          </p:cNvPr>
          <p:cNvGrpSpPr/>
          <p:nvPr/>
        </p:nvGrpSpPr>
        <p:grpSpPr>
          <a:xfrm>
            <a:off x="11508257" y="6057331"/>
            <a:ext cx="579624" cy="602023"/>
            <a:chOff x="7848819" y="6220702"/>
            <a:chExt cx="579624" cy="602023"/>
          </a:xfrm>
          <a:solidFill>
            <a:srgbClr val="FAA61A">
              <a:alpha val="85098"/>
            </a:srgbClr>
          </a:solidFill>
        </p:grpSpPr>
        <p:sp>
          <p:nvSpPr>
            <p:cNvPr id="83" name="Rectangle: Rounded Corners 82">
              <a:extLst>
                <a:ext uri="{FF2B5EF4-FFF2-40B4-BE49-F238E27FC236}">
                  <a16:creationId xmlns:a16="http://schemas.microsoft.com/office/drawing/2014/main" id="{1202778B-BB2A-BE77-58FC-3DEF82057B30}"/>
                </a:ext>
              </a:extLst>
            </p:cNvPr>
            <p:cNvSpPr/>
            <p:nvPr/>
          </p:nvSpPr>
          <p:spPr>
            <a:xfrm>
              <a:off x="7848819" y="6220702"/>
              <a:ext cx="579624" cy="602023"/>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1828800"/>
              <a:endParaRPr lang="en-US" sz="3600">
                <a:solidFill>
                  <a:prstClr val="white"/>
                </a:solidFill>
                <a:latin typeface="Roboto" panose="020B0604020202020204" charset="0"/>
                <a:ea typeface="Roboto" panose="020B0604020202020204" charset="0"/>
              </a:endParaRPr>
            </a:p>
          </p:txBody>
        </p:sp>
        <p:pic>
          <p:nvPicPr>
            <p:cNvPr id="84" name="Graphic 83" descr="Clock with solid fill">
              <a:extLst>
                <a:ext uri="{FF2B5EF4-FFF2-40B4-BE49-F238E27FC236}">
                  <a16:creationId xmlns:a16="http://schemas.microsoft.com/office/drawing/2014/main" id="{1AB21B29-BD59-0FD8-A521-345D132593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93714" y="6276796"/>
              <a:ext cx="489834" cy="489834"/>
            </a:xfrm>
            <a:prstGeom prst="rect">
              <a:avLst/>
            </a:prstGeom>
          </p:spPr>
        </p:pic>
      </p:grpSp>
      <p:cxnSp>
        <p:nvCxnSpPr>
          <p:cNvPr id="85" name="Connector: Elbow 107">
            <a:extLst>
              <a:ext uri="{FF2B5EF4-FFF2-40B4-BE49-F238E27FC236}">
                <a16:creationId xmlns:a16="http://schemas.microsoft.com/office/drawing/2014/main" id="{B1D03E47-4932-B54A-20C9-CA5F045CAAF9}"/>
              </a:ext>
            </a:extLst>
          </p:cNvPr>
          <p:cNvCxnSpPr>
            <a:cxnSpLocks/>
            <a:stCxn id="62" idx="3"/>
            <a:endCxn id="83" idx="1"/>
          </p:cNvCxnSpPr>
          <p:nvPr/>
        </p:nvCxnSpPr>
        <p:spPr>
          <a:xfrm>
            <a:off x="11254621" y="6358343"/>
            <a:ext cx="253636" cy="0"/>
          </a:xfrm>
          <a:prstGeom prst="straightConnector1">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DB71921A-9F16-4A07-7B75-CDD8BD4C183F}"/>
              </a:ext>
            </a:extLst>
          </p:cNvPr>
          <p:cNvCxnSpPr>
            <a:cxnSpLocks/>
            <a:stCxn id="104" idx="3"/>
            <a:endCxn id="25" idx="1"/>
          </p:cNvCxnSpPr>
          <p:nvPr/>
        </p:nvCxnSpPr>
        <p:spPr>
          <a:xfrm flipV="1">
            <a:off x="2360892" y="6880296"/>
            <a:ext cx="854277" cy="1"/>
          </a:xfrm>
          <a:prstGeom prst="bentConnector3">
            <a:avLst>
              <a:gd name="adj1" fmla="val 50000"/>
            </a:avLst>
          </a:prstGeom>
          <a:ln w="381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7" name="Connector: Elbow 85">
            <a:extLst>
              <a:ext uri="{FF2B5EF4-FFF2-40B4-BE49-F238E27FC236}">
                <a16:creationId xmlns:a16="http://schemas.microsoft.com/office/drawing/2014/main" id="{CFBF3A30-9D7B-3133-FE82-3845AFA366E1}"/>
              </a:ext>
            </a:extLst>
          </p:cNvPr>
          <p:cNvCxnSpPr>
            <a:cxnSpLocks/>
            <a:stCxn id="99" idx="3"/>
          </p:cNvCxnSpPr>
          <p:nvPr/>
        </p:nvCxnSpPr>
        <p:spPr>
          <a:xfrm flipV="1">
            <a:off x="2360892" y="8720779"/>
            <a:ext cx="852505" cy="31726"/>
          </a:xfrm>
          <a:prstGeom prst="straightConnector1">
            <a:avLst/>
          </a:prstGeom>
          <a:ln w="381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619053B0-D7C0-3C03-9AE4-7765E7541897}"/>
              </a:ext>
            </a:extLst>
          </p:cNvPr>
          <p:cNvCxnSpPr>
            <a:cxnSpLocks/>
          </p:cNvCxnSpPr>
          <p:nvPr/>
        </p:nvCxnSpPr>
        <p:spPr>
          <a:xfrm flipV="1">
            <a:off x="2122826" y="4081977"/>
            <a:ext cx="1113762" cy="1"/>
          </a:xfrm>
          <a:prstGeom prst="bentConnector3">
            <a:avLst>
              <a:gd name="adj1" fmla="val 50000"/>
            </a:avLst>
          </a:prstGeom>
          <a:ln w="381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9" name="Connector: Elbow 88">
            <a:extLst>
              <a:ext uri="{FF2B5EF4-FFF2-40B4-BE49-F238E27FC236}">
                <a16:creationId xmlns:a16="http://schemas.microsoft.com/office/drawing/2014/main" id="{13C8FD44-DDB3-44AD-EFB8-FCA8B8EB4C44}"/>
              </a:ext>
            </a:extLst>
          </p:cNvPr>
          <p:cNvCxnSpPr>
            <a:cxnSpLocks/>
            <a:stCxn id="94" idx="3"/>
            <a:endCxn id="24" idx="1"/>
          </p:cNvCxnSpPr>
          <p:nvPr/>
        </p:nvCxnSpPr>
        <p:spPr>
          <a:xfrm>
            <a:off x="2335104" y="9702719"/>
            <a:ext cx="4924271" cy="12700"/>
          </a:xfrm>
          <a:prstGeom prst="bentConnector3">
            <a:avLst>
              <a:gd name="adj1" fmla="val 50000"/>
            </a:avLst>
          </a:prstGeom>
          <a:ln w="381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0" name="Rectangle: Rounded Corners 89">
            <a:extLst>
              <a:ext uri="{FF2B5EF4-FFF2-40B4-BE49-F238E27FC236}">
                <a16:creationId xmlns:a16="http://schemas.microsoft.com/office/drawing/2014/main" id="{ACC4FADE-805C-5AB8-136F-38A6BECB9A34}"/>
              </a:ext>
            </a:extLst>
          </p:cNvPr>
          <p:cNvSpPr/>
          <p:nvPr/>
        </p:nvSpPr>
        <p:spPr>
          <a:xfrm>
            <a:off x="1546881" y="10757088"/>
            <a:ext cx="1370546" cy="1342005"/>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srgbClr val="FFFFFF"/>
                </a:solidFill>
                <a:latin typeface="Roboto" panose="020B0604020202020204" charset="0"/>
                <a:ea typeface="Roboto" panose="020B0604020202020204" charset="0"/>
              </a:rPr>
              <a:t>RTC</a:t>
            </a:r>
            <a:br>
              <a:rPr lang="en-US" sz="3200">
                <a:solidFill>
                  <a:srgbClr val="FFFFFF"/>
                </a:solidFill>
                <a:latin typeface="Roboto" panose="020B0604020202020204" charset="0"/>
                <a:ea typeface="Roboto" panose="020B0604020202020204" charset="0"/>
              </a:rPr>
            </a:br>
            <a:r>
              <a:rPr lang="en-US" sz="2000">
                <a:solidFill>
                  <a:srgbClr val="FFFFFF"/>
                </a:solidFill>
                <a:latin typeface="Roboto" panose="020B0604020202020204" charset="0"/>
                <a:ea typeface="Roboto" panose="020B0604020202020204" charset="0"/>
              </a:rPr>
              <a:t>BM8563</a:t>
            </a:r>
            <a:endParaRPr lang="en-US" sz="3600">
              <a:solidFill>
                <a:srgbClr val="FFFFFF"/>
              </a:solidFill>
              <a:latin typeface="Roboto" panose="020B0604020202020204" charset="0"/>
              <a:ea typeface="Roboto" panose="020B0604020202020204" charset="0"/>
            </a:endParaRPr>
          </a:p>
        </p:txBody>
      </p:sp>
      <p:grpSp>
        <p:nvGrpSpPr>
          <p:cNvPr id="91" name="Group 90">
            <a:extLst>
              <a:ext uri="{FF2B5EF4-FFF2-40B4-BE49-F238E27FC236}">
                <a16:creationId xmlns:a16="http://schemas.microsoft.com/office/drawing/2014/main" id="{FCFD6387-300A-153C-0E43-5F2549A812EE}"/>
              </a:ext>
            </a:extLst>
          </p:cNvPr>
          <p:cNvGrpSpPr/>
          <p:nvPr/>
        </p:nvGrpSpPr>
        <p:grpSpPr>
          <a:xfrm>
            <a:off x="-70125" y="9321566"/>
            <a:ext cx="2405229" cy="762304"/>
            <a:chOff x="-20697" y="8876717"/>
            <a:chExt cx="2405229" cy="762304"/>
          </a:xfrm>
        </p:grpSpPr>
        <p:grpSp>
          <p:nvGrpSpPr>
            <p:cNvPr id="92" name="Group 91">
              <a:extLst>
                <a:ext uri="{FF2B5EF4-FFF2-40B4-BE49-F238E27FC236}">
                  <a16:creationId xmlns:a16="http://schemas.microsoft.com/office/drawing/2014/main" id="{756013B2-4C48-2D75-E6EF-24AB95FE15A0}"/>
                </a:ext>
              </a:extLst>
            </p:cNvPr>
            <p:cNvGrpSpPr/>
            <p:nvPr/>
          </p:nvGrpSpPr>
          <p:grpSpPr>
            <a:xfrm>
              <a:off x="1804908" y="8956858"/>
              <a:ext cx="579624" cy="602023"/>
              <a:chOff x="8720566" y="5525606"/>
              <a:chExt cx="579624" cy="602023"/>
            </a:xfrm>
          </p:grpSpPr>
          <p:sp>
            <p:nvSpPr>
              <p:cNvPr id="94" name="Rectangle: Rounded Corners 93">
                <a:extLst>
                  <a:ext uri="{FF2B5EF4-FFF2-40B4-BE49-F238E27FC236}">
                    <a16:creationId xmlns:a16="http://schemas.microsoft.com/office/drawing/2014/main" id="{F9A75457-5417-DDE8-006E-E488B31A1F18}"/>
                  </a:ext>
                </a:extLst>
              </p:cNvPr>
              <p:cNvSpPr/>
              <p:nvPr/>
            </p:nvSpPr>
            <p:spPr>
              <a:xfrm>
                <a:off x="8720566" y="5525606"/>
                <a:ext cx="579624" cy="602023"/>
              </a:xfrm>
              <a:prstGeom prst="roundRect">
                <a:avLst/>
              </a:prstGeom>
              <a:solidFill>
                <a:srgbClr val="00B050">
                  <a:alpha val="85098"/>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1828800"/>
                <a:endParaRPr lang="en-US" sz="3600">
                  <a:solidFill>
                    <a:srgbClr val="00B050"/>
                  </a:solidFill>
                  <a:latin typeface="Roboto" panose="020B0604020202020204" charset="0"/>
                  <a:ea typeface="Roboto" panose="020B0604020202020204" charset="0"/>
                </a:endParaRPr>
              </a:p>
            </p:txBody>
          </p:sp>
          <p:pic>
            <p:nvPicPr>
              <p:cNvPr id="95" name="Graphic 94" descr="Stopwatch 75% with solid fill">
                <a:extLst>
                  <a:ext uri="{FF2B5EF4-FFF2-40B4-BE49-F238E27FC236}">
                    <a16:creationId xmlns:a16="http://schemas.microsoft.com/office/drawing/2014/main" id="{4DD6613F-B828-A615-54EE-15EF5DB155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70502" y="5586741"/>
                <a:ext cx="479753" cy="479753"/>
              </a:xfrm>
              <a:prstGeom prst="rect">
                <a:avLst/>
              </a:prstGeom>
            </p:spPr>
          </p:pic>
        </p:grpSp>
        <p:sp>
          <p:nvSpPr>
            <p:cNvPr id="93" name="Rectangle: Rounded Corners 92">
              <a:extLst>
                <a:ext uri="{FF2B5EF4-FFF2-40B4-BE49-F238E27FC236}">
                  <a16:creationId xmlns:a16="http://schemas.microsoft.com/office/drawing/2014/main" id="{0108F83A-63FD-1704-ACAF-5C9E008CB2AD}"/>
                </a:ext>
              </a:extLst>
            </p:cNvPr>
            <p:cNvSpPr/>
            <p:nvPr/>
          </p:nvSpPr>
          <p:spPr>
            <a:xfrm>
              <a:off x="-20697" y="8876717"/>
              <a:ext cx="1637806" cy="762304"/>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2400">
                  <a:solidFill>
                    <a:srgbClr val="00B050"/>
                  </a:solidFill>
                  <a:latin typeface="Roboto" panose="020B0604020202020204" charset="0"/>
                  <a:ea typeface="Roboto" panose="020B0604020202020204" charset="0"/>
                </a:rPr>
                <a:t>NTP sync timer</a:t>
              </a:r>
              <a:endParaRPr lang="en-US" sz="3600">
                <a:solidFill>
                  <a:srgbClr val="00B050"/>
                </a:solidFill>
                <a:latin typeface="Roboto" panose="020B0604020202020204" charset="0"/>
                <a:ea typeface="Roboto" panose="020B0604020202020204" charset="0"/>
              </a:endParaRPr>
            </a:p>
          </p:txBody>
        </p:sp>
      </p:grpSp>
      <p:grpSp>
        <p:nvGrpSpPr>
          <p:cNvPr id="96" name="Group 95">
            <a:extLst>
              <a:ext uri="{FF2B5EF4-FFF2-40B4-BE49-F238E27FC236}">
                <a16:creationId xmlns:a16="http://schemas.microsoft.com/office/drawing/2014/main" id="{E3B3F599-1D03-F931-47AA-DFF79F8065CD}"/>
              </a:ext>
            </a:extLst>
          </p:cNvPr>
          <p:cNvGrpSpPr/>
          <p:nvPr/>
        </p:nvGrpSpPr>
        <p:grpSpPr>
          <a:xfrm>
            <a:off x="-49428" y="8371352"/>
            <a:ext cx="2410320" cy="762304"/>
            <a:chOff x="0" y="7926503"/>
            <a:chExt cx="2410320" cy="762304"/>
          </a:xfrm>
        </p:grpSpPr>
        <p:grpSp>
          <p:nvGrpSpPr>
            <p:cNvPr id="97" name="Group 96">
              <a:extLst>
                <a:ext uri="{FF2B5EF4-FFF2-40B4-BE49-F238E27FC236}">
                  <a16:creationId xmlns:a16="http://schemas.microsoft.com/office/drawing/2014/main" id="{26ABFC97-88CD-99EC-2101-F05553CAE21E}"/>
                </a:ext>
              </a:extLst>
            </p:cNvPr>
            <p:cNvGrpSpPr/>
            <p:nvPr/>
          </p:nvGrpSpPr>
          <p:grpSpPr>
            <a:xfrm>
              <a:off x="1830696" y="8006644"/>
              <a:ext cx="579624" cy="602023"/>
              <a:chOff x="8720566" y="5525606"/>
              <a:chExt cx="579624" cy="602023"/>
            </a:xfrm>
          </p:grpSpPr>
          <p:sp>
            <p:nvSpPr>
              <p:cNvPr id="99" name="Rectangle: Rounded Corners 98">
                <a:extLst>
                  <a:ext uri="{FF2B5EF4-FFF2-40B4-BE49-F238E27FC236}">
                    <a16:creationId xmlns:a16="http://schemas.microsoft.com/office/drawing/2014/main" id="{B65F592B-7435-FA7E-FFD5-E7D94E973CF4}"/>
                  </a:ext>
                </a:extLst>
              </p:cNvPr>
              <p:cNvSpPr/>
              <p:nvPr/>
            </p:nvSpPr>
            <p:spPr>
              <a:xfrm>
                <a:off x="8720566" y="5525606"/>
                <a:ext cx="579624" cy="602023"/>
              </a:xfrm>
              <a:prstGeom prst="roundRect">
                <a:avLst/>
              </a:prstGeom>
              <a:solidFill>
                <a:srgbClr val="00B050">
                  <a:alpha val="85098"/>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1828800"/>
                <a:endParaRPr lang="en-US" sz="3600">
                  <a:solidFill>
                    <a:srgbClr val="00B050"/>
                  </a:solidFill>
                  <a:latin typeface="Roboto" panose="020B0604020202020204" charset="0"/>
                  <a:ea typeface="Roboto" panose="020B0604020202020204" charset="0"/>
                </a:endParaRPr>
              </a:p>
            </p:txBody>
          </p:sp>
          <p:pic>
            <p:nvPicPr>
              <p:cNvPr id="100" name="Graphic 99" descr="Stopwatch 75% with solid fill">
                <a:extLst>
                  <a:ext uri="{FF2B5EF4-FFF2-40B4-BE49-F238E27FC236}">
                    <a16:creationId xmlns:a16="http://schemas.microsoft.com/office/drawing/2014/main" id="{B781FD52-145B-BCA6-D88B-21868FF4F97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70502" y="5586741"/>
                <a:ext cx="479753" cy="479753"/>
              </a:xfrm>
              <a:prstGeom prst="rect">
                <a:avLst/>
              </a:prstGeom>
            </p:spPr>
          </p:pic>
        </p:grpSp>
        <p:sp>
          <p:nvSpPr>
            <p:cNvPr id="98" name="Rectangle: Rounded Corners 97">
              <a:extLst>
                <a:ext uri="{FF2B5EF4-FFF2-40B4-BE49-F238E27FC236}">
                  <a16:creationId xmlns:a16="http://schemas.microsoft.com/office/drawing/2014/main" id="{47EA7DA2-ECE6-7E3A-F3EA-2C121A90A2C2}"/>
                </a:ext>
              </a:extLst>
            </p:cNvPr>
            <p:cNvSpPr/>
            <p:nvPr/>
          </p:nvSpPr>
          <p:spPr>
            <a:xfrm>
              <a:off x="0" y="7926503"/>
              <a:ext cx="1628534" cy="762304"/>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2400">
                  <a:solidFill>
                    <a:srgbClr val="00B050"/>
                  </a:solidFill>
                  <a:latin typeface="Roboto" panose="020B0604020202020204" charset="0"/>
                  <a:ea typeface="Roboto" panose="020B0604020202020204" charset="0"/>
                </a:rPr>
                <a:t>heartbeat timer</a:t>
              </a:r>
              <a:endParaRPr lang="en-US" sz="3600">
                <a:solidFill>
                  <a:srgbClr val="00B050"/>
                </a:solidFill>
                <a:latin typeface="Roboto" panose="020B0604020202020204" charset="0"/>
                <a:ea typeface="Roboto" panose="020B0604020202020204" charset="0"/>
              </a:endParaRPr>
            </a:p>
          </p:txBody>
        </p:sp>
      </p:grpSp>
      <p:grpSp>
        <p:nvGrpSpPr>
          <p:cNvPr id="101" name="Group 100">
            <a:extLst>
              <a:ext uri="{FF2B5EF4-FFF2-40B4-BE49-F238E27FC236}">
                <a16:creationId xmlns:a16="http://schemas.microsoft.com/office/drawing/2014/main" id="{B6A7DBE9-EDED-F2DD-2904-5ADFC9C68F1F}"/>
              </a:ext>
            </a:extLst>
          </p:cNvPr>
          <p:cNvGrpSpPr/>
          <p:nvPr/>
        </p:nvGrpSpPr>
        <p:grpSpPr>
          <a:xfrm>
            <a:off x="-29740" y="6499144"/>
            <a:ext cx="2390632" cy="762304"/>
            <a:chOff x="19688" y="6054295"/>
            <a:chExt cx="2390632" cy="762304"/>
          </a:xfrm>
        </p:grpSpPr>
        <p:grpSp>
          <p:nvGrpSpPr>
            <p:cNvPr id="102" name="Group 101">
              <a:extLst>
                <a:ext uri="{FF2B5EF4-FFF2-40B4-BE49-F238E27FC236}">
                  <a16:creationId xmlns:a16="http://schemas.microsoft.com/office/drawing/2014/main" id="{2C765BBC-E025-2B8E-E73D-B7731E863EFB}"/>
                </a:ext>
              </a:extLst>
            </p:cNvPr>
            <p:cNvGrpSpPr/>
            <p:nvPr/>
          </p:nvGrpSpPr>
          <p:grpSpPr>
            <a:xfrm>
              <a:off x="1830696" y="6134436"/>
              <a:ext cx="579624" cy="602023"/>
              <a:chOff x="8720566" y="5525606"/>
              <a:chExt cx="579624" cy="602023"/>
            </a:xfrm>
          </p:grpSpPr>
          <p:sp>
            <p:nvSpPr>
              <p:cNvPr id="104" name="Rectangle: Rounded Corners 103">
                <a:extLst>
                  <a:ext uri="{FF2B5EF4-FFF2-40B4-BE49-F238E27FC236}">
                    <a16:creationId xmlns:a16="http://schemas.microsoft.com/office/drawing/2014/main" id="{F581B140-D51A-5F21-7592-60F068409395}"/>
                  </a:ext>
                </a:extLst>
              </p:cNvPr>
              <p:cNvSpPr/>
              <p:nvPr/>
            </p:nvSpPr>
            <p:spPr>
              <a:xfrm>
                <a:off x="8720566" y="5525606"/>
                <a:ext cx="579624" cy="602023"/>
              </a:xfrm>
              <a:prstGeom prst="roundRect">
                <a:avLst/>
              </a:prstGeom>
              <a:solidFill>
                <a:srgbClr val="00B050">
                  <a:alpha val="85098"/>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1828800"/>
                <a:endParaRPr lang="en-US" sz="3600">
                  <a:solidFill>
                    <a:srgbClr val="00B050"/>
                  </a:solidFill>
                  <a:latin typeface="Roboto" panose="020B0604020202020204" charset="0"/>
                  <a:ea typeface="Roboto" panose="020B0604020202020204" charset="0"/>
                </a:endParaRPr>
              </a:p>
            </p:txBody>
          </p:sp>
          <p:pic>
            <p:nvPicPr>
              <p:cNvPr id="105" name="Graphic 104" descr="Stopwatch 75% with solid fill">
                <a:extLst>
                  <a:ext uri="{FF2B5EF4-FFF2-40B4-BE49-F238E27FC236}">
                    <a16:creationId xmlns:a16="http://schemas.microsoft.com/office/drawing/2014/main" id="{68A410EC-9358-9535-AFC1-60A187A95F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70502" y="5586741"/>
                <a:ext cx="479753" cy="479753"/>
              </a:xfrm>
              <a:prstGeom prst="rect">
                <a:avLst/>
              </a:prstGeom>
            </p:spPr>
          </p:pic>
        </p:grpSp>
        <p:sp>
          <p:nvSpPr>
            <p:cNvPr id="103" name="Rectangle: Rounded Corners 102">
              <a:extLst>
                <a:ext uri="{FF2B5EF4-FFF2-40B4-BE49-F238E27FC236}">
                  <a16:creationId xmlns:a16="http://schemas.microsoft.com/office/drawing/2014/main" id="{74612BCD-0395-3928-B78B-BCC7A383E1C6}"/>
                </a:ext>
              </a:extLst>
            </p:cNvPr>
            <p:cNvSpPr/>
            <p:nvPr/>
          </p:nvSpPr>
          <p:spPr>
            <a:xfrm>
              <a:off x="19688" y="6054295"/>
              <a:ext cx="1628534" cy="762304"/>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2400">
                  <a:solidFill>
                    <a:srgbClr val="00B050"/>
                  </a:solidFill>
                  <a:latin typeface="Roboto" panose="020B0604020202020204" charset="0"/>
                  <a:ea typeface="Roboto" panose="020B0604020202020204" charset="0"/>
                </a:rPr>
                <a:t>presence timer</a:t>
              </a:r>
              <a:endParaRPr lang="en-US" sz="3600">
                <a:solidFill>
                  <a:srgbClr val="00B050"/>
                </a:solidFill>
                <a:latin typeface="Roboto" panose="020B0604020202020204" charset="0"/>
                <a:ea typeface="Roboto" panose="020B0604020202020204" charset="0"/>
              </a:endParaRPr>
            </a:p>
          </p:txBody>
        </p:sp>
      </p:grpSp>
      <p:grpSp>
        <p:nvGrpSpPr>
          <p:cNvPr id="106" name="Group 105">
            <a:extLst>
              <a:ext uri="{FF2B5EF4-FFF2-40B4-BE49-F238E27FC236}">
                <a16:creationId xmlns:a16="http://schemas.microsoft.com/office/drawing/2014/main" id="{2C9BF9E5-F41E-5FAD-16EE-E27F36FD2C53}"/>
              </a:ext>
            </a:extLst>
          </p:cNvPr>
          <p:cNvGrpSpPr/>
          <p:nvPr/>
        </p:nvGrpSpPr>
        <p:grpSpPr>
          <a:xfrm>
            <a:off x="-70126" y="5008088"/>
            <a:ext cx="2406109" cy="762304"/>
            <a:chOff x="-20698" y="4563239"/>
            <a:chExt cx="2406109" cy="762304"/>
          </a:xfrm>
        </p:grpSpPr>
        <p:grpSp>
          <p:nvGrpSpPr>
            <p:cNvPr id="107" name="Group 106">
              <a:extLst>
                <a:ext uri="{FF2B5EF4-FFF2-40B4-BE49-F238E27FC236}">
                  <a16:creationId xmlns:a16="http://schemas.microsoft.com/office/drawing/2014/main" id="{DE847E95-529B-E145-48ED-E0644D01420E}"/>
                </a:ext>
              </a:extLst>
            </p:cNvPr>
            <p:cNvGrpSpPr/>
            <p:nvPr/>
          </p:nvGrpSpPr>
          <p:grpSpPr>
            <a:xfrm>
              <a:off x="1805787" y="4643380"/>
              <a:ext cx="579624" cy="602023"/>
              <a:chOff x="8720566" y="5525606"/>
              <a:chExt cx="579624" cy="602023"/>
            </a:xfrm>
          </p:grpSpPr>
          <p:sp>
            <p:nvSpPr>
              <p:cNvPr id="109" name="Rectangle: Rounded Corners 108">
                <a:extLst>
                  <a:ext uri="{FF2B5EF4-FFF2-40B4-BE49-F238E27FC236}">
                    <a16:creationId xmlns:a16="http://schemas.microsoft.com/office/drawing/2014/main" id="{6213B05E-1CBA-CFCC-B4E6-37EE4BA06388}"/>
                  </a:ext>
                </a:extLst>
              </p:cNvPr>
              <p:cNvSpPr/>
              <p:nvPr/>
            </p:nvSpPr>
            <p:spPr>
              <a:xfrm>
                <a:off x="8720566" y="5525606"/>
                <a:ext cx="579624" cy="602023"/>
              </a:xfrm>
              <a:prstGeom prst="roundRect">
                <a:avLst/>
              </a:prstGeom>
              <a:solidFill>
                <a:srgbClr val="00B050">
                  <a:alpha val="85098"/>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1828800"/>
                <a:endParaRPr lang="en-US" sz="3600">
                  <a:solidFill>
                    <a:srgbClr val="00B050"/>
                  </a:solidFill>
                  <a:latin typeface="Roboto" panose="020B0604020202020204" charset="0"/>
                  <a:ea typeface="Roboto" panose="020B0604020202020204" charset="0"/>
                </a:endParaRPr>
              </a:p>
            </p:txBody>
          </p:sp>
          <p:pic>
            <p:nvPicPr>
              <p:cNvPr id="110" name="Graphic 109" descr="Stopwatch 75% with solid fill">
                <a:extLst>
                  <a:ext uri="{FF2B5EF4-FFF2-40B4-BE49-F238E27FC236}">
                    <a16:creationId xmlns:a16="http://schemas.microsoft.com/office/drawing/2014/main" id="{13508CEE-3891-DE51-58EB-DD48456AD8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70502" y="5586741"/>
                <a:ext cx="479753" cy="479753"/>
              </a:xfrm>
              <a:prstGeom prst="rect">
                <a:avLst/>
              </a:prstGeom>
            </p:spPr>
          </p:pic>
        </p:grpSp>
        <p:sp>
          <p:nvSpPr>
            <p:cNvPr id="108" name="Rectangle: Rounded Corners 107">
              <a:extLst>
                <a:ext uri="{FF2B5EF4-FFF2-40B4-BE49-F238E27FC236}">
                  <a16:creationId xmlns:a16="http://schemas.microsoft.com/office/drawing/2014/main" id="{1C94ACCE-1770-6DDD-E5FC-1440FDAF539F}"/>
                </a:ext>
              </a:extLst>
            </p:cNvPr>
            <p:cNvSpPr/>
            <p:nvPr/>
          </p:nvSpPr>
          <p:spPr>
            <a:xfrm>
              <a:off x="-20698" y="4563239"/>
              <a:ext cx="1637806" cy="762304"/>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2400">
                  <a:solidFill>
                    <a:srgbClr val="00B050"/>
                  </a:solidFill>
                  <a:latin typeface="Roboto" panose="020B0604020202020204" charset="0"/>
                  <a:ea typeface="Roboto" panose="020B0604020202020204" charset="0"/>
                </a:rPr>
                <a:t>upload timer</a:t>
              </a:r>
              <a:endParaRPr lang="en-US" sz="3600">
                <a:solidFill>
                  <a:srgbClr val="00B050"/>
                </a:solidFill>
                <a:latin typeface="Roboto" panose="020B0604020202020204" charset="0"/>
                <a:ea typeface="Roboto" panose="020B0604020202020204" charset="0"/>
              </a:endParaRPr>
            </a:p>
          </p:txBody>
        </p:sp>
      </p:grpSp>
      <p:grpSp>
        <p:nvGrpSpPr>
          <p:cNvPr id="111" name="Group 110">
            <a:extLst>
              <a:ext uri="{FF2B5EF4-FFF2-40B4-BE49-F238E27FC236}">
                <a16:creationId xmlns:a16="http://schemas.microsoft.com/office/drawing/2014/main" id="{EA3F5C03-ED98-4412-A5AA-419C5FA871C9}"/>
              </a:ext>
            </a:extLst>
          </p:cNvPr>
          <p:cNvGrpSpPr/>
          <p:nvPr/>
        </p:nvGrpSpPr>
        <p:grpSpPr>
          <a:xfrm>
            <a:off x="-49428" y="3780966"/>
            <a:ext cx="2431739" cy="789132"/>
            <a:chOff x="0" y="3336117"/>
            <a:chExt cx="2431739" cy="789132"/>
          </a:xfrm>
        </p:grpSpPr>
        <p:grpSp>
          <p:nvGrpSpPr>
            <p:cNvPr id="112" name="Group 111">
              <a:extLst>
                <a:ext uri="{FF2B5EF4-FFF2-40B4-BE49-F238E27FC236}">
                  <a16:creationId xmlns:a16="http://schemas.microsoft.com/office/drawing/2014/main" id="{03E6C9E6-B730-44A2-6132-A7A32B1E0E45}"/>
                </a:ext>
              </a:extLst>
            </p:cNvPr>
            <p:cNvGrpSpPr/>
            <p:nvPr/>
          </p:nvGrpSpPr>
          <p:grpSpPr>
            <a:xfrm>
              <a:off x="1852115" y="3336117"/>
              <a:ext cx="579624" cy="602023"/>
              <a:chOff x="8720566" y="5525606"/>
              <a:chExt cx="579624" cy="602023"/>
            </a:xfrm>
          </p:grpSpPr>
          <p:sp>
            <p:nvSpPr>
              <p:cNvPr id="114" name="Rectangle: Rounded Corners 113">
                <a:extLst>
                  <a:ext uri="{FF2B5EF4-FFF2-40B4-BE49-F238E27FC236}">
                    <a16:creationId xmlns:a16="http://schemas.microsoft.com/office/drawing/2014/main" id="{7F92D4BD-7C57-7A13-AE84-0681AF769E9D}"/>
                  </a:ext>
                </a:extLst>
              </p:cNvPr>
              <p:cNvSpPr/>
              <p:nvPr/>
            </p:nvSpPr>
            <p:spPr>
              <a:xfrm>
                <a:off x="8720566" y="5525606"/>
                <a:ext cx="579624" cy="602023"/>
              </a:xfrm>
              <a:prstGeom prst="roundRect">
                <a:avLst/>
              </a:prstGeom>
              <a:solidFill>
                <a:srgbClr val="00B050">
                  <a:alpha val="85098"/>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1828800"/>
                <a:endParaRPr lang="en-US" sz="3600">
                  <a:solidFill>
                    <a:srgbClr val="00B050"/>
                  </a:solidFill>
                  <a:latin typeface="Roboto" panose="020B0604020202020204" charset="0"/>
                  <a:ea typeface="Roboto" panose="020B0604020202020204" charset="0"/>
                </a:endParaRPr>
              </a:p>
            </p:txBody>
          </p:sp>
          <p:pic>
            <p:nvPicPr>
              <p:cNvPr id="115" name="Graphic 114" descr="Stopwatch 75% with solid fill">
                <a:extLst>
                  <a:ext uri="{FF2B5EF4-FFF2-40B4-BE49-F238E27FC236}">
                    <a16:creationId xmlns:a16="http://schemas.microsoft.com/office/drawing/2014/main" id="{1DF95EF2-4528-A23E-1873-4050DB5735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70502" y="5586741"/>
                <a:ext cx="479753" cy="479753"/>
              </a:xfrm>
              <a:prstGeom prst="rect">
                <a:avLst/>
              </a:prstGeom>
            </p:spPr>
          </p:pic>
        </p:grpSp>
        <p:sp>
          <p:nvSpPr>
            <p:cNvPr id="113" name="Rectangle: Rounded Corners 112">
              <a:extLst>
                <a:ext uri="{FF2B5EF4-FFF2-40B4-BE49-F238E27FC236}">
                  <a16:creationId xmlns:a16="http://schemas.microsoft.com/office/drawing/2014/main" id="{5B98FD45-863D-C690-1211-8B6DE32D2039}"/>
                </a:ext>
              </a:extLst>
            </p:cNvPr>
            <p:cNvSpPr/>
            <p:nvPr/>
          </p:nvSpPr>
          <p:spPr>
            <a:xfrm>
              <a:off x="0" y="3362945"/>
              <a:ext cx="1617108" cy="762304"/>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2400">
                  <a:solidFill>
                    <a:srgbClr val="00B050"/>
                  </a:solidFill>
                  <a:latin typeface="Roboto" panose="020B0604020202020204" charset="0"/>
                  <a:ea typeface="Roboto" panose="020B0604020202020204" charset="0"/>
                </a:rPr>
                <a:t>other timer(s)</a:t>
              </a:r>
              <a:endParaRPr lang="en-US" sz="3600">
                <a:solidFill>
                  <a:srgbClr val="00B050"/>
                </a:solidFill>
                <a:latin typeface="Roboto" panose="020B0604020202020204" charset="0"/>
                <a:ea typeface="Roboto" panose="020B0604020202020204" charset="0"/>
              </a:endParaRPr>
            </a:p>
          </p:txBody>
        </p:sp>
      </p:grpSp>
      <p:sp>
        <p:nvSpPr>
          <p:cNvPr id="116" name="Rectangle: Rounded Corners 115">
            <a:extLst>
              <a:ext uri="{FF2B5EF4-FFF2-40B4-BE49-F238E27FC236}">
                <a16:creationId xmlns:a16="http://schemas.microsoft.com/office/drawing/2014/main" id="{2ECDF321-B0A2-622B-D123-B2DB053A5012}"/>
              </a:ext>
            </a:extLst>
          </p:cNvPr>
          <p:cNvSpPr/>
          <p:nvPr/>
        </p:nvSpPr>
        <p:spPr>
          <a:xfrm>
            <a:off x="7131921" y="10693655"/>
            <a:ext cx="14113202" cy="857666"/>
          </a:xfrm>
          <a:prstGeom prst="roundRect">
            <a:avLst/>
          </a:prstGeom>
          <a:solidFill>
            <a:srgbClr val="FAA61A">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prstClr val="white"/>
                </a:solidFill>
                <a:latin typeface="Roboto" panose="020B0604020202020204" charset="0"/>
                <a:ea typeface="Roboto" panose="020B0604020202020204" charset="0"/>
              </a:rPr>
              <a:t>Wireless Resource Protection (</a:t>
            </a:r>
            <a:r>
              <a:rPr lang="en-US" sz="3200" err="1">
                <a:solidFill>
                  <a:prstClr val="white"/>
                </a:solidFill>
                <a:latin typeface="Roboto" panose="020B0604020202020204" charset="0"/>
                <a:ea typeface="Roboto" panose="020B0604020202020204" charset="0"/>
              </a:rPr>
              <a:t>FreeRTOS</a:t>
            </a:r>
            <a:r>
              <a:rPr lang="en-US" sz="3200">
                <a:solidFill>
                  <a:prstClr val="white"/>
                </a:solidFill>
                <a:latin typeface="Roboto" panose="020B0604020202020204" charset="0"/>
                <a:ea typeface="Roboto" panose="020B0604020202020204" charset="0"/>
              </a:rPr>
              <a:t> semaphore/mutex?)</a:t>
            </a:r>
            <a:endParaRPr lang="en-US" sz="3600">
              <a:solidFill>
                <a:prstClr val="white"/>
              </a:solidFill>
              <a:latin typeface="Roboto" panose="020B0604020202020204" charset="0"/>
              <a:ea typeface="Roboto" panose="020B0604020202020204" charset="0"/>
            </a:endParaRPr>
          </a:p>
        </p:txBody>
      </p:sp>
      <p:cxnSp>
        <p:nvCxnSpPr>
          <p:cNvPr id="117" name="Connector: Elbow 116">
            <a:extLst>
              <a:ext uri="{FF2B5EF4-FFF2-40B4-BE49-F238E27FC236}">
                <a16:creationId xmlns:a16="http://schemas.microsoft.com/office/drawing/2014/main" id="{2C9C2733-5151-83B9-5652-DA634DA26FA8}"/>
              </a:ext>
            </a:extLst>
          </p:cNvPr>
          <p:cNvCxnSpPr>
            <a:cxnSpLocks/>
            <a:stCxn id="25" idx="3"/>
            <a:endCxn id="73" idx="1"/>
          </p:cNvCxnSpPr>
          <p:nvPr/>
        </p:nvCxnSpPr>
        <p:spPr>
          <a:xfrm flipV="1">
            <a:off x="5922447" y="6358343"/>
            <a:ext cx="1555743" cy="521953"/>
          </a:xfrm>
          <a:prstGeom prst="bentConnector3">
            <a:avLst>
              <a:gd name="adj1" fmla="val 50000"/>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8" name="Rectangle: Rounded Corners 117">
            <a:extLst>
              <a:ext uri="{FF2B5EF4-FFF2-40B4-BE49-F238E27FC236}">
                <a16:creationId xmlns:a16="http://schemas.microsoft.com/office/drawing/2014/main" id="{9CBEBA0C-7A2E-5AA5-1A27-3F3C30CBA21D}"/>
              </a:ext>
            </a:extLst>
          </p:cNvPr>
          <p:cNvSpPr/>
          <p:nvPr/>
        </p:nvSpPr>
        <p:spPr>
          <a:xfrm>
            <a:off x="3201189" y="11635015"/>
            <a:ext cx="18043934" cy="757976"/>
          </a:xfrm>
          <a:prstGeom prst="roundRect">
            <a:avLst/>
          </a:prstGeom>
          <a:solidFill>
            <a:srgbClr val="1EBCC5">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200">
                <a:solidFill>
                  <a:prstClr val="white"/>
                </a:solidFill>
                <a:latin typeface="Roboto" panose="020B0604020202020204" charset="0"/>
                <a:ea typeface="Roboto" panose="020B0604020202020204" charset="0"/>
              </a:rPr>
              <a:t>ESP-IDF</a:t>
            </a:r>
            <a:endParaRPr lang="en-US" sz="4000">
              <a:solidFill>
                <a:prstClr val="white"/>
              </a:solidFill>
              <a:latin typeface="Roboto" panose="020B0604020202020204" charset="0"/>
              <a:ea typeface="Roboto" panose="020B0604020202020204" charset="0"/>
            </a:endParaRPr>
          </a:p>
        </p:txBody>
      </p:sp>
    </p:spTree>
    <p:extLst>
      <p:ext uri="{BB962C8B-B14F-4D97-AF65-F5344CB8AC3E}">
        <p14:creationId xmlns:p14="http://schemas.microsoft.com/office/powerpoint/2010/main" val="368555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left)">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anim calcmode="lin" valueType="num">
                                      <p:cBhvr additive="base">
                                        <p:cTn id="19" dur="500" fill="hold"/>
                                        <p:tgtEl>
                                          <p:spTgt spid="91"/>
                                        </p:tgtEl>
                                        <p:attrNameLst>
                                          <p:attrName>ppt_x</p:attrName>
                                        </p:attrNameLst>
                                      </p:cBhvr>
                                      <p:tavLst>
                                        <p:tav tm="0">
                                          <p:val>
                                            <p:strVal val="0-#ppt_w/2"/>
                                          </p:val>
                                        </p:tav>
                                        <p:tav tm="100000">
                                          <p:val>
                                            <p:strVal val="#ppt_x"/>
                                          </p:val>
                                        </p:tav>
                                      </p:tavLst>
                                    </p:anim>
                                    <p:anim calcmode="lin" valueType="num">
                                      <p:cBhvr additive="base">
                                        <p:cTn id="20" dur="500" fill="hold"/>
                                        <p:tgtEl>
                                          <p:spTgt spid="91"/>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wipe(left)">
                                      <p:cBhvr>
                                        <p:cTn id="24" dur="1000"/>
                                        <p:tgtEl>
                                          <p:spTgt spid="89"/>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96"/>
                                        </p:tgtEl>
                                        <p:attrNameLst>
                                          <p:attrName>style.visibility</p:attrName>
                                        </p:attrNameLst>
                                      </p:cBhvr>
                                      <p:to>
                                        <p:strVal val="visible"/>
                                      </p:to>
                                    </p:set>
                                    <p:anim calcmode="lin" valueType="num">
                                      <p:cBhvr additive="base">
                                        <p:cTn id="39" dur="500" fill="hold"/>
                                        <p:tgtEl>
                                          <p:spTgt spid="96"/>
                                        </p:tgtEl>
                                        <p:attrNameLst>
                                          <p:attrName>ppt_x</p:attrName>
                                        </p:attrNameLst>
                                      </p:cBhvr>
                                      <p:tavLst>
                                        <p:tav tm="0">
                                          <p:val>
                                            <p:strVal val="0-#ppt_w/2"/>
                                          </p:val>
                                        </p:tav>
                                        <p:tav tm="100000">
                                          <p:val>
                                            <p:strVal val="#ppt_x"/>
                                          </p:val>
                                        </p:tav>
                                      </p:tavLst>
                                    </p:anim>
                                    <p:anim calcmode="lin" valueType="num">
                                      <p:cBhvr additive="base">
                                        <p:cTn id="40" dur="500" fill="hold"/>
                                        <p:tgtEl>
                                          <p:spTgt spid="96"/>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wipe(left)">
                                      <p:cBhvr>
                                        <p:cTn id="45" dur="1000"/>
                                        <p:tgtEl>
                                          <p:spTgt spid="8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fltVal val="0"/>
                                          </p:val>
                                        </p:tav>
                                        <p:tav tm="100000">
                                          <p:val>
                                            <p:strVal val="#ppt_h"/>
                                          </p:val>
                                        </p:tav>
                                      </p:tavLst>
                                    </p:anim>
                                    <p:animEffect transition="in" filter="fade">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72"/>
                                        </p:tgtEl>
                                        <p:attrNameLst>
                                          <p:attrName>style.visibility</p:attrName>
                                        </p:attrNameLst>
                                      </p:cBhvr>
                                      <p:to>
                                        <p:strVal val="visible"/>
                                      </p:to>
                                    </p:set>
                                    <p:anim calcmode="lin" valueType="num">
                                      <p:cBhvr>
                                        <p:cTn id="69" dur="500" fill="hold"/>
                                        <p:tgtEl>
                                          <p:spTgt spid="72"/>
                                        </p:tgtEl>
                                        <p:attrNameLst>
                                          <p:attrName>ppt_w</p:attrName>
                                        </p:attrNameLst>
                                      </p:cBhvr>
                                      <p:tavLst>
                                        <p:tav tm="0">
                                          <p:val>
                                            <p:fltVal val="0"/>
                                          </p:val>
                                        </p:tav>
                                        <p:tav tm="100000">
                                          <p:val>
                                            <p:strVal val="#ppt_w"/>
                                          </p:val>
                                        </p:tav>
                                      </p:tavLst>
                                    </p:anim>
                                    <p:anim calcmode="lin" valueType="num">
                                      <p:cBhvr>
                                        <p:cTn id="70" dur="500" fill="hold"/>
                                        <p:tgtEl>
                                          <p:spTgt spid="72"/>
                                        </p:tgtEl>
                                        <p:attrNameLst>
                                          <p:attrName>ppt_h</p:attrName>
                                        </p:attrNameLst>
                                      </p:cBhvr>
                                      <p:tavLst>
                                        <p:tav tm="0">
                                          <p:val>
                                            <p:fltVal val="0"/>
                                          </p:val>
                                        </p:tav>
                                        <p:tav tm="100000">
                                          <p:val>
                                            <p:strVal val="#ppt_h"/>
                                          </p:val>
                                        </p:tav>
                                      </p:tavLst>
                                    </p:anim>
                                    <p:animEffect transition="in" filter="fade">
                                      <p:cBhvr>
                                        <p:cTn id="71" dur="500"/>
                                        <p:tgtEl>
                                          <p:spTgt spid="7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75"/>
                                        </p:tgtEl>
                                        <p:attrNameLst>
                                          <p:attrName>style.visibility</p:attrName>
                                        </p:attrNameLst>
                                      </p:cBhvr>
                                      <p:to>
                                        <p:strVal val="visible"/>
                                      </p:to>
                                    </p:set>
                                    <p:animEffect transition="in" filter="wipe(left)">
                                      <p:cBhvr>
                                        <p:cTn id="76" dur="500"/>
                                        <p:tgtEl>
                                          <p:spTgt spid="75"/>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61"/>
                                        </p:tgtEl>
                                        <p:attrNameLst>
                                          <p:attrName>style.visibility</p:attrName>
                                        </p:attrNameLst>
                                      </p:cBhvr>
                                      <p:to>
                                        <p:strVal val="visible"/>
                                      </p:to>
                                    </p:set>
                                    <p:anim calcmode="lin" valueType="num">
                                      <p:cBhvr>
                                        <p:cTn id="81" dur="500" fill="hold"/>
                                        <p:tgtEl>
                                          <p:spTgt spid="61"/>
                                        </p:tgtEl>
                                        <p:attrNameLst>
                                          <p:attrName>ppt_w</p:attrName>
                                        </p:attrNameLst>
                                      </p:cBhvr>
                                      <p:tavLst>
                                        <p:tav tm="0">
                                          <p:val>
                                            <p:fltVal val="0"/>
                                          </p:val>
                                        </p:tav>
                                        <p:tav tm="100000">
                                          <p:val>
                                            <p:strVal val="#ppt_w"/>
                                          </p:val>
                                        </p:tav>
                                      </p:tavLst>
                                    </p:anim>
                                    <p:anim calcmode="lin" valueType="num">
                                      <p:cBhvr>
                                        <p:cTn id="82" dur="500" fill="hold"/>
                                        <p:tgtEl>
                                          <p:spTgt spid="61"/>
                                        </p:tgtEl>
                                        <p:attrNameLst>
                                          <p:attrName>ppt_h</p:attrName>
                                        </p:attrNameLst>
                                      </p:cBhvr>
                                      <p:tavLst>
                                        <p:tav tm="0">
                                          <p:val>
                                            <p:fltVal val="0"/>
                                          </p:val>
                                        </p:tav>
                                        <p:tav tm="100000">
                                          <p:val>
                                            <p:strVal val="#ppt_h"/>
                                          </p:val>
                                        </p:tav>
                                      </p:tavLst>
                                    </p:anim>
                                    <p:animEffect transition="in" filter="fade">
                                      <p:cBhvr>
                                        <p:cTn id="83" dur="500"/>
                                        <p:tgtEl>
                                          <p:spTgt spid="6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wipe(up)">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66"/>
                                        </p:tgtEl>
                                        <p:attrNameLst>
                                          <p:attrName>style.visibility</p:attrName>
                                        </p:attrNameLst>
                                      </p:cBhvr>
                                      <p:to>
                                        <p:strVal val="visible"/>
                                      </p:to>
                                    </p:set>
                                    <p:anim calcmode="lin" valueType="num">
                                      <p:cBhvr>
                                        <p:cTn id="93" dur="500" fill="hold"/>
                                        <p:tgtEl>
                                          <p:spTgt spid="66"/>
                                        </p:tgtEl>
                                        <p:attrNameLst>
                                          <p:attrName>ppt_w</p:attrName>
                                        </p:attrNameLst>
                                      </p:cBhvr>
                                      <p:tavLst>
                                        <p:tav tm="0">
                                          <p:val>
                                            <p:fltVal val="0"/>
                                          </p:val>
                                        </p:tav>
                                        <p:tav tm="100000">
                                          <p:val>
                                            <p:strVal val="#ppt_w"/>
                                          </p:val>
                                        </p:tav>
                                      </p:tavLst>
                                    </p:anim>
                                    <p:anim calcmode="lin" valueType="num">
                                      <p:cBhvr>
                                        <p:cTn id="94" dur="500" fill="hold"/>
                                        <p:tgtEl>
                                          <p:spTgt spid="66"/>
                                        </p:tgtEl>
                                        <p:attrNameLst>
                                          <p:attrName>ppt_h</p:attrName>
                                        </p:attrNameLst>
                                      </p:cBhvr>
                                      <p:tavLst>
                                        <p:tav tm="0">
                                          <p:val>
                                            <p:fltVal val="0"/>
                                          </p:val>
                                        </p:tav>
                                        <p:tav tm="100000">
                                          <p:val>
                                            <p:strVal val="#ppt_h"/>
                                          </p:val>
                                        </p:tav>
                                      </p:tavLst>
                                    </p:anim>
                                    <p:animEffect transition="in" filter="fade">
                                      <p:cBhvr>
                                        <p:cTn id="95" dur="500"/>
                                        <p:tgtEl>
                                          <p:spTgt spid="66"/>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8" fill="hold" nodeType="clickEffect">
                                  <p:stCondLst>
                                    <p:cond delay="0"/>
                                  </p:stCondLst>
                                  <p:childTnLst>
                                    <p:set>
                                      <p:cBhvr>
                                        <p:cTn id="99" dur="1" fill="hold">
                                          <p:stCondLst>
                                            <p:cond delay="0"/>
                                          </p:stCondLst>
                                        </p:cTn>
                                        <p:tgtEl>
                                          <p:spTgt spid="101"/>
                                        </p:tgtEl>
                                        <p:attrNameLst>
                                          <p:attrName>style.visibility</p:attrName>
                                        </p:attrNameLst>
                                      </p:cBhvr>
                                      <p:to>
                                        <p:strVal val="visible"/>
                                      </p:to>
                                    </p:set>
                                    <p:anim calcmode="lin" valueType="num">
                                      <p:cBhvr additive="base">
                                        <p:cTn id="100" dur="500" fill="hold"/>
                                        <p:tgtEl>
                                          <p:spTgt spid="101"/>
                                        </p:tgtEl>
                                        <p:attrNameLst>
                                          <p:attrName>ppt_x</p:attrName>
                                        </p:attrNameLst>
                                      </p:cBhvr>
                                      <p:tavLst>
                                        <p:tav tm="0">
                                          <p:val>
                                            <p:strVal val="0-#ppt_w/2"/>
                                          </p:val>
                                        </p:tav>
                                        <p:tav tm="100000">
                                          <p:val>
                                            <p:strVal val="#ppt_x"/>
                                          </p:val>
                                        </p:tav>
                                      </p:tavLst>
                                    </p:anim>
                                    <p:anim calcmode="lin" valueType="num">
                                      <p:cBhvr additive="base">
                                        <p:cTn id="10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86"/>
                                        </p:tgtEl>
                                        <p:attrNameLst>
                                          <p:attrName>style.visibility</p:attrName>
                                        </p:attrNameLst>
                                      </p:cBhvr>
                                      <p:to>
                                        <p:strVal val="visible"/>
                                      </p:to>
                                    </p:set>
                                    <p:animEffect transition="in" filter="wipe(left)">
                                      <p:cBhvr>
                                        <p:cTn id="106" dur="500"/>
                                        <p:tgtEl>
                                          <p:spTgt spid="86"/>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25"/>
                                        </p:tgtEl>
                                        <p:attrNameLst>
                                          <p:attrName>style.visibility</p:attrName>
                                        </p:attrNameLst>
                                      </p:cBhvr>
                                      <p:to>
                                        <p:strVal val="visible"/>
                                      </p:to>
                                    </p:set>
                                    <p:anim calcmode="lin" valueType="num">
                                      <p:cBhvr>
                                        <p:cTn id="111" dur="500" fill="hold"/>
                                        <p:tgtEl>
                                          <p:spTgt spid="25"/>
                                        </p:tgtEl>
                                        <p:attrNameLst>
                                          <p:attrName>ppt_w</p:attrName>
                                        </p:attrNameLst>
                                      </p:cBhvr>
                                      <p:tavLst>
                                        <p:tav tm="0">
                                          <p:val>
                                            <p:fltVal val="0"/>
                                          </p:val>
                                        </p:tav>
                                        <p:tav tm="100000">
                                          <p:val>
                                            <p:strVal val="#ppt_w"/>
                                          </p:val>
                                        </p:tav>
                                      </p:tavLst>
                                    </p:anim>
                                    <p:anim calcmode="lin" valueType="num">
                                      <p:cBhvr>
                                        <p:cTn id="112" dur="500" fill="hold"/>
                                        <p:tgtEl>
                                          <p:spTgt spid="25"/>
                                        </p:tgtEl>
                                        <p:attrNameLst>
                                          <p:attrName>ppt_h</p:attrName>
                                        </p:attrNameLst>
                                      </p:cBhvr>
                                      <p:tavLst>
                                        <p:tav tm="0">
                                          <p:val>
                                            <p:fltVal val="0"/>
                                          </p:val>
                                        </p:tav>
                                        <p:tav tm="100000">
                                          <p:val>
                                            <p:strVal val="#ppt_h"/>
                                          </p:val>
                                        </p:tav>
                                      </p:tavLst>
                                    </p:anim>
                                    <p:animEffect transition="in" filter="fade">
                                      <p:cBhvr>
                                        <p:cTn id="113" dur="500"/>
                                        <p:tgtEl>
                                          <p:spTgt spid="25"/>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9"/>
                                        </p:tgtEl>
                                        <p:attrNameLst>
                                          <p:attrName>style.visibility</p:attrName>
                                        </p:attrNameLst>
                                      </p:cBhvr>
                                      <p:to>
                                        <p:strVal val="visible"/>
                                      </p:to>
                                    </p:set>
                                    <p:animEffect transition="in" filter="wipe(left)">
                                      <p:cBhvr>
                                        <p:cTn id="118" dur="500"/>
                                        <p:tgtEl>
                                          <p:spTgt spid="9"/>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nodeType="clickEffect">
                                  <p:stCondLst>
                                    <p:cond delay="0"/>
                                  </p:stCondLst>
                                  <p:childTnLst>
                                    <p:set>
                                      <p:cBhvr>
                                        <p:cTn id="122" dur="1" fill="hold">
                                          <p:stCondLst>
                                            <p:cond delay="0"/>
                                          </p:stCondLst>
                                        </p:cTn>
                                        <p:tgtEl>
                                          <p:spTgt spid="117"/>
                                        </p:tgtEl>
                                        <p:attrNameLst>
                                          <p:attrName>style.visibility</p:attrName>
                                        </p:attrNameLst>
                                      </p:cBhvr>
                                      <p:to>
                                        <p:strVal val="visible"/>
                                      </p:to>
                                    </p:set>
                                    <p:animEffect transition="in" filter="wipe(left)">
                                      <p:cBhvr>
                                        <p:cTn id="123" dur="500"/>
                                        <p:tgtEl>
                                          <p:spTgt spid="117"/>
                                        </p:tgtEl>
                                      </p:cBhvr>
                                    </p:animEffect>
                                  </p:childTnLst>
                                </p:cTn>
                              </p:par>
                            </p:childTnLst>
                          </p:cTn>
                        </p:par>
                      </p:childTnLst>
                    </p:cTn>
                  </p:par>
                  <p:par>
                    <p:cTn id="124" fill="hold">
                      <p:stCondLst>
                        <p:cond delay="indefinite"/>
                      </p:stCondLst>
                      <p:childTnLst>
                        <p:par>
                          <p:cTn id="125" fill="hold">
                            <p:stCondLst>
                              <p:cond delay="0"/>
                            </p:stCondLst>
                            <p:childTnLst>
                              <p:par>
                                <p:cTn id="126" presetID="2" presetClass="entr" presetSubtype="8" fill="hold" nodeType="clickEffect">
                                  <p:stCondLst>
                                    <p:cond delay="0"/>
                                  </p:stCondLst>
                                  <p:childTnLst>
                                    <p:set>
                                      <p:cBhvr>
                                        <p:cTn id="127" dur="1" fill="hold">
                                          <p:stCondLst>
                                            <p:cond delay="0"/>
                                          </p:stCondLst>
                                        </p:cTn>
                                        <p:tgtEl>
                                          <p:spTgt spid="111"/>
                                        </p:tgtEl>
                                        <p:attrNameLst>
                                          <p:attrName>style.visibility</p:attrName>
                                        </p:attrNameLst>
                                      </p:cBhvr>
                                      <p:to>
                                        <p:strVal val="visible"/>
                                      </p:to>
                                    </p:set>
                                    <p:anim calcmode="lin" valueType="num">
                                      <p:cBhvr additive="base">
                                        <p:cTn id="128" dur="500" fill="hold"/>
                                        <p:tgtEl>
                                          <p:spTgt spid="111"/>
                                        </p:tgtEl>
                                        <p:attrNameLst>
                                          <p:attrName>ppt_x</p:attrName>
                                        </p:attrNameLst>
                                      </p:cBhvr>
                                      <p:tavLst>
                                        <p:tav tm="0">
                                          <p:val>
                                            <p:strVal val="0-#ppt_w/2"/>
                                          </p:val>
                                        </p:tav>
                                        <p:tav tm="100000">
                                          <p:val>
                                            <p:strVal val="#ppt_x"/>
                                          </p:val>
                                        </p:tav>
                                      </p:tavLst>
                                    </p:anim>
                                    <p:anim calcmode="lin" valueType="num">
                                      <p:cBhvr additive="base">
                                        <p:cTn id="129" dur="500" fill="hold"/>
                                        <p:tgtEl>
                                          <p:spTgt spid="111"/>
                                        </p:tgtEl>
                                        <p:attrNameLst>
                                          <p:attrName>ppt_y</p:attrName>
                                        </p:attrNameLst>
                                      </p:cBhvr>
                                      <p:tavLst>
                                        <p:tav tm="0">
                                          <p:val>
                                            <p:strVal val="#ppt_y"/>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2" presetClass="entr" presetSubtype="8" fill="hold" nodeType="clickEffect">
                                  <p:stCondLst>
                                    <p:cond delay="0"/>
                                  </p:stCondLst>
                                  <p:childTnLst>
                                    <p:set>
                                      <p:cBhvr>
                                        <p:cTn id="133" dur="1" fill="hold">
                                          <p:stCondLst>
                                            <p:cond delay="0"/>
                                          </p:stCondLst>
                                        </p:cTn>
                                        <p:tgtEl>
                                          <p:spTgt spid="88"/>
                                        </p:tgtEl>
                                        <p:attrNameLst>
                                          <p:attrName>style.visibility</p:attrName>
                                        </p:attrNameLst>
                                      </p:cBhvr>
                                      <p:to>
                                        <p:strVal val="visible"/>
                                      </p:to>
                                    </p:set>
                                    <p:animEffect transition="in" filter="wipe(left)">
                                      <p:cBhvr>
                                        <p:cTn id="134" dur="500"/>
                                        <p:tgtEl>
                                          <p:spTgt spid="88"/>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grpId="0" nodeType="clickEffect">
                                  <p:stCondLst>
                                    <p:cond delay="0"/>
                                  </p:stCondLst>
                                  <p:childTnLst>
                                    <p:set>
                                      <p:cBhvr>
                                        <p:cTn id="138" dur="1" fill="hold">
                                          <p:stCondLst>
                                            <p:cond delay="0"/>
                                          </p:stCondLst>
                                        </p:cTn>
                                        <p:tgtEl>
                                          <p:spTgt spid="26"/>
                                        </p:tgtEl>
                                        <p:attrNameLst>
                                          <p:attrName>style.visibility</p:attrName>
                                        </p:attrNameLst>
                                      </p:cBhvr>
                                      <p:to>
                                        <p:strVal val="visible"/>
                                      </p:to>
                                    </p:set>
                                    <p:anim calcmode="lin" valueType="num">
                                      <p:cBhvr>
                                        <p:cTn id="139" dur="500" fill="hold"/>
                                        <p:tgtEl>
                                          <p:spTgt spid="26"/>
                                        </p:tgtEl>
                                        <p:attrNameLst>
                                          <p:attrName>ppt_w</p:attrName>
                                        </p:attrNameLst>
                                      </p:cBhvr>
                                      <p:tavLst>
                                        <p:tav tm="0">
                                          <p:val>
                                            <p:fltVal val="0"/>
                                          </p:val>
                                        </p:tav>
                                        <p:tav tm="100000">
                                          <p:val>
                                            <p:strVal val="#ppt_w"/>
                                          </p:val>
                                        </p:tav>
                                      </p:tavLst>
                                    </p:anim>
                                    <p:anim calcmode="lin" valueType="num">
                                      <p:cBhvr>
                                        <p:cTn id="140" dur="500" fill="hold"/>
                                        <p:tgtEl>
                                          <p:spTgt spid="26"/>
                                        </p:tgtEl>
                                        <p:attrNameLst>
                                          <p:attrName>ppt_h</p:attrName>
                                        </p:attrNameLst>
                                      </p:cBhvr>
                                      <p:tavLst>
                                        <p:tav tm="0">
                                          <p:val>
                                            <p:fltVal val="0"/>
                                          </p:val>
                                        </p:tav>
                                        <p:tav tm="100000">
                                          <p:val>
                                            <p:strVal val="#ppt_h"/>
                                          </p:val>
                                        </p:tav>
                                      </p:tavLst>
                                    </p:anim>
                                    <p:animEffect transition="in" filter="fade">
                                      <p:cBhvr>
                                        <p:cTn id="141" dur="500"/>
                                        <p:tgtEl>
                                          <p:spTgt spid="26"/>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8" fill="hold" nodeType="clickEffect">
                                  <p:stCondLst>
                                    <p:cond delay="0"/>
                                  </p:stCondLst>
                                  <p:childTnLst>
                                    <p:set>
                                      <p:cBhvr>
                                        <p:cTn id="145" dur="1" fill="hold">
                                          <p:stCondLst>
                                            <p:cond delay="0"/>
                                          </p:stCondLst>
                                        </p:cTn>
                                        <p:tgtEl>
                                          <p:spTgt spid="28"/>
                                        </p:tgtEl>
                                        <p:attrNameLst>
                                          <p:attrName>style.visibility</p:attrName>
                                        </p:attrNameLst>
                                      </p:cBhvr>
                                      <p:to>
                                        <p:strVal val="visible"/>
                                      </p:to>
                                    </p:set>
                                    <p:animEffect transition="in" filter="wipe(left)">
                                      <p:cBhvr>
                                        <p:cTn id="146" dur="500"/>
                                        <p:tgtEl>
                                          <p:spTgt spid="28"/>
                                        </p:tgtEl>
                                      </p:cBhvr>
                                    </p:animEffect>
                                  </p:childTnLst>
                                </p:cTn>
                              </p:par>
                            </p:childTnLst>
                          </p:cTn>
                        </p:par>
                      </p:childTnLst>
                    </p:cTn>
                  </p:par>
                  <p:par>
                    <p:cTn id="147" fill="hold">
                      <p:stCondLst>
                        <p:cond delay="indefinite"/>
                      </p:stCondLst>
                      <p:childTnLst>
                        <p:par>
                          <p:cTn id="148" fill="hold">
                            <p:stCondLst>
                              <p:cond delay="0"/>
                            </p:stCondLst>
                            <p:childTnLst>
                              <p:par>
                                <p:cTn id="149" presetID="2" presetClass="entr" presetSubtype="8" fill="hold" nodeType="clickEffect">
                                  <p:stCondLst>
                                    <p:cond delay="0"/>
                                  </p:stCondLst>
                                  <p:childTnLst>
                                    <p:set>
                                      <p:cBhvr>
                                        <p:cTn id="150" dur="1" fill="hold">
                                          <p:stCondLst>
                                            <p:cond delay="0"/>
                                          </p:stCondLst>
                                        </p:cTn>
                                        <p:tgtEl>
                                          <p:spTgt spid="15"/>
                                        </p:tgtEl>
                                        <p:attrNameLst>
                                          <p:attrName>style.visibility</p:attrName>
                                        </p:attrNameLst>
                                      </p:cBhvr>
                                      <p:to>
                                        <p:strVal val="visible"/>
                                      </p:to>
                                    </p:set>
                                    <p:anim calcmode="lin" valueType="num">
                                      <p:cBhvr additive="base">
                                        <p:cTn id="151" dur="500" fill="hold"/>
                                        <p:tgtEl>
                                          <p:spTgt spid="15"/>
                                        </p:tgtEl>
                                        <p:attrNameLst>
                                          <p:attrName>ppt_x</p:attrName>
                                        </p:attrNameLst>
                                      </p:cBhvr>
                                      <p:tavLst>
                                        <p:tav tm="0">
                                          <p:val>
                                            <p:strVal val="0-#ppt_w/2"/>
                                          </p:val>
                                        </p:tav>
                                        <p:tav tm="100000">
                                          <p:val>
                                            <p:strVal val="#ppt_x"/>
                                          </p:val>
                                        </p:tav>
                                      </p:tavLst>
                                    </p:anim>
                                    <p:anim calcmode="lin" valueType="num">
                                      <p:cBhvr additive="base">
                                        <p:cTn id="152" dur="500" fill="hold"/>
                                        <p:tgtEl>
                                          <p:spTgt spid="15"/>
                                        </p:tgtEl>
                                        <p:attrNameLst>
                                          <p:attrName>ppt_y</p:attrName>
                                        </p:attrNameLst>
                                      </p:cBhvr>
                                      <p:tavLst>
                                        <p:tav tm="0">
                                          <p:val>
                                            <p:strVal val="#ppt_y"/>
                                          </p:val>
                                        </p:tav>
                                        <p:tav tm="100000">
                                          <p:val>
                                            <p:strVal val="#ppt_y"/>
                                          </p:val>
                                        </p:tav>
                                      </p:tavLst>
                                    </p:anim>
                                  </p:childTnLst>
                                </p:cTn>
                              </p:par>
                            </p:childTnLst>
                          </p:cTn>
                        </p:par>
                        <p:par>
                          <p:cTn id="153" fill="hold">
                            <p:stCondLst>
                              <p:cond delay="500"/>
                            </p:stCondLst>
                            <p:childTnLst>
                              <p:par>
                                <p:cTn id="154" presetID="22" presetClass="entr" presetSubtype="8" fill="hold" nodeType="afterEffect">
                                  <p:stCondLst>
                                    <p:cond delay="0"/>
                                  </p:stCondLst>
                                  <p:childTnLst>
                                    <p:set>
                                      <p:cBhvr>
                                        <p:cTn id="155" dur="1" fill="hold">
                                          <p:stCondLst>
                                            <p:cond delay="0"/>
                                          </p:stCondLst>
                                        </p:cTn>
                                        <p:tgtEl>
                                          <p:spTgt spid="18"/>
                                        </p:tgtEl>
                                        <p:attrNameLst>
                                          <p:attrName>style.visibility</p:attrName>
                                        </p:attrNameLst>
                                      </p:cBhvr>
                                      <p:to>
                                        <p:strVal val="visible"/>
                                      </p:to>
                                    </p:set>
                                    <p:animEffect transition="in" filter="wipe(left)">
                                      <p:cBhvr>
                                        <p:cTn id="156" dur="500"/>
                                        <p:tgtEl>
                                          <p:spTgt spid="18"/>
                                        </p:tgtEl>
                                      </p:cBhvr>
                                    </p:animEffect>
                                  </p:childTnLst>
                                </p:cTn>
                              </p:par>
                            </p:childTnLst>
                          </p:cTn>
                        </p:par>
                        <p:par>
                          <p:cTn id="157" fill="hold">
                            <p:stCondLst>
                              <p:cond delay="1000"/>
                            </p:stCondLst>
                            <p:childTnLst>
                              <p:par>
                                <p:cTn id="158" presetID="53" presetClass="entr" presetSubtype="16" fill="hold" grpId="0" nodeType="afterEffect">
                                  <p:stCondLst>
                                    <p:cond delay="0"/>
                                  </p:stCondLst>
                                  <p:childTnLst>
                                    <p:set>
                                      <p:cBhvr>
                                        <p:cTn id="159" dur="1" fill="hold">
                                          <p:stCondLst>
                                            <p:cond delay="0"/>
                                          </p:stCondLst>
                                        </p:cTn>
                                        <p:tgtEl>
                                          <p:spTgt spid="21"/>
                                        </p:tgtEl>
                                        <p:attrNameLst>
                                          <p:attrName>style.visibility</p:attrName>
                                        </p:attrNameLst>
                                      </p:cBhvr>
                                      <p:to>
                                        <p:strVal val="visible"/>
                                      </p:to>
                                    </p:set>
                                    <p:anim calcmode="lin" valueType="num">
                                      <p:cBhvr>
                                        <p:cTn id="160" dur="500" fill="hold"/>
                                        <p:tgtEl>
                                          <p:spTgt spid="21"/>
                                        </p:tgtEl>
                                        <p:attrNameLst>
                                          <p:attrName>ppt_w</p:attrName>
                                        </p:attrNameLst>
                                      </p:cBhvr>
                                      <p:tavLst>
                                        <p:tav tm="0">
                                          <p:val>
                                            <p:fltVal val="0"/>
                                          </p:val>
                                        </p:tav>
                                        <p:tav tm="100000">
                                          <p:val>
                                            <p:strVal val="#ppt_w"/>
                                          </p:val>
                                        </p:tav>
                                      </p:tavLst>
                                    </p:anim>
                                    <p:anim calcmode="lin" valueType="num">
                                      <p:cBhvr>
                                        <p:cTn id="161" dur="500" fill="hold"/>
                                        <p:tgtEl>
                                          <p:spTgt spid="21"/>
                                        </p:tgtEl>
                                        <p:attrNameLst>
                                          <p:attrName>ppt_h</p:attrName>
                                        </p:attrNameLst>
                                      </p:cBhvr>
                                      <p:tavLst>
                                        <p:tav tm="0">
                                          <p:val>
                                            <p:fltVal val="0"/>
                                          </p:val>
                                        </p:tav>
                                        <p:tav tm="100000">
                                          <p:val>
                                            <p:strVal val="#ppt_h"/>
                                          </p:val>
                                        </p:tav>
                                      </p:tavLst>
                                    </p:anim>
                                    <p:animEffect transition="in" filter="fade">
                                      <p:cBhvr>
                                        <p:cTn id="162" dur="500"/>
                                        <p:tgtEl>
                                          <p:spTgt spid="21"/>
                                        </p:tgtEl>
                                      </p:cBhvr>
                                    </p:animEffect>
                                  </p:childTnLst>
                                </p:cTn>
                              </p:par>
                            </p:childTnLst>
                          </p:cTn>
                        </p:par>
                        <p:par>
                          <p:cTn id="163" fill="hold">
                            <p:stCondLst>
                              <p:cond delay="1500"/>
                            </p:stCondLst>
                            <p:childTnLst>
                              <p:par>
                                <p:cTn id="164" presetID="22" presetClass="entr" presetSubtype="8" fill="hold" nodeType="afterEffect">
                                  <p:stCondLst>
                                    <p:cond delay="0"/>
                                  </p:stCondLst>
                                  <p:childTnLst>
                                    <p:set>
                                      <p:cBhvr>
                                        <p:cTn id="165" dur="1" fill="hold">
                                          <p:stCondLst>
                                            <p:cond delay="0"/>
                                          </p:stCondLst>
                                        </p:cTn>
                                        <p:tgtEl>
                                          <p:spTgt spid="29"/>
                                        </p:tgtEl>
                                        <p:attrNameLst>
                                          <p:attrName>style.visibility</p:attrName>
                                        </p:attrNameLst>
                                      </p:cBhvr>
                                      <p:to>
                                        <p:strVal val="visible"/>
                                      </p:to>
                                    </p:set>
                                    <p:animEffect transition="in" filter="wipe(left)">
                                      <p:cBhvr>
                                        <p:cTn id="166" dur="500"/>
                                        <p:tgtEl>
                                          <p:spTgt spid="29"/>
                                        </p:tgtEl>
                                      </p:cBhvr>
                                    </p:animEffect>
                                  </p:childTnLst>
                                </p:cTn>
                              </p:par>
                            </p:childTnLst>
                          </p:cTn>
                        </p:par>
                        <p:par>
                          <p:cTn id="167" fill="hold">
                            <p:stCondLst>
                              <p:cond delay="2000"/>
                            </p:stCondLst>
                            <p:childTnLst>
                              <p:par>
                                <p:cTn id="168" presetID="2" presetClass="entr" presetSubtype="8" fill="hold" nodeType="afterEffect">
                                  <p:stCondLst>
                                    <p:cond delay="0"/>
                                  </p:stCondLst>
                                  <p:childTnLst>
                                    <p:set>
                                      <p:cBhvr>
                                        <p:cTn id="169" dur="1" fill="hold">
                                          <p:stCondLst>
                                            <p:cond delay="0"/>
                                          </p:stCondLst>
                                        </p:cTn>
                                        <p:tgtEl>
                                          <p:spTgt spid="11"/>
                                        </p:tgtEl>
                                        <p:attrNameLst>
                                          <p:attrName>style.visibility</p:attrName>
                                        </p:attrNameLst>
                                      </p:cBhvr>
                                      <p:to>
                                        <p:strVal val="visible"/>
                                      </p:to>
                                    </p:set>
                                    <p:anim calcmode="lin" valueType="num">
                                      <p:cBhvr additive="base">
                                        <p:cTn id="170" dur="500" fill="hold"/>
                                        <p:tgtEl>
                                          <p:spTgt spid="11"/>
                                        </p:tgtEl>
                                        <p:attrNameLst>
                                          <p:attrName>ppt_x</p:attrName>
                                        </p:attrNameLst>
                                      </p:cBhvr>
                                      <p:tavLst>
                                        <p:tav tm="0">
                                          <p:val>
                                            <p:strVal val="0-#ppt_w/2"/>
                                          </p:val>
                                        </p:tav>
                                        <p:tav tm="100000">
                                          <p:val>
                                            <p:strVal val="#ppt_x"/>
                                          </p:val>
                                        </p:tav>
                                      </p:tavLst>
                                    </p:anim>
                                    <p:anim calcmode="lin" valueType="num">
                                      <p:cBhvr additive="base">
                                        <p:cTn id="171" dur="500" fill="hold"/>
                                        <p:tgtEl>
                                          <p:spTgt spid="11"/>
                                        </p:tgtEl>
                                        <p:attrNameLst>
                                          <p:attrName>ppt_y</p:attrName>
                                        </p:attrNameLst>
                                      </p:cBhvr>
                                      <p:tavLst>
                                        <p:tav tm="0">
                                          <p:val>
                                            <p:strVal val="#ppt_y"/>
                                          </p:val>
                                        </p:tav>
                                        <p:tav tm="100000">
                                          <p:val>
                                            <p:strVal val="#ppt_y"/>
                                          </p:val>
                                        </p:tav>
                                      </p:tavLst>
                                    </p:anim>
                                  </p:childTnLst>
                                </p:cTn>
                              </p:par>
                            </p:childTnLst>
                          </p:cTn>
                        </p:par>
                        <p:par>
                          <p:cTn id="172" fill="hold">
                            <p:stCondLst>
                              <p:cond delay="2500"/>
                            </p:stCondLst>
                            <p:childTnLst>
                              <p:par>
                                <p:cTn id="173" presetID="22" presetClass="entr" presetSubtype="8" fill="hold" nodeType="afterEffect">
                                  <p:stCondLst>
                                    <p:cond delay="0"/>
                                  </p:stCondLst>
                                  <p:childTnLst>
                                    <p:set>
                                      <p:cBhvr>
                                        <p:cTn id="174" dur="1" fill="hold">
                                          <p:stCondLst>
                                            <p:cond delay="0"/>
                                          </p:stCondLst>
                                        </p:cTn>
                                        <p:tgtEl>
                                          <p:spTgt spid="14"/>
                                        </p:tgtEl>
                                        <p:attrNameLst>
                                          <p:attrName>style.visibility</p:attrName>
                                        </p:attrNameLst>
                                      </p:cBhvr>
                                      <p:to>
                                        <p:strVal val="visible"/>
                                      </p:to>
                                    </p:set>
                                    <p:animEffect transition="in" filter="wipe(left)">
                                      <p:cBhvr>
                                        <p:cTn id="175" dur="500"/>
                                        <p:tgtEl>
                                          <p:spTgt spid="14"/>
                                        </p:tgtEl>
                                      </p:cBhvr>
                                    </p:animEffect>
                                  </p:childTnLst>
                                </p:cTn>
                              </p:par>
                            </p:childTnLst>
                          </p:cTn>
                        </p:par>
                        <p:par>
                          <p:cTn id="176" fill="hold">
                            <p:stCondLst>
                              <p:cond delay="3000"/>
                            </p:stCondLst>
                            <p:childTnLst>
                              <p:par>
                                <p:cTn id="177" presetID="53" presetClass="entr" presetSubtype="16" fill="hold" grpId="0" nodeType="afterEffect">
                                  <p:stCondLst>
                                    <p:cond delay="0"/>
                                  </p:stCondLst>
                                  <p:childTnLst>
                                    <p:set>
                                      <p:cBhvr>
                                        <p:cTn id="178" dur="1" fill="hold">
                                          <p:stCondLst>
                                            <p:cond delay="0"/>
                                          </p:stCondLst>
                                        </p:cTn>
                                        <p:tgtEl>
                                          <p:spTgt spid="20"/>
                                        </p:tgtEl>
                                        <p:attrNameLst>
                                          <p:attrName>style.visibility</p:attrName>
                                        </p:attrNameLst>
                                      </p:cBhvr>
                                      <p:to>
                                        <p:strVal val="visible"/>
                                      </p:to>
                                    </p:set>
                                    <p:anim calcmode="lin" valueType="num">
                                      <p:cBhvr>
                                        <p:cTn id="179" dur="500" fill="hold"/>
                                        <p:tgtEl>
                                          <p:spTgt spid="20"/>
                                        </p:tgtEl>
                                        <p:attrNameLst>
                                          <p:attrName>ppt_w</p:attrName>
                                        </p:attrNameLst>
                                      </p:cBhvr>
                                      <p:tavLst>
                                        <p:tav tm="0">
                                          <p:val>
                                            <p:fltVal val="0"/>
                                          </p:val>
                                        </p:tav>
                                        <p:tav tm="100000">
                                          <p:val>
                                            <p:strVal val="#ppt_w"/>
                                          </p:val>
                                        </p:tav>
                                      </p:tavLst>
                                    </p:anim>
                                    <p:anim calcmode="lin" valueType="num">
                                      <p:cBhvr>
                                        <p:cTn id="180" dur="500" fill="hold"/>
                                        <p:tgtEl>
                                          <p:spTgt spid="20"/>
                                        </p:tgtEl>
                                        <p:attrNameLst>
                                          <p:attrName>ppt_h</p:attrName>
                                        </p:attrNameLst>
                                      </p:cBhvr>
                                      <p:tavLst>
                                        <p:tav tm="0">
                                          <p:val>
                                            <p:fltVal val="0"/>
                                          </p:val>
                                        </p:tav>
                                        <p:tav tm="100000">
                                          <p:val>
                                            <p:strVal val="#ppt_h"/>
                                          </p:val>
                                        </p:tav>
                                      </p:tavLst>
                                    </p:anim>
                                    <p:animEffect transition="in" filter="fade">
                                      <p:cBhvr>
                                        <p:cTn id="181" dur="500"/>
                                        <p:tgtEl>
                                          <p:spTgt spid="20"/>
                                        </p:tgtEl>
                                      </p:cBhvr>
                                    </p:animEffect>
                                  </p:childTnLst>
                                </p:cTn>
                              </p:par>
                            </p:childTnLst>
                          </p:cTn>
                        </p:par>
                        <p:par>
                          <p:cTn id="182" fill="hold">
                            <p:stCondLst>
                              <p:cond delay="3500"/>
                            </p:stCondLst>
                            <p:childTnLst>
                              <p:par>
                                <p:cTn id="183" presetID="22" presetClass="entr" presetSubtype="8" fill="hold" nodeType="afterEffect">
                                  <p:stCondLst>
                                    <p:cond delay="0"/>
                                  </p:stCondLst>
                                  <p:childTnLst>
                                    <p:set>
                                      <p:cBhvr>
                                        <p:cTn id="184" dur="1" fill="hold">
                                          <p:stCondLst>
                                            <p:cond delay="0"/>
                                          </p:stCondLst>
                                        </p:cTn>
                                        <p:tgtEl>
                                          <p:spTgt spid="30"/>
                                        </p:tgtEl>
                                        <p:attrNameLst>
                                          <p:attrName>style.visibility</p:attrName>
                                        </p:attrNameLst>
                                      </p:cBhvr>
                                      <p:to>
                                        <p:strVal val="visible"/>
                                      </p:to>
                                    </p:set>
                                    <p:animEffect transition="in" filter="wipe(left)">
                                      <p:cBhvr>
                                        <p:cTn id="185" dur="500"/>
                                        <p:tgtEl>
                                          <p:spTgt spid="30"/>
                                        </p:tgtEl>
                                      </p:cBhvr>
                                    </p:animEffect>
                                  </p:childTnLst>
                                </p:cTn>
                              </p:par>
                            </p:childTnLst>
                          </p:cTn>
                        </p:par>
                      </p:childTnLst>
                    </p:cTn>
                  </p:par>
                  <p:par>
                    <p:cTn id="186" fill="hold">
                      <p:stCondLst>
                        <p:cond delay="indefinite"/>
                      </p:stCondLst>
                      <p:childTnLst>
                        <p:par>
                          <p:cTn id="187" fill="hold">
                            <p:stCondLst>
                              <p:cond delay="0"/>
                            </p:stCondLst>
                            <p:childTnLst>
                              <p:par>
                                <p:cTn id="188" presetID="53" presetClass="entr" presetSubtype="16" fill="hold" grpId="0" nodeType="clickEffect">
                                  <p:stCondLst>
                                    <p:cond delay="0"/>
                                  </p:stCondLst>
                                  <p:childTnLst>
                                    <p:set>
                                      <p:cBhvr>
                                        <p:cTn id="189" dur="1" fill="hold">
                                          <p:stCondLst>
                                            <p:cond delay="0"/>
                                          </p:stCondLst>
                                        </p:cTn>
                                        <p:tgtEl>
                                          <p:spTgt spid="31"/>
                                        </p:tgtEl>
                                        <p:attrNameLst>
                                          <p:attrName>style.visibility</p:attrName>
                                        </p:attrNameLst>
                                      </p:cBhvr>
                                      <p:to>
                                        <p:strVal val="visible"/>
                                      </p:to>
                                    </p:set>
                                    <p:anim calcmode="lin" valueType="num">
                                      <p:cBhvr>
                                        <p:cTn id="190" dur="500" fill="hold"/>
                                        <p:tgtEl>
                                          <p:spTgt spid="31"/>
                                        </p:tgtEl>
                                        <p:attrNameLst>
                                          <p:attrName>ppt_w</p:attrName>
                                        </p:attrNameLst>
                                      </p:cBhvr>
                                      <p:tavLst>
                                        <p:tav tm="0">
                                          <p:val>
                                            <p:fltVal val="0"/>
                                          </p:val>
                                        </p:tav>
                                        <p:tav tm="100000">
                                          <p:val>
                                            <p:strVal val="#ppt_w"/>
                                          </p:val>
                                        </p:tav>
                                      </p:tavLst>
                                    </p:anim>
                                    <p:anim calcmode="lin" valueType="num">
                                      <p:cBhvr>
                                        <p:cTn id="191" dur="500" fill="hold"/>
                                        <p:tgtEl>
                                          <p:spTgt spid="31"/>
                                        </p:tgtEl>
                                        <p:attrNameLst>
                                          <p:attrName>ppt_h</p:attrName>
                                        </p:attrNameLst>
                                      </p:cBhvr>
                                      <p:tavLst>
                                        <p:tav tm="0">
                                          <p:val>
                                            <p:fltVal val="0"/>
                                          </p:val>
                                        </p:tav>
                                        <p:tav tm="100000">
                                          <p:val>
                                            <p:strVal val="#ppt_h"/>
                                          </p:val>
                                        </p:tav>
                                      </p:tavLst>
                                    </p:anim>
                                    <p:animEffect transition="in" filter="fade">
                                      <p:cBhvr>
                                        <p:cTn id="192" dur="500"/>
                                        <p:tgtEl>
                                          <p:spTgt spid="31"/>
                                        </p:tgtEl>
                                      </p:cBhvr>
                                    </p:animEffect>
                                  </p:childTnLst>
                                </p:cTn>
                              </p:par>
                            </p:childTnLst>
                          </p:cTn>
                        </p:par>
                        <p:par>
                          <p:cTn id="193" fill="hold">
                            <p:stCondLst>
                              <p:cond delay="500"/>
                            </p:stCondLst>
                            <p:childTnLst>
                              <p:par>
                                <p:cTn id="194" presetID="22" presetClass="entr" presetSubtype="4" fill="hold" nodeType="afterEffect">
                                  <p:stCondLst>
                                    <p:cond delay="0"/>
                                  </p:stCondLst>
                                  <p:childTnLst>
                                    <p:set>
                                      <p:cBhvr>
                                        <p:cTn id="195" dur="1" fill="hold">
                                          <p:stCondLst>
                                            <p:cond delay="0"/>
                                          </p:stCondLst>
                                        </p:cTn>
                                        <p:tgtEl>
                                          <p:spTgt spid="46"/>
                                        </p:tgtEl>
                                        <p:attrNameLst>
                                          <p:attrName>style.visibility</p:attrName>
                                        </p:attrNameLst>
                                      </p:cBhvr>
                                      <p:to>
                                        <p:strVal val="visible"/>
                                      </p:to>
                                    </p:set>
                                    <p:animEffect transition="in" filter="wipe(down)">
                                      <p:cBhvr>
                                        <p:cTn id="196" dur="500"/>
                                        <p:tgtEl>
                                          <p:spTgt spid="46"/>
                                        </p:tgtEl>
                                      </p:cBhvr>
                                    </p:animEffect>
                                  </p:childTnLst>
                                </p:cTn>
                              </p:par>
                            </p:childTnLst>
                          </p:cTn>
                        </p:par>
                        <p:par>
                          <p:cTn id="197" fill="hold">
                            <p:stCondLst>
                              <p:cond delay="1000"/>
                            </p:stCondLst>
                            <p:childTnLst>
                              <p:par>
                                <p:cTn id="198" presetID="22" presetClass="entr" presetSubtype="2" fill="hold" nodeType="afterEffect">
                                  <p:stCondLst>
                                    <p:cond delay="0"/>
                                  </p:stCondLst>
                                  <p:childTnLst>
                                    <p:set>
                                      <p:cBhvr>
                                        <p:cTn id="199" dur="1" fill="hold">
                                          <p:stCondLst>
                                            <p:cond delay="0"/>
                                          </p:stCondLst>
                                        </p:cTn>
                                        <p:tgtEl>
                                          <p:spTgt spid="33"/>
                                        </p:tgtEl>
                                        <p:attrNameLst>
                                          <p:attrName>style.visibility</p:attrName>
                                        </p:attrNameLst>
                                      </p:cBhvr>
                                      <p:to>
                                        <p:strVal val="visible"/>
                                      </p:to>
                                    </p:set>
                                    <p:animEffect transition="in" filter="wipe(right)">
                                      <p:cBhvr>
                                        <p:cTn id="200" dur="500"/>
                                        <p:tgtEl>
                                          <p:spTgt spid="33"/>
                                        </p:tgtEl>
                                      </p:cBhvr>
                                    </p:animEffect>
                                  </p:childTnLst>
                                </p:cTn>
                              </p:par>
                            </p:childTnLst>
                          </p:cTn>
                        </p:par>
                      </p:childTnLst>
                    </p:cTn>
                  </p:par>
                  <p:par>
                    <p:cTn id="201" fill="hold">
                      <p:stCondLst>
                        <p:cond delay="indefinite"/>
                      </p:stCondLst>
                      <p:childTnLst>
                        <p:par>
                          <p:cTn id="202" fill="hold">
                            <p:stCondLst>
                              <p:cond delay="0"/>
                            </p:stCondLst>
                            <p:childTnLst>
                              <p:par>
                                <p:cTn id="203" presetID="22" presetClass="entr" presetSubtype="8" fill="hold" nodeType="clickEffect">
                                  <p:stCondLst>
                                    <p:cond delay="0"/>
                                  </p:stCondLst>
                                  <p:childTnLst>
                                    <p:set>
                                      <p:cBhvr>
                                        <p:cTn id="204" dur="1" fill="hold">
                                          <p:stCondLst>
                                            <p:cond delay="0"/>
                                          </p:stCondLst>
                                        </p:cTn>
                                        <p:tgtEl>
                                          <p:spTgt spid="106"/>
                                        </p:tgtEl>
                                        <p:attrNameLst>
                                          <p:attrName>style.visibility</p:attrName>
                                        </p:attrNameLst>
                                      </p:cBhvr>
                                      <p:to>
                                        <p:strVal val="visible"/>
                                      </p:to>
                                    </p:set>
                                    <p:animEffect transition="in" filter="wipe(left)">
                                      <p:cBhvr>
                                        <p:cTn id="205" dur="500"/>
                                        <p:tgtEl>
                                          <p:spTgt spid="106"/>
                                        </p:tgtEl>
                                      </p:cBhvr>
                                    </p:animEffect>
                                  </p:childTnLst>
                                </p:cTn>
                              </p:par>
                            </p:childTnLst>
                          </p:cTn>
                        </p:par>
                      </p:childTnLst>
                    </p:cTn>
                  </p:par>
                  <p:par>
                    <p:cTn id="206" fill="hold">
                      <p:stCondLst>
                        <p:cond delay="indefinite"/>
                      </p:stCondLst>
                      <p:childTnLst>
                        <p:par>
                          <p:cTn id="207" fill="hold">
                            <p:stCondLst>
                              <p:cond delay="0"/>
                            </p:stCondLst>
                            <p:childTnLst>
                              <p:par>
                                <p:cTn id="208" presetID="22" presetClass="entr" presetSubtype="8" fill="hold" nodeType="clickEffect">
                                  <p:stCondLst>
                                    <p:cond delay="0"/>
                                  </p:stCondLst>
                                  <p:childTnLst>
                                    <p:set>
                                      <p:cBhvr>
                                        <p:cTn id="209" dur="1" fill="hold">
                                          <p:stCondLst>
                                            <p:cond delay="0"/>
                                          </p:stCondLst>
                                        </p:cTn>
                                        <p:tgtEl>
                                          <p:spTgt spid="69"/>
                                        </p:tgtEl>
                                        <p:attrNameLst>
                                          <p:attrName>style.visibility</p:attrName>
                                        </p:attrNameLst>
                                      </p:cBhvr>
                                      <p:to>
                                        <p:strVal val="visible"/>
                                      </p:to>
                                    </p:set>
                                    <p:animEffect transition="in" filter="wipe(left)">
                                      <p:cBhvr>
                                        <p:cTn id="210" dur="500"/>
                                        <p:tgtEl>
                                          <p:spTgt spid="69"/>
                                        </p:tgtEl>
                                      </p:cBhvr>
                                    </p:animEffect>
                                  </p:childTnLst>
                                </p:cTn>
                              </p:par>
                            </p:childTnLst>
                          </p:cTn>
                        </p:par>
                      </p:childTnLst>
                    </p:cTn>
                  </p:par>
                  <p:par>
                    <p:cTn id="211" fill="hold">
                      <p:stCondLst>
                        <p:cond delay="indefinite"/>
                      </p:stCondLst>
                      <p:childTnLst>
                        <p:par>
                          <p:cTn id="212" fill="hold">
                            <p:stCondLst>
                              <p:cond delay="0"/>
                            </p:stCondLst>
                            <p:childTnLst>
                              <p:par>
                                <p:cTn id="213" presetID="53" presetClass="entr" presetSubtype="16" fill="hold" grpId="0" nodeType="clickEffect">
                                  <p:stCondLst>
                                    <p:cond delay="0"/>
                                  </p:stCondLst>
                                  <p:childTnLst>
                                    <p:set>
                                      <p:cBhvr>
                                        <p:cTn id="214" dur="1" fill="hold">
                                          <p:stCondLst>
                                            <p:cond delay="0"/>
                                          </p:stCondLst>
                                        </p:cTn>
                                        <p:tgtEl>
                                          <p:spTgt spid="62"/>
                                        </p:tgtEl>
                                        <p:attrNameLst>
                                          <p:attrName>style.visibility</p:attrName>
                                        </p:attrNameLst>
                                      </p:cBhvr>
                                      <p:to>
                                        <p:strVal val="visible"/>
                                      </p:to>
                                    </p:set>
                                    <p:anim calcmode="lin" valueType="num">
                                      <p:cBhvr>
                                        <p:cTn id="215" dur="500" fill="hold"/>
                                        <p:tgtEl>
                                          <p:spTgt spid="62"/>
                                        </p:tgtEl>
                                        <p:attrNameLst>
                                          <p:attrName>ppt_w</p:attrName>
                                        </p:attrNameLst>
                                      </p:cBhvr>
                                      <p:tavLst>
                                        <p:tav tm="0">
                                          <p:val>
                                            <p:fltVal val="0"/>
                                          </p:val>
                                        </p:tav>
                                        <p:tav tm="100000">
                                          <p:val>
                                            <p:strVal val="#ppt_w"/>
                                          </p:val>
                                        </p:tav>
                                      </p:tavLst>
                                    </p:anim>
                                    <p:anim calcmode="lin" valueType="num">
                                      <p:cBhvr>
                                        <p:cTn id="216" dur="500" fill="hold"/>
                                        <p:tgtEl>
                                          <p:spTgt spid="62"/>
                                        </p:tgtEl>
                                        <p:attrNameLst>
                                          <p:attrName>ppt_h</p:attrName>
                                        </p:attrNameLst>
                                      </p:cBhvr>
                                      <p:tavLst>
                                        <p:tav tm="0">
                                          <p:val>
                                            <p:fltVal val="0"/>
                                          </p:val>
                                        </p:tav>
                                        <p:tav tm="100000">
                                          <p:val>
                                            <p:strVal val="#ppt_h"/>
                                          </p:val>
                                        </p:tav>
                                      </p:tavLst>
                                    </p:anim>
                                    <p:animEffect transition="in" filter="fade">
                                      <p:cBhvr>
                                        <p:cTn id="217" dur="500"/>
                                        <p:tgtEl>
                                          <p:spTgt spid="62"/>
                                        </p:tgtEl>
                                      </p:cBhvr>
                                    </p:animEffect>
                                  </p:childTnLst>
                                </p:cTn>
                              </p:par>
                            </p:childTnLst>
                          </p:cTn>
                        </p:par>
                      </p:childTnLst>
                    </p:cTn>
                  </p:par>
                  <p:par>
                    <p:cTn id="218" fill="hold">
                      <p:stCondLst>
                        <p:cond delay="indefinite"/>
                      </p:stCondLst>
                      <p:childTnLst>
                        <p:par>
                          <p:cTn id="219" fill="hold">
                            <p:stCondLst>
                              <p:cond delay="0"/>
                            </p:stCondLst>
                            <p:childTnLst>
                              <p:par>
                                <p:cTn id="220" presetID="22" presetClass="entr" presetSubtype="4" fill="hold" nodeType="clickEffect">
                                  <p:stCondLst>
                                    <p:cond delay="0"/>
                                  </p:stCondLst>
                                  <p:childTnLst>
                                    <p:set>
                                      <p:cBhvr>
                                        <p:cTn id="221" dur="1" fill="hold">
                                          <p:stCondLst>
                                            <p:cond delay="0"/>
                                          </p:stCondLst>
                                        </p:cTn>
                                        <p:tgtEl>
                                          <p:spTgt spid="71"/>
                                        </p:tgtEl>
                                        <p:attrNameLst>
                                          <p:attrName>style.visibility</p:attrName>
                                        </p:attrNameLst>
                                      </p:cBhvr>
                                      <p:to>
                                        <p:strVal val="visible"/>
                                      </p:to>
                                    </p:set>
                                    <p:animEffect transition="in" filter="wipe(down)">
                                      <p:cBhvr>
                                        <p:cTn id="222" dur="500"/>
                                        <p:tgtEl>
                                          <p:spTgt spid="71"/>
                                        </p:tgtEl>
                                      </p:cBhvr>
                                    </p:animEffect>
                                  </p:childTnLst>
                                </p:cTn>
                              </p:par>
                            </p:childTnLst>
                          </p:cTn>
                        </p:par>
                      </p:childTnLst>
                    </p:cTn>
                  </p:par>
                  <p:par>
                    <p:cTn id="223" fill="hold">
                      <p:stCondLst>
                        <p:cond delay="indefinite"/>
                      </p:stCondLst>
                      <p:childTnLst>
                        <p:par>
                          <p:cTn id="224" fill="hold">
                            <p:stCondLst>
                              <p:cond delay="0"/>
                            </p:stCondLst>
                            <p:childTnLst>
                              <p:par>
                                <p:cTn id="225" presetID="22" presetClass="entr" presetSubtype="2" fill="hold" nodeType="clickEffect">
                                  <p:stCondLst>
                                    <p:cond delay="0"/>
                                  </p:stCondLst>
                                  <p:childTnLst>
                                    <p:set>
                                      <p:cBhvr>
                                        <p:cTn id="226" dur="1" fill="hold">
                                          <p:stCondLst>
                                            <p:cond delay="0"/>
                                          </p:stCondLst>
                                        </p:cTn>
                                        <p:tgtEl>
                                          <p:spTgt spid="79"/>
                                        </p:tgtEl>
                                        <p:attrNameLst>
                                          <p:attrName>style.visibility</p:attrName>
                                        </p:attrNameLst>
                                      </p:cBhvr>
                                      <p:to>
                                        <p:strVal val="visible"/>
                                      </p:to>
                                    </p:set>
                                    <p:animEffect transition="in" filter="wipe(right)">
                                      <p:cBhvr>
                                        <p:cTn id="227" dur="500"/>
                                        <p:tgtEl>
                                          <p:spTgt spid="79"/>
                                        </p:tgtEl>
                                      </p:cBhvr>
                                    </p:animEffect>
                                  </p:childTnLst>
                                </p:cTn>
                              </p:par>
                            </p:childTnLst>
                          </p:cTn>
                        </p:par>
                      </p:childTnLst>
                    </p:cTn>
                  </p:par>
                  <p:par>
                    <p:cTn id="228" fill="hold">
                      <p:stCondLst>
                        <p:cond delay="indefinite"/>
                      </p:stCondLst>
                      <p:childTnLst>
                        <p:par>
                          <p:cTn id="229" fill="hold">
                            <p:stCondLst>
                              <p:cond delay="0"/>
                            </p:stCondLst>
                            <p:childTnLst>
                              <p:par>
                                <p:cTn id="230" presetID="22" presetClass="entr" presetSubtype="2" fill="hold" nodeType="clickEffect">
                                  <p:stCondLst>
                                    <p:cond delay="0"/>
                                  </p:stCondLst>
                                  <p:childTnLst>
                                    <p:set>
                                      <p:cBhvr>
                                        <p:cTn id="231" dur="1" fill="hold">
                                          <p:stCondLst>
                                            <p:cond delay="0"/>
                                          </p:stCondLst>
                                        </p:cTn>
                                        <p:tgtEl>
                                          <p:spTgt spid="76"/>
                                        </p:tgtEl>
                                        <p:attrNameLst>
                                          <p:attrName>style.visibility</p:attrName>
                                        </p:attrNameLst>
                                      </p:cBhvr>
                                      <p:to>
                                        <p:strVal val="visible"/>
                                      </p:to>
                                    </p:set>
                                    <p:animEffect transition="in" filter="wipe(right)">
                                      <p:cBhvr>
                                        <p:cTn id="232" dur="500"/>
                                        <p:tgtEl>
                                          <p:spTgt spid="76"/>
                                        </p:tgtEl>
                                      </p:cBhvr>
                                    </p:animEffect>
                                  </p:childTnLst>
                                </p:cTn>
                              </p:par>
                            </p:childTnLst>
                          </p:cTn>
                        </p:par>
                      </p:childTnLst>
                    </p:cTn>
                  </p:par>
                  <p:par>
                    <p:cTn id="233" fill="hold">
                      <p:stCondLst>
                        <p:cond delay="indefinite"/>
                      </p:stCondLst>
                      <p:childTnLst>
                        <p:par>
                          <p:cTn id="234" fill="hold">
                            <p:stCondLst>
                              <p:cond delay="0"/>
                            </p:stCondLst>
                            <p:childTnLst>
                              <p:par>
                                <p:cTn id="235" presetID="22" presetClass="entr" presetSubtype="2" fill="hold" nodeType="clickEffect">
                                  <p:stCondLst>
                                    <p:cond delay="0"/>
                                  </p:stCondLst>
                                  <p:childTnLst>
                                    <p:set>
                                      <p:cBhvr>
                                        <p:cTn id="236" dur="1" fill="hold">
                                          <p:stCondLst>
                                            <p:cond delay="0"/>
                                          </p:stCondLst>
                                        </p:cTn>
                                        <p:tgtEl>
                                          <p:spTgt spid="60"/>
                                        </p:tgtEl>
                                        <p:attrNameLst>
                                          <p:attrName>style.visibility</p:attrName>
                                        </p:attrNameLst>
                                      </p:cBhvr>
                                      <p:to>
                                        <p:strVal val="visible"/>
                                      </p:to>
                                    </p:set>
                                    <p:animEffect transition="in" filter="wipe(right)">
                                      <p:cBhvr>
                                        <p:cTn id="237" dur="500"/>
                                        <p:tgtEl>
                                          <p:spTgt spid="60"/>
                                        </p:tgtEl>
                                      </p:cBhvr>
                                    </p:animEffect>
                                  </p:childTnLst>
                                </p:cTn>
                              </p:par>
                            </p:childTnLst>
                          </p:cTn>
                        </p:par>
                        <p:par>
                          <p:cTn id="238" fill="hold">
                            <p:stCondLst>
                              <p:cond delay="500"/>
                            </p:stCondLst>
                            <p:childTnLst>
                              <p:par>
                                <p:cTn id="239" presetID="22" presetClass="entr" presetSubtype="2" fill="hold" nodeType="afterEffect">
                                  <p:stCondLst>
                                    <p:cond delay="0"/>
                                  </p:stCondLst>
                                  <p:childTnLst>
                                    <p:set>
                                      <p:cBhvr>
                                        <p:cTn id="240" dur="1" fill="hold">
                                          <p:stCondLst>
                                            <p:cond delay="0"/>
                                          </p:stCondLst>
                                        </p:cTn>
                                        <p:tgtEl>
                                          <p:spTgt spid="63"/>
                                        </p:tgtEl>
                                        <p:attrNameLst>
                                          <p:attrName>style.visibility</p:attrName>
                                        </p:attrNameLst>
                                      </p:cBhvr>
                                      <p:to>
                                        <p:strVal val="visible"/>
                                      </p:to>
                                    </p:set>
                                    <p:animEffect transition="in" filter="wipe(right)">
                                      <p:cBhvr>
                                        <p:cTn id="241" dur="500"/>
                                        <p:tgtEl>
                                          <p:spTgt spid="63"/>
                                        </p:tgtEl>
                                      </p:cBhvr>
                                    </p:animEffect>
                                  </p:childTnLst>
                                </p:cTn>
                              </p:par>
                            </p:childTnLst>
                          </p:cTn>
                        </p:par>
                        <p:par>
                          <p:cTn id="242" fill="hold">
                            <p:stCondLst>
                              <p:cond delay="1000"/>
                            </p:stCondLst>
                            <p:childTnLst>
                              <p:par>
                                <p:cTn id="243" presetID="22" presetClass="entr" presetSubtype="2" fill="hold" nodeType="afterEffect">
                                  <p:stCondLst>
                                    <p:cond delay="0"/>
                                  </p:stCondLst>
                                  <p:childTnLst>
                                    <p:set>
                                      <p:cBhvr>
                                        <p:cTn id="244" dur="1" fill="hold">
                                          <p:stCondLst>
                                            <p:cond delay="0"/>
                                          </p:stCondLst>
                                        </p:cTn>
                                        <p:tgtEl>
                                          <p:spTgt spid="64"/>
                                        </p:tgtEl>
                                        <p:attrNameLst>
                                          <p:attrName>style.visibility</p:attrName>
                                        </p:attrNameLst>
                                      </p:cBhvr>
                                      <p:to>
                                        <p:strVal val="visible"/>
                                      </p:to>
                                    </p:set>
                                    <p:animEffect transition="in" filter="wipe(right)">
                                      <p:cBhvr>
                                        <p:cTn id="245" dur="500"/>
                                        <p:tgtEl>
                                          <p:spTgt spid="64"/>
                                        </p:tgtEl>
                                      </p:cBhvr>
                                    </p:animEffect>
                                  </p:childTnLst>
                                </p:cTn>
                              </p:par>
                              <p:par>
                                <p:cTn id="246" presetID="22" presetClass="entr" presetSubtype="2" fill="hold" grpId="0" nodeType="withEffect">
                                  <p:stCondLst>
                                    <p:cond delay="0"/>
                                  </p:stCondLst>
                                  <p:childTnLst>
                                    <p:set>
                                      <p:cBhvr>
                                        <p:cTn id="247" dur="1" fill="hold">
                                          <p:stCondLst>
                                            <p:cond delay="0"/>
                                          </p:stCondLst>
                                        </p:cTn>
                                        <p:tgtEl>
                                          <p:spTgt spid="56"/>
                                        </p:tgtEl>
                                        <p:attrNameLst>
                                          <p:attrName>style.visibility</p:attrName>
                                        </p:attrNameLst>
                                      </p:cBhvr>
                                      <p:to>
                                        <p:strVal val="visible"/>
                                      </p:to>
                                    </p:set>
                                    <p:animEffect transition="in" filter="wipe(right)">
                                      <p:cBhvr>
                                        <p:cTn id="248" dur="500"/>
                                        <p:tgtEl>
                                          <p:spTgt spid="56"/>
                                        </p:tgtEl>
                                      </p:cBhvr>
                                    </p:animEffect>
                                  </p:childTnLst>
                                </p:cTn>
                              </p:par>
                            </p:childTnLst>
                          </p:cTn>
                        </p:par>
                        <p:par>
                          <p:cTn id="249" fill="hold">
                            <p:stCondLst>
                              <p:cond delay="1500"/>
                            </p:stCondLst>
                            <p:childTnLst>
                              <p:par>
                                <p:cTn id="250" presetID="22" presetClass="entr" presetSubtype="2" fill="hold" nodeType="afterEffect">
                                  <p:stCondLst>
                                    <p:cond delay="0"/>
                                  </p:stCondLst>
                                  <p:childTnLst>
                                    <p:set>
                                      <p:cBhvr>
                                        <p:cTn id="251" dur="1" fill="hold">
                                          <p:stCondLst>
                                            <p:cond delay="0"/>
                                          </p:stCondLst>
                                        </p:cTn>
                                        <p:tgtEl>
                                          <p:spTgt spid="57"/>
                                        </p:tgtEl>
                                        <p:attrNameLst>
                                          <p:attrName>style.visibility</p:attrName>
                                        </p:attrNameLst>
                                      </p:cBhvr>
                                      <p:to>
                                        <p:strVal val="visible"/>
                                      </p:to>
                                    </p:set>
                                    <p:animEffect transition="in" filter="wipe(right)">
                                      <p:cBhvr>
                                        <p:cTn id="252" dur="500"/>
                                        <p:tgtEl>
                                          <p:spTgt spid="57"/>
                                        </p:tgtEl>
                                      </p:cBhvr>
                                    </p:animEffect>
                                  </p:childTnLst>
                                </p:cTn>
                              </p:par>
                            </p:childTnLst>
                          </p:cTn>
                        </p:par>
                      </p:childTnLst>
                    </p:cTn>
                  </p:par>
                  <p:par>
                    <p:cTn id="253" fill="hold">
                      <p:stCondLst>
                        <p:cond delay="indefinite"/>
                      </p:stCondLst>
                      <p:childTnLst>
                        <p:par>
                          <p:cTn id="254" fill="hold">
                            <p:stCondLst>
                              <p:cond delay="0"/>
                            </p:stCondLst>
                            <p:childTnLst>
                              <p:par>
                                <p:cTn id="255" presetID="22" presetClass="entr" presetSubtype="8" fill="hold" nodeType="clickEffect">
                                  <p:stCondLst>
                                    <p:cond delay="0"/>
                                  </p:stCondLst>
                                  <p:childTnLst>
                                    <p:set>
                                      <p:cBhvr>
                                        <p:cTn id="256" dur="1" fill="hold">
                                          <p:stCondLst>
                                            <p:cond delay="0"/>
                                          </p:stCondLst>
                                        </p:cTn>
                                        <p:tgtEl>
                                          <p:spTgt spid="85"/>
                                        </p:tgtEl>
                                        <p:attrNameLst>
                                          <p:attrName>style.visibility</p:attrName>
                                        </p:attrNameLst>
                                      </p:cBhvr>
                                      <p:to>
                                        <p:strVal val="visible"/>
                                      </p:to>
                                    </p:set>
                                    <p:animEffect transition="in" filter="wipe(left)">
                                      <p:cBhvr>
                                        <p:cTn id="257" dur="500"/>
                                        <p:tgtEl>
                                          <p:spTgt spid="85"/>
                                        </p:tgtEl>
                                      </p:cBhvr>
                                    </p:animEffect>
                                  </p:childTnLst>
                                </p:cTn>
                              </p:par>
                            </p:childTnLst>
                          </p:cTn>
                        </p:par>
                      </p:childTnLst>
                    </p:cTn>
                  </p:par>
                  <p:par>
                    <p:cTn id="258" fill="hold">
                      <p:stCondLst>
                        <p:cond delay="indefinite"/>
                      </p:stCondLst>
                      <p:childTnLst>
                        <p:par>
                          <p:cTn id="259" fill="hold">
                            <p:stCondLst>
                              <p:cond delay="0"/>
                            </p:stCondLst>
                            <p:childTnLst>
                              <p:par>
                                <p:cTn id="260" presetID="53" presetClass="entr" presetSubtype="16" fill="hold" nodeType="clickEffect">
                                  <p:stCondLst>
                                    <p:cond delay="0"/>
                                  </p:stCondLst>
                                  <p:childTnLst>
                                    <p:set>
                                      <p:cBhvr>
                                        <p:cTn id="261" dur="1" fill="hold">
                                          <p:stCondLst>
                                            <p:cond delay="0"/>
                                          </p:stCondLst>
                                        </p:cTn>
                                        <p:tgtEl>
                                          <p:spTgt spid="82"/>
                                        </p:tgtEl>
                                        <p:attrNameLst>
                                          <p:attrName>style.visibility</p:attrName>
                                        </p:attrNameLst>
                                      </p:cBhvr>
                                      <p:to>
                                        <p:strVal val="visible"/>
                                      </p:to>
                                    </p:set>
                                    <p:anim calcmode="lin" valueType="num">
                                      <p:cBhvr>
                                        <p:cTn id="262" dur="500" fill="hold"/>
                                        <p:tgtEl>
                                          <p:spTgt spid="82"/>
                                        </p:tgtEl>
                                        <p:attrNameLst>
                                          <p:attrName>ppt_w</p:attrName>
                                        </p:attrNameLst>
                                      </p:cBhvr>
                                      <p:tavLst>
                                        <p:tav tm="0">
                                          <p:val>
                                            <p:fltVal val="0"/>
                                          </p:val>
                                        </p:tav>
                                        <p:tav tm="100000">
                                          <p:val>
                                            <p:strVal val="#ppt_w"/>
                                          </p:val>
                                        </p:tav>
                                      </p:tavLst>
                                    </p:anim>
                                    <p:anim calcmode="lin" valueType="num">
                                      <p:cBhvr>
                                        <p:cTn id="263" dur="500" fill="hold"/>
                                        <p:tgtEl>
                                          <p:spTgt spid="82"/>
                                        </p:tgtEl>
                                        <p:attrNameLst>
                                          <p:attrName>ppt_h</p:attrName>
                                        </p:attrNameLst>
                                      </p:cBhvr>
                                      <p:tavLst>
                                        <p:tav tm="0">
                                          <p:val>
                                            <p:fltVal val="0"/>
                                          </p:val>
                                        </p:tav>
                                        <p:tav tm="100000">
                                          <p:val>
                                            <p:strVal val="#ppt_h"/>
                                          </p:val>
                                        </p:tav>
                                      </p:tavLst>
                                    </p:anim>
                                    <p:animEffect transition="in" filter="fade">
                                      <p:cBhvr>
                                        <p:cTn id="264" dur="500"/>
                                        <p:tgtEl>
                                          <p:spTgt spid="82"/>
                                        </p:tgtEl>
                                      </p:cBhvr>
                                    </p:animEffect>
                                  </p:childTnLst>
                                </p:cTn>
                              </p:par>
                            </p:childTnLst>
                          </p:cTn>
                        </p:par>
                      </p:childTnLst>
                    </p:cTn>
                  </p:par>
                  <p:par>
                    <p:cTn id="265" fill="hold">
                      <p:stCondLst>
                        <p:cond delay="indefinite"/>
                      </p:stCondLst>
                      <p:childTnLst>
                        <p:par>
                          <p:cTn id="266" fill="hold">
                            <p:stCondLst>
                              <p:cond delay="0"/>
                            </p:stCondLst>
                            <p:childTnLst>
                              <p:par>
                                <p:cTn id="267" presetID="22" presetClass="entr" presetSubtype="8" fill="hold" nodeType="clickEffect">
                                  <p:stCondLst>
                                    <p:cond delay="0"/>
                                  </p:stCondLst>
                                  <p:childTnLst>
                                    <p:set>
                                      <p:cBhvr>
                                        <p:cTn id="268" dur="1" fill="hold">
                                          <p:stCondLst>
                                            <p:cond delay="0"/>
                                          </p:stCondLst>
                                        </p:cTn>
                                        <p:tgtEl>
                                          <p:spTgt spid="70"/>
                                        </p:tgtEl>
                                        <p:attrNameLst>
                                          <p:attrName>style.visibility</p:attrName>
                                        </p:attrNameLst>
                                      </p:cBhvr>
                                      <p:to>
                                        <p:strVal val="visible"/>
                                      </p:to>
                                    </p:set>
                                    <p:animEffect transition="in" filter="wipe(left)">
                                      <p:cBhvr>
                                        <p:cTn id="269" dur="500"/>
                                        <p:tgtEl>
                                          <p:spTgt spid="70"/>
                                        </p:tgtEl>
                                      </p:cBhvr>
                                    </p:animEffect>
                                  </p:childTnLst>
                                </p:cTn>
                              </p:par>
                            </p:childTnLst>
                          </p:cTn>
                        </p:par>
                      </p:childTnLst>
                    </p:cTn>
                  </p:par>
                  <p:par>
                    <p:cTn id="270" fill="hold">
                      <p:stCondLst>
                        <p:cond delay="indefinite"/>
                      </p:stCondLst>
                      <p:childTnLst>
                        <p:par>
                          <p:cTn id="271" fill="hold">
                            <p:stCondLst>
                              <p:cond delay="0"/>
                            </p:stCondLst>
                            <p:childTnLst>
                              <p:par>
                                <p:cTn id="272" presetID="53" presetClass="entr" presetSubtype="16" fill="hold" grpId="0" nodeType="clickEffect">
                                  <p:stCondLst>
                                    <p:cond delay="0"/>
                                  </p:stCondLst>
                                  <p:childTnLst>
                                    <p:set>
                                      <p:cBhvr>
                                        <p:cTn id="273" dur="1" fill="hold">
                                          <p:stCondLst>
                                            <p:cond delay="0"/>
                                          </p:stCondLst>
                                        </p:cTn>
                                        <p:tgtEl>
                                          <p:spTgt spid="65"/>
                                        </p:tgtEl>
                                        <p:attrNameLst>
                                          <p:attrName>style.visibility</p:attrName>
                                        </p:attrNameLst>
                                      </p:cBhvr>
                                      <p:to>
                                        <p:strVal val="visible"/>
                                      </p:to>
                                    </p:set>
                                    <p:anim calcmode="lin" valueType="num">
                                      <p:cBhvr>
                                        <p:cTn id="274" dur="500" fill="hold"/>
                                        <p:tgtEl>
                                          <p:spTgt spid="65"/>
                                        </p:tgtEl>
                                        <p:attrNameLst>
                                          <p:attrName>ppt_w</p:attrName>
                                        </p:attrNameLst>
                                      </p:cBhvr>
                                      <p:tavLst>
                                        <p:tav tm="0">
                                          <p:val>
                                            <p:fltVal val="0"/>
                                          </p:val>
                                        </p:tav>
                                        <p:tav tm="100000">
                                          <p:val>
                                            <p:strVal val="#ppt_w"/>
                                          </p:val>
                                        </p:tav>
                                      </p:tavLst>
                                    </p:anim>
                                    <p:anim calcmode="lin" valueType="num">
                                      <p:cBhvr>
                                        <p:cTn id="275" dur="500" fill="hold"/>
                                        <p:tgtEl>
                                          <p:spTgt spid="65"/>
                                        </p:tgtEl>
                                        <p:attrNameLst>
                                          <p:attrName>ppt_h</p:attrName>
                                        </p:attrNameLst>
                                      </p:cBhvr>
                                      <p:tavLst>
                                        <p:tav tm="0">
                                          <p:val>
                                            <p:fltVal val="0"/>
                                          </p:val>
                                        </p:tav>
                                        <p:tav tm="100000">
                                          <p:val>
                                            <p:strVal val="#ppt_h"/>
                                          </p:val>
                                        </p:tav>
                                      </p:tavLst>
                                    </p:anim>
                                    <p:animEffect transition="in" filter="fade">
                                      <p:cBhvr>
                                        <p:cTn id="276" dur="500"/>
                                        <p:tgtEl>
                                          <p:spTgt spid="65"/>
                                        </p:tgtEl>
                                      </p:cBhvr>
                                    </p:animEffect>
                                  </p:childTnLst>
                                </p:cTn>
                              </p:par>
                            </p:childTnLst>
                          </p:cTn>
                        </p:par>
                      </p:childTnLst>
                    </p:cTn>
                  </p:par>
                  <p:par>
                    <p:cTn id="277" fill="hold">
                      <p:stCondLst>
                        <p:cond delay="indefinite"/>
                      </p:stCondLst>
                      <p:childTnLst>
                        <p:par>
                          <p:cTn id="278" fill="hold">
                            <p:stCondLst>
                              <p:cond delay="0"/>
                            </p:stCondLst>
                            <p:childTnLst>
                              <p:par>
                                <p:cTn id="279" presetID="22" presetClass="entr" presetSubtype="1" fill="hold" nodeType="clickEffect">
                                  <p:stCondLst>
                                    <p:cond delay="0"/>
                                  </p:stCondLst>
                                  <p:childTnLst>
                                    <p:set>
                                      <p:cBhvr>
                                        <p:cTn id="280" dur="1" fill="hold">
                                          <p:stCondLst>
                                            <p:cond delay="0"/>
                                          </p:stCondLst>
                                        </p:cTn>
                                        <p:tgtEl>
                                          <p:spTgt spid="39"/>
                                        </p:tgtEl>
                                        <p:attrNameLst>
                                          <p:attrName>style.visibility</p:attrName>
                                        </p:attrNameLst>
                                      </p:cBhvr>
                                      <p:to>
                                        <p:strVal val="visible"/>
                                      </p:to>
                                    </p:set>
                                    <p:animEffect transition="in" filter="wipe(up)">
                                      <p:cBhvr>
                                        <p:cTn id="28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1" grpId="0" animBg="1"/>
      <p:bldP spid="23" grpId="0" animBg="1"/>
      <p:bldP spid="24" grpId="0" animBg="1"/>
      <p:bldP spid="25" grpId="0" animBg="1"/>
      <p:bldP spid="26" grpId="0" animBg="1"/>
      <p:bldP spid="31" grpId="0" animBg="1"/>
      <p:bldP spid="35" grpId="0" animBg="1"/>
      <p:bldP spid="56" grpId="0"/>
      <p:bldP spid="61" grpId="0" animBg="1"/>
      <p:bldP spid="62" grpId="0" animBg="1"/>
      <p:bldP spid="6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9E07A9-895D-2C41-AC67-C334EB6DCCF2}"/>
              </a:ext>
            </a:extLst>
          </p:cNvPr>
          <p:cNvSpPr>
            <a:spLocks noGrp="1"/>
          </p:cNvSpPr>
          <p:nvPr>
            <p:ph type="ctrTitle"/>
          </p:nvPr>
        </p:nvSpPr>
        <p:spPr>
          <a:xfrm>
            <a:off x="5469407" y="3529201"/>
            <a:ext cx="16955164" cy="7374889"/>
          </a:xfrm>
        </p:spPr>
        <p:txBody>
          <a:bodyPr>
            <a:noAutofit/>
          </a:bodyPr>
          <a:lstStyle/>
          <a:p>
            <a:r>
              <a:rPr lang="nl-NL" sz="7200" dirty="0" err="1">
                <a:latin typeface="Roboto Black"/>
                <a:ea typeface="Roboto Black"/>
              </a:rPr>
              <a:t>hich</a:t>
            </a:r>
            <a:r>
              <a:rPr lang="nl-NL" sz="7200" dirty="0">
                <a:latin typeface="Roboto Black"/>
                <a:ea typeface="Roboto Black"/>
              </a:rPr>
              <a:t> home </a:t>
            </a:r>
            <a:r>
              <a:rPr lang="nl-NL" sz="7200" dirty="0" err="1">
                <a:latin typeface="Roboto Black"/>
                <a:ea typeface="Roboto Black"/>
              </a:rPr>
              <a:t>heating</a:t>
            </a:r>
            <a:r>
              <a:rPr lang="nl-NL" sz="7200" dirty="0">
                <a:latin typeface="Roboto Black"/>
                <a:ea typeface="Roboto Black"/>
              </a:rPr>
              <a:t> model parameters </a:t>
            </a:r>
            <a:br>
              <a:rPr lang="nl-NL" sz="7200" dirty="0"/>
            </a:br>
            <a:r>
              <a:rPr lang="nl-NL" sz="7200" dirty="0">
                <a:latin typeface="Roboto Black"/>
                <a:ea typeface="Roboto Black"/>
              </a:rPr>
              <a:t>of </a:t>
            </a:r>
            <a:r>
              <a:rPr lang="nl-NL" sz="7200" dirty="0" err="1">
                <a:latin typeface="Roboto Black"/>
                <a:ea typeface="Roboto Black"/>
              </a:rPr>
              <a:t>specific</a:t>
            </a:r>
            <a:r>
              <a:rPr lang="nl-NL" sz="7200" dirty="0">
                <a:latin typeface="Roboto Black"/>
                <a:ea typeface="Roboto Black"/>
              </a:rPr>
              <a:t> homes </a:t>
            </a:r>
            <a:br>
              <a:rPr lang="nl-NL" sz="7200" dirty="0">
                <a:latin typeface="Roboto Black"/>
                <a:ea typeface="Roboto Black"/>
              </a:rPr>
            </a:br>
            <a:r>
              <a:rPr lang="nl-NL" sz="7200" dirty="0" err="1">
                <a:latin typeface="Roboto Black"/>
                <a:ea typeface="Roboto Black"/>
              </a:rPr>
              <a:t>can</a:t>
            </a:r>
            <a:r>
              <a:rPr lang="nl-NL" sz="7200" dirty="0">
                <a:latin typeface="Roboto Black"/>
                <a:ea typeface="Roboto Black"/>
              </a:rPr>
              <a:t> we </a:t>
            </a:r>
            <a:r>
              <a:rPr lang="nl-NL" sz="7200" dirty="0" err="1">
                <a:latin typeface="Roboto Black"/>
                <a:ea typeface="Roboto Black"/>
              </a:rPr>
              <a:t>learn</a:t>
            </a:r>
            <a:r>
              <a:rPr lang="nl-NL" sz="7200" dirty="0">
                <a:latin typeface="Roboto Black"/>
                <a:ea typeface="Roboto Black"/>
              </a:rPr>
              <a:t> </a:t>
            </a:r>
            <a:r>
              <a:rPr lang="nl-NL" sz="7200" dirty="0" err="1">
                <a:latin typeface="Roboto Black"/>
                <a:ea typeface="Roboto Black"/>
              </a:rPr>
              <a:t>automatically</a:t>
            </a:r>
            <a:r>
              <a:rPr lang="nl-NL" sz="7200" dirty="0">
                <a:latin typeface="Roboto Black"/>
                <a:ea typeface="Roboto Black"/>
              </a:rPr>
              <a:t> </a:t>
            </a:r>
            <a:br>
              <a:rPr lang="nl-NL" sz="7200" dirty="0">
                <a:latin typeface="Roboto Black"/>
                <a:ea typeface="Roboto Black"/>
              </a:rPr>
            </a:br>
            <a:r>
              <a:rPr lang="nl-NL" sz="7200" dirty="0" err="1">
                <a:latin typeface="Roboto Black"/>
                <a:ea typeface="Roboto Black"/>
              </a:rPr>
              <a:t>from</a:t>
            </a:r>
            <a:r>
              <a:rPr lang="nl-NL" sz="7200" dirty="0">
                <a:latin typeface="Roboto Black"/>
                <a:ea typeface="Roboto Black"/>
              </a:rPr>
              <a:t> energy monitoring data </a:t>
            </a:r>
            <a:br>
              <a:rPr lang="nl-NL" sz="7200" dirty="0"/>
            </a:br>
            <a:r>
              <a:rPr lang="nl-NL" sz="7200" dirty="0">
                <a:latin typeface="Roboto Black"/>
                <a:ea typeface="Roboto Black"/>
              </a:rPr>
              <a:t>in order </a:t>
            </a:r>
            <a:r>
              <a:rPr lang="nl-NL" sz="7200" dirty="0" err="1">
                <a:latin typeface="Roboto Black"/>
                <a:ea typeface="Roboto Black"/>
              </a:rPr>
              <a:t>provide</a:t>
            </a:r>
            <a:r>
              <a:rPr lang="nl-NL" sz="7200" dirty="0">
                <a:latin typeface="Roboto Black"/>
                <a:ea typeface="Roboto Black"/>
              </a:rPr>
              <a:t> </a:t>
            </a:r>
            <a:r>
              <a:rPr lang="nl-NL" sz="7200" dirty="0" err="1">
                <a:latin typeface="Roboto Black"/>
                <a:ea typeface="Roboto Black"/>
              </a:rPr>
              <a:t>better</a:t>
            </a:r>
            <a:r>
              <a:rPr lang="nl-NL" sz="7200" dirty="0">
                <a:latin typeface="Roboto Black"/>
                <a:ea typeface="Roboto Black"/>
              </a:rPr>
              <a:t> </a:t>
            </a:r>
            <a:r>
              <a:rPr lang="nl-NL" sz="7200" dirty="0" err="1">
                <a:latin typeface="Roboto Black"/>
                <a:ea typeface="Roboto Black"/>
              </a:rPr>
              <a:t>advice</a:t>
            </a:r>
            <a:r>
              <a:rPr lang="nl-NL" sz="7200" dirty="0">
                <a:latin typeface="Roboto Black"/>
                <a:ea typeface="Roboto Black"/>
              </a:rPr>
              <a:t> </a:t>
            </a:r>
            <a:br>
              <a:rPr lang="nl-NL" sz="7200" dirty="0">
                <a:latin typeface="Roboto Black"/>
                <a:ea typeface="Roboto Black"/>
              </a:rPr>
            </a:br>
            <a:r>
              <a:rPr lang="nl-NL" sz="7200" dirty="0" err="1">
                <a:latin typeface="Roboto Black"/>
                <a:ea typeface="Roboto Black"/>
              </a:rPr>
              <a:t>to</a:t>
            </a:r>
            <a:r>
              <a:rPr lang="nl-NL" sz="7200" dirty="0">
                <a:latin typeface="Roboto Black"/>
                <a:ea typeface="Roboto Black"/>
              </a:rPr>
              <a:t> a </a:t>
            </a:r>
            <a:r>
              <a:rPr lang="nl-NL" sz="7200" dirty="0" err="1">
                <a:latin typeface="Roboto Black"/>
                <a:ea typeface="Roboto Black"/>
              </a:rPr>
              <a:t>specific</a:t>
            </a:r>
            <a:r>
              <a:rPr lang="nl-NL" sz="7200" dirty="0">
                <a:latin typeface="Roboto Black"/>
                <a:ea typeface="Roboto Black"/>
              </a:rPr>
              <a:t> </a:t>
            </a:r>
            <a:r>
              <a:rPr lang="nl-NL" sz="7200" dirty="0" err="1">
                <a:latin typeface="Roboto Black"/>
                <a:ea typeface="Roboto Black"/>
              </a:rPr>
              <a:t>household</a:t>
            </a:r>
            <a:r>
              <a:rPr lang="nl-NL" sz="7200" dirty="0">
                <a:latin typeface="Roboto Black"/>
                <a:ea typeface="Roboto Black"/>
              </a:rPr>
              <a:t> </a:t>
            </a:r>
            <a:br>
              <a:rPr lang="nl-NL" sz="7200" dirty="0">
                <a:latin typeface="Roboto Black"/>
                <a:ea typeface="Roboto Black"/>
              </a:rPr>
            </a:br>
            <a:r>
              <a:rPr lang="nl-NL" sz="7200" dirty="0" err="1">
                <a:latin typeface="Roboto Black"/>
                <a:ea typeface="Roboto Black"/>
              </a:rPr>
              <a:t>about</a:t>
            </a:r>
            <a:r>
              <a:rPr lang="nl-NL" sz="7200" dirty="0">
                <a:latin typeface="Roboto Black"/>
                <a:ea typeface="Roboto Black"/>
              </a:rPr>
              <a:t> </a:t>
            </a:r>
            <a:r>
              <a:rPr lang="nl-NL" sz="7200" dirty="0" err="1">
                <a:latin typeface="Roboto Black"/>
                <a:ea typeface="Roboto Black"/>
              </a:rPr>
              <a:t>their</a:t>
            </a:r>
            <a:r>
              <a:rPr lang="nl-NL" sz="7200" dirty="0">
                <a:latin typeface="Roboto Black"/>
                <a:ea typeface="Roboto Black"/>
              </a:rPr>
              <a:t> home </a:t>
            </a:r>
            <a:r>
              <a:rPr lang="nl-NL" sz="7200" dirty="0" err="1">
                <a:latin typeface="Roboto Black"/>
                <a:ea typeface="Roboto Black"/>
              </a:rPr>
              <a:t>heating</a:t>
            </a:r>
            <a:r>
              <a:rPr lang="nl-NL" sz="7200" dirty="0">
                <a:latin typeface="Roboto Black"/>
                <a:ea typeface="Roboto Black"/>
              </a:rPr>
              <a:t> </a:t>
            </a:r>
            <a:r>
              <a:rPr lang="nl-NL" sz="7200" dirty="0" err="1">
                <a:latin typeface="Roboto Black"/>
                <a:ea typeface="Roboto Black"/>
              </a:rPr>
              <a:t>transition</a:t>
            </a:r>
            <a:r>
              <a:rPr lang="nl-NL" sz="7200" dirty="0">
                <a:latin typeface="Roboto Black"/>
                <a:ea typeface="Roboto Black"/>
              </a:rPr>
              <a:t>?</a:t>
            </a:r>
          </a:p>
        </p:txBody>
      </p:sp>
    </p:spTree>
    <p:extLst>
      <p:ext uri="{BB962C8B-B14F-4D97-AF65-F5344CB8AC3E}">
        <p14:creationId xmlns:p14="http://schemas.microsoft.com/office/powerpoint/2010/main" val="31010126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DECE168-4C1A-4211-A4E1-EDE6C92E293E}"/>
              </a:ext>
            </a:extLst>
          </p:cNvPr>
          <p:cNvSpPr>
            <a:spLocks noGrp="1"/>
          </p:cNvSpPr>
          <p:nvPr>
            <p:ph type="body" sz="quarter" idx="14"/>
          </p:nvPr>
        </p:nvSpPr>
        <p:spPr/>
        <p:txBody>
          <a:bodyPr/>
          <a:lstStyle/>
          <a:p>
            <a:r>
              <a:rPr lang="nl-NL" dirty="0">
                <a:solidFill>
                  <a:srgbClr val="F16682"/>
                </a:solidFill>
              </a:rPr>
              <a:t>Twomes WP2: Data </a:t>
            </a:r>
            <a:r>
              <a:rPr lang="nl-NL" dirty="0" err="1">
                <a:solidFill>
                  <a:srgbClr val="F16682"/>
                </a:solidFill>
              </a:rPr>
              <a:t>collection</a:t>
            </a:r>
            <a:endParaRPr lang="nl-NL" dirty="0">
              <a:solidFill>
                <a:srgbClr val="F16682"/>
              </a:solidFill>
            </a:endParaRPr>
          </a:p>
        </p:txBody>
      </p:sp>
      <p:sp>
        <p:nvSpPr>
          <p:cNvPr id="4" name="Titel 3">
            <a:extLst>
              <a:ext uri="{FF2B5EF4-FFF2-40B4-BE49-F238E27FC236}">
                <a16:creationId xmlns:a16="http://schemas.microsoft.com/office/drawing/2014/main" id="{F9C07BA7-A5A3-47BF-979D-0D51D3A391F6}"/>
              </a:ext>
            </a:extLst>
          </p:cNvPr>
          <p:cNvSpPr>
            <a:spLocks noGrp="1"/>
          </p:cNvSpPr>
          <p:nvPr>
            <p:ph type="title"/>
          </p:nvPr>
        </p:nvSpPr>
        <p:spPr/>
        <p:txBody>
          <a:bodyPr/>
          <a:lstStyle/>
          <a:p>
            <a:r>
              <a:rPr lang="nl-NL" dirty="0">
                <a:solidFill>
                  <a:srgbClr val="F16682"/>
                </a:solidFill>
              </a:rPr>
              <a:t>Deployment: 26-jan-22 (+3 </a:t>
            </a:r>
            <a:r>
              <a:rPr lang="nl-NL" dirty="0" err="1">
                <a:solidFill>
                  <a:srgbClr val="F16682"/>
                </a:solidFill>
              </a:rPr>
              <a:t>wk</a:t>
            </a:r>
            <a:r>
              <a:rPr lang="nl-NL" dirty="0">
                <a:solidFill>
                  <a:srgbClr val="F16682"/>
                </a:solidFill>
              </a:rPr>
              <a:t>)</a:t>
            </a:r>
          </a:p>
        </p:txBody>
      </p:sp>
      <p:graphicFrame>
        <p:nvGraphicFramePr>
          <p:cNvPr id="5" name="Content Placeholder 4">
            <a:extLst>
              <a:ext uri="{FF2B5EF4-FFF2-40B4-BE49-F238E27FC236}">
                <a16:creationId xmlns:a16="http://schemas.microsoft.com/office/drawing/2014/main" id="{4B669F8B-B6A2-4072-1AE6-D556391D6290}"/>
              </a:ext>
            </a:extLst>
          </p:cNvPr>
          <p:cNvGraphicFramePr>
            <a:graphicFrameLocks noGrp="1"/>
          </p:cNvGraphicFramePr>
          <p:nvPr>
            <p:ph idx="1"/>
          </p:nvPr>
        </p:nvGraphicFramePr>
        <p:xfrm>
          <a:off x="1231899" y="3943350"/>
          <a:ext cx="21967754" cy="7680960"/>
        </p:xfrm>
        <a:graphic>
          <a:graphicData uri="http://schemas.openxmlformats.org/drawingml/2006/table">
            <a:tbl>
              <a:tblPr firstRow="1" bandRow="1">
                <a:tableStyleId>{7DF18680-E054-41AD-8BC1-D1AEF772440D}</a:tableStyleId>
              </a:tblPr>
              <a:tblGrid>
                <a:gridCol w="6864923">
                  <a:extLst>
                    <a:ext uri="{9D8B030D-6E8A-4147-A177-3AD203B41FA5}">
                      <a16:colId xmlns:a16="http://schemas.microsoft.com/office/drawing/2014/main" val="3457752400"/>
                    </a:ext>
                  </a:extLst>
                </a:gridCol>
                <a:gridCol w="3051077">
                  <a:extLst>
                    <a:ext uri="{9D8B030D-6E8A-4147-A177-3AD203B41FA5}">
                      <a16:colId xmlns:a16="http://schemas.microsoft.com/office/drawing/2014/main" val="25650783"/>
                    </a:ext>
                  </a:extLst>
                </a:gridCol>
                <a:gridCol w="3264652">
                  <a:extLst>
                    <a:ext uri="{9D8B030D-6E8A-4147-A177-3AD203B41FA5}">
                      <a16:colId xmlns:a16="http://schemas.microsoft.com/office/drawing/2014/main" val="3030212175"/>
                    </a:ext>
                  </a:extLst>
                </a:gridCol>
                <a:gridCol w="4393551">
                  <a:extLst>
                    <a:ext uri="{9D8B030D-6E8A-4147-A177-3AD203B41FA5}">
                      <a16:colId xmlns:a16="http://schemas.microsoft.com/office/drawing/2014/main" val="3325557839"/>
                    </a:ext>
                  </a:extLst>
                </a:gridCol>
                <a:gridCol w="4393551">
                  <a:extLst>
                    <a:ext uri="{9D8B030D-6E8A-4147-A177-3AD203B41FA5}">
                      <a16:colId xmlns:a16="http://schemas.microsoft.com/office/drawing/2014/main" val="192071552"/>
                    </a:ext>
                  </a:extLst>
                </a:gridCol>
              </a:tblGrid>
              <a:tr h="842130">
                <a:tc>
                  <a:txBody>
                    <a:bodyPr/>
                    <a:lstStyle/>
                    <a:p>
                      <a:r>
                        <a:rPr lang="nl-NL" sz="4400" dirty="0">
                          <a:latin typeface="Roboto" panose="02000000000000000000" pitchFamily="2" charset="0"/>
                          <a:ea typeface="Roboto" panose="02000000000000000000" pitchFamily="2" charset="0"/>
                        </a:rPr>
                        <a:t>Status</a:t>
                      </a:r>
                    </a:p>
                  </a:txBody>
                  <a:tcPr marL="182880" marR="182880" marT="91440" marB="91440"/>
                </a:tc>
                <a:tc>
                  <a:txBody>
                    <a:bodyPr/>
                    <a:lstStyle/>
                    <a:p>
                      <a:r>
                        <a:rPr lang="nl-NL" sz="4400" dirty="0">
                          <a:latin typeface="Roboto" panose="02000000000000000000" pitchFamily="2" charset="0"/>
                          <a:ea typeface="Roboto" panose="02000000000000000000" pitchFamily="2" charset="0"/>
                        </a:rPr>
                        <a:t># homes</a:t>
                      </a:r>
                    </a:p>
                  </a:txBody>
                  <a:tcPr marL="182880" marR="182880" marT="91440" marB="91440"/>
                </a:tc>
                <a:tc>
                  <a:txBody>
                    <a:bodyPr/>
                    <a:lstStyle/>
                    <a:p>
                      <a:r>
                        <a:rPr lang="nl-NL" sz="4400" dirty="0">
                          <a:latin typeface="Roboto" panose="02000000000000000000" pitchFamily="2" charset="0"/>
                          <a:ea typeface="Roboto" panose="02000000000000000000" pitchFamily="2" charset="0"/>
                        </a:rPr>
                        <a:t># step </a:t>
                      </a:r>
                      <a:r>
                        <a:rPr lang="nl-NL" sz="4400" dirty="0" err="1">
                          <a:latin typeface="Roboto" panose="02000000000000000000" pitchFamily="2" charset="0"/>
                          <a:ea typeface="Roboto" panose="02000000000000000000" pitchFamily="2" charset="0"/>
                        </a:rPr>
                        <a:t>loss</a:t>
                      </a:r>
                      <a:endParaRPr lang="nl-NL" sz="4400" dirty="0">
                        <a:latin typeface="Roboto" panose="02000000000000000000" pitchFamily="2" charset="0"/>
                        <a:ea typeface="Roboto" panose="02000000000000000000" pitchFamily="2" charset="0"/>
                      </a:endParaRPr>
                    </a:p>
                  </a:txBody>
                  <a:tcPr marL="182880" marR="182880" marT="91440" marB="91440"/>
                </a:tc>
                <a:tc>
                  <a:txBody>
                    <a:bodyPr/>
                    <a:lstStyle/>
                    <a:p>
                      <a:r>
                        <a:rPr lang="nl-NL" sz="4400" dirty="0">
                          <a:latin typeface="Roboto" panose="02000000000000000000" pitchFamily="2" charset="0"/>
                          <a:ea typeface="Roboto" panose="02000000000000000000" pitchFamily="2" charset="0"/>
                        </a:rPr>
                        <a:t>step </a:t>
                      </a:r>
                      <a:r>
                        <a:rPr lang="nl-NL" sz="4400" dirty="0" err="1">
                          <a:latin typeface="Roboto" panose="02000000000000000000" pitchFamily="2" charset="0"/>
                          <a:ea typeface="Roboto" panose="02000000000000000000" pitchFamily="2" charset="0"/>
                        </a:rPr>
                        <a:t>success</a:t>
                      </a:r>
                      <a:r>
                        <a:rPr lang="nl-NL" sz="4400" dirty="0">
                          <a:latin typeface="Roboto" panose="02000000000000000000" pitchFamily="2" charset="0"/>
                          <a:ea typeface="Roboto" panose="02000000000000000000" pitchFamily="2" charset="0"/>
                        </a:rPr>
                        <a:t> %</a:t>
                      </a:r>
                    </a:p>
                  </a:txBody>
                  <a:tcPr marL="182880" marR="182880" marT="91440" marB="91440"/>
                </a:tc>
                <a:tc>
                  <a:txBody>
                    <a:bodyPr/>
                    <a:lstStyle/>
                    <a:p>
                      <a:r>
                        <a:rPr lang="nl-NL" sz="4400" dirty="0" err="1">
                          <a:latin typeface="Roboto" panose="02000000000000000000" pitchFamily="2" charset="0"/>
                          <a:ea typeface="Roboto" panose="02000000000000000000" pitchFamily="2" charset="0"/>
                        </a:rPr>
                        <a:t>remaining</a:t>
                      </a:r>
                      <a:r>
                        <a:rPr lang="nl-NL" sz="4400" dirty="0">
                          <a:latin typeface="Roboto" panose="02000000000000000000" pitchFamily="2" charset="0"/>
                          <a:ea typeface="Roboto" panose="02000000000000000000" pitchFamily="2" charset="0"/>
                        </a:rPr>
                        <a:t> %</a:t>
                      </a:r>
                    </a:p>
                  </a:txBody>
                  <a:tcPr marL="182880" marR="182880" marT="91440" marB="91440"/>
                </a:tc>
                <a:extLst>
                  <a:ext uri="{0D108BD9-81ED-4DB2-BD59-A6C34878D82A}">
                    <a16:rowId xmlns:a16="http://schemas.microsoft.com/office/drawing/2014/main" val="36317529"/>
                  </a:ext>
                </a:extLst>
              </a:tr>
              <a:tr h="471593">
                <a:tc>
                  <a:txBody>
                    <a:bodyPr/>
                    <a:lstStyle/>
                    <a:p>
                      <a:r>
                        <a:rPr lang="nl-NL" sz="4400" dirty="0" err="1">
                          <a:latin typeface="Roboto" panose="02000000000000000000" pitchFamily="2" charset="0"/>
                          <a:ea typeface="Roboto" panose="02000000000000000000" pitchFamily="2" charset="0"/>
                        </a:rPr>
                        <a:t>Invited</a:t>
                      </a:r>
                      <a:endParaRPr lang="nl-NL" sz="4400" dirty="0">
                        <a:latin typeface="Roboto" panose="02000000000000000000" pitchFamily="2" charset="0"/>
                        <a:ea typeface="Roboto" panose="02000000000000000000" pitchFamily="2" charset="0"/>
                      </a:endParaRPr>
                    </a:p>
                  </a:txBody>
                  <a:tcPr marL="182880" marR="182880" marT="91440" marB="91440"/>
                </a:tc>
                <a:tc>
                  <a:txBody>
                    <a:bodyPr/>
                    <a:lstStyle/>
                    <a:p>
                      <a:pPr algn="r"/>
                      <a:r>
                        <a:rPr lang="nl-NL" sz="4400" dirty="0">
                          <a:latin typeface="Roboto" panose="02000000000000000000" pitchFamily="2" charset="0"/>
                          <a:ea typeface="Roboto" panose="02000000000000000000" pitchFamily="2" charset="0"/>
                        </a:rPr>
                        <a:t>40</a:t>
                      </a:r>
                    </a:p>
                  </a:txBody>
                  <a:tcPr marL="182880" marR="182880" marT="91440" marB="91440"/>
                </a:tc>
                <a:tc>
                  <a:txBody>
                    <a:bodyPr/>
                    <a:lstStyle/>
                    <a:p>
                      <a:pPr algn="r"/>
                      <a:endParaRPr lang="nl-NL" sz="4400" dirty="0">
                        <a:latin typeface="Roboto" panose="02000000000000000000" pitchFamily="2" charset="0"/>
                        <a:ea typeface="Roboto" panose="02000000000000000000" pitchFamily="2" charset="0"/>
                      </a:endParaRPr>
                    </a:p>
                  </a:txBody>
                  <a:tcPr marL="182880" marR="182880" marT="91440" marB="91440"/>
                </a:tc>
                <a:tc>
                  <a:txBody>
                    <a:bodyPr/>
                    <a:lstStyle/>
                    <a:p>
                      <a:pPr algn="r"/>
                      <a:endParaRPr lang="nl-NL" sz="4400" dirty="0">
                        <a:latin typeface="Roboto" panose="02000000000000000000" pitchFamily="2" charset="0"/>
                        <a:ea typeface="Roboto" panose="02000000000000000000" pitchFamily="2" charset="0"/>
                      </a:endParaRPr>
                    </a:p>
                  </a:txBody>
                  <a:tcPr marL="182880" marR="182880" marT="91440" marB="91440"/>
                </a:tc>
                <a:tc>
                  <a:txBody>
                    <a:bodyPr/>
                    <a:lstStyle/>
                    <a:p>
                      <a:pPr algn="r"/>
                      <a:r>
                        <a:rPr lang="nl-NL" sz="4400" dirty="0">
                          <a:latin typeface="Roboto" panose="02000000000000000000" pitchFamily="2" charset="0"/>
                          <a:ea typeface="Roboto" panose="02000000000000000000" pitchFamily="2" charset="0"/>
                        </a:rPr>
                        <a:t>100 %</a:t>
                      </a:r>
                    </a:p>
                  </a:txBody>
                  <a:tcPr marL="182880" marR="182880" marT="91440" marB="91440"/>
                </a:tc>
                <a:extLst>
                  <a:ext uri="{0D108BD9-81ED-4DB2-BD59-A6C34878D82A}">
                    <a16:rowId xmlns:a16="http://schemas.microsoft.com/office/drawing/2014/main" val="2872478042"/>
                  </a:ext>
                </a:extLst>
              </a:tr>
              <a:tr h="842130">
                <a:tc>
                  <a:txBody>
                    <a:bodyPr/>
                    <a:lstStyle/>
                    <a:p>
                      <a:r>
                        <a:rPr lang="nl-NL" sz="4400" dirty="0" err="1">
                          <a:solidFill>
                            <a:schemeClr val="bg1">
                              <a:lumMod val="65000"/>
                            </a:schemeClr>
                          </a:solidFill>
                          <a:latin typeface="Roboto" panose="02000000000000000000" pitchFamily="2" charset="0"/>
                          <a:ea typeface="Roboto" panose="02000000000000000000" pitchFamily="2" charset="0"/>
                        </a:rPr>
                        <a:t>did</a:t>
                      </a:r>
                      <a:r>
                        <a:rPr lang="nl-NL" sz="4400" dirty="0">
                          <a:solidFill>
                            <a:schemeClr val="bg1">
                              <a:lumMod val="65000"/>
                            </a:schemeClr>
                          </a:solidFill>
                          <a:latin typeface="Roboto" panose="02000000000000000000" pitchFamily="2" charset="0"/>
                          <a:ea typeface="Roboto" panose="02000000000000000000" pitchFamily="2" charset="0"/>
                        </a:rPr>
                        <a:t> </a:t>
                      </a:r>
                      <a:r>
                        <a:rPr lang="nl-NL" sz="4400" dirty="0" err="1">
                          <a:solidFill>
                            <a:schemeClr val="bg1">
                              <a:lumMod val="65000"/>
                            </a:schemeClr>
                          </a:solidFill>
                          <a:latin typeface="Roboto" panose="02000000000000000000" pitchFamily="2" charset="0"/>
                          <a:ea typeface="Roboto" panose="02000000000000000000" pitchFamily="2" charset="0"/>
                        </a:rPr>
                        <a:t>not</a:t>
                      </a:r>
                      <a:r>
                        <a:rPr lang="nl-NL" sz="4400" dirty="0">
                          <a:solidFill>
                            <a:schemeClr val="bg1">
                              <a:lumMod val="65000"/>
                            </a:schemeClr>
                          </a:solidFill>
                          <a:latin typeface="Roboto" panose="02000000000000000000" pitchFamily="2" charset="0"/>
                          <a:ea typeface="Roboto" panose="02000000000000000000" pitchFamily="2" charset="0"/>
                        </a:rPr>
                        <a:t> end </a:t>
                      </a:r>
                      <a:r>
                        <a:rPr lang="nl-NL" sz="4400" dirty="0" err="1">
                          <a:solidFill>
                            <a:schemeClr val="bg1">
                              <a:lumMod val="65000"/>
                            </a:schemeClr>
                          </a:solidFill>
                          <a:latin typeface="Roboto" panose="02000000000000000000" pitchFamily="2" charset="0"/>
                          <a:ea typeface="Roboto" panose="02000000000000000000" pitchFamily="2" charset="0"/>
                        </a:rPr>
                        <a:t>participation</a:t>
                      </a:r>
                      <a:endParaRPr lang="nl-NL" sz="4400" dirty="0">
                        <a:solidFill>
                          <a:schemeClr val="bg1">
                            <a:lumMod val="65000"/>
                          </a:schemeClr>
                        </a:solidFill>
                        <a:latin typeface="Roboto" panose="02000000000000000000" pitchFamily="2" charset="0"/>
                        <a:ea typeface="Roboto" panose="02000000000000000000" pitchFamily="2" charset="0"/>
                      </a:endParaRP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 (+1 =) 38</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2</a:t>
                      </a:r>
                    </a:p>
                  </a:txBody>
                  <a:tcPr marL="182880" marR="182880" marT="91440" marB="91440"/>
                </a:tc>
                <a:tc>
                  <a:txBody>
                    <a:bodyPr/>
                    <a:lstStyle/>
                    <a:p>
                      <a:pPr algn="r"/>
                      <a:r>
                        <a:rPr lang="nl-NL" sz="4400" dirty="0">
                          <a:solidFill>
                            <a:schemeClr val="tx1"/>
                          </a:solidFill>
                          <a:latin typeface="Roboto" panose="02000000000000000000" pitchFamily="2" charset="0"/>
                          <a:ea typeface="Roboto" panose="02000000000000000000" pitchFamily="2" charset="0"/>
                        </a:rPr>
                        <a:t>95 %</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95 %</a:t>
                      </a:r>
                    </a:p>
                  </a:txBody>
                  <a:tcPr marL="182880" marR="182880" marT="91440" marB="91440"/>
                </a:tc>
                <a:extLst>
                  <a:ext uri="{0D108BD9-81ED-4DB2-BD59-A6C34878D82A}">
                    <a16:rowId xmlns:a16="http://schemas.microsoft.com/office/drawing/2014/main" val="4213190286"/>
                  </a:ext>
                </a:extLst>
              </a:tr>
              <a:tr h="842130">
                <a:tc>
                  <a:txBody>
                    <a:bodyPr/>
                    <a:lstStyle/>
                    <a:p>
                      <a:r>
                        <a:rPr lang="nl-NL" sz="4400" dirty="0">
                          <a:solidFill>
                            <a:schemeClr val="bg1">
                              <a:lumMod val="65000"/>
                            </a:schemeClr>
                          </a:solidFill>
                          <a:latin typeface="Roboto" panose="02000000000000000000" pitchFamily="2" charset="0"/>
                          <a:ea typeface="Roboto" panose="02000000000000000000" pitchFamily="2" charset="0"/>
                        </a:rPr>
                        <a:t>app </a:t>
                      </a:r>
                      <a:r>
                        <a:rPr lang="nl-NL" sz="4400" dirty="0" err="1">
                          <a:solidFill>
                            <a:schemeClr val="bg1">
                              <a:lumMod val="65000"/>
                            </a:schemeClr>
                          </a:solidFill>
                          <a:latin typeface="Roboto" panose="02000000000000000000" pitchFamily="2" charset="0"/>
                          <a:ea typeface="Roboto" panose="02000000000000000000" pitchFamily="2" charset="0"/>
                        </a:rPr>
                        <a:t>activated</a:t>
                      </a:r>
                      <a:endParaRPr lang="nl-NL" sz="4400" dirty="0">
                        <a:solidFill>
                          <a:schemeClr val="bg1">
                            <a:lumMod val="65000"/>
                          </a:schemeClr>
                        </a:solidFill>
                        <a:latin typeface="Roboto" panose="02000000000000000000" pitchFamily="2" charset="0"/>
                        <a:ea typeface="Roboto" panose="02000000000000000000" pitchFamily="2" charset="0"/>
                      </a:endParaRP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(+3 =) 35</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5</a:t>
                      </a:r>
                    </a:p>
                  </a:txBody>
                  <a:tcPr marL="182880" marR="182880" marT="91440" marB="91440"/>
                </a:tc>
                <a:tc>
                  <a:txBody>
                    <a:bodyPr/>
                    <a:lstStyle/>
                    <a:p>
                      <a:pPr algn="r"/>
                      <a:r>
                        <a:rPr lang="nl-NL" sz="4400" dirty="0">
                          <a:solidFill>
                            <a:schemeClr val="tx1"/>
                          </a:solidFill>
                          <a:latin typeface="Roboto" panose="02000000000000000000" pitchFamily="2" charset="0"/>
                          <a:ea typeface="Roboto" panose="02000000000000000000" pitchFamily="2" charset="0"/>
                        </a:rPr>
                        <a:t>92 %</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88 %</a:t>
                      </a:r>
                    </a:p>
                  </a:txBody>
                  <a:tcPr marL="182880" marR="182880" marT="91440" marB="91440"/>
                </a:tc>
                <a:extLst>
                  <a:ext uri="{0D108BD9-81ED-4DB2-BD59-A6C34878D82A}">
                    <a16:rowId xmlns:a16="http://schemas.microsoft.com/office/drawing/2014/main" val="3858439312"/>
                  </a:ext>
                </a:extLst>
              </a:tr>
              <a:tr h="842130">
                <a:tc>
                  <a:txBody>
                    <a:bodyPr/>
                    <a:lstStyle/>
                    <a:p>
                      <a:r>
                        <a:rPr lang="nl-NL" sz="4400" dirty="0">
                          <a:solidFill>
                            <a:schemeClr val="bg1">
                              <a:lumMod val="65000"/>
                            </a:schemeClr>
                          </a:solidFill>
                          <a:latin typeface="Roboto" panose="02000000000000000000" pitchFamily="2" charset="0"/>
                          <a:ea typeface="Roboto" panose="02000000000000000000" pitchFamily="2" charset="0"/>
                          <a:sym typeface="Symbol" panose="05050102010706020507" pitchFamily="18" charset="2"/>
                        </a:rPr>
                        <a:t> </a:t>
                      </a:r>
                      <a:r>
                        <a:rPr lang="nl-NL" sz="4400" dirty="0">
                          <a:solidFill>
                            <a:schemeClr val="bg1">
                              <a:lumMod val="65000"/>
                            </a:schemeClr>
                          </a:solidFill>
                          <a:latin typeface="Roboto" panose="02000000000000000000" pitchFamily="2" charset="0"/>
                          <a:ea typeface="Roboto" panose="02000000000000000000" pitchFamily="2" charset="0"/>
                        </a:rPr>
                        <a:t>1 device </a:t>
                      </a:r>
                      <a:r>
                        <a:rPr lang="nl-NL" sz="4400" dirty="0" err="1">
                          <a:solidFill>
                            <a:schemeClr val="bg1">
                              <a:lumMod val="65000"/>
                            </a:schemeClr>
                          </a:solidFill>
                          <a:latin typeface="Roboto" panose="02000000000000000000" pitchFamily="2" charset="0"/>
                          <a:ea typeface="Roboto" panose="02000000000000000000" pitchFamily="2" charset="0"/>
                        </a:rPr>
                        <a:t>activated</a:t>
                      </a:r>
                      <a:endParaRPr lang="nl-NL" sz="4400" dirty="0">
                        <a:solidFill>
                          <a:schemeClr val="bg1">
                            <a:lumMod val="65000"/>
                          </a:schemeClr>
                        </a:solidFill>
                        <a:latin typeface="Roboto" panose="02000000000000000000" pitchFamily="2" charset="0"/>
                        <a:ea typeface="Roboto" panose="02000000000000000000" pitchFamily="2" charset="0"/>
                      </a:endParaRP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(+3 =) 32</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8</a:t>
                      </a:r>
                    </a:p>
                  </a:txBody>
                  <a:tcPr marL="182880" marR="182880" marT="91440" marB="91440"/>
                </a:tc>
                <a:tc>
                  <a:txBody>
                    <a:bodyPr/>
                    <a:lstStyle/>
                    <a:p>
                      <a:pPr algn="r"/>
                      <a:r>
                        <a:rPr lang="nl-NL" sz="4400" dirty="0">
                          <a:solidFill>
                            <a:schemeClr val="tx1"/>
                          </a:solidFill>
                          <a:latin typeface="Roboto" panose="02000000000000000000" pitchFamily="2" charset="0"/>
                          <a:ea typeface="Roboto" panose="02000000000000000000" pitchFamily="2" charset="0"/>
                        </a:rPr>
                        <a:t>91 %</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80 %</a:t>
                      </a:r>
                    </a:p>
                  </a:txBody>
                  <a:tcPr marL="182880" marR="182880" marT="91440" marB="91440"/>
                </a:tc>
                <a:extLst>
                  <a:ext uri="{0D108BD9-81ED-4DB2-BD59-A6C34878D82A}">
                    <a16:rowId xmlns:a16="http://schemas.microsoft.com/office/drawing/2014/main" val="3828220749"/>
                  </a:ext>
                </a:extLst>
              </a:tr>
              <a:tr h="842130">
                <a:tc>
                  <a:txBody>
                    <a:bodyPr/>
                    <a:lstStyle/>
                    <a:p>
                      <a:r>
                        <a:rPr lang="nl-NL" sz="4400" dirty="0" err="1">
                          <a:solidFill>
                            <a:schemeClr val="bg1">
                              <a:lumMod val="65000"/>
                            </a:schemeClr>
                          </a:solidFill>
                          <a:latin typeface="Roboto" panose="02000000000000000000" pitchFamily="2" charset="0"/>
                          <a:ea typeface="Roboto" panose="02000000000000000000" pitchFamily="2" charset="0"/>
                        </a:rPr>
                        <a:t>all</a:t>
                      </a:r>
                      <a:r>
                        <a:rPr lang="nl-NL" sz="4400" dirty="0">
                          <a:solidFill>
                            <a:schemeClr val="bg1">
                              <a:lumMod val="65000"/>
                            </a:schemeClr>
                          </a:solidFill>
                          <a:latin typeface="Roboto" panose="02000000000000000000" pitchFamily="2" charset="0"/>
                          <a:ea typeface="Roboto" panose="02000000000000000000" pitchFamily="2" charset="0"/>
                        </a:rPr>
                        <a:t> </a:t>
                      </a:r>
                      <a:r>
                        <a:rPr lang="nl-NL" sz="4400" dirty="0" err="1">
                          <a:solidFill>
                            <a:schemeClr val="bg1">
                              <a:lumMod val="65000"/>
                            </a:schemeClr>
                          </a:solidFill>
                          <a:latin typeface="Roboto" panose="02000000000000000000" pitchFamily="2" charset="0"/>
                          <a:ea typeface="Roboto" panose="02000000000000000000" pitchFamily="2" charset="0"/>
                        </a:rPr>
                        <a:t>devices</a:t>
                      </a:r>
                      <a:r>
                        <a:rPr lang="nl-NL" sz="4400" dirty="0">
                          <a:solidFill>
                            <a:schemeClr val="bg1">
                              <a:lumMod val="65000"/>
                            </a:schemeClr>
                          </a:solidFill>
                          <a:latin typeface="Roboto" panose="02000000000000000000" pitchFamily="2" charset="0"/>
                          <a:ea typeface="Roboto" panose="02000000000000000000" pitchFamily="2" charset="0"/>
                        </a:rPr>
                        <a:t> </a:t>
                      </a:r>
                      <a:r>
                        <a:rPr lang="nl-NL" sz="4400" dirty="0" err="1">
                          <a:solidFill>
                            <a:schemeClr val="bg1">
                              <a:lumMod val="65000"/>
                            </a:schemeClr>
                          </a:solidFill>
                          <a:latin typeface="Roboto" panose="02000000000000000000" pitchFamily="2" charset="0"/>
                          <a:ea typeface="Roboto" panose="02000000000000000000" pitchFamily="2" charset="0"/>
                        </a:rPr>
                        <a:t>activated</a:t>
                      </a:r>
                      <a:endParaRPr lang="nl-NL" sz="4400" dirty="0">
                        <a:solidFill>
                          <a:schemeClr val="bg1">
                            <a:lumMod val="65000"/>
                          </a:schemeClr>
                        </a:solidFill>
                        <a:latin typeface="Roboto" panose="02000000000000000000" pitchFamily="2" charset="0"/>
                        <a:ea typeface="Roboto" panose="02000000000000000000" pitchFamily="2" charset="0"/>
                      </a:endParaRP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(+10 =) 30</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4</a:t>
                      </a:r>
                    </a:p>
                  </a:txBody>
                  <a:tcPr marL="182880" marR="182880" marT="91440" marB="91440"/>
                </a:tc>
                <a:tc>
                  <a:txBody>
                    <a:bodyPr/>
                    <a:lstStyle/>
                    <a:p>
                      <a:pPr algn="r"/>
                      <a:r>
                        <a:rPr lang="nl-NL" sz="4400" dirty="0">
                          <a:solidFill>
                            <a:schemeClr val="tx1"/>
                          </a:solidFill>
                          <a:latin typeface="Roboto" panose="02000000000000000000" pitchFamily="2" charset="0"/>
                          <a:ea typeface="Roboto" panose="02000000000000000000" pitchFamily="2" charset="0"/>
                        </a:rPr>
                        <a:t>94 %</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75 %</a:t>
                      </a:r>
                    </a:p>
                  </a:txBody>
                  <a:tcPr marL="182880" marR="182880" marT="91440" marB="91440"/>
                </a:tc>
                <a:extLst>
                  <a:ext uri="{0D108BD9-81ED-4DB2-BD59-A6C34878D82A}">
                    <a16:rowId xmlns:a16="http://schemas.microsoft.com/office/drawing/2014/main" val="1950247065"/>
                  </a:ext>
                </a:extLst>
              </a:tr>
              <a:tr h="842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4400" dirty="0">
                          <a:solidFill>
                            <a:schemeClr val="bg1">
                              <a:lumMod val="65000"/>
                            </a:schemeClr>
                          </a:solidFill>
                          <a:latin typeface="Roboto" panose="02000000000000000000" pitchFamily="2" charset="0"/>
                          <a:ea typeface="Roboto" panose="02000000000000000000" pitchFamily="2" charset="0"/>
                          <a:sym typeface="Symbol" panose="05050102010706020507" pitchFamily="18" charset="2"/>
                        </a:rPr>
                        <a:t> </a:t>
                      </a:r>
                      <a:r>
                        <a:rPr lang="nl-NL" sz="4400" dirty="0">
                          <a:solidFill>
                            <a:schemeClr val="bg1">
                              <a:lumMod val="65000"/>
                            </a:schemeClr>
                          </a:solidFill>
                          <a:latin typeface="Roboto" panose="02000000000000000000" pitchFamily="2" charset="0"/>
                          <a:ea typeface="Roboto" panose="02000000000000000000" pitchFamily="2" charset="0"/>
                        </a:rPr>
                        <a:t>1 data source ok</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(+9 =) 28</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1</a:t>
                      </a:r>
                    </a:p>
                  </a:txBody>
                  <a:tcPr marL="182880" marR="182880" marT="91440" marB="91440"/>
                </a:tc>
                <a:tc>
                  <a:txBody>
                    <a:bodyPr/>
                    <a:lstStyle/>
                    <a:p>
                      <a:pPr algn="r"/>
                      <a:r>
                        <a:rPr lang="nl-NL" sz="4400" dirty="0">
                          <a:solidFill>
                            <a:schemeClr val="tx1"/>
                          </a:solidFill>
                          <a:latin typeface="Roboto" panose="02000000000000000000" pitchFamily="2" charset="0"/>
                          <a:ea typeface="Roboto" panose="02000000000000000000" pitchFamily="2" charset="0"/>
                        </a:rPr>
                        <a:t>93 %</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70 %</a:t>
                      </a:r>
                    </a:p>
                  </a:txBody>
                  <a:tcPr marL="182880" marR="182880" marT="91440" marB="91440"/>
                </a:tc>
                <a:extLst>
                  <a:ext uri="{0D108BD9-81ED-4DB2-BD59-A6C34878D82A}">
                    <a16:rowId xmlns:a16="http://schemas.microsoft.com/office/drawing/2014/main" val="3514581813"/>
                  </a:ext>
                </a:extLst>
              </a:tr>
              <a:tr h="842130">
                <a:tc>
                  <a:txBody>
                    <a:bodyPr/>
                    <a:lstStyle/>
                    <a:p>
                      <a:r>
                        <a:rPr lang="nl-NL" sz="4400" dirty="0" err="1">
                          <a:solidFill>
                            <a:schemeClr val="bg1">
                              <a:lumMod val="65000"/>
                            </a:schemeClr>
                          </a:solidFill>
                          <a:latin typeface="Roboto" panose="02000000000000000000" pitchFamily="2" charset="0"/>
                          <a:ea typeface="Roboto" panose="02000000000000000000" pitchFamily="2" charset="0"/>
                        </a:rPr>
                        <a:t>all</a:t>
                      </a:r>
                      <a:r>
                        <a:rPr lang="nl-NL" sz="4400" dirty="0">
                          <a:solidFill>
                            <a:schemeClr val="bg1">
                              <a:lumMod val="65000"/>
                            </a:schemeClr>
                          </a:solidFill>
                          <a:latin typeface="Roboto" panose="02000000000000000000" pitchFamily="2" charset="0"/>
                          <a:ea typeface="Roboto" panose="02000000000000000000" pitchFamily="2" charset="0"/>
                        </a:rPr>
                        <a:t> data sources ok</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(+10 =) 18</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11</a:t>
                      </a:r>
                    </a:p>
                  </a:txBody>
                  <a:tcPr marL="182880" marR="182880" marT="91440" marB="91440"/>
                </a:tc>
                <a:tc>
                  <a:txBody>
                    <a:bodyPr/>
                    <a:lstStyle/>
                    <a:p>
                      <a:pPr algn="r"/>
                      <a:r>
                        <a:rPr lang="nl-NL" sz="4400" dirty="0">
                          <a:solidFill>
                            <a:schemeClr val="tx1"/>
                          </a:solidFill>
                          <a:latin typeface="Roboto" panose="02000000000000000000" pitchFamily="2" charset="0"/>
                          <a:ea typeface="Roboto" panose="02000000000000000000" pitchFamily="2" charset="0"/>
                        </a:rPr>
                        <a:t>64 %</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45 %</a:t>
                      </a:r>
                    </a:p>
                  </a:txBody>
                  <a:tcPr marL="182880" marR="182880" marT="91440" marB="91440"/>
                </a:tc>
                <a:extLst>
                  <a:ext uri="{0D108BD9-81ED-4DB2-BD59-A6C34878D82A}">
                    <a16:rowId xmlns:a16="http://schemas.microsoft.com/office/drawing/2014/main" val="3985888303"/>
                  </a:ext>
                </a:extLst>
              </a:tr>
              <a:tr h="842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4400" dirty="0" err="1">
                          <a:latin typeface="Roboto" panose="02000000000000000000" pitchFamily="2" charset="0"/>
                          <a:ea typeface="Roboto" panose="02000000000000000000" pitchFamily="2" charset="0"/>
                        </a:rPr>
                        <a:t>all</a:t>
                      </a:r>
                      <a:r>
                        <a:rPr lang="nl-NL" sz="4400" dirty="0">
                          <a:latin typeface="Roboto" panose="02000000000000000000" pitchFamily="2" charset="0"/>
                          <a:ea typeface="Roboto" panose="02000000000000000000" pitchFamily="2" charset="0"/>
                        </a:rPr>
                        <a:t> data sources </a:t>
                      </a:r>
                      <a:r>
                        <a:rPr lang="nl-NL" sz="4400" dirty="0" err="1">
                          <a:latin typeface="Roboto" panose="02000000000000000000" pitchFamily="2" charset="0"/>
                          <a:ea typeface="Roboto" panose="02000000000000000000" pitchFamily="2" charset="0"/>
                        </a:rPr>
                        <a:t>still</a:t>
                      </a:r>
                      <a:r>
                        <a:rPr lang="nl-NL" sz="4400" dirty="0">
                          <a:latin typeface="Roboto" panose="02000000000000000000" pitchFamily="2" charset="0"/>
                          <a:ea typeface="Roboto" panose="02000000000000000000" pitchFamily="2" charset="0"/>
                        </a:rPr>
                        <a:t> ok</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(+14 =) </a:t>
                      </a:r>
                      <a:r>
                        <a:rPr lang="nl-NL" sz="4400" dirty="0">
                          <a:latin typeface="Roboto" panose="02000000000000000000" pitchFamily="2" charset="0"/>
                          <a:ea typeface="Roboto" panose="02000000000000000000" pitchFamily="2" charset="0"/>
                        </a:rPr>
                        <a:t>18</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4</a:t>
                      </a:r>
                    </a:p>
                  </a:txBody>
                  <a:tcPr marL="182880" marR="182880" marT="91440" marB="91440"/>
                </a:tc>
                <a:tc>
                  <a:txBody>
                    <a:bodyPr/>
                    <a:lstStyle/>
                    <a:p>
                      <a:pPr algn="r"/>
                      <a:r>
                        <a:rPr lang="nl-NL" sz="4400" dirty="0">
                          <a:latin typeface="Roboto" panose="02000000000000000000" pitchFamily="2" charset="0"/>
                          <a:ea typeface="Roboto" panose="02000000000000000000" pitchFamily="2" charset="0"/>
                        </a:rPr>
                        <a:t>100 %</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(+35 % =) </a:t>
                      </a:r>
                      <a:r>
                        <a:rPr lang="nl-NL" sz="4400" dirty="0">
                          <a:latin typeface="Roboto" panose="02000000000000000000" pitchFamily="2" charset="0"/>
                          <a:ea typeface="Roboto" panose="02000000000000000000" pitchFamily="2" charset="0"/>
                        </a:rPr>
                        <a:t>45 %</a:t>
                      </a:r>
                    </a:p>
                  </a:txBody>
                  <a:tcPr marL="182880" marR="182880" marT="91440" marB="91440"/>
                </a:tc>
                <a:extLst>
                  <a:ext uri="{0D108BD9-81ED-4DB2-BD59-A6C34878D82A}">
                    <a16:rowId xmlns:a16="http://schemas.microsoft.com/office/drawing/2014/main" val="17796128"/>
                  </a:ext>
                </a:extLst>
              </a:tr>
            </a:tbl>
          </a:graphicData>
        </a:graphic>
      </p:graphicFrame>
    </p:spTree>
    <p:extLst>
      <p:ext uri="{BB962C8B-B14F-4D97-AF65-F5344CB8AC3E}">
        <p14:creationId xmlns:p14="http://schemas.microsoft.com/office/powerpoint/2010/main" val="1389564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DECE168-4C1A-4211-A4E1-EDE6C92E293E}"/>
              </a:ext>
            </a:extLst>
          </p:cNvPr>
          <p:cNvSpPr>
            <a:spLocks noGrp="1"/>
          </p:cNvSpPr>
          <p:nvPr>
            <p:ph type="body" sz="quarter" idx="14"/>
          </p:nvPr>
        </p:nvSpPr>
        <p:spPr/>
        <p:txBody>
          <a:bodyPr/>
          <a:lstStyle/>
          <a:p>
            <a:r>
              <a:rPr lang="nl-NL" dirty="0">
                <a:solidFill>
                  <a:srgbClr val="F16682"/>
                </a:solidFill>
              </a:rPr>
              <a:t>Twomes WP2: Data </a:t>
            </a:r>
            <a:r>
              <a:rPr lang="nl-NL" dirty="0" err="1">
                <a:solidFill>
                  <a:srgbClr val="F16682"/>
                </a:solidFill>
              </a:rPr>
              <a:t>collection</a:t>
            </a:r>
            <a:endParaRPr lang="nl-NL" dirty="0">
              <a:solidFill>
                <a:srgbClr val="F16682"/>
              </a:solidFill>
            </a:endParaRPr>
          </a:p>
        </p:txBody>
      </p:sp>
      <p:sp>
        <p:nvSpPr>
          <p:cNvPr id="4" name="Titel 3">
            <a:extLst>
              <a:ext uri="{FF2B5EF4-FFF2-40B4-BE49-F238E27FC236}">
                <a16:creationId xmlns:a16="http://schemas.microsoft.com/office/drawing/2014/main" id="{F9C07BA7-A5A3-47BF-979D-0D51D3A391F6}"/>
              </a:ext>
            </a:extLst>
          </p:cNvPr>
          <p:cNvSpPr>
            <a:spLocks noGrp="1"/>
          </p:cNvSpPr>
          <p:nvPr>
            <p:ph type="title"/>
          </p:nvPr>
        </p:nvSpPr>
        <p:spPr/>
        <p:txBody>
          <a:bodyPr/>
          <a:lstStyle/>
          <a:p>
            <a:r>
              <a:rPr lang="nl-NL" dirty="0">
                <a:solidFill>
                  <a:srgbClr val="F16682"/>
                </a:solidFill>
              </a:rPr>
              <a:t>Deployment: 21-apr-22 (+15 </a:t>
            </a:r>
            <a:r>
              <a:rPr lang="nl-NL" dirty="0" err="1">
                <a:solidFill>
                  <a:srgbClr val="F16682"/>
                </a:solidFill>
              </a:rPr>
              <a:t>wk</a:t>
            </a:r>
            <a:r>
              <a:rPr lang="nl-NL" dirty="0">
                <a:solidFill>
                  <a:srgbClr val="F16682"/>
                </a:solidFill>
              </a:rPr>
              <a:t>)</a:t>
            </a:r>
          </a:p>
        </p:txBody>
      </p:sp>
      <p:graphicFrame>
        <p:nvGraphicFramePr>
          <p:cNvPr id="5" name="Content Placeholder 4">
            <a:extLst>
              <a:ext uri="{FF2B5EF4-FFF2-40B4-BE49-F238E27FC236}">
                <a16:creationId xmlns:a16="http://schemas.microsoft.com/office/drawing/2014/main" id="{C939FF9D-8BBD-0E3B-A915-D5AC4C9BCA94}"/>
              </a:ext>
            </a:extLst>
          </p:cNvPr>
          <p:cNvGraphicFramePr>
            <a:graphicFrameLocks noGrp="1"/>
          </p:cNvGraphicFramePr>
          <p:nvPr>
            <p:ph idx="1"/>
          </p:nvPr>
        </p:nvGraphicFramePr>
        <p:xfrm>
          <a:off x="1231899" y="3943350"/>
          <a:ext cx="21967754" cy="7770980"/>
        </p:xfrm>
        <a:graphic>
          <a:graphicData uri="http://schemas.openxmlformats.org/drawingml/2006/table">
            <a:tbl>
              <a:tblPr firstRow="1" bandRow="1">
                <a:tableStyleId>{7DF18680-E054-41AD-8BC1-D1AEF772440D}</a:tableStyleId>
              </a:tblPr>
              <a:tblGrid>
                <a:gridCol w="6864923">
                  <a:extLst>
                    <a:ext uri="{9D8B030D-6E8A-4147-A177-3AD203B41FA5}">
                      <a16:colId xmlns:a16="http://schemas.microsoft.com/office/drawing/2014/main" val="3457752400"/>
                    </a:ext>
                  </a:extLst>
                </a:gridCol>
                <a:gridCol w="3051077">
                  <a:extLst>
                    <a:ext uri="{9D8B030D-6E8A-4147-A177-3AD203B41FA5}">
                      <a16:colId xmlns:a16="http://schemas.microsoft.com/office/drawing/2014/main" val="25650783"/>
                    </a:ext>
                  </a:extLst>
                </a:gridCol>
                <a:gridCol w="3264652">
                  <a:extLst>
                    <a:ext uri="{9D8B030D-6E8A-4147-A177-3AD203B41FA5}">
                      <a16:colId xmlns:a16="http://schemas.microsoft.com/office/drawing/2014/main" val="3030212175"/>
                    </a:ext>
                  </a:extLst>
                </a:gridCol>
                <a:gridCol w="4393551">
                  <a:extLst>
                    <a:ext uri="{9D8B030D-6E8A-4147-A177-3AD203B41FA5}">
                      <a16:colId xmlns:a16="http://schemas.microsoft.com/office/drawing/2014/main" val="3325557839"/>
                    </a:ext>
                  </a:extLst>
                </a:gridCol>
                <a:gridCol w="4393551">
                  <a:extLst>
                    <a:ext uri="{9D8B030D-6E8A-4147-A177-3AD203B41FA5}">
                      <a16:colId xmlns:a16="http://schemas.microsoft.com/office/drawing/2014/main" val="192071552"/>
                    </a:ext>
                  </a:extLst>
                </a:gridCol>
              </a:tblGrid>
              <a:tr h="875945">
                <a:tc>
                  <a:txBody>
                    <a:bodyPr/>
                    <a:lstStyle/>
                    <a:p>
                      <a:r>
                        <a:rPr lang="nl-NL" sz="4400" dirty="0">
                          <a:latin typeface="Roboto" panose="02000000000000000000" pitchFamily="2" charset="0"/>
                          <a:ea typeface="Roboto" panose="02000000000000000000" pitchFamily="2" charset="0"/>
                        </a:rPr>
                        <a:t>Status</a:t>
                      </a:r>
                    </a:p>
                  </a:txBody>
                  <a:tcPr marL="182880" marR="182880" marT="91440" marB="91440"/>
                </a:tc>
                <a:tc>
                  <a:txBody>
                    <a:bodyPr/>
                    <a:lstStyle/>
                    <a:p>
                      <a:r>
                        <a:rPr lang="nl-NL" sz="4400" dirty="0">
                          <a:latin typeface="Roboto" panose="02000000000000000000" pitchFamily="2" charset="0"/>
                          <a:ea typeface="Roboto" panose="02000000000000000000" pitchFamily="2" charset="0"/>
                        </a:rPr>
                        <a:t># homes</a:t>
                      </a:r>
                    </a:p>
                  </a:txBody>
                  <a:tcPr marL="182880" marR="182880" marT="91440" marB="91440"/>
                </a:tc>
                <a:tc>
                  <a:txBody>
                    <a:bodyPr/>
                    <a:lstStyle/>
                    <a:p>
                      <a:r>
                        <a:rPr lang="nl-NL" sz="4400" dirty="0">
                          <a:latin typeface="Roboto" panose="02000000000000000000" pitchFamily="2" charset="0"/>
                          <a:ea typeface="Roboto" panose="02000000000000000000" pitchFamily="2" charset="0"/>
                        </a:rPr>
                        <a:t># step </a:t>
                      </a:r>
                      <a:r>
                        <a:rPr lang="nl-NL" sz="4400" dirty="0" err="1">
                          <a:latin typeface="Roboto" panose="02000000000000000000" pitchFamily="2" charset="0"/>
                          <a:ea typeface="Roboto" panose="02000000000000000000" pitchFamily="2" charset="0"/>
                        </a:rPr>
                        <a:t>loss</a:t>
                      </a:r>
                      <a:endParaRPr lang="nl-NL" sz="4400" dirty="0">
                        <a:latin typeface="Roboto" panose="02000000000000000000" pitchFamily="2" charset="0"/>
                        <a:ea typeface="Roboto" panose="02000000000000000000" pitchFamily="2" charset="0"/>
                      </a:endParaRPr>
                    </a:p>
                  </a:txBody>
                  <a:tcPr marL="182880" marR="182880" marT="91440" marB="91440"/>
                </a:tc>
                <a:tc>
                  <a:txBody>
                    <a:bodyPr/>
                    <a:lstStyle/>
                    <a:p>
                      <a:r>
                        <a:rPr lang="nl-NL" sz="4400" dirty="0">
                          <a:latin typeface="Roboto" panose="02000000000000000000" pitchFamily="2" charset="0"/>
                          <a:ea typeface="Roboto" panose="02000000000000000000" pitchFamily="2" charset="0"/>
                        </a:rPr>
                        <a:t>step </a:t>
                      </a:r>
                      <a:r>
                        <a:rPr lang="nl-NL" sz="4400" dirty="0" err="1">
                          <a:latin typeface="Roboto" panose="02000000000000000000" pitchFamily="2" charset="0"/>
                          <a:ea typeface="Roboto" panose="02000000000000000000" pitchFamily="2" charset="0"/>
                        </a:rPr>
                        <a:t>success</a:t>
                      </a:r>
                      <a:r>
                        <a:rPr lang="nl-NL" sz="4400" dirty="0">
                          <a:latin typeface="Roboto" panose="02000000000000000000" pitchFamily="2" charset="0"/>
                          <a:ea typeface="Roboto" panose="02000000000000000000" pitchFamily="2" charset="0"/>
                        </a:rPr>
                        <a:t> %</a:t>
                      </a:r>
                    </a:p>
                  </a:txBody>
                  <a:tcPr marL="182880" marR="182880" marT="91440" marB="91440"/>
                </a:tc>
                <a:tc>
                  <a:txBody>
                    <a:bodyPr/>
                    <a:lstStyle/>
                    <a:p>
                      <a:r>
                        <a:rPr lang="nl-NL" sz="4400" dirty="0" err="1">
                          <a:latin typeface="Roboto" panose="02000000000000000000" pitchFamily="2" charset="0"/>
                          <a:ea typeface="Roboto" panose="02000000000000000000" pitchFamily="2" charset="0"/>
                        </a:rPr>
                        <a:t>remaining</a:t>
                      </a:r>
                      <a:r>
                        <a:rPr lang="nl-NL" sz="4400" dirty="0">
                          <a:latin typeface="Roboto" panose="02000000000000000000" pitchFamily="2" charset="0"/>
                          <a:ea typeface="Roboto" panose="02000000000000000000" pitchFamily="2" charset="0"/>
                        </a:rPr>
                        <a:t> %</a:t>
                      </a:r>
                    </a:p>
                  </a:txBody>
                  <a:tcPr marL="182880" marR="182880" marT="91440" marB="91440"/>
                </a:tc>
                <a:extLst>
                  <a:ext uri="{0D108BD9-81ED-4DB2-BD59-A6C34878D82A}">
                    <a16:rowId xmlns:a16="http://schemas.microsoft.com/office/drawing/2014/main" val="36317529"/>
                  </a:ext>
                </a:extLst>
              </a:tr>
              <a:tr h="322716">
                <a:tc>
                  <a:txBody>
                    <a:bodyPr/>
                    <a:lstStyle/>
                    <a:p>
                      <a:r>
                        <a:rPr lang="nl-NL" sz="4400" dirty="0" err="1">
                          <a:latin typeface="Roboto" panose="02000000000000000000" pitchFamily="2" charset="0"/>
                          <a:ea typeface="Roboto" panose="02000000000000000000" pitchFamily="2" charset="0"/>
                        </a:rPr>
                        <a:t>Invited</a:t>
                      </a:r>
                      <a:endParaRPr lang="nl-NL" sz="4400" dirty="0">
                        <a:latin typeface="Roboto" panose="02000000000000000000" pitchFamily="2" charset="0"/>
                        <a:ea typeface="Roboto" panose="02000000000000000000" pitchFamily="2" charset="0"/>
                      </a:endParaRPr>
                    </a:p>
                  </a:txBody>
                  <a:tcPr marL="182880" marR="182880" marT="91440" marB="91440"/>
                </a:tc>
                <a:tc>
                  <a:txBody>
                    <a:bodyPr/>
                    <a:lstStyle/>
                    <a:p>
                      <a:pPr algn="r"/>
                      <a:r>
                        <a:rPr lang="nl-NL" sz="4400" dirty="0">
                          <a:latin typeface="Roboto" panose="02000000000000000000" pitchFamily="2" charset="0"/>
                          <a:ea typeface="Roboto" panose="02000000000000000000" pitchFamily="2" charset="0"/>
                        </a:rPr>
                        <a:t>40</a:t>
                      </a:r>
                    </a:p>
                  </a:txBody>
                  <a:tcPr marL="182880" marR="182880" marT="91440" marB="91440"/>
                </a:tc>
                <a:tc>
                  <a:txBody>
                    <a:bodyPr/>
                    <a:lstStyle/>
                    <a:p>
                      <a:pPr algn="r"/>
                      <a:endParaRPr lang="nl-NL" sz="4400" dirty="0">
                        <a:latin typeface="Roboto" panose="02000000000000000000" pitchFamily="2" charset="0"/>
                        <a:ea typeface="Roboto" panose="02000000000000000000" pitchFamily="2" charset="0"/>
                      </a:endParaRPr>
                    </a:p>
                  </a:txBody>
                  <a:tcPr marL="182880" marR="182880" marT="91440" marB="91440"/>
                </a:tc>
                <a:tc>
                  <a:txBody>
                    <a:bodyPr/>
                    <a:lstStyle/>
                    <a:p>
                      <a:pPr algn="r"/>
                      <a:endParaRPr lang="nl-NL" sz="4400" dirty="0">
                        <a:latin typeface="Roboto" panose="02000000000000000000" pitchFamily="2" charset="0"/>
                        <a:ea typeface="Roboto" panose="02000000000000000000" pitchFamily="2" charset="0"/>
                      </a:endParaRPr>
                    </a:p>
                  </a:txBody>
                  <a:tcPr marL="182880" marR="182880" marT="91440" marB="91440"/>
                </a:tc>
                <a:tc>
                  <a:txBody>
                    <a:bodyPr/>
                    <a:lstStyle/>
                    <a:p>
                      <a:pPr algn="r"/>
                      <a:r>
                        <a:rPr lang="nl-NL" sz="4400" dirty="0">
                          <a:latin typeface="Roboto" panose="02000000000000000000" pitchFamily="2" charset="0"/>
                          <a:ea typeface="Roboto" panose="02000000000000000000" pitchFamily="2" charset="0"/>
                        </a:rPr>
                        <a:t>100 %</a:t>
                      </a:r>
                    </a:p>
                  </a:txBody>
                  <a:tcPr marL="182880" marR="182880" marT="91440" marB="91440"/>
                </a:tc>
                <a:extLst>
                  <a:ext uri="{0D108BD9-81ED-4DB2-BD59-A6C34878D82A}">
                    <a16:rowId xmlns:a16="http://schemas.microsoft.com/office/drawing/2014/main" val="2872478042"/>
                  </a:ext>
                </a:extLst>
              </a:tr>
              <a:tr h="599331">
                <a:tc>
                  <a:txBody>
                    <a:bodyPr/>
                    <a:lstStyle/>
                    <a:p>
                      <a:r>
                        <a:rPr lang="nl-NL" sz="4400" dirty="0" err="1">
                          <a:solidFill>
                            <a:schemeClr val="bg1">
                              <a:lumMod val="65000"/>
                            </a:schemeClr>
                          </a:solidFill>
                          <a:latin typeface="Roboto" panose="02000000000000000000" pitchFamily="2" charset="0"/>
                          <a:ea typeface="Roboto" panose="02000000000000000000" pitchFamily="2" charset="0"/>
                        </a:rPr>
                        <a:t>did</a:t>
                      </a:r>
                      <a:r>
                        <a:rPr lang="nl-NL" sz="4400" dirty="0">
                          <a:solidFill>
                            <a:schemeClr val="bg1">
                              <a:lumMod val="65000"/>
                            </a:schemeClr>
                          </a:solidFill>
                          <a:latin typeface="Roboto" panose="02000000000000000000" pitchFamily="2" charset="0"/>
                          <a:ea typeface="Roboto" panose="02000000000000000000" pitchFamily="2" charset="0"/>
                        </a:rPr>
                        <a:t> </a:t>
                      </a:r>
                      <a:r>
                        <a:rPr lang="nl-NL" sz="4400" dirty="0" err="1">
                          <a:solidFill>
                            <a:schemeClr val="bg1">
                              <a:lumMod val="65000"/>
                            </a:schemeClr>
                          </a:solidFill>
                          <a:latin typeface="Roboto" panose="02000000000000000000" pitchFamily="2" charset="0"/>
                          <a:ea typeface="Roboto" panose="02000000000000000000" pitchFamily="2" charset="0"/>
                        </a:rPr>
                        <a:t>not</a:t>
                      </a:r>
                      <a:r>
                        <a:rPr lang="nl-NL" sz="4400" dirty="0">
                          <a:solidFill>
                            <a:schemeClr val="bg1">
                              <a:lumMod val="65000"/>
                            </a:schemeClr>
                          </a:solidFill>
                          <a:latin typeface="Roboto" panose="02000000000000000000" pitchFamily="2" charset="0"/>
                          <a:ea typeface="Roboto" panose="02000000000000000000" pitchFamily="2" charset="0"/>
                        </a:rPr>
                        <a:t> end </a:t>
                      </a:r>
                      <a:r>
                        <a:rPr lang="nl-NL" sz="4400" dirty="0" err="1">
                          <a:solidFill>
                            <a:schemeClr val="bg1">
                              <a:lumMod val="65000"/>
                            </a:schemeClr>
                          </a:solidFill>
                          <a:latin typeface="Roboto" panose="02000000000000000000" pitchFamily="2" charset="0"/>
                          <a:ea typeface="Roboto" panose="02000000000000000000" pitchFamily="2" charset="0"/>
                        </a:rPr>
                        <a:t>participation</a:t>
                      </a:r>
                      <a:endParaRPr lang="nl-NL" sz="4400" dirty="0">
                        <a:solidFill>
                          <a:schemeClr val="bg1">
                            <a:lumMod val="65000"/>
                          </a:schemeClr>
                        </a:solidFill>
                        <a:latin typeface="Roboto" panose="02000000000000000000" pitchFamily="2" charset="0"/>
                        <a:ea typeface="Roboto" panose="02000000000000000000" pitchFamily="2" charset="0"/>
                      </a:endParaRP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(+1 =) 39</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1</a:t>
                      </a:r>
                    </a:p>
                  </a:txBody>
                  <a:tcPr marL="182880" marR="182880" marT="91440" marB="91440"/>
                </a:tc>
                <a:tc>
                  <a:txBody>
                    <a:bodyPr/>
                    <a:lstStyle/>
                    <a:p>
                      <a:pPr algn="r"/>
                      <a:r>
                        <a:rPr lang="nl-NL" sz="4400" dirty="0">
                          <a:solidFill>
                            <a:schemeClr val="tx1"/>
                          </a:solidFill>
                          <a:latin typeface="Roboto" panose="02000000000000000000" pitchFamily="2" charset="0"/>
                          <a:ea typeface="Roboto" panose="02000000000000000000" pitchFamily="2" charset="0"/>
                        </a:rPr>
                        <a:t>98 %</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98 %</a:t>
                      </a:r>
                    </a:p>
                  </a:txBody>
                  <a:tcPr marL="182880" marR="182880" marT="91440" marB="91440"/>
                </a:tc>
                <a:extLst>
                  <a:ext uri="{0D108BD9-81ED-4DB2-BD59-A6C34878D82A}">
                    <a16:rowId xmlns:a16="http://schemas.microsoft.com/office/drawing/2014/main" val="4213190286"/>
                  </a:ext>
                </a:extLst>
              </a:tr>
              <a:tr h="599331">
                <a:tc>
                  <a:txBody>
                    <a:bodyPr/>
                    <a:lstStyle/>
                    <a:p>
                      <a:r>
                        <a:rPr lang="nl-NL" sz="4400" dirty="0">
                          <a:solidFill>
                            <a:schemeClr val="bg1">
                              <a:lumMod val="65000"/>
                            </a:schemeClr>
                          </a:solidFill>
                          <a:latin typeface="Roboto" panose="02000000000000000000" pitchFamily="2" charset="0"/>
                          <a:ea typeface="Roboto" panose="02000000000000000000" pitchFamily="2" charset="0"/>
                        </a:rPr>
                        <a:t>app </a:t>
                      </a:r>
                      <a:r>
                        <a:rPr lang="nl-NL" sz="4400" dirty="0" err="1">
                          <a:solidFill>
                            <a:schemeClr val="bg1">
                              <a:lumMod val="65000"/>
                            </a:schemeClr>
                          </a:solidFill>
                          <a:latin typeface="Roboto" panose="02000000000000000000" pitchFamily="2" charset="0"/>
                          <a:ea typeface="Roboto" panose="02000000000000000000" pitchFamily="2" charset="0"/>
                        </a:rPr>
                        <a:t>activated</a:t>
                      </a:r>
                      <a:endParaRPr lang="nl-NL" sz="4400" dirty="0">
                        <a:solidFill>
                          <a:schemeClr val="bg1">
                            <a:lumMod val="65000"/>
                          </a:schemeClr>
                        </a:solidFill>
                        <a:latin typeface="Roboto" panose="02000000000000000000" pitchFamily="2" charset="0"/>
                        <a:ea typeface="Roboto" panose="02000000000000000000" pitchFamily="2" charset="0"/>
                      </a:endParaRP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(+1=) 36</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3</a:t>
                      </a:r>
                    </a:p>
                  </a:txBody>
                  <a:tcPr marL="182880" marR="182880" marT="91440" marB="91440"/>
                </a:tc>
                <a:tc>
                  <a:txBody>
                    <a:bodyPr/>
                    <a:lstStyle/>
                    <a:p>
                      <a:pPr algn="r"/>
                      <a:r>
                        <a:rPr lang="nl-NL" sz="4400" dirty="0">
                          <a:solidFill>
                            <a:schemeClr val="tx1"/>
                          </a:solidFill>
                          <a:latin typeface="Roboto" panose="02000000000000000000" pitchFamily="2" charset="0"/>
                          <a:ea typeface="Roboto" panose="02000000000000000000" pitchFamily="2" charset="0"/>
                        </a:rPr>
                        <a:t>92 %</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90 %</a:t>
                      </a:r>
                    </a:p>
                  </a:txBody>
                  <a:tcPr marL="182880" marR="182880" marT="91440" marB="91440"/>
                </a:tc>
                <a:extLst>
                  <a:ext uri="{0D108BD9-81ED-4DB2-BD59-A6C34878D82A}">
                    <a16:rowId xmlns:a16="http://schemas.microsoft.com/office/drawing/2014/main" val="3858439312"/>
                  </a:ext>
                </a:extLst>
              </a:tr>
              <a:tr h="599331">
                <a:tc>
                  <a:txBody>
                    <a:bodyPr/>
                    <a:lstStyle/>
                    <a:p>
                      <a:r>
                        <a:rPr lang="nl-NL" sz="4400" dirty="0">
                          <a:solidFill>
                            <a:schemeClr val="bg1">
                              <a:lumMod val="65000"/>
                            </a:schemeClr>
                          </a:solidFill>
                          <a:latin typeface="Roboto" panose="02000000000000000000" pitchFamily="2" charset="0"/>
                          <a:ea typeface="Roboto" panose="02000000000000000000" pitchFamily="2" charset="0"/>
                          <a:sym typeface="Symbol" panose="05050102010706020507" pitchFamily="18" charset="2"/>
                        </a:rPr>
                        <a:t> </a:t>
                      </a:r>
                      <a:r>
                        <a:rPr lang="nl-NL" sz="4400" dirty="0">
                          <a:solidFill>
                            <a:schemeClr val="bg1">
                              <a:lumMod val="65000"/>
                            </a:schemeClr>
                          </a:solidFill>
                          <a:latin typeface="Roboto" panose="02000000000000000000" pitchFamily="2" charset="0"/>
                          <a:ea typeface="Roboto" panose="02000000000000000000" pitchFamily="2" charset="0"/>
                        </a:rPr>
                        <a:t>1 device </a:t>
                      </a:r>
                      <a:r>
                        <a:rPr lang="nl-NL" sz="4400" dirty="0" err="1">
                          <a:solidFill>
                            <a:schemeClr val="bg1">
                              <a:lumMod val="65000"/>
                            </a:schemeClr>
                          </a:solidFill>
                          <a:latin typeface="Roboto" panose="02000000000000000000" pitchFamily="2" charset="0"/>
                          <a:ea typeface="Roboto" panose="02000000000000000000" pitchFamily="2" charset="0"/>
                        </a:rPr>
                        <a:t>activated</a:t>
                      </a:r>
                      <a:endParaRPr lang="nl-NL" sz="4400" dirty="0">
                        <a:solidFill>
                          <a:schemeClr val="bg1">
                            <a:lumMod val="65000"/>
                          </a:schemeClr>
                        </a:solidFill>
                        <a:latin typeface="Roboto" panose="02000000000000000000" pitchFamily="2" charset="0"/>
                        <a:ea typeface="Roboto" panose="02000000000000000000" pitchFamily="2" charset="0"/>
                      </a:endParaRP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(+1=) 33</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3</a:t>
                      </a:r>
                    </a:p>
                  </a:txBody>
                  <a:tcPr marL="182880" marR="182880" marT="91440" marB="91440"/>
                </a:tc>
                <a:tc>
                  <a:txBody>
                    <a:bodyPr/>
                    <a:lstStyle/>
                    <a:p>
                      <a:pPr algn="r"/>
                      <a:r>
                        <a:rPr lang="nl-NL" sz="4400" dirty="0">
                          <a:solidFill>
                            <a:schemeClr val="tx1"/>
                          </a:solidFill>
                          <a:latin typeface="Roboto" panose="02000000000000000000" pitchFamily="2" charset="0"/>
                          <a:ea typeface="Roboto" panose="02000000000000000000" pitchFamily="2" charset="0"/>
                        </a:rPr>
                        <a:t>92 %</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83 %</a:t>
                      </a:r>
                    </a:p>
                  </a:txBody>
                  <a:tcPr marL="182880" marR="182880" marT="91440" marB="91440"/>
                </a:tc>
                <a:extLst>
                  <a:ext uri="{0D108BD9-81ED-4DB2-BD59-A6C34878D82A}">
                    <a16:rowId xmlns:a16="http://schemas.microsoft.com/office/drawing/2014/main" val="3828220749"/>
                  </a:ext>
                </a:extLst>
              </a:tr>
              <a:tr h="599331">
                <a:tc>
                  <a:txBody>
                    <a:bodyPr/>
                    <a:lstStyle/>
                    <a:p>
                      <a:r>
                        <a:rPr lang="nl-NL" sz="4400" dirty="0" err="1">
                          <a:solidFill>
                            <a:schemeClr val="bg1">
                              <a:lumMod val="65000"/>
                            </a:schemeClr>
                          </a:solidFill>
                          <a:latin typeface="Roboto" panose="02000000000000000000" pitchFamily="2" charset="0"/>
                          <a:ea typeface="Roboto" panose="02000000000000000000" pitchFamily="2" charset="0"/>
                        </a:rPr>
                        <a:t>all</a:t>
                      </a:r>
                      <a:r>
                        <a:rPr lang="nl-NL" sz="4400" dirty="0">
                          <a:solidFill>
                            <a:schemeClr val="bg1">
                              <a:lumMod val="65000"/>
                            </a:schemeClr>
                          </a:solidFill>
                          <a:latin typeface="Roboto" panose="02000000000000000000" pitchFamily="2" charset="0"/>
                          <a:ea typeface="Roboto" panose="02000000000000000000" pitchFamily="2" charset="0"/>
                        </a:rPr>
                        <a:t> </a:t>
                      </a:r>
                      <a:r>
                        <a:rPr lang="nl-NL" sz="4400" dirty="0" err="1">
                          <a:solidFill>
                            <a:schemeClr val="bg1">
                              <a:lumMod val="65000"/>
                            </a:schemeClr>
                          </a:solidFill>
                          <a:latin typeface="Roboto" panose="02000000000000000000" pitchFamily="2" charset="0"/>
                          <a:ea typeface="Roboto" panose="02000000000000000000" pitchFamily="2" charset="0"/>
                        </a:rPr>
                        <a:t>devices</a:t>
                      </a:r>
                      <a:r>
                        <a:rPr lang="nl-NL" sz="4400" dirty="0">
                          <a:solidFill>
                            <a:schemeClr val="bg1">
                              <a:lumMod val="65000"/>
                            </a:schemeClr>
                          </a:solidFill>
                          <a:latin typeface="Roboto" panose="02000000000000000000" pitchFamily="2" charset="0"/>
                          <a:ea typeface="Roboto" panose="02000000000000000000" pitchFamily="2" charset="0"/>
                        </a:rPr>
                        <a:t> </a:t>
                      </a:r>
                      <a:r>
                        <a:rPr lang="nl-NL" sz="4400" dirty="0" err="1">
                          <a:solidFill>
                            <a:schemeClr val="bg1">
                              <a:lumMod val="65000"/>
                            </a:schemeClr>
                          </a:solidFill>
                          <a:latin typeface="Roboto" panose="02000000000000000000" pitchFamily="2" charset="0"/>
                          <a:ea typeface="Roboto" panose="02000000000000000000" pitchFamily="2" charset="0"/>
                        </a:rPr>
                        <a:t>activated</a:t>
                      </a:r>
                      <a:endParaRPr lang="nl-NL" sz="4400" dirty="0">
                        <a:solidFill>
                          <a:schemeClr val="bg1">
                            <a:lumMod val="65000"/>
                          </a:schemeClr>
                        </a:solidFill>
                        <a:latin typeface="Roboto" panose="02000000000000000000" pitchFamily="2" charset="0"/>
                        <a:ea typeface="Roboto" panose="02000000000000000000" pitchFamily="2" charset="0"/>
                      </a:endParaRP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(+3=) 32</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1</a:t>
                      </a:r>
                    </a:p>
                  </a:txBody>
                  <a:tcPr marL="182880" marR="182880" marT="91440" marB="91440"/>
                </a:tc>
                <a:tc>
                  <a:txBody>
                    <a:bodyPr/>
                    <a:lstStyle/>
                    <a:p>
                      <a:pPr algn="r"/>
                      <a:r>
                        <a:rPr lang="nl-NL" sz="4400" dirty="0">
                          <a:solidFill>
                            <a:schemeClr val="tx1"/>
                          </a:solidFill>
                          <a:latin typeface="Roboto" panose="02000000000000000000" pitchFamily="2" charset="0"/>
                          <a:ea typeface="Roboto" panose="02000000000000000000" pitchFamily="2" charset="0"/>
                        </a:rPr>
                        <a:t>97 %</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80 %</a:t>
                      </a:r>
                    </a:p>
                  </a:txBody>
                  <a:tcPr marL="182880" marR="182880" marT="91440" marB="91440"/>
                </a:tc>
                <a:extLst>
                  <a:ext uri="{0D108BD9-81ED-4DB2-BD59-A6C34878D82A}">
                    <a16:rowId xmlns:a16="http://schemas.microsoft.com/office/drawing/2014/main" val="1950247065"/>
                  </a:ext>
                </a:extLst>
              </a:tr>
              <a:tr h="87594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4400" dirty="0">
                          <a:solidFill>
                            <a:schemeClr val="bg1">
                              <a:lumMod val="65000"/>
                            </a:schemeClr>
                          </a:solidFill>
                          <a:latin typeface="Roboto" panose="02000000000000000000" pitchFamily="2" charset="0"/>
                          <a:ea typeface="Roboto" panose="02000000000000000000" pitchFamily="2" charset="0"/>
                          <a:sym typeface="Symbol" panose="05050102010706020507" pitchFamily="18" charset="2"/>
                        </a:rPr>
                        <a:t> </a:t>
                      </a:r>
                      <a:r>
                        <a:rPr lang="nl-NL" sz="4400" dirty="0">
                          <a:solidFill>
                            <a:schemeClr val="bg1">
                              <a:lumMod val="65000"/>
                            </a:schemeClr>
                          </a:solidFill>
                          <a:latin typeface="Roboto" panose="02000000000000000000" pitchFamily="2" charset="0"/>
                          <a:ea typeface="Roboto" panose="02000000000000000000" pitchFamily="2" charset="0"/>
                        </a:rPr>
                        <a:t>1 data source &gt;3wk ok</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(+1=) 29</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3</a:t>
                      </a:r>
                    </a:p>
                  </a:txBody>
                  <a:tcPr marL="182880" marR="182880" marT="91440" marB="91440"/>
                </a:tc>
                <a:tc>
                  <a:txBody>
                    <a:bodyPr/>
                    <a:lstStyle/>
                    <a:p>
                      <a:pPr algn="r"/>
                      <a:r>
                        <a:rPr lang="nl-NL" sz="4400" dirty="0">
                          <a:solidFill>
                            <a:schemeClr val="tx1"/>
                          </a:solidFill>
                          <a:latin typeface="Roboto" panose="02000000000000000000" pitchFamily="2" charset="0"/>
                          <a:ea typeface="Roboto" panose="02000000000000000000" pitchFamily="2" charset="0"/>
                        </a:rPr>
                        <a:t>91 %</a:t>
                      </a:r>
                    </a:p>
                  </a:txBody>
                  <a:tcPr marL="182880" marR="182880" marT="91440" marB="91440"/>
                </a:tc>
                <a:tc>
                  <a:txBody>
                    <a:bodyPr/>
                    <a:lstStyle/>
                    <a:p>
                      <a:pPr algn="r"/>
                      <a:r>
                        <a:rPr lang="nl-NL" sz="4400" dirty="0">
                          <a:solidFill>
                            <a:schemeClr val="bg1">
                              <a:lumMod val="65000"/>
                            </a:schemeClr>
                          </a:solidFill>
                          <a:latin typeface="Roboto" panose="02000000000000000000" pitchFamily="2" charset="0"/>
                          <a:ea typeface="Roboto" panose="02000000000000000000" pitchFamily="2" charset="0"/>
                        </a:rPr>
                        <a:t>73 %</a:t>
                      </a:r>
                    </a:p>
                  </a:txBody>
                  <a:tcPr marL="182880" marR="182880" marT="91440" marB="91440"/>
                </a:tc>
                <a:extLst>
                  <a:ext uri="{0D108BD9-81ED-4DB2-BD59-A6C34878D82A}">
                    <a16:rowId xmlns:a16="http://schemas.microsoft.com/office/drawing/2014/main" val="3514581813"/>
                  </a:ext>
                </a:extLst>
              </a:tr>
              <a:tr h="875945">
                <a:tc>
                  <a:txBody>
                    <a:bodyPr/>
                    <a:lstStyle/>
                    <a:p>
                      <a:r>
                        <a:rPr lang="nl-NL" sz="4400" b="1" dirty="0" err="1">
                          <a:solidFill>
                            <a:schemeClr val="tx1"/>
                          </a:solidFill>
                          <a:latin typeface="Roboto" panose="02000000000000000000" pitchFamily="2" charset="0"/>
                          <a:ea typeface="Roboto" panose="02000000000000000000" pitchFamily="2" charset="0"/>
                        </a:rPr>
                        <a:t>Essential</a:t>
                      </a:r>
                      <a:r>
                        <a:rPr lang="nl-NL" sz="4400" b="1" dirty="0">
                          <a:solidFill>
                            <a:schemeClr val="tx1"/>
                          </a:solidFill>
                          <a:latin typeface="Roboto" panose="02000000000000000000" pitchFamily="2" charset="0"/>
                          <a:ea typeface="Roboto" panose="02000000000000000000" pitchFamily="2" charset="0"/>
                        </a:rPr>
                        <a:t> data &gt;3wk ok</a:t>
                      </a:r>
                    </a:p>
                  </a:txBody>
                  <a:tcPr marL="182880" marR="182880" marT="91440" marB="91440"/>
                </a:tc>
                <a:tc>
                  <a:txBody>
                    <a:bodyPr/>
                    <a:lstStyle/>
                    <a:p>
                      <a:pPr algn="r"/>
                      <a:r>
                        <a:rPr lang="nl-NL" sz="4400" b="1" dirty="0">
                          <a:solidFill>
                            <a:schemeClr val="tx1"/>
                          </a:solidFill>
                          <a:latin typeface="Roboto" panose="02000000000000000000" pitchFamily="2" charset="0"/>
                          <a:ea typeface="Roboto" panose="02000000000000000000" pitchFamily="2" charset="0"/>
                        </a:rPr>
                        <a:t>23</a:t>
                      </a:r>
                    </a:p>
                  </a:txBody>
                  <a:tcPr marL="182880" marR="182880" marT="91440" marB="91440"/>
                </a:tc>
                <a:tc>
                  <a:txBody>
                    <a:bodyPr/>
                    <a:lstStyle/>
                    <a:p>
                      <a:pPr algn="r"/>
                      <a:r>
                        <a:rPr lang="nl-NL" sz="4400" b="1" dirty="0">
                          <a:solidFill>
                            <a:schemeClr val="bg1">
                              <a:lumMod val="65000"/>
                            </a:schemeClr>
                          </a:solidFill>
                          <a:latin typeface="Roboto" panose="02000000000000000000" pitchFamily="2" charset="0"/>
                          <a:ea typeface="Roboto" panose="02000000000000000000" pitchFamily="2" charset="0"/>
                        </a:rPr>
                        <a:t>6</a:t>
                      </a:r>
                    </a:p>
                  </a:txBody>
                  <a:tcPr marL="182880" marR="182880" marT="91440" marB="91440"/>
                </a:tc>
                <a:tc>
                  <a:txBody>
                    <a:bodyPr/>
                    <a:lstStyle/>
                    <a:p>
                      <a:pPr algn="r"/>
                      <a:r>
                        <a:rPr lang="nl-NL" sz="4400" b="0" dirty="0">
                          <a:solidFill>
                            <a:schemeClr val="tx1"/>
                          </a:solidFill>
                          <a:latin typeface="Roboto" panose="02000000000000000000" pitchFamily="2" charset="0"/>
                          <a:ea typeface="Roboto" panose="02000000000000000000" pitchFamily="2" charset="0"/>
                        </a:rPr>
                        <a:t>79 %</a:t>
                      </a:r>
                    </a:p>
                  </a:txBody>
                  <a:tcPr marL="182880" marR="182880" marT="91440" marB="91440"/>
                </a:tc>
                <a:tc>
                  <a:txBody>
                    <a:bodyPr/>
                    <a:lstStyle/>
                    <a:p>
                      <a:pPr algn="r"/>
                      <a:r>
                        <a:rPr lang="nl-NL" sz="4400" b="1" dirty="0">
                          <a:solidFill>
                            <a:schemeClr val="tx1"/>
                          </a:solidFill>
                          <a:latin typeface="Roboto" panose="02000000000000000000" pitchFamily="2" charset="0"/>
                          <a:ea typeface="Roboto" panose="02000000000000000000" pitchFamily="2" charset="0"/>
                        </a:rPr>
                        <a:t>58 %</a:t>
                      </a:r>
                    </a:p>
                  </a:txBody>
                  <a:tcPr marL="182880" marR="182880" marT="91440" marB="91440"/>
                </a:tc>
                <a:extLst>
                  <a:ext uri="{0D108BD9-81ED-4DB2-BD59-A6C34878D82A}">
                    <a16:rowId xmlns:a16="http://schemas.microsoft.com/office/drawing/2014/main" val="3985888303"/>
                  </a:ext>
                </a:extLst>
              </a:tr>
              <a:tr h="87594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4400" b="0" dirty="0" err="1">
                          <a:solidFill>
                            <a:schemeClr val="bg1">
                              <a:lumMod val="65000"/>
                            </a:schemeClr>
                          </a:solidFill>
                          <a:latin typeface="Roboto" panose="02000000000000000000" pitchFamily="2" charset="0"/>
                          <a:ea typeface="Roboto" panose="02000000000000000000" pitchFamily="2" charset="0"/>
                        </a:rPr>
                        <a:t>All</a:t>
                      </a:r>
                      <a:r>
                        <a:rPr lang="nl-NL" sz="4400" b="0" dirty="0">
                          <a:solidFill>
                            <a:schemeClr val="bg1">
                              <a:lumMod val="65000"/>
                            </a:schemeClr>
                          </a:solidFill>
                          <a:latin typeface="Roboto" panose="02000000000000000000" pitchFamily="2" charset="0"/>
                          <a:ea typeface="Roboto" panose="02000000000000000000" pitchFamily="2" charset="0"/>
                        </a:rPr>
                        <a:t> data sources &gt;3wk ok</a:t>
                      </a:r>
                    </a:p>
                  </a:txBody>
                  <a:tcPr marL="182880" marR="182880" marT="91440" marB="91440"/>
                </a:tc>
                <a:tc>
                  <a:txBody>
                    <a:bodyPr/>
                    <a:lstStyle/>
                    <a:p>
                      <a:pPr algn="r"/>
                      <a:r>
                        <a:rPr lang="nl-NL" sz="4400" b="0" dirty="0">
                          <a:solidFill>
                            <a:schemeClr val="bg1">
                              <a:lumMod val="65000"/>
                            </a:schemeClr>
                          </a:solidFill>
                          <a:latin typeface="Roboto" panose="02000000000000000000" pitchFamily="2" charset="0"/>
                          <a:ea typeface="Roboto" panose="02000000000000000000" pitchFamily="2" charset="0"/>
                        </a:rPr>
                        <a:t>15</a:t>
                      </a:r>
                    </a:p>
                  </a:txBody>
                  <a:tcPr marL="182880" marR="182880" marT="91440" marB="91440"/>
                </a:tc>
                <a:tc>
                  <a:txBody>
                    <a:bodyPr/>
                    <a:lstStyle/>
                    <a:p>
                      <a:pPr algn="r"/>
                      <a:r>
                        <a:rPr lang="nl-NL" sz="4400" b="0" dirty="0">
                          <a:solidFill>
                            <a:schemeClr val="bg1">
                              <a:lumMod val="65000"/>
                            </a:schemeClr>
                          </a:solidFill>
                          <a:latin typeface="Roboto" panose="02000000000000000000" pitchFamily="2" charset="0"/>
                          <a:ea typeface="Roboto" panose="02000000000000000000" pitchFamily="2" charset="0"/>
                        </a:rPr>
                        <a:t>8</a:t>
                      </a:r>
                    </a:p>
                  </a:txBody>
                  <a:tcPr marL="182880" marR="182880" marT="91440" marB="91440"/>
                </a:tc>
                <a:tc>
                  <a:txBody>
                    <a:bodyPr/>
                    <a:lstStyle/>
                    <a:p>
                      <a:pPr algn="r"/>
                      <a:r>
                        <a:rPr lang="nl-NL" sz="4400" b="0" dirty="0">
                          <a:solidFill>
                            <a:schemeClr val="bg1">
                              <a:lumMod val="65000"/>
                            </a:schemeClr>
                          </a:solidFill>
                          <a:latin typeface="Roboto" panose="02000000000000000000" pitchFamily="2" charset="0"/>
                          <a:ea typeface="Roboto" panose="02000000000000000000" pitchFamily="2" charset="0"/>
                        </a:rPr>
                        <a:t>65 %</a:t>
                      </a:r>
                    </a:p>
                  </a:txBody>
                  <a:tcPr marL="182880" marR="182880" marT="91440" marB="91440"/>
                </a:tc>
                <a:tc>
                  <a:txBody>
                    <a:bodyPr/>
                    <a:lstStyle/>
                    <a:p>
                      <a:pPr algn="r"/>
                      <a:r>
                        <a:rPr lang="nl-NL" sz="4400" b="0" dirty="0">
                          <a:solidFill>
                            <a:schemeClr val="bg1">
                              <a:lumMod val="65000"/>
                            </a:schemeClr>
                          </a:solidFill>
                          <a:latin typeface="Roboto" panose="02000000000000000000" pitchFamily="2" charset="0"/>
                          <a:ea typeface="Roboto" panose="02000000000000000000" pitchFamily="2" charset="0"/>
                        </a:rPr>
                        <a:t>38 %</a:t>
                      </a:r>
                    </a:p>
                  </a:txBody>
                  <a:tcPr marL="182880" marR="182880" marT="91440" marB="91440"/>
                </a:tc>
                <a:extLst>
                  <a:ext uri="{0D108BD9-81ED-4DB2-BD59-A6C34878D82A}">
                    <a16:rowId xmlns:a16="http://schemas.microsoft.com/office/drawing/2014/main" val="17796128"/>
                  </a:ext>
                </a:extLst>
              </a:tr>
            </a:tbl>
          </a:graphicData>
        </a:graphic>
      </p:graphicFrame>
    </p:spTree>
    <p:extLst>
      <p:ext uri="{BB962C8B-B14F-4D97-AF65-F5344CB8AC3E}">
        <p14:creationId xmlns:p14="http://schemas.microsoft.com/office/powerpoint/2010/main" val="37973743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E54AC9-4809-4DF7-9827-DF689CE9625F}"/>
              </a:ext>
            </a:extLst>
          </p:cNvPr>
          <p:cNvSpPr/>
          <p:nvPr/>
        </p:nvSpPr>
        <p:spPr>
          <a:xfrm>
            <a:off x="12263802" y="11684834"/>
            <a:ext cx="4608512" cy="950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a:latin typeface="Roboto" panose="020B0604020202020204" charset="0"/>
                <a:ea typeface="Roboto" panose="020B0604020202020204" charset="0"/>
              </a:rPr>
              <a:t>‘</a:t>
            </a:r>
            <a:r>
              <a:rPr lang="nl-NL" sz="3600" err="1">
                <a:latin typeface="Roboto" panose="020B0604020202020204" charset="0"/>
                <a:ea typeface="Roboto" panose="020B0604020202020204" charset="0"/>
              </a:rPr>
              <a:t>internal</a:t>
            </a:r>
            <a:r>
              <a:rPr lang="nl-NL" sz="3600">
                <a:latin typeface="Roboto" panose="020B0604020202020204" charset="0"/>
                <a:ea typeface="Roboto" panose="020B0604020202020204" charset="0"/>
              </a:rPr>
              <a:t>’ heat</a:t>
            </a:r>
            <a:endParaRPr lang="en-US" sz="3600">
              <a:latin typeface="Roboto" panose="020B0604020202020204" charset="0"/>
              <a:ea typeface="Roboto" panose="020B0604020202020204" charset="0"/>
            </a:endParaRPr>
          </a:p>
        </p:txBody>
      </p:sp>
      <p:grpSp>
        <p:nvGrpSpPr>
          <p:cNvPr id="14" name="Group 13">
            <a:extLst>
              <a:ext uri="{FF2B5EF4-FFF2-40B4-BE49-F238E27FC236}">
                <a16:creationId xmlns:a16="http://schemas.microsoft.com/office/drawing/2014/main" id="{FF5B38CB-C51B-495C-BCED-5C314A411586}"/>
              </a:ext>
            </a:extLst>
          </p:cNvPr>
          <p:cNvGrpSpPr/>
          <p:nvPr/>
        </p:nvGrpSpPr>
        <p:grpSpPr>
          <a:xfrm>
            <a:off x="12263803" y="9784034"/>
            <a:ext cx="4608512" cy="1900800"/>
            <a:chOff x="12263803" y="9784034"/>
            <a:chExt cx="4608512" cy="1900800"/>
          </a:xfrm>
        </p:grpSpPr>
        <p:sp>
          <p:nvSpPr>
            <p:cNvPr id="7" name="Rectangle 6">
              <a:extLst>
                <a:ext uri="{FF2B5EF4-FFF2-40B4-BE49-F238E27FC236}">
                  <a16:creationId xmlns:a16="http://schemas.microsoft.com/office/drawing/2014/main" id="{7A086A72-54C4-4C01-9A3F-318A633CBCC2}"/>
                </a:ext>
              </a:extLst>
            </p:cNvPr>
            <p:cNvSpPr/>
            <p:nvPr/>
          </p:nvSpPr>
          <p:spPr>
            <a:xfrm>
              <a:off x="12263803" y="9784034"/>
              <a:ext cx="4608512" cy="190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nl-NL" sz="3600" dirty="0">
                  <a:latin typeface="Roboto" panose="020B0604020202020204" charset="0"/>
                  <a:ea typeface="Roboto" panose="020B0604020202020204" charset="0"/>
                </a:rPr>
              </a:br>
              <a:r>
                <a:rPr lang="nl-NL" sz="3600" dirty="0" err="1">
                  <a:latin typeface="Roboto" panose="020B0604020202020204" charset="0"/>
                  <a:ea typeface="Roboto" panose="020B0604020202020204" charset="0"/>
                </a:rPr>
                <a:t>solar</a:t>
              </a:r>
              <a:r>
                <a:rPr lang="nl-NL" sz="3600" dirty="0">
                  <a:latin typeface="Roboto" panose="020B0604020202020204" charset="0"/>
                  <a:ea typeface="Roboto" panose="020B0604020202020204" charset="0"/>
                </a:rPr>
                <a:t> </a:t>
              </a:r>
              <a:r>
                <a:rPr lang="nl-NL" sz="3600" dirty="0" err="1">
                  <a:latin typeface="Roboto" panose="020B0604020202020204" charset="0"/>
                  <a:ea typeface="Roboto" panose="020B0604020202020204" charset="0"/>
                </a:rPr>
                <a:t>irradiation</a:t>
              </a:r>
              <a:endParaRPr lang="en-US" sz="3600" dirty="0">
                <a:latin typeface="Roboto" panose="020B0604020202020204" charset="0"/>
                <a:ea typeface="Roboto" panose="020B0604020202020204" charset="0"/>
              </a:endParaRPr>
            </a:p>
          </p:txBody>
        </p:sp>
        <p:pic>
          <p:nvPicPr>
            <p:cNvPr id="1034" name="Picture 10">
              <a:extLst>
                <a:ext uri="{FF2B5EF4-FFF2-40B4-BE49-F238E27FC236}">
                  <a16:creationId xmlns:a16="http://schemas.microsoft.com/office/drawing/2014/main" id="{893AB221-37DC-4AC3-8418-41181344B167}"/>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4178823" y="9948676"/>
              <a:ext cx="778472" cy="7784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54797641-E808-4EFC-8C94-E9153BBDC009}"/>
              </a:ext>
            </a:extLst>
          </p:cNvPr>
          <p:cNvGrpSpPr/>
          <p:nvPr/>
        </p:nvGrpSpPr>
        <p:grpSpPr>
          <a:xfrm>
            <a:off x="12263802" y="4786724"/>
            <a:ext cx="4608512" cy="4996417"/>
            <a:chOff x="12263802" y="4786724"/>
            <a:chExt cx="4608512" cy="4996417"/>
          </a:xfrm>
        </p:grpSpPr>
        <p:sp>
          <p:nvSpPr>
            <p:cNvPr id="6" name="Rectangle 5">
              <a:extLst>
                <a:ext uri="{FF2B5EF4-FFF2-40B4-BE49-F238E27FC236}">
                  <a16:creationId xmlns:a16="http://schemas.microsoft.com/office/drawing/2014/main" id="{58740806-318F-4F0C-B466-3B39C0612C5F}"/>
                </a:ext>
              </a:extLst>
            </p:cNvPr>
            <p:cNvSpPr/>
            <p:nvPr/>
          </p:nvSpPr>
          <p:spPr>
            <a:xfrm>
              <a:off x="12263802" y="4786724"/>
              <a:ext cx="4608512" cy="499641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err="1">
                  <a:latin typeface="Roboto" panose="020B0604020202020204" charset="0"/>
                  <a:ea typeface="Roboto" panose="020B0604020202020204" charset="0"/>
                </a:rPr>
                <a:t>heating</a:t>
              </a:r>
              <a:r>
                <a:rPr lang="nl-NL" sz="3600">
                  <a:latin typeface="Roboto" panose="020B0604020202020204" charset="0"/>
                  <a:ea typeface="Roboto" panose="020B0604020202020204" charset="0"/>
                </a:rPr>
                <a:t> system</a:t>
              </a:r>
              <a:br>
                <a:rPr lang="nl-NL" sz="3600">
                  <a:latin typeface="Roboto" panose="020B0604020202020204" charset="0"/>
                  <a:ea typeface="Roboto" panose="020B0604020202020204" charset="0"/>
                </a:rPr>
              </a:br>
              <a:r>
                <a:rPr lang="nl-NL" sz="3600">
                  <a:latin typeface="Roboto" panose="020B0604020202020204" charset="0"/>
                  <a:ea typeface="Roboto" panose="020B0604020202020204" charset="0"/>
                </a:rPr>
                <a:t>(boiler + </a:t>
              </a:r>
              <a:r>
                <a:rPr lang="nl-NL" sz="3600" err="1">
                  <a:latin typeface="Roboto" panose="020B0604020202020204" charset="0"/>
                  <a:ea typeface="Roboto" panose="020B0604020202020204" charset="0"/>
                </a:rPr>
                <a:t>distribution</a:t>
              </a:r>
              <a:r>
                <a:rPr lang="nl-NL" sz="3600">
                  <a:latin typeface="Roboto" panose="020B0604020202020204" charset="0"/>
                  <a:ea typeface="Roboto" panose="020B0604020202020204" charset="0"/>
                </a:rPr>
                <a:t>)</a:t>
              </a:r>
              <a:endParaRPr lang="en-US" sz="3600">
                <a:latin typeface="Roboto" panose="020B0604020202020204" charset="0"/>
                <a:ea typeface="Roboto" panose="020B0604020202020204" charset="0"/>
              </a:endParaRPr>
            </a:p>
          </p:txBody>
        </p:sp>
        <p:grpSp>
          <p:nvGrpSpPr>
            <p:cNvPr id="12" name="Group 11">
              <a:extLst>
                <a:ext uri="{FF2B5EF4-FFF2-40B4-BE49-F238E27FC236}">
                  <a16:creationId xmlns:a16="http://schemas.microsoft.com/office/drawing/2014/main" id="{E0A63495-2CD9-4A6C-B02F-9680A30F67DF}"/>
                </a:ext>
              </a:extLst>
            </p:cNvPr>
            <p:cNvGrpSpPr/>
            <p:nvPr/>
          </p:nvGrpSpPr>
          <p:grpSpPr>
            <a:xfrm>
              <a:off x="13242810" y="8074695"/>
              <a:ext cx="2650496" cy="1158028"/>
              <a:chOff x="13172361" y="8074695"/>
              <a:chExt cx="2650496" cy="1158028"/>
            </a:xfrm>
          </p:grpSpPr>
          <p:pic>
            <p:nvPicPr>
              <p:cNvPr id="1026" name="Picture 2">
                <a:extLst>
                  <a:ext uri="{FF2B5EF4-FFF2-40B4-BE49-F238E27FC236}">
                    <a16:creationId xmlns:a16="http://schemas.microsoft.com/office/drawing/2014/main" id="{85380E8B-21A9-4901-84BD-767C64070BB2}"/>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4664829" y="8074695"/>
                <a:ext cx="1158028" cy="115802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57844A7-F84E-4631-BF5A-E05AE2B8EBF7}"/>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3172361" y="8093059"/>
                <a:ext cx="1121300" cy="11213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Cross 1">
            <a:extLst>
              <a:ext uri="{FF2B5EF4-FFF2-40B4-BE49-F238E27FC236}">
                <a16:creationId xmlns:a16="http://schemas.microsoft.com/office/drawing/2014/main" id="{B580AF53-BF22-4F41-A015-A01EE1A3A673}"/>
              </a:ext>
            </a:extLst>
          </p:cNvPr>
          <p:cNvSpPr/>
          <p:nvPr/>
        </p:nvSpPr>
        <p:spPr>
          <a:xfrm rot="18798552">
            <a:off x="12367145" y="5119938"/>
            <a:ext cx="4098235" cy="4091727"/>
          </a:xfrm>
          <a:prstGeom prst="plus">
            <a:avLst>
              <a:gd name="adj" fmla="val 4277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23" name="Cross 22">
            <a:extLst>
              <a:ext uri="{FF2B5EF4-FFF2-40B4-BE49-F238E27FC236}">
                <a16:creationId xmlns:a16="http://schemas.microsoft.com/office/drawing/2014/main" id="{20A22E4C-2E9F-4009-8429-B39B251FCFE5}"/>
              </a:ext>
            </a:extLst>
          </p:cNvPr>
          <p:cNvSpPr/>
          <p:nvPr/>
        </p:nvSpPr>
        <p:spPr>
          <a:xfrm rot="18798552">
            <a:off x="12367145" y="8383235"/>
            <a:ext cx="4098235" cy="4091727"/>
          </a:xfrm>
          <a:prstGeom prst="plus">
            <a:avLst>
              <a:gd name="adj" fmla="val 4277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24" name="Cross 23">
            <a:extLst>
              <a:ext uri="{FF2B5EF4-FFF2-40B4-BE49-F238E27FC236}">
                <a16:creationId xmlns:a16="http://schemas.microsoft.com/office/drawing/2014/main" id="{F9F595EB-661E-41F7-B404-D09E63EBDEC8}"/>
              </a:ext>
            </a:extLst>
          </p:cNvPr>
          <p:cNvSpPr/>
          <p:nvPr/>
        </p:nvSpPr>
        <p:spPr>
          <a:xfrm rot="18798552">
            <a:off x="12367145" y="9007854"/>
            <a:ext cx="4098235" cy="4091727"/>
          </a:xfrm>
          <a:prstGeom prst="plus">
            <a:avLst>
              <a:gd name="adj" fmla="val 4277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25" name="Isosceles Triangle 24">
            <a:extLst>
              <a:ext uri="{FF2B5EF4-FFF2-40B4-BE49-F238E27FC236}">
                <a16:creationId xmlns:a16="http://schemas.microsoft.com/office/drawing/2014/main" id="{DE12C1BA-E6C7-42AE-80FC-7850E5973C36}"/>
              </a:ext>
            </a:extLst>
          </p:cNvPr>
          <p:cNvSpPr/>
          <p:nvPr/>
        </p:nvSpPr>
        <p:spPr>
          <a:xfrm>
            <a:off x="5351033" y="434391"/>
            <a:ext cx="11521277" cy="3521773"/>
          </a:xfrm>
          <a:prstGeom prst="triangle">
            <a:avLst/>
          </a:prstGeom>
          <a:noFill/>
          <a:ln w="9525">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tekst 2">
            <a:extLst>
              <a:ext uri="{FF2B5EF4-FFF2-40B4-BE49-F238E27FC236}">
                <a16:creationId xmlns:a16="http://schemas.microsoft.com/office/drawing/2014/main" id="{BDECE168-4C1A-4211-A4E1-EDE6C92E293E}"/>
              </a:ext>
            </a:extLst>
          </p:cNvPr>
          <p:cNvSpPr>
            <a:spLocks noGrp="1"/>
          </p:cNvSpPr>
          <p:nvPr>
            <p:ph type="body" sz="quarter" idx="14"/>
          </p:nvPr>
        </p:nvSpPr>
        <p:spPr/>
        <p:txBody>
          <a:bodyPr/>
          <a:lstStyle/>
          <a:p>
            <a:r>
              <a:rPr lang="nl-NL" dirty="0"/>
              <a:t>Twomes Data Analysis &amp; </a:t>
            </a:r>
            <a:r>
              <a:rPr lang="nl-NL" dirty="0" err="1"/>
              <a:t>Prediction</a:t>
            </a:r>
            <a:endParaRPr lang="nl-NL" dirty="0"/>
          </a:p>
        </p:txBody>
      </p:sp>
      <p:sp>
        <p:nvSpPr>
          <p:cNvPr id="4" name="Titel 3">
            <a:extLst>
              <a:ext uri="{FF2B5EF4-FFF2-40B4-BE49-F238E27FC236}">
                <a16:creationId xmlns:a16="http://schemas.microsoft.com/office/drawing/2014/main" id="{F9C07BA7-A5A3-47BF-979D-0D51D3A391F6}"/>
              </a:ext>
            </a:extLst>
          </p:cNvPr>
          <p:cNvSpPr>
            <a:spLocks noGrp="1"/>
          </p:cNvSpPr>
          <p:nvPr>
            <p:ph type="title"/>
          </p:nvPr>
        </p:nvSpPr>
        <p:spPr/>
        <p:txBody>
          <a:bodyPr/>
          <a:lstStyle/>
          <a:p>
            <a:r>
              <a:rPr lang="nl-NL" dirty="0"/>
              <a:t>Heat </a:t>
            </a:r>
            <a:r>
              <a:rPr lang="nl-NL" dirty="0" err="1"/>
              <a:t>balance</a:t>
            </a:r>
            <a:endParaRPr lang="nl-NL" dirty="0"/>
          </a:p>
        </p:txBody>
      </p:sp>
      <p:cxnSp>
        <p:nvCxnSpPr>
          <p:cNvPr id="9" name="Straight Connector 8">
            <a:extLst>
              <a:ext uri="{FF2B5EF4-FFF2-40B4-BE49-F238E27FC236}">
                <a16:creationId xmlns:a16="http://schemas.microsoft.com/office/drawing/2014/main" id="{AD313BCF-62F8-49C5-80C3-71C4FB8C6D44}"/>
              </a:ext>
            </a:extLst>
          </p:cNvPr>
          <p:cNvCxnSpPr>
            <a:cxnSpLocks/>
          </p:cNvCxnSpPr>
          <p:nvPr/>
        </p:nvCxnSpPr>
        <p:spPr>
          <a:xfrm>
            <a:off x="5351034" y="12635234"/>
            <a:ext cx="11521280" cy="0"/>
          </a:xfrm>
          <a:prstGeom prst="line">
            <a:avLst/>
          </a:prstGeom>
          <a:ln w="38100">
            <a:solidFill>
              <a:srgbClr val="0E308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513153C-5AC7-4C94-976F-7F1C38EDD695}"/>
              </a:ext>
            </a:extLst>
          </p:cNvPr>
          <p:cNvCxnSpPr>
            <a:cxnSpLocks/>
          </p:cNvCxnSpPr>
          <p:nvPr/>
        </p:nvCxnSpPr>
        <p:spPr>
          <a:xfrm>
            <a:off x="5351034" y="3994346"/>
            <a:ext cx="11521280" cy="0"/>
          </a:xfrm>
          <a:prstGeom prst="line">
            <a:avLst/>
          </a:prstGeom>
          <a:ln w="38100">
            <a:solidFill>
              <a:srgbClr val="0E3083"/>
            </a:solidFill>
          </a:ln>
        </p:spPr>
        <p:style>
          <a:lnRef idx="1">
            <a:schemeClr val="accent1"/>
          </a:lnRef>
          <a:fillRef idx="0">
            <a:schemeClr val="accent1"/>
          </a:fillRef>
          <a:effectRef idx="0">
            <a:schemeClr val="accent1"/>
          </a:effectRef>
          <a:fontRef idx="minor">
            <a:schemeClr val="tx1"/>
          </a:fontRef>
        </p:style>
      </p:cxnSp>
      <p:sp>
        <p:nvSpPr>
          <p:cNvPr id="16" name="Callout: Bent Line 15">
            <a:extLst>
              <a:ext uri="{FF2B5EF4-FFF2-40B4-BE49-F238E27FC236}">
                <a16:creationId xmlns:a16="http://schemas.microsoft.com/office/drawing/2014/main" id="{34D8E58E-E003-488C-8098-8C9D84B1F42E}"/>
              </a:ext>
            </a:extLst>
          </p:cNvPr>
          <p:cNvSpPr/>
          <p:nvPr/>
        </p:nvSpPr>
        <p:spPr>
          <a:xfrm>
            <a:off x="17262390" y="11684835"/>
            <a:ext cx="6947438" cy="1841074"/>
          </a:xfrm>
          <a:prstGeom prst="borderCallout2">
            <a:avLst>
              <a:gd name="adj1" fmla="val 17632"/>
              <a:gd name="adj2" fmla="val -4828"/>
              <a:gd name="adj3" fmla="val 18750"/>
              <a:gd name="adj4" fmla="val -11183"/>
              <a:gd name="adj5" fmla="val 25762"/>
              <a:gd name="adj6" fmla="val -17578"/>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err="1">
                <a:solidFill>
                  <a:schemeClr val="tx1"/>
                </a:solidFill>
                <a:latin typeface="Roboto" panose="020B0604020202020204" charset="0"/>
              </a:rPr>
              <a:t>occupants</a:t>
            </a:r>
            <a:r>
              <a:rPr lang="nl-NL" sz="3600" dirty="0">
                <a:solidFill>
                  <a:schemeClr val="tx1"/>
                </a:solidFill>
                <a:latin typeface="Roboto" panose="020B0604020202020204" charset="0"/>
              </a:rPr>
              <a:t>, </a:t>
            </a:r>
            <a:br>
              <a:rPr lang="nl-NL" sz="3600" dirty="0">
                <a:solidFill>
                  <a:schemeClr val="tx1"/>
                </a:solidFill>
                <a:latin typeface="Roboto" panose="020B0604020202020204" charset="0"/>
              </a:rPr>
            </a:br>
            <a:r>
              <a:rPr lang="nl-NL" sz="3600" dirty="0" err="1">
                <a:solidFill>
                  <a:schemeClr val="tx1"/>
                </a:solidFill>
                <a:latin typeface="Roboto" panose="020B0604020202020204" charset="0"/>
              </a:rPr>
              <a:t>electric</a:t>
            </a:r>
            <a:r>
              <a:rPr lang="nl-NL" sz="3600" dirty="0">
                <a:solidFill>
                  <a:schemeClr val="tx1"/>
                </a:solidFill>
                <a:latin typeface="Roboto" panose="020B0604020202020204" charset="0"/>
              </a:rPr>
              <a:t> </a:t>
            </a:r>
            <a:r>
              <a:rPr lang="nl-NL" sz="3600" dirty="0" err="1">
                <a:solidFill>
                  <a:schemeClr val="tx1"/>
                </a:solidFill>
                <a:latin typeface="Roboto" panose="020B0604020202020204" charset="0"/>
              </a:rPr>
              <a:t>appliances</a:t>
            </a:r>
            <a:r>
              <a:rPr lang="nl-NL" sz="3600" dirty="0">
                <a:solidFill>
                  <a:schemeClr val="tx1"/>
                </a:solidFill>
                <a:latin typeface="Roboto" panose="020B0604020202020204" charset="0"/>
              </a:rPr>
              <a:t>,</a:t>
            </a:r>
            <a:br>
              <a:rPr lang="nl-NL" sz="3600" dirty="0">
                <a:solidFill>
                  <a:schemeClr val="tx1"/>
                </a:solidFill>
                <a:latin typeface="Roboto" panose="020B0604020202020204" charset="0"/>
              </a:rPr>
            </a:br>
            <a:r>
              <a:rPr lang="nl-NL" sz="3600" dirty="0" err="1">
                <a:solidFill>
                  <a:schemeClr val="tx1"/>
                </a:solidFill>
                <a:latin typeface="Roboto" panose="020B0604020202020204" charset="0"/>
              </a:rPr>
              <a:t>domestic</a:t>
            </a:r>
            <a:r>
              <a:rPr lang="nl-NL" sz="3600" dirty="0">
                <a:solidFill>
                  <a:schemeClr val="tx1"/>
                </a:solidFill>
                <a:latin typeface="Roboto" panose="020B0604020202020204" charset="0"/>
              </a:rPr>
              <a:t> hot water (</a:t>
            </a:r>
            <a:r>
              <a:rPr lang="nl-NL" sz="3600" dirty="0" err="1">
                <a:solidFill>
                  <a:schemeClr val="tx1"/>
                </a:solidFill>
                <a:latin typeface="Roboto" panose="020B0604020202020204" charset="0"/>
              </a:rPr>
              <a:t>dhw</a:t>
            </a:r>
            <a:r>
              <a:rPr lang="nl-NL" sz="3600" dirty="0">
                <a:solidFill>
                  <a:schemeClr val="tx1"/>
                </a:solidFill>
                <a:latin typeface="Roboto" panose="020B0604020202020204" charset="0"/>
              </a:rPr>
              <a:t>)</a:t>
            </a:r>
            <a:endParaRPr lang="en-US" sz="3600" dirty="0">
              <a:solidFill>
                <a:schemeClr val="tx1"/>
              </a:solidFill>
              <a:latin typeface="Roboto" panose="020B0604020202020204" charset="0"/>
            </a:endParaRPr>
          </a:p>
        </p:txBody>
      </p:sp>
      <mc:AlternateContent xmlns:mc="http://schemas.openxmlformats.org/markup-compatibility/2006" xmlns:a14="http://schemas.microsoft.com/office/drawing/2010/main">
        <mc:Choice Requires="a14">
          <p:sp>
            <p:nvSpPr>
              <p:cNvPr id="18" name="Callout: Bent Line 17">
                <a:extLst>
                  <a:ext uri="{FF2B5EF4-FFF2-40B4-BE49-F238E27FC236}">
                    <a16:creationId xmlns:a16="http://schemas.microsoft.com/office/drawing/2014/main" id="{24CA4AA5-E15D-4996-8784-8FF73F7051AE}"/>
                  </a:ext>
                </a:extLst>
              </p:cNvPr>
              <p:cNvSpPr/>
              <p:nvPr/>
            </p:nvSpPr>
            <p:spPr>
              <a:xfrm flipH="1">
                <a:off x="177346" y="5146931"/>
                <a:ext cx="4629432" cy="5949693"/>
              </a:xfrm>
              <a:prstGeom prst="borderCallout2">
                <a:avLst>
                  <a:gd name="adj1" fmla="val 18751"/>
                  <a:gd name="adj2" fmla="val -2520"/>
                  <a:gd name="adj3" fmla="val 18750"/>
                  <a:gd name="adj4" fmla="val -16667"/>
                  <a:gd name="adj5" fmla="val 35206"/>
                  <a:gd name="adj6" fmla="val -30551"/>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i="1" u="sng" dirty="0">
                    <a:solidFill>
                      <a:srgbClr val="B1D249"/>
                    </a:solidFill>
                    <a:latin typeface="Roboto" panose="020B0604020202020204" charset="0"/>
                    <a:ea typeface="Roboto" panose="020B0604020202020204" charset="0"/>
                  </a:rPr>
                  <a:t>specific heat </a:t>
                </a:r>
                <a:r>
                  <a:rPr lang="nl-NL" sz="3200" i="1" u="sng" dirty="0" err="1">
                    <a:solidFill>
                      <a:srgbClr val="B1D249"/>
                    </a:solidFill>
                    <a:latin typeface="Roboto" panose="020B0604020202020204" charset="0"/>
                    <a:ea typeface="Roboto" panose="020B0604020202020204" charset="0"/>
                  </a:rPr>
                  <a:t>loss</a:t>
                </a:r>
                <a:r>
                  <a:rPr lang="nl-NL" sz="3200" i="1" u="sng" dirty="0">
                    <a:solidFill>
                      <a:srgbClr val="B1D249"/>
                    </a:solidFill>
                    <a:latin typeface="Roboto" panose="020B0604020202020204" charset="0"/>
                    <a:ea typeface="Roboto" panose="020B0604020202020204" charset="0"/>
                  </a:rPr>
                  <a:t>: </a:t>
                </a:r>
                <a:br>
                  <a:rPr lang="nl-NL" sz="3200" i="1" u="sng" dirty="0">
                    <a:solidFill>
                      <a:srgbClr val="B1D249"/>
                    </a:solidFill>
                    <a:latin typeface="Roboto" panose="020B0604020202020204" charset="0"/>
                    <a:ea typeface="Roboto" panose="020B0604020202020204" charset="0"/>
                  </a:rPr>
                </a:br>
                <a:r>
                  <a:rPr lang="nl-NL" sz="3200" i="1" u="sng" dirty="0">
                    <a:solidFill>
                      <a:srgbClr val="B1D249"/>
                    </a:solidFill>
                    <a:latin typeface="Roboto" panose="020B0604020202020204" charset="0"/>
                    <a:ea typeface="Roboto" panose="020B0604020202020204" charset="0"/>
                  </a:rPr>
                  <a:t>H </a:t>
                </a:r>
                <a:r>
                  <a:rPr lang="nl-NL" sz="3200" i="1" u="sng" dirty="0">
                    <a:solidFill>
                      <a:schemeClr val="bg1">
                        <a:lumMod val="85000"/>
                      </a:schemeClr>
                    </a:solidFill>
                    <a:latin typeface="Roboto" panose="020B0604020202020204" charset="0"/>
                    <a:ea typeface="Roboto" panose="020B0604020202020204" charset="0"/>
                  </a:rPr>
                  <a:t>[W</a:t>
                </a:r>
                <a:r>
                  <a:rPr lang="nl-NL" sz="3200" i="1" u="sng" dirty="0">
                    <a:solidFill>
                      <a:schemeClr val="bg1">
                        <a:lumMod val="85000"/>
                      </a:schemeClr>
                    </a:solidFill>
                    <a:ea typeface="Cambria Math" panose="02040503050406030204" pitchFamily="18" charset="0"/>
                  </a:rPr>
                  <a:t>/</a:t>
                </a:r>
                <a14:m>
                  <m:oMath xmlns:m="http://schemas.openxmlformats.org/officeDocument/2006/math">
                    <m:r>
                      <a:rPr lang="nl-NL" sz="3200" i="1" u="sng">
                        <a:solidFill>
                          <a:schemeClr val="bg1">
                            <a:lumMod val="85000"/>
                          </a:schemeClr>
                        </a:solidFill>
                        <a:latin typeface="Cambria Math" panose="02040503050406030204" pitchFamily="18" charset="0"/>
                        <a:ea typeface="Cambria Math" panose="02040503050406030204" pitchFamily="18" charset="0"/>
                      </a:rPr>
                      <m:t> </m:t>
                    </m:r>
                  </m:oMath>
                </a14:m>
                <a:r>
                  <a:rPr lang="nl-NL" sz="3200" i="1" u="sng" dirty="0">
                    <a:solidFill>
                      <a:schemeClr val="bg1">
                        <a:lumMod val="85000"/>
                      </a:schemeClr>
                    </a:solidFill>
                    <a:latin typeface="Roboto" panose="020B0604020202020204" charset="0"/>
                    <a:ea typeface="Roboto" panose="020B0604020202020204" charset="0"/>
                  </a:rPr>
                  <a:t>K]</a:t>
                </a:r>
                <a:br>
                  <a:rPr lang="nl-NL" sz="3200" b="1" i="1" u="sng" dirty="0">
                    <a:solidFill>
                      <a:srgbClr val="B1D249"/>
                    </a:solidFill>
                    <a:latin typeface="Roboto" panose="020B0604020202020204" charset="0"/>
                    <a:ea typeface="Roboto" panose="020B0604020202020204" charset="0"/>
                  </a:rPr>
                </a:br>
                <a14:m>
                  <m:oMathPara xmlns:m="http://schemas.openxmlformats.org/officeDocument/2006/math">
                    <m:oMathParaPr>
                      <m:jc m:val="centerGroup"/>
                    </m:oMathParaPr>
                    <m:oMath xmlns:m="http://schemas.openxmlformats.org/officeDocument/2006/math">
                      <m:r>
                        <a:rPr lang="nl-NL" sz="3200" i="1">
                          <a:solidFill>
                            <a:schemeClr val="tx1"/>
                          </a:solidFill>
                          <a:latin typeface="Cambria Math" panose="02040503050406030204" pitchFamily="18" charset="0"/>
                          <a:ea typeface="Cambria Math" panose="02040503050406030204" pitchFamily="18" charset="0"/>
                        </a:rPr>
                        <m:t>× </m:t>
                      </m:r>
                    </m:oMath>
                  </m:oMathPara>
                </a14:m>
                <a:br>
                  <a:rPr lang="nl-NL" sz="3200" dirty="0">
                    <a:solidFill>
                      <a:schemeClr val="tx1"/>
                    </a:solidFill>
                    <a:latin typeface="Roboto" panose="020B0604020202020204" charset="0"/>
                    <a:ea typeface="Roboto" panose="020B0604020202020204" charset="0"/>
                  </a:rPr>
                </a:br>
                <a:r>
                  <a:rPr lang="nl-NL" sz="3200" dirty="0" err="1">
                    <a:solidFill>
                      <a:schemeClr val="tx1"/>
                    </a:solidFill>
                    <a:latin typeface="Roboto" panose="020B0604020202020204" charset="0"/>
                    <a:ea typeface="Roboto" panose="020B0604020202020204" charset="0"/>
                  </a:rPr>
                  <a:t>effective</a:t>
                </a:r>
                <a:r>
                  <a:rPr lang="nl-NL" sz="3200" dirty="0">
                    <a:solidFill>
                      <a:schemeClr val="tx1"/>
                    </a:solidFill>
                    <a:latin typeface="Roboto" panose="020B0604020202020204" charset="0"/>
                    <a:ea typeface="Roboto" panose="020B0604020202020204" charset="0"/>
                  </a:rPr>
                  <a:t> heat </a:t>
                </a:r>
                <a:r>
                  <a:rPr lang="nl-NL" sz="3200" dirty="0" err="1">
                    <a:solidFill>
                      <a:schemeClr val="tx1"/>
                    </a:solidFill>
                    <a:latin typeface="Roboto" panose="020B0604020202020204" charset="0"/>
                    <a:ea typeface="Roboto" panose="020B0604020202020204" charset="0"/>
                  </a:rPr>
                  <a:t>demand</a:t>
                </a:r>
                <a:r>
                  <a:rPr lang="nl-NL" sz="3200" dirty="0">
                    <a:solidFill>
                      <a:schemeClr val="tx1"/>
                    </a:solidFill>
                    <a:latin typeface="Roboto" panose="020B0604020202020204" charset="0"/>
                    <a:ea typeface="Roboto" panose="020B0604020202020204" charset="0"/>
                  </a:rPr>
                  <a:t>:</a:t>
                </a:r>
                <a:br>
                  <a:rPr lang="nl-NL" sz="3200" dirty="0">
                    <a:solidFill>
                      <a:schemeClr val="tx1"/>
                    </a:solidFill>
                    <a:latin typeface="Roboto" panose="020B0604020202020204" charset="0"/>
                    <a:ea typeface="Roboto" panose="020B0604020202020204" charset="0"/>
                  </a:rPr>
                </a:br>
                <a:r>
                  <a:rPr lang="el-GR" sz="3200" dirty="0">
                    <a:solidFill>
                      <a:schemeClr val="tx1"/>
                    </a:solidFill>
                    <a:latin typeface="Calibri" panose="020F0502020204030204" pitchFamily="34" charset="0"/>
                    <a:ea typeface="Roboto" panose="020B0604020202020204" charset="0"/>
                    <a:cs typeface="Calibri" panose="020F0502020204030204" pitchFamily="34" charset="0"/>
                  </a:rPr>
                  <a:t>Δ</a:t>
                </a:r>
                <a:r>
                  <a:rPr lang="nl-NL" sz="3200" dirty="0">
                    <a:solidFill>
                      <a:schemeClr val="tx1"/>
                    </a:solidFill>
                    <a:latin typeface="Roboto" panose="020B0604020202020204" charset="0"/>
                    <a:ea typeface="Roboto" panose="020B0604020202020204" charset="0"/>
                  </a:rPr>
                  <a:t>S </a:t>
                </a:r>
                <a:r>
                  <a:rPr lang="nl-NL" sz="3200" dirty="0">
                    <a:solidFill>
                      <a:schemeClr val="bg1">
                        <a:lumMod val="85000"/>
                      </a:schemeClr>
                    </a:solidFill>
                    <a:latin typeface="Roboto" panose="020B0604020202020204" charset="0"/>
                    <a:ea typeface="Roboto" panose="020B0604020202020204" charset="0"/>
                  </a:rPr>
                  <a:t>[K</a:t>
                </a:r>
                <a:r>
                  <a:rPr lang="nl-NL" sz="3200" dirty="0">
                    <a:solidFill>
                      <a:schemeClr val="bg1">
                        <a:lumMod val="85000"/>
                      </a:schemeClr>
                    </a:solidFill>
                    <a:ea typeface="Cambria Math" panose="02040503050406030204" pitchFamily="18" charset="0"/>
                  </a:rPr>
                  <a:t> </a:t>
                </a:r>
                <a14:m>
                  <m:oMath xmlns:m="http://schemas.openxmlformats.org/officeDocument/2006/math">
                    <m:r>
                      <a:rPr lang="nl-NL" sz="3200" i="1">
                        <a:solidFill>
                          <a:schemeClr val="bg1">
                            <a:lumMod val="85000"/>
                          </a:schemeClr>
                        </a:solidFill>
                        <a:latin typeface="Cambria Math" panose="02040503050406030204" pitchFamily="18" charset="0"/>
                        <a:ea typeface="Cambria Math" panose="02040503050406030204" pitchFamily="18" charset="0"/>
                      </a:rPr>
                      <m:t>∙ </m:t>
                    </m:r>
                  </m:oMath>
                </a14:m>
                <a:r>
                  <a:rPr lang="nl-NL" sz="3200" dirty="0">
                    <a:solidFill>
                      <a:schemeClr val="bg1">
                        <a:lumMod val="85000"/>
                      </a:schemeClr>
                    </a:solidFill>
                    <a:latin typeface="Roboto" panose="020B0604020202020204" charset="0"/>
                    <a:ea typeface="Roboto" panose="020B0604020202020204" charset="0"/>
                  </a:rPr>
                  <a:t>s]</a:t>
                </a:r>
                <a:br>
                  <a:rPr lang="nl-NL" sz="3200" dirty="0">
                    <a:solidFill>
                      <a:schemeClr val="bg1">
                        <a:lumMod val="50000"/>
                      </a:schemeClr>
                    </a:solidFill>
                    <a:latin typeface="Roboto" panose="020B0604020202020204" charset="0"/>
                    <a:ea typeface="Roboto" panose="020B0604020202020204" charset="0"/>
                  </a:rPr>
                </a:br>
                <a:br>
                  <a:rPr lang="nl-NL" sz="3200" dirty="0">
                    <a:solidFill>
                      <a:schemeClr val="tx1"/>
                    </a:solidFill>
                    <a:latin typeface="Roboto" panose="020B0604020202020204" charset="0"/>
                    <a:ea typeface="Roboto" panose="020B0604020202020204" charset="0"/>
                  </a:rPr>
                </a:br>
                <a:r>
                  <a:rPr lang="nl-NL" sz="3200" dirty="0">
                    <a:solidFill>
                      <a:schemeClr val="tx1"/>
                    </a:solidFill>
                    <a:latin typeface="Roboto" panose="020B0604020202020204" charset="0"/>
                    <a:ea typeface="Roboto" panose="020B0604020202020204" charset="0"/>
                  </a:rPr>
                  <a:t> </a:t>
                </a:r>
                <a:br>
                  <a:rPr lang="nl-NL" sz="3200" dirty="0">
                    <a:solidFill>
                      <a:schemeClr val="tx1"/>
                    </a:solidFill>
                    <a:latin typeface="Roboto" panose="020B0604020202020204" charset="0"/>
                    <a:ea typeface="Roboto" panose="020B0604020202020204" charset="0"/>
                  </a:rPr>
                </a:br>
                <a:r>
                  <a:rPr lang="nl-NL" sz="3200" dirty="0" err="1">
                    <a:solidFill>
                      <a:schemeClr val="tx1"/>
                    </a:solidFill>
                    <a:latin typeface="Roboto" panose="020B0604020202020204" charset="0"/>
                    <a:ea typeface="Roboto" panose="020B0604020202020204" charset="0"/>
                  </a:rPr>
                  <a:t>where</a:t>
                </a:r>
                <a:r>
                  <a:rPr lang="nl-NL" sz="3200" dirty="0">
                    <a:solidFill>
                      <a:schemeClr val="tx1"/>
                    </a:solidFill>
                    <a:latin typeface="Roboto" panose="020B0604020202020204" charset="0"/>
                    <a:ea typeface="Roboto" panose="020B0604020202020204" charset="0"/>
                  </a:rPr>
                  <a:t> </a:t>
                </a:r>
                <a:br>
                  <a:rPr lang="nl-NL" sz="3200" dirty="0">
                    <a:solidFill>
                      <a:schemeClr val="tx1"/>
                    </a:solidFill>
                    <a:latin typeface="Roboto" panose="020B0604020202020204" charset="0"/>
                    <a:ea typeface="Roboto" panose="020B0604020202020204" charset="0"/>
                  </a:rPr>
                </a:br>
                <a:br>
                  <a:rPr lang="nl-NL" sz="3200" dirty="0">
                    <a:solidFill>
                      <a:schemeClr val="tx1"/>
                    </a:solidFill>
                    <a:latin typeface="Roboto" panose="020B0604020202020204" charset="0"/>
                    <a:ea typeface="Roboto" panose="020B0604020202020204" charset="0"/>
                  </a:rPr>
                </a:br>
                <a:r>
                  <a:rPr lang="el-GR" sz="3200" dirty="0">
                    <a:solidFill>
                      <a:schemeClr val="tx1"/>
                    </a:solidFill>
                    <a:latin typeface="Calibri" panose="020F0502020204030204" pitchFamily="34" charset="0"/>
                    <a:ea typeface="Roboto" panose="020B0604020202020204" charset="0"/>
                    <a:cs typeface="Calibri" panose="020F0502020204030204" pitchFamily="34" charset="0"/>
                  </a:rPr>
                  <a:t>Δ</a:t>
                </a:r>
                <a:r>
                  <a:rPr lang="nl-NL" sz="3200" dirty="0">
                    <a:solidFill>
                      <a:schemeClr val="tx1"/>
                    </a:solidFill>
                    <a:latin typeface="Roboto" panose="020B0604020202020204" charset="0"/>
                    <a:ea typeface="Roboto" panose="020B0604020202020204" charset="0"/>
                  </a:rPr>
                  <a:t>S = </a:t>
                </a:r>
                <a:br>
                  <a:rPr lang="nl-NL" sz="3200" dirty="0">
                    <a:solidFill>
                      <a:schemeClr val="tx1"/>
                    </a:solidFill>
                    <a:latin typeface="Roboto" panose="020B0604020202020204" charset="0"/>
                    <a:ea typeface="Roboto" panose="020B0604020202020204" charset="0"/>
                  </a:rPr>
                </a:br>
                <a:r>
                  <a:rPr lang="nl-NL" sz="3200" dirty="0">
                    <a:solidFill>
                      <a:schemeClr val="tx1"/>
                    </a:solidFill>
                    <a:latin typeface="Roboto" panose="020B0604020202020204" charset="0"/>
                    <a:ea typeface="Roboto" panose="020B0604020202020204" charset="0"/>
                  </a:rPr>
                  <a:t>(</a:t>
                </a:r>
                <a:r>
                  <a:rPr lang="nl-NL" sz="3200" dirty="0" err="1">
                    <a:solidFill>
                      <a:schemeClr val="accent5"/>
                    </a:solidFill>
                    <a:latin typeface="Roboto" panose="020B0604020202020204" charset="0"/>
                    <a:ea typeface="Roboto" panose="020B0604020202020204" charset="0"/>
                  </a:rPr>
                  <a:t>T</a:t>
                </a:r>
                <a:r>
                  <a:rPr lang="nl-NL" sz="3200" baseline="-25000" dirty="0" err="1">
                    <a:solidFill>
                      <a:schemeClr val="accent5"/>
                    </a:solidFill>
                    <a:latin typeface="Roboto" panose="020B0604020202020204" charset="0"/>
                    <a:ea typeface="Roboto" panose="020B0604020202020204" charset="0"/>
                  </a:rPr>
                  <a:t>in</a:t>
                </a:r>
                <a:r>
                  <a:rPr lang="nl-NL" sz="3200" dirty="0" err="1">
                    <a:solidFill>
                      <a:schemeClr val="tx1"/>
                    </a:solidFill>
                    <a:latin typeface="Roboto" panose="020B0604020202020204" charset="0"/>
                    <a:ea typeface="Roboto" panose="020B0604020202020204" charset="0"/>
                  </a:rPr>
                  <a:t>-T</a:t>
                </a:r>
                <a:r>
                  <a:rPr lang="nl-NL" sz="3200" baseline="-25000" dirty="0" err="1">
                    <a:solidFill>
                      <a:schemeClr val="tx1"/>
                    </a:solidFill>
                    <a:latin typeface="Roboto" panose="020B0604020202020204" charset="0"/>
                    <a:ea typeface="Roboto" panose="020B0604020202020204" charset="0"/>
                  </a:rPr>
                  <a:t>out;eff</a:t>
                </a:r>
                <a:r>
                  <a:rPr lang="nl-NL" sz="3200" dirty="0">
                    <a:solidFill>
                      <a:schemeClr val="tx1"/>
                    </a:solidFill>
                    <a:latin typeface="Roboto" panose="020B0604020202020204" charset="0"/>
                    <a:ea typeface="Roboto" panose="020B0604020202020204" charset="0"/>
                  </a:rPr>
                  <a:t>) </a:t>
                </a:r>
                <a:r>
                  <a:rPr lang="nl-NL" sz="3200" dirty="0">
                    <a:solidFill>
                      <a:schemeClr val="bg1">
                        <a:lumMod val="85000"/>
                      </a:schemeClr>
                    </a:solidFill>
                    <a:latin typeface="Roboto" panose="020B0604020202020204" charset="0"/>
                    <a:ea typeface="Roboto" panose="020B0604020202020204" charset="0"/>
                  </a:rPr>
                  <a:t>[K]</a:t>
                </a:r>
                <a:r>
                  <a:rPr lang="nl-NL" sz="3200" dirty="0">
                    <a:solidFill>
                      <a:schemeClr val="tx1"/>
                    </a:solidFill>
                    <a:latin typeface="Roboto" panose="020B0604020202020204" charset="0"/>
                    <a:ea typeface="Roboto" panose="020B0604020202020204" charset="0"/>
                  </a:rPr>
                  <a:t> </a:t>
                </a:r>
                <a14:m>
                  <m:oMath xmlns:m="http://schemas.openxmlformats.org/officeDocument/2006/math">
                    <m:r>
                      <a:rPr lang="nl-NL" sz="3200" i="1">
                        <a:solidFill>
                          <a:schemeClr val="tx1"/>
                        </a:solidFill>
                        <a:latin typeface="Cambria Math" panose="02040503050406030204" pitchFamily="18" charset="0"/>
                        <a:ea typeface="Cambria Math" panose="02040503050406030204" pitchFamily="18" charset="0"/>
                      </a:rPr>
                      <m:t>∙</m:t>
                    </m:r>
                  </m:oMath>
                </a14:m>
                <a:r>
                  <a:rPr lang="nl-NL" sz="3200" dirty="0">
                    <a:solidFill>
                      <a:schemeClr val="tx1"/>
                    </a:solidFill>
                    <a:latin typeface="Roboto" panose="020B0604020202020204" charset="0"/>
                    <a:ea typeface="Roboto" panose="020B0604020202020204" charset="0"/>
                  </a:rPr>
                  <a:t> </a:t>
                </a:r>
                <a:r>
                  <a:rPr lang="el-GR" sz="3200" dirty="0">
                    <a:solidFill>
                      <a:srgbClr val="F16682"/>
                    </a:solidFill>
                    <a:latin typeface="Calibri" panose="020F0502020204030204" pitchFamily="34" charset="0"/>
                    <a:ea typeface="Roboto" panose="020B0604020202020204" charset="0"/>
                    <a:cs typeface="Calibri" panose="020F0502020204030204" pitchFamily="34" charset="0"/>
                  </a:rPr>
                  <a:t>Δ</a:t>
                </a:r>
                <a:r>
                  <a:rPr lang="nl-NL" sz="3200" dirty="0">
                    <a:solidFill>
                      <a:srgbClr val="F16682"/>
                    </a:solidFill>
                    <a:latin typeface="Roboto" panose="020B0604020202020204" charset="0"/>
                    <a:ea typeface="Roboto" panose="020B0604020202020204" charset="0"/>
                  </a:rPr>
                  <a:t>t</a:t>
                </a:r>
                <a:r>
                  <a:rPr lang="nl-NL" sz="3200" dirty="0">
                    <a:solidFill>
                      <a:schemeClr val="tx1"/>
                    </a:solidFill>
                    <a:latin typeface="Roboto" panose="020B0604020202020204" charset="0"/>
                    <a:ea typeface="Roboto" panose="020B0604020202020204" charset="0"/>
                  </a:rPr>
                  <a:t> </a:t>
                </a:r>
                <a:r>
                  <a:rPr lang="nl-NL" sz="3200" dirty="0">
                    <a:solidFill>
                      <a:schemeClr val="bg1">
                        <a:lumMod val="85000"/>
                      </a:schemeClr>
                    </a:solidFill>
                    <a:latin typeface="Roboto" panose="020B0604020202020204" charset="0"/>
                    <a:ea typeface="Roboto" panose="020B0604020202020204" charset="0"/>
                  </a:rPr>
                  <a:t>[s]</a:t>
                </a:r>
                <a:endParaRPr lang="en-US" sz="3200" dirty="0">
                  <a:solidFill>
                    <a:schemeClr val="tx1"/>
                  </a:solidFill>
                  <a:latin typeface="Roboto" panose="020B0604020202020204" charset="0"/>
                  <a:ea typeface="Roboto" panose="020B0604020202020204" charset="0"/>
                </a:endParaRPr>
              </a:p>
            </p:txBody>
          </p:sp>
        </mc:Choice>
        <mc:Fallback xmlns="">
          <p:sp>
            <p:nvSpPr>
              <p:cNvPr id="18" name="Callout: Bent Line 17">
                <a:extLst>
                  <a:ext uri="{FF2B5EF4-FFF2-40B4-BE49-F238E27FC236}">
                    <a16:creationId xmlns:a16="http://schemas.microsoft.com/office/drawing/2014/main" id="{24CA4AA5-E15D-4996-8784-8FF73F7051AE}"/>
                  </a:ext>
                </a:extLst>
              </p:cNvPr>
              <p:cNvSpPr>
                <a:spLocks noRot="1" noChangeAspect="1" noMove="1" noResize="1" noEditPoints="1" noAdjustHandles="1" noChangeArrowheads="1" noChangeShapeType="1" noTextEdit="1"/>
              </p:cNvSpPr>
              <p:nvPr/>
            </p:nvSpPr>
            <p:spPr>
              <a:xfrm flipH="1">
                <a:off x="177346" y="5146931"/>
                <a:ext cx="4629432" cy="5949693"/>
              </a:xfrm>
              <a:prstGeom prst="borderCallout2">
                <a:avLst>
                  <a:gd name="adj1" fmla="val 18751"/>
                  <a:gd name="adj2" fmla="val -2520"/>
                  <a:gd name="adj3" fmla="val 18750"/>
                  <a:gd name="adj4" fmla="val -16667"/>
                  <a:gd name="adj5" fmla="val 35206"/>
                  <a:gd name="adj6" fmla="val -30551"/>
                </a:avLst>
              </a:prstGeom>
              <a:blipFill>
                <a:blip r:embed="rId6"/>
                <a:stretch>
                  <a:fillRect/>
                </a:stretch>
              </a:blipFill>
              <a:ln>
                <a:solidFill>
                  <a:schemeClr val="tx1"/>
                </a:solidFill>
                <a:prstDash val="lgDash"/>
              </a:ln>
            </p:spPr>
            <p:txBody>
              <a:bodyPr/>
              <a:lstStyle/>
              <a:p>
                <a:r>
                  <a:rPr lang="en-US">
                    <a:noFill/>
                  </a:rPr>
                  <a:t> </a:t>
                </a:r>
              </a:p>
            </p:txBody>
          </p:sp>
        </mc:Fallback>
      </mc:AlternateContent>
      <p:sp>
        <p:nvSpPr>
          <p:cNvPr id="19" name="TextBox 18">
            <a:extLst>
              <a:ext uri="{FF2B5EF4-FFF2-40B4-BE49-F238E27FC236}">
                <a16:creationId xmlns:a16="http://schemas.microsoft.com/office/drawing/2014/main" id="{83A16D8C-5EEC-4388-AC3C-14B64D43BD58}"/>
              </a:ext>
            </a:extLst>
          </p:cNvPr>
          <p:cNvSpPr txBox="1"/>
          <p:nvPr/>
        </p:nvSpPr>
        <p:spPr>
          <a:xfrm>
            <a:off x="5351034" y="12635278"/>
            <a:ext cx="4608512" cy="646331"/>
          </a:xfrm>
          <a:prstGeom prst="rect">
            <a:avLst/>
          </a:prstGeom>
          <a:noFill/>
        </p:spPr>
        <p:txBody>
          <a:bodyPr wrap="square" rtlCol="0">
            <a:spAutoFit/>
          </a:bodyPr>
          <a:lstStyle/>
          <a:p>
            <a:pPr algn="ctr"/>
            <a:r>
              <a:rPr lang="nl-NL" sz="3600" dirty="0">
                <a:latin typeface="Roboto" panose="020B0604020202020204" charset="0"/>
                <a:ea typeface="Roboto" panose="020B0604020202020204" charset="0"/>
              </a:rPr>
              <a:t>heat </a:t>
            </a:r>
            <a:r>
              <a:rPr lang="nl-NL" sz="3600" dirty="0" err="1">
                <a:latin typeface="Roboto" panose="020B0604020202020204" charset="0"/>
                <a:ea typeface="Roboto" panose="020B0604020202020204" charset="0"/>
              </a:rPr>
              <a:t>loss</a:t>
            </a:r>
            <a:r>
              <a:rPr lang="nl-NL" sz="3600" dirty="0">
                <a:latin typeface="Roboto" panose="020B0604020202020204" charset="0"/>
                <a:ea typeface="Roboto" panose="020B0604020202020204" charset="0"/>
              </a:rPr>
              <a:t>: </a:t>
            </a:r>
            <a:r>
              <a:rPr lang="el-GR" sz="3600" dirty="0">
                <a:latin typeface="Calibri" panose="020F0502020204030204" pitchFamily="34" charset="0"/>
                <a:ea typeface="Roboto" panose="020B0604020202020204" charset="0"/>
                <a:cs typeface="Calibri" panose="020F0502020204030204" pitchFamily="34" charset="0"/>
              </a:rPr>
              <a:t>Δ</a:t>
            </a:r>
            <a:r>
              <a:rPr lang="nl-NL" sz="3600" dirty="0" err="1">
                <a:latin typeface="Calibri" panose="020F0502020204030204" pitchFamily="34" charset="0"/>
                <a:ea typeface="Roboto" panose="020B0604020202020204" charset="0"/>
                <a:cs typeface="Calibri" panose="020F0502020204030204" pitchFamily="34" charset="0"/>
              </a:rPr>
              <a:t>Q</a:t>
            </a:r>
            <a:r>
              <a:rPr lang="nl-NL" sz="3600" baseline="-25000" dirty="0" err="1">
                <a:latin typeface="Roboto" panose="020B0604020202020204" charset="0"/>
                <a:ea typeface="Roboto" panose="020B0604020202020204" charset="0"/>
              </a:rPr>
              <a:t>loss</a:t>
            </a:r>
            <a:r>
              <a:rPr lang="nl-NL" sz="3600" dirty="0">
                <a:latin typeface="Roboto" panose="020B0604020202020204" charset="0"/>
                <a:ea typeface="Roboto" panose="020B0604020202020204" charset="0"/>
              </a:rPr>
              <a:t> </a:t>
            </a:r>
            <a:r>
              <a:rPr lang="nl-NL" sz="3600" dirty="0">
                <a:solidFill>
                  <a:schemeClr val="bg1">
                    <a:lumMod val="85000"/>
                  </a:schemeClr>
                </a:solidFill>
                <a:latin typeface="Roboto" panose="020B0604020202020204" charset="0"/>
                <a:ea typeface="Roboto" panose="020B0604020202020204" charset="0"/>
              </a:rPr>
              <a:t>[J]</a:t>
            </a:r>
            <a:endParaRPr lang="en-US" sz="3600" dirty="0">
              <a:solidFill>
                <a:schemeClr val="bg1">
                  <a:lumMod val="50000"/>
                </a:schemeClr>
              </a:solidFill>
              <a:latin typeface="Roboto" panose="020B0604020202020204" charset="0"/>
              <a:ea typeface="Roboto" panose="020B0604020202020204" charset="0"/>
            </a:endParaRPr>
          </a:p>
        </p:txBody>
      </p:sp>
      <p:sp>
        <p:nvSpPr>
          <p:cNvPr id="20" name="TextBox 19">
            <a:extLst>
              <a:ext uri="{FF2B5EF4-FFF2-40B4-BE49-F238E27FC236}">
                <a16:creationId xmlns:a16="http://schemas.microsoft.com/office/drawing/2014/main" id="{8AADB398-C2F0-4468-9FAA-5EC29222242B}"/>
              </a:ext>
            </a:extLst>
          </p:cNvPr>
          <p:cNvSpPr txBox="1"/>
          <p:nvPr/>
        </p:nvSpPr>
        <p:spPr>
          <a:xfrm>
            <a:off x="12263802" y="12634767"/>
            <a:ext cx="4608512" cy="646331"/>
          </a:xfrm>
          <a:prstGeom prst="rect">
            <a:avLst/>
          </a:prstGeom>
          <a:noFill/>
        </p:spPr>
        <p:txBody>
          <a:bodyPr wrap="square" rtlCol="0">
            <a:spAutoFit/>
          </a:bodyPr>
          <a:lstStyle/>
          <a:p>
            <a:pPr algn="ctr"/>
            <a:r>
              <a:rPr lang="nl-NL" sz="3600" dirty="0">
                <a:latin typeface="Roboto" panose="020B0604020202020204" charset="0"/>
                <a:ea typeface="Roboto" panose="020B0604020202020204" charset="0"/>
              </a:rPr>
              <a:t>heat </a:t>
            </a:r>
            <a:r>
              <a:rPr lang="nl-NL" sz="3600" dirty="0" err="1">
                <a:latin typeface="Roboto" panose="020B0604020202020204" charset="0"/>
                <a:ea typeface="Roboto" panose="020B0604020202020204" charset="0"/>
              </a:rPr>
              <a:t>gain</a:t>
            </a:r>
            <a:r>
              <a:rPr lang="nl-NL" sz="3600" dirty="0">
                <a:latin typeface="Roboto" panose="020B0604020202020204" charset="0"/>
                <a:ea typeface="Roboto" panose="020B0604020202020204" charset="0"/>
              </a:rPr>
              <a:t>: </a:t>
            </a:r>
            <a:r>
              <a:rPr lang="el-GR" sz="3600" dirty="0">
                <a:latin typeface="Calibri" panose="020F0502020204030204" pitchFamily="34" charset="0"/>
                <a:ea typeface="Roboto" panose="020B0604020202020204" charset="0"/>
                <a:cs typeface="Calibri" panose="020F0502020204030204" pitchFamily="34" charset="0"/>
              </a:rPr>
              <a:t>Δ</a:t>
            </a:r>
            <a:r>
              <a:rPr lang="nl-NL" sz="3600" dirty="0" err="1">
                <a:latin typeface="Calibri" panose="020F0502020204030204" pitchFamily="34" charset="0"/>
                <a:ea typeface="Roboto" panose="020B0604020202020204" charset="0"/>
                <a:cs typeface="Calibri" panose="020F0502020204030204" pitchFamily="34" charset="0"/>
              </a:rPr>
              <a:t>Q</a:t>
            </a:r>
            <a:r>
              <a:rPr lang="nl-NL" sz="3600" baseline="-25000" dirty="0" err="1">
                <a:latin typeface="Roboto" panose="020B0604020202020204" charset="0"/>
                <a:ea typeface="Roboto" panose="020B0604020202020204" charset="0"/>
              </a:rPr>
              <a:t>gain</a:t>
            </a:r>
            <a:r>
              <a:rPr lang="nl-NL" sz="3600" dirty="0">
                <a:latin typeface="Roboto" panose="020B0604020202020204" charset="0"/>
                <a:ea typeface="Roboto" panose="020B0604020202020204" charset="0"/>
              </a:rPr>
              <a:t> </a:t>
            </a:r>
            <a:r>
              <a:rPr lang="nl-NL" sz="3600" dirty="0">
                <a:solidFill>
                  <a:schemeClr val="bg1">
                    <a:lumMod val="85000"/>
                  </a:schemeClr>
                </a:solidFill>
                <a:latin typeface="Roboto" panose="020B0604020202020204" charset="0"/>
                <a:ea typeface="Roboto" panose="020B0604020202020204" charset="0"/>
              </a:rPr>
              <a:t>[J]</a:t>
            </a:r>
            <a:endParaRPr lang="en-US" sz="3600" dirty="0">
              <a:solidFill>
                <a:schemeClr val="bg1">
                  <a:lumMod val="65000"/>
                </a:schemeClr>
              </a:solidFill>
              <a:latin typeface="Roboto" panose="020B0604020202020204" charset="0"/>
              <a:ea typeface="Roboto" panose="020B0604020202020204" charset="0"/>
            </a:endParaRPr>
          </a:p>
        </p:txBody>
      </p:sp>
      <mc:AlternateContent xmlns:mc="http://schemas.openxmlformats.org/markup-compatibility/2006" xmlns:a14="http://schemas.microsoft.com/office/drawing/2010/main">
        <mc:Choice Requires="a14">
          <p:sp>
            <p:nvSpPr>
              <p:cNvPr id="21" name="Callout: Bent Line 20">
                <a:extLst>
                  <a:ext uri="{FF2B5EF4-FFF2-40B4-BE49-F238E27FC236}">
                    <a16:creationId xmlns:a16="http://schemas.microsoft.com/office/drawing/2014/main" id="{85660AE3-5BF4-4EE6-A2E0-EB4FBB3F2CF1}"/>
                  </a:ext>
                </a:extLst>
              </p:cNvPr>
              <p:cNvSpPr/>
              <p:nvPr/>
            </p:nvSpPr>
            <p:spPr>
              <a:xfrm>
                <a:off x="17249855" y="9014369"/>
                <a:ext cx="7008107" cy="2450199"/>
              </a:xfrm>
              <a:prstGeom prst="borderCallout2">
                <a:avLst>
                  <a:gd name="adj1" fmla="val 54619"/>
                  <a:gd name="adj2" fmla="val -2592"/>
                  <a:gd name="adj3" fmla="val 64467"/>
                  <a:gd name="adj4" fmla="val -3552"/>
                  <a:gd name="adj5" fmla="val 66125"/>
                  <a:gd name="adj6" fmla="val -13225"/>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dirty="0">
                    <a:solidFill>
                      <a:schemeClr val="tx1"/>
                    </a:solidFill>
                    <a:latin typeface="Roboto" panose="020B0604020202020204" charset="0"/>
                    <a:ea typeface="Roboto" panose="020B0604020202020204" charset="0"/>
                  </a:rPr>
                  <a:t>Σ</a:t>
                </a:r>
                <a:r>
                  <a:rPr lang="nl-NL" sz="3600" dirty="0">
                    <a:solidFill>
                      <a:schemeClr val="tx1"/>
                    </a:solidFill>
                    <a:latin typeface="Roboto" panose="020B0604020202020204" charset="0"/>
                    <a:ea typeface="Roboto" panose="020B0604020202020204" charset="0"/>
                  </a:rPr>
                  <a:t>(</a:t>
                </a:r>
                <a14:m>
                  <m:oMath xmlns:m="http://schemas.openxmlformats.org/officeDocument/2006/math">
                    <m:r>
                      <m:rPr>
                        <m:nor/>
                      </m:rPr>
                      <a:rPr lang="nl-NL" sz="3600" dirty="0">
                        <a:solidFill>
                          <a:schemeClr val="accent5"/>
                        </a:solidFill>
                        <a:latin typeface="Roboto" panose="020B0604020202020204" charset="0"/>
                        <a:ea typeface="Roboto" panose="020B0604020202020204" charset="0"/>
                      </a:rPr>
                      <m:t>I</m:t>
                    </m:r>
                    <m:r>
                      <m:rPr>
                        <m:nor/>
                      </m:rPr>
                      <a:rPr lang="nl-NL" sz="3600" baseline="-25000" dirty="0">
                        <a:solidFill>
                          <a:schemeClr val="accent5"/>
                        </a:solidFill>
                        <a:latin typeface="Roboto" panose="020B0604020202020204" charset="0"/>
                        <a:ea typeface="Roboto" panose="020B0604020202020204" charset="0"/>
                      </a:rPr>
                      <m:t>t</m:t>
                    </m:r>
                    <m:r>
                      <a:rPr lang="nl-NL" sz="3600" i="1">
                        <a:solidFill>
                          <a:schemeClr val="tx1"/>
                        </a:solidFill>
                        <a:latin typeface="Cambria Math" panose="02040503050406030204" pitchFamily="18" charset="0"/>
                        <a:ea typeface="Cambria Math" panose="02040503050406030204" pitchFamily="18" charset="0"/>
                      </a:rPr>
                      <m:t>∙</m:t>
                    </m:r>
                  </m:oMath>
                </a14:m>
                <a:r>
                  <a:rPr lang="nl-NL" sz="3600" dirty="0">
                    <a:solidFill>
                      <a:schemeClr val="tx1"/>
                    </a:solidFill>
                    <a:latin typeface="Roboto" panose="020B0604020202020204" charset="0"/>
                    <a:ea typeface="Roboto" panose="020B0604020202020204" charset="0"/>
                  </a:rPr>
                  <a:t> </a:t>
                </a:r>
                <a:r>
                  <a:rPr lang="el-GR" sz="3600" dirty="0">
                    <a:solidFill>
                      <a:srgbClr val="F16682"/>
                    </a:solidFill>
                    <a:latin typeface="Calibri" panose="020F0502020204030204" pitchFamily="34" charset="0"/>
                    <a:ea typeface="Roboto" panose="020B0604020202020204" charset="0"/>
                    <a:cs typeface="Calibri" panose="020F0502020204030204" pitchFamily="34" charset="0"/>
                  </a:rPr>
                  <a:t>Δ</a:t>
                </a:r>
                <a:r>
                  <a:rPr lang="nl-NL" sz="3600" dirty="0">
                    <a:solidFill>
                      <a:srgbClr val="F16682"/>
                    </a:solidFill>
                    <a:latin typeface="Roboto" panose="020B0604020202020204" charset="0"/>
                    <a:ea typeface="Roboto" panose="020B0604020202020204" charset="0"/>
                  </a:rPr>
                  <a:t>t</a:t>
                </a:r>
                <a:r>
                  <a:rPr lang="nl-NL" sz="3600" dirty="0">
                    <a:solidFill>
                      <a:schemeClr val="tx1"/>
                    </a:solidFill>
                    <a:latin typeface="Roboto" panose="020B0604020202020204" charset="0"/>
                    <a:ea typeface="Roboto" panose="020B0604020202020204" charset="0"/>
                  </a:rPr>
                  <a:t>)</a:t>
                </a:r>
                <a:r>
                  <a:rPr lang="en-US" sz="3600" dirty="0">
                    <a:solidFill>
                      <a:schemeClr val="tx1"/>
                    </a:solidFill>
                    <a:latin typeface="Roboto" panose="020B0604020202020204" charset="0"/>
                    <a:ea typeface="Roboto" panose="020B0604020202020204" charset="0"/>
                  </a:rPr>
                  <a:t> </a:t>
                </a:r>
                <a:r>
                  <a:rPr lang="en-US" sz="3600" dirty="0">
                    <a:solidFill>
                      <a:schemeClr val="bg1">
                        <a:lumMod val="85000"/>
                      </a:schemeClr>
                    </a:solidFill>
                    <a:latin typeface="Roboto" panose="020B0604020202020204" charset="0"/>
                    <a:ea typeface="Roboto" panose="020B0604020202020204" charset="0"/>
                  </a:rPr>
                  <a:t>[J/m</a:t>
                </a:r>
                <a:r>
                  <a:rPr lang="en-US" sz="3600" baseline="30000" dirty="0">
                    <a:solidFill>
                      <a:schemeClr val="bg1">
                        <a:lumMod val="85000"/>
                      </a:schemeClr>
                    </a:solidFill>
                    <a:latin typeface="Roboto" panose="020B0604020202020204" charset="0"/>
                    <a:ea typeface="Roboto" panose="020B0604020202020204" charset="0"/>
                  </a:rPr>
                  <a:t>2</a:t>
                </a:r>
                <a:r>
                  <a:rPr lang="en-US" sz="3600" dirty="0">
                    <a:solidFill>
                      <a:schemeClr val="bg1">
                        <a:lumMod val="85000"/>
                      </a:schemeClr>
                    </a:solidFill>
                    <a:latin typeface="Roboto" panose="020B0604020202020204" charset="0"/>
                    <a:ea typeface="Roboto" panose="020B0604020202020204" charset="0"/>
                  </a:rPr>
                  <a:t>]</a:t>
                </a:r>
                <a14:m>
                  <m:oMath xmlns:m="http://schemas.openxmlformats.org/officeDocument/2006/math">
                    <m:r>
                      <a:rPr lang="nl-NL" sz="3600" b="0" i="0" smtClean="0">
                        <a:solidFill>
                          <a:schemeClr val="tx1"/>
                        </a:solidFill>
                        <a:latin typeface="Cambria Math" panose="02040503050406030204" pitchFamily="18" charset="0"/>
                        <a:ea typeface="Cambria Math" panose="02040503050406030204" pitchFamily="18" charset="0"/>
                      </a:rPr>
                      <m:t> </m:t>
                    </m:r>
                    <m:r>
                      <a:rPr lang="nl-NL" sz="3600" i="1">
                        <a:solidFill>
                          <a:schemeClr val="tx1"/>
                        </a:solidFill>
                        <a:latin typeface="Cambria Math" panose="02040503050406030204" pitchFamily="18" charset="0"/>
                        <a:ea typeface="Cambria Math" panose="02040503050406030204" pitchFamily="18" charset="0"/>
                      </a:rPr>
                      <m:t>×</m:t>
                    </m:r>
                  </m:oMath>
                </a14:m>
                <a:r>
                  <a:rPr lang="nl-NL" sz="3600" i="1" dirty="0">
                    <a:solidFill>
                      <a:srgbClr val="B1D249"/>
                    </a:solidFill>
                    <a:latin typeface="Roboto" panose="020B0604020202020204" charset="0"/>
                    <a:ea typeface="Roboto" panose="020B0604020202020204" charset="0"/>
                  </a:rPr>
                  <a:t> A</a:t>
                </a:r>
                <a:r>
                  <a:rPr lang="nl-NL" sz="3600" i="1" baseline="-25000" dirty="0">
                    <a:solidFill>
                      <a:srgbClr val="B1D249"/>
                    </a:solidFill>
                    <a:latin typeface="Roboto" panose="020B0604020202020204" charset="0"/>
                    <a:ea typeface="Roboto" panose="020B0604020202020204" charset="0"/>
                  </a:rPr>
                  <a:t> </a:t>
                </a:r>
                <a:r>
                  <a:rPr lang="nl-NL" sz="3600" i="1" dirty="0">
                    <a:solidFill>
                      <a:schemeClr val="bg1">
                        <a:lumMod val="85000"/>
                      </a:schemeClr>
                    </a:solidFill>
                    <a:latin typeface="Roboto" panose="020B0604020202020204" charset="0"/>
                    <a:ea typeface="Roboto" panose="020B0604020202020204" charset="0"/>
                  </a:rPr>
                  <a:t>[m</a:t>
                </a:r>
                <a:r>
                  <a:rPr lang="nl-NL" sz="3600" i="1" baseline="30000" dirty="0">
                    <a:solidFill>
                      <a:schemeClr val="bg1">
                        <a:lumMod val="85000"/>
                      </a:schemeClr>
                    </a:solidFill>
                    <a:latin typeface="Roboto" panose="020B0604020202020204" charset="0"/>
                    <a:ea typeface="Roboto" panose="020B0604020202020204" charset="0"/>
                  </a:rPr>
                  <a:t>2</a:t>
                </a:r>
                <a:r>
                  <a:rPr lang="nl-NL" sz="3600" i="1" dirty="0">
                    <a:solidFill>
                      <a:schemeClr val="bg1">
                        <a:lumMod val="85000"/>
                      </a:schemeClr>
                    </a:solidFill>
                    <a:latin typeface="Roboto" panose="020B0604020202020204" charset="0"/>
                    <a:ea typeface="Roboto" panose="020B0604020202020204" charset="0"/>
                  </a:rPr>
                  <a:t>]</a:t>
                </a:r>
                <a:br>
                  <a:rPr lang="nl-NL" sz="3600" dirty="0">
                    <a:solidFill>
                      <a:schemeClr val="tx1"/>
                    </a:solidFill>
                    <a:latin typeface="Roboto" panose="020B0604020202020204" charset="0"/>
                    <a:ea typeface="Roboto" panose="020B0604020202020204" charset="0"/>
                  </a:rPr>
                </a:br>
                <a:r>
                  <a:rPr lang="nl-NL" sz="3600" dirty="0" err="1">
                    <a:solidFill>
                      <a:schemeClr val="tx1"/>
                    </a:solidFill>
                    <a:latin typeface="Roboto" panose="020B0604020202020204" charset="0"/>
                    <a:ea typeface="Roboto" panose="020B0604020202020204" charset="0"/>
                  </a:rPr>
                  <a:t>where</a:t>
                </a:r>
                <a:r>
                  <a:rPr lang="nl-NL" sz="3600" dirty="0">
                    <a:solidFill>
                      <a:schemeClr val="tx1"/>
                    </a:solidFill>
                    <a:latin typeface="Roboto" panose="020B0604020202020204" charset="0"/>
                    <a:ea typeface="Roboto" panose="020B0604020202020204" charset="0"/>
                  </a:rPr>
                  <a:t> </a:t>
                </a:r>
                <a:br>
                  <a:rPr lang="nl-NL" sz="3600" dirty="0">
                    <a:solidFill>
                      <a:schemeClr val="tx1"/>
                    </a:solidFill>
                    <a:latin typeface="Roboto" panose="020B0604020202020204" charset="0"/>
                    <a:ea typeface="Roboto" panose="020B0604020202020204" charset="0"/>
                  </a:rPr>
                </a:br>
                <a:r>
                  <a:rPr lang="nl-NL" sz="3600" dirty="0" err="1">
                    <a:solidFill>
                      <a:schemeClr val="accent5"/>
                    </a:solidFill>
                    <a:latin typeface="Roboto" panose="020B0604020202020204" charset="0"/>
                    <a:ea typeface="Roboto" panose="020B0604020202020204" charset="0"/>
                  </a:rPr>
                  <a:t>average</a:t>
                </a:r>
                <a:r>
                  <a:rPr lang="nl-NL" sz="3600" dirty="0">
                    <a:solidFill>
                      <a:schemeClr val="accent5"/>
                    </a:solidFill>
                    <a:latin typeface="Roboto" panose="020B0604020202020204" charset="0"/>
                    <a:ea typeface="Roboto" panose="020B0604020202020204" charset="0"/>
                  </a:rPr>
                  <a:t> </a:t>
                </a:r>
                <a:r>
                  <a:rPr lang="nl-NL" sz="3600" dirty="0" err="1">
                    <a:solidFill>
                      <a:schemeClr val="accent5"/>
                    </a:solidFill>
                    <a:latin typeface="Roboto" panose="020B0604020202020204" charset="0"/>
                    <a:ea typeface="Roboto" panose="020B0604020202020204" charset="0"/>
                  </a:rPr>
                  <a:t>solar</a:t>
                </a:r>
                <a:r>
                  <a:rPr lang="nl-NL" sz="3600" dirty="0">
                    <a:solidFill>
                      <a:schemeClr val="accent5"/>
                    </a:solidFill>
                    <a:latin typeface="Roboto" panose="020B0604020202020204" charset="0"/>
                    <a:ea typeface="Roboto" panose="020B0604020202020204" charset="0"/>
                  </a:rPr>
                  <a:t> </a:t>
                </a:r>
                <a:r>
                  <a:rPr lang="nl-NL" sz="3600" dirty="0" err="1">
                    <a:solidFill>
                      <a:schemeClr val="accent5"/>
                    </a:solidFill>
                    <a:latin typeface="Roboto" panose="020B0604020202020204" charset="0"/>
                    <a:ea typeface="Roboto" panose="020B0604020202020204" charset="0"/>
                  </a:rPr>
                  <a:t>irradiation</a:t>
                </a:r>
                <a:r>
                  <a:rPr lang="nl-NL" sz="3600" dirty="0">
                    <a:solidFill>
                      <a:schemeClr val="accent5"/>
                    </a:solidFill>
                    <a:latin typeface="Roboto" panose="020B0604020202020204" charset="0"/>
                    <a:ea typeface="Roboto" panose="020B0604020202020204" charset="0"/>
                  </a:rPr>
                  <a:t>:</a:t>
                </a:r>
                <a:br>
                  <a:rPr lang="nl-NL" sz="3600" dirty="0">
                    <a:solidFill>
                      <a:schemeClr val="accent5"/>
                    </a:solidFill>
                    <a:latin typeface="Roboto" panose="020B0604020202020204" charset="0"/>
                    <a:ea typeface="Roboto" panose="020B0604020202020204" charset="0"/>
                  </a:rPr>
                </a:br>
                <a:r>
                  <a:rPr lang="nl-NL" sz="3600" dirty="0">
                    <a:solidFill>
                      <a:schemeClr val="accent5"/>
                    </a:solidFill>
                    <a:latin typeface="Roboto" panose="020B0604020202020204" charset="0"/>
                    <a:ea typeface="Roboto" panose="020B0604020202020204" charset="0"/>
                  </a:rPr>
                  <a:t>I</a:t>
                </a:r>
                <a:r>
                  <a:rPr lang="nl-NL" sz="3600" baseline="-25000" dirty="0">
                    <a:solidFill>
                      <a:schemeClr val="accent5"/>
                    </a:solidFill>
                    <a:latin typeface="Roboto" panose="020B0604020202020204" charset="0"/>
                    <a:ea typeface="Roboto" panose="020B0604020202020204" charset="0"/>
                  </a:rPr>
                  <a:t>t </a:t>
                </a:r>
                <a:r>
                  <a:rPr lang="en-US" sz="3600" dirty="0">
                    <a:solidFill>
                      <a:schemeClr val="bg1">
                        <a:lumMod val="85000"/>
                      </a:schemeClr>
                    </a:solidFill>
                    <a:latin typeface="Roboto" panose="020B0604020202020204" charset="0"/>
                    <a:ea typeface="Roboto" panose="020B0604020202020204" charset="0"/>
                  </a:rPr>
                  <a:t>[W/m</a:t>
                </a:r>
                <a:r>
                  <a:rPr lang="en-US" sz="3600" baseline="30000" dirty="0">
                    <a:solidFill>
                      <a:schemeClr val="bg1">
                        <a:lumMod val="85000"/>
                      </a:schemeClr>
                    </a:solidFill>
                    <a:latin typeface="Roboto" panose="020B0604020202020204" charset="0"/>
                    <a:ea typeface="Roboto" panose="020B0604020202020204" charset="0"/>
                  </a:rPr>
                  <a:t>2</a:t>
                </a:r>
                <a:r>
                  <a:rPr lang="en-US" sz="3600" dirty="0">
                    <a:solidFill>
                      <a:schemeClr val="bg1">
                        <a:lumMod val="85000"/>
                      </a:schemeClr>
                    </a:solidFill>
                    <a:latin typeface="Roboto" panose="020B0604020202020204" charset="0"/>
                    <a:ea typeface="Roboto" panose="020B0604020202020204" charset="0"/>
                  </a:rPr>
                  <a:t>]</a:t>
                </a:r>
              </a:p>
            </p:txBody>
          </p:sp>
        </mc:Choice>
        <mc:Fallback xmlns="">
          <p:sp>
            <p:nvSpPr>
              <p:cNvPr id="21" name="Callout: Bent Line 20">
                <a:extLst>
                  <a:ext uri="{FF2B5EF4-FFF2-40B4-BE49-F238E27FC236}">
                    <a16:creationId xmlns:a16="http://schemas.microsoft.com/office/drawing/2014/main" id="{85660AE3-5BF4-4EE6-A2E0-EB4FBB3F2CF1}"/>
                  </a:ext>
                </a:extLst>
              </p:cNvPr>
              <p:cNvSpPr>
                <a:spLocks noRot="1" noChangeAspect="1" noMove="1" noResize="1" noEditPoints="1" noAdjustHandles="1" noChangeArrowheads="1" noChangeShapeType="1" noTextEdit="1"/>
              </p:cNvSpPr>
              <p:nvPr/>
            </p:nvSpPr>
            <p:spPr>
              <a:xfrm>
                <a:off x="17249855" y="9014369"/>
                <a:ext cx="7008107" cy="2450199"/>
              </a:xfrm>
              <a:prstGeom prst="borderCallout2">
                <a:avLst>
                  <a:gd name="adj1" fmla="val 54619"/>
                  <a:gd name="adj2" fmla="val -2592"/>
                  <a:gd name="adj3" fmla="val 64467"/>
                  <a:gd name="adj4" fmla="val -3552"/>
                  <a:gd name="adj5" fmla="val 66125"/>
                  <a:gd name="adj6" fmla="val -13225"/>
                </a:avLst>
              </a:prstGeom>
              <a:blipFill>
                <a:blip r:embed="rId7"/>
                <a:stretch>
                  <a:fillRect t="-495" b="-5693"/>
                </a:stretch>
              </a:blipFill>
              <a:ln>
                <a:solidFill>
                  <a:schemeClr val="tx1"/>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Callout: Bent Line 21">
                <a:extLst>
                  <a:ext uri="{FF2B5EF4-FFF2-40B4-BE49-F238E27FC236}">
                    <a16:creationId xmlns:a16="http://schemas.microsoft.com/office/drawing/2014/main" id="{05D8A2BF-F4C0-4F8C-94D6-7BF4FF111B4E}"/>
                  </a:ext>
                </a:extLst>
              </p:cNvPr>
              <p:cNvSpPr/>
              <p:nvPr/>
            </p:nvSpPr>
            <p:spPr>
              <a:xfrm>
                <a:off x="17262390" y="4604083"/>
                <a:ext cx="6947440" cy="4142761"/>
              </a:xfrm>
              <a:prstGeom prst="borderCallout2">
                <a:avLst>
                  <a:gd name="adj1" fmla="val 35305"/>
                  <a:gd name="adj2" fmla="val -1072"/>
                  <a:gd name="adj3" fmla="val 57128"/>
                  <a:gd name="adj4" fmla="val -2659"/>
                  <a:gd name="adj5" fmla="val 60562"/>
                  <a:gd name="adj6" fmla="val -14695"/>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a:solidFill>
                      <a:schemeClr val="accent5"/>
                    </a:solidFill>
                    <a:latin typeface="Roboto" panose="020B0604020202020204" charset="0"/>
                    <a:ea typeface="Roboto" panose="020B0604020202020204" charset="0"/>
                  </a:rPr>
                  <a:t>gas </a:t>
                </a:r>
                <a:r>
                  <a:rPr lang="nl-NL" sz="3600" dirty="0" err="1">
                    <a:solidFill>
                      <a:schemeClr val="accent5"/>
                    </a:solidFill>
                    <a:latin typeface="Roboto" panose="020B0604020202020204" charset="0"/>
                    <a:ea typeface="Roboto" panose="020B0604020202020204" charset="0"/>
                  </a:rPr>
                  <a:t>for</a:t>
                </a:r>
                <a:r>
                  <a:rPr lang="nl-NL" sz="3600" dirty="0">
                    <a:solidFill>
                      <a:schemeClr val="accent5"/>
                    </a:solidFill>
                    <a:latin typeface="Roboto" panose="020B0604020202020204" charset="0"/>
                    <a:ea typeface="Roboto" panose="020B0604020202020204" charset="0"/>
                  </a:rPr>
                  <a:t> </a:t>
                </a:r>
                <a:r>
                  <a:rPr lang="nl-NL" sz="3600" dirty="0" err="1">
                    <a:solidFill>
                      <a:schemeClr val="accent5"/>
                    </a:solidFill>
                    <a:latin typeface="Roboto" panose="020B0604020202020204" charset="0"/>
                    <a:ea typeface="Roboto" panose="020B0604020202020204" charset="0"/>
                  </a:rPr>
                  <a:t>heating</a:t>
                </a:r>
                <a:r>
                  <a:rPr lang="nl-NL" sz="3600" dirty="0">
                    <a:solidFill>
                      <a:schemeClr val="accent5"/>
                    </a:solidFill>
                    <a:latin typeface="Roboto" panose="020B0604020202020204" charset="0"/>
                    <a:ea typeface="Roboto" panose="020B0604020202020204" charset="0"/>
                  </a:rPr>
                  <a:t>: </a:t>
                </a:r>
                <a:r>
                  <a:rPr lang="el-GR" sz="3600" dirty="0">
                    <a:solidFill>
                      <a:schemeClr val="accent5"/>
                    </a:solidFill>
                    <a:latin typeface="Calibri" panose="020F0502020204030204" pitchFamily="34" charset="0"/>
                    <a:ea typeface="Roboto" panose="020B0604020202020204" charset="0"/>
                    <a:cs typeface="Calibri" panose="020F0502020204030204" pitchFamily="34" charset="0"/>
                  </a:rPr>
                  <a:t>Δ</a:t>
                </a:r>
                <a:r>
                  <a:rPr lang="nl-NL" sz="3600" dirty="0">
                    <a:solidFill>
                      <a:schemeClr val="accent5"/>
                    </a:solidFill>
                    <a:latin typeface="Roboto" panose="020B0604020202020204" charset="0"/>
                    <a:ea typeface="Roboto" panose="020B0604020202020204" charset="0"/>
                  </a:rPr>
                  <a:t>G</a:t>
                </a:r>
                <a:r>
                  <a:rPr lang="nl-NL" sz="3600" baseline="-25000" dirty="0">
                    <a:solidFill>
                      <a:schemeClr val="accent5"/>
                    </a:solidFill>
                    <a:latin typeface="Roboto" panose="020B0604020202020204" charset="0"/>
                    <a:ea typeface="Roboto" panose="020B0604020202020204" charset="0"/>
                  </a:rPr>
                  <a:t>CH</a:t>
                </a:r>
                <a:r>
                  <a:rPr lang="nl-NL" sz="3600" dirty="0">
                    <a:solidFill>
                      <a:schemeClr val="tx1"/>
                    </a:solidFill>
                    <a:latin typeface="Roboto" panose="020B0604020202020204" charset="0"/>
                    <a:ea typeface="Roboto" panose="020B0604020202020204" charset="0"/>
                  </a:rPr>
                  <a:t> </a:t>
                </a:r>
                <a:r>
                  <a:rPr lang="nl-NL" sz="3600" dirty="0">
                    <a:solidFill>
                      <a:schemeClr val="bg1">
                        <a:lumMod val="85000"/>
                      </a:schemeClr>
                    </a:solidFill>
                    <a:latin typeface="Roboto" panose="020B0604020202020204" charset="0"/>
                    <a:ea typeface="Roboto" panose="020B0604020202020204" charset="0"/>
                  </a:rPr>
                  <a:t>[N</a:t>
                </a:r>
                <a:r>
                  <a:rPr lang="nl-NL" sz="3600" dirty="0">
                    <a:solidFill>
                      <a:schemeClr val="bg1">
                        <a:lumMod val="85000"/>
                      </a:schemeClr>
                    </a:solidFill>
                  </a:rPr>
                  <a:t>m</a:t>
                </a:r>
                <a:r>
                  <a:rPr lang="nl-NL" sz="3600" baseline="30000" dirty="0">
                    <a:solidFill>
                      <a:schemeClr val="bg1">
                        <a:lumMod val="85000"/>
                      </a:schemeClr>
                    </a:solidFill>
                  </a:rPr>
                  <a:t>3</a:t>
                </a:r>
                <a:r>
                  <a:rPr lang="nl-NL" sz="3600" dirty="0">
                    <a:solidFill>
                      <a:schemeClr val="bg1">
                        <a:lumMod val="85000"/>
                      </a:schemeClr>
                    </a:solidFill>
                    <a:latin typeface="Roboto" panose="020B0604020202020204" charset="0"/>
                    <a:ea typeface="Roboto" panose="020B0604020202020204" charset="0"/>
                  </a:rPr>
                  <a:t>]</a:t>
                </a:r>
                <a:br>
                  <a:rPr lang="nl-NL" sz="3600" dirty="0">
                    <a:solidFill>
                      <a:schemeClr val="tx1"/>
                    </a:solidFill>
                    <a:latin typeface="Roboto" panose="020B0604020202020204" charset="0"/>
                    <a:ea typeface="Roboto" panose="020B0604020202020204" charset="0"/>
                  </a:rPr>
                </a:br>
                <a14:m>
                  <m:oMathPara xmlns:m="http://schemas.openxmlformats.org/officeDocument/2006/math">
                    <m:oMathParaPr>
                      <m:jc m:val="centerGroup"/>
                    </m:oMathParaPr>
                    <m:oMath xmlns:m="http://schemas.openxmlformats.org/officeDocument/2006/math">
                      <m:r>
                        <a:rPr lang="nl-NL" sz="3600" i="1">
                          <a:solidFill>
                            <a:schemeClr val="tx1"/>
                          </a:solidFill>
                          <a:latin typeface="Cambria Math" panose="02040503050406030204" pitchFamily="18" charset="0"/>
                          <a:ea typeface="Cambria Math" panose="02040503050406030204" pitchFamily="18" charset="0"/>
                        </a:rPr>
                        <m:t>×</m:t>
                      </m:r>
                    </m:oMath>
                  </m:oMathPara>
                </a14:m>
                <a:br>
                  <a:rPr lang="nl-NL" sz="3600" dirty="0">
                    <a:solidFill>
                      <a:schemeClr val="tx1"/>
                    </a:solidFill>
                    <a:latin typeface="Roboto" panose="020B0604020202020204" charset="0"/>
                    <a:ea typeface="Cambria Math" panose="02040503050406030204" pitchFamily="18" charset="0"/>
                  </a:rPr>
                </a:br>
                <a:r>
                  <a:rPr lang="nl-NL" sz="3600" dirty="0">
                    <a:solidFill>
                      <a:srgbClr val="1EBCC5"/>
                    </a:solidFill>
                    <a:latin typeface="Roboto" panose="020B0604020202020204" charset="0"/>
                    <a:ea typeface="Cambria Math" panose="02040503050406030204" pitchFamily="18" charset="0"/>
                  </a:rPr>
                  <a:t>superior </a:t>
                </a:r>
                <a:r>
                  <a:rPr lang="nl-NL" sz="3600" dirty="0" err="1">
                    <a:solidFill>
                      <a:srgbClr val="1EBCC5"/>
                    </a:solidFill>
                    <a:latin typeface="Roboto" panose="020B0604020202020204" charset="0"/>
                    <a:ea typeface="Cambria Math" panose="02040503050406030204" pitchFamily="18" charset="0"/>
                  </a:rPr>
                  <a:t>calorific</a:t>
                </a:r>
                <a:r>
                  <a:rPr lang="nl-NL" sz="3600" dirty="0">
                    <a:solidFill>
                      <a:srgbClr val="1EBCC5"/>
                    </a:solidFill>
                    <a:latin typeface="Roboto" panose="020B0604020202020204" charset="0"/>
                    <a:ea typeface="Roboto" panose="020B0604020202020204" charset="0"/>
                  </a:rPr>
                  <a:t> </a:t>
                </a:r>
                <a:r>
                  <a:rPr lang="nl-NL" sz="3600" dirty="0" err="1">
                    <a:solidFill>
                      <a:srgbClr val="1EBCC5"/>
                    </a:solidFill>
                    <a:latin typeface="Roboto" panose="020B0604020202020204" charset="0"/>
                    <a:ea typeface="Roboto" panose="020B0604020202020204" charset="0"/>
                  </a:rPr>
                  <a:t>value</a:t>
                </a:r>
                <a:r>
                  <a:rPr lang="nl-NL" sz="3600" dirty="0">
                    <a:solidFill>
                      <a:srgbClr val="1EBCC5"/>
                    </a:solidFill>
                    <a:latin typeface="Roboto" panose="020B0604020202020204" charset="0"/>
                    <a:ea typeface="Roboto" panose="020B0604020202020204" charset="0"/>
                  </a:rPr>
                  <a:t> gas:</a:t>
                </a:r>
                <a:br>
                  <a:rPr lang="nl-NL" sz="3600" dirty="0">
                    <a:solidFill>
                      <a:srgbClr val="1EBCC5"/>
                    </a:solidFill>
                    <a:latin typeface="Roboto" panose="020B0604020202020204" charset="0"/>
                    <a:ea typeface="Roboto" panose="020B0604020202020204" charset="0"/>
                  </a:rPr>
                </a:br>
                <a14:m>
                  <m:oMathPara xmlns:m="http://schemas.openxmlformats.org/officeDocument/2006/math">
                    <m:oMathParaPr>
                      <m:jc m:val="centerGroup"/>
                    </m:oMathParaPr>
                    <m:oMath xmlns:m="http://schemas.openxmlformats.org/officeDocument/2006/math">
                      <m:r>
                        <m:rPr>
                          <m:nor/>
                        </m:rPr>
                        <a:rPr lang="nl-NL" sz="3600" b="0" i="0" dirty="0" smtClean="0">
                          <a:solidFill>
                            <a:srgbClr val="1EBCC5"/>
                          </a:solidFill>
                          <a:latin typeface="Roboto" panose="020B0604020202020204" charset="0"/>
                          <a:ea typeface="Roboto" panose="020B0604020202020204" charset="0"/>
                        </a:rPr>
                        <m:t>h</m:t>
                      </m:r>
                      <m:r>
                        <m:rPr>
                          <m:nor/>
                        </m:rPr>
                        <a:rPr lang="nl-NL" sz="3600" b="0" i="0" baseline="-25000" dirty="0" smtClean="0">
                          <a:solidFill>
                            <a:srgbClr val="1EBCC5"/>
                          </a:solidFill>
                          <a:latin typeface="Roboto" panose="020B0604020202020204" charset="0"/>
                          <a:ea typeface="Roboto" panose="020B0604020202020204" charset="0"/>
                        </a:rPr>
                        <m:t>sup</m:t>
                      </m:r>
                      <m:r>
                        <m:rPr>
                          <m:nor/>
                        </m:rPr>
                        <a:rPr lang="nl-NL" sz="3600" b="0" i="0" dirty="0" smtClean="0">
                          <a:solidFill>
                            <a:schemeClr val="tx1"/>
                          </a:solidFill>
                          <a:latin typeface="Roboto" panose="020B0604020202020204" charset="0"/>
                          <a:ea typeface="Roboto" panose="020B0604020202020204" charset="0"/>
                        </a:rPr>
                        <m:t> </m:t>
                      </m:r>
                      <m:r>
                        <m:rPr>
                          <m:nor/>
                        </m:rPr>
                        <a:rPr lang="nl-NL" sz="3600" b="0" i="0" dirty="0" smtClean="0">
                          <a:solidFill>
                            <a:srgbClr val="1EBCC5"/>
                          </a:solidFill>
                          <a:latin typeface="Roboto" panose="020B0604020202020204" charset="0"/>
                          <a:ea typeface="Roboto" panose="020B0604020202020204" charset="0"/>
                        </a:rPr>
                        <m:t>= 31.650.000 </m:t>
                      </m:r>
                      <m:r>
                        <m:rPr>
                          <m:nor/>
                        </m:rPr>
                        <a:rPr lang="nl-NL" sz="3600" dirty="0" smtClean="0">
                          <a:solidFill>
                            <a:schemeClr val="bg1">
                              <a:lumMod val="85000"/>
                            </a:schemeClr>
                          </a:solidFill>
                          <a:latin typeface="Roboto" panose="020B0604020202020204" charset="0"/>
                          <a:ea typeface="Roboto" panose="020B0604020202020204" charset="0"/>
                        </a:rPr>
                        <m:t>[</m:t>
                      </m:r>
                      <m:r>
                        <m:rPr>
                          <m:nor/>
                        </m:rPr>
                        <a:rPr lang="nl-NL" sz="3600" b="0" i="0" dirty="0" smtClean="0">
                          <a:solidFill>
                            <a:schemeClr val="bg1">
                              <a:lumMod val="85000"/>
                            </a:schemeClr>
                          </a:solidFill>
                          <a:latin typeface="Roboto" panose="020B0604020202020204" charset="0"/>
                          <a:ea typeface="Roboto" panose="020B0604020202020204" charset="0"/>
                        </a:rPr>
                        <m:t>J</m:t>
                      </m:r>
                      <m:r>
                        <m:rPr>
                          <m:nor/>
                        </m:rPr>
                        <a:rPr lang="nl-NL" sz="3600" b="0" i="0" dirty="0" smtClean="0">
                          <a:solidFill>
                            <a:schemeClr val="bg1">
                              <a:lumMod val="85000"/>
                            </a:schemeClr>
                          </a:solidFill>
                          <a:latin typeface="Roboto" panose="020B0604020202020204" charset="0"/>
                          <a:ea typeface="Roboto" panose="020B0604020202020204" charset="0"/>
                        </a:rPr>
                        <m:t>/</m:t>
                      </m:r>
                      <m:r>
                        <m:rPr>
                          <m:nor/>
                        </m:rPr>
                        <a:rPr lang="nl-NL" sz="3600" b="0" i="0" dirty="0" smtClean="0">
                          <a:solidFill>
                            <a:schemeClr val="bg1">
                              <a:lumMod val="85000"/>
                            </a:schemeClr>
                          </a:solidFill>
                          <a:latin typeface="Roboto" panose="020B0604020202020204" charset="0"/>
                          <a:ea typeface="Roboto" panose="020B0604020202020204" charset="0"/>
                        </a:rPr>
                        <m:t>Nm</m:t>
                      </m:r>
                      <m:r>
                        <m:rPr>
                          <m:nor/>
                        </m:rPr>
                        <a:rPr lang="nl-NL" sz="3600" baseline="30000" dirty="0" smtClean="0">
                          <a:solidFill>
                            <a:schemeClr val="bg1">
                              <a:lumMod val="85000"/>
                            </a:schemeClr>
                          </a:solidFill>
                        </a:rPr>
                        <m:t>3</m:t>
                      </m:r>
                      <m:r>
                        <m:rPr>
                          <m:nor/>
                        </m:rPr>
                        <a:rPr lang="nl-NL" sz="3600" dirty="0" smtClean="0">
                          <a:solidFill>
                            <a:schemeClr val="bg1">
                              <a:lumMod val="85000"/>
                            </a:schemeClr>
                          </a:solidFill>
                          <a:latin typeface="Roboto" panose="020B0604020202020204" charset="0"/>
                          <a:ea typeface="Roboto" panose="020B0604020202020204" charset="0"/>
                        </a:rPr>
                        <m:t>]</m:t>
                      </m:r>
                    </m:oMath>
                  </m:oMathPara>
                </a14:m>
                <a:endParaRPr lang="en-US" sz="3600" dirty="0">
                  <a:solidFill>
                    <a:schemeClr val="tx1"/>
                  </a:solidFill>
                  <a:latin typeface="Roboto" panose="020B0604020202020204" charset="0"/>
                  <a:ea typeface="Roboto" panose="020B0604020202020204" charset="0"/>
                </a:endParaRPr>
              </a:p>
              <a:p>
                <a:pPr algn="ctr"/>
                <a14:m>
                  <m:oMathPara xmlns:m="http://schemas.openxmlformats.org/officeDocument/2006/math">
                    <m:oMathParaPr>
                      <m:jc m:val="centerGroup"/>
                    </m:oMathParaPr>
                    <m:oMath xmlns:m="http://schemas.openxmlformats.org/officeDocument/2006/math">
                      <m:r>
                        <a:rPr lang="nl-NL" sz="3600" i="1" smtClean="0">
                          <a:solidFill>
                            <a:schemeClr val="tx1"/>
                          </a:solidFill>
                          <a:latin typeface="Cambria Math" panose="02040503050406030204" pitchFamily="18" charset="0"/>
                          <a:ea typeface="Cambria Math" panose="02040503050406030204" pitchFamily="18" charset="0"/>
                        </a:rPr>
                        <m:t>×</m:t>
                      </m:r>
                    </m:oMath>
                  </m:oMathPara>
                </a14:m>
                <a:endParaRPr lang="nl-NL" sz="3600" dirty="0">
                  <a:solidFill>
                    <a:schemeClr val="tx1"/>
                  </a:solidFill>
                  <a:latin typeface="Roboto" panose="020B0604020202020204" charset="0"/>
                  <a:ea typeface="Cambria Math" panose="02040503050406030204" pitchFamily="18" charset="0"/>
                </a:endParaRPr>
              </a:p>
              <a:p>
                <a:pPr algn="ctr"/>
                <a:r>
                  <a:rPr lang="nl-NL" sz="3600" i="1" dirty="0" err="1">
                    <a:solidFill>
                      <a:srgbClr val="B1D249"/>
                    </a:solidFill>
                    <a:latin typeface="Roboto" panose="020B0604020202020204" charset="0"/>
                    <a:ea typeface="Roboto" panose="020B0604020202020204" charset="0"/>
                  </a:rPr>
                  <a:t>upper</a:t>
                </a:r>
                <a:r>
                  <a:rPr lang="nl-NL" sz="3600" i="1" dirty="0">
                    <a:solidFill>
                      <a:srgbClr val="B1D249"/>
                    </a:solidFill>
                    <a:latin typeface="Roboto" panose="020B0604020202020204" charset="0"/>
                    <a:ea typeface="Roboto" panose="020B0604020202020204" charset="0"/>
                  </a:rPr>
                  <a:t> net </a:t>
                </a:r>
                <a:r>
                  <a:rPr lang="nl-NL" sz="3600" i="1" dirty="0" err="1">
                    <a:solidFill>
                      <a:srgbClr val="B1D249"/>
                    </a:solidFill>
                    <a:latin typeface="Roboto" panose="020B0604020202020204" charset="0"/>
                    <a:ea typeface="Roboto" panose="020B0604020202020204" charset="0"/>
                  </a:rPr>
                  <a:t>heating</a:t>
                </a:r>
                <a:r>
                  <a:rPr lang="nl-NL" sz="3600" i="1" dirty="0">
                    <a:solidFill>
                      <a:srgbClr val="B1D249"/>
                    </a:solidFill>
                    <a:latin typeface="Roboto" panose="020B0604020202020204" charset="0"/>
                    <a:ea typeface="Roboto" panose="020B0604020202020204" charset="0"/>
                  </a:rPr>
                  <a:t> system efficiency, </a:t>
                </a:r>
                <a:r>
                  <a:rPr lang="el-GR" sz="3600" i="1" dirty="0">
                    <a:solidFill>
                      <a:srgbClr val="B1D249"/>
                    </a:solidFill>
                    <a:latin typeface="Roboto" panose="020B0604020202020204" charset="0"/>
                    <a:ea typeface="Roboto" panose="020B0604020202020204" charset="0"/>
                  </a:rPr>
                  <a:t>η</a:t>
                </a:r>
                <a:r>
                  <a:rPr lang="nl-NL" sz="3600" i="1" baseline="-25000" dirty="0" err="1">
                    <a:solidFill>
                      <a:srgbClr val="B1D249"/>
                    </a:solidFill>
                    <a:latin typeface="Roboto" panose="020B0604020202020204" charset="0"/>
                    <a:ea typeface="Roboto" panose="020B0604020202020204" charset="0"/>
                  </a:rPr>
                  <a:t>hs;CH</a:t>
                </a:r>
                <a:r>
                  <a:rPr lang="nl-NL" sz="3600" i="1" dirty="0">
                    <a:solidFill>
                      <a:srgbClr val="B1D249"/>
                    </a:solidFill>
                    <a:latin typeface="Roboto" panose="020B0604020202020204" charset="0"/>
                    <a:ea typeface="Roboto" panose="020B0604020202020204" charset="0"/>
                  </a:rPr>
                  <a:t> </a:t>
                </a:r>
                <a:r>
                  <a:rPr lang="nl-NL" sz="3600" i="1" dirty="0">
                    <a:solidFill>
                      <a:schemeClr val="bg1">
                        <a:lumMod val="85000"/>
                      </a:schemeClr>
                    </a:solidFill>
                    <a:latin typeface="Roboto" panose="020B0604020202020204" charset="0"/>
                    <a:ea typeface="Roboto" panose="020B0604020202020204" charset="0"/>
                  </a:rPr>
                  <a:t>[%]</a:t>
                </a:r>
                <a:endParaRPr lang="en-US" sz="3600" i="1" dirty="0">
                  <a:solidFill>
                    <a:schemeClr val="bg1">
                      <a:lumMod val="85000"/>
                    </a:schemeClr>
                  </a:solidFill>
                  <a:latin typeface="Roboto" panose="020B0604020202020204" charset="0"/>
                  <a:ea typeface="Roboto" panose="020B0604020202020204" charset="0"/>
                </a:endParaRPr>
              </a:p>
            </p:txBody>
          </p:sp>
        </mc:Choice>
        <mc:Fallback xmlns="">
          <p:sp>
            <p:nvSpPr>
              <p:cNvPr id="22" name="Callout: Bent Line 21">
                <a:extLst>
                  <a:ext uri="{FF2B5EF4-FFF2-40B4-BE49-F238E27FC236}">
                    <a16:creationId xmlns:a16="http://schemas.microsoft.com/office/drawing/2014/main" id="{05D8A2BF-F4C0-4F8C-94D6-7BF4FF111B4E}"/>
                  </a:ext>
                </a:extLst>
              </p:cNvPr>
              <p:cNvSpPr>
                <a:spLocks noRot="1" noChangeAspect="1" noMove="1" noResize="1" noEditPoints="1" noAdjustHandles="1" noChangeArrowheads="1" noChangeShapeType="1" noTextEdit="1"/>
              </p:cNvSpPr>
              <p:nvPr/>
            </p:nvSpPr>
            <p:spPr>
              <a:xfrm>
                <a:off x="17262390" y="4604083"/>
                <a:ext cx="6947440" cy="4142761"/>
              </a:xfrm>
              <a:prstGeom prst="borderCallout2">
                <a:avLst>
                  <a:gd name="adj1" fmla="val 35305"/>
                  <a:gd name="adj2" fmla="val -1072"/>
                  <a:gd name="adj3" fmla="val 57128"/>
                  <a:gd name="adj4" fmla="val -2659"/>
                  <a:gd name="adj5" fmla="val 60562"/>
                  <a:gd name="adj6" fmla="val -14695"/>
                </a:avLst>
              </a:prstGeom>
              <a:blipFill>
                <a:blip r:embed="rId8"/>
                <a:stretch>
                  <a:fillRect b="-2933"/>
                </a:stretch>
              </a:blipFill>
              <a:ln>
                <a:solidFill>
                  <a:schemeClr val="tx1"/>
                </a:solidFill>
                <a:prstDash val="lgDash"/>
              </a:ln>
            </p:spPr>
            <p:txBody>
              <a:bodyPr/>
              <a:lstStyle/>
              <a:p>
                <a:r>
                  <a:rPr lang="en-US">
                    <a:noFill/>
                  </a:rPr>
                  <a:t> </a:t>
                </a:r>
              </a:p>
            </p:txBody>
          </p:sp>
        </mc:Fallback>
      </mc:AlternateContent>
      <p:sp>
        <p:nvSpPr>
          <p:cNvPr id="26" name="Rectangle 25">
            <a:extLst>
              <a:ext uri="{FF2B5EF4-FFF2-40B4-BE49-F238E27FC236}">
                <a16:creationId xmlns:a16="http://schemas.microsoft.com/office/drawing/2014/main" id="{0DADFDB4-1B23-4F7C-8C4B-38EA9B8BA719}"/>
              </a:ext>
            </a:extLst>
          </p:cNvPr>
          <p:cNvSpPr/>
          <p:nvPr/>
        </p:nvSpPr>
        <p:spPr>
          <a:xfrm>
            <a:off x="12263803" y="4020469"/>
            <a:ext cx="4608507" cy="765362"/>
          </a:xfrm>
          <a:prstGeom prst="rect">
            <a:avLst/>
          </a:prstGeom>
          <a:gradFill>
            <a:gsLst>
              <a:gs pos="0">
                <a:srgbClr val="84D0D9"/>
              </a:gs>
              <a:gs pos="53000">
                <a:srgbClr val="0070C0"/>
              </a:gs>
              <a:gs pos="100000">
                <a:srgbClr val="0070C0"/>
              </a:gs>
            </a:gsLst>
            <a:lin ang="54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err="1">
                <a:latin typeface="Roboto" panose="020B0604020202020204" charset="0"/>
                <a:ea typeface="Roboto" panose="020B0604020202020204" charset="0"/>
              </a:rPr>
              <a:t>temperature</a:t>
            </a:r>
            <a:r>
              <a:rPr lang="nl-NL" sz="3600" dirty="0">
                <a:latin typeface="Roboto" panose="020B0604020202020204" charset="0"/>
                <a:ea typeface="Roboto" panose="020B0604020202020204" charset="0"/>
              </a:rPr>
              <a:t> drop</a:t>
            </a:r>
            <a:endParaRPr lang="en-US" sz="3600" dirty="0">
              <a:latin typeface="Roboto" panose="020B0604020202020204" charset="0"/>
              <a:ea typeface="Roboto" panose="020B0604020202020204" charset="0"/>
            </a:endParaRPr>
          </a:p>
        </p:txBody>
      </p:sp>
      <mc:AlternateContent xmlns:mc="http://schemas.openxmlformats.org/markup-compatibility/2006" xmlns:a14="http://schemas.microsoft.com/office/drawing/2010/main">
        <mc:Choice Requires="a14">
          <p:sp>
            <p:nvSpPr>
              <p:cNvPr id="28" name="Callout: Bent Line 27">
                <a:extLst>
                  <a:ext uri="{FF2B5EF4-FFF2-40B4-BE49-F238E27FC236}">
                    <a16:creationId xmlns:a16="http://schemas.microsoft.com/office/drawing/2014/main" id="{63D71FCE-F9B9-4E65-81AA-E67367B8FFD5}"/>
                  </a:ext>
                </a:extLst>
              </p:cNvPr>
              <p:cNvSpPr/>
              <p:nvPr/>
            </p:nvSpPr>
            <p:spPr>
              <a:xfrm>
                <a:off x="17249855" y="169823"/>
                <a:ext cx="6947440" cy="4142761"/>
              </a:xfrm>
              <a:prstGeom prst="borderCallout2">
                <a:avLst>
                  <a:gd name="adj1" fmla="val 49439"/>
                  <a:gd name="adj2" fmla="val -1256"/>
                  <a:gd name="adj3" fmla="val 92000"/>
                  <a:gd name="adj4" fmla="val -2798"/>
                  <a:gd name="adj5" fmla="val 101971"/>
                  <a:gd name="adj6" fmla="val -8312"/>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nl-NL" sz="3600" i="1" smtClean="0">
                              <a:solidFill>
                                <a:schemeClr val="tx1"/>
                              </a:solidFill>
                              <a:latin typeface="Cambria Math" panose="02040503050406030204" pitchFamily="18" charset="0"/>
                              <a:ea typeface="Cambria Math" panose="02040503050406030204" pitchFamily="18" charset="0"/>
                            </a:rPr>
                          </m:ctrlPr>
                        </m:sSubPr>
                        <m:e>
                          <m:r>
                            <a:rPr lang="nl-NL" sz="3600" i="1">
                              <a:solidFill>
                                <a:schemeClr val="tx1"/>
                              </a:solidFill>
                              <a:latin typeface="Cambria Math" panose="02040503050406030204" pitchFamily="18" charset="0"/>
                              <a:ea typeface="Cambria Math" panose="02040503050406030204" pitchFamily="18" charset="0"/>
                            </a:rPr>
                            <m:t>∆</m:t>
                          </m:r>
                          <m:r>
                            <a:rPr lang="nl-NL" sz="3600" i="1">
                              <a:solidFill>
                                <a:schemeClr val="tx1"/>
                              </a:solidFill>
                              <a:latin typeface="Cambria Math" panose="02040503050406030204" pitchFamily="18" charset="0"/>
                              <a:ea typeface="Cambria Math" panose="02040503050406030204" pitchFamily="18" charset="0"/>
                            </a:rPr>
                            <m:t>𝑇</m:t>
                          </m:r>
                        </m:e>
                        <m:sub>
                          <m:r>
                            <a:rPr lang="nl-NL" sz="3600" i="1">
                              <a:solidFill>
                                <a:schemeClr val="tx1"/>
                              </a:solidFill>
                              <a:latin typeface="Cambria Math" panose="02040503050406030204" pitchFamily="18" charset="0"/>
                              <a:ea typeface="Cambria Math" panose="02040503050406030204" pitchFamily="18" charset="0"/>
                            </a:rPr>
                            <m:t>𝑖𝑛</m:t>
                          </m:r>
                        </m:sub>
                      </m:sSub>
                      <m:r>
                        <a:rPr lang="nl-NL" sz="3600" i="1">
                          <a:solidFill>
                            <a:schemeClr val="tx1"/>
                          </a:solidFill>
                          <a:latin typeface="Cambria Math" panose="02040503050406030204" pitchFamily="18" charset="0"/>
                          <a:ea typeface="Cambria Math" panose="02040503050406030204" pitchFamily="18" charset="0"/>
                        </a:rPr>
                        <m:t> </m:t>
                      </m:r>
                      <m:d>
                        <m:dPr>
                          <m:begChr m:val="["/>
                          <m:endChr m:val="]"/>
                          <m:ctrlPr>
                            <a:rPr lang="nl-NL" sz="3600" i="1" smtClean="0">
                              <a:solidFill>
                                <a:schemeClr val="bg1">
                                  <a:lumMod val="85000"/>
                                </a:schemeClr>
                              </a:solidFill>
                              <a:latin typeface="Cambria Math" panose="02040503050406030204" pitchFamily="18" charset="0"/>
                              <a:ea typeface="Cambria Math" panose="02040503050406030204" pitchFamily="18" charset="0"/>
                            </a:rPr>
                          </m:ctrlPr>
                        </m:dPr>
                        <m:e>
                          <m:r>
                            <a:rPr lang="nl-NL" sz="3600" i="1">
                              <a:solidFill>
                                <a:schemeClr val="bg1">
                                  <a:lumMod val="85000"/>
                                </a:schemeClr>
                              </a:solidFill>
                              <a:latin typeface="Cambria Math" panose="02040503050406030204" pitchFamily="18" charset="0"/>
                              <a:ea typeface="Cambria Math" panose="02040503050406030204" pitchFamily="18" charset="0"/>
                            </a:rPr>
                            <m:t>𝐾</m:t>
                          </m:r>
                        </m:e>
                      </m:d>
                      <m:r>
                        <a:rPr lang="nl-NL" sz="3600" i="1">
                          <a:solidFill>
                            <a:schemeClr val="bg1">
                              <a:lumMod val="50000"/>
                            </a:schemeClr>
                          </a:solidFill>
                          <a:latin typeface="Cambria Math" panose="02040503050406030204" pitchFamily="18" charset="0"/>
                          <a:ea typeface="Cambria Math" panose="02040503050406030204" pitchFamily="18" charset="0"/>
                        </a:rPr>
                        <m:t>=</m:t>
                      </m:r>
                    </m:oMath>
                    <m:oMath xmlns:m="http://schemas.openxmlformats.org/officeDocument/2006/math">
                      <m:r>
                        <a:rPr lang="nl-NL" sz="3600" b="0" i="1" smtClean="0">
                          <a:solidFill>
                            <a:schemeClr val="bg1">
                              <a:lumMod val="50000"/>
                            </a:schemeClr>
                          </a:solidFill>
                          <a:latin typeface="Cambria Math" panose="02040503050406030204" pitchFamily="18" charset="0"/>
                          <a:ea typeface="Cambria Math" panose="02040503050406030204" pitchFamily="18" charset="0"/>
                        </a:rPr>
                        <m:t> </m:t>
                      </m:r>
                    </m:oMath>
                    <m:oMath xmlns:m="http://schemas.openxmlformats.org/officeDocument/2006/math">
                      <m:f>
                        <m:fPr>
                          <m:ctrlPr>
                            <a:rPr lang="nl-NL" sz="3600" i="1" dirty="0" smtClean="0">
                              <a:solidFill>
                                <a:schemeClr val="tx1"/>
                              </a:solidFill>
                              <a:latin typeface="Cambria Math" panose="02040503050406030204" pitchFamily="18" charset="0"/>
                              <a:ea typeface="Cambria Math" panose="02040503050406030204" pitchFamily="18" charset="0"/>
                            </a:rPr>
                          </m:ctrlPr>
                        </m:fPr>
                        <m:num>
                          <m:sSub>
                            <m:sSubPr>
                              <m:ctrlPr>
                                <a:rPr lang="nl-NL" sz="3600" i="1" dirty="0">
                                  <a:solidFill>
                                    <a:schemeClr val="tx1"/>
                                  </a:solidFill>
                                  <a:latin typeface="Cambria Math" panose="02040503050406030204" pitchFamily="18" charset="0"/>
                                  <a:ea typeface="Cambria Math" panose="02040503050406030204" pitchFamily="18" charset="0"/>
                                </a:rPr>
                              </m:ctrlPr>
                            </m:sSubPr>
                            <m:e>
                              <m:r>
                                <a:rPr lang="nl-NL" sz="3600" i="1">
                                  <a:solidFill>
                                    <a:schemeClr val="tx1"/>
                                  </a:solidFill>
                                  <a:latin typeface="Cambria Math" panose="02040503050406030204" pitchFamily="18" charset="0"/>
                                  <a:ea typeface="Cambria Math" panose="02040503050406030204" pitchFamily="18" charset="0"/>
                                </a:rPr>
                                <m:t>∆</m:t>
                              </m:r>
                              <m:r>
                                <a:rPr lang="nl-NL" sz="3600" i="1" dirty="0">
                                  <a:solidFill>
                                    <a:schemeClr val="tx1"/>
                                  </a:solidFill>
                                  <a:latin typeface="Cambria Math" panose="02040503050406030204" pitchFamily="18" charset="0"/>
                                  <a:ea typeface="Cambria Math" panose="02040503050406030204" pitchFamily="18" charset="0"/>
                                </a:rPr>
                                <m:t>𝑄</m:t>
                              </m:r>
                            </m:e>
                            <m:sub>
                              <m:r>
                                <a:rPr lang="nl-NL" sz="3600" i="1" dirty="0">
                                  <a:solidFill>
                                    <a:schemeClr val="tx1"/>
                                  </a:solidFill>
                                  <a:latin typeface="Cambria Math" panose="02040503050406030204" pitchFamily="18" charset="0"/>
                                  <a:ea typeface="Cambria Math" panose="02040503050406030204" pitchFamily="18" charset="0"/>
                                </a:rPr>
                                <m:t>𝑔𝑎𝑖𝑛</m:t>
                              </m:r>
                            </m:sub>
                          </m:sSub>
                          <m:r>
                            <a:rPr lang="nl-NL" sz="3600" i="1" dirty="0">
                              <a:solidFill>
                                <a:schemeClr val="tx1"/>
                              </a:solidFill>
                              <a:latin typeface="Cambria Math" panose="02040503050406030204" pitchFamily="18" charset="0"/>
                              <a:ea typeface="Cambria Math" panose="02040503050406030204" pitchFamily="18" charset="0"/>
                            </a:rPr>
                            <m:t> </m:t>
                          </m:r>
                          <m:d>
                            <m:dPr>
                              <m:begChr m:val="["/>
                              <m:endChr m:val="]"/>
                              <m:ctrlPr>
                                <a:rPr lang="nl-NL" sz="3600" i="1" dirty="0" smtClean="0">
                                  <a:solidFill>
                                    <a:schemeClr val="bg1">
                                      <a:lumMod val="85000"/>
                                    </a:schemeClr>
                                  </a:solidFill>
                                  <a:latin typeface="Cambria Math" panose="02040503050406030204" pitchFamily="18" charset="0"/>
                                  <a:ea typeface="Cambria Math" panose="02040503050406030204" pitchFamily="18" charset="0"/>
                                </a:rPr>
                              </m:ctrlPr>
                            </m:dPr>
                            <m:e>
                              <m:r>
                                <a:rPr lang="nl-NL" sz="3600" i="1" dirty="0">
                                  <a:solidFill>
                                    <a:schemeClr val="bg1">
                                      <a:lumMod val="85000"/>
                                    </a:schemeClr>
                                  </a:solidFill>
                                  <a:latin typeface="Cambria Math" panose="02040503050406030204" pitchFamily="18" charset="0"/>
                                  <a:ea typeface="Cambria Math" panose="02040503050406030204" pitchFamily="18" charset="0"/>
                                </a:rPr>
                                <m:t>𝐽</m:t>
                              </m:r>
                            </m:e>
                          </m:d>
                          <m:r>
                            <a:rPr lang="nl-NL" sz="3600" i="1" dirty="0">
                              <a:solidFill>
                                <a:schemeClr val="tx1"/>
                              </a:solidFill>
                              <a:latin typeface="Cambria Math" panose="02040503050406030204" pitchFamily="18" charset="0"/>
                              <a:ea typeface="Cambria Math" panose="02040503050406030204" pitchFamily="18" charset="0"/>
                            </a:rPr>
                            <m:t>−</m:t>
                          </m:r>
                          <m:sSub>
                            <m:sSubPr>
                              <m:ctrlPr>
                                <a:rPr lang="nl-NL" sz="3600" i="1" dirty="0" smtClean="0">
                                  <a:solidFill>
                                    <a:schemeClr val="tx1"/>
                                  </a:solidFill>
                                  <a:latin typeface="Cambria Math" panose="02040503050406030204" pitchFamily="18" charset="0"/>
                                  <a:ea typeface="Cambria Math" panose="02040503050406030204" pitchFamily="18" charset="0"/>
                                </a:rPr>
                              </m:ctrlPr>
                            </m:sSubPr>
                            <m:e>
                              <m:r>
                                <a:rPr lang="nl-NL" sz="3600" i="1" dirty="0">
                                  <a:solidFill>
                                    <a:schemeClr val="tx1"/>
                                  </a:solidFill>
                                  <a:latin typeface="Cambria Math" panose="02040503050406030204" pitchFamily="18" charset="0"/>
                                  <a:ea typeface="Cambria Math" panose="02040503050406030204" pitchFamily="18" charset="0"/>
                                </a:rPr>
                                <m:t>∆</m:t>
                              </m:r>
                              <m:r>
                                <a:rPr lang="nl-NL" sz="3600" i="1" dirty="0">
                                  <a:solidFill>
                                    <a:schemeClr val="tx1"/>
                                  </a:solidFill>
                                  <a:latin typeface="Cambria Math" panose="02040503050406030204" pitchFamily="18" charset="0"/>
                                  <a:ea typeface="Cambria Math" panose="02040503050406030204" pitchFamily="18" charset="0"/>
                                </a:rPr>
                                <m:t>𝑄</m:t>
                              </m:r>
                            </m:e>
                            <m:sub>
                              <m:r>
                                <a:rPr lang="nl-NL" sz="3600" i="1" dirty="0">
                                  <a:solidFill>
                                    <a:schemeClr val="tx1"/>
                                  </a:solidFill>
                                  <a:latin typeface="Cambria Math" panose="02040503050406030204" pitchFamily="18" charset="0"/>
                                  <a:ea typeface="Cambria Math" panose="02040503050406030204" pitchFamily="18" charset="0"/>
                                </a:rPr>
                                <m:t>𝑙𝑜𝑠𝑠</m:t>
                              </m:r>
                            </m:sub>
                          </m:sSub>
                          <m:d>
                            <m:dPr>
                              <m:begChr m:val="["/>
                              <m:endChr m:val="]"/>
                              <m:ctrlPr>
                                <a:rPr lang="nl-NL" sz="3600" i="1" dirty="0" smtClean="0">
                                  <a:solidFill>
                                    <a:schemeClr val="bg1">
                                      <a:lumMod val="85000"/>
                                    </a:schemeClr>
                                  </a:solidFill>
                                  <a:latin typeface="Cambria Math" panose="02040503050406030204" pitchFamily="18" charset="0"/>
                                  <a:ea typeface="Cambria Math" panose="02040503050406030204" pitchFamily="18" charset="0"/>
                                </a:rPr>
                              </m:ctrlPr>
                            </m:dPr>
                            <m:e>
                              <m:r>
                                <a:rPr lang="nl-NL" sz="3600" i="1" dirty="0">
                                  <a:solidFill>
                                    <a:schemeClr val="bg1">
                                      <a:lumMod val="85000"/>
                                    </a:schemeClr>
                                  </a:solidFill>
                                  <a:latin typeface="Cambria Math" panose="02040503050406030204" pitchFamily="18" charset="0"/>
                                  <a:ea typeface="Cambria Math" panose="02040503050406030204" pitchFamily="18" charset="0"/>
                                </a:rPr>
                                <m:t>𝐽</m:t>
                              </m:r>
                            </m:e>
                          </m:d>
                        </m:num>
                        <m:den>
                          <m:r>
                            <a:rPr lang="nl-NL" sz="3600" b="0" i="1" dirty="0" smtClean="0">
                              <a:solidFill>
                                <a:schemeClr val="bg1">
                                  <a:lumMod val="85000"/>
                                </a:schemeClr>
                              </a:solidFill>
                              <a:latin typeface="Cambria Math" panose="02040503050406030204" pitchFamily="18" charset="0"/>
                              <a:ea typeface="Cambria Math" panose="02040503050406030204" pitchFamily="18" charset="0"/>
                            </a:rPr>
                            <m:t> </m:t>
                          </m:r>
                          <m:r>
                            <a:rPr lang="nl-NL" sz="3600" i="1" dirty="0">
                              <a:solidFill>
                                <a:srgbClr val="B1D249"/>
                              </a:solidFill>
                              <a:latin typeface="Cambria Math" panose="02040503050406030204" pitchFamily="18" charset="0"/>
                              <a:ea typeface="Cambria Math" panose="02040503050406030204" pitchFamily="18" charset="0"/>
                            </a:rPr>
                            <m:t>𝐶</m:t>
                          </m:r>
                          <m:r>
                            <a:rPr lang="nl-NL" sz="3600" b="0" i="1" dirty="0" smtClean="0">
                              <a:solidFill>
                                <a:srgbClr val="B1D249"/>
                              </a:solidFill>
                              <a:latin typeface="Cambria Math" panose="02040503050406030204" pitchFamily="18" charset="0"/>
                              <a:ea typeface="Cambria Math" panose="02040503050406030204" pitchFamily="18" charset="0"/>
                            </a:rPr>
                            <m:t> </m:t>
                          </m:r>
                          <m:r>
                            <a:rPr lang="nl-NL" sz="3600" i="1" dirty="0" smtClean="0">
                              <a:solidFill>
                                <a:schemeClr val="bg1">
                                  <a:lumMod val="85000"/>
                                </a:schemeClr>
                              </a:solidFill>
                              <a:latin typeface="Cambria Math" panose="02040503050406030204" pitchFamily="18" charset="0"/>
                            </a:rPr>
                            <m:t>[</m:t>
                          </m:r>
                          <m:r>
                            <a:rPr lang="nl-NL" sz="3600" b="0" i="1" dirty="0" smtClean="0">
                              <a:solidFill>
                                <a:schemeClr val="bg1">
                                  <a:lumMod val="85000"/>
                                </a:schemeClr>
                              </a:solidFill>
                              <a:latin typeface="Cambria Math" panose="02040503050406030204" pitchFamily="18" charset="0"/>
                            </a:rPr>
                            <m:t>𝐽</m:t>
                          </m:r>
                          <m:r>
                            <a:rPr lang="nl-NL" sz="3600" i="1" dirty="0" smtClean="0">
                              <a:solidFill>
                                <a:schemeClr val="bg1">
                                  <a:lumMod val="85000"/>
                                </a:schemeClr>
                              </a:solidFill>
                              <a:latin typeface="Cambria Math" panose="02040503050406030204" pitchFamily="18" charset="0"/>
                            </a:rPr>
                            <m:t>/</m:t>
                          </m:r>
                          <m:r>
                            <a:rPr lang="nl-NL" sz="3600" i="1" dirty="0" smtClean="0">
                              <a:solidFill>
                                <a:schemeClr val="bg1">
                                  <a:lumMod val="85000"/>
                                </a:schemeClr>
                              </a:solidFill>
                              <a:latin typeface="Cambria Math" panose="02040503050406030204" pitchFamily="18" charset="0"/>
                            </a:rPr>
                            <m:t>𝐾</m:t>
                          </m:r>
                          <m:r>
                            <a:rPr lang="nl-NL" sz="3600" i="1" dirty="0" smtClean="0">
                              <a:solidFill>
                                <a:schemeClr val="bg1">
                                  <a:lumMod val="85000"/>
                                </a:schemeClr>
                              </a:solidFill>
                              <a:latin typeface="Cambria Math" panose="02040503050406030204" pitchFamily="18" charset="0"/>
                            </a:rPr>
                            <m:t>] </m:t>
                          </m:r>
                        </m:den>
                      </m:f>
                    </m:oMath>
                  </m:oMathPara>
                </a14:m>
                <a:endParaRPr lang="en-US" sz="3600" i="1" dirty="0">
                  <a:solidFill>
                    <a:schemeClr val="bg1">
                      <a:lumMod val="50000"/>
                    </a:schemeClr>
                  </a:solidFill>
                  <a:latin typeface="Roboto" panose="020B0604020202020204" charset="0"/>
                  <a:ea typeface="Roboto" panose="020B0604020202020204" charset="0"/>
                </a:endParaRPr>
              </a:p>
            </p:txBody>
          </p:sp>
        </mc:Choice>
        <mc:Fallback xmlns="">
          <p:sp>
            <p:nvSpPr>
              <p:cNvPr id="28" name="Callout: Bent Line 27">
                <a:extLst>
                  <a:ext uri="{FF2B5EF4-FFF2-40B4-BE49-F238E27FC236}">
                    <a16:creationId xmlns:a16="http://schemas.microsoft.com/office/drawing/2014/main" id="{63D71FCE-F9B9-4E65-81AA-E67367B8FFD5}"/>
                  </a:ext>
                </a:extLst>
              </p:cNvPr>
              <p:cNvSpPr>
                <a:spLocks noRot="1" noChangeAspect="1" noMove="1" noResize="1" noEditPoints="1" noAdjustHandles="1" noChangeArrowheads="1" noChangeShapeType="1" noTextEdit="1"/>
              </p:cNvSpPr>
              <p:nvPr/>
            </p:nvSpPr>
            <p:spPr>
              <a:xfrm>
                <a:off x="17249855" y="169823"/>
                <a:ext cx="6947440" cy="4142761"/>
              </a:xfrm>
              <a:prstGeom prst="borderCallout2">
                <a:avLst>
                  <a:gd name="adj1" fmla="val 49439"/>
                  <a:gd name="adj2" fmla="val -1256"/>
                  <a:gd name="adj3" fmla="val 92000"/>
                  <a:gd name="adj4" fmla="val -2798"/>
                  <a:gd name="adj5" fmla="val 101971"/>
                  <a:gd name="adj6" fmla="val -8312"/>
                </a:avLst>
              </a:prstGeom>
              <a:blipFill>
                <a:blip r:embed="rId9"/>
                <a:stretch>
                  <a:fillRect/>
                </a:stretch>
              </a:blipFill>
              <a:ln>
                <a:solidFill>
                  <a:schemeClr val="tx1"/>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Callout: Bent Line 28">
                <a:extLst>
                  <a:ext uri="{FF2B5EF4-FFF2-40B4-BE49-F238E27FC236}">
                    <a16:creationId xmlns:a16="http://schemas.microsoft.com/office/drawing/2014/main" id="{BF680419-928D-4506-B69D-BB461B52B7B2}"/>
                  </a:ext>
                </a:extLst>
              </p:cNvPr>
              <p:cNvSpPr/>
              <p:nvPr/>
            </p:nvSpPr>
            <p:spPr>
              <a:xfrm>
                <a:off x="17338590" y="4737433"/>
                <a:ext cx="6947440" cy="4142761"/>
              </a:xfrm>
              <a:prstGeom prst="borderCallout2">
                <a:avLst>
                  <a:gd name="adj1" fmla="val 35305"/>
                  <a:gd name="adj2" fmla="val -1072"/>
                  <a:gd name="adj3" fmla="val 57128"/>
                  <a:gd name="adj4" fmla="val -2659"/>
                  <a:gd name="adj5" fmla="val 60562"/>
                  <a:gd name="adj6" fmla="val -14695"/>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err="1">
                    <a:solidFill>
                      <a:srgbClr val="F16682"/>
                    </a:solidFill>
                    <a:latin typeface="Roboto" panose="020B0604020202020204" charset="0"/>
                    <a:ea typeface="Roboto" panose="020B0604020202020204" charset="0"/>
                  </a:rPr>
                  <a:t>electricity</a:t>
                </a:r>
                <a:r>
                  <a:rPr lang="nl-NL" sz="3600" dirty="0">
                    <a:solidFill>
                      <a:srgbClr val="F16682"/>
                    </a:solidFill>
                    <a:latin typeface="Roboto" panose="020B0604020202020204" charset="0"/>
                    <a:ea typeface="Roboto" panose="020B0604020202020204" charset="0"/>
                  </a:rPr>
                  <a:t> </a:t>
                </a:r>
                <a:r>
                  <a:rPr lang="nl-NL" sz="3600" dirty="0" err="1">
                    <a:solidFill>
                      <a:srgbClr val="F16682"/>
                    </a:solidFill>
                    <a:latin typeface="Roboto" panose="020B0604020202020204" charset="0"/>
                    <a:ea typeface="Roboto" panose="020B0604020202020204" charset="0"/>
                  </a:rPr>
                  <a:t>for</a:t>
                </a:r>
                <a:r>
                  <a:rPr lang="nl-NL" sz="3600" dirty="0">
                    <a:solidFill>
                      <a:srgbClr val="F16682"/>
                    </a:solidFill>
                    <a:latin typeface="Roboto" panose="020B0604020202020204" charset="0"/>
                    <a:ea typeface="Roboto" panose="020B0604020202020204" charset="0"/>
                  </a:rPr>
                  <a:t> </a:t>
                </a:r>
                <a:r>
                  <a:rPr lang="nl-NL" sz="3600" dirty="0" err="1">
                    <a:solidFill>
                      <a:srgbClr val="F16682"/>
                    </a:solidFill>
                    <a:latin typeface="Roboto" panose="020B0604020202020204" charset="0"/>
                    <a:ea typeface="Roboto" panose="020B0604020202020204" charset="0"/>
                  </a:rPr>
                  <a:t>heating</a:t>
                </a:r>
                <a:r>
                  <a:rPr lang="nl-NL" sz="3600" dirty="0">
                    <a:solidFill>
                      <a:srgbClr val="F16682"/>
                    </a:solidFill>
                    <a:latin typeface="Roboto" panose="020B0604020202020204" charset="0"/>
                    <a:ea typeface="Roboto" panose="020B0604020202020204" charset="0"/>
                  </a:rPr>
                  <a:t>: </a:t>
                </a:r>
                <a:r>
                  <a:rPr lang="el-GR" sz="3600" dirty="0">
                    <a:solidFill>
                      <a:srgbClr val="F16682"/>
                    </a:solidFill>
                    <a:latin typeface="Calibri" panose="020F0502020204030204" pitchFamily="34" charset="0"/>
                    <a:ea typeface="Roboto" panose="020B0604020202020204" charset="0"/>
                    <a:cs typeface="Calibri" panose="020F0502020204030204" pitchFamily="34" charset="0"/>
                  </a:rPr>
                  <a:t>Δ</a:t>
                </a:r>
                <a:r>
                  <a:rPr lang="nl-NL" sz="3600" dirty="0">
                    <a:solidFill>
                      <a:srgbClr val="F16682"/>
                    </a:solidFill>
                    <a:latin typeface="Roboto" panose="020B0604020202020204" charset="0"/>
                    <a:ea typeface="Roboto" panose="020B0604020202020204" charset="0"/>
                  </a:rPr>
                  <a:t>E</a:t>
                </a:r>
                <a:r>
                  <a:rPr lang="nl-NL" sz="3600" baseline="-25000" dirty="0">
                    <a:solidFill>
                      <a:srgbClr val="F16682"/>
                    </a:solidFill>
                    <a:latin typeface="Roboto" panose="020B0604020202020204" charset="0"/>
                    <a:ea typeface="Roboto" panose="020B0604020202020204" charset="0"/>
                  </a:rPr>
                  <a:t>CH</a:t>
                </a:r>
                <a:r>
                  <a:rPr lang="nl-NL" sz="3600" dirty="0">
                    <a:solidFill>
                      <a:srgbClr val="F16682"/>
                    </a:solidFill>
                    <a:latin typeface="Roboto" panose="020B0604020202020204" charset="0"/>
                    <a:ea typeface="Roboto" panose="020B0604020202020204" charset="0"/>
                  </a:rPr>
                  <a:t> </a:t>
                </a:r>
                <a:r>
                  <a:rPr lang="nl-NL" sz="3600" dirty="0">
                    <a:solidFill>
                      <a:schemeClr val="bg1">
                        <a:lumMod val="85000"/>
                      </a:schemeClr>
                    </a:solidFill>
                    <a:latin typeface="Roboto" panose="020B0604020202020204" charset="0"/>
                    <a:ea typeface="Roboto" panose="020B0604020202020204" charset="0"/>
                  </a:rPr>
                  <a:t>[kWh]</a:t>
                </a:r>
                <a:br>
                  <a:rPr lang="nl-NL" sz="3600" dirty="0">
                    <a:solidFill>
                      <a:schemeClr val="tx1"/>
                    </a:solidFill>
                    <a:latin typeface="Roboto" panose="020B0604020202020204" charset="0"/>
                    <a:ea typeface="Roboto" panose="020B0604020202020204" charset="0"/>
                  </a:rPr>
                </a:br>
                <a14:m>
                  <m:oMathPara xmlns:m="http://schemas.openxmlformats.org/officeDocument/2006/math">
                    <m:oMathParaPr>
                      <m:jc m:val="centerGroup"/>
                    </m:oMathParaPr>
                    <m:oMath xmlns:m="http://schemas.openxmlformats.org/officeDocument/2006/math">
                      <m:r>
                        <a:rPr lang="nl-NL" sz="3600" i="1">
                          <a:solidFill>
                            <a:schemeClr val="tx1"/>
                          </a:solidFill>
                          <a:latin typeface="Cambria Math" panose="02040503050406030204" pitchFamily="18" charset="0"/>
                          <a:ea typeface="Cambria Math" panose="02040503050406030204" pitchFamily="18" charset="0"/>
                        </a:rPr>
                        <m:t>×</m:t>
                      </m:r>
                    </m:oMath>
                  </m:oMathPara>
                </a14:m>
                <a:br>
                  <a:rPr lang="nl-NL" sz="3600" dirty="0">
                    <a:solidFill>
                      <a:schemeClr val="tx1"/>
                    </a:solidFill>
                    <a:latin typeface="Roboto" panose="020B0604020202020204" charset="0"/>
                    <a:ea typeface="Cambria Math" panose="02040503050406030204" pitchFamily="18" charset="0"/>
                  </a:rPr>
                </a:br>
                <a:r>
                  <a:rPr lang="nl-NL" sz="3600" dirty="0" err="1">
                    <a:solidFill>
                      <a:srgbClr val="1EBCC5"/>
                    </a:solidFill>
                    <a:latin typeface="Roboto" panose="020B0604020202020204" charset="0"/>
                    <a:ea typeface="Cambria Math" panose="02040503050406030204" pitchFamily="18" charset="0"/>
                  </a:rPr>
                  <a:t>conversion</a:t>
                </a:r>
                <a:r>
                  <a:rPr lang="nl-NL" sz="3600" dirty="0">
                    <a:solidFill>
                      <a:srgbClr val="1EBCC5"/>
                    </a:solidFill>
                    <a:latin typeface="Roboto" panose="020B0604020202020204" charset="0"/>
                    <a:ea typeface="Cambria Math" panose="02040503050406030204" pitchFamily="18" charset="0"/>
                  </a:rPr>
                  <a:t> factor </a:t>
                </a:r>
                <a:r>
                  <a:rPr lang="nl-NL" sz="3600" dirty="0" err="1">
                    <a:solidFill>
                      <a:srgbClr val="1EBCC5"/>
                    </a:solidFill>
                    <a:latin typeface="Roboto" panose="020B0604020202020204" charset="0"/>
                    <a:ea typeface="Cambria Math" panose="02040503050406030204" pitchFamily="18" charset="0"/>
                  </a:rPr>
                  <a:t>from</a:t>
                </a:r>
                <a:r>
                  <a:rPr lang="nl-NL" sz="3600" dirty="0">
                    <a:solidFill>
                      <a:srgbClr val="1EBCC5"/>
                    </a:solidFill>
                    <a:latin typeface="Roboto" panose="020B0604020202020204" charset="0"/>
                    <a:ea typeface="Cambria Math" panose="02040503050406030204" pitchFamily="18" charset="0"/>
                  </a:rPr>
                  <a:t> kWh </a:t>
                </a:r>
                <a:r>
                  <a:rPr lang="nl-NL" sz="3600" dirty="0" err="1">
                    <a:solidFill>
                      <a:srgbClr val="1EBCC5"/>
                    </a:solidFill>
                    <a:latin typeface="Roboto" panose="020B0604020202020204" charset="0"/>
                    <a:ea typeface="Cambria Math" panose="02040503050406030204" pitchFamily="18" charset="0"/>
                  </a:rPr>
                  <a:t>to</a:t>
                </a:r>
                <a:r>
                  <a:rPr lang="nl-NL" sz="3600" dirty="0">
                    <a:solidFill>
                      <a:srgbClr val="1EBCC5"/>
                    </a:solidFill>
                    <a:latin typeface="Roboto" panose="020B0604020202020204" charset="0"/>
                    <a:ea typeface="Cambria Math" panose="02040503050406030204" pitchFamily="18" charset="0"/>
                  </a:rPr>
                  <a:t> J</a:t>
                </a:r>
                <a:r>
                  <a:rPr lang="nl-NL" sz="3600" dirty="0">
                    <a:solidFill>
                      <a:srgbClr val="1EBCC5"/>
                    </a:solidFill>
                    <a:latin typeface="Roboto" panose="020B0604020202020204" charset="0"/>
                    <a:ea typeface="Roboto" panose="020B0604020202020204" charset="0"/>
                  </a:rPr>
                  <a:t>:</a:t>
                </a:r>
                <a:br>
                  <a:rPr lang="nl-NL" sz="3600" dirty="0">
                    <a:solidFill>
                      <a:srgbClr val="1EBCC5"/>
                    </a:solidFill>
                    <a:latin typeface="Roboto" panose="020B0604020202020204" charset="0"/>
                    <a:ea typeface="Roboto" panose="020B0604020202020204" charset="0"/>
                  </a:rPr>
                </a:br>
                <a14:m>
                  <m:oMathPara xmlns:m="http://schemas.openxmlformats.org/officeDocument/2006/math">
                    <m:oMathParaPr>
                      <m:jc m:val="centerGroup"/>
                    </m:oMathParaPr>
                    <m:oMath xmlns:m="http://schemas.openxmlformats.org/officeDocument/2006/math">
                      <m:r>
                        <m:rPr>
                          <m:nor/>
                        </m:rPr>
                        <a:rPr lang="nl-NL" sz="3600" b="0" i="0" dirty="0" smtClean="0">
                          <a:solidFill>
                            <a:srgbClr val="1EBCC5"/>
                          </a:solidFill>
                          <a:latin typeface="Roboto" panose="020B0604020202020204" charset="0"/>
                          <a:ea typeface="Roboto" panose="020B0604020202020204" charset="0"/>
                        </a:rPr>
                        <m:t>h</m:t>
                      </m:r>
                      <m:r>
                        <m:rPr>
                          <m:nor/>
                        </m:rPr>
                        <a:rPr lang="nl-NL" sz="3600" b="0" i="0" baseline="-25000" dirty="0" smtClean="0">
                          <a:solidFill>
                            <a:srgbClr val="1EBCC5"/>
                          </a:solidFill>
                          <a:latin typeface="Roboto" panose="020B0604020202020204" charset="0"/>
                          <a:ea typeface="Roboto" panose="020B0604020202020204" charset="0"/>
                        </a:rPr>
                        <m:t>E</m:t>
                      </m:r>
                      <m:r>
                        <m:rPr>
                          <m:nor/>
                        </m:rPr>
                        <a:rPr lang="nl-NL" sz="3600" b="0" i="0" dirty="0" smtClean="0">
                          <a:solidFill>
                            <a:srgbClr val="1EBCC5"/>
                          </a:solidFill>
                          <a:latin typeface="Roboto" panose="020B0604020202020204" charset="0"/>
                          <a:ea typeface="Roboto" panose="020B0604020202020204" charset="0"/>
                        </a:rPr>
                        <m:t> = 3.600.000 </m:t>
                      </m:r>
                      <m:r>
                        <m:rPr>
                          <m:nor/>
                        </m:rPr>
                        <a:rPr lang="nl-NL" sz="3600" dirty="0" smtClean="0">
                          <a:solidFill>
                            <a:schemeClr val="bg1">
                              <a:lumMod val="85000"/>
                            </a:schemeClr>
                          </a:solidFill>
                          <a:latin typeface="Roboto" panose="020B0604020202020204" charset="0"/>
                          <a:ea typeface="Roboto" panose="020B0604020202020204" charset="0"/>
                        </a:rPr>
                        <m:t>[</m:t>
                      </m:r>
                      <m:r>
                        <m:rPr>
                          <m:nor/>
                        </m:rPr>
                        <a:rPr lang="nl-NL" sz="3600" b="0" i="0" dirty="0" smtClean="0">
                          <a:solidFill>
                            <a:schemeClr val="bg1">
                              <a:lumMod val="85000"/>
                            </a:schemeClr>
                          </a:solidFill>
                          <a:latin typeface="Roboto" panose="020B0604020202020204" charset="0"/>
                          <a:ea typeface="Roboto" panose="020B0604020202020204" charset="0"/>
                        </a:rPr>
                        <m:t>J</m:t>
                      </m:r>
                      <m:r>
                        <m:rPr>
                          <m:nor/>
                        </m:rPr>
                        <a:rPr lang="nl-NL" sz="3600" b="0" i="0" dirty="0" smtClean="0">
                          <a:solidFill>
                            <a:schemeClr val="bg1">
                              <a:lumMod val="85000"/>
                            </a:schemeClr>
                          </a:solidFill>
                          <a:latin typeface="Roboto" panose="020B0604020202020204" charset="0"/>
                          <a:ea typeface="Roboto" panose="020B0604020202020204" charset="0"/>
                        </a:rPr>
                        <m:t>/</m:t>
                      </m:r>
                      <m:r>
                        <m:rPr>
                          <m:nor/>
                        </m:rPr>
                        <a:rPr lang="nl-NL" sz="3600" b="0" i="1" dirty="0" smtClean="0">
                          <a:solidFill>
                            <a:schemeClr val="bg1">
                              <a:lumMod val="85000"/>
                            </a:schemeClr>
                          </a:solidFill>
                          <a:latin typeface="Roboto" panose="020B0604020202020204" charset="0"/>
                          <a:ea typeface="Roboto" panose="020B0604020202020204" charset="0"/>
                        </a:rPr>
                        <m:t>kWh</m:t>
                      </m:r>
                      <m:r>
                        <m:rPr>
                          <m:nor/>
                        </m:rPr>
                        <a:rPr lang="nl-NL" sz="3600" dirty="0" smtClean="0">
                          <a:solidFill>
                            <a:schemeClr val="bg1">
                              <a:lumMod val="85000"/>
                            </a:schemeClr>
                          </a:solidFill>
                          <a:latin typeface="Roboto" panose="020B0604020202020204" charset="0"/>
                          <a:ea typeface="Roboto" panose="020B0604020202020204" charset="0"/>
                        </a:rPr>
                        <m:t>]</m:t>
                      </m:r>
                    </m:oMath>
                  </m:oMathPara>
                </a14:m>
                <a:endParaRPr lang="en-US" sz="3600" dirty="0">
                  <a:solidFill>
                    <a:schemeClr val="tx1"/>
                  </a:solidFill>
                  <a:latin typeface="Roboto" panose="020B0604020202020204" charset="0"/>
                  <a:ea typeface="Roboto" panose="020B0604020202020204" charset="0"/>
                </a:endParaRPr>
              </a:p>
              <a:p>
                <a:pPr algn="ctr"/>
                <a14:m>
                  <m:oMathPara xmlns:m="http://schemas.openxmlformats.org/officeDocument/2006/math">
                    <m:oMathParaPr>
                      <m:jc m:val="centerGroup"/>
                    </m:oMathParaPr>
                    <m:oMath xmlns:m="http://schemas.openxmlformats.org/officeDocument/2006/math">
                      <m:r>
                        <a:rPr lang="nl-NL" sz="3600" i="1" smtClean="0">
                          <a:solidFill>
                            <a:schemeClr val="tx1"/>
                          </a:solidFill>
                          <a:latin typeface="Cambria Math" panose="02040503050406030204" pitchFamily="18" charset="0"/>
                          <a:ea typeface="Cambria Math" panose="02040503050406030204" pitchFamily="18" charset="0"/>
                        </a:rPr>
                        <m:t>×</m:t>
                      </m:r>
                    </m:oMath>
                  </m:oMathPara>
                </a14:m>
                <a:endParaRPr lang="nl-NL" sz="3600" dirty="0">
                  <a:solidFill>
                    <a:schemeClr val="tx1"/>
                  </a:solidFill>
                  <a:latin typeface="Roboto" panose="020B0604020202020204" charset="0"/>
                  <a:ea typeface="Cambria Math" panose="02040503050406030204" pitchFamily="18" charset="0"/>
                </a:endParaRPr>
              </a:p>
              <a:p>
                <a:pPr algn="ctr"/>
                <a:r>
                  <a:rPr lang="nl-NL" sz="3600" i="1" dirty="0" err="1">
                    <a:solidFill>
                      <a:srgbClr val="B1D249"/>
                    </a:solidFill>
                    <a:latin typeface="Roboto" panose="020B0604020202020204" charset="0"/>
                    <a:ea typeface="Roboto" panose="020B0604020202020204" charset="0"/>
                  </a:rPr>
                  <a:t>Coefficient</a:t>
                </a:r>
                <a:r>
                  <a:rPr lang="nl-NL" sz="3600" i="1" dirty="0">
                    <a:solidFill>
                      <a:srgbClr val="B1D249"/>
                    </a:solidFill>
                    <a:latin typeface="Roboto" panose="020B0604020202020204" charset="0"/>
                    <a:ea typeface="Roboto" panose="020B0604020202020204" charset="0"/>
                  </a:rPr>
                  <a:t> Of Performance, COP</a:t>
                </a:r>
                <a:r>
                  <a:rPr lang="nl-NL" sz="3600" i="1" baseline="-25000" dirty="0">
                    <a:solidFill>
                      <a:srgbClr val="B1D249"/>
                    </a:solidFill>
                    <a:latin typeface="Roboto" panose="020B0604020202020204" charset="0"/>
                    <a:ea typeface="Roboto" panose="020B0604020202020204" charset="0"/>
                  </a:rPr>
                  <a:t>CH</a:t>
                </a:r>
                <a:r>
                  <a:rPr lang="nl-NL" sz="3600" i="1" dirty="0">
                    <a:solidFill>
                      <a:srgbClr val="B1D249"/>
                    </a:solidFill>
                    <a:latin typeface="Roboto" panose="020B0604020202020204" charset="0"/>
                    <a:ea typeface="Roboto" panose="020B0604020202020204" charset="0"/>
                  </a:rPr>
                  <a:t> </a:t>
                </a:r>
                <a:r>
                  <a:rPr lang="nl-NL" sz="3600" i="1" dirty="0">
                    <a:solidFill>
                      <a:schemeClr val="bg1">
                        <a:lumMod val="85000"/>
                      </a:schemeClr>
                    </a:solidFill>
                    <a:latin typeface="Roboto" panose="020B0604020202020204" charset="0"/>
                    <a:ea typeface="Roboto" panose="020B0604020202020204" charset="0"/>
                  </a:rPr>
                  <a:t>[-]</a:t>
                </a:r>
                <a:endParaRPr lang="en-US" sz="3600" i="1" dirty="0">
                  <a:solidFill>
                    <a:schemeClr val="bg1">
                      <a:lumMod val="85000"/>
                    </a:schemeClr>
                  </a:solidFill>
                  <a:latin typeface="Roboto" panose="020B0604020202020204" charset="0"/>
                  <a:ea typeface="Roboto" panose="020B0604020202020204" charset="0"/>
                </a:endParaRPr>
              </a:p>
            </p:txBody>
          </p:sp>
        </mc:Choice>
        <mc:Fallback xmlns="">
          <p:sp>
            <p:nvSpPr>
              <p:cNvPr id="29" name="Callout: Bent Line 28">
                <a:extLst>
                  <a:ext uri="{FF2B5EF4-FFF2-40B4-BE49-F238E27FC236}">
                    <a16:creationId xmlns:a16="http://schemas.microsoft.com/office/drawing/2014/main" id="{BF680419-928D-4506-B69D-BB461B52B7B2}"/>
                  </a:ext>
                </a:extLst>
              </p:cNvPr>
              <p:cNvSpPr>
                <a:spLocks noRot="1" noChangeAspect="1" noMove="1" noResize="1" noEditPoints="1" noAdjustHandles="1" noChangeArrowheads="1" noChangeShapeType="1" noTextEdit="1"/>
              </p:cNvSpPr>
              <p:nvPr/>
            </p:nvSpPr>
            <p:spPr>
              <a:xfrm>
                <a:off x="17338590" y="4737433"/>
                <a:ext cx="6947440" cy="4142761"/>
              </a:xfrm>
              <a:prstGeom prst="borderCallout2">
                <a:avLst>
                  <a:gd name="adj1" fmla="val 35305"/>
                  <a:gd name="adj2" fmla="val -1072"/>
                  <a:gd name="adj3" fmla="val 57128"/>
                  <a:gd name="adj4" fmla="val -2659"/>
                  <a:gd name="adj5" fmla="val 60562"/>
                  <a:gd name="adj6" fmla="val -14695"/>
                </a:avLst>
              </a:prstGeom>
              <a:blipFill>
                <a:blip r:embed="rId10"/>
                <a:stretch>
                  <a:fillRect r="-1757" b="-2786"/>
                </a:stretch>
              </a:blipFill>
              <a:ln>
                <a:solidFill>
                  <a:schemeClr val="tx1"/>
                </a:solidFill>
                <a:prstDash val="lgDash"/>
              </a:ln>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86850BAA-6725-4D8B-AD4B-6D193DAC4265}"/>
              </a:ext>
            </a:extLst>
          </p:cNvPr>
          <p:cNvGrpSpPr/>
          <p:nvPr/>
        </p:nvGrpSpPr>
        <p:grpSpPr>
          <a:xfrm>
            <a:off x="5351034" y="3994342"/>
            <a:ext cx="4608512" cy="8640892"/>
            <a:chOff x="5351034" y="3994342"/>
            <a:chExt cx="4608512" cy="8640892"/>
          </a:xfrm>
        </p:grpSpPr>
        <p:sp>
          <p:nvSpPr>
            <p:cNvPr id="5" name="Rectangle 4">
              <a:extLst>
                <a:ext uri="{FF2B5EF4-FFF2-40B4-BE49-F238E27FC236}">
                  <a16:creationId xmlns:a16="http://schemas.microsoft.com/office/drawing/2014/main" id="{1DE1CB07-F478-420B-8170-93324973C8F1}"/>
                </a:ext>
              </a:extLst>
            </p:cNvPr>
            <p:cNvSpPr/>
            <p:nvPr/>
          </p:nvSpPr>
          <p:spPr>
            <a:xfrm>
              <a:off x="5351034" y="3994342"/>
              <a:ext cx="4608512" cy="86408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a:latin typeface="Roboto" panose="020B0604020202020204" charset="0"/>
                  <a:ea typeface="Roboto" panose="020B0604020202020204" charset="0"/>
                </a:rPr>
                <a:t>transmission</a:t>
              </a:r>
              <a:br>
                <a:rPr lang="nl-NL" sz="3600" dirty="0">
                  <a:latin typeface="Roboto" panose="020B0604020202020204" charset="0"/>
                  <a:ea typeface="Roboto" panose="020B0604020202020204" charset="0"/>
                </a:rPr>
              </a:br>
              <a:r>
                <a:rPr lang="nl-NL" sz="3600" dirty="0">
                  <a:latin typeface="Roboto" panose="020B0604020202020204" charset="0"/>
                  <a:ea typeface="Roboto" panose="020B0604020202020204" charset="0"/>
                </a:rPr>
                <a:t>+</a:t>
              </a:r>
              <a:br>
                <a:rPr lang="nl-NL" sz="3600" dirty="0">
                  <a:latin typeface="Roboto" panose="020B0604020202020204" charset="0"/>
                  <a:ea typeface="Roboto" panose="020B0604020202020204" charset="0"/>
                </a:rPr>
              </a:br>
              <a:r>
                <a:rPr lang="nl-NL" sz="3600" dirty="0" err="1">
                  <a:latin typeface="Roboto" panose="020B0604020202020204" charset="0"/>
                  <a:ea typeface="Roboto" panose="020B0604020202020204" charset="0"/>
                </a:rPr>
                <a:t>infiltration</a:t>
              </a:r>
              <a:br>
                <a:rPr lang="nl-NL" sz="3600" dirty="0">
                  <a:latin typeface="Roboto" panose="020B0604020202020204" charset="0"/>
                  <a:ea typeface="Roboto" panose="020B0604020202020204" charset="0"/>
                </a:rPr>
              </a:br>
              <a:r>
                <a:rPr lang="nl-NL" sz="3600" dirty="0">
                  <a:latin typeface="Roboto" panose="020B0604020202020204" charset="0"/>
                  <a:ea typeface="Roboto" panose="020B0604020202020204" charset="0"/>
                </a:rPr>
                <a:t>+</a:t>
              </a:r>
              <a:br>
                <a:rPr lang="nl-NL" sz="3600" dirty="0">
                  <a:latin typeface="Roboto" panose="020B0604020202020204" charset="0"/>
                  <a:ea typeface="Roboto" panose="020B0604020202020204" charset="0"/>
                </a:rPr>
              </a:br>
              <a:r>
                <a:rPr lang="nl-NL" sz="3600" dirty="0" err="1">
                  <a:latin typeface="Roboto" panose="020B0604020202020204" charset="0"/>
                  <a:ea typeface="Roboto" panose="020B0604020202020204" charset="0"/>
                </a:rPr>
                <a:t>ventilation</a:t>
              </a:r>
              <a:endParaRPr lang="en-US" sz="3600" dirty="0">
                <a:latin typeface="Roboto" panose="020B0604020202020204" charset="0"/>
                <a:ea typeface="Roboto" panose="020B0604020202020204" charset="0"/>
              </a:endParaRPr>
            </a:p>
          </p:txBody>
        </p:sp>
        <p:pic>
          <p:nvPicPr>
            <p:cNvPr id="1028" name="Picture 4">
              <a:extLst>
                <a:ext uri="{FF2B5EF4-FFF2-40B4-BE49-F238E27FC236}">
                  <a16:creationId xmlns:a16="http://schemas.microsoft.com/office/drawing/2014/main" id="{CCC86351-12CF-4B4A-9CD5-8A88F3E5929B}"/>
                </a:ext>
              </a:extLst>
            </p:cNvPr>
            <p:cNvPicPr>
              <a:picLocks noChangeAspect="1" noChangeArrowheads="1"/>
            </p:cNvPicPr>
            <p:nvPr/>
          </p:nvPicPr>
          <p:blipFill>
            <a:blip r:embed="rId11">
              <a:lum bright="70000" contrast="-70000"/>
              <a:extLst>
                <a:ext uri="{28A0092B-C50C-407E-A947-70E740481C1C}">
                  <a14:useLocalDpi xmlns:a14="http://schemas.microsoft.com/office/drawing/2010/main" val="0"/>
                </a:ext>
              </a:extLst>
            </a:blip>
            <a:srcRect/>
            <a:stretch>
              <a:fillRect/>
            </a:stretch>
          </p:blipFill>
          <p:spPr bwMode="auto">
            <a:xfrm>
              <a:off x="8979902" y="6816786"/>
              <a:ext cx="842890" cy="8428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fan icon">
              <a:extLst>
                <a:ext uri="{FF2B5EF4-FFF2-40B4-BE49-F238E27FC236}">
                  <a16:creationId xmlns:a16="http://schemas.microsoft.com/office/drawing/2014/main" id="{ED2996A3-4CB3-4124-BB48-B5B24917CE5F}"/>
                </a:ext>
              </a:extLst>
            </p:cNvPr>
            <p:cNvPicPr>
              <a:picLocks noChangeAspect="1" noChangeArrowheads="1"/>
            </p:cNvPicPr>
            <p:nvPr/>
          </p:nvPicPr>
          <p:blipFill>
            <a:blip r:embed="rId12">
              <a:lum bright="70000" contrast="-70000"/>
              <a:extLst>
                <a:ext uri="{28A0092B-C50C-407E-A947-70E740481C1C}">
                  <a14:useLocalDpi xmlns:a14="http://schemas.microsoft.com/office/drawing/2010/main" val="0"/>
                </a:ext>
              </a:extLst>
            </a:blip>
            <a:srcRect/>
            <a:stretch>
              <a:fillRect/>
            </a:stretch>
          </p:blipFill>
          <p:spPr bwMode="auto">
            <a:xfrm>
              <a:off x="8989955" y="9125891"/>
              <a:ext cx="822786" cy="8227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09E3362-CC48-494D-9D0D-0EB89F119605}"/>
                </a:ext>
              </a:extLst>
            </p:cNvPr>
            <p:cNvPicPr>
              <a:picLocks noChangeAspect="1" noChangeArrowheads="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9062508" y="7998183"/>
              <a:ext cx="677678" cy="677678"/>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conference-room icon">
            <a:extLst>
              <a:ext uri="{FF2B5EF4-FFF2-40B4-BE49-F238E27FC236}">
                <a16:creationId xmlns:a16="http://schemas.microsoft.com/office/drawing/2014/main" id="{97AB66B7-39A0-4943-8D60-5D4A021967A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426620" y="11800334"/>
            <a:ext cx="643126" cy="6431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071FB73C-259B-4F50-BEC7-714A688CC36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385780" y="12754488"/>
            <a:ext cx="683966" cy="68396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8AABB75-EF12-488B-AD73-9EF7B8CDE87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66712" y="12252894"/>
            <a:ext cx="692160" cy="69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5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038"/>
                                        </p:tgtEl>
                                        <p:attrNameLst>
                                          <p:attrName>style.visibility</p:attrName>
                                        </p:attrNameLst>
                                      </p:cBhvr>
                                      <p:to>
                                        <p:strVal val="visible"/>
                                      </p:to>
                                    </p:set>
                                    <p:animEffect transition="in" filter="fade">
                                      <p:cBhvr>
                                        <p:cTn id="20" dur="500"/>
                                        <p:tgtEl>
                                          <p:spTgt spid="1038"/>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nodeType="withEffect">
                                  <p:stCondLst>
                                    <p:cond delay="0"/>
                                  </p:stCondLst>
                                  <p:childTnLst>
                                    <p:set>
                                      <p:cBhvr>
                                        <p:cTn id="25" dur="1" fill="hold">
                                          <p:stCondLst>
                                            <p:cond delay="0"/>
                                          </p:stCondLst>
                                        </p:cTn>
                                        <p:tgtEl>
                                          <p:spTgt spid="1036"/>
                                        </p:tgtEl>
                                        <p:attrNameLst>
                                          <p:attrName>style.visibility</p:attrName>
                                        </p:attrNameLst>
                                      </p:cBhvr>
                                      <p:to>
                                        <p:strVal val="visible"/>
                                      </p:to>
                                    </p:set>
                                    <p:animEffect transition="in" filter="fade">
                                      <p:cBhvr>
                                        <p:cTn id="26" dur="500"/>
                                        <p:tgtEl>
                                          <p:spTgt spid="10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up)">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p:cTn id="76" dur="500" fill="hold"/>
                                        <p:tgtEl>
                                          <p:spTgt spid="24"/>
                                        </p:tgtEl>
                                        <p:attrNameLst>
                                          <p:attrName>ppt_w</p:attrName>
                                        </p:attrNameLst>
                                      </p:cBhvr>
                                      <p:tavLst>
                                        <p:tav tm="0">
                                          <p:val>
                                            <p:fltVal val="0"/>
                                          </p:val>
                                        </p:tav>
                                        <p:tav tm="100000">
                                          <p:val>
                                            <p:strVal val="#ppt_w"/>
                                          </p:val>
                                        </p:tav>
                                      </p:tavLst>
                                    </p:anim>
                                    <p:anim calcmode="lin" valueType="num">
                                      <p:cBhvr>
                                        <p:cTn id="77" dur="500" fill="hold"/>
                                        <p:tgtEl>
                                          <p:spTgt spid="24"/>
                                        </p:tgtEl>
                                        <p:attrNameLst>
                                          <p:attrName>ppt_h</p:attrName>
                                        </p:attrNameLst>
                                      </p:cBhvr>
                                      <p:tavLst>
                                        <p:tav tm="0">
                                          <p:val>
                                            <p:fltVal val="0"/>
                                          </p:val>
                                        </p:tav>
                                        <p:tav tm="100000">
                                          <p:val>
                                            <p:strVal val="#ppt_h"/>
                                          </p:val>
                                        </p:tav>
                                      </p:tavLst>
                                    </p:anim>
                                    <p:animEffect transition="in" filter="fade">
                                      <p:cBhvr>
                                        <p:cTn id="78" dur="500"/>
                                        <p:tgtEl>
                                          <p:spTgt spid="24"/>
                                        </p:tgtEl>
                                      </p:cBhvr>
                                    </p:animEffect>
                                  </p:childTnLst>
                                </p:cTn>
                              </p:par>
                            </p:childTnLst>
                          </p:cTn>
                        </p:par>
                        <p:par>
                          <p:cTn id="79" fill="hold">
                            <p:stCondLst>
                              <p:cond delay="500"/>
                            </p:stCondLst>
                            <p:childTnLst>
                              <p:par>
                                <p:cTn id="80" presetID="53" presetClass="entr" presetSubtype="16" fill="hold" grpId="0" nodeType="after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500" fill="hold"/>
                                        <p:tgtEl>
                                          <p:spTgt spid="23"/>
                                        </p:tgtEl>
                                        <p:attrNameLst>
                                          <p:attrName>ppt_w</p:attrName>
                                        </p:attrNameLst>
                                      </p:cBhvr>
                                      <p:tavLst>
                                        <p:tav tm="0">
                                          <p:val>
                                            <p:fltVal val="0"/>
                                          </p:val>
                                        </p:tav>
                                        <p:tav tm="100000">
                                          <p:val>
                                            <p:strVal val="#ppt_w"/>
                                          </p:val>
                                        </p:tav>
                                      </p:tavLst>
                                    </p:anim>
                                    <p:anim calcmode="lin" valueType="num">
                                      <p:cBhvr>
                                        <p:cTn id="83" dur="500" fill="hold"/>
                                        <p:tgtEl>
                                          <p:spTgt spid="23"/>
                                        </p:tgtEl>
                                        <p:attrNameLst>
                                          <p:attrName>ppt_h</p:attrName>
                                        </p:attrNameLst>
                                      </p:cBhvr>
                                      <p:tavLst>
                                        <p:tav tm="0">
                                          <p:val>
                                            <p:fltVal val="0"/>
                                          </p:val>
                                        </p:tav>
                                        <p:tav tm="100000">
                                          <p:val>
                                            <p:strVal val="#ppt_h"/>
                                          </p:val>
                                        </p:tav>
                                      </p:tavLst>
                                    </p:anim>
                                    <p:animEffect transition="in" filter="fade">
                                      <p:cBhvr>
                                        <p:cTn id="84" dur="500"/>
                                        <p:tgtEl>
                                          <p:spTgt spid="23"/>
                                        </p:tgtEl>
                                      </p:cBhvr>
                                    </p:animEffect>
                                  </p:childTnLst>
                                </p:cTn>
                              </p:par>
                            </p:childTnLst>
                          </p:cTn>
                        </p:par>
                        <p:par>
                          <p:cTn id="85" fill="hold">
                            <p:stCondLst>
                              <p:cond delay="1000"/>
                            </p:stCondLst>
                            <p:childTnLst>
                              <p:par>
                                <p:cTn id="86" presetID="53" presetClass="entr" presetSubtype="16" fill="hold" grpId="0" nodeType="afterEffect">
                                  <p:stCondLst>
                                    <p:cond delay="0"/>
                                  </p:stCondLst>
                                  <p:childTnLst>
                                    <p:set>
                                      <p:cBhvr>
                                        <p:cTn id="87" dur="1" fill="hold">
                                          <p:stCondLst>
                                            <p:cond delay="0"/>
                                          </p:stCondLst>
                                        </p:cTn>
                                        <p:tgtEl>
                                          <p:spTgt spid="2"/>
                                        </p:tgtEl>
                                        <p:attrNameLst>
                                          <p:attrName>style.visibility</p:attrName>
                                        </p:attrNameLst>
                                      </p:cBhvr>
                                      <p:to>
                                        <p:strVal val="visible"/>
                                      </p:to>
                                    </p:set>
                                    <p:anim calcmode="lin" valueType="num">
                                      <p:cBhvr>
                                        <p:cTn id="88" dur="500" fill="hold"/>
                                        <p:tgtEl>
                                          <p:spTgt spid="2"/>
                                        </p:tgtEl>
                                        <p:attrNameLst>
                                          <p:attrName>ppt_w</p:attrName>
                                        </p:attrNameLst>
                                      </p:cBhvr>
                                      <p:tavLst>
                                        <p:tav tm="0">
                                          <p:val>
                                            <p:fltVal val="0"/>
                                          </p:val>
                                        </p:tav>
                                        <p:tav tm="100000">
                                          <p:val>
                                            <p:strVal val="#ppt_w"/>
                                          </p:val>
                                        </p:tav>
                                      </p:tavLst>
                                    </p:anim>
                                    <p:anim calcmode="lin" valueType="num">
                                      <p:cBhvr>
                                        <p:cTn id="89" dur="500" fill="hold"/>
                                        <p:tgtEl>
                                          <p:spTgt spid="2"/>
                                        </p:tgtEl>
                                        <p:attrNameLst>
                                          <p:attrName>ppt_h</p:attrName>
                                        </p:attrNameLst>
                                      </p:cBhvr>
                                      <p:tavLst>
                                        <p:tav tm="0">
                                          <p:val>
                                            <p:fltVal val="0"/>
                                          </p:val>
                                        </p:tav>
                                        <p:tav tm="100000">
                                          <p:val>
                                            <p:strVal val="#ppt_h"/>
                                          </p:val>
                                        </p:tav>
                                      </p:tavLst>
                                    </p:anim>
                                    <p:animEffect transition="in" filter="fade">
                                      <p:cBhvr>
                                        <p:cTn id="90" dur="500"/>
                                        <p:tgtEl>
                                          <p:spTgt spid="2"/>
                                        </p:tgtEl>
                                      </p:cBhvr>
                                    </p:animEffect>
                                  </p:childTnLst>
                                </p:cTn>
                              </p:par>
                            </p:childTnLst>
                          </p:cTn>
                        </p:par>
                        <p:par>
                          <p:cTn id="91" fill="hold">
                            <p:stCondLst>
                              <p:cond delay="1500"/>
                            </p:stCondLst>
                            <p:childTnLst>
                              <p:par>
                                <p:cTn id="92" presetID="2" presetClass="exit" presetSubtype="4" fill="hold" grpId="1" nodeType="afterEffect">
                                  <p:stCondLst>
                                    <p:cond delay="0"/>
                                  </p:stCondLst>
                                  <p:childTnLst>
                                    <p:anim calcmode="lin" valueType="num">
                                      <p:cBhvr additive="base">
                                        <p:cTn id="93" dur="500"/>
                                        <p:tgtEl>
                                          <p:spTgt spid="8"/>
                                        </p:tgtEl>
                                        <p:attrNameLst>
                                          <p:attrName>ppt_x</p:attrName>
                                        </p:attrNameLst>
                                      </p:cBhvr>
                                      <p:tavLst>
                                        <p:tav tm="0">
                                          <p:val>
                                            <p:strVal val="ppt_x"/>
                                          </p:val>
                                        </p:tav>
                                        <p:tav tm="100000">
                                          <p:val>
                                            <p:strVal val="ppt_x"/>
                                          </p:val>
                                        </p:tav>
                                      </p:tavLst>
                                    </p:anim>
                                    <p:anim calcmode="lin" valueType="num">
                                      <p:cBhvr additive="base">
                                        <p:cTn id="94" dur="500"/>
                                        <p:tgtEl>
                                          <p:spTgt spid="8"/>
                                        </p:tgtEl>
                                        <p:attrNameLst>
                                          <p:attrName>ppt_y</p:attrName>
                                        </p:attrNameLst>
                                      </p:cBhvr>
                                      <p:tavLst>
                                        <p:tav tm="0">
                                          <p:val>
                                            <p:strVal val="ppt_y"/>
                                          </p:val>
                                        </p:tav>
                                        <p:tav tm="100000">
                                          <p:val>
                                            <p:strVal val="1+ppt_h/2"/>
                                          </p:val>
                                        </p:tav>
                                      </p:tavLst>
                                    </p:anim>
                                    <p:set>
                                      <p:cBhvr>
                                        <p:cTn id="95" dur="1" fill="hold">
                                          <p:stCondLst>
                                            <p:cond delay="499"/>
                                          </p:stCondLst>
                                        </p:cTn>
                                        <p:tgtEl>
                                          <p:spTgt spid="8"/>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16"/>
                                        </p:tgtEl>
                                        <p:attrNameLst>
                                          <p:attrName>ppt_x</p:attrName>
                                        </p:attrNameLst>
                                      </p:cBhvr>
                                      <p:tavLst>
                                        <p:tav tm="0">
                                          <p:val>
                                            <p:strVal val="ppt_x"/>
                                          </p:val>
                                        </p:tav>
                                        <p:tav tm="100000">
                                          <p:val>
                                            <p:strVal val="ppt_x"/>
                                          </p:val>
                                        </p:tav>
                                      </p:tavLst>
                                    </p:anim>
                                    <p:anim calcmode="lin" valueType="num">
                                      <p:cBhvr additive="base">
                                        <p:cTn id="98" dur="500"/>
                                        <p:tgtEl>
                                          <p:spTgt spid="16"/>
                                        </p:tgtEl>
                                        <p:attrNameLst>
                                          <p:attrName>ppt_y</p:attrName>
                                        </p:attrNameLst>
                                      </p:cBhvr>
                                      <p:tavLst>
                                        <p:tav tm="0">
                                          <p:val>
                                            <p:strVal val="ppt_y"/>
                                          </p:val>
                                        </p:tav>
                                        <p:tav tm="100000">
                                          <p:val>
                                            <p:strVal val="1+ppt_h/2"/>
                                          </p:val>
                                        </p:tav>
                                      </p:tavLst>
                                    </p:anim>
                                    <p:set>
                                      <p:cBhvr>
                                        <p:cTn id="99" dur="1" fill="hold">
                                          <p:stCondLst>
                                            <p:cond delay="499"/>
                                          </p:stCondLst>
                                        </p:cTn>
                                        <p:tgtEl>
                                          <p:spTgt spid="16"/>
                                        </p:tgtEl>
                                        <p:attrNameLst>
                                          <p:attrName>style.visibility</p:attrName>
                                        </p:attrNameLst>
                                      </p:cBhvr>
                                      <p:to>
                                        <p:strVal val="hidden"/>
                                      </p:to>
                                    </p:set>
                                  </p:childTnLst>
                                </p:cTn>
                              </p:par>
                              <p:par>
                                <p:cTn id="100" presetID="2" presetClass="exit" presetSubtype="4" fill="hold" nodeType="withEffect">
                                  <p:stCondLst>
                                    <p:cond delay="0"/>
                                  </p:stCondLst>
                                  <p:childTnLst>
                                    <p:anim calcmode="lin" valueType="num">
                                      <p:cBhvr additive="base">
                                        <p:cTn id="101" dur="500"/>
                                        <p:tgtEl>
                                          <p:spTgt spid="1038"/>
                                        </p:tgtEl>
                                        <p:attrNameLst>
                                          <p:attrName>ppt_x</p:attrName>
                                        </p:attrNameLst>
                                      </p:cBhvr>
                                      <p:tavLst>
                                        <p:tav tm="0">
                                          <p:val>
                                            <p:strVal val="ppt_x"/>
                                          </p:val>
                                        </p:tav>
                                        <p:tav tm="100000">
                                          <p:val>
                                            <p:strVal val="ppt_x"/>
                                          </p:val>
                                        </p:tav>
                                      </p:tavLst>
                                    </p:anim>
                                    <p:anim calcmode="lin" valueType="num">
                                      <p:cBhvr additive="base">
                                        <p:cTn id="102" dur="500"/>
                                        <p:tgtEl>
                                          <p:spTgt spid="1038"/>
                                        </p:tgtEl>
                                        <p:attrNameLst>
                                          <p:attrName>ppt_y</p:attrName>
                                        </p:attrNameLst>
                                      </p:cBhvr>
                                      <p:tavLst>
                                        <p:tav tm="0">
                                          <p:val>
                                            <p:strVal val="ppt_y"/>
                                          </p:val>
                                        </p:tav>
                                        <p:tav tm="100000">
                                          <p:val>
                                            <p:strVal val="1+ppt_h/2"/>
                                          </p:val>
                                        </p:tav>
                                      </p:tavLst>
                                    </p:anim>
                                    <p:set>
                                      <p:cBhvr>
                                        <p:cTn id="103" dur="1" fill="hold">
                                          <p:stCondLst>
                                            <p:cond delay="499"/>
                                          </p:stCondLst>
                                        </p:cTn>
                                        <p:tgtEl>
                                          <p:spTgt spid="1038"/>
                                        </p:tgtEl>
                                        <p:attrNameLst>
                                          <p:attrName>style.visibility</p:attrName>
                                        </p:attrNameLst>
                                      </p:cBhvr>
                                      <p:to>
                                        <p:strVal val="hidden"/>
                                      </p:to>
                                    </p:set>
                                  </p:childTnLst>
                                </p:cTn>
                              </p:par>
                              <p:par>
                                <p:cTn id="104" presetID="2" presetClass="exit" presetSubtype="4" fill="hold" nodeType="withEffect">
                                  <p:stCondLst>
                                    <p:cond delay="0"/>
                                  </p:stCondLst>
                                  <p:childTnLst>
                                    <p:anim calcmode="lin" valueType="num">
                                      <p:cBhvr additive="base">
                                        <p:cTn id="105" dur="500"/>
                                        <p:tgtEl>
                                          <p:spTgt spid="30"/>
                                        </p:tgtEl>
                                        <p:attrNameLst>
                                          <p:attrName>ppt_x</p:attrName>
                                        </p:attrNameLst>
                                      </p:cBhvr>
                                      <p:tavLst>
                                        <p:tav tm="0">
                                          <p:val>
                                            <p:strVal val="ppt_x"/>
                                          </p:val>
                                        </p:tav>
                                        <p:tav tm="100000">
                                          <p:val>
                                            <p:strVal val="ppt_x"/>
                                          </p:val>
                                        </p:tav>
                                      </p:tavLst>
                                    </p:anim>
                                    <p:anim calcmode="lin" valueType="num">
                                      <p:cBhvr additive="base">
                                        <p:cTn id="106" dur="500"/>
                                        <p:tgtEl>
                                          <p:spTgt spid="30"/>
                                        </p:tgtEl>
                                        <p:attrNameLst>
                                          <p:attrName>ppt_y</p:attrName>
                                        </p:attrNameLst>
                                      </p:cBhvr>
                                      <p:tavLst>
                                        <p:tav tm="0">
                                          <p:val>
                                            <p:strVal val="ppt_y"/>
                                          </p:val>
                                        </p:tav>
                                        <p:tav tm="100000">
                                          <p:val>
                                            <p:strVal val="1+ppt_h/2"/>
                                          </p:val>
                                        </p:tav>
                                      </p:tavLst>
                                    </p:anim>
                                    <p:set>
                                      <p:cBhvr>
                                        <p:cTn id="107" dur="1" fill="hold">
                                          <p:stCondLst>
                                            <p:cond delay="499"/>
                                          </p:stCondLst>
                                        </p:cTn>
                                        <p:tgtEl>
                                          <p:spTgt spid="30"/>
                                        </p:tgtEl>
                                        <p:attrNameLst>
                                          <p:attrName>style.visibility</p:attrName>
                                        </p:attrNameLst>
                                      </p:cBhvr>
                                      <p:to>
                                        <p:strVal val="hidden"/>
                                      </p:to>
                                    </p:set>
                                  </p:childTnLst>
                                </p:cTn>
                              </p:par>
                              <p:par>
                                <p:cTn id="108" presetID="2" presetClass="exit" presetSubtype="4" fill="hold" nodeType="withEffect">
                                  <p:stCondLst>
                                    <p:cond delay="0"/>
                                  </p:stCondLst>
                                  <p:childTnLst>
                                    <p:anim calcmode="lin" valueType="num">
                                      <p:cBhvr additive="base">
                                        <p:cTn id="109" dur="500"/>
                                        <p:tgtEl>
                                          <p:spTgt spid="1036"/>
                                        </p:tgtEl>
                                        <p:attrNameLst>
                                          <p:attrName>ppt_x</p:attrName>
                                        </p:attrNameLst>
                                      </p:cBhvr>
                                      <p:tavLst>
                                        <p:tav tm="0">
                                          <p:val>
                                            <p:strVal val="ppt_x"/>
                                          </p:val>
                                        </p:tav>
                                        <p:tav tm="100000">
                                          <p:val>
                                            <p:strVal val="ppt_x"/>
                                          </p:val>
                                        </p:tav>
                                      </p:tavLst>
                                    </p:anim>
                                    <p:anim calcmode="lin" valueType="num">
                                      <p:cBhvr additive="base">
                                        <p:cTn id="110" dur="500"/>
                                        <p:tgtEl>
                                          <p:spTgt spid="1036"/>
                                        </p:tgtEl>
                                        <p:attrNameLst>
                                          <p:attrName>ppt_y</p:attrName>
                                        </p:attrNameLst>
                                      </p:cBhvr>
                                      <p:tavLst>
                                        <p:tav tm="0">
                                          <p:val>
                                            <p:strVal val="ppt_y"/>
                                          </p:val>
                                        </p:tav>
                                        <p:tav tm="100000">
                                          <p:val>
                                            <p:strVal val="1+ppt_h/2"/>
                                          </p:val>
                                        </p:tav>
                                      </p:tavLst>
                                    </p:anim>
                                    <p:set>
                                      <p:cBhvr>
                                        <p:cTn id="111" dur="1" fill="hold">
                                          <p:stCondLst>
                                            <p:cond delay="499"/>
                                          </p:stCondLst>
                                        </p:cTn>
                                        <p:tgtEl>
                                          <p:spTgt spid="1036"/>
                                        </p:tgtEl>
                                        <p:attrNameLst>
                                          <p:attrName>style.visibility</p:attrName>
                                        </p:attrNameLst>
                                      </p:cBhvr>
                                      <p:to>
                                        <p:strVal val="hidden"/>
                                      </p:to>
                                    </p:set>
                                  </p:childTnLst>
                                </p:cTn>
                              </p:par>
                              <p:par>
                                <p:cTn id="112" presetID="2" presetClass="exit" presetSubtype="4" fill="hold" grpId="1" nodeType="withEffect">
                                  <p:stCondLst>
                                    <p:cond delay="0"/>
                                  </p:stCondLst>
                                  <p:childTnLst>
                                    <p:anim calcmode="lin" valueType="num">
                                      <p:cBhvr additive="base">
                                        <p:cTn id="113" dur="500"/>
                                        <p:tgtEl>
                                          <p:spTgt spid="21"/>
                                        </p:tgtEl>
                                        <p:attrNameLst>
                                          <p:attrName>ppt_x</p:attrName>
                                        </p:attrNameLst>
                                      </p:cBhvr>
                                      <p:tavLst>
                                        <p:tav tm="0">
                                          <p:val>
                                            <p:strVal val="ppt_x"/>
                                          </p:val>
                                        </p:tav>
                                        <p:tav tm="100000">
                                          <p:val>
                                            <p:strVal val="ppt_x"/>
                                          </p:val>
                                        </p:tav>
                                      </p:tavLst>
                                    </p:anim>
                                    <p:anim calcmode="lin" valueType="num">
                                      <p:cBhvr additive="base">
                                        <p:cTn id="114" dur="500"/>
                                        <p:tgtEl>
                                          <p:spTgt spid="21"/>
                                        </p:tgtEl>
                                        <p:attrNameLst>
                                          <p:attrName>ppt_y</p:attrName>
                                        </p:attrNameLst>
                                      </p:cBhvr>
                                      <p:tavLst>
                                        <p:tav tm="0">
                                          <p:val>
                                            <p:strVal val="ppt_y"/>
                                          </p:val>
                                        </p:tav>
                                        <p:tav tm="100000">
                                          <p:val>
                                            <p:strVal val="1+ppt_h/2"/>
                                          </p:val>
                                        </p:tav>
                                      </p:tavLst>
                                    </p:anim>
                                    <p:set>
                                      <p:cBhvr>
                                        <p:cTn id="115" dur="1" fill="hold">
                                          <p:stCondLst>
                                            <p:cond delay="499"/>
                                          </p:stCondLst>
                                        </p:cTn>
                                        <p:tgtEl>
                                          <p:spTgt spid="21"/>
                                        </p:tgtEl>
                                        <p:attrNameLst>
                                          <p:attrName>style.visibility</p:attrName>
                                        </p:attrNameLst>
                                      </p:cBhvr>
                                      <p:to>
                                        <p:strVal val="hidden"/>
                                      </p:to>
                                    </p:set>
                                  </p:childTnLst>
                                </p:cTn>
                              </p:par>
                              <p:par>
                                <p:cTn id="116" presetID="2" presetClass="exit" presetSubtype="4" fill="hold" grpId="1" nodeType="withEffect">
                                  <p:stCondLst>
                                    <p:cond delay="0"/>
                                  </p:stCondLst>
                                  <p:childTnLst>
                                    <p:anim calcmode="lin" valueType="num">
                                      <p:cBhvr additive="base">
                                        <p:cTn id="117" dur="500"/>
                                        <p:tgtEl>
                                          <p:spTgt spid="22"/>
                                        </p:tgtEl>
                                        <p:attrNameLst>
                                          <p:attrName>ppt_x</p:attrName>
                                        </p:attrNameLst>
                                      </p:cBhvr>
                                      <p:tavLst>
                                        <p:tav tm="0">
                                          <p:val>
                                            <p:strVal val="ppt_x"/>
                                          </p:val>
                                        </p:tav>
                                        <p:tav tm="100000">
                                          <p:val>
                                            <p:strVal val="ppt_x"/>
                                          </p:val>
                                        </p:tav>
                                      </p:tavLst>
                                    </p:anim>
                                    <p:anim calcmode="lin" valueType="num">
                                      <p:cBhvr additive="base">
                                        <p:cTn id="118" dur="500"/>
                                        <p:tgtEl>
                                          <p:spTgt spid="22"/>
                                        </p:tgtEl>
                                        <p:attrNameLst>
                                          <p:attrName>ppt_y</p:attrName>
                                        </p:attrNameLst>
                                      </p:cBhvr>
                                      <p:tavLst>
                                        <p:tav tm="0">
                                          <p:val>
                                            <p:strVal val="ppt_y"/>
                                          </p:val>
                                        </p:tav>
                                        <p:tav tm="100000">
                                          <p:val>
                                            <p:strVal val="1+ppt_h/2"/>
                                          </p:val>
                                        </p:tav>
                                      </p:tavLst>
                                    </p:anim>
                                    <p:set>
                                      <p:cBhvr>
                                        <p:cTn id="119" dur="1" fill="hold">
                                          <p:stCondLst>
                                            <p:cond delay="499"/>
                                          </p:stCondLst>
                                        </p:cTn>
                                        <p:tgtEl>
                                          <p:spTgt spid="22"/>
                                        </p:tgtEl>
                                        <p:attrNameLst>
                                          <p:attrName>style.visibility</p:attrName>
                                        </p:attrNameLst>
                                      </p:cBhvr>
                                      <p:to>
                                        <p:strVal val="hidden"/>
                                      </p:to>
                                    </p:set>
                                  </p:childTnLst>
                                </p:cTn>
                              </p:par>
                              <p:par>
                                <p:cTn id="120" presetID="2" presetClass="exit" presetSubtype="4" fill="hold" grpId="1" nodeType="withEffect">
                                  <p:stCondLst>
                                    <p:cond delay="0"/>
                                  </p:stCondLst>
                                  <p:childTnLst>
                                    <p:anim calcmode="lin" valueType="num">
                                      <p:cBhvr additive="base">
                                        <p:cTn id="121" dur="500"/>
                                        <p:tgtEl>
                                          <p:spTgt spid="24"/>
                                        </p:tgtEl>
                                        <p:attrNameLst>
                                          <p:attrName>ppt_x</p:attrName>
                                        </p:attrNameLst>
                                      </p:cBhvr>
                                      <p:tavLst>
                                        <p:tav tm="0">
                                          <p:val>
                                            <p:strVal val="ppt_x"/>
                                          </p:val>
                                        </p:tav>
                                        <p:tav tm="100000">
                                          <p:val>
                                            <p:strVal val="ppt_x"/>
                                          </p:val>
                                        </p:tav>
                                      </p:tavLst>
                                    </p:anim>
                                    <p:anim calcmode="lin" valueType="num">
                                      <p:cBhvr additive="base">
                                        <p:cTn id="122" dur="500"/>
                                        <p:tgtEl>
                                          <p:spTgt spid="24"/>
                                        </p:tgtEl>
                                        <p:attrNameLst>
                                          <p:attrName>ppt_y</p:attrName>
                                        </p:attrNameLst>
                                      </p:cBhvr>
                                      <p:tavLst>
                                        <p:tav tm="0">
                                          <p:val>
                                            <p:strVal val="ppt_y"/>
                                          </p:val>
                                        </p:tav>
                                        <p:tav tm="100000">
                                          <p:val>
                                            <p:strVal val="1+ppt_h/2"/>
                                          </p:val>
                                        </p:tav>
                                      </p:tavLst>
                                    </p:anim>
                                    <p:set>
                                      <p:cBhvr>
                                        <p:cTn id="123" dur="1" fill="hold">
                                          <p:stCondLst>
                                            <p:cond delay="499"/>
                                          </p:stCondLst>
                                        </p:cTn>
                                        <p:tgtEl>
                                          <p:spTgt spid="24"/>
                                        </p:tgtEl>
                                        <p:attrNameLst>
                                          <p:attrName>style.visibility</p:attrName>
                                        </p:attrNameLst>
                                      </p:cBhvr>
                                      <p:to>
                                        <p:strVal val="hidden"/>
                                      </p:to>
                                    </p:set>
                                  </p:childTnLst>
                                </p:cTn>
                              </p:par>
                              <p:par>
                                <p:cTn id="124" presetID="2" presetClass="exit" presetSubtype="4" fill="hold" grpId="1" nodeType="withEffect">
                                  <p:stCondLst>
                                    <p:cond delay="0"/>
                                  </p:stCondLst>
                                  <p:childTnLst>
                                    <p:anim calcmode="lin" valueType="num">
                                      <p:cBhvr additive="base">
                                        <p:cTn id="125" dur="500"/>
                                        <p:tgtEl>
                                          <p:spTgt spid="23"/>
                                        </p:tgtEl>
                                        <p:attrNameLst>
                                          <p:attrName>ppt_x</p:attrName>
                                        </p:attrNameLst>
                                      </p:cBhvr>
                                      <p:tavLst>
                                        <p:tav tm="0">
                                          <p:val>
                                            <p:strVal val="ppt_x"/>
                                          </p:val>
                                        </p:tav>
                                        <p:tav tm="100000">
                                          <p:val>
                                            <p:strVal val="ppt_x"/>
                                          </p:val>
                                        </p:tav>
                                      </p:tavLst>
                                    </p:anim>
                                    <p:anim calcmode="lin" valueType="num">
                                      <p:cBhvr additive="base">
                                        <p:cTn id="126" dur="500"/>
                                        <p:tgtEl>
                                          <p:spTgt spid="23"/>
                                        </p:tgtEl>
                                        <p:attrNameLst>
                                          <p:attrName>ppt_y</p:attrName>
                                        </p:attrNameLst>
                                      </p:cBhvr>
                                      <p:tavLst>
                                        <p:tav tm="0">
                                          <p:val>
                                            <p:strVal val="ppt_y"/>
                                          </p:val>
                                        </p:tav>
                                        <p:tav tm="100000">
                                          <p:val>
                                            <p:strVal val="1+ppt_h/2"/>
                                          </p:val>
                                        </p:tav>
                                      </p:tavLst>
                                    </p:anim>
                                    <p:set>
                                      <p:cBhvr>
                                        <p:cTn id="127" dur="1" fill="hold">
                                          <p:stCondLst>
                                            <p:cond delay="499"/>
                                          </p:stCondLst>
                                        </p:cTn>
                                        <p:tgtEl>
                                          <p:spTgt spid="23"/>
                                        </p:tgtEl>
                                        <p:attrNameLst>
                                          <p:attrName>style.visibility</p:attrName>
                                        </p:attrNameLst>
                                      </p:cBhvr>
                                      <p:to>
                                        <p:strVal val="hidden"/>
                                      </p:to>
                                    </p:set>
                                  </p:childTnLst>
                                </p:cTn>
                              </p:par>
                              <p:par>
                                <p:cTn id="128" presetID="2" presetClass="exit" presetSubtype="4" fill="hold" grpId="1" nodeType="withEffect">
                                  <p:stCondLst>
                                    <p:cond delay="0"/>
                                  </p:stCondLst>
                                  <p:childTnLst>
                                    <p:anim calcmode="lin" valueType="num">
                                      <p:cBhvr additive="base">
                                        <p:cTn id="129" dur="500"/>
                                        <p:tgtEl>
                                          <p:spTgt spid="2"/>
                                        </p:tgtEl>
                                        <p:attrNameLst>
                                          <p:attrName>ppt_x</p:attrName>
                                        </p:attrNameLst>
                                      </p:cBhvr>
                                      <p:tavLst>
                                        <p:tav tm="0">
                                          <p:val>
                                            <p:strVal val="ppt_x"/>
                                          </p:val>
                                        </p:tav>
                                        <p:tav tm="100000">
                                          <p:val>
                                            <p:strVal val="ppt_x"/>
                                          </p:val>
                                        </p:tav>
                                      </p:tavLst>
                                    </p:anim>
                                    <p:anim calcmode="lin" valueType="num">
                                      <p:cBhvr additive="base">
                                        <p:cTn id="130" dur="500"/>
                                        <p:tgtEl>
                                          <p:spTgt spid="2"/>
                                        </p:tgtEl>
                                        <p:attrNameLst>
                                          <p:attrName>ppt_y</p:attrName>
                                        </p:attrNameLst>
                                      </p:cBhvr>
                                      <p:tavLst>
                                        <p:tav tm="0">
                                          <p:val>
                                            <p:strVal val="ppt_y"/>
                                          </p:val>
                                        </p:tav>
                                        <p:tav tm="100000">
                                          <p:val>
                                            <p:strVal val="1+ppt_h/2"/>
                                          </p:val>
                                        </p:tav>
                                      </p:tavLst>
                                    </p:anim>
                                    <p:set>
                                      <p:cBhvr>
                                        <p:cTn id="131" dur="1" fill="hold">
                                          <p:stCondLst>
                                            <p:cond delay="499"/>
                                          </p:stCondLst>
                                        </p:cTn>
                                        <p:tgtEl>
                                          <p:spTgt spid="2"/>
                                        </p:tgtEl>
                                        <p:attrNameLst>
                                          <p:attrName>style.visibility</p:attrName>
                                        </p:attrNameLst>
                                      </p:cBhvr>
                                      <p:to>
                                        <p:strVal val="hidden"/>
                                      </p:to>
                                    </p:set>
                                  </p:childTnLst>
                                </p:cTn>
                              </p:par>
                              <p:par>
                                <p:cTn id="132" presetID="2" presetClass="exit" presetSubtype="4" fill="hold" grpId="0" nodeType="withEffect">
                                  <p:stCondLst>
                                    <p:cond delay="0"/>
                                  </p:stCondLst>
                                  <p:childTnLst>
                                    <p:anim calcmode="lin" valueType="num">
                                      <p:cBhvr additive="base">
                                        <p:cTn id="133" dur="500"/>
                                        <p:tgtEl>
                                          <p:spTgt spid="20"/>
                                        </p:tgtEl>
                                        <p:attrNameLst>
                                          <p:attrName>ppt_x</p:attrName>
                                        </p:attrNameLst>
                                      </p:cBhvr>
                                      <p:tavLst>
                                        <p:tav tm="0">
                                          <p:val>
                                            <p:strVal val="ppt_x"/>
                                          </p:val>
                                        </p:tav>
                                        <p:tav tm="100000">
                                          <p:val>
                                            <p:strVal val="ppt_x"/>
                                          </p:val>
                                        </p:tav>
                                      </p:tavLst>
                                    </p:anim>
                                    <p:anim calcmode="lin" valueType="num">
                                      <p:cBhvr additive="base">
                                        <p:cTn id="134" dur="500"/>
                                        <p:tgtEl>
                                          <p:spTgt spid="20"/>
                                        </p:tgtEl>
                                        <p:attrNameLst>
                                          <p:attrName>ppt_y</p:attrName>
                                        </p:attrNameLst>
                                      </p:cBhvr>
                                      <p:tavLst>
                                        <p:tav tm="0">
                                          <p:val>
                                            <p:strVal val="ppt_y"/>
                                          </p:val>
                                        </p:tav>
                                        <p:tav tm="100000">
                                          <p:val>
                                            <p:strVal val="1+ppt_h/2"/>
                                          </p:val>
                                        </p:tav>
                                      </p:tavLst>
                                    </p:anim>
                                    <p:set>
                                      <p:cBhvr>
                                        <p:cTn id="135" dur="1" fill="hold">
                                          <p:stCondLst>
                                            <p:cond delay="499"/>
                                          </p:stCondLst>
                                        </p:cTn>
                                        <p:tgtEl>
                                          <p:spTgt spid="20"/>
                                        </p:tgtEl>
                                        <p:attrNameLst>
                                          <p:attrName>style.visibility</p:attrName>
                                        </p:attrNameLst>
                                      </p:cBhvr>
                                      <p:to>
                                        <p:strVal val="hidden"/>
                                      </p:to>
                                    </p:set>
                                  </p:childTnLst>
                                </p:cTn>
                              </p:par>
                              <p:par>
                                <p:cTn id="136" presetID="2" presetClass="exit" presetSubtype="4" fill="hold" grpId="1" nodeType="withEffect">
                                  <p:stCondLst>
                                    <p:cond delay="0"/>
                                  </p:stCondLst>
                                  <p:childTnLst>
                                    <p:anim calcmode="lin" valueType="num">
                                      <p:cBhvr additive="base">
                                        <p:cTn id="137" dur="500"/>
                                        <p:tgtEl>
                                          <p:spTgt spid="29"/>
                                        </p:tgtEl>
                                        <p:attrNameLst>
                                          <p:attrName>ppt_x</p:attrName>
                                        </p:attrNameLst>
                                      </p:cBhvr>
                                      <p:tavLst>
                                        <p:tav tm="0">
                                          <p:val>
                                            <p:strVal val="ppt_x"/>
                                          </p:val>
                                        </p:tav>
                                        <p:tav tm="100000">
                                          <p:val>
                                            <p:strVal val="ppt_x"/>
                                          </p:val>
                                        </p:tav>
                                      </p:tavLst>
                                    </p:anim>
                                    <p:anim calcmode="lin" valueType="num">
                                      <p:cBhvr additive="base">
                                        <p:cTn id="138" dur="500"/>
                                        <p:tgtEl>
                                          <p:spTgt spid="29"/>
                                        </p:tgtEl>
                                        <p:attrNameLst>
                                          <p:attrName>ppt_y</p:attrName>
                                        </p:attrNameLst>
                                      </p:cBhvr>
                                      <p:tavLst>
                                        <p:tav tm="0">
                                          <p:val>
                                            <p:strVal val="ppt_y"/>
                                          </p:val>
                                        </p:tav>
                                        <p:tav tm="100000">
                                          <p:val>
                                            <p:strVal val="1+ppt_h/2"/>
                                          </p:val>
                                        </p:tav>
                                      </p:tavLst>
                                    </p:anim>
                                    <p:set>
                                      <p:cBhvr>
                                        <p:cTn id="139" dur="1" fill="hold">
                                          <p:stCondLst>
                                            <p:cond delay="499"/>
                                          </p:stCondLst>
                                        </p:cTn>
                                        <p:tgtEl>
                                          <p:spTgt spid="29"/>
                                        </p:tgtEl>
                                        <p:attrNameLst>
                                          <p:attrName>style.visibility</p:attrName>
                                        </p:attrNameLst>
                                      </p:cBhvr>
                                      <p:to>
                                        <p:strVal val="hidden"/>
                                      </p:to>
                                    </p:set>
                                  </p:childTnLst>
                                </p:cTn>
                              </p:par>
                              <p:par>
                                <p:cTn id="140" presetID="2" presetClass="exit" presetSubtype="4" fill="hold" nodeType="withEffect">
                                  <p:stCondLst>
                                    <p:cond delay="0"/>
                                  </p:stCondLst>
                                  <p:childTnLst>
                                    <p:anim calcmode="lin" valueType="num">
                                      <p:cBhvr additive="base">
                                        <p:cTn id="141" dur="500"/>
                                        <p:tgtEl>
                                          <p:spTgt spid="14"/>
                                        </p:tgtEl>
                                        <p:attrNameLst>
                                          <p:attrName>ppt_x</p:attrName>
                                        </p:attrNameLst>
                                      </p:cBhvr>
                                      <p:tavLst>
                                        <p:tav tm="0">
                                          <p:val>
                                            <p:strVal val="ppt_x"/>
                                          </p:val>
                                        </p:tav>
                                        <p:tav tm="100000">
                                          <p:val>
                                            <p:strVal val="ppt_x"/>
                                          </p:val>
                                        </p:tav>
                                      </p:tavLst>
                                    </p:anim>
                                    <p:anim calcmode="lin" valueType="num">
                                      <p:cBhvr additive="base">
                                        <p:cTn id="142" dur="500"/>
                                        <p:tgtEl>
                                          <p:spTgt spid="14"/>
                                        </p:tgtEl>
                                        <p:attrNameLst>
                                          <p:attrName>ppt_y</p:attrName>
                                        </p:attrNameLst>
                                      </p:cBhvr>
                                      <p:tavLst>
                                        <p:tav tm="0">
                                          <p:val>
                                            <p:strVal val="ppt_y"/>
                                          </p:val>
                                        </p:tav>
                                        <p:tav tm="100000">
                                          <p:val>
                                            <p:strVal val="1+ppt_h/2"/>
                                          </p:val>
                                        </p:tav>
                                      </p:tavLst>
                                    </p:anim>
                                    <p:set>
                                      <p:cBhvr>
                                        <p:cTn id="143" dur="1" fill="hold">
                                          <p:stCondLst>
                                            <p:cond delay="499"/>
                                          </p:stCondLst>
                                        </p:cTn>
                                        <p:tgtEl>
                                          <p:spTgt spid="14"/>
                                        </p:tgtEl>
                                        <p:attrNameLst>
                                          <p:attrName>style.visibility</p:attrName>
                                        </p:attrNameLst>
                                      </p:cBhvr>
                                      <p:to>
                                        <p:strVal val="hidden"/>
                                      </p:to>
                                    </p:set>
                                  </p:childTnLst>
                                </p:cTn>
                              </p:par>
                              <p:par>
                                <p:cTn id="144" presetID="2" presetClass="exit" presetSubtype="4" fill="hold" nodeType="withEffect">
                                  <p:stCondLst>
                                    <p:cond delay="0"/>
                                  </p:stCondLst>
                                  <p:childTnLst>
                                    <p:anim calcmode="lin" valueType="num">
                                      <p:cBhvr additive="base">
                                        <p:cTn id="145" dur="500"/>
                                        <p:tgtEl>
                                          <p:spTgt spid="15"/>
                                        </p:tgtEl>
                                        <p:attrNameLst>
                                          <p:attrName>ppt_x</p:attrName>
                                        </p:attrNameLst>
                                      </p:cBhvr>
                                      <p:tavLst>
                                        <p:tav tm="0">
                                          <p:val>
                                            <p:strVal val="ppt_x"/>
                                          </p:val>
                                        </p:tav>
                                        <p:tav tm="100000">
                                          <p:val>
                                            <p:strVal val="ppt_x"/>
                                          </p:val>
                                        </p:tav>
                                      </p:tavLst>
                                    </p:anim>
                                    <p:anim calcmode="lin" valueType="num">
                                      <p:cBhvr additive="base">
                                        <p:cTn id="146" dur="500"/>
                                        <p:tgtEl>
                                          <p:spTgt spid="15"/>
                                        </p:tgtEl>
                                        <p:attrNameLst>
                                          <p:attrName>ppt_y</p:attrName>
                                        </p:attrNameLst>
                                      </p:cBhvr>
                                      <p:tavLst>
                                        <p:tav tm="0">
                                          <p:val>
                                            <p:strVal val="ppt_y"/>
                                          </p:val>
                                        </p:tav>
                                        <p:tav tm="100000">
                                          <p:val>
                                            <p:strVal val="1+ppt_h/2"/>
                                          </p:val>
                                        </p:tav>
                                      </p:tavLst>
                                    </p:anim>
                                    <p:set>
                                      <p:cBhvr>
                                        <p:cTn id="14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animBg="1"/>
      <p:bldP spid="2" grpId="1" animBg="1"/>
      <p:bldP spid="23" grpId="0" animBg="1"/>
      <p:bldP spid="23" grpId="1" animBg="1"/>
      <p:bldP spid="24" grpId="0" animBg="1"/>
      <p:bldP spid="24" grpId="1" animBg="1"/>
      <p:bldP spid="25" grpId="0" animBg="1"/>
      <p:bldP spid="16" grpId="0" animBg="1"/>
      <p:bldP spid="16" grpId="1" animBg="1"/>
      <p:bldP spid="18" grpId="0" animBg="1"/>
      <p:bldP spid="20" grpId="0"/>
      <p:bldP spid="21" grpId="0" animBg="1"/>
      <p:bldP spid="21" grpId="1" animBg="1"/>
      <p:bldP spid="22" grpId="0" animBg="1"/>
      <p:bldP spid="22" grpId="1" animBg="1"/>
      <p:bldP spid="26" grpId="0" animBg="1"/>
      <p:bldP spid="28" grpId="0" animBg="1"/>
      <p:bldP spid="29" grpId="0" animBg="1"/>
      <p:bldP spid="29" grpId="1"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1733C30-B8D3-4AEB-89D5-F62EC05A79A5}"/>
                  </a:ext>
                </a:extLst>
              </p:cNvPr>
              <p:cNvSpPr txBox="1"/>
              <p:nvPr/>
            </p:nvSpPr>
            <p:spPr>
              <a:xfrm>
                <a:off x="17233148" y="5146931"/>
                <a:ext cx="6015236" cy="6118085"/>
              </a:xfrm>
              <a:prstGeom prst="rect">
                <a:avLst/>
              </a:prstGeom>
              <a:noFill/>
            </p:spPr>
            <p:txBody>
              <a:bodyPr wrap="none" rtlCol="0">
                <a:spAutoFit/>
              </a:bodyPr>
              <a:lstStyle/>
              <a:p>
                <a:pPr algn="ctr">
                  <a:lnSpc>
                    <a:spcPct val="150000"/>
                  </a:lnSpc>
                </a:pPr>
                <a14:m>
                  <m:oMath xmlns:m="http://schemas.openxmlformats.org/officeDocument/2006/math">
                    <m:r>
                      <a:rPr lang="pt-BR" sz="3200" i="1" dirty="0" smtClean="0">
                        <a:solidFill>
                          <a:schemeClr val="bg1"/>
                        </a:solidFill>
                        <a:latin typeface="Cambria Math" panose="02040503050406030204" pitchFamily="18" charset="0"/>
                      </a:rPr>
                      <m:t>𝜏</m:t>
                    </m:r>
                    <m:d>
                      <m:dPr>
                        <m:begChr m:val="["/>
                        <m:endChr m:val="]"/>
                        <m:ctrlPr>
                          <a:rPr lang="nl-NL" sz="3200" i="1" dirty="0">
                            <a:solidFill>
                              <a:schemeClr val="bg1"/>
                            </a:solidFill>
                            <a:latin typeface="Cambria Math" panose="02040503050406030204" pitchFamily="18" charset="0"/>
                            <a:ea typeface="Cambria Math" panose="02040503050406030204" pitchFamily="18" charset="0"/>
                          </a:rPr>
                        </m:ctrlPr>
                      </m:dPr>
                      <m:e>
                        <m:r>
                          <a:rPr lang="nl-NL" sz="3200" i="1" dirty="0">
                            <a:solidFill>
                              <a:schemeClr val="bg1"/>
                            </a:solidFill>
                            <a:latin typeface="Cambria Math" panose="02040503050406030204" pitchFamily="18" charset="0"/>
                            <a:ea typeface="Cambria Math" panose="02040503050406030204" pitchFamily="18" charset="0"/>
                          </a:rPr>
                          <m:t>𝑠</m:t>
                        </m:r>
                      </m:e>
                    </m:d>
                    <m:r>
                      <a:rPr lang="nl-NL" sz="3200" i="1" dirty="0">
                        <a:solidFill>
                          <a:schemeClr val="bg1"/>
                        </a:solidFill>
                        <a:latin typeface="Cambria Math" panose="02040503050406030204" pitchFamily="18" charset="0"/>
                        <a:ea typeface="Cambria Math" panose="02040503050406030204" pitchFamily="18" charset="0"/>
                      </a:rPr>
                      <m:t> </m:t>
                    </m:r>
                    <m:r>
                      <a:rPr lang="nl-NL" sz="3200" b="0" i="1" dirty="0" smtClean="0">
                        <a:solidFill>
                          <a:schemeClr val="bg1"/>
                        </a:solidFill>
                        <a:latin typeface="Cambria Math" panose="02040503050406030204" pitchFamily="18" charset="0"/>
                        <a:ea typeface="Cambria Math" panose="02040503050406030204" pitchFamily="18" charset="0"/>
                      </a:rPr>
                      <m:t>= </m:t>
                    </m:r>
                    <m:f>
                      <m:fPr>
                        <m:ctrlPr>
                          <a:rPr lang="nl-NL" sz="3200" b="0" i="1" dirty="0" smtClean="0">
                            <a:solidFill>
                              <a:schemeClr val="bg1"/>
                            </a:solidFill>
                            <a:latin typeface="Cambria Math" panose="02040503050406030204" pitchFamily="18" charset="0"/>
                            <a:ea typeface="Cambria Math" panose="02040503050406030204" pitchFamily="18" charset="0"/>
                          </a:rPr>
                        </m:ctrlPr>
                      </m:fPr>
                      <m:num>
                        <m:r>
                          <a:rPr lang="nl-NL" sz="3200" i="1" dirty="0">
                            <a:solidFill>
                              <a:schemeClr val="bg1"/>
                            </a:solidFill>
                            <a:latin typeface="Cambria Math" panose="02040503050406030204" pitchFamily="18" charset="0"/>
                          </a:rPr>
                          <m:t>𝐶</m:t>
                        </m:r>
                        <m:r>
                          <a:rPr lang="nl-NL" sz="3200" b="0" i="1" dirty="0" smtClean="0">
                            <a:solidFill>
                              <a:schemeClr val="bg1"/>
                            </a:solidFill>
                            <a:latin typeface="Cambria Math" panose="02040503050406030204" pitchFamily="18" charset="0"/>
                          </a:rPr>
                          <m:t> </m:t>
                        </m:r>
                        <m:d>
                          <m:dPr>
                            <m:begChr m:val="["/>
                            <m:endChr m:val="]"/>
                            <m:ctrlPr>
                              <a:rPr lang="nl-NL" sz="3200" i="1" dirty="0">
                                <a:solidFill>
                                  <a:schemeClr val="bg1"/>
                                </a:solidFill>
                                <a:latin typeface="Cambria Math" panose="02040503050406030204" pitchFamily="18" charset="0"/>
                              </a:rPr>
                            </m:ctrlPr>
                          </m:dPr>
                          <m:e>
                            <m:r>
                              <a:rPr lang="nl-NL" sz="3200" i="1" dirty="0">
                                <a:solidFill>
                                  <a:schemeClr val="bg1"/>
                                </a:solidFill>
                                <a:latin typeface="Cambria Math" panose="02040503050406030204" pitchFamily="18" charset="0"/>
                              </a:rPr>
                              <m:t>𝐽</m:t>
                            </m:r>
                            <m:r>
                              <a:rPr lang="nl-NL" sz="3200" i="1" dirty="0">
                                <a:solidFill>
                                  <a:schemeClr val="bg1"/>
                                </a:solidFill>
                                <a:latin typeface="Cambria Math" panose="02040503050406030204" pitchFamily="18" charset="0"/>
                              </a:rPr>
                              <m:t>/</m:t>
                            </m:r>
                            <m:r>
                              <a:rPr lang="nl-NL" sz="3200" i="1" dirty="0">
                                <a:solidFill>
                                  <a:schemeClr val="bg1"/>
                                </a:solidFill>
                                <a:latin typeface="Cambria Math" panose="02040503050406030204" pitchFamily="18" charset="0"/>
                              </a:rPr>
                              <m:t>𝐾</m:t>
                            </m:r>
                          </m:e>
                        </m:d>
                      </m:num>
                      <m:den>
                        <m:r>
                          <a:rPr lang="pt-BR" sz="3200" i="1" dirty="0">
                            <a:solidFill>
                              <a:schemeClr val="bg1"/>
                            </a:solidFill>
                            <a:latin typeface="Cambria Math" panose="02040503050406030204" pitchFamily="18" charset="0"/>
                          </a:rPr>
                          <m:t>𝐻</m:t>
                        </m:r>
                        <m:r>
                          <a:rPr lang="nl-NL" sz="3200" i="1" dirty="0">
                            <a:solidFill>
                              <a:schemeClr val="bg1"/>
                            </a:solidFill>
                            <a:latin typeface="Cambria Math" panose="02040503050406030204" pitchFamily="18" charset="0"/>
                          </a:rPr>
                          <m:t> [</m:t>
                        </m:r>
                        <m:r>
                          <a:rPr lang="nl-NL" sz="3200" i="1" dirty="0">
                            <a:solidFill>
                              <a:schemeClr val="bg1"/>
                            </a:solidFill>
                            <a:latin typeface="Cambria Math" panose="02040503050406030204" pitchFamily="18" charset="0"/>
                          </a:rPr>
                          <m:t>𝑊</m:t>
                        </m:r>
                        <m:r>
                          <a:rPr lang="nl-NL" sz="3200" i="1" dirty="0">
                            <a:solidFill>
                              <a:schemeClr val="bg1"/>
                            </a:solidFill>
                            <a:latin typeface="Cambria Math" panose="02040503050406030204" pitchFamily="18" charset="0"/>
                          </a:rPr>
                          <m:t>/</m:t>
                        </m:r>
                        <m:r>
                          <a:rPr lang="nl-NL" sz="3200" i="1" dirty="0">
                            <a:solidFill>
                              <a:schemeClr val="bg1"/>
                            </a:solidFill>
                            <a:latin typeface="Cambria Math" panose="02040503050406030204" pitchFamily="18" charset="0"/>
                          </a:rPr>
                          <m:t>𝐾</m:t>
                        </m:r>
                        <m:r>
                          <a:rPr lang="nl-NL" sz="3200" i="1" dirty="0">
                            <a:solidFill>
                              <a:schemeClr val="bg1"/>
                            </a:solidFill>
                            <a:latin typeface="Cambria Math" panose="02040503050406030204" pitchFamily="18" charset="0"/>
                          </a:rPr>
                          <m:t>]</m:t>
                        </m:r>
                      </m:den>
                    </m:f>
                  </m:oMath>
                </a14:m>
                <a:r>
                  <a:rPr lang="en-US" sz="3200" i="1" dirty="0">
                    <a:solidFill>
                      <a:schemeClr val="bg1"/>
                    </a:solidFill>
                    <a:latin typeface="Roboto" panose="020B0604020202020204" charset="0"/>
                    <a:ea typeface="Roboto" panose="020B0604020202020204" charset="0"/>
                  </a:rPr>
                  <a:t> or</a:t>
                </a:r>
              </a:p>
              <a:p>
                <a:pPr algn="ctr">
                  <a:lnSpc>
                    <a:spcPct val="150000"/>
                  </a:lnSpc>
                </a:pPr>
                <a14:m>
                  <m:oMathPara xmlns:m="http://schemas.openxmlformats.org/officeDocument/2006/math">
                    <m:oMathParaPr>
                      <m:jc m:val="centerGroup"/>
                    </m:oMathParaPr>
                    <m:oMath xmlns:m="http://schemas.openxmlformats.org/officeDocument/2006/math">
                      <m:r>
                        <a:rPr lang="nl-NL" sz="3200" i="1" dirty="0" smtClean="0">
                          <a:solidFill>
                            <a:schemeClr val="bg1"/>
                          </a:solidFill>
                          <a:latin typeface="Cambria Math" panose="02040503050406030204" pitchFamily="18" charset="0"/>
                        </a:rPr>
                        <m:t>𝐶</m:t>
                      </m:r>
                      <m:d>
                        <m:dPr>
                          <m:begChr m:val="["/>
                          <m:endChr m:val="]"/>
                          <m:ctrlPr>
                            <a:rPr lang="nl-NL" sz="3200" i="1" dirty="0" smtClean="0">
                              <a:solidFill>
                                <a:schemeClr val="bg1"/>
                              </a:solidFill>
                              <a:latin typeface="Cambria Math" panose="02040503050406030204" pitchFamily="18" charset="0"/>
                            </a:rPr>
                          </m:ctrlPr>
                        </m:dPr>
                        <m:e>
                          <m:r>
                            <a:rPr lang="nl-NL" sz="3200" i="1" dirty="0">
                              <a:solidFill>
                                <a:schemeClr val="bg1"/>
                              </a:solidFill>
                              <a:latin typeface="Cambria Math" panose="02040503050406030204" pitchFamily="18" charset="0"/>
                            </a:rPr>
                            <m:t>𝐽</m:t>
                          </m:r>
                          <m:r>
                            <a:rPr lang="nl-NL" sz="3200" i="1" dirty="0">
                              <a:solidFill>
                                <a:schemeClr val="bg1"/>
                              </a:solidFill>
                              <a:latin typeface="Cambria Math" panose="02040503050406030204" pitchFamily="18" charset="0"/>
                            </a:rPr>
                            <m:t>/</m:t>
                          </m:r>
                          <m:r>
                            <a:rPr lang="nl-NL" sz="3200" i="1" dirty="0">
                              <a:solidFill>
                                <a:schemeClr val="bg1"/>
                              </a:solidFill>
                              <a:latin typeface="Cambria Math" panose="02040503050406030204" pitchFamily="18" charset="0"/>
                            </a:rPr>
                            <m:t>𝐾</m:t>
                          </m:r>
                        </m:e>
                      </m:d>
                      <m:r>
                        <a:rPr lang="pt-BR" sz="3200" i="1" dirty="0">
                          <a:solidFill>
                            <a:schemeClr val="bg1"/>
                          </a:solidFill>
                          <a:latin typeface="Cambria Math" panose="02040503050406030204" pitchFamily="18" charset="0"/>
                        </a:rPr>
                        <m:t>=</m:t>
                      </m:r>
                      <m:r>
                        <a:rPr lang="pt-BR" sz="3200" i="1" dirty="0">
                          <a:solidFill>
                            <a:schemeClr val="bg1"/>
                          </a:solidFill>
                          <a:latin typeface="Cambria Math" panose="02040503050406030204" pitchFamily="18" charset="0"/>
                        </a:rPr>
                        <m:t>𝐻</m:t>
                      </m:r>
                      <m:r>
                        <a:rPr lang="nl-NL" sz="3200" i="1" dirty="0">
                          <a:solidFill>
                            <a:schemeClr val="bg1"/>
                          </a:solidFill>
                          <a:latin typeface="Cambria Math" panose="02040503050406030204" pitchFamily="18" charset="0"/>
                        </a:rPr>
                        <m:t> </m:t>
                      </m:r>
                      <m:r>
                        <a:rPr lang="nl-NL" sz="3200" i="1" dirty="0" smtClean="0">
                          <a:solidFill>
                            <a:schemeClr val="bg1"/>
                          </a:solidFill>
                          <a:latin typeface="Cambria Math" panose="02040503050406030204" pitchFamily="18" charset="0"/>
                        </a:rPr>
                        <m:t>[</m:t>
                      </m:r>
                      <m:r>
                        <a:rPr lang="nl-NL" sz="3200" i="1" dirty="0" smtClean="0">
                          <a:solidFill>
                            <a:schemeClr val="bg1"/>
                          </a:solidFill>
                          <a:latin typeface="Cambria Math" panose="02040503050406030204" pitchFamily="18" charset="0"/>
                        </a:rPr>
                        <m:t>𝑊</m:t>
                      </m:r>
                      <m:r>
                        <a:rPr lang="nl-NL" sz="3200" i="1" dirty="0" smtClean="0">
                          <a:solidFill>
                            <a:schemeClr val="bg1"/>
                          </a:solidFill>
                          <a:latin typeface="Cambria Math" panose="02040503050406030204" pitchFamily="18" charset="0"/>
                        </a:rPr>
                        <m:t>/</m:t>
                      </m:r>
                      <m:r>
                        <a:rPr lang="nl-NL" sz="3200" i="1" dirty="0" smtClean="0">
                          <a:solidFill>
                            <a:schemeClr val="bg1"/>
                          </a:solidFill>
                          <a:latin typeface="Cambria Math" panose="02040503050406030204" pitchFamily="18" charset="0"/>
                        </a:rPr>
                        <m:t>𝐾</m:t>
                      </m:r>
                      <m:r>
                        <a:rPr lang="nl-NL" sz="3200" i="1" dirty="0" smtClean="0">
                          <a:solidFill>
                            <a:schemeClr val="bg1"/>
                          </a:solidFill>
                          <a:latin typeface="Cambria Math" panose="02040503050406030204" pitchFamily="18" charset="0"/>
                        </a:rPr>
                        <m:t>]×</m:t>
                      </m:r>
                      <m:r>
                        <a:rPr lang="pt-BR" sz="3200" i="1" dirty="0">
                          <a:solidFill>
                            <a:schemeClr val="bg1"/>
                          </a:solidFill>
                          <a:latin typeface="Cambria Math" panose="02040503050406030204" pitchFamily="18" charset="0"/>
                        </a:rPr>
                        <m:t>𝜏</m:t>
                      </m:r>
                      <m:d>
                        <m:dPr>
                          <m:begChr m:val="["/>
                          <m:endChr m:val="]"/>
                          <m:ctrlPr>
                            <a:rPr lang="nl-NL" sz="3200" i="1" dirty="0" smtClean="0">
                              <a:solidFill>
                                <a:schemeClr val="bg1"/>
                              </a:solidFill>
                              <a:latin typeface="Cambria Math" panose="02040503050406030204" pitchFamily="18" charset="0"/>
                              <a:ea typeface="Cambria Math" panose="02040503050406030204" pitchFamily="18" charset="0"/>
                            </a:rPr>
                          </m:ctrlPr>
                        </m:dPr>
                        <m:e>
                          <m:r>
                            <a:rPr lang="nl-NL" sz="3200" i="1" dirty="0">
                              <a:solidFill>
                                <a:schemeClr val="bg1"/>
                              </a:solidFill>
                              <a:latin typeface="Cambria Math" panose="02040503050406030204" pitchFamily="18" charset="0"/>
                              <a:ea typeface="Cambria Math" panose="02040503050406030204" pitchFamily="18" charset="0"/>
                            </a:rPr>
                            <m:t>𝑠</m:t>
                          </m:r>
                        </m:e>
                      </m:d>
                    </m:oMath>
                  </m:oMathPara>
                </a14:m>
                <a:br>
                  <a:rPr lang="en-US" sz="3200" i="1" dirty="0">
                    <a:solidFill>
                      <a:schemeClr val="bg1"/>
                    </a:solidFill>
                    <a:latin typeface="Roboto" panose="020B0604020202020204" charset="0"/>
                    <a:ea typeface="Roboto" panose="020B0604020202020204" charset="0"/>
                  </a:rPr>
                </a:br>
                <a:r>
                  <a:rPr lang="en-US" sz="3200" i="1" dirty="0">
                    <a:solidFill>
                      <a:schemeClr val="bg1"/>
                    </a:solidFill>
                    <a:latin typeface="Roboto" panose="020B0604020202020204" charset="0"/>
                    <a:ea typeface="Roboto" panose="020B0604020202020204" charset="0"/>
                  </a:rPr>
                  <a:t>where</a:t>
                </a:r>
              </a:p>
              <a:p>
                <a:pPr algn="ctr">
                  <a:lnSpc>
                    <a:spcPct val="150000"/>
                  </a:lnSpc>
                </a:pPr>
                <a14:m>
                  <m:oMath xmlns:m="http://schemas.openxmlformats.org/officeDocument/2006/math">
                    <m:r>
                      <a:rPr lang="pt-BR" sz="3200" i="1" dirty="0">
                        <a:solidFill>
                          <a:srgbClr val="B1D249"/>
                        </a:solidFill>
                        <a:latin typeface="Cambria Math" panose="02040503050406030204" pitchFamily="18" charset="0"/>
                      </a:rPr>
                      <m:t>𝜏</m:t>
                    </m:r>
                    <m:d>
                      <m:dPr>
                        <m:begChr m:val="["/>
                        <m:endChr m:val="]"/>
                        <m:ctrlPr>
                          <a:rPr lang="nl-NL" sz="3200" i="1" dirty="0">
                            <a:solidFill>
                              <a:schemeClr val="bg1">
                                <a:lumMod val="85000"/>
                              </a:schemeClr>
                            </a:solidFill>
                            <a:latin typeface="Cambria Math" panose="02040503050406030204" pitchFamily="18" charset="0"/>
                            <a:ea typeface="Cambria Math" panose="02040503050406030204" pitchFamily="18" charset="0"/>
                          </a:rPr>
                        </m:ctrlPr>
                      </m:dPr>
                      <m:e>
                        <m:r>
                          <a:rPr lang="nl-NL" sz="3200" i="1" dirty="0">
                            <a:solidFill>
                              <a:schemeClr val="bg1">
                                <a:lumMod val="85000"/>
                              </a:schemeClr>
                            </a:solidFill>
                            <a:latin typeface="Cambria Math" panose="02040503050406030204" pitchFamily="18" charset="0"/>
                            <a:ea typeface="Cambria Math" panose="02040503050406030204" pitchFamily="18" charset="0"/>
                          </a:rPr>
                          <m:t>𝑠</m:t>
                        </m:r>
                      </m:e>
                    </m:d>
                  </m:oMath>
                </a14:m>
                <a:r>
                  <a:rPr lang="en-US" sz="3200" i="1" dirty="0">
                    <a:solidFill>
                      <a:schemeClr val="bg1">
                        <a:lumMod val="50000"/>
                      </a:schemeClr>
                    </a:solidFill>
                    <a:latin typeface="Roboto" panose="020B0604020202020204" charset="0"/>
                    <a:ea typeface="Roboto" panose="020B0604020202020204" charset="0"/>
                  </a:rPr>
                  <a:t> is the thermal inertia</a:t>
                </a:r>
              </a:p>
              <a:p>
                <a:pPr algn="ctr">
                  <a:lnSpc>
                    <a:spcPct val="150000"/>
                  </a:lnSpc>
                </a:pPr>
                <a14:m>
                  <m:oMath xmlns:m="http://schemas.openxmlformats.org/officeDocument/2006/math">
                    <m:r>
                      <a:rPr lang="nl-NL" sz="3200" i="1" dirty="0" smtClean="0">
                        <a:solidFill>
                          <a:schemeClr val="bg1"/>
                        </a:solidFill>
                        <a:latin typeface="Cambria Math" panose="02040503050406030204" pitchFamily="18" charset="0"/>
                      </a:rPr>
                      <m:t>𝐶</m:t>
                    </m:r>
                    <m:r>
                      <a:rPr lang="nl-NL" sz="3200" b="0" i="1" dirty="0" smtClean="0">
                        <a:solidFill>
                          <a:schemeClr val="bg1"/>
                        </a:solidFill>
                        <a:latin typeface="Cambria Math" panose="02040503050406030204" pitchFamily="18" charset="0"/>
                      </a:rPr>
                      <m:t> </m:t>
                    </m:r>
                    <m:d>
                      <m:dPr>
                        <m:begChr m:val="["/>
                        <m:endChr m:val="]"/>
                        <m:ctrlPr>
                          <a:rPr lang="nl-NL" sz="3200" i="1" dirty="0">
                            <a:solidFill>
                              <a:schemeClr val="bg1"/>
                            </a:solidFill>
                            <a:latin typeface="Cambria Math" panose="02040503050406030204" pitchFamily="18" charset="0"/>
                          </a:rPr>
                        </m:ctrlPr>
                      </m:dPr>
                      <m:e>
                        <m:r>
                          <a:rPr lang="nl-NL" sz="3200" i="1" dirty="0">
                            <a:solidFill>
                              <a:schemeClr val="bg1"/>
                            </a:solidFill>
                            <a:latin typeface="Cambria Math" panose="02040503050406030204" pitchFamily="18" charset="0"/>
                          </a:rPr>
                          <m:t>𝐽</m:t>
                        </m:r>
                        <m:r>
                          <a:rPr lang="nl-NL" sz="3200" i="1" dirty="0">
                            <a:solidFill>
                              <a:schemeClr val="bg1"/>
                            </a:solidFill>
                            <a:latin typeface="Cambria Math" panose="02040503050406030204" pitchFamily="18" charset="0"/>
                          </a:rPr>
                          <m:t>/</m:t>
                        </m:r>
                        <m:r>
                          <a:rPr lang="nl-NL" sz="3200" i="1" dirty="0">
                            <a:solidFill>
                              <a:schemeClr val="bg1"/>
                            </a:solidFill>
                            <a:latin typeface="Cambria Math" panose="02040503050406030204" pitchFamily="18" charset="0"/>
                          </a:rPr>
                          <m:t>𝐾</m:t>
                        </m:r>
                      </m:e>
                    </m:d>
                  </m:oMath>
                </a14:m>
                <a:r>
                  <a:rPr lang="en-US" sz="3200" i="1" dirty="0">
                    <a:solidFill>
                      <a:schemeClr val="bg1"/>
                    </a:solidFill>
                    <a:latin typeface="Roboto" panose="020B0604020202020204" charset="0"/>
                    <a:ea typeface="Roboto" panose="020B0604020202020204" charset="0"/>
                  </a:rPr>
                  <a:t> is the thermal mass</a:t>
                </a:r>
              </a:p>
              <a:p>
                <a:pPr algn="ctr">
                  <a:lnSpc>
                    <a:spcPct val="150000"/>
                  </a:lnSpc>
                </a:pPr>
                <a14:m>
                  <m:oMath xmlns:m="http://schemas.openxmlformats.org/officeDocument/2006/math">
                    <m:r>
                      <a:rPr lang="nl-NL" sz="3200" b="0" i="1" dirty="0" smtClean="0">
                        <a:solidFill>
                          <a:schemeClr val="bg1"/>
                        </a:solidFill>
                        <a:latin typeface="Cambria Math" panose="02040503050406030204" pitchFamily="18" charset="0"/>
                      </a:rPr>
                      <m:t>𝐻</m:t>
                    </m:r>
                    <m:d>
                      <m:dPr>
                        <m:begChr m:val="["/>
                        <m:endChr m:val="]"/>
                        <m:ctrlPr>
                          <a:rPr lang="nl-NL" sz="3200" i="1" dirty="0">
                            <a:solidFill>
                              <a:schemeClr val="bg1"/>
                            </a:solidFill>
                            <a:latin typeface="Cambria Math" panose="02040503050406030204" pitchFamily="18" charset="0"/>
                          </a:rPr>
                        </m:ctrlPr>
                      </m:dPr>
                      <m:e>
                        <m:r>
                          <a:rPr lang="nl-NL" sz="3200" b="0" i="1" dirty="0" smtClean="0">
                            <a:solidFill>
                              <a:schemeClr val="bg1"/>
                            </a:solidFill>
                            <a:latin typeface="Cambria Math" panose="02040503050406030204" pitchFamily="18" charset="0"/>
                          </a:rPr>
                          <m:t>𝑊</m:t>
                        </m:r>
                        <m:r>
                          <a:rPr lang="nl-NL" sz="3200" b="0" i="1" dirty="0" smtClean="0">
                            <a:solidFill>
                              <a:schemeClr val="bg1"/>
                            </a:solidFill>
                            <a:latin typeface="Cambria Math" panose="02040503050406030204" pitchFamily="18" charset="0"/>
                          </a:rPr>
                          <m:t>/</m:t>
                        </m:r>
                        <m:r>
                          <a:rPr lang="nl-NL" sz="3200" i="1" dirty="0">
                            <a:solidFill>
                              <a:schemeClr val="bg1"/>
                            </a:solidFill>
                            <a:latin typeface="Cambria Math" panose="02040503050406030204" pitchFamily="18" charset="0"/>
                          </a:rPr>
                          <m:t>𝐾</m:t>
                        </m:r>
                      </m:e>
                    </m:d>
                  </m:oMath>
                </a14:m>
                <a:r>
                  <a:rPr lang="en-US" sz="3200" i="1" dirty="0">
                    <a:solidFill>
                      <a:schemeClr val="bg1"/>
                    </a:solidFill>
                    <a:latin typeface="Roboto" panose="020B0604020202020204" charset="0"/>
                    <a:ea typeface="Roboto" panose="020B0604020202020204" charset="0"/>
                  </a:rPr>
                  <a:t> is the specific heat loss</a:t>
                </a:r>
              </a:p>
              <a:p>
                <a:pPr algn="ctr">
                  <a:lnSpc>
                    <a:spcPct val="150000"/>
                  </a:lnSpc>
                </a:pPr>
                <a:r>
                  <a:rPr lang="en-US" sz="3200" i="1" dirty="0">
                    <a:solidFill>
                      <a:schemeClr val="bg1">
                        <a:lumMod val="50000"/>
                      </a:schemeClr>
                    </a:solidFill>
                    <a:latin typeface="Roboto" panose="020B0604020202020204" charset="0"/>
                    <a:ea typeface="Roboto" panose="020B0604020202020204" charset="0"/>
                  </a:rPr>
                  <a:t>of a particular home</a:t>
                </a:r>
              </a:p>
              <a:p>
                <a:endParaRPr lang="nl-NL" dirty="0"/>
              </a:p>
            </p:txBody>
          </p:sp>
        </mc:Choice>
        <mc:Fallback xmlns="">
          <p:sp>
            <p:nvSpPr>
              <p:cNvPr id="29" name="TextBox 28">
                <a:extLst>
                  <a:ext uri="{FF2B5EF4-FFF2-40B4-BE49-F238E27FC236}">
                    <a16:creationId xmlns:a16="http://schemas.microsoft.com/office/drawing/2014/main" id="{01733C30-B8D3-4AEB-89D5-F62EC05A79A5}"/>
                  </a:ext>
                </a:extLst>
              </p:cNvPr>
              <p:cNvSpPr txBox="1">
                <a:spLocks noRot="1" noChangeAspect="1" noMove="1" noResize="1" noEditPoints="1" noAdjustHandles="1" noChangeArrowheads="1" noChangeShapeType="1" noTextEdit="1"/>
              </p:cNvSpPr>
              <p:nvPr/>
            </p:nvSpPr>
            <p:spPr>
              <a:xfrm>
                <a:off x="17233148" y="5146931"/>
                <a:ext cx="6015236" cy="6118085"/>
              </a:xfrm>
              <a:prstGeom prst="rect">
                <a:avLst/>
              </a:prstGeom>
              <a:blipFill>
                <a:blip r:embed="rId3"/>
                <a:stretch>
                  <a:fillRect r="-1824"/>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1DE1CB07-F478-420B-8170-93324973C8F1}"/>
              </a:ext>
            </a:extLst>
          </p:cNvPr>
          <p:cNvSpPr/>
          <p:nvPr/>
        </p:nvSpPr>
        <p:spPr>
          <a:xfrm>
            <a:off x="5351034" y="3994342"/>
            <a:ext cx="4608512" cy="86408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a:latin typeface="Roboto" panose="020B0604020202020204" charset="0"/>
                <a:ea typeface="Roboto" panose="020B0604020202020204" charset="0"/>
              </a:rPr>
              <a:t>transmission</a:t>
            </a:r>
            <a:br>
              <a:rPr lang="nl-NL" sz="3600" dirty="0">
                <a:latin typeface="Roboto" panose="020B0604020202020204" charset="0"/>
                <a:ea typeface="Roboto" panose="020B0604020202020204" charset="0"/>
              </a:rPr>
            </a:br>
            <a:r>
              <a:rPr lang="nl-NL" sz="3600" dirty="0">
                <a:latin typeface="Roboto" panose="020B0604020202020204" charset="0"/>
                <a:ea typeface="Roboto" panose="020B0604020202020204" charset="0"/>
              </a:rPr>
              <a:t>+</a:t>
            </a:r>
            <a:br>
              <a:rPr lang="nl-NL" sz="3600" dirty="0">
                <a:latin typeface="Roboto" panose="020B0604020202020204" charset="0"/>
                <a:ea typeface="Roboto" panose="020B0604020202020204" charset="0"/>
              </a:rPr>
            </a:br>
            <a:r>
              <a:rPr lang="nl-NL" sz="3600" dirty="0" err="1">
                <a:latin typeface="Roboto" panose="020B0604020202020204" charset="0"/>
                <a:ea typeface="Roboto" panose="020B0604020202020204" charset="0"/>
              </a:rPr>
              <a:t>infiltration</a:t>
            </a:r>
            <a:br>
              <a:rPr lang="nl-NL" sz="3600" dirty="0">
                <a:latin typeface="Roboto" panose="020B0604020202020204" charset="0"/>
                <a:ea typeface="Roboto" panose="020B0604020202020204" charset="0"/>
              </a:rPr>
            </a:br>
            <a:r>
              <a:rPr lang="nl-NL" sz="3600" dirty="0">
                <a:latin typeface="Roboto" panose="020B0604020202020204" charset="0"/>
                <a:ea typeface="Roboto" panose="020B0604020202020204" charset="0"/>
              </a:rPr>
              <a:t>+</a:t>
            </a:r>
            <a:br>
              <a:rPr lang="nl-NL" sz="3600" dirty="0">
                <a:latin typeface="Roboto" panose="020B0604020202020204" charset="0"/>
                <a:ea typeface="Roboto" panose="020B0604020202020204" charset="0"/>
              </a:rPr>
            </a:br>
            <a:r>
              <a:rPr lang="nl-NL" sz="3600" dirty="0" err="1">
                <a:latin typeface="Roboto" panose="020B0604020202020204" charset="0"/>
                <a:ea typeface="Roboto" panose="020B0604020202020204" charset="0"/>
              </a:rPr>
              <a:t>ventilation</a:t>
            </a:r>
            <a:endParaRPr lang="en-US" sz="3600" dirty="0">
              <a:latin typeface="Roboto" panose="020B0604020202020204" charset="0"/>
              <a:ea typeface="Roboto" panose="020B0604020202020204" charset="0"/>
            </a:endParaRPr>
          </a:p>
        </p:txBody>
      </p:sp>
      <p:sp>
        <p:nvSpPr>
          <p:cNvPr id="25" name="Isosceles Triangle 24">
            <a:extLst>
              <a:ext uri="{FF2B5EF4-FFF2-40B4-BE49-F238E27FC236}">
                <a16:creationId xmlns:a16="http://schemas.microsoft.com/office/drawing/2014/main" id="{DE12C1BA-E6C7-42AE-80FC-7850E5973C36}"/>
              </a:ext>
            </a:extLst>
          </p:cNvPr>
          <p:cNvSpPr/>
          <p:nvPr/>
        </p:nvSpPr>
        <p:spPr>
          <a:xfrm>
            <a:off x="5351033" y="434391"/>
            <a:ext cx="11521277" cy="3521773"/>
          </a:xfrm>
          <a:prstGeom prst="triangle">
            <a:avLst/>
          </a:prstGeom>
          <a:noFill/>
          <a:ln w="9525">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tekst 2">
            <a:extLst>
              <a:ext uri="{FF2B5EF4-FFF2-40B4-BE49-F238E27FC236}">
                <a16:creationId xmlns:a16="http://schemas.microsoft.com/office/drawing/2014/main" id="{BDECE168-4C1A-4211-A4E1-EDE6C92E293E}"/>
              </a:ext>
            </a:extLst>
          </p:cNvPr>
          <p:cNvSpPr>
            <a:spLocks noGrp="1"/>
          </p:cNvSpPr>
          <p:nvPr>
            <p:ph type="body" sz="quarter" idx="14"/>
          </p:nvPr>
        </p:nvSpPr>
        <p:spPr/>
        <p:txBody>
          <a:bodyPr/>
          <a:lstStyle/>
          <a:p>
            <a:r>
              <a:rPr lang="nl-NL" dirty="0"/>
              <a:t>Twomes Data Analysis &amp; </a:t>
            </a:r>
            <a:r>
              <a:rPr lang="nl-NL" dirty="0" err="1"/>
              <a:t>Prediction</a:t>
            </a:r>
            <a:endParaRPr lang="nl-NL" dirty="0"/>
          </a:p>
        </p:txBody>
      </p:sp>
      <p:sp>
        <p:nvSpPr>
          <p:cNvPr id="4" name="Titel 3">
            <a:extLst>
              <a:ext uri="{FF2B5EF4-FFF2-40B4-BE49-F238E27FC236}">
                <a16:creationId xmlns:a16="http://schemas.microsoft.com/office/drawing/2014/main" id="{F9C07BA7-A5A3-47BF-979D-0D51D3A391F6}"/>
              </a:ext>
            </a:extLst>
          </p:cNvPr>
          <p:cNvSpPr>
            <a:spLocks noGrp="1"/>
          </p:cNvSpPr>
          <p:nvPr>
            <p:ph type="title"/>
          </p:nvPr>
        </p:nvSpPr>
        <p:spPr/>
        <p:txBody>
          <a:bodyPr/>
          <a:lstStyle/>
          <a:p>
            <a:r>
              <a:rPr lang="nl-NL" dirty="0"/>
              <a:t>Heat </a:t>
            </a:r>
            <a:r>
              <a:rPr lang="nl-NL" dirty="0" err="1"/>
              <a:t>balance</a:t>
            </a:r>
            <a:endParaRPr lang="nl-NL" dirty="0"/>
          </a:p>
        </p:txBody>
      </p:sp>
      <p:cxnSp>
        <p:nvCxnSpPr>
          <p:cNvPr id="9" name="Straight Connector 8">
            <a:extLst>
              <a:ext uri="{FF2B5EF4-FFF2-40B4-BE49-F238E27FC236}">
                <a16:creationId xmlns:a16="http://schemas.microsoft.com/office/drawing/2014/main" id="{AD313BCF-62F8-49C5-80C3-71C4FB8C6D44}"/>
              </a:ext>
            </a:extLst>
          </p:cNvPr>
          <p:cNvCxnSpPr>
            <a:cxnSpLocks/>
          </p:cNvCxnSpPr>
          <p:nvPr/>
        </p:nvCxnSpPr>
        <p:spPr>
          <a:xfrm>
            <a:off x="5351034" y="12635234"/>
            <a:ext cx="11521280" cy="0"/>
          </a:xfrm>
          <a:prstGeom prst="line">
            <a:avLst/>
          </a:prstGeom>
          <a:ln w="38100">
            <a:solidFill>
              <a:srgbClr val="0E308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513153C-5AC7-4C94-976F-7F1C38EDD695}"/>
              </a:ext>
            </a:extLst>
          </p:cNvPr>
          <p:cNvCxnSpPr>
            <a:cxnSpLocks/>
          </p:cNvCxnSpPr>
          <p:nvPr/>
        </p:nvCxnSpPr>
        <p:spPr>
          <a:xfrm>
            <a:off x="5351034" y="3994346"/>
            <a:ext cx="11521280" cy="0"/>
          </a:xfrm>
          <a:prstGeom prst="line">
            <a:avLst/>
          </a:prstGeom>
          <a:ln w="38100">
            <a:solidFill>
              <a:srgbClr val="0E3083"/>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0DADFDB4-1B23-4F7C-8C4B-38EA9B8BA719}"/>
              </a:ext>
            </a:extLst>
          </p:cNvPr>
          <p:cNvSpPr/>
          <p:nvPr/>
        </p:nvSpPr>
        <p:spPr>
          <a:xfrm>
            <a:off x="12263803" y="4020469"/>
            <a:ext cx="4608507" cy="8614722"/>
          </a:xfrm>
          <a:prstGeom prst="rect">
            <a:avLst/>
          </a:prstGeom>
          <a:gradFill>
            <a:gsLst>
              <a:gs pos="0">
                <a:srgbClr val="84D0D9"/>
              </a:gs>
              <a:gs pos="53000">
                <a:srgbClr val="0070C0"/>
              </a:gs>
              <a:gs pos="100000">
                <a:srgbClr val="0070C0"/>
              </a:gs>
            </a:gsLst>
            <a:lin ang="54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err="1">
                <a:latin typeface="Roboto" panose="020B0604020202020204" charset="0"/>
                <a:ea typeface="Roboto" panose="020B0604020202020204" charset="0"/>
              </a:rPr>
              <a:t>temperature</a:t>
            </a:r>
            <a:r>
              <a:rPr lang="nl-NL" sz="3600" dirty="0">
                <a:latin typeface="Roboto" panose="020B0604020202020204" charset="0"/>
                <a:ea typeface="Roboto" panose="020B0604020202020204" charset="0"/>
              </a:rPr>
              <a:t> drop</a:t>
            </a:r>
            <a:endParaRPr lang="en-US" sz="3600" dirty="0">
              <a:latin typeface="Roboto" panose="020B0604020202020204" charset="0"/>
              <a:ea typeface="Roboto" panose="020B0604020202020204" charset="0"/>
            </a:endParaRPr>
          </a:p>
        </p:txBody>
      </p:sp>
      <mc:AlternateContent xmlns:mc="http://schemas.openxmlformats.org/markup-compatibility/2006" xmlns:a14="http://schemas.microsoft.com/office/drawing/2010/main">
        <mc:Choice Requires="a14">
          <p:sp>
            <p:nvSpPr>
              <p:cNvPr id="28" name="Callout: Bent Line 27">
                <a:extLst>
                  <a:ext uri="{FF2B5EF4-FFF2-40B4-BE49-F238E27FC236}">
                    <a16:creationId xmlns:a16="http://schemas.microsoft.com/office/drawing/2014/main" id="{63D71FCE-F9B9-4E65-81AA-E67367B8FFD5}"/>
                  </a:ext>
                </a:extLst>
              </p:cNvPr>
              <p:cNvSpPr/>
              <p:nvPr/>
            </p:nvSpPr>
            <p:spPr>
              <a:xfrm>
                <a:off x="17249855" y="169823"/>
                <a:ext cx="6947440" cy="4142761"/>
              </a:xfrm>
              <a:prstGeom prst="borderCallout2">
                <a:avLst>
                  <a:gd name="adj1" fmla="val 49439"/>
                  <a:gd name="adj2" fmla="val -1256"/>
                  <a:gd name="adj3" fmla="val 92000"/>
                  <a:gd name="adj4" fmla="val -2798"/>
                  <a:gd name="adj5" fmla="val 101971"/>
                  <a:gd name="adj6" fmla="val -8312"/>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nl-NL" sz="3600" i="1" smtClean="0">
                              <a:solidFill>
                                <a:schemeClr val="tx1"/>
                              </a:solidFill>
                              <a:latin typeface="Cambria Math" panose="02040503050406030204" pitchFamily="18" charset="0"/>
                              <a:ea typeface="Cambria Math" panose="02040503050406030204" pitchFamily="18" charset="0"/>
                            </a:rPr>
                          </m:ctrlPr>
                        </m:sSubPr>
                        <m:e>
                          <m:r>
                            <a:rPr lang="nl-NL" sz="3600" i="1">
                              <a:solidFill>
                                <a:schemeClr val="tx1"/>
                              </a:solidFill>
                              <a:latin typeface="Cambria Math" panose="02040503050406030204" pitchFamily="18" charset="0"/>
                              <a:ea typeface="Cambria Math" panose="02040503050406030204" pitchFamily="18" charset="0"/>
                            </a:rPr>
                            <m:t>∆</m:t>
                          </m:r>
                          <m:r>
                            <a:rPr lang="nl-NL" sz="3600" i="1">
                              <a:solidFill>
                                <a:schemeClr val="tx1"/>
                              </a:solidFill>
                              <a:latin typeface="Cambria Math" panose="02040503050406030204" pitchFamily="18" charset="0"/>
                              <a:ea typeface="Cambria Math" panose="02040503050406030204" pitchFamily="18" charset="0"/>
                            </a:rPr>
                            <m:t>𝑇</m:t>
                          </m:r>
                        </m:e>
                        <m:sub>
                          <m:r>
                            <a:rPr lang="nl-NL" sz="3600" i="1">
                              <a:solidFill>
                                <a:schemeClr val="tx1"/>
                              </a:solidFill>
                              <a:latin typeface="Cambria Math" panose="02040503050406030204" pitchFamily="18" charset="0"/>
                              <a:ea typeface="Cambria Math" panose="02040503050406030204" pitchFamily="18" charset="0"/>
                            </a:rPr>
                            <m:t>𝑖𝑛</m:t>
                          </m:r>
                        </m:sub>
                      </m:sSub>
                      <m:r>
                        <a:rPr lang="nl-NL" sz="3600" i="1">
                          <a:solidFill>
                            <a:schemeClr val="tx1"/>
                          </a:solidFill>
                          <a:latin typeface="Cambria Math" panose="02040503050406030204" pitchFamily="18" charset="0"/>
                          <a:ea typeface="Cambria Math" panose="02040503050406030204" pitchFamily="18" charset="0"/>
                        </a:rPr>
                        <m:t> </m:t>
                      </m:r>
                      <m:d>
                        <m:dPr>
                          <m:begChr m:val="["/>
                          <m:endChr m:val="]"/>
                          <m:ctrlPr>
                            <a:rPr lang="nl-NL" sz="3600" i="1" smtClean="0">
                              <a:solidFill>
                                <a:schemeClr val="bg1">
                                  <a:lumMod val="85000"/>
                                </a:schemeClr>
                              </a:solidFill>
                              <a:latin typeface="Cambria Math" panose="02040503050406030204" pitchFamily="18" charset="0"/>
                              <a:ea typeface="Cambria Math" panose="02040503050406030204" pitchFamily="18" charset="0"/>
                            </a:rPr>
                          </m:ctrlPr>
                        </m:dPr>
                        <m:e>
                          <m:r>
                            <a:rPr lang="nl-NL" sz="3600" i="1">
                              <a:solidFill>
                                <a:schemeClr val="bg1">
                                  <a:lumMod val="85000"/>
                                </a:schemeClr>
                              </a:solidFill>
                              <a:latin typeface="Cambria Math" panose="02040503050406030204" pitchFamily="18" charset="0"/>
                              <a:ea typeface="Cambria Math" panose="02040503050406030204" pitchFamily="18" charset="0"/>
                            </a:rPr>
                            <m:t>𝐾</m:t>
                          </m:r>
                        </m:e>
                      </m:d>
                      <m:r>
                        <a:rPr lang="nl-NL" sz="3600" i="1">
                          <a:solidFill>
                            <a:schemeClr val="bg1">
                              <a:lumMod val="50000"/>
                            </a:schemeClr>
                          </a:solidFill>
                          <a:latin typeface="Cambria Math" panose="02040503050406030204" pitchFamily="18" charset="0"/>
                          <a:ea typeface="Cambria Math" panose="02040503050406030204" pitchFamily="18" charset="0"/>
                        </a:rPr>
                        <m:t>=</m:t>
                      </m:r>
                    </m:oMath>
                    <m:oMath xmlns:m="http://schemas.openxmlformats.org/officeDocument/2006/math">
                      <m:r>
                        <a:rPr lang="nl-NL" sz="3600" b="0" i="1" smtClean="0">
                          <a:solidFill>
                            <a:schemeClr val="bg1">
                              <a:lumMod val="50000"/>
                            </a:schemeClr>
                          </a:solidFill>
                          <a:latin typeface="Cambria Math" panose="02040503050406030204" pitchFamily="18" charset="0"/>
                          <a:ea typeface="Cambria Math" panose="02040503050406030204" pitchFamily="18" charset="0"/>
                        </a:rPr>
                        <m:t> </m:t>
                      </m:r>
                    </m:oMath>
                    <m:oMath xmlns:m="http://schemas.openxmlformats.org/officeDocument/2006/math">
                      <m:f>
                        <m:fPr>
                          <m:ctrlPr>
                            <a:rPr lang="nl-NL" sz="3600" i="1" dirty="0" smtClean="0">
                              <a:solidFill>
                                <a:schemeClr val="tx1"/>
                              </a:solidFill>
                              <a:latin typeface="Cambria Math" panose="02040503050406030204" pitchFamily="18" charset="0"/>
                              <a:ea typeface="Cambria Math" panose="02040503050406030204" pitchFamily="18" charset="0"/>
                            </a:rPr>
                          </m:ctrlPr>
                        </m:fPr>
                        <m:num>
                          <m:sSub>
                            <m:sSubPr>
                              <m:ctrlPr>
                                <a:rPr lang="nl-NL" sz="3600" i="1" dirty="0">
                                  <a:solidFill>
                                    <a:schemeClr val="tx1"/>
                                  </a:solidFill>
                                  <a:latin typeface="Cambria Math" panose="02040503050406030204" pitchFamily="18" charset="0"/>
                                  <a:ea typeface="Cambria Math" panose="02040503050406030204" pitchFamily="18" charset="0"/>
                                </a:rPr>
                              </m:ctrlPr>
                            </m:sSubPr>
                            <m:e>
                              <m:r>
                                <a:rPr lang="nl-NL" sz="3600" i="1">
                                  <a:solidFill>
                                    <a:schemeClr val="tx1"/>
                                  </a:solidFill>
                                  <a:latin typeface="Cambria Math" panose="02040503050406030204" pitchFamily="18" charset="0"/>
                                  <a:ea typeface="Cambria Math" panose="02040503050406030204" pitchFamily="18" charset="0"/>
                                </a:rPr>
                                <m:t>∆</m:t>
                              </m:r>
                              <m:r>
                                <a:rPr lang="nl-NL" sz="3600" i="1" dirty="0">
                                  <a:solidFill>
                                    <a:schemeClr val="tx1"/>
                                  </a:solidFill>
                                  <a:latin typeface="Cambria Math" panose="02040503050406030204" pitchFamily="18" charset="0"/>
                                  <a:ea typeface="Cambria Math" panose="02040503050406030204" pitchFamily="18" charset="0"/>
                                </a:rPr>
                                <m:t>𝑄</m:t>
                              </m:r>
                            </m:e>
                            <m:sub>
                              <m:r>
                                <a:rPr lang="nl-NL" sz="3600" i="1" dirty="0">
                                  <a:solidFill>
                                    <a:schemeClr val="tx1"/>
                                  </a:solidFill>
                                  <a:latin typeface="Cambria Math" panose="02040503050406030204" pitchFamily="18" charset="0"/>
                                  <a:ea typeface="Cambria Math" panose="02040503050406030204" pitchFamily="18" charset="0"/>
                                </a:rPr>
                                <m:t>𝑔𝑎𝑖𝑛</m:t>
                              </m:r>
                            </m:sub>
                          </m:sSub>
                          <m:r>
                            <a:rPr lang="nl-NL" sz="3600" i="1" dirty="0">
                              <a:solidFill>
                                <a:schemeClr val="tx1"/>
                              </a:solidFill>
                              <a:latin typeface="Cambria Math" panose="02040503050406030204" pitchFamily="18" charset="0"/>
                              <a:ea typeface="Cambria Math" panose="02040503050406030204" pitchFamily="18" charset="0"/>
                            </a:rPr>
                            <m:t> </m:t>
                          </m:r>
                          <m:d>
                            <m:dPr>
                              <m:begChr m:val="["/>
                              <m:endChr m:val="]"/>
                              <m:ctrlPr>
                                <a:rPr lang="nl-NL" sz="3600" i="1" dirty="0" smtClean="0">
                                  <a:solidFill>
                                    <a:schemeClr val="bg1">
                                      <a:lumMod val="85000"/>
                                    </a:schemeClr>
                                  </a:solidFill>
                                  <a:latin typeface="Cambria Math" panose="02040503050406030204" pitchFamily="18" charset="0"/>
                                  <a:ea typeface="Cambria Math" panose="02040503050406030204" pitchFamily="18" charset="0"/>
                                </a:rPr>
                              </m:ctrlPr>
                            </m:dPr>
                            <m:e>
                              <m:r>
                                <a:rPr lang="nl-NL" sz="3600" i="1" dirty="0">
                                  <a:solidFill>
                                    <a:schemeClr val="bg1">
                                      <a:lumMod val="85000"/>
                                    </a:schemeClr>
                                  </a:solidFill>
                                  <a:latin typeface="Cambria Math" panose="02040503050406030204" pitchFamily="18" charset="0"/>
                                  <a:ea typeface="Cambria Math" panose="02040503050406030204" pitchFamily="18" charset="0"/>
                                </a:rPr>
                                <m:t>𝐽</m:t>
                              </m:r>
                            </m:e>
                          </m:d>
                          <m:r>
                            <a:rPr lang="nl-NL" sz="3600" i="1" dirty="0">
                              <a:solidFill>
                                <a:schemeClr val="tx1"/>
                              </a:solidFill>
                              <a:latin typeface="Cambria Math" panose="02040503050406030204" pitchFamily="18" charset="0"/>
                              <a:ea typeface="Cambria Math" panose="02040503050406030204" pitchFamily="18" charset="0"/>
                            </a:rPr>
                            <m:t>−</m:t>
                          </m:r>
                          <m:sSub>
                            <m:sSubPr>
                              <m:ctrlPr>
                                <a:rPr lang="nl-NL" sz="3600" i="1" dirty="0" smtClean="0">
                                  <a:solidFill>
                                    <a:schemeClr val="tx1"/>
                                  </a:solidFill>
                                  <a:latin typeface="Cambria Math" panose="02040503050406030204" pitchFamily="18" charset="0"/>
                                  <a:ea typeface="Cambria Math" panose="02040503050406030204" pitchFamily="18" charset="0"/>
                                </a:rPr>
                              </m:ctrlPr>
                            </m:sSubPr>
                            <m:e>
                              <m:r>
                                <a:rPr lang="nl-NL" sz="3600" i="1" dirty="0">
                                  <a:solidFill>
                                    <a:schemeClr val="tx1"/>
                                  </a:solidFill>
                                  <a:latin typeface="Cambria Math" panose="02040503050406030204" pitchFamily="18" charset="0"/>
                                  <a:ea typeface="Cambria Math" panose="02040503050406030204" pitchFamily="18" charset="0"/>
                                </a:rPr>
                                <m:t>∆</m:t>
                              </m:r>
                              <m:r>
                                <a:rPr lang="nl-NL" sz="3600" i="1" dirty="0">
                                  <a:solidFill>
                                    <a:schemeClr val="tx1"/>
                                  </a:solidFill>
                                  <a:latin typeface="Cambria Math" panose="02040503050406030204" pitchFamily="18" charset="0"/>
                                  <a:ea typeface="Cambria Math" panose="02040503050406030204" pitchFamily="18" charset="0"/>
                                </a:rPr>
                                <m:t>𝑄</m:t>
                              </m:r>
                            </m:e>
                            <m:sub>
                              <m:r>
                                <a:rPr lang="nl-NL" sz="3600" i="1" dirty="0">
                                  <a:solidFill>
                                    <a:schemeClr val="tx1"/>
                                  </a:solidFill>
                                  <a:latin typeface="Cambria Math" panose="02040503050406030204" pitchFamily="18" charset="0"/>
                                  <a:ea typeface="Cambria Math" panose="02040503050406030204" pitchFamily="18" charset="0"/>
                                </a:rPr>
                                <m:t>𝑙𝑜𝑠𝑠</m:t>
                              </m:r>
                            </m:sub>
                          </m:sSub>
                          <m:d>
                            <m:dPr>
                              <m:begChr m:val="["/>
                              <m:endChr m:val="]"/>
                              <m:ctrlPr>
                                <a:rPr lang="nl-NL" sz="3600" i="1" dirty="0" smtClean="0">
                                  <a:solidFill>
                                    <a:schemeClr val="bg1">
                                      <a:lumMod val="85000"/>
                                    </a:schemeClr>
                                  </a:solidFill>
                                  <a:latin typeface="Cambria Math" panose="02040503050406030204" pitchFamily="18" charset="0"/>
                                  <a:ea typeface="Cambria Math" panose="02040503050406030204" pitchFamily="18" charset="0"/>
                                </a:rPr>
                              </m:ctrlPr>
                            </m:dPr>
                            <m:e>
                              <m:r>
                                <a:rPr lang="nl-NL" sz="3600" i="1" dirty="0">
                                  <a:solidFill>
                                    <a:schemeClr val="bg1">
                                      <a:lumMod val="85000"/>
                                    </a:schemeClr>
                                  </a:solidFill>
                                  <a:latin typeface="Cambria Math" panose="02040503050406030204" pitchFamily="18" charset="0"/>
                                  <a:ea typeface="Cambria Math" panose="02040503050406030204" pitchFamily="18" charset="0"/>
                                </a:rPr>
                                <m:t>𝐽</m:t>
                              </m:r>
                            </m:e>
                          </m:d>
                        </m:num>
                        <m:den>
                          <m:r>
                            <a:rPr lang="nl-NL" sz="3600" i="1" dirty="0">
                              <a:solidFill>
                                <a:srgbClr val="B1D249"/>
                              </a:solidFill>
                              <a:latin typeface="Cambria Math" panose="02040503050406030204" pitchFamily="18" charset="0"/>
                              <a:ea typeface="Cambria Math" panose="02040503050406030204" pitchFamily="18" charset="0"/>
                            </a:rPr>
                            <m:t>𝐶</m:t>
                          </m:r>
                          <m:r>
                            <a:rPr lang="nl-NL" sz="3600" b="0" i="1" dirty="0" smtClean="0">
                              <a:solidFill>
                                <a:srgbClr val="B1D249"/>
                              </a:solidFill>
                              <a:latin typeface="Cambria Math" panose="02040503050406030204" pitchFamily="18" charset="0"/>
                              <a:ea typeface="Cambria Math" panose="02040503050406030204" pitchFamily="18" charset="0"/>
                            </a:rPr>
                            <m:t> </m:t>
                          </m:r>
                          <m:r>
                            <a:rPr lang="nl-NL" sz="3600" i="1" dirty="0">
                              <a:solidFill>
                                <a:schemeClr val="bg1">
                                  <a:lumMod val="85000"/>
                                </a:schemeClr>
                              </a:solidFill>
                              <a:latin typeface="Cambria Math" panose="02040503050406030204" pitchFamily="18" charset="0"/>
                            </a:rPr>
                            <m:t>[</m:t>
                          </m:r>
                          <m:r>
                            <a:rPr lang="nl-NL" sz="3600" i="1" dirty="0">
                              <a:solidFill>
                                <a:schemeClr val="bg1">
                                  <a:lumMod val="85000"/>
                                </a:schemeClr>
                              </a:solidFill>
                              <a:latin typeface="Cambria Math" panose="02040503050406030204" pitchFamily="18" charset="0"/>
                            </a:rPr>
                            <m:t>𝐽</m:t>
                          </m:r>
                          <m:r>
                            <a:rPr lang="nl-NL" sz="3600" i="1" dirty="0">
                              <a:solidFill>
                                <a:schemeClr val="bg1">
                                  <a:lumMod val="85000"/>
                                </a:schemeClr>
                              </a:solidFill>
                              <a:latin typeface="Cambria Math" panose="02040503050406030204" pitchFamily="18" charset="0"/>
                            </a:rPr>
                            <m:t>/</m:t>
                          </m:r>
                          <m:r>
                            <a:rPr lang="nl-NL" sz="3600" i="1" dirty="0">
                              <a:solidFill>
                                <a:schemeClr val="bg1">
                                  <a:lumMod val="85000"/>
                                </a:schemeClr>
                              </a:solidFill>
                              <a:latin typeface="Cambria Math" panose="02040503050406030204" pitchFamily="18" charset="0"/>
                            </a:rPr>
                            <m:t>𝐾</m:t>
                          </m:r>
                          <m:r>
                            <a:rPr lang="nl-NL" sz="3600" i="1" dirty="0">
                              <a:solidFill>
                                <a:schemeClr val="bg1">
                                  <a:lumMod val="85000"/>
                                </a:schemeClr>
                              </a:solidFill>
                              <a:latin typeface="Cambria Math" panose="02040503050406030204" pitchFamily="18" charset="0"/>
                            </a:rPr>
                            <m:t>]</m:t>
                          </m:r>
                        </m:den>
                      </m:f>
                    </m:oMath>
                  </m:oMathPara>
                </a14:m>
                <a:endParaRPr lang="en-US" sz="3600" i="1" dirty="0">
                  <a:solidFill>
                    <a:schemeClr val="bg1">
                      <a:lumMod val="50000"/>
                    </a:schemeClr>
                  </a:solidFill>
                  <a:latin typeface="Roboto" panose="020B0604020202020204" charset="0"/>
                  <a:ea typeface="Roboto" panose="020B0604020202020204" charset="0"/>
                </a:endParaRPr>
              </a:p>
            </p:txBody>
          </p:sp>
        </mc:Choice>
        <mc:Fallback xmlns="">
          <p:sp>
            <p:nvSpPr>
              <p:cNvPr id="28" name="Callout: Bent Line 27">
                <a:extLst>
                  <a:ext uri="{FF2B5EF4-FFF2-40B4-BE49-F238E27FC236}">
                    <a16:creationId xmlns:a16="http://schemas.microsoft.com/office/drawing/2014/main" id="{63D71FCE-F9B9-4E65-81AA-E67367B8FFD5}"/>
                  </a:ext>
                </a:extLst>
              </p:cNvPr>
              <p:cNvSpPr>
                <a:spLocks noRot="1" noChangeAspect="1" noMove="1" noResize="1" noEditPoints="1" noAdjustHandles="1" noChangeArrowheads="1" noChangeShapeType="1" noTextEdit="1"/>
              </p:cNvSpPr>
              <p:nvPr/>
            </p:nvSpPr>
            <p:spPr>
              <a:xfrm>
                <a:off x="17249855" y="169823"/>
                <a:ext cx="6947440" cy="4142761"/>
              </a:xfrm>
              <a:prstGeom prst="borderCallout2">
                <a:avLst>
                  <a:gd name="adj1" fmla="val 49439"/>
                  <a:gd name="adj2" fmla="val -1256"/>
                  <a:gd name="adj3" fmla="val 92000"/>
                  <a:gd name="adj4" fmla="val -2798"/>
                  <a:gd name="adj5" fmla="val 101971"/>
                  <a:gd name="adj6" fmla="val -8312"/>
                </a:avLst>
              </a:prstGeom>
              <a:blipFill>
                <a:blip r:embed="rId4"/>
                <a:stretch>
                  <a:fillRect/>
                </a:stretch>
              </a:blipFill>
              <a:ln>
                <a:solidFill>
                  <a:schemeClr val="tx1"/>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llout: Bent Line 26">
                <a:extLst>
                  <a:ext uri="{FF2B5EF4-FFF2-40B4-BE49-F238E27FC236}">
                    <a16:creationId xmlns:a16="http://schemas.microsoft.com/office/drawing/2014/main" id="{DB7B3B4A-C61A-4C50-84B4-753C3716763E}"/>
                  </a:ext>
                </a:extLst>
              </p:cNvPr>
              <p:cNvSpPr/>
              <p:nvPr/>
            </p:nvSpPr>
            <p:spPr>
              <a:xfrm>
                <a:off x="17249855" y="169823"/>
                <a:ext cx="6947440" cy="4142761"/>
              </a:xfrm>
              <a:prstGeom prst="borderCallout2">
                <a:avLst>
                  <a:gd name="adj1" fmla="val 49439"/>
                  <a:gd name="adj2" fmla="val -1256"/>
                  <a:gd name="adj3" fmla="val 92000"/>
                  <a:gd name="adj4" fmla="val -2798"/>
                  <a:gd name="adj5" fmla="val 101971"/>
                  <a:gd name="adj6" fmla="val -8312"/>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nl-NL" sz="3600" i="1" smtClean="0">
                              <a:solidFill>
                                <a:schemeClr val="tx1"/>
                              </a:solidFill>
                              <a:latin typeface="Cambria Math" panose="02040503050406030204" pitchFamily="18" charset="0"/>
                              <a:ea typeface="Cambria Math" panose="02040503050406030204" pitchFamily="18" charset="0"/>
                            </a:rPr>
                          </m:ctrlPr>
                        </m:sSubPr>
                        <m:e>
                          <m:r>
                            <a:rPr lang="nl-NL" sz="3600" i="1">
                              <a:solidFill>
                                <a:schemeClr val="tx1"/>
                              </a:solidFill>
                              <a:latin typeface="Cambria Math" panose="02040503050406030204" pitchFamily="18" charset="0"/>
                              <a:ea typeface="Cambria Math" panose="02040503050406030204" pitchFamily="18" charset="0"/>
                            </a:rPr>
                            <m:t>∆</m:t>
                          </m:r>
                          <m:r>
                            <a:rPr lang="nl-NL" sz="3600" i="1">
                              <a:solidFill>
                                <a:schemeClr val="tx1"/>
                              </a:solidFill>
                              <a:latin typeface="Cambria Math" panose="02040503050406030204" pitchFamily="18" charset="0"/>
                              <a:ea typeface="Cambria Math" panose="02040503050406030204" pitchFamily="18" charset="0"/>
                            </a:rPr>
                            <m:t>𝑇</m:t>
                          </m:r>
                        </m:e>
                        <m:sub>
                          <m:r>
                            <a:rPr lang="nl-NL" sz="3600" i="1">
                              <a:solidFill>
                                <a:schemeClr val="tx1"/>
                              </a:solidFill>
                              <a:latin typeface="Cambria Math" panose="02040503050406030204" pitchFamily="18" charset="0"/>
                              <a:ea typeface="Cambria Math" panose="02040503050406030204" pitchFamily="18" charset="0"/>
                            </a:rPr>
                            <m:t>𝑖𝑛</m:t>
                          </m:r>
                        </m:sub>
                      </m:sSub>
                      <m:r>
                        <a:rPr lang="nl-NL" sz="3600" i="1">
                          <a:solidFill>
                            <a:schemeClr val="tx1"/>
                          </a:solidFill>
                          <a:latin typeface="Cambria Math" panose="02040503050406030204" pitchFamily="18" charset="0"/>
                          <a:ea typeface="Cambria Math" panose="02040503050406030204" pitchFamily="18" charset="0"/>
                        </a:rPr>
                        <m:t> </m:t>
                      </m:r>
                      <m:d>
                        <m:dPr>
                          <m:begChr m:val="["/>
                          <m:endChr m:val="]"/>
                          <m:ctrlPr>
                            <a:rPr lang="nl-NL" sz="3600" i="1" smtClean="0">
                              <a:solidFill>
                                <a:schemeClr val="bg1">
                                  <a:lumMod val="85000"/>
                                </a:schemeClr>
                              </a:solidFill>
                              <a:latin typeface="Cambria Math" panose="02040503050406030204" pitchFamily="18" charset="0"/>
                              <a:ea typeface="Cambria Math" panose="02040503050406030204" pitchFamily="18" charset="0"/>
                            </a:rPr>
                          </m:ctrlPr>
                        </m:dPr>
                        <m:e>
                          <m:r>
                            <a:rPr lang="nl-NL" sz="3600" i="1">
                              <a:solidFill>
                                <a:schemeClr val="bg1">
                                  <a:lumMod val="85000"/>
                                </a:schemeClr>
                              </a:solidFill>
                              <a:latin typeface="Cambria Math" panose="02040503050406030204" pitchFamily="18" charset="0"/>
                              <a:ea typeface="Cambria Math" panose="02040503050406030204" pitchFamily="18" charset="0"/>
                            </a:rPr>
                            <m:t>𝐾</m:t>
                          </m:r>
                        </m:e>
                      </m:d>
                      <m:r>
                        <a:rPr lang="nl-NL" sz="3600" i="1">
                          <a:solidFill>
                            <a:schemeClr val="bg1">
                              <a:lumMod val="50000"/>
                            </a:schemeClr>
                          </a:solidFill>
                          <a:latin typeface="Cambria Math" panose="02040503050406030204" pitchFamily="18" charset="0"/>
                          <a:ea typeface="Cambria Math" panose="02040503050406030204" pitchFamily="18" charset="0"/>
                        </a:rPr>
                        <m:t>=</m:t>
                      </m:r>
                    </m:oMath>
                    <m:oMath xmlns:m="http://schemas.openxmlformats.org/officeDocument/2006/math">
                      <m:r>
                        <a:rPr lang="nl-NL" sz="3600" b="0" i="1" smtClean="0">
                          <a:solidFill>
                            <a:schemeClr val="bg1">
                              <a:lumMod val="50000"/>
                            </a:schemeClr>
                          </a:solidFill>
                          <a:latin typeface="Cambria Math" panose="02040503050406030204" pitchFamily="18" charset="0"/>
                          <a:ea typeface="Cambria Math" panose="02040503050406030204" pitchFamily="18" charset="0"/>
                        </a:rPr>
                        <m:t> </m:t>
                      </m:r>
                    </m:oMath>
                    <m:oMath xmlns:m="http://schemas.openxmlformats.org/officeDocument/2006/math">
                      <m:f>
                        <m:fPr>
                          <m:ctrlPr>
                            <a:rPr lang="nl-NL" sz="3600" i="1" dirty="0" smtClean="0">
                              <a:solidFill>
                                <a:schemeClr val="tx1"/>
                              </a:solidFill>
                              <a:latin typeface="Cambria Math" panose="02040503050406030204" pitchFamily="18" charset="0"/>
                              <a:ea typeface="Cambria Math" panose="02040503050406030204" pitchFamily="18" charset="0"/>
                            </a:rPr>
                          </m:ctrlPr>
                        </m:fPr>
                        <m:num>
                          <m:r>
                            <a:rPr lang="nl-NL" sz="3600" b="0" i="1" dirty="0" smtClean="0">
                              <a:solidFill>
                                <a:srgbClr val="00B0F0"/>
                              </a:solidFill>
                              <a:latin typeface="Cambria Math" panose="02040503050406030204" pitchFamily="18" charset="0"/>
                              <a:ea typeface="Cambria Math" panose="02040503050406030204" pitchFamily="18" charset="0"/>
                            </a:rPr>
                            <m:t>0</m:t>
                          </m:r>
                          <m:r>
                            <a:rPr lang="nl-NL" sz="3600" i="1" dirty="0">
                              <a:solidFill>
                                <a:schemeClr val="tx1"/>
                              </a:solidFill>
                              <a:latin typeface="Cambria Math" panose="02040503050406030204" pitchFamily="18" charset="0"/>
                              <a:ea typeface="Cambria Math" panose="02040503050406030204" pitchFamily="18" charset="0"/>
                            </a:rPr>
                            <m:t> </m:t>
                          </m:r>
                          <m:d>
                            <m:dPr>
                              <m:begChr m:val="["/>
                              <m:endChr m:val="]"/>
                              <m:ctrlPr>
                                <a:rPr lang="nl-NL" sz="3600" i="1" dirty="0" smtClean="0">
                                  <a:solidFill>
                                    <a:schemeClr val="bg1">
                                      <a:lumMod val="85000"/>
                                    </a:schemeClr>
                                  </a:solidFill>
                                  <a:latin typeface="Cambria Math" panose="02040503050406030204" pitchFamily="18" charset="0"/>
                                  <a:ea typeface="Cambria Math" panose="02040503050406030204" pitchFamily="18" charset="0"/>
                                </a:rPr>
                              </m:ctrlPr>
                            </m:dPr>
                            <m:e>
                              <m:r>
                                <a:rPr lang="nl-NL" sz="3600" i="1" dirty="0">
                                  <a:solidFill>
                                    <a:schemeClr val="bg1">
                                      <a:lumMod val="85000"/>
                                    </a:schemeClr>
                                  </a:solidFill>
                                  <a:latin typeface="Cambria Math" panose="02040503050406030204" pitchFamily="18" charset="0"/>
                                  <a:ea typeface="Cambria Math" panose="02040503050406030204" pitchFamily="18" charset="0"/>
                                </a:rPr>
                                <m:t>𝐽</m:t>
                              </m:r>
                            </m:e>
                          </m:d>
                          <m:r>
                            <a:rPr lang="nl-NL" sz="3600" i="1" dirty="0">
                              <a:solidFill>
                                <a:schemeClr val="tx1"/>
                              </a:solidFill>
                              <a:latin typeface="Cambria Math" panose="02040503050406030204" pitchFamily="18" charset="0"/>
                              <a:ea typeface="Cambria Math" panose="02040503050406030204" pitchFamily="18" charset="0"/>
                            </a:rPr>
                            <m:t>−</m:t>
                          </m:r>
                          <m:sSub>
                            <m:sSubPr>
                              <m:ctrlPr>
                                <a:rPr lang="nl-NL" sz="3600" i="1" dirty="0" smtClean="0">
                                  <a:solidFill>
                                    <a:schemeClr val="tx1"/>
                                  </a:solidFill>
                                  <a:latin typeface="Cambria Math" panose="02040503050406030204" pitchFamily="18" charset="0"/>
                                  <a:ea typeface="Cambria Math" panose="02040503050406030204" pitchFamily="18" charset="0"/>
                                </a:rPr>
                              </m:ctrlPr>
                            </m:sSubPr>
                            <m:e>
                              <m:r>
                                <a:rPr lang="nl-NL" sz="3600" i="1" dirty="0">
                                  <a:solidFill>
                                    <a:schemeClr val="tx1"/>
                                  </a:solidFill>
                                  <a:latin typeface="Cambria Math" panose="02040503050406030204" pitchFamily="18" charset="0"/>
                                  <a:ea typeface="Cambria Math" panose="02040503050406030204" pitchFamily="18" charset="0"/>
                                </a:rPr>
                                <m:t>∆</m:t>
                              </m:r>
                              <m:r>
                                <a:rPr lang="nl-NL" sz="3600" i="1" dirty="0">
                                  <a:solidFill>
                                    <a:schemeClr val="tx1"/>
                                  </a:solidFill>
                                  <a:latin typeface="Cambria Math" panose="02040503050406030204" pitchFamily="18" charset="0"/>
                                  <a:ea typeface="Cambria Math" panose="02040503050406030204" pitchFamily="18" charset="0"/>
                                </a:rPr>
                                <m:t>𝑄</m:t>
                              </m:r>
                            </m:e>
                            <m:sub>
                              <m:r>
                                <a:rPr lang="nl-NL" sz="3600" i="1" dirty="0">
                                  <a:solidFill>
                                    <a:schemeClr val="tx1"/>
                                  </a:solidFill>
                                  <a:latin typeface="Cambria Math" panose="02040503050406030204" pitchFamily="18" charset="0"/>
                                  <a:ea typeface="Cambria Math" panose="02040503050406030204" pitchFamily="18" charset="0"/>
                                </a:rPr>
                                <m:t>𝑙𝑜𝑠𝑠</m:t>
                              </m:r>
                            </m:sub>
                          </m:sSub>
                          <m:d>
                            <m:dPr>
                              <m:begChr m:val="["/>
                              <m:endChr m:val="]"/>
                              <m:ctrlPr>
                                <a:rPr lang="nl-NL" sz="3600" i="1" dirty="0" smtClean="0">
                                  <a:solidFill>
                                    <a:schemeClr val="bg1">
                                      <a:lumMod val="85000"/>
                                    </a:schemeClr>
                                  </a:solidFill>
                                  <a:latin typeface="Cambria Math" panose="02040503050406030204" pitchFamily="18" charset="0"/>
                                  <a:ea typeface="Cambria Math" panose="02040503050406030204" pitchFamily="18" charset="0"/>
                                </a:rPr>
                              </m:ctrlPr>
                            </m:dPr>
                            <m:e>
                              <m:r>
                                <a:rPr lang="nl-NL" sz="3600" i="1" dirty="0">
                                  <a:solidFill>
                                    <a:schemeClr val="bg1">
                                      <a:lumMod val="85000"/>
                                    </a:schemeClr>
                                  </a:solidFill>
                                  <a:latin typeface="Cambria Math" panose="02040503050406030204" pitchFamily="18" charset="0"/>
                                  <a:ea typeface="Cambria Math" panose="02040503050406030204" pitchFamily="18" charset="0"/>
                                </a:rPr>
                                <m:t>𝐽</m:t>
                              </m:r>
                            </m:e>
                          </m:d>
                        </m:num>
                        <m:den>
                          <m:r>
                            <a:rPr lang="nl-NL" sz="3600" i="1" dirty="0">
                              <a:solidFill>
                                <a:srgbClr val="B1D249"/>
                              </a:solidFill>
                              <a:latin typeface="Cambria Math" panose="02040503050406030204" pitchFamily="18" charset="0"/>
                              <a:ea typeface="Cambria Math" panose="02040503050406030204" pitchFamily="18" charset="0"/>
                            </a:rPr>
                            <m:t>𝐶</m:t>
                          </m:r>
                          <m:r>
                            <a:rPr lang="nl-NL" sz="3600" b="0" i="1" dirty="0" smtClean="0">
                              <a:solidFill>
                                <a:srgbClr val="B1D249"/>
                              </a:solidFill>
                              <a:latin typeface="Cambria Math" panose="02040503050406030204" pitchFamily="18" charset="0"/>
                              <a:ea typeface="Cambria Math" panose="02040503050406030204" pitchFamily="18" charset="0"/>
                            </a:rPr>
                            <m:t> </m:t>
                          </m:r>
                          <m:r>
                            <a:rPr lang="nl-NL" sz="3600" i="1" dirty="0">
                              <a:solidFill>
                                <a:schemeClr val="bg1">
                                  <a:lumMod val="85000"/>
                                </a:schemeClr>
                              </a:solidFill>
                              <a:latin typeface="Cambria Math" panose="02040503050406030204" pitchFamily="18" charset="0"/>
                            </a:rPr>
                            <m:t>[</m:t>
                          </m:r>
                          <m:r>
                            <a:rPr lang="nl-NL" sz="3600" i="1" dirty="0">
                              <a:solidFill>
                                <a:schemeClr val="bg1">
                                  <a:lumMod val="85000"/>
                                </a:schemeClr>
                              </a:solidFill>
                              <a:latin typeface="Cambria Math" panose="02040503050406030204" pitchFamily="18" charset="0"/>
                            </a:rPr>
                            <m:t>𝐽</m:t>
                          </m:r>
                          <m:r>
                            <a:rPr lang="nl-NL" sz="3600" i="1" dirty="0">
                              <a:solidFill>
                                <a:schemeClr val="bg1">
                                  <a:lumMod val="85000"/>
                                </a:schemeClr>
                              </a:solidFill>
                              <a:latin typeface="Cambria Math" panose="02040503050406030204" pitchFamily="18" charset="0"/>
                            </a:rPr>
                            <m:t>/</m:t>
                          </m:r>
                          <m:r>
                            <a:rPr lang="nl-NL" sz="3600" i="1" dirty="0">
                              <a:solidFill>
                                <a:schemeClr val="bg1">
                                  <a:lumMod val="85000"/>
                                </a:schemeClr>
                              </a:solidFill>
                              <a:latin typeface="Cambria Math" panose="02040503050406030204" pitchFamily="18" charset="0"/>
                            </a:rPr>
                            <m:t>𝐾</m:t>
                          </m:r>
                          <m:r>
                            <a:rPr lang="nl-NL" sz="3600" i="1" dirty="0">
                              <a:solidFill>
                                <a:schemeClr val="bg1">
                                  <a:lumMod val="85000"/>
                                </a:schemeClr>
                              </a:solidFill>
                              <a:latin typeface="Cambria Math" panose="02040503050406030204" pitchFamily="18" charset="0"/>
                            </a:rPr>
                            <m:t>]</m:t>
                          </m:r>
                        </m:den>
                      </m:f>
                    </m:oMath>
                  </m:oMathPara>
                </a14:m>
                <a:endParaRPr lang="en-US" sz="3600" i="1" dirty="0">
                  <a:solidFill>
                    <a:schemeClr val="bg1">
                      <a:lumMod val="50000"/>
                    </a:schemeClr>
                  </a:solidFill>
                  <a:latin typeface="Roboto" panose="020B0604020202020204" charset="0"/>
                  <a:ea typeface="Roboto" panose="020B0604020202020204" charset="0"/>
                </a:endParaRPr>
              </a:p>
            </p:txBody>
          </p:sp>
        </mc:Choice>
        <mc:Fallback xmlns="">
          <p:sp>
            <p:nvSpPr>
              <p:cNvPr id="27" name="Callout: Bent Line 26">
                <a:extLst>
                  <a:ext uri="{FF2B5EF4-FFF2-40B4-BE49-F238E27FC236}">
                    <a16:creationId xmlns:a16="http://schemas.microsoft.com/office/drawing/2014/main" id="{DB7B3B4A-C61A-4C50-84B4-753C3716763E}"/>
                  </a:ext>
                </a:extLst>
              </p:cNvPr>
              <p:cNvSpPr>
                <a:spLocks noRot="1" noChangeAspect="1" noMove="1" noResize="1" noEditPoints="1" noAdjustHandles="1" noChangeArrowheads="1" noChangeShapeType="1" noTextEdit="1"/>
              </p:cNvSpPr>
              <p:nvPr/>
            </p:nvSpPr>
            <p:spPr>
              <a:xfrm>
                <a:off x="17249855" y="169823"/>
                <a:ext cx="6947440" cy="4142761"/>
              </a:xfrm>
              <a:prstGeom prst="borderCallout2">
                <a:avLst>
                  <a:gd name="adj1" fmla="val 49439"/>
                  <a:gd name="adj2" fmla="val -1256"/>
                  <a:gd name="adj3" fmla="val 92000"/>
                  <a:gd name="adj4" fmla="val -2798"/>
                  <a:gd name="adj5" fmla="val 101971"/>
                  <a:gd name="adj6" fmla="val -8312"/>
                </a:avLst>
              </a:prstGeom>
              <a:blipFill>
                <a:blip r:embed="rId5"/>
                <a:stretch>
                  <a:fillRect/>
                </a:stretch>
              </a:blipFill>
              <a:ln>
                <a:solidFill>
                  <a:schemeClr val="tx1"/>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Callout: Bent Line 29">
                <a:extLst>
                  <a:ext uri="{FF2B5EF4-FFF2-40B4-BE49-F238E27FC236}">
                    <a16:creationId xmlns:a16="http://schemas.microsoft.com/office/drawing/2014/main" id="{19E072D3-C92F-4FC4-BCEF-3D7F0A04D5A5}"/>
                  </a:ext>
                </a:extLst>
              </p:cNvPr>
              <p:cNvSpPr/>
              <p:nvPr/>
            </p:nvSpPr>
            <p:spPr>
              <a:xfrm>
                <a:off x="17249855" y="169823"/>
                <a:ext cx="6947440" cy="4142761"/>
              </a:xfrm>
              <a:prstGeom prst="borderCallout2">
                <a:avLst>
                  <a:gd name="adj1" fmla="val 49439"/>
                  <a:gd name="adj2" fmla="val -1256"/>
                  <a:gd name="adj3" fmla="val 92000"/>
                  <a:gd name="adj4" fmla="val -2798"/>
                  <a:gd name="adj5" fmla="val 101971"/>
                  <a:gd name="adj6" fmla="val -8312"/>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nl-NL" sz="3600" i="1" smtClean="0">
                              <a:solidFill>
                                <a:schemeClr val="tx1"/>
                              </a:solidFill>
                              <a:latin typeface="Cambria Math" panose="02040503050406030204" pitchFamily="18" charset="0"/>
                              <a:ea typeface="Cambria Math" panose="02040503050406030204" pitchFamily="18" charset="0"/>
                            </a:rPr>
                          </m:ctrlPr>
                        </m:sSubPr>
                        <m:e>
                          <m:r>
                            <a:rPr lang="nl-NL" sz="3600" i="1">
                              <a:solidFill>
                                <a:schemeClr val="tx1"/>
                              </a:solidFill>
                              <a:latin typeface="Cambria Math" panose="02040503050406030204" pitchFamily="18" charset="0"/>
                              <a:ea typeface="Cambria Math" panose="02040503050406030204" pitchFamily="18" charset="0"/>
                            </a:rPr>
                            <m:t>∆</m:t>
                          </m:r>
                          <m:r>
                            <a:rPr lang="nl-NL" sz="3600" i="1">
                              <a:solidFill>
                                <a:schemeClr val="tx1"/>
                              </a:solidFill>
                              <a:latin typeface="Cambria Math" panose="02040503050406030204" pitchFamily="18" charset="0"/>
                              <a:ea typeface="Cambria Math" panose="02040503050406030204" pitchFamily="18" charset="0"/>
                            </a:rPr>
                            <m:t>𝑇</m:t>
                          </m:r>
                        </m:e>
                        <m:sub>
                          <m:r>
                            <a:rPr lang="nl-NL" sz="3600" i="1">
                              <a:solidFill>
                                <a:schemeClr val="tx1"/>
                              </a:solidFill>
                              <a:latin typeface="Cambria Math" panose="02040503050406030204" pitchFamily="18" charset="0"/>
                              <a:ea typeface="Cambria Math" panose="02040503050406030204" pitchFamily="18" charset="0"/>
                            </a:rPr>
                            <m:t>𝑖𝑛</m:t>
                          </m:r>
                        </m:sub>
                      </m:sSub>
                      <m:r>
                        <a:rPr lang="nl-NL" sz="3600" i="1">
                          <a:solidFill>
                            <a:schemeClr val="tx1"/>
                          </a:solidFill>
                          <a:latin typeface="Cambria Math" panose="02040503050406030204" pitchFamily="18" charset="0"/>
                          <a:ea typeface="Cambria Math" panose="02040503050406030204" pitchFamily="18" charset="0"/>
                        </a:rPr>
                        <m:t> </m:t>
                      </m:r>
                      <m:d>
                        <m:dPr>
                          <m:begChr m:val="["/>
                          <m:endChr m:val="]"/>
                          <m:ctrlPr>
                            <a:rPr lang="nl-NL" sz="3600" i="1" smtClean="0">
                              <a:solidFill>
                                <a:schemeClr val="bg1">
                                  <a:lumMod val="85000"/>
                                </a:schemeClr>
                              </a:solidFill>
                              <a:latin typeface="Cambria Math" panose="02040503050406030204" pitchFamily="18" charset="0"/>
                              <a:ea typeface="Cambria Math" panose="02040503050406030204" pitchFamily="18" charset="0"/>
                            </a:rPr>
                          </m:ctrlPr>
                        </m:dPr>
                        <m:e>
                          <m:r>
                            <a:rPr lang="nl-NL" sz="3600" i="1">
                              <a:solidFill>
                                <a:schemeClr val="bg1">
                                  <a:lumMod val="85000"/>
                                </a:schemeClr>
                              </a:solidFill>
                              <a:latin typeface="Cambria Math" panose="02040503050406030204" pitchFamily="18" charset="0"/>
                              <a:ea typeface="Cambria Math" panose="02040503050406030204" pitchFamily="18" charset="0"/>
                            </a:rPr>
                            <m:t>𝐾</m:t>
                          </m:r>
                        </m:e>
                      </m:d>
                      <m:r>
                        <a:rPr lang="nl-NL" sz="3600" i="1">
                          <a:solidFill>
                            <a:schemeClr val="bg1">
                              <a:lumMod val="50000"/>
                            </a:schemeClr>
                          </a:solidFill>
                          <a:latin typeface="Cambria Math" panose="02040503050406030204" pitchFamily="18" charset="0"/>
                          <a:ea typeface="Cambria Math" panose="02040503050406030204" pitchFamily="18" charset="0"/>
                        </a:rPr>
                        <m:t>=</m:t>
                      </m:r>
                    </m:oMath>
                    <m:oMath xmlns:m="http://schemas.openxmlformats.org/officeDocument/2006/math">
                      <m:r>
                        <a:rPr lang="nl-NL" sz="3600" b="0" i="1" smtClean="0">
                          <a:solidFill>
                            <a:schemeClr val="bg1">
                              <a:lumMod val="50000"/>
                            </a:schemeClr>
                          </a:solidFill>
                          <a:latin typeface="Cambria Math" panose="02040503050406030204" pitchFamily="18" charset="0"/>
                          <a:ea typeface="Cambria Math" panose="02040503050406030204" pitchFamily="18" charset="0"/>
                        </a:rPr>
                        <m:t> </m:t>
                      </m:r>
                    </m:oMath>
                    <m:oMath xmlns:m="http://schemas.openxmlformats.org/officeDocument/2006/math">
                      <m:r>
                        <a:rPr lang="nl-NL" sz="3600" b="0" i="1" smtClean="0">
                          <a:solidFill>
                            <a:schemeClr val="bg1">
                              <a:lumMod val="50000"/>
                            </a:schemeClr>
                          </a:solidFill>
                          <a:latin typeface="Cambria Math" panose="02040503050406030204" pitchFamily="18" charset="0"/>
                          <a:ea typeface="Cambria Math" panose="02040503050406030204" pitchFamily="18" charset="0"/>
                        </a:rPr>
                        <m:t>−</m:t>
                      </m:r>
                      <m:f>
                        <m:fPr>
                          <m:ctrlPr>
                            <a:rPr lang="nl-NL" sz="3600" i="1" dirty="0" smtClean="0">
                              <a:solidFill>
                                <a:schemeClr val="tx1"/>
                              </a:solidFill>
                              <a:latin typeface="Cambria Math" panose="02040503050406030204" pitchFamily="18" charset="0"/>
                              <a:ea typeface="Cambria Math" panose="02040503050406030204" pitchFamily="18" charset="0"/>
                            </a:rPr>
                          </m:ctrlPr>
                        </m:fPr>
                        <m:num>
                          <m:sSub>
                            <m:sSubPr>
                              <m:ctrlPr>
                                <a:rPr lang="nl-NL" sz="3600" i="1" dirty="0" smtClean="0">
                                  <a:solidFill>
                                    <a:schemeClr val="tx1"/>
                                  </a:solidFill>
                                  <a:latin typeface="Cambria Math" panose="02040503050406030204" pitchFamily="18" charset="0"/>
                                  <a:ea typeface="Cambria Math" panose="02040503050406030204" pitchFamily="18" charset="0"/>
                                </a:rPr>
                              </m:ctrlPr>
                            </m:sSubPr>
                            <m:e>
                              <m:r>
                                <a:rPr lang="nl-NL" sz="3600" i="1" dirty="0">
                                  <a:solidFill>
                                    <a:schemeClr val="tx1"/>
                                  </a:solidFill>
                                  <a:latin typeface="Cambria Math" panose="02040503050406030204" pitchFamily="18" charset="0"/>
                                  <a:ea typeface="Cambria Math" panose="02040503050406030204" pitchFamily="18" charset="0"/>
                                </a:rPr>
                                <m:t>∆</m:t>
                              </m:r>
                              <m:r>
                                <a:rPr lang="nl-NL" sz="3600" i="1" dirty="0">
                                  <a:solidFill>
                                    <a:schemeClr val="tx1"/>
                                  </a:solidFill>
                                  <a:latin typeface="Cambria Math" panose="02040503050406030204" pitchFamily="18" charset="0"/>
                                  <a:ea typeface="Cambria Math" panose="02040503050406030204" pitchFamily="18" charset="0"/>
                                </a:rPr>
                                <m:t>𝑄</m:t>
                              </m:r>
                            </m:e>
                            <m:sub>
                              <m:r>
                                <a:rPr lang="nl-NL" sz="3600" i="1" dirty="0">
                                  <a:solidFill>
                                    <a:schemeClr val="tx1"/>
                                  </a:solidFill>
                                  <a:latin typeface="Cambria Math" panose="02040503050406030204" pitchFamily="18" charset="0"/>
                                  <a:ea typeface="Cambria Math" panose="02040503050406030204" pitchFamily="18" charset="0"/>
                                </a:rPr>
                                <m:t>𝑙𝑜𝑠𝑠</m:t>
                              </m:r>
                            </m:sub>
                          </m:sSub>
                          <m:d>
                            <m:dPr>
                              <m:begChr m:val="["/>
                              <m:endChr m:val="]"/>
                              <m:ctrlPr>
                                <a:rPr lang="nl-NL" sz="3600" i="1" dirty="0" smtClean="0">
                                  <a:solidFill>
                                    <a:schemeClr val="bg1">
                                      <a:lumMod val="85000"/>
                                    </a:schemeClr>
                                  </a:solidFill>
                                  <a:latin typeface="Cambria Math" panose="02040503050406030204" pitchFamily="18" charset="0"/>
                                  <a:ea typeface="Cambria Math" panose="02040503050406030204" pitchFamily="18" charset="0"/>
                                </a:rPr>
                              </m:ctrlPr>
                            </m:dPr>
                            <m:e>
                              <m:r>
                                <a:rPr lang="nl-NL" sz="3600" i="1" dirty="0">
                                  <a:solidFill>
                                    <a:schemeClr val="bg1">
                                      <a:lumMod val="85000"/>
                                    </a:schemeClr>
                                  </a:solidFill>
                                  <a:latin typeface="Cambria Math" panose="02040503050406030204" pitchFamily="18" charset="0"/>
                                  <a:ea typeface="Cambria Math" panose="02040503050406030204" pitchFamily="18" charset="0"/>
                                </a:rPr>
                                <m:t>𝐽</m:t>
                              </m:r>
                            </m:e>
                          </m:d>
                        </m:num>
                        <m:den>
                          <m:r>
                            <a:rPr lang="nl-NL" sz="3600" i="1" dirty="0">
                              <a:solidFill>
                                <a:srgbClr val="B1D249"/>
                              </a:solidFill>
                              <a:latin typeface="Cambria Math" panose="02040503050406030204" pitchFamily="18" charset="0"/>
                              <a:ea typeface="Cambria Math" panose="02040503050406030204" pitchFamily="18" charset="0"/>
                            </a:rPr>
                            <m:t>𝐶</m:t>
                          </m:r>
                          <m:r>
                            <a:rPr lang="nl-NL" sz="3600" b="0" i="1" dirty="0" smtClean="0">
                              <a:solidFill>
                                <a:srgbClr val="B1D249"/>
                              </a:solidFill>
                              <a:latin typeface="Cambria Math" panose="02040503050406030204" pitchFamily="18" charset="0"/>
                              <a:ea typeface="Cambria Math" panose="02040503050406030204" pitchFamily="18" charset="0"/>
                            </a:rPr>
                            <m:t> </m:t>
                          </m:r>
                          <m:r>
                            <a:rPr lang="nl-NL" sz="3600" i="1" dirty="0">
                              <a:solidFill>
                                <a:schemeClr val="bg1">
                                  <a:lumMod val="85000"/>
                                </a:schemeClr>
                              </a:solidFill>
                              <a:latin typeface="Cambria Math" panose="02040503050406030204" pitchFamily="18" charset="0"/>
                            </a:rPr>
                            <m:t>[</m:t>
                          </m:r>
                          <m:r>
                            <a:rPr lang="nl-NL" sz="3600" i="1" dirty="0">
                              <a:solidFill>
                                <a:schemeClr val="bg1">
                                  <a:lumMod val="85000"/>
                                </a:schemeClr>
                              </a:solidFill>
                              <a:latin typeface="Cambria Math" panose="02040503050406030204" pitchFamily="18" charset="0"/>
                            </a:rPr>
                            <m:t>𝐽</m:t>
                          </m:r>
                          <m:r>
                            <a:rPr lang="nl-NL" sz="3600" i="1" dirty="0">
                              <a:solidFill>
                                <a:schemeClr val="bg1">
                                  <a:lumMod val="85000"/>
                                </a:schemeClr>
                              </a:solidFill>
                              <a:latin typeface="Cambria Math" panose="02040503050406030204" pitchFamily="18" charset="0"/>
                            </a:rPr>
                            <m:t>/</m:t>
                          </m:r>
                          <m:r>
                            <a:rPr lang="nl-NL" sz="3600" i="1" dirty="0">
                              <a:solidFill>
                                <a:schemeClr val="bg1">
                                  <a:lumMod val="85000"/>
                                </a:schemeClr>
                              </a:solidFill>
                              <a:latin typeface="Cambria Math" panose="02040503050406030204" pitchFamily="18" charset="0"/>
                            </a:rPr>
                            <m:t>𝐾</m:t>
                          </m:r>
                          <m:r>
                            <a:rPr lang="nl-NL" sz="3600" i="1" dirty="0">
                              <a:solidFill>
                                <a:schemeClr val="bg1">
                                  <a:lumMod val="85000"/>
                                </a:schemeClr>
                              </a:solidFill>
                              <a:latin typeface="Cambria Math" panose="02040503050406030204" pitchFamily="18" charset="0"/>
                            </a:rPr>
                            <m:t>]</m:t>
                          </m:r>
                        </m:den>
                      </m:f>
                    </m:oMath>
                  </m:oMathPara>
                </a14:m>
                <a:endParaRPr lang="en-US" sz="3600" i="1" dirty="0">
                  <a:solidFill>
                    <a:schemeClr val="bg1">
                      <a:lumMod val="50000"/>
                    </a:schemeClr>
                  </a:solidFill>
                  <a:latin typeface="Roboto" panose="020B0604020202020204" charset="0"/>
                  <a:ea typeface="Roboto" panose="020B0604020202020204" charset="0"/>
                </a:endParaRPr>
              </a:p>
            </p:txBody>
          </p:sp>
        </mc:Choice>
        <mc:Fallback xmlns="">
          <p:sp>
            <p:nvSpPr>
              <p:cNvPr id="30" name="Callout: Bent Line 29">
                <a:extLst>
                  <a:ext uri="{FF2B5EF4-FFF2-40B4-BE49-F238E27FC236}">
                    <a16:creationId xmlns:a16="http://schemas.microsoft.com/office/drawing/2014/main" id="{19E072D3-C92F-4FC4-BCEF-3D7F0A04D5A5}"/>
                  </a:ext>
                </a:extLst>
              </p:cNvPr>
              <p:cNvSpPr>
                <a:spLocks noRot="1" noChangeAspect="1" noMove="1" noResize="1" noEditPoints="1" noAdjustHandles="1" noChangeArrowheads="1" noChangeShapeType="1" noTextEdit="1"/>
              </p:cNvSpPr>
              <p:nvPr/>
            </p:nvSpPr>
            <p:spPr>
              <a:xfrm>
                <a:off x="17249855" y="169823"/>
                <a:ext cx="6947440" cy="4142761"/>
              </a:xfrm>
              <a:prstGeom prst="borderCallout2">
                <a:avLst>
                  <a:gd name="adj1" fmla="val 49439"/>
                  <a:gd name="adj2" fmla="val -1256"/>
                  <a:gd name="adj3" fmla="val 92000"/>
                  <a:gd name="adj4" fmla="val -2798"/>
                  <a:gd name="adj5" fmla="val 101971"/>
                  <a:gd name="adj6" fmla="val -8312"/>
                </a:avLst>
              </a:prstGeom>
              <a:blipFill>
                <a:blip r:embed="rId6"/>
                <a:stretch>
                  <a:fillRect/>
                </a:stretch>
              </a:blipFill>
              <a:ln>
                <a:solidFill>
                  <a:schemeClr val="tx1"/>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Callout: Bent Line 30">
                <a:extLst>
                  <a:ext uri="{FF2B5EF4-FFF2-40B4-BE49-F238E27FC236}">
                    <a16:creationId xmlns:a16="http://schemas.microsoft.com/office/drawing/2014/main" id="{C85C152E-4815-47D3-BE09-037D7712448F}"/>
                  </a:ext>
                </a:extLst>
              </p:cNvPr>
              <p:cNvSpPr/>
              <p:nvPr/>
            </p:nvSpPr>
            <p:spPr>
              <a:xfrm>
                <a:off x="17249855" y="169823"/>
                <a:ext cx="6947440" cy="4142761"/>
              </a:xfrm>
              <a:prstGeom prst="borderCallout2">
                <a:avLst>
                  <a:gd name="adj1" fmla="val 49439"/>
                  <a:gd name="adj2" fmla="val -1256"/>
                  <a:gd name="adj3" fmla="val 92000"/>
                  <a:gd name="adj4" fmla="val -2798"/>
                  <a:gd name="adj5" fmla="val 101971"/>
                  <a:gd name="adj6" fmla="val -8312"/>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nl-NL" sz="3600" i="1" smtClean="0">
                              <a:solidFill>
                                <a:schemeClr val="tx1"/>
                              </a:solidFill>
                              <a:latin typeface="Cambria Math" panose="02040503050406030204" pitchFamily="18" charset="0"/>
                              <a:ea typeface="Cambria Math" panose="02040503050406030204" pitchFamily="18" charset="0"/>
                            </a:rPr>
                          </m:ctrlPr>
                        </m:sSubPr>
                        <m:e>
                          <m:r>
                            <a:rPr lang="nl-NL" sz="3600" i="1">
                              <a:solidFill>
                                <a:schemeClr val="tx1"/>
                              </a:solidFill>
                              <a:latin typeface="Cambria Math" panose="02040503050406030204" pitchFamily="18" charset="0"/>
                              <a:ea typeface="Cambria Math" panose="02040503050406030204" pitchFamily="18" charset="0"/>
                            </a:rPr>
                            <m:t>∆</m:t>
                          </m:r>
                          <m:r>
                            <a:rPr lang="nl-NL" sz="3600" i="1">
                              <a:solidFill>
                                <a:schemeClr val="tx1"/>
                              </a:solidFill>
                              <a:latin typeface="Cambria Math" panose="02040503050406030204" pitchFamily="18" charset="0"/>
                              <a:ea typeface="Cambria Math" panose="02040503050406030204" pitchFamily="18" charset="0"/>
                            </a:rPr>
                            <m:t>𝑇</m:t>
                          </m:r>
                        </m:e>
                        <m:sub>
                          <m:r>
                            <a:rPr lang="nl-NL" sz="3600" i="1">
                              <a:solidFill>
                                <a:schemeClr val="tx1"/>
                              </a:solidFill>
                              <a:latin typeface="Cambria Math" panose="02040503050406030204" pitchFamily="18" charset="0"/>
                              <a:ea typeface="Cambria Math" panose="02040503050406030204" pitchFamily="18" charset="0"/>
                            </a:rPr>
                            <m:t>𝑖𝑛</m:t>
                          </m:r>
                        </m:sub>
                      </m:sSub>
                      <m:r>
                        <a:rPr lang="nl-NL" sz="3600" i="1">
                          <a:solidFill>
                            <a:schemeClr val="tx1"/>
                          </a:solidFill>
                          <a:latin typeface="Cambria Math" panose="02040503050406030204" pitchFamily="18" charset="0"/>
                          <a:ea typeface="Cambria Math" panose="02040503050406030204" pitchFamily="18" charset="0"/>
                        </a:rPr>
                        <m:t> </m:t>
                      </m:r>
                      <m:d>
                        <m:dPr>
                          <m:begChr m:val="["/>
                          <m:endChr m:val="]"/>
                          <m:ctrlPr>
                            <a:rPr lang="nl-NL" sz="3600" i="1" smtClean="0">
                              <a:solidFill>
                                <a:schemeClr val="bg1">
                                  <a:lumMod val="85000"/>
                                </a:schemeClr>
                              </a:solidFill>
                              <a:latin typeface="Cambria Math" panose="02040503050406030204" pitchFamily="18" charset="0"/>
                              <a:ea typeface="Cambria Math" panose="02040503050406030204" pitchFamily="18" charset="0"/>
                            </a:rPr>
                          </m:ctrlPr>
                        </m:dPr>
                        <m:e>
                          <m:r>
                            <a:rPr lang="nl-NL" sz="3600" i="1">
                              <a:solidFill>
                                <a:schemeClr val="bg1">
                                  <a:lumMod val="85000"/>
                                </a:schemeClr>
                              </a:solidFill>
                              <a:latin typeface="Cambria Math" panose="02040503050406030204" pitchFamily="18" charset="0"/>
                              <a:ea typeface="Cambria Math" panose="02040503050406030204" pitchFamily="18" charset="0"/>
                            </a:rPr>
                            <m:t>𝐾</m:t>
                          </m:r>
                        </m:e>
                      </m:d>
                      <m:r>
                        <a:rPr lang="nl-NL" sz="3600" i="1">
                          <a:solidFill>
                            <a:schemeClr val="bg1">
                              <a:lumMod val="50000"/>
                            </a:schemeClr>
                          </a:solidFill>
                          <a:latin typeface="Cambria Math" panose="02040503050406030204" pitchFamily="18" charset="0"/>
                          <a:ea typeface="Cambria Math" panose="02040503050406030204" pitchFamily="18" charset="0"/>
                        </a:rPr>
                        <m:t>=</m:t>
                      </m:r>
                    </m:oMath>
                  </m:oMathPara>
                </a14:m>
                <a:br>
                  <a:rPr lang="nl-NL" sz="3600" i="1" dirty="0">
                    <a:solidFill>
                      <a:schemeClr val="bg1">
                        <a:lumMod val="50000"/>
                      </a:schemeClr>
                    </a:solidFill>
                    <a:latin typeface="Cambria Math" panose="02040503050406030204" pitchFamily="18" charset="0"/>
                    <a:ea typeface="Cambria Math" panose="02040503050406030204" pitchFamily="18" charset="0"/>
                  </a:rPr>
                </a:br>
                <a:br>
                  <a:rPr lang="nl-NL" sz="3600" i="1" dirty="0">
                    <a:solidFill>
                      <a:schemeClr val="bg1">
                        <a:lumMod val="50000"/>
                      </a:schemeClr>
                    </a:solidFill>
                    <a:latin typeface="Cambria Math" panose="02040503050406030204" pitchFamily="18" charset="0"/>
                    <a:ea typeface="Cambria Math" panose="02040503050406030204" pitchFamily="18" charset="0"/>
                  </a:rPr>
                </a:br>
                <a14:m>
                  <m:oMathPara xmlns:m="http://schemas.openxmlformats.org/officeDocument/2006/math">
                    <m:oMathParaPr>
                      <m:jc m:val="centerGroup"/>
                    </m:oMathParaPr>
                    <m:oMath xmlns:m="http://schemas.openxmlformats.org/officeDocument/2006/math">
                      <m:r>
                        <a:rPr lang="nl-NL" sz="3600" b="0" i="1" smtClean="0">
                          <a:solidFill>
                            <a:schemeClr val="bg1">
                              <a:lumMod val="50000"/>
                            </a:schemeClr>
                          </a:solidFill>
                          <a:latin typeface="Cambria Math" panose="02040503050406030204" pitchFamily="18" charset="0"/>
                          <a:ea typeface="Cambria Math" panose="02040503050406030204" pitchFamily="18" charset="0"/>
                        </a:rPr>
                        <m:t>−</m:t>
                      </m:r>
                      <m:f>
                        <m:fPr>
                          <m:ctrlPr>
                            <a:rPr lang="nl-NL" sz="3600" i="1" dirty="0" smtClean="0">
                              <a:solidFill>
                                <a:schemeClr val="tx1"/>
                              </a:solidFill>
                              <a:latin typeface="Cambria Math" panose="02040503050406030204" pitchFamily="18" charset="0"/>
                              <a:ea typeface="Cambria Math" panose="02040503050406030204" pitchFamily="18" charset="0"/>
                            </a:rPr>
                          </m:ctrlPr>
                        </m:fPr>
                        <m:num>
                          <m:r>
                            <a:rPr lang="pt-BR" sz="3600" i="1" dirty="0" smtClean="0">
                              <a:solidFill>
                                <a:srgbClr val="92D050"/>
                              </a:solidFill>
                              <a:latin typeface="Cambria Math" panose="02040503050406030204" pitchFamily="18" charset="0"/>
                            </a:rPr>
                            <m:t>𝐻</m:t>
                          </m:r>
                          <m:r>
                            <a:rPr lang="nl-NL" sz="3600" i="1" dirty="0">
                              <a:solidFill>
                                <a:srgbClr val="92D050"/>
                              </a:solidFill>
                              <a:latin typeface="Cambria Math" panose="02040503050406030204" pitchFamily="18" charset="0"/>
                            </a:rPr>
                            <m:t> </m:t>
                          </m:r>
                          <m:r>
                            <a:rPr lang="nl-NL" sz="3600" i="1" dirty="0" smtClean="0">
                              <a:solidFill>
                                <a:schemeClr val="bg1">
                                  <a:lumMod val="85000"/>
                                </a:schemeClr>
                              </a:solidFill>
                              <a:latin typeface="Cambria Math" panose="02040503050406030204" pitchFamily="18" charset="0"/>
                            </a:rPr>
                            <m:t>[</m:t>
                          </m:r>
                          <m:r>
                            <a:rPr lang="nl-NL" sz="3600" i="1" dirty="0" smtClean="0">
                              <a:solidFill>
                                <a:schemeClr val="bg1">
                                  <a:lumMod val="85000"/>
                                </a:schemeClr>
                              </a:solidFill>
                              <a:latin typeface="Cambria Math" panose="02040503050406030204" pitchFamily="18" charset="0"/>
                            </a:rPr>
                            <m:t>𝑊</m:t>
                          </m:r>
                          <m:r>
                            <a:rPr lang="nl-NL" sz="3600" i="1" dirty="0" smtClean="0">
                              <a:solidFill>
                                <a:schemeClr val="bg1">
                                  <a:lumMod val="85000"/>
                                </a:schemeClr>
                              </a:solidFill>
                              <a:latin typeface="Cambria Math" panose="02040503050406030204" pitchFamily="18" charset="0"/>
                            </a:rPr>
                            <m:t>/</m:t>
                          </m:r>
                          <m:r>
                            <a:rPr lang="nl-NL" sz="3600" i="1" dirty="0" smtClean="0">
                              <a:solidFill>
                                <a:schemeClr val="bg1">
                                  <a:lumMod val="85000"/>
                                </a:schemeClr>
                              </a:solidFill>
                              <a:latin typeface="Cambria Math" panose="02040503050406030204" pitchFamily="18" charset="0"/>
                            </a:rPr>
                            <m:t>𝐾</m:t>
                          </m:r>
                          <m:r>
                            <a:rPr lang="nl-NL" sz="3600" i="1" dirty="0" smtClean="0">
                              <a:solidFill>
                                <a:schemeClr val="bg1">
                                  <a:lumMod val="85000"/>
                                </a:schemeClr>
                              </a:solidFill>
                              <a:latin typeface="Cambria Math" panose="02040503050406030204" pitchFamily="18" charset="0"/>
                            </a:rPr>
                            <m:t>]×∆</m:t>
                          </m:r>
                          <m:r>
                            <a:rPr lang="nl-NL" sz="3600" i="1" dirty="0">
                              <a:solidFill>
                                <a:schemeClr val="tx1"/>
                              </a:solidFill>
                              <a:latin typeface="Cambria Math" panose="02040503050406030204" pitchFamily="18" charset="0"/>
                            </a:rPr>
                            <m:t>𝑆</m:t>
                          </m:r>
                          <m:r>
                            <a:rPr lang="nl-NL" sz="3600" b="0" i="1" smtClean="0">
                              <a:solidFill>
                                <a:schemeClr val="bg1">
                                  <a:lumMod val="85000"/>
                                </a:schemeClr>
                              </a:solidFill>
                              <a:latin typeface="Cambria Math" panose="02040503050406030204" pitchFamily="18" charset="0"/>
                            </a:rPr>
                            <m:t>[</m:t>
                          </m:r>
                          <m:r>
                            <a:rPr lang="nl-NL" sz="3600" i="1">
                              <a:solidFill>
                                <a:schemeClr val="bg1">
                                  <a:lumMod val="85000"/>
                                </a:schemeClr>
                              </a:solidFill>
                              <a:latin typeface="Cambria Math" panose="02040503050406030204" pitchFamily="18" charset="0"/>
                            </a:rPr>
                            <m:t>𝐾</m:t>
                          </m:r>
                          <m:r>
                            <a:rPr lang="nl-NL" sz="3600" i="1">
                              <a:solidFill>
                                <a:schemeClr val="bg1">
                                  <a:lumMod val="85000"/>
                                </a:schemeClr>
                              </a:solidFill>
                              <a:latin typeface="Cambria Math" panose="02040503050406030204" pitchFamily="18" charset="0"/>
                              <a:ea typeface="Cambria Math" panose="02040503050406030204" pitchFamily="18" charset="0"/>
                            </a:rPr>
                            <m:t>∙</m:t>
                          </m:r>
                          <m:r>
                            <a:rPr lang="nl-NL" sz="3600" i="1">
                              <a:solidFill>
                                <a:schemeClr val="bg1">
                                  <a:lumMod val="85000"/>
                                </a:schemeClr>
                              </a:solidFill>
                              <a:latin typeface="Cambria Math" panose="02040503050406030204" pitchFamily="18" charset="0"/>
                              <a:ea typeface="Cambria Math" panose="02040503050406030204" pitchFamily="18" charset="0"/>
                            </a:rPr>
                            <m:t>𝑠</m:t>
                          </m:r>
                          <m:r>
                            <a:rPr lang="nl-NL" sz="3600" i="1">
                              <a:solidFill>
                                <a:schemeClr val="bg1">
                                  <a:lumMod val="85000"/>
                                </a:schemeClr>
                              </a:solidFill>
                              <a:latin typeface="Cambria Math" panose="02040503050406030204" pitchFamily="18" charset="0"/>
                            </a:rPr>
                            <m:t>]</m:t>
                          </m:r>
                        </m:num>
                        <m:den>
                          <m:r>
                            <a:rPr lang="nl-NL" sz="3600" i="1" dirty="0">
                              <a:solidFill>
                                <a:srgbClr val="B1D249"/>
                              </a:solidFill>
                              <a:latin typeface="Cambria Math" panose="02040503050406030204" pitchFamily="18" charset="0"/>
                              <a:ea typeface="Cambria Math" panose="02040503050406030204" pitchFamily="18" charset="0"/>
                            </a:rPr>
                            <m:t>𝐶</m:t>
                          </m:r>
                          <m:r>
                            <a:rPr lang="nl-NL" sz="3600" i="1" dirty="0">
                              <a:solidFill>
                                <a:schemeClr val="bg1">
                                  <a:lumMod val="85000"/>
                                </a:schemeClr>
                              </a:solidFill>
                              <a:latin typeface="Cambria Math" panose="02040503050406030204" pitchFamily="18" charset="0"/>
                            </a:rPr>
                            <m:t>[</m:t>
                          </m:r>
                          <m:r>
                            <a:rPr lang="nl-NL" sz="3600" i="1" dirty="0">
                              <a:solidFill>
                                <a:schemeClr val="bg1">
                                  <a:lumMod val="85000"/>
                                </a:schemeClr>
                              </a:solidFill>
                              <a:latin typeface="Cambria Math" panose="02040503050406030204" pitchFamily="18" charset="0"/>
                            </a:rPr>
                            <m:t>𝐽</m:t>
                          </m:r>
                          <m:r>
                            <a:rPr lang="nl-NL" sz="3600" i="1" dirty="0">
                              <a:solidFill>
                                <a:schemeClr val="bg1">
                                  <a:lumMod val="85000"/>
                                </a:schemeClr>
                              </a:solidFill>
                              <a:latin typeface="Cambria Math" panose="02040503050406030204" pitchFamily="18" charset="0"/>
                            </a:rPr>
                            <m:t>/</m:t>
                          </m:r>
                          <m:r>
                            <a:rPr lang="nl-NL" sz="3600" i="1" dirty="0">
                              <a:solidFill>
                                <a:schemeClr val="bg1">
                                  <a:lumMod val="85000"/>
                                </a:schemeClr>
                              </a:solidFill>
                              <a:latin typeface="Cambria Math" panose="02040503050406030204" pitchFamily="18" charset="0"/>
                            </a:rPr>
                            <m:t>𝐾</m:t>
                          </m:r>
                          <m:r>
                            <a:rPr lang="nl-NL" sz="3600" i="1" dirty="0">
                              <a:solidFill>
                                <a:schemeClr val="bg1">
                                  <a:lumMod val="85000"/>
                                </a:schemeClr>
                              </a:solidFill>
                              <a:latin typeface="Cambria Math" panose="02040503050406030204" pitchFamily="18" charset="0"/>
                            </a:rPr>
                            <m:t>]</m:t>
                          </m:r>
                        </m:den>
                      </m:f>
                    </m:oMath>
                  </m:oMathPara>
                </a14:m>
                <a:endParaRPr lang="en-US" sz="3600" i="1" dirty="0">
                  <a:solidFill>
                    <a:schemeClr val="bg1">
                      <a:lumMod val="50000"/>
                    </a:schemeClr>
                  </a:solidFill>
                  <a:latin typeface="Roboto" panose="020B0604020202020204" charset="0"/>
                  <a:ea typeface="Roboto" panose="020B0604020202020204" charset="0"/>
                </a:endParaRPr>
              </a:p>
            </p:txBody>
          </p:sp>
        </mc:Choice>
        <mc:Fallback xmlns="">
          <p:sp>
            <p:nvSpPr>
              <p:cNvPr id="31" name="Callout: Bent Line 30">
                <a:extLst>
                  <a:ext uri="{FF2B5EF4-FFF2-40B4-BE49-F238E27FC236}">
                    <a16:creationId xmlns:a16="http://schemas.microsoft.com/office/drawing/2014/main" id="{C85C152E-4815-47D3-BE09-037D7712448F}"/>
                  </a:ext>
                </a:extLst>
              </p:cNvPr>
              <p:cNvSpPr>
                <a:spLocks noRot="1" noChangeAspect="1" noMove="1" noResize="1" noEditPoints="1" noAdjustHandles="1" noChangeArrowheads="1" noChangeShapeType="1" noTextEdit="1"/>
              </p:cNvSpPr>
              <p:nvPr/>
            </p:nvSpPr>
            <p:spPr>
              <a:xfrm>
                <a:off x="17249855" y="169823"/>
                <a:ext cx="6947440" cy="4142761"/>
              </a:xfrm>
              <a:prstGeom prst="borderCallout2">
                <a:avLst>
                  <a:gd name="adj1" fmla="val 49439"/>
                  <a:gd name="adj2" fmla="val -1256"/>
                  <a:gd name="adj3" fmla="val 92000"/>
                  <a:gd name="adj4" fmla="val -2798"/>
                  <a:gd name="adj5" fmla="val 101971"/>
                  <a:gd name="adj6" fmla="val -8312"/>
                </a:avLst>
              </a:prstGeom>
              <a:blipFill>
                <a:blip r:embed="rId7"/>
                <a:stretch>
                  <a:fillRect/>
                </a:stretch>
              </a:blipFill>
              <a:ln>
                <a:solidFill>
                  <a:schemeClr val="tx1"/>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Callout: Bent Line 35">
                <a:extLst>
                  <a:ext uri="{FF2B5EF4-FFF2-40B4-BE49-F238E27FC236}">
                    <a16:creationId xmlns:a16="http://schemas.microsoft.com/office/drawing/2014/main" id="{0ABAB3B0-9DA2-4503-8888-EC41849B5184}"/>
                  </a:ext>
                </a:extLst>
              </p:cNvPr>
              <p:cNvSpPr/>
              <p:nvPr/>
            </p:nvSpPr>
            <p:spPr>
              <a:xfrm>
                <a:off x="17249855" y="169823"/>
                <a:ext cx="6947440" cy="4142761"/>
              </a:xfrm>
              <a:prstGeom prst="borderCallout2">
                <a:avLst>
                  <a:gd name="adj1" fmla="val 49439"/>
                  <a:gd name="adj2" fmla="val -1256"/>
                  <a:gd name="adj3" fmla="val 92000"/>
                  <a:gd name="adj4" fmla="val -2798"/>
                  <a:gd name="adj5" fmla="val 101971"/>
                  <a:gd name="adj6" fmla="val -8312"/>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nl-NL" sz="3600" i="1" smtClean="0">
                              <a:solidFill>
                                <a:schemeClr val="tx1"/>
                              </a:solidFill>
                              <a:latin typeface="Cambria Math" panose="02040503050406030204" pitchFamily="18" charset="0"/>
                              <a:ea typeface="Cambria Math" panose="02040503050406030204" pitchFamily="18" charset="0"/>
                            </a:rPr>
                          </m:ctrlPr>
                        </m:sSubPr>
                        <m:e>
                          <m:r>
                            <a:rPr lang="nl-NL" sz="3600" i="1">
                              <a:solidFill>
                                <a:schemeClr val="tx1"/>
                              </a:solidFill>
                              <a:latin typeface="Cambria Math" panose="02040503050406030204" pitchFamily="18" charset="0"/>
                              <a:ea typeface="Cambria Math" panose="02040503050406030204" pitchFamily="18" charset="0"/>
                            </a:rPr>
                            <m:t>∆</m:t>
                          </m:r>
                          <m:r>
                            <a:rPr lang="nl-NL" sz="3600" i="1">
                              <a:solidFill>
                                <a:schemeClr val="tx1"/>
                              </a:solidFill>
                              <a:latin typeface="Cambria Math" panose="02040503050406030204" pitchFamily="18" charset="0"/>
                              <a:ea typeface="Cambria Math" panose="02040503050406030204" pitchFamily="18" charset="0"/>
                            </a:rPr>
                            <m:t>𝑇</m:t>
                          </m:r>
                        </m:e>
                        <m:sub>
                          <m:r>
                            <a:rPr lang="nl-NL" sz="3600" i="1">
                              <a:solidFill>
                                <a:schemeClr val="tx1"/>
                              </a:solidFill>
                              <a:latin typeface="Cambria Math" panose="02040503050406030204" pitchFamily="18" charset="0"/>
                              <a:ea typeface="Cambria Math" panose="02040503050406030204" pitchFamily="18" charset="0"/>
                            </a:rPr>
                            <m:t>𝑖𝑛</m:t>
                          </m:r>
                        </m:sub>
                      </m:sSub>
                      <m:r>
                        <a:rPr lang="nl-NL" sz="3600" i="1">
                          <a:solidFill>
                            <a:schemeClr val="tx1"/>
                          </a:solidFill>
                          <a:latin typeface="Cambria Math" panose="02040503050406030204" pitchFamily="18" charset="0"/>
                          <a:ea typeface="Cambria Math" panose="02040503050406030204" pitchFamily="18" charset="0"/>
                        </a:rPr>
                        <m:t> </m:t>
                      </m:r>
                      <m:d>
                        <m:dPr>
                          <m:begChr m:val="["/>
                          <m:endChr m:val="]"/>
                          <m:ctrlPr>
                            <a:rPr lang="nl-NL" sz="3600" i="1" smtClean="0">
                              <a:solidFill>
                                <a:schemeClr val="bg1">
                                  <a:lumMod val="85000"/>
                                </a:schemeClr>
                              </a:solidFill>
                              <a:latin typeface="Cambria Math" panose="02040503050406030204" pitchFamily="18" charset="0"/>
                              <a:ea typeface="Cambria Math" panose="02040503050406030204" pitchFamily="18" charset="0"/>
                            </a:rPr>
                          </m:ctrlPr>
                        </m:dPr>
                        <m:e>
                          <m:r>
                            <a:rPr lang="nl-NL" sz="3600" i="1">
                              <a:solidFill>
                                <a:schemeClr val="bg1">
                                  <a:lumMod val="85000"/>
                                </a:schemeClr>
                              </a:solidFill>
                              <a:latin typeface="Cambria Math" panose="02040503050406030204" pitchFamily="18" charset="0"/>
                              <a:ea typeface="Cambria Math" panose="02040503050406030204" pitchFamily="18" charset="0"/>
                            </a:rPr>
                            <m:t>𝐾</m:t>
                          </m:r>
                        </m:e>
                      </m:d>
                      <m:r>
                        <a:rPr lang="nl-NL" sz="3600" i="1">
                          <a:solidFill>
                            <a:schemeClr val="bg1">
                              <a:lumMod val="50000"/>
                            </a:schemeClr>
                          </a:solidFill>
                          <a:latin typeface="Cambria Math" panose="02040503050406030204" pitchFamily="18" charset="0"/>
                          <a:ea typeface="Cambria Math" panose="02040503050406030204" pitchFamily="18" charset="0"/>
                        </a:rPr>
                        <m:t>=</m:t>
                      </m:r>
                    </m:oMath>
                  </m:oMathPara>
                </a14:m>
                <a:br>
                  <a:rPr lang="nl-NL" sz="3600" i="1" dirty="0">
                    <a:solidFill>
                      <a:schemeClr val="bg1">
                        <a:lumMod val="50000"/>
                      </a:schemeClr>
                    </a:solidFill>
                    <a:latin typeface="Cambria Math" panose="02040503050406030204" pitchFamily="18" charset="0"/>
                    <a:ea typeface="Cambria Math" panose="02040503050406030204" pitchFamily="18" charset="0"/>
                  </a:rPr>
                </a:br>
                <a:br>
                  <a:rPr lang="nl-NL" sz="3600" i="1" dirty="0">
                    <a:solidFill>
                      <a:schemeClr val="bg1">
                        <a:lumMod val="50000"/>
                      </a:schemeClr>
                    </a:solidFill>
                    <a:latin typeface="Cambria Math" panose="02040503050406030204" pitchFamily="18" charset="0"/>
                    <a:ea typeface="Cambria Math" panose="02040503050406030204" pitchFamily="18" charset="0"/>
                  </a:rPr>
                </a:br>
                <a14:m>
                  <m:oMathPara xmlns:m="http://schemas.openxmlformats.org/officeDocument/2006/math">
                    <m:oMathParaPr>
                      <m:jc m:val="centerGroup"/>
                    </m:oMathParaPr>
                    <m:oMath xmlns:m="http://schemas.openxmlformats.org/officeDocument/2006/math">
                      <m:r>
                        <a:rPr lang="nl-NL" sz="3600" b="0" i="1" smtClean="0">
                          <a:solidFill>
                            <a:schemeClr val="bg1">
                              <a:lumMod val="50000"/>
                            </a:schemeClr>
                          </a:solidFill>
                          <a:latin typeface="Cambria Math" panose="02040503050406030204" pitchFamily="18" charset="0"/>
                          <a:ea typeface="Cambria Math" panose="02040503050406030204" pitchFamily="18" charset="0"/>
                        </a:rPr>
                        <m:t>−</m:t>
                      </m:r>
                      <m:f>
                        <m:fPr>
                          <m:ctrlPr>
                            <a:rPr lang="nl-NL" sz="3600" i="1" dirty="0" smtClean="0">
                              <a:solidFill>
                                <a:schemeClr val="tx1"/>
                              </a:solidFill>
                              <a:latin typeface="Cambria Math" panose="02040503050406030204" pitchFamily="18" charset="0"/>
                              <a:ea typeface="Cambria Math" panose="02040503050406030204" pitchFamily="18" charset="0"/>
                            </a:rPr>
                          </m:ctrlPr>
                        </m:fPr>
                        <m:num>
                          <m:r>
                            <a:rPr lang="pt-BR" sz="3600" i="1" dirty="0" smtClean="0">
                              <a:solidFill>
                                <a:srgbClr val="92D050"/>
                              </a:solidFill>
                              <a:latin typeface="Cambria Math" panose="02040503050406030204" pitchFamily="18" charset="0"/>
                            </a:rPr>
                            <m:t>𝐻</m:t>
                          </m:r>
                          <m:r>
                            <a:rPr lang="nl-NL" sz="3600" i="1" dirty="0">
                              <a:solidFill>
                                <a:srgbClr val="92D050"/>
                              </a:solidFill>
                              <a:latin typeface="Cambria Math" panose="02040503050406030204" pitchFamily="18" charset="0"/>
                            </a:rPr>
                            <m:t> </m:t>
                          </m:r>
                          <m:r>
                            <a:rPr lang="nl-NL" sz="3600" i="1" dirty="0" smtClean="0">
                              <a:solidFill>
                                <a:schemeClr val="bg1">
                                  <a:lumMod val="85000"/>
                                </a:schemeClr>
                              </a:solidFill>
                              <a:latin typeface="Cambria Math" panose="02040503050406030204" pitchFamily="18" charset="0"/>
                            </a:rPr>
                            <m:t>[</m:t>
                          </m:r>
                          <m:r>
                            <a:rPr lang="nl-NL" sz="3600" i="1" dirty="0" smtClean="0">
                              <a:solidFill>
                                <a:schemeClr val="bg1">
                                  <a:lumMod val="85000"/>
                                </a:schemeClr>
                              </a:solidFill>
                              <a:latin typeface="Cambria Math" panose="02040503050406030204" pitchFamily="18" charset="0"/>
                            </a:rPr>
                            <m:t>𝑊</m:t>
                          </m:r>
                          <m:r>
                            <a:rPr lang="nl-NL" sz="3600" i="1" dirty="0" smtClean="0">
                              <a:solidFill>
                                <a:schemeClr val="bg1">
                                  <a:lumMod val="85000"/>
                                </a:schemeClr>
                              </a:solidFill>
                              <a:latin typeface="Cambria Math" panose="02040503050406030204" pitchFamily="18" charset="0"/>
                            </a:rPr>
                            <m:t>/</m:t>
                          </m:r>
                          <m:r>
                            <a:rPr lang="nl-NL" sz="3600" i="1" dirty="0" smtClean="0">
                              <a:solidFill>
                                <a:schemeClr val="bg1">
                                  <a:lumMod val="85000"/>
                                </a:schemeClr>
                              </a:solidFill>
                              <a:latin typeface="Cambria Math" panose="02040503050406030204" pitchFamily="18" charset="0"/>
                            </a:rPr>
                            <m:t>𝐾</m:t>
                          </m:r>
                          <m:r>
                            <a:rPr lang="nl-NL" sz="3600" i="1" dirty="0" smtClean="0">
                              <a:solidFill>
                                <a:schemeClr val="bg1">
                                  <a:lumMod val="85000"/>
                                </a:schemeClr>
                              </a:solidFill>
                              <a:latin typeface="Cambria Math" panose="02040503050406030204" pitchFamily="18" charset="0"/>
                            </a:rPr>
                            <m:t>]×∆</m:t>
                          </m:r>
                          <m:r>
                            <a:rPr lang="nl-NL" sz="3600" i="1" dirty="0">
                              <a:solidFill>
                                <a:schemeClr val="tx1"/>
                              </a:solidFill>
                              <a:latin typeface="Cambria Math" panose="02040503050406030204" pitchFamily="18" charset="0"/>
                            </a:rPr>
                            <m:t>𝑆</m:t>
                          </m:r>
                          <m:r>
                            <a:rPr lang="nl-NL" sz="3600" b="0" i="1" smtClean="0">
                              <a:solidFill>
                                <a:schemeClr val="bg1">
                                  <a:lumMod val="85000"/>
                                </a:schemeClr>
                              </a:solidFill>
                              <a:latin typeface="Cambria Math" panose="02040503050406030204" pitchFamily="18" charset="0"/>
                            </a:rPr>
                            <m:t>[</m:t>
                          </m:r>
                          <m:r>
                            <a:rPr lang="nl-NL" sz="3600" i="1">
                              <a:solidFill>
                                <a:schemeClr val="bg1">
                                  <a:lumMod val="85000"/>
                                </a:schemeClr>
                              </a:solidFill>
                              <a:latin typeface="Cambria Math" panose="02040503050406030204" pitchFamily="18" charset="0"/>
                            </a:rPr>
                            <m:t>𝐾</m:t>
                          </m:r>
                          <m:r>
                            <a:rPr lang="nl-NL" sz="3600" i="1">
                              <a:solidFill>
                                <a:schemeClr val="bg1">
                                  <a:lumMod val="85000"/>
                                </a:schemeClr>
                              </a:solidFill>
                              <a:latin typeface="Cambria Math" panose="02040503050406030204" pitchFamily="18" charset="0"/>
                              <a:ea typeface="Cambria Math" panose="02040503050406030204" pitchFamily="18" charset="0"/>
                            </a:rPr>
                            <m:t>∙</m:t>
                          </m:r>
                          <m:r>
                            <a:rPr lang="nl-NL" sz="3600" i="1">
                              <a:solidFill>
                                <a:schemeClr val="bg1">
                                  <a:lumMod val="85000"/>
                                </a:schemeClr>
                              </a:solidFill>
                              <a:latin typeface="Cambria Math" panose="02040503050406030204" pitchFamily="18" charset="0"/>
                              <a:ea typeface="Cambria Math" panose="02040503050406030204" pitchFamily="18" charset="0"/>
                            </a:rPr>
                            <m:t>𝑠</m:t>
                          </m:r>
                          <m:r>
                            <a:rPr lang="nl-NL" sz="3600" i="1">
                              <a:solidFill>
                                <a:schemeClr val="bg1">
                                  <a:lumMod val="85000"/>
                                </a:schemeClr>
                              </a:solidFill>
                              <a:latin typeface="Cambria Math" panose="02040503050406030204" pitchFamily="18" charset="0"/>
                            </a:rPr>
                            <m:t>]</m:t>
                          </m:r>
                        </m:num>
                        <m:den>
                          <m:r>
                            <a:rPr lang="pt-BR" sz="3600" i="1" dirty="0">
                              <a:solidFill>
                                <a:srgbClr val="B1D249"/>
                              </a:solidFill>
                              <a:latin typeface="Cambria Math" panose="02040503050406030204" pitchFamily="18" charset="0"/>
                            </a:rPr>
                            <m:t>𝐻</m:t>
                          </m:r>
                          <m:r>
                            <a:rPr lang="nl-NL" sz="3600" i="1" dirty="0">
                              <a:solidFill>
                                <a:schemeClr val="tx1"/>
                              </a:solidFill>
                              <a:latin typeface="Cambria Math" panose="02040503050406030204" pitchFamily="18" charset="0"/>
                            </a:rPr>
                            <m:t> </m:t>
                          </m:r>
                          <m:r>
                            <a:rPr lang="nl-NL" sz="3600" i="1" dirty="0">
                              <a:solidFill>
                                <a:schemeClr val="bg1">
                                  <a:lumMod val="85000"/>
                                </a:schemeClr>
                              </a:solidFill>
                              <a:latin typeface="Cambria Math" panose="02040503050406030204" pitchFamily="18" charset="0"/>
                            </a:rPr>
                            <m:t>[</m:t>
                          </m:r>
                          <m:r>
                            <a:rPr lang="nl-NL" sz="3600" i="1" dirty="0">
                              <a:solidFill>
                                <a:schemeClr val="bg1">
                                  <a:lumMod val="85000"/>
                                </a:schemeClr>
                              </a:solidFill>
                              <a:latin typeface="Cambria Math" panose="02040503050406030204" pitchFamily="18" charset="0"/>
                            </a:rPr>
                            <m:t>𝑊</m:t>
                          </m:r>
                          <m:r>
                            <a:rPr lang="nl-NL" sz="3600" i="1" dirty="0">
                              <a:solidFill>
                                <a:schemeClr val="bg1">
                                  <a:lumMod val="85000"/>
                                </a:schemeClr>
                              </a:solidFill>
                              <a:latin typeface="Cambria Math" panose="02040503050406030204" pitchFamily="18" charset="0"/>
                            </a:rPr>
                            <m:t>/</m:t>
                          </m:r>
                          <m:r>
                            <a:rPr lang="nl-NL" sz="3600" i="1" dirty="0">
                              <a:solidFill>
                                <a:schemeClr val="bg1">
                                  <a:lumMod val="85000"/>
                                </a:schemeClr>
                              </a:solidFill>
                              <a:latin typeface="Cambria Math" panose="02040503050406030204" pitchFamily="18" charset="0"/>
                            </a:rPr>
                            <m:t>𝐾</m:t>
                          </m:r>
                          <m:r>
                            <a:rPr lang="nl-NL" sz="3600" i="1" dirty="0">
                              <a:solidFill>
                                <a:schemeClr val="bg1">
                                  <a:lumMod val="85000"/>
                                </a:schemeClr>
                              </a:solidFill>
                              <a:latin typeface="Cambria Math" panose="02040503050406030204" pitchFamily="18" charset="0"/>
                            </a:rPr>
                            <m:t>]×</m:t>
                          </m:r>
                          <m:r>
                            <a:rPr lang="pt-BR" sz="3600" i="1" dirty="0">
                              <a:solidFill>
                                <a:srgbClr val="B1D249"/>
                              </a:solidFill>
                              <a:latin typeface="Cambria Math" panose="02040503050406030204" pitchFamily="18" charset="0"/>
                            </a:rPr>
                            <m:t>𝜏</m:t>
                          </m:r>
                          <m:d>
                            <m:dPr>
                              <m:begChr m:val="["/>
                              <m:endChr m:val="]"/>
                              <m:ctrlPr>
                                <a:rPr lang="nl-NL" sz="3600" i="1" dirty="0">
                                  <a:solidFill>
                                    <a:schemeClr val="bg1">
                                      <a:lumMod val="85000"/>
                                    </a:schemeClr>
                                  </a:solidFill>
                                  <a:latin typeface="Cambria Math" panose="02040503050406030204" pitchFamily="18" charset="0"/>
                                  <a:ea typeface="Cambria Math" panose="02040503050406030204" pitchFamily="18" charset="0"/>
                                </a:rPr>
                              </m:ctrlPr>
                            </m:dPr>
                            <m:e>
                              <m:r>
                                <a:rPr lang="nl-NL" sz="3600" i="1" dirty="0">
                                  <a:solidFill>
                                    <a:schemeClr val="bg1">
                                      <a:lumMod val="85000"/>
                                    </a:schemeClr>
                                  </a:solidFill>
                                  <a:latin typeface="Cambria Math" panose="02040503050406030204" pitchFamily="18" charset="0"/>
                                  <a:ea typeface="Cambria Math" panose="02040503050406030204" pitchFamily="18" charset="0"/>
                                </a:rPr>
                                <m:t>𝑠</m:t>
                              </m:r>
                            </m:e>
                          </m:d>
                        </m:den>
                      </m:f>
                    </m:oMath>
                  </m:oMathPara>
                </a14:m>
                <a:endParaRPr lang="en-US" sz="3600" i="1" dirty="0">
                  <a:solidFill>
                    <a:schemeClr val="bg1">
                      <a:lumMod val="50000"/>
                    </a:schemeClr>
                  </a:solidFill>
                  <a:latin typeface="Roboto" panose="020B0604020202020204" charset="0"/>
                  <a:ea typeface="Roboto" panose="020B0604020202020204" charset="0"/>
                </a:endParaRPr>
              </a:p>
            </p:txBody>
          </p:sp>
        </mc:Choice>
        <mc:Fallback xmlns="">
          <p:sp>
            <p:nvSpPr>
              <p:cNvPr id="36" name="Callout: Bent Line 35">
                <a:extLst>
                  <a:ext uri="{FF2B5EF4-FFF2-40B4-BE49-F238E27FC236}">
                    <a16:creationId xmlns:a16="http://schemas.microsoft.com/office/drawing/2014/main" id="{0ABAB3B0-9DA2-4503-8888-EC41849B5184}"/>
                  </a:ext>
                </a:extLst>
              </p:cNvPr>
              <p:cNvSpPr>
                <a:spLocks noRot="1" noChangeAspect="1" noMove="1" noResize="1" noEditPoints="1" noAdjustHandles="1" noChangeArrowheads="1" noChangeShapeType="1" noTextEdit="1"/>
              </p:cNvSpPr>
              <p:nvPr/>
            </p:nvSpPr>
            <p:spPr>
              <a:xfrm>
                <a:off x="17249855" y="169823"/>
                <a:ext cx="6947440" cy="4142761"/>
              </a:xfrm>
              <a:prstGeom prst="borderCallout2">
                <a:avLst>
                  <a:gd name="adj1" fmla="val 49439"/>
                  <a:gd name="adj2" fmla="val -1256"/>
                  <a:gd name="adj3" fmla="val 92000"/>
                  <a:gd name="adj4" fmla="val -2798"/>
                  <a:gd name="adj5" fmla="val 101971"/>
                  <a:gd name="adj6" fmla="val -8312"/>
                </a:avLst>
              </a:prstGeom>
              <a:blipFill>
                <a:blip r:embed="rId8"/>
                <a:stretch>
                  <a:fillRect/>
                </a:stretch>
              </a:blipFill>
              <a:ln>
                <a:solidFill>
                  <a:schemeClr val="tx1"/>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Callout: Bent Line 36">
                <a:extLst>
                  <a:ext uri="{FF2B5EF4-FFF2-40B4-BE49-F238E27FC236}">
                    <a16:creationId xmlns:a16="http://schemas.microsoft.com/office/drawing/2014/main" id="{E79F2AA6-953C-490D-AD2E-2B5B338362E5}"/>
                  </a:ext>
                </a:extLst>
              </p:cNvPr>
              <p:cNvSpPr/>
              <p:nvPr/>
            </p:nvSpPr>
            <p:spPr>
              <a:xfrm>
                <a:off x="17249855" y="169823"/>
                <a:ext cx="6947440" cy="4142761"/>
              </a:xfrm>
              <a:prstGeom prst="borderCallout2">
                <a:avLst>
                  <a:gd name="adj1" fmla="val 49439"/>
                  <a:gd name="adj2" fmla="val -1256"/>
                  <a:gd name="adj3" fmla="val 92000"/>
                  <a:gd name="adj4" fmla="val -2798"/>
                  <a:gd name="adj5" fmla="val 101971"/>
                  <a:gd name="adj6" fmla="val -8312"/>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nl-NL" sz="3600" i="1" smtClean="0">
                              <a:solidFill>
                                <a:schemeClr val="tx1"/>
                              </a:solidFill>
                              <a:latin typeface="Cambria Math" panose="02040503050406030204" pitchFamily="18" charset="0"/>
                              <a:ea typeface="Cambria Math" panose="02040503050406030204" pitchFamily="18" charset="0"/>
                            </a:rPr>
                          </m:ctrlPr>
                        </m:sSubPr>
                        <m:e>
                          <m:r>
                            <a:rPr lang="nl-NL" sz="3600" i="1">
                              <a:solidFill>
                                <a:schemeClr val="tx1"/>
                              </a:solidFill>
                              <a:latin typeface="Cambria Math" panose="02040503050406030204" pitchFamily="18" charset="0"/>
                              <a:ea typeface="Cambria Math" panose="02040503050406030204" pitchFamily="18" charset="0"/>
                            </a:rPr>
                            <m:t>∆</m:t>
                          </m:r>
                          <m:r>
                            <a:rPr lang="nl-NL" sz="3600" i="1">
                              <a:solidFill>
                                <a:schemeClr val="tx1"/>
                              </a:solidFill>
                              <a:latin typeface="Cambria Math" panose="02040503050406030204" pitchFamily="18" charset="0"/>
                              <a:ea typeface="Cambria Math" panose="02040503050406030204" pitchFamily="18" charset="0"/>
                            </a:rPr>
                            <m:t>𝑇</m:t>
                          </m:r>
                        </m:e>
                        <m:sub>
                          <m:r>
                            <a:rPr lang="nl-NL" sz="3600" i="1">
                              <a:solidFill>
                                <a:schemeClr val="tx1"/>
                              </a:solidFill>
                              <a:latin typeface="Cambria Math" panose="02040503050406030204" pitchFamily="18" charset="0"/>
                              <a:ea typeface="Cambria Math" panose="02040503050406030204" pitchFamily="18" charset="0"/>
                            </a:rPr>
                            <m:t>𝑖𝑛</m:t>
                          </m:r>
                        </m:sub>
                      </m:sSub>
                      <m:r>
                        <a:rPr lang="nl-NL" sz="3600" i="1">
                          <a:solidFill>
                            <a:schemeClr val="tx1"/>
                          </a:solidFill>
                          <a:latin typeface="Cambria Math" panose="02040503050406030204" pitchFamily="18" charset="0"/>
                          <a:ea typeface="Cambria Math" panose="02040503050406030204" pitchFamily="18" charset="0"/>
                        </a:rPr>
                        <m:t> </m:t>
                      </m:r>
                      <m:d>
                        <m:dPr>
                          <m:begChr m:val="["/>
                          <m:endChr m:val="]"/>
                          <m:ctrlPr>
                            <a:rPr lang="nl-NL" sz="3600" i="1" smtClean="0">
                              <a:solidFill>
                                <a:schemeClr val="bg1">
                                  <a:lumMod val="85000"/>
                                </a:schemeClr>
                              </a:solidFill>
                              <a:latin typeface="Cambria Math" panose="02040503050406030204" pitchFamily="18" charset="0"/>
                              <a:ea typeface="Cambria Math" panose="02040503050406030204" pitchFamily="18" charset="0"/>
                            </a:rPr>
                          </m:ctrlPr>
                        </m:dPr>
                        <m:e>
                          <m:r>
                            <a:rPr lang="nl-NL" sz="3600" i="1">
                              <a:solidFill>
                                <a:schemeClr val="bg1">
                                  <a:lumMod val="85000"/>
                                </a:schemeClr>
                              </a:solidFill>
                              <a:latin typeface="Cambria Math" panose="02040503050406030204" pitchFamily="18" charset="0"/>
                              <a:ea typeface="Cambria Math" panose="02040503050406030204" pitchFamily="18" charset="0"/>
                            </a:rPr>
                            <m:t>𝐾</m:t>
                          </m:r>
                        </m:e>
                      </m:d>
                      <m:r>
                        <a:rPr lang="nl-NL" sz="3600" i="1">
                          <a:solidFill>
                            <a:schemeClr val="bg1">
                              <a:lumMod val="50000"/>
                            </a:schemeClr>
                          </a:solidFill>
                          <a:latin typeface="Cambria Math" panose="02040503050406030204" pitchFamily="18" charset="0"/>
                          <a:ea typeface="Cambria Math" panose="02040503050406030204" pitchFamily="18" charset="0"/>
                        </a:rPr>
                        <m:t>=</m:t>
                      </m:r>
                    </m:oMath>
                  </m:oMathPara>
                </a14:m>
                <a:br>
                  <a:rPr lang="nl-NL" sz="3600" i="1" dirty="0">
                    <a:solidFill>
                      <a:schemeClr val="bg1">
                        <a:lumMod val="50000"/>
                      </a:schemeClr>
                    </a:solidFill>
                    <a:latin typeface="Cambria Math" panose="02040503050406030204" pitchFamily="18" charset="0"/>
                    <a:ea typeface="Cambria Math" panose="02040503050406030204" pitchFamily="18" charset="0"/>
                  </a:rPr>
                </a:br>
                <a:br>
                  <a:rPr lang="nl-NL" sz="3600" i="1" dirty="0">
                    <a:solidFill>
                      <a:schemeClr val="bg1">
                        <a:lumMod val="50000"/>
                      </a:schemeClr>
                    </a:solidFill>
                    <a:latin typeface="Cambria Math" panose="02040503050406030204" pitchFamily="18" charset="0"/>
                    <a:ea typeface="Cambria Math" panose="02040503050406030204" pitchFamily="18" charset="0"/>
                  </a:rPr>
                </a:br>
                <a14:m>
                  <m:oMathPara xmlns:m="http://schemas.openxmlformats.org/officeDocument/2006/math">
                    <m:oMathParaPr>
                      <m:jc m:val="centerGroup"/>
                    </m:oMathParaPr>
                    <m:oMath xmlns:m="http://schemas.openxmlformats.org/officeDocument/2006/math">
                      <m:r>
                        <a:rPr lang="nl-NL" sz="3600" b="0" i="1" smtClean="0">
                          <a:solidFill>
                            <a:schemeClr val="bg1">
                              <a:lumMod val="50000"/>
                            </a:schemeClr>
                          </a:solidFill>
                          <a:latin typeface="Cambria Math" panose="02040503050406030204" pitchFamily="18" charset="0"/>
                          <a:ea typeface="Cambria Math" panose="02040503050406030204" pitchFamily="18" charset="0"/>
                        </a:rPr>
                        <m:t>−</m:t>
                      </m:r>
                      <m:f>
                        <m:fPr>
                          <m:ctrlPr>
                            <a:rPr lang="nl-NL" sz="3600" i="1" dirty="0" smtClean="0">
                              <a:solidFill>
                                <a:schemeClr val="tx1"/>
                              </a:solidFill>
                              <a:latin typeface="Cambria Math" panose="02040503050406030204" pitchFamily="18" charset="0"/>
                              <a:ea typeface="Cambria Math" panose="02040503050406030204" pitchFamily="18" charset="0"/>
                            </a:rPr>
                          </m:ctrlPr>
                        </m:fPr>
                        <m:num>
                          <m:r>
                            <a:rPr lang="pt-BR" sz="3600" i="1" strike="sngStrike" dirty="0" smtClean="0">
                              <a:solidFill>
                                <a:srgbClr val="92D050"/>
                              </a:solidFill>
                              <a:latin typeface="Cambria Math" panose="02040503050406030204" pitchFamily="18" charset="0"/>
                            </a:rPr>
                            <m:t>𝐻</m:t>
                          </m:r>
                          <m:r>
                            <a:rPr lang="nl-NL" sz="3600" i="1" strike="sngStrike" dirty="0">
                              <a:solidFill>
                                <a:srgbClr val="92D050"/>
                              </a:solidFill>
                              <a:latin typeface="Cambria Math" panose="02040503050406030204" pitchFamily="18" charset="0"/>
                            </a:rPr>
                            <m:t> </m:t>
                          </m:r>
                          <m:r>
                            <a:rPr lang="nl-NL" sz="3600" i="1" strike="sngStrike" dirty="0" smtClean="0">
                              <a:solidFill>
                                <a:schemeClr val="bg1">
                                  <a:lumMod val="85000"/>
                                </a:schemeClr>
                              </a:solidFill>
                              <a:latin typeface="Cambria Math" panose="02040503050406030204" pitchFamily="18" charset="0"/>
                            </a:rPr>
                            <m:t>[</m:t>
                          </m:r>
                          <m:r>
                            <a:rPr lang="nl-NL" sz="3600" i="1" strike="sngStrike" dirty="0" smtClean="0">
                              <a:solidFill>
                                <a:schemeClr val="bg1">
                                  <a:lumMod val="85000"/>
                                </a:schemeClr>
                              </a:solidFill>
                              <a:latin typeface="Cambria Math" panose="02040503050406030204" pitchFamily="18" charset="0"/>
                            </a:rPr>
                            <m:t>𝑊</m:t>
                          </m:r>
                          <m:r>
                            <a:rPr lang="nl-NL" sz="3600" i="1" strike="sngStrike" dirty="0" smtClean="0">
                              <a:solidFill>
                                <a:schemeClr val="bg1">
                                  <a:lumMod val="85000"/>
                                </a:schemeClr>
                              </a:solidFill>
                              <a:latin typeface="Cambria Math" panose="02040503050406030204" pitchFamily="18" charset="0"/>
                            </a:rPr>
                            <m:t>/</m:t>
                          </m:r>
                          <m:r>
                            <a:rPr lang="nl-NL" sz="3600" i="1" strike="sngStrike" dirty="0" smtClean="0">
                              <a:solidFill>
                                <a:schemeClr val="bg1">
                                  <a:lumMod val="85000"/>
                                </a:schemeClr>
                              </a:solidFill>
                              <a:latin typeface="Cambria Math" panose="02040503050406030204" pitchFamily="18" charset="0"/>
                            </a:rPr>
                            <m:t>𝐾</m:t>
                          </m:r>
                          <m:r>
                            <a:rPr lang="nl-NL" sz="3600" i="1" strike="sngStrike" dirty="0" smtClean="0">
                              <a:solidFill>
                                <a:schemeClr val="bg1">
                                  <a:lumMod val="85000"/>
                                </a:schemeClr>
                              </a:solidFill>
                              <a:latin typeface="Cambria Math" panose="02040503050406030204" pitchFamily="18" charset="0"/>
                            </a:rPr>
                            <m:t>]×∆</m:t>
                          </m:r>
                          <m:r>
                            <a:rPr lang="nl-NL" sz="3600" i="1" dirty="0">
                              <a:solidFill>
                                <a:schemeClr val="tx1"/>
                              </a:solidFill>
                              <a:latin typeface="Cambria Math" panose="02040503050406030204" pitchFamily="18" charset="0"/>
                            </a:rPr>
                            <m:t>𝑆</m:t>
                          </m:r>
                          <m:r>
                            <a:rPr lang="nl-NL" sz="3600" b="0" i="1" smtClean="0">
                              <a:solidFill>
                                <a:schemeClr val="bg1">
                                  <a:lumMod val="85000"/>
                                </a:schemeClr>
                              </a:solidFill>
                              <a:latin typeface="Cambria Math" panose="02040503050406030204" pitchFamily="18" charset="0"/>
                            </a:rPr>
                            <m:t>[</m:t>
                          </m:r>
                          <m:r>
                            <a:rPr lang="nl-NL" sz="3600" i="1">
                              <a:solidFill>
                                <a:schemeClr val="bg1">
                                  <a:lumMod val="85000"/>
                                </a:schemeClr>
                              </a:solidFill>
                              <a:latin typeface="Cambria Math" panose="02040503050406030204" pitchFamily="18" charset="0"/>
                            </a:rPr>
                            <m:t>𝐾</m:t>
                          </m:r>
                          <m:r>
                            <a:rPr lang="nl-NL" sz="3600" i="1">
                              <a:solidFill>
                                <a:schemeClr val="bg1">
                                  <a:lumMod val="85000"/>
                                </a:schemeClr>
                              </a:solidFill>
                              <a:latin typeface="Cambria Math" panose="02040503050406030204" pitchFamily="18" charset="0"/>
                              <a:ea typeface="Cambria Math" panose="02040503050406030204" pitchFamily="18" charset="0"/>
                            </a:rPr>
                            <m:t>∙</m:t>
                          </m:r>
                          <m:r>
                            <a:rPr lang="nl-NL" sz="3600" i="1">
                              <a:solidFill>
                                <a:schemeClr val="bg1">
                                  <a:lumMod val="85000"/>
                                </a:schemeClr>
                              </a:solidFill>
                              <a:latin typeface="Cambria Math" panose="02040503050406030204" pitchFamily="18" charset="0"/>
                              <a:ea typeface="Cambria Math" panose="02040503050406030204" pitchFamily="18" charset="0"/>
                            </a:rPr>
                            <m:t>𝑠</m:t>
                          </m:r>
                          <m:r>
                            <a:rPr lang="nl-NL" sz="3600" i="1">
                              <a:solidFill>
                                <a:schemeClr val="bg1">
                                  <a:lumMod val="85000"/>
                                </a:schemeClr>
                              </a:solidFill>
                              <a:latin typeface="Cambria Math" panose="02040503050406030204" pitchFamily="18" charset="0"/>
                            </a:rPr>
                            <m:t>]</m:t>
                          </m:r>
                        </m:num>
                        <m:den>
                          <m:r>
                            <a:rPr lang="pt-BR" sz="3600" i="1" strike="sngStrike" dirty="0">
                              <a:solidFill>
                                <a:srgbClr val="B1D249"/>
                              </a:solidFill>
                              <a:latin typeface="Cambria Math" panose="02040503050406030204" pitchFamily="18" charset="0"/>
                            </a:rPr>
                            <m:t>𝐻</m:t>
                          </m:r>
                          <m:r>
                            <a:rPr lang="nl-NL" sz="3600" i="1" strike="sngStrike" dirty="0">
                              <a:solidFill>
                                <a:schemeClr val="tx1"/>
                              </a:solidFill>
                              <a:latin typeface="Cambria Math" panose="02040503050406030204" pitchFamily="18" charset="0"/>
                            </a:rPr>
                            <m:t> </m:t>
                          </m:r>
                          <m:r>
                            <a:rPr lang="nl-NL" sz="3600" i="1" strike="sngStrike" dirty="0">
                              <a:solidFill>
                                <a:schemeClr val="bg1">
                                  <a:lumMod val="85000"/>
                                </a:schemeClr>
                              </a:solidFill>
                              <a:latin typeface="Cambria Math" panose="02040503050406030204" pitchFamily="18" charset="0"/>
                            </a:rPr>
                            <m:t>[</m:t>
                          </m:r>
                          <m:r>
                            <a:rPr lang="nl-NL" sz="3600" i="1" strike="sngStrike" dirty="0">
                              <a:solidFill>
                                <a:schemeClr val="bg1">
                                  <a:lumMod val="85000"/>
                                </a:schemeClr>
                              </a:solidFill>
                              <a:latin typeface="Cambria Math" panose="02040503050406030204" pitchFamily="18" charset="0"/>
                            </a:rPr>
                            <m:t>𝑊</m:t>
                          </m:r>
                          <m:r>
                            <a:rPr lang="nl-NL" sz="3600" i="1" strike="sngStrike" dirty="0">
                              <a:solidFill>
                                <a:schemeClr val="bg1">
                                  <a:lumMod val="85000"/>
                                </a:schemeClr>
                              </a:solidFill>
                              <a:latin typeface="Cambria Math" panose="02040503050406030204" pitchFamily="18" charset="0"/>
                            </a:rPr>
                            <m:t>/</m:t>
                          </m:r>
                          <m:r>
                            <a:rPr lang="nl-NL" sz="3600" i="1" strike="sngStrike" dirty="0">
                              <a:solidFill>
                                <a:schemeClr val="bg1">
                                  <a:lumMod val="85000"/>
                                </a:schemeClr>
                              </a:solidFill>
                              <a:latin typeface="Cambria Math" panose="02040503050406030204" pitchFamily="18" charset="0"/>
                            </a:rPr>
                            <m:t>𝐾</m:t>
                          </m:r>
                          <m:r>
                            <a:rPr lang="nl-NL" sz="3600" i="1" strike="sngStrike" dirty="0">
                              <a:solidFill>
                                <a:schemeClr val="bg1">
                                  <a:lumMod val="85000"/>
                                </a:schemeClr>
                              </a:solidFill>
                              <a:latin typeface="Cambria Math" panose="02040503050406030204" pitchFamily="18" charset="0"/>
                            </a:rPr>
                            <m:t>]×</m:t>
                          </m:r>
                          <m:r>
                            <a:rPr lang="pt-BR" sz="3600" i="1" dirty="0">
                              <a:solidFill>
                                <a:srgbClr val="B1D249"/>
                              </a:solidFill>
                              <a:latin typeface="Cambria Math" panose="02040503050406030204" pitchFamily="18" charset="0"/>
                            </a:rPr>
                            <m:t>𝜏</m:t>
                          </m:r>
                          <m:d>
                            <m:dPr>
                              <m:begChr m:val="["/>
                              <m:endChr m:val="]"/>
                              <m:ctrlPr>
                                <a:rPr lang="nl-NL" sz="3600" i="1" dirty="0">
                                  <a:solidFill>
                                    <a:schemeClr val="bg1">
                                      <a:lumMod val="85000"/>
                                    </a:schemeClr>
                                  </a:solidFill>
                                  <a:latin typeface="Cambria Math" panose="02040503050406030204" pitchFamily="18" charset="0"/>
                                  <a:ea typeface="Cambria Math" panose="02040503050406030204" pitchFamily="18" charset="0"/>
                                </a:rPr>
                              </m:ctrlPr>
                            </m:dPr>
                            <m:e>
                              <m:r>
                                <a:rPr lang="nl-NL" sz="3600" i="1" dirty="0">
                                  <a:solidFill>
                                    <a:schemeClr val="bg1">
                                      <a:lumMod val="85000"/>
                                    </a:schemeClr>
                                  </a:solidFill>
                                  <a:latin typeface="Cambria Math" panose="02040503050406030204" pitchFamily="18" charset="0"/>
                                  <a:ea typeface="Cambria Math" panose="02040503050406030204" pitchFamily="18" charset="0"/>
                                </a:rPr>
                                <m:t>𝑠</m:t>
                              </m:r>
                            </m:e>
                          </m:d>
                        </m:den>
                      </m:f>
                    </m:oMath>
                  </m:oMathPara>
                </a14:m>
                <a:endParaRPr lang="en-US" sz="3600" i="1" dirty="0">
                  <a:solidFill>
                    <a:schemeClr val="bg1">
                      <a:lumMod val="50000"/>
                    </a:schemeClr>
                  </a:solidFill>
                  <a:latin typeface="Roboto" panose="020B0604020202020204" charset="0"/>
                  <a:ea typeface="Roboto" panose="020B0604020202020204" charset="0"/>
                </a:endParaRPr>
              </a:p>
            </p:txBody>
          </p:sp>
        </mc:Choice>
        <mc:Fallback xmlns="">
          <p:sp>
            <p:nvSpPr>
              <p:cNvPr id="37" name="Callout: Bent Line 36">
                <a:extLst>
                  <a:ext uri="{FF2B5EF4-FFF2-40B4-BE49-F238E27FC236}">
                    <a16:creationId xmlns:a16="http://schemas.microsoft.com/office/drawing/2014/main" id="{E79F2AA6-953C-490D-AD2E-2B5B338362E5}"/>
                  </a:ext>
                </a:extLst>
              </p:cNvPr>
              <p:cNvSpPr>
                <a:spLocks noRot="1" noChangeAspect="1" noMove="1" noResize="1" noEditPoints="1" noAdjustHandles="1" noChangeArrowheads="1" noChangeShapeType="1" noTextEdit="1"/>
              </p:cNvSpPr>
              <p:nvPr/>
            </p:nvSpPr>
            <p:spPr>
              <a:xfrm>
                <a:off x="17249855" y="169823"/>
                <a:ext cx="6947440" cy="4142761"/>
              </a:xfrm>
              <a:prstGeom prst="borderCallout2">
                <a:avLst>
                  <a:gd name="adj1" fmla="val 49439"/>
                  <a:gd name="adj2" fmla="val -1256"/>
                  <a:gd name="adj3" fmla="val 92000"/>
                  <a:gd name="adj4" fmla="val -2798"/>
                  <a:gd name="adj5" fmla="val 101971"/>
                  <a:gd name="adj6" fmla="val -8312"/>
                </a:avLst>
              </a:prstGeom>
              <a:blipFill>
                <a:blip r:embed="rId9"/>
                <a:stretch>
                  <a:fillRect/>
                </a:stretch>
              </a:blipFill>
              <a:ln>
                <a:solidFill>
                  <a:schemeClr val="tx1"/>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Callout: Bent Line 37">
                <a:extLst>
                  <a:ext uri="{FF2B5EF4-FFF2-40B4-BE49-F238E27FC236}">
                    <a16:creationId xmlns:a16="http://schemas.microsoft.com/office/drawing/2014/main" id="{7E37A295-6A81-40E4-AEF7-9F829717EDA6}"/>
                  </a:ext>
                </a:extLst>
              </p:cNvPr>
              <p:cNvSpPr/>
              <p:nvPr/>
            </p:nvSpPr>
            <p:spPr>
              <a:xfrm>
                <a:off x="17249855" y="169823"/>
                <a:ext cx="6947440" cy="4142761"/>
              </a:xfrm>
              <a:prstGeom prst="borderCallout2">
                <a:avLst>
                  <a:gd name="adj1" fmla="val 49439"/>
                  <a:gd name="adj2" fmla="val -1256"/>
                  <a:gd name="adj3" fmla="val 92000"/>
                  <a:gd name="adj4" fmla="val -2798"/>
                  <a:gd name="adj5" fmla="val 101971"/>
                  <a:gd name="adj6" fmla="val -8312"/>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nl-NL" sz="3600" i="1" smtClean="0">
                              <a:solidFill>
                                <a:schemeClr val="tx1"/>
                              </a:solidFill>
                              <a:latin typeface="Cambria Math" panose="02040503050406030204" pitchFamily="18" charset="0"/>
                              <a:ea typeface="Cambria Math" panose="02040503050406030204" pitchFamily="18" charset="0"/>
                            </a:rPr>
                          </m:ctrlPr>
                        </m:sSubPr>
                        <m:e>
                          <m:r>
                            <a:rPr lang="nl-NL" sz="3600" i="1">
                              <a:solidFill>
                                <a:schemeClr val="tx1"/>
                              </a:solidFill>
                              <a:latin typeface="Cambria Math" panose="02040503050406030204" pitchFamily="18" charset="0"/>
                              <a:ea typeface="Cambria Math" panose="02040503050406030204" pitchFamily="18" charset="0"/>
                            </a:rPr>
                            <m:t>∆</m:t>
                          </m:r>
                          <m:r>
                            <a:rPr lang="nl-NL" sz="3600" i="1">
                              <a:solidFill>
                                <a:schemeClr val="tx1"/>
                              </a:solidFill>
                              <a:latin typeface="Cambria Math" panose="02040503050406030204" pitchFamily="18" charset="0"/>
                              <a:ea typeface="Cambria Math" panose="02040503050406030204" pitchFamily="18" charset="0"/>
                            </a:rPr>
                            <m:t>𝑇</m:t>
                          </m:r>
                        </m:e>
                        <m:sub>
                          <m:r>
                            <a:rPr lang="nl-NL" sz="3600" i="1">
                              <a:solidFill>
                                <a:schemeClr val="tx1"/>
                              </a:solidFill>
                              <a:latin typeface="Cambria Math" panose="02040503050406030204" pitchFamily="18" charset="0"/>
                              <a:ea typeface="Cambria Math" panose="02040503050406030204" pitchFamily="18" charset="0"/>
                            </a:rPr>
                            <m:t>𝑖𝑛</m:t>
                          </m:r>
                        </m:sub>
                      </m:sSub>
                      <m:r>
                        <a:rPr lang="nl-NL" sz="3600" i="1">
                          <a:solidFill>
                            <a:schemeClr val="tx1"/>
                          </a:solidFill>
                          <a:latin typeface="Cambria Math" panose="02040503050406030204" pitchFamily="18" charset="0"/>
                          <a:ea typeface="Cambria Math" panose="02040503050406030204" pitchFamily="18" charset="0"/>
                        </a:rPr>
                        <m:t> </m:t>
                      </m:r>
                      <m:d>
                        <m:dPr>
                          <m:begChr m:val="["/>
                          <m:endChr m:val="]"/>
                          <m:ctrlPr>
                            <a:rPr lang="nl-NL" sz="3600" i="1" smtClean="0">
                              <a:solidFill>
                                <a:schemeClr val="bg1">
                                  <a:lumMod val="85000"/>
                                </a:schemeClr>
                              </a:solidFill>
                              <a:latin typeface="Cambria Math" panose="02040503050406030204" pitchFamily="18" charset="0"/>
                              <a:ea typeface="Cambria Math" panose="02040503050406030204" pitchFamily="18" charset="0"/>
                            </a:rPr>
                          </m:ctrlPr>
                        </m:dPr>
                        <m:e>
                          <m:r>
                            <a:rPr lang="nl-NL" sz="3600" i="1">
                              <a:solidFill>
                                <a:schemeClr val="bg1">
                                  <a:lumMod val="85000"/>
                                </a:schemeClr>
                              </a:solidFill>
                              <a:latin typeface="Cambria Math" panose="02040503050406030204" pitchFamily="18" charset="0"/>
                              <a:ea typeface="Cambria Math" panose="02040503050406030204" pitchFamily="18" charset="0"/>
                            </a:rPr>
                            <m:t>𝐾</m:t>
                          </m:r>
                        </m:e>
                      </m:d>
                      <m:r>
                        <a:rPr lang="nl-NL" sz="3600" i="1">
                          <a:solidFill>
                            <a:schemeClr val="bg1">
                              <a:lumMod val="50000"/>
                            </a:schemeClr>
                          </a:solidFill>
                          <a:latin typeface="Cambria Math" panose="02040503050406030204" pitchFamily="18" charset="0"/>
                          <a:ea typeface="Cambria Math" panose="02040503050406030204" pitchFamily="18" charset="0"/>
                        </a:rPr>
                        <m:t>=</m:t>
                      </m:r>
                    </m:oMath>
                    <m:oMath xmlns:m="http://schemas.openxmlformats.org/officeDocument/2006/math">
                      <m:r>
                        <a:rPr lang="nl-NL" sz="3600" b="0" i="1" smtClean="0">
                          <a:solidFill>
                            <a:schemeClr val="bg1">
                              <a:lumMod val="50000"/>
                            </a:schemeClr>
                          </a:solidFill>
                          <a:latin typeface="Cambria Math" panose="02040503050406030204" pitchFamily="18" charset="0"/>
                          <a:ea typeface="Cambria Math" panose="02040503050406030204" pitchFamily="18" charset="0"/>
                        </a:rPr>
                        <m:t> </m:t>
                      </m:r>
                    </m:oMath>
                    <m:oMath xmlns:m="http://schemas.openxmlformats.org/officeDocument/2006/math">
                      <m:r>
                        <a:rPr lang="nl-NL" sz="3600" b="0" i="1" smtClean="0">
                          <a:solidFill>
                            <a:schemeClr val="bg1">
                              <a:lumMod val="50000"/>
                            </a:schemeClr>
                          </a:solidFill>
                          <a:latin typeface="Cambria Math" panose="02040503050406030204" pitchFamily="18" charset="0"/>
                          <a:ea typeface="Cambria Math" panose="02040503050406030204" pitchFamily="18" charset="0"/>
                        </a:rPr>
                        <m:t>−</m:t>
                      </m:r>
                      <m:f>
                        <m:fPr>
                          <m:ctrlPr>
                            <a:rPr lang="nl-NL" sz="3600" i="1" dirty="0" smtClean="0">
                              <a:solidFill>
                                <a:schemeClr val="tx1"/>
                              </a:solidFill>
                              <a:latin typeface="Cambria Math" panose="02040503050406030204" pitchFamily="18" charset="0"/>
                              <a:ea typeface="Cambria Math" panose="02040503050406030204" pitchFamily="18" charset="0"/>
                            </a:rPr>
                          </m:ctrlPr>
                        </m:fPr>
                        <m:num>
                          <m:r>
                            <a:rPr lang="nl-NL" sz="3600" i="1" dirty="0">
                              <a:solidFill>
                                <a:schemeClr val="tx1"/>
                              </a:solidFill>
                              <a:latin typeface="Cambria Math" panose="02040503050406030204" pitchFamily="18" charset="0"/>
                              <a:ea typeface="Cambria Math" panose="02040503050406030204" pitchFamily="18" charset="0"/>
                            </a:rPr>
                            <m:t>∆</m:t>
                          </m:r>
                          <m:r>
                            <a:rPr lang="nl-NL" sz="3600" i="1" dirty="0">
                              <a:solidFill>
                                <a:schemeClr val="tx1"/>
                              </a:solidFill>
                              <a:latin typeface="Cambria Math" panose="02040503050406030204" pitchFamily="18" charset="0"/>
                            </a:rPr>
                            <m:t>𝑆</m:t>
                          </m:r>
                          <m:r>
                            <a:rPr lang="nl-NL" sz="3600" b="0" i="1" smtClean="0">
                              <a:solidFill>
                                <a:schemeClr val="bg1">
                                  <a:lumMod val="85000"/>
                                </a:schemeClr>
                              </a:solidFill>
                              <a:latin typeface="Cambria Math" panose="02040503050406030204" pitchFamily="18" charset="0"/>
                            </a:rPr>
                            <m:t>[</m:t>
                          </m:r>
                          <m:r>
                            <a:rPr lang="nl-NL" sz="3600" i="1">
                              <a:solidFill>
                                <a:schemeClr val="bg1">
                                  <a:lumMod val="85000"/>
                                </a:schemeClr>
                              </a:solidFill>
                              <a:latin typeface="Cambria Math" panose="02040503050406030204" pitchFamily="18" charset="0"/>
                            </a:rPr>
                            <m:t>𝐾</m:t>
                          </m:r>
                          <m:r>
                            <a:rPr lang="nl-NL" sz="3600" i="1">
                              <a:solidFill>
                                <a:schemeClr val="bg1">
                                  <a:lumMod val="85000"/>
                                </a:schemeClr>
                              </a:solidFill>
                              <a:latin typeface="Cambria Math" panose="02040503050406030204" pitchFamily="18" charset="0"/>
                              <a:ea typeface="Cambria Math" panose="02040503050406030204" pitchFamily="18" charset="0"/>
                            </a:rPr>
                            <m:t>∙</m:t>
                          </m:r>
                          <m:r>
                            <a:rPr lang="nl-NL" sz="3600" i="1">
                              <a:solidFill>
                                <a:schemeClr val="bg1">
                                  <a:lumMod val="85000"/>
                                </a:schemeClr>
                              </a:solidFill>
                              <a:latin typeface="Cambria Math" panose="02040503050406030204" pitchFamily="18" charset="0"/>
                              <a:ea typeface="Cambria Math" panose="02040503050406030204" pitchFamily="18" charset="0"/>
                            </a:rPr>
                            <m:t>𝑠</m:t>
                          </m:r>
                          <m:r>
                            <a:rPr lang="nl-NL" sz="3600" i="1">
                              <a:solidFill>
                                <a:schemeClr val="bg1">
                                  <a:lumMod val="85000"/>
                                </a:schemeClr>
                              </a:solidFill>
                              <a:latin typeface="Cambria Math" panose="02040503050406030204" pitchFamily="18" charset="0"/>
                            </a:rPr>
                            <m:t>]</m:t>
                          </m:r>
                        </m:num>
                        <m:den>
                          <m:r>
                            <a:rPr lang="pt-BR" sz="3600" i="1" dirty="0">
                              <a:solidFill>
                                <a:srgbClr val="B1D249"/>
                              </a:solidFill>
                              <a:latin typeface="Cambria Math" panose="02040503050406030204" pitchFamily="18" charset="0"/>
                            </a:rPr>
                            <m:t>𝜏</m:t>
                          </m:r>
                          <m:d>
                            <m:dPr>
                              <m:begChr m:val="["/>
                              <m:endChr m:val="]"/>
                              <m:ctrlPr>
                                <a:rPr lang="nl-NL" sz="3600" i="1" dirty="0">
                                  <a:solidFill>
                                    <a:schemeClr val="bg1">
                                      <a:lumMod val="85000"/>
                                    </a:schemeClr>
                                  </a:solidFill>
                                  <a:latin typeface="Cambria Math" panose="02040503050406030204" pitchFamily="18" charset="0"/>
                                  <a:ea typeface="Cambria Math" panose="02040503050406030204" pitchFamily="18" charset="0"/>
                                </a:rPr>
                              </m:ctrlPr>
                            </m:dPr>
                            <m:e>
                              <m:r>
                                <a:rPr lang="nl-NL" sz="3600" i="1" dirty="0">
                                  <a:solidFill>
                                    <a:schemeClr val="bg1">
                                      <a:lumMod val="85000"/>
                                    </a:schemeClr>
                                  </a:solidFill>
                                  <a:latin typeface="Cambria Math" panose="02040503050406030204" pitchFamily="18" charset="0"/>
                                  <a:ea typeface="Cambria Math" panose="02040503050406030204" pitchFamily="18" charset="0"/>
                                </a:rPr>
                                <m:t>𝑠</m:t>
                              </m:r>
                            </m:e>
                          </m:d>
                        </m:den>
                      </m:f>
                    </m:oMath>
                  </m:oMathPara>
                </a14:m>
                <a:endParaRPr lang="en-US" sz="3600" i="1" dirty="0">
                  <a:solidFill>
                    <a:schemeClr val="bg1">
                      <a:lumMod val="50000"/>
                    </a:schemeClr>
                  </a:solidFill>
                  <a:latin typeface="Roboto" panose="020B0604020202020204" charset="0"/>
                  <a:ea typeface="Roboto" panose="020B0604020202020204" charset="0"/>
                </a:endParaRPr>
              </a:p>
            </p:txBody>
          </p:sp>
        </mc:Choice>
        <mc:Fallback xmlns="">
          <p:sp>
            <p:nvSpPr>
              <p:cNvPr id="38" name="Callout: Bent Line 37">
                <a:extLst>
                  <a:ext uri="{FF2B5EF4-FFF2-40B4-BE49-F238E27FC236}">
                    <a16:creationId xmlns:a16="http://schemas.microsoft.com/office/drawing/2014/main" id="{7E37A295-6A81-40E4-AEF7-9F829717EDA6}"/>
                  </a:ext>
                </a:extLst>
              </p:cNvPr>
              <p:cNvSpPr>
                <a:spLocks noRot="1" noChangeAspect="1" noMove="1" noResize="1" noEditPoints="1" noAdjustHandles="1" noChangeArrowheads="1" noChangeShapeType="1" noTextEdit="1"/>
              </p:cNvSpPr>
              <p:nvPr/>
            </p:nvSpPr>
            <p:spPr>
              <a:xfrm>
                <a:off x="17249855" y="169823"/>
                <a:ext cx="6947440" cy="4142761"/>
              </a:xfrm>
              <a:prstGeom prst="borderCallout2">
                <a:avLst>
                  <a:gd name="adj1" fmla="val 49439"/>
                  <a:gd name="adj2" fmla="val -1256"/>
                  <a:gd name="adj3" fmla="val 92000"/>
                  <a:gd name="adj4" fmla="val -2798"/>
                  <a:gd name="adj5" fmla="val 101971"/>
                  <a:gd name="adj6" fmla="val -8312"/>
                </a:avLst>
              </a:prstGeom>
              <a:blipFill>
                <a:blip r:embed="rId10"/>
                <a:stretch>
                  <a:fillRect/>
                </a:stretch>
              </a:blipFill>
              <a:ln>
                <a:solidFill>
                  <a:schemeClr val="tx1"/>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Callout: Bent Line 39">
                <a:extLst>
                  <a:ext uri="{FF2B5EF4-FFF2-40B4-BE49-F238E27FC236}">
                    <a16:creationId xmlns:a16="http://schemas.microsoft.com/office/drawing/2014/main" id="{03CE9A38-83DF-4901-8078-B3420955DCDA}"/>
                  </a:ext>
                </a:extLst>
              </p:cNvPr>
              <p:cNvSpPr/>
              <p:nvPr/>
            </p:nvSpPr>
            <p:spPr>
              <a:xfrm>
                <a:off x="17249855" y="169823"/>
                <a:ext cx="6947440" cy="4142761"/>
              </a:xfrm>
              <a:prstGeom prst="borderCallout2">
                <a:avLst>
                  <a:gd name="adj1" fmla="val 49439"/>
                  <a:gd name="adj2" fmla="val -1256"/>
                  <a:gd name="adj3" fmla="val 92000"/>
                  <a:gd name="adj4" fmla="val -2798"/>
                  <a:gd name="adj5" fmla="val 101971"/>
                  <a:gd name="adj6" fmla="val -8312"/>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nl-NL" sz="3600" i="1" smtClean="0">
                              <a:solidFill>
                                <a:schemeClr val="tx1"/>
                              </a:solidFill>
                              <a:latin typeface="Cambria Math" panose="02040503050406030204" pitchFamily="18" charset="0"/>
                              <a:ea typeface="Cambria Math" panose="02040503050406030204" pitchFamily="18" charset="0"/>
                            </a:rPr>
                          </m:ctrlPr>
                        </m:sSubPr>
                        <m:e>
                          <m:r>
                            <a:rPr lang="nl-NL" sz="3600" i="1">
                              <a:solidFill>
                                <a:schemeClr val="tx1"/>
                              </a:solidFill>
                              <a:latin typeface="Cambria Math" panose="02040503050406030204" pitchFamily="18" charset="0"/>
                              <a:ea typeface="Cambria Math" panose="02040503050406030204" pitchFamily="18" charset="0"/>
                            </a:rPr>
                            <m:t>∆</m:t>
                          </m:r>
                          <m:r>
                            <a:rPr lang="nl-NL" sz="3600" i="1">
                              <a:solidFill>
                                <a:schemeClr val="tx1"/>
                              </a:solidFill>
                              <a:latin typeface="Cambria Math" panose="02040503050406030204" pitchFamily="18" charset="0"/>
                              <a:ea typeface="Cambria Math" panose="02040503050406030204" pitchFamily="18" charset="0"/>
                            </a:rPr>
                            <m:t>𝑇</m:t>
                          </m:r>
                        </m:e>
                        <m:sub>
                          <m:r>
                            <a:rPr lang="nl-NL" sz="3600" i="1">
                              <a:solidFill>
                                <a:schemeClr val="tx1"/>
                              </a:solidFill>
                              <a:latin typeface="Cambria Math" panose="02040503050406030204" pitchFamily="18" charset="0"/>
                              <a:ea typeface="Cambria Math" panose="02040503050406030204" pitchFamily="18" charset="0"/>
                            </a:rPr>
                            <m:t>𝑖𝑛</m:t>
                          </m:r>
                        </m:sub>
                      </m:sSub>
                      <m:r>
                        <a:rPr lang="nl-NL" sz="3600" i="1">
                          <a:solidFill>
                            <a:schemeClr val="tx1"/>
                          </a:solidFill>
                          <a:latin typeface="Cambria Math" panose="02040503050406030204" pitchFamily="18" charset="0"/>
                          <a:ea typeface="Cambria Math" panose="02040503050406030204" pitchFamily="18" charset="0"/>
                        </a:rPr>
                        <m:t> </m:t>
                      </m:r>
                      <m:d>
                        <m:dPr>
                          <m:begChr m:val="["/>
                          <m:endChr m:val="]"/>
                          <m:ctrlPr>
                            <a:rPr lang="nl-NL" sz="3600" i="1" smtClean="0">
                              <a:solidFill>
                                <a:schemeClr val="bg1">
                                  <a:lumMod val="85000"/>
                                </a:schemeClr>
                              </a:solidFill>
                              <a:latin typeface="Cambria Math" panose="02040503050406030204" pitchFamily="18" charset="0"/>
                              <a:ea typeface="Cambria Math" panose="02040503050406030204" pitchFamily="18" charset="0"/>
                            </a:rPr>
                          </m:ctrlPr>
                        </m:dPr>
                        <m:e>
                          <m:r>
                            <a:rPr lang="nl-NL" sz="3600" i="1">
                              <a:solidFill>
                                <a:schemeClr val="bg1">
                                  <a:lumMod val="85000"/>
                                </a:schemeClr>
                              </a:solidFill>
                              <a:latin typeface="Cambria Math" panose="02040503050406030204" pitchFamily="18" charset="0"/>
                              <a:ea typeface="Cambria Math" panose="02040503050406030204" pitchFamily="18" charset="0"/>
                            </a:rPr>
                            <m:t>𝐾</m:t>
                          </m:r>
                        </m:e>
                      </m:d>
                      <m:r>
                        <a:rPr lang="nl-NL" sz="3600" i="1">
                          <a:solidFill>
                            <a:schemeClr val="bg1">
                              <a:lumMod val="50000"/>
                            </a:schemeClr>
                          </a:solidFill>
                          <a:latin typeface="Cambria Math" panose="02040503050406030204" pitchFamily="18" charset="0"/>
                          <a:ea typeface="Cambria Math" panose="02040503050406030204" pitchFamily="18" charset="0"/>
                        </a:rPr>
                        <m:t>=</m:t>
                      </m:r>
                    </m:oMath>
                  </m:oMathPara>
                </a14:m>
                <a:br>
                  <a:rPr lang="nl-NL" sz="3600" i="1" dirty="0">
                    <a:solidFill>
                      <a:schemeClr val="bg1">
                        <a:lumMod val="50000"/>
                      </a:schemeClr>
                    </a:solidFill>
                    <a:latin typeface="Cambria Math" panose="02040503050406030204" pitchFamily="18" charset="0"/>
                    <a:ea typeface="Cambria Math" panose="02040503050406030204" pitchFamily="18" charset="0"/>
                  </a:rPr>
                </a:br>
                <a:br>
                  <a:rPr lang="nl-NL" sz="3600" i="1" dirty="0">
                    <a:solidFill>
                      <a:schemeClr val="bg1">
                        <a:lumMod val="50000"/>
                      </a:schemeClr>
                    </a:solidFill>
                    <a:latin typeface="Cambria Math" panose="02040503050406030204" pitchFamily="18" charset="0"/>
                    <a:ea typeface="Cambria Math" panose="02040503050406030204" pitchFamily="18" charset="0"/>
                  </a:rPr>
                </a:br>
                <a14:m>
                  <m:oMathPara xmlns:m="http://schemas.openxmlformats.org/officeDocument/2006/math">
                    <m:oMathParaPr>
                      <m:jc m:val="centerGroup"/>
                    </m:oMathParaPr>
                    <m:oMath xmlns:m="http://schemas.openxmlformats.org/officeDocument/2006/math">
                      <m:r>
                        <a:rPr lang="nl-NL" sz="3600" b="0" i="1" smtClean="0">
                          <a:solidFill>
                            <a:schemeClr val="bg1">
                              <a:lumMod val="50000"/>
                            </a:schemeClr>
                          </a:solidFill>
                          <a:latin typeface="Cambria Math" panose="02040503050406030204" pitchFamily="18" charset="0"/>
                          <a:ea typeface="Cambria Math" panose="02040503050406030204" pitchFamily="18" charset="0"/>
                        </a:rPr>
                        <m:t>−</m:t>
                      </m:r>
                      <m:f>
                        <m:fPr>
                          <m:ctrlPr>
                            <a:rPr lang="nl-NL" sz="3600" i="1" dirty="0" smtClean="0">
                              <a:solidFill>
                                <a:schemeClr val="tx1"/>
                              </a:solidFill>
                              <a:latin typeface="Cambria Math" panose="02040503050406030204" pitchFamily="18" charset="0"/>
                              <a:ea typeface="Cambria Math" panose="02040503050406030204" pitchFamily="18" charset="0"/>
                            </a:rPr>
                          </m:ctrlPr>
                        </m:fPr>
                        <m:num>
                          <m:r>
                            <a:rPr lang="nl-NL" sz="3600" b="0" i="1" smtClean="0">
                              <a:solidFill>
                                <a:schemeClr val="tx1"/>
                              </a:solidFill>
                              <a:latin typeface="Cambria Math" panose="02040503050406030204" pitchFamily="18" charset="0"/>
                            </a:rPr>
                            <m:t>(</m:t>
                          </m:r>
                          <m:sSub>
                            <m:sSubPr>
                              <m:ctrlPr>
                                <a:rPr lang="pt-BR" sz="3600" i="1">
                                  <a:solidFill>
                                    <a:srgbClr val="F16682"/>
                                  </a:solidFill>
                                  <a:latin typeface="Cambria Math" panose="02040503050406030204" pitchFamily="18" charset="0"/>
                                </a:rPr>
                              </m:ctrlPr>
                            </m:sSubPr>
                            <m:e>
                              <m:r>
                                <a:rPr lang="nl-NL" sz="3600" i="1">
                                  <a:solidFill>
                                    <a:srgbClr val="F16682"/>
                                  </a:solidFill>
                                  <a:latin typeface="Cambria Math" panose="02040503050406030204" pitchFamily="18" charset="0"/>
                                </a:rPr>
                                <m:t>𝑇</m:t>
                              </m:r>
                            </m:e>
                            <m:sub>
                              <m:r>
                                <a:rPr lang="nl-NL" sz="3600" i="1">
                                  <a:solidFill>
                                    <a:srgbClr val="F16682"/>
                                  </a:solidFill>
                                  <a:latin typeface="Cambria Math" panose="02040503050406030204" pitchFamily="18" charset="0"/>
                                </a:rPr>
                                <m:t>𝑖𝑛</m:t>
                              </m:r>
                            </m:sub>
                          </m:sSub>
                          <m:r>
                            <a:rPr lang="nl-NL" sz="3600" i="1">
                              <a:solidFill>
                                <a:schemeClr val="bg1">
                                  <a:lumMod val="85000"/>
                                </a:schemeClr>
                              </a:solidFill>
                              <a:latin typeface="Cambria Math" panose="02040503050406030204" pitchFamily="18" charset="0"/>
                            </a:rPr>
                            <m:t>[</m:t>
                          </m:r>
                          <m:r>
                            <a:rPr lang="nl-NL" sz="3600" i="1">
                              <a:solidFill>
                                <a:schemeClr val="bg1">
                                  <a:lumMod val="85000"/>
                                </a:schemeClr>
                              </a:solidFill>
                              <a:latin typeface="Cambria Math" panose="02040503050406030204" pitchFamily="18" charset="0"/>
                              <a:ea typeface="Cambria Math" panose="02040503050406030204" pitchFamily="18" charset="0"/>
                            </a:rPr>
                            <m:t>℃</m:t>
                          </m:r>
                          <m:r>
                            <a:rPr lang="nl-NL" sz="3600" i="1">
                              <a:solidFill>
                                <a:schemeClr val="bg1">
                                  <a:lumMod val="85000"/>
                                </a:schemeClr>
                              </a:solidFill>
                              <a:latin typeface="Cambria Math" panose="02040503050406030204" pitchFamily="18" charset="0"/>
                            </a:rPr>
                            <m:t>]</m:t>
                          </m:r>
                          <m:r>
                            <a:rPr lang="nl-NL" sz="3600" i="1" smtClean="0">
                              <a:solidFill>
                                <a:schemeClr val="tx1"/>
                              </a:solidFill>
                              <a:latin typeface="Cambria Math" panose="02040503050406030204" pitchFamily="18" charset="0"/>
                            </a:rPr>
                            <m:t>−</m:t>
                          </m:r>
                          <m:sSub>
                            <m:sSubPr>
                              <m:ctrlPr>
                                <a:rPr lang="pt-BR" sz="3600" i="1" smtClean="0">
                                  <a:solidFill>
                                    <a:schemeClr val="tx1"/>
                                  </a:solidFill>
                                  <a:latin typeface="Cambria Math" panose="02040503050406030204" pitchFamily="18" charset="0"/>
                                </a:rPr>
                              </m:ctrlPr>
                            </m:sSubPr>
                            <m:e>
                              <m:r>
                                <a:rPr lang="nl-NL" sz="3600" i="1">
                                  <a:solidFill>
                                    <a:schemeClr val="tx1"/>
                                  </a:solidFill>
                                  <a:latin typeface="Cambria Math" panose="02040503050406030204" pitchFamily="18" charset="0"/>
                                </a:rPr>
                                <m:t>𝑇</m:t>
                              </m:r>
                            </m:e>
                            <m:sub>
                              <m:r>
                                <a:rPr lang="nl-NL" sz="3600" i="1">
                                  <a:solidFill>
                                    <a:schemeClr val="tx1"/>
                                  </a:solidFill>
                                  <a:latin typeface="Cambria Math" panose="02040503050406030204" pitchFamily="18" charset="0"/>
                                </a:rPr>
                                <m:t>𝑜𝑢𝑡</m:t>
                              </m:r>
                              <m:r>
                                <a:rPr lang="nl-NL" sz="3600" i="1">
                                  <a:solidFill>
                                    <a:schemeClr val="tx1"/>
                                  </a:solidFill>
                                  <a:latin typeface="Cambria Math" panose="02040503050406030204" pitchFamily="18" charset="0"/>
                                </a:rPr>
                                <m:t>;</m:t>
                              </m:r>
                              <m:r>
                                <a:rPr lang="nl-NL" sz="3600" b="0" i="1" smtClean="0">
                                  <a:solidFill>
                                    <a:schemeClr val="tx1"/>
                                  </a:solidFill>
                                  <a:latin typeface="Cambria Math" panose="02040503050406030204" pitchFamily="18" charset="0"/>
                                </a:rPr>
                                <m:t>𝑒𝑓𝑓</m:t>
                              </m:r>
                            </m:sub>
                          </m:sSub>
                          <m:r>
                            <a:rPr lang="nl-NL" sz="3600" i="1">
                              <a:solidFill>
                                <a:schemeClr val="bg1">
                                  <a:lumMod val="85000"/>
                                </a:schemeClr>
                              </a:solidFill>
                              <a:latin typeface="Cambria Math" panose="02040503050406030204" pitchFamily="18" charset="0"/>
                            </a:rPr>
                            <m:t>[</m:t>
                          </m:r>
                          <m:r>
                            <a:rPr lang="nl-NL" sz="3600" i="1">
                              <a:solidFill>
                                <a:schemeClr val="bg1">
                                  <a:lumMod val="85000"/>
                                </a:schemeClr>
                              </a:solidFill>
                              <a:latin typeface="Cambria Math" panose="02040503050406030204" pitchFamily="18" charset="0"/>
                              <a:ea typeface="Cambria Math" panose="02040503050406030204" pitchFamily="18" charset="0"/>
                            </a:rPr>
                            <m:t>℃</m:t>
                          </m:r>
                          <m:r>
                            <a:rPr lang="nl-NL" sz="3600" i="1">
                              <a:solidFill>
                                <a:schemeClr val="bg1">
                                  <a:lumMod val="85000"/>
                                </a:schemeClr>
                              </a:solidFill>
                              <a:latin typeface="Cambria Math" panose="02040503050406030204" pitchFamily="18" charset="0"/>
                            </a:rPr>
                            <m:t>]</m:t>
                          </m:r>
                          <m:r>
                            <a:rPr lang="nl-NL" sz="3600" b="0" i="1" smtClean="0">
                              <a:solidFill>
                                <a:schemeClr val="tx1"/>
                              </a:solidFill>
                              <a:latin typeface="Cambria Math" panose="02040503050406030204" pitchFamily="18" charset="0"/>
                            </a:rPr>
                            <m:t>)</m:t>
                          </m:r>
                          <m:r>
                            <a:rPr lang="pt-BR" sz="3600" i="1" smtClean="0">
                              <a:solidFill>
                                <a:schemeClr val="tx1"/>
                              </a:solidFill>
                              <a:latin typeface="Cambria Math" panose="02040503050406030204" pitchFamily="18" charset="0"/>
                              <a:ea typeface="Cambria Math" panose="02040503050406030204" pitchFamily="18" charset="0"/>
                            </a:rPr>
                            <m:t>×</m:t>
                          </m:r>
                          <m:r>
                            <a:rPr lang="pt-BR" sz="3600" i="1" smtClean="0">
                              <a:solidFill>
                                <a:srgbClr val="F16682"/>
                              </a:solidFill>
                              <a:latin typeface="Cambria Math" panose="02040503050406030204" pitchFamily="18" charset="0"/>
                              <a:ea typeface="Cambria Math" panose="02040503050406030204" pitchFamily="18" charset="0"/>
                            </a:rPr>
                            <m:t>∆</m:t>
                          </m:r>
                          <m:r>
                            <a:rPr lang="nl-NL" sz="3600" i="1">
                              <a:solidFill>
                                <a:srgbClr val="F16682"/>
                              </a:solidFill>
                              <a:latin typeface="Cambria Math" panose="02040503050406030204" pitchFamily="18" charset="0"/>
                              <a:ea typeface="Cambria Math" panose="02040503050406030204" pitchFamily="18" charset="0"/>
                            </a:rPr>
                            <m:t>𝑡</m:t>
                          </m:r>
                          <m:r>
                            <a:rPr lang="nl-NL" sz="3600" i="1">
                              <a:solidFill>
                                <a:srgbClr val="F16682"/>
                              </a:solidFill>
                              <a:latin typeface="Cambria Math" panose="02040503050406030204" pitchFamily="18" charset="0"/>
                              <a:ea typeface="Cambria Math" panose="02040503050406030204" pitchFamily="18" charset="0"/>
                            </a:rPr>
                            <m:t> </m:t>
                          </m:r>
                          <m:d>
                            <m:dPr>
                              <m:begChr m:val="["/>
                              <m:endChr m:val="]"/>
                              <m:ctrlPr>
                                <a:rPr lang="nl-NL" sz="3600" i="1" smtClean="0">
                                  <a:solidFill>
                                    <a:schemeClr val="bg1">
                                      <a:lumMod val="85000"/>
                                    </a:schemeClr>
                                  </a:solidFill>
                                  <a:latin typeface="Cambria Math" panose="02040503050406030204" pitchFamily="18" charset="0"/>
                                  <a:ea typeface="Cambria Math" panose="02040503050406030204" pitchFamily="18" charset="0"/>
                                </a:rPr>
                              </m:ctrlPr>
                            </m:dPr>
                            <m:e>
                              <m:r>
                                <a:rPr lang="nl-NL" sz="3600" i="1">
                                  <a:solidFill>
                                    <a:schemeClr val="bg1">
                                      <a:lumMod val="85000"/>
                                    </a:schemeClr>
                                  </a:solidFill>
                                  <a:latin typeface="Cambria Math" panose="02040503050406030204" pitchFamily="18" charset="0"/>
                                  <a:ea typeface="Cambria Math" panose="02040503050406030204" pitchFamily="18" charset="0"/>
                                </a:rPr>
                                <m:t>𝑠</m:t>
                              </m:r>
                            </m:e>
                          </m:d>
                        </m:num>
                        <m:den>
                          <m:r>
                            <a:rPr lang="pt-BR" sz="3600" i="1" dirty="0">
                              <a:solidFill>
                                <a:srgbClr val="B1D249"/>
                              </a:solidFill>
                              <a:latin typeface="Cambria Math" panose="02040503050406030204" pitchFamily="18" charset="0"/>
                            </a:rPr>
                            <m:t>𝜏</m:t>
                          </m:r>
                          <m:d>
                            <m:dPr>
                              <m:begChr m:val="["/>
                              <m:endChr m:val="]"/>
                              <m:ctrlPr>
                                <a:rPr lang="nl-NL" sz="3600" i="1" dirty="0">
                                  <a:solidFill>
                                    <a:schemeClr val="bg1">
                                      <a:lumMod val="85000"/>
                                    </a:schemeClr>
                                  </a:solidFill>
                                  <a:latin typeface="Cambria Math" panose="02040503050406030204" pitchFamily="18" charset="0"/>
                                  <a:ea typeface="Cambria Math" panose="02040503050406030204" pitchFamily="18" charset="0"/>
                                </a:rPr>
                              </m:ctrlPr>
                            </m:dPr>
                            <m:e>
                              <m:r>
                                <a:rPr lang="nl-NL" sz="3600" i="1" dirty="0">
                                  <a:solidFill>
                                    <a:schemeClr val="bg1">
                                      <a:lumMod val="85000"/>
                                    </a:schemeClr>
                                  </a:solidFill>
                                  <a:latin typeface="Cambria Math" panose="02040503050406030204" pitchFamily="18" charset="0"/>
                                  <a:ea typeface="Cambria Math" panose="02040503050406030204" pitchFamily="18" charset="0"/>
                                </a:rPr>
                                <m:t>𝑠</m:t>
                              </m:r>
                            </m:e>
                          </m:d>
                        </m:den>
                      </m:f>
                    </m:oMath>
                  </m:oMathPara>
                </a14:m>
                <a:endParaRPr lang="en-US" sz="3600" i="1" dirty="0">
                  <a:solidFill>
                    <a:schemeClr val="bg1">
                      <a:lumMod val="50000"/>
                    </a:schemeClr>
                  </a:solidFill>
                  <a:latin typeface="Roboto" panose="020B0604020202020204" charset="0"/>
                  <a:ea typeface="Roboto" panose="020B0604020202020204" charset="0"/>
                </a:endParaRPr>
              </a:p>
            </p:txBody>
          </p:sp>
        </mc:Choice>
        <mc:Fallback xmlns="">
          <p:sp>
            <p:nvSpPr>
              <p:cNvPr id="40" name="Callout: Bent Line 39">
                <a:extLst>
                  <a:ext uri="{FF2B5EF4-FFF2-40B4-BE49-F238E27FC236}">
                    <a16:creationId xmlns:a16="http://schemas.microsoft.com/office/drawing/2014/main" id="{03CE9A38-83DF-4901-8078-B3420955DCDA}"/>
                  </a:ext>
                </a:extLst>
              </p:cNvPr>
              <p:cNvSpPr>
                <a:spLocks noRot="1" noChangeAspect="1" noMove="1" noResize="1" noEditPoints="1" noAdjustHandles="1" noChangeArrowheads="1" noChangeShapeType="1" noTextEdit="1"/>
              </p:cNvSpPr>
              <p:nvPr/>
            </p:nvSpPr>
            <p:spPr>
              <a:xfrm>
                <a:off x="17249855" y="169823"/>
                <a:ext cx="6947440" cy="4142761"/>
              </a:xfrm>
              <a:prstGeom prst="borderCallout2">
                <a:avLst>
                  <a:gd name="adj1" fmla="val 49439"/>
                  <a:gd name="adj2" fmla="val -1256"/>
                  <a:gd name="adj3" fmla="val 92000"/>
                  <a:gd name="adj4" fmla="val -2798"/>
                  <a:gd name="adj5" fmla="val 101971"/>
                  <a:gd name="adj6" fmla="val -8312"/>
                </a:avLst>
              </a:prstGeom>
              <a:blipFill>
                <a:blip r:embed="rId11"/>
                <a:stretch>
                  <a:fillRect/>
                </a:stretch>
              </a:blipFill>
              <a:ln>
                <a:solidFill>
                  <a:schemeClr val="tx1"/>
                </a:solidFill>
                <a:prstDash val="lgDash"/>
              </a:ln>
            </p:spPr>
            <p:txBody>
              <a:bodyPr/>
              <a:lstStyle/>
              <a:p>
                <a:r>
                  <a:rPr lang="en-US">
                    <a:noFill/>
                  </a:rPr>
                  <a:t> </a:t>
                </a:r>
              </a:p>
            </p:txBody>
          </p:sp>
        </mc:Fallback>
      </mc:AlternateContent>
      <p:pic>
        <p:nvPicPr>
          <p:cNvPr id="20" name="Picture 4">
            <a:extLst>
              <a:ext uri="{FF2B5EF4-FFF2-40B4-BE49-F238E27FC236}">
                <a16:creationId xmlns:a16="http://schemas.microsoft.com/office/drawing/2014/main" id="{FF9AF3A5-1F5A-4432-82E3-58289B0296BD}"/>
              </a:ext>
            </a:extLst>
          </p:cNvPr>
          <p:cNvPicPr>
            <a:picLocks noChangeAspect="1" noChangeArrowheads="1"/>
          </p:cNvPicPr>
          <p:nvPr/>
        </p:nvPicPr>
        <p:blipFill>
          <a:blip r:embed="rId12">
            <a:lum bright="70000" contrast="-70000"/>
            <a:extLst>
              <a:ext uri="{28A0092B-C50C-407E-A947-70E740481C1C}">
                <a14:useLocalDpi xmlns:a14="http://schemas.microsoft.com/office/drawing/2010/main" val="0"/>
              </a:ext>
            </a:extLst>
          </a:blip>
          <a:srcRect/>
          <a:stretch>
            <a:fillRect/>
          </a:stretch>
        </p:blipFill>
        <p:spPr bwMode="auto">
          <a:xfrm>
            <a:off x="8979902" y="6816786"/>
            <a:ext cx="842890" cy="8428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an icon">
            <a:extLst>
              <a:ext uri="{FF2B5EF4-FFF2-40B4-BE49-F238E27FC236}">
                <a16:creationId xmlns:a16="http://schemas.microsoft.com/office/drawing/2014/main" id="{C509224B-23D0-43E5-B9A4-F4E8A5B2406F}"/>
              </a:ext>
            </a:extLst>
          </p:cNvPr>
          <p:cNvPicPr>
            <a:picLocks noChangeAspect="1" noChangeArrowheads="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8989955" y="9125891"/>
            <a:ext cx="822786" cy="8227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a:extLst>
              <a:ext uri="{FF2B5EF4-FFF2-40B4-BE49-F238E27FC236}">
                <a16:creationId xmlns:a16="http://schemas.microsoft.com/office/drawing/2014/main" id="{17F865F8-ED79-4D9E-96EE-C606D79FCE13}"/>
              </a:ext>
            </a:extLst>
          </p:cNvPr>
          <p:cNvPicPr>
            <a:picLocks noChangeAspect="1" noChangeArrowheads="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9062508" y="7998183"/>
            <a:ext cx="677678" cy="67767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3583C97-76A0-41DC-9CAA-0DEABA94B328}"/>
                  </a:ext>
                </a:extLst>
              </p:cNvPr>
              <p:cNvSpPr txBox="1"/>
              <p:nvPr/>
            </p:nvSpPr>
            <p:spPr>
              <a:xfrm>
                <a:off x="17233148" y="5146931"/>
                <a:ext cx="6015236" cy="6118085"/>
              </a:xfrm>
              <a:prstGeom prst="rect">
                <a:avLst/>
              </a:prstGeom>
              <a:noFill/>
            </p:spPr>
            <p:txBody>
              <a:bodyPr wrap="none" rtlCol="0">
                <a:spAutoFit/>
              </a:bodyPr>
              <a:lstStyle/>
              <a:p>
                <a:pPr algn="ctr">
                  <a:lnSpc>
                    <a:spcPct val="150000"/>
                  </a:lnSpc>
                </a:pPr>
                <a14:m>
                  <m:oMath xmlns:m="http://schemas.openxmlformats.org/officeDocument/2006/math">
                    <m:r>
                      <a:rPr lang="pt-BR" sz="3200" i="1" dirty="0" smtClean="0">
                        <a:solidFill>
                          <a:srgbClr val="B1D249"/>
                        </a:solidFill>
                        <a:latin typeface="Cambria Math" panose="02040503050406030204" pitchFamily="18" charset="0"/>
                      </a:rPr>
                      <m:t>𝜏</m:t>
                    </m:r>
                    <m:d>
                      <m:dPr>
                        <m:begChr m:val="["/>
                        <m:endChr m:val="]"/>
                        <m:ctrlPr>
                          <a:rPr lang="nl-NL" sz="3200" i="1" dirty="0">
                            <a:solidFill>
                              <a:schemeClr val="bg1">
                                <a:lumMod val="85000"/>
                              </a:schemeClr>
                            </a:solidFill>
                            <a:latin typeface="Cambria Math" panose="02040503050406030204" pitchFamily="18" charset="0"/>
                            <a:ea typeface="Cambria Math" panose="02040503050406030204" pitchFamily="18" charset="0"/>
                          </a:rPr>
                        </m:ctrlPr>
                      </m:dPr>
                      <m:e>
                        <m:r>
                          <a:rPr lang="nl-NL" sz="3200" i="1" dirty="0">
                            <a:solidFill>
                              <a:schemeClr val="bg1">
                                <a:lumMod val="85000"/>
                              </a:schemeClr>
                            </a:solidFill>
                            <a:latin typeface="Cambria Math" panose="02040503050406030204" pitchFamily="18" charset="0"/>
                            <a:ea typeface="Cambria Math" panose="02040503050406030204" pitchFamily="18" charset="0"/>
                          </a:rPr>
                          <m:t>𝑠</m:t>
                        </m:r>
                      </m:e>
                    </m:d>
                    <m:r>
                      <a:rPr lang="nl-NL" sz="3200" i="1" dirty="0">
                        <a:solidFill>
                          <a:schemeClr val="bg1">
                            <a:lumMod val="85000"/>
                          </a:schemeClr>
                        </a:solidFill>
                        <a:latin typeface="Cambria Math" panose="02040503050406030204" pitchFamily="18" charset="0"/>
                        <a:ea typeface="Cambria Math" panose="02040503050406030204" pitchFamily="18" charset="0"/>
                      </a:rPr>
                      <m:t> </m:t>
                    </m:r>
                    <m:r>
                      <a:rPr lang="nl-NL" sz="3200" b="0" i="1" dirty="0" smtClean="0">
                        <a:solidFill>
                          <a:schemeClr val="bg1">
                            <a:lumMod val="85000"/>
                          </a:schemeClr>
                        </a:solidFill>
                        <a:latin typeface="Cambria Math" panose="02040503050406030204" pitchFamily="18" charset="0"/>
                        <a:ea typeface="Cambria Math" panose="02040503050406030204" pitchFamily="18" charset="0"/>
                      </a:rPr>
                      <m:t>= </m:t>
                    </m:r>
                    <m:f>
                      <m:fPr>
                        <m:ctrlPr>
                          <a:rPr lang="nl-NL" sz="3200" b="0" i="1" dirty="0" smtClean="0">
                            <a:solidFill>
                              <a:schemeClr val="bg1">
                                <a:lumMod val="85000"/>
                              </a:schemeClr>
                            </a:solidFill>
                            <a:latin typeface="Cambria Math" panose="02040503050406030204" pitchFamily="18" charset="0"/>
                            <a:ea typeface="Cambria Math" panose="02040503050406030204" pitchFamily="18" charset="0"/>
                          </a:rPr>
                        </m:ctrlPr>
                      </m:fPr>
                      <m:num>
                        <m:r>
                          <a:rPr lang="nl-NL" sz="3200" i="1" dirty="0">
                            <a:solidFill>
                              <a:srgbClr val="B1D249"/>
                            </a:solidFill>
                            <a:latin typeface="Cambria Math" panose="02040503050406030204" pitchFamily="18" charset="0"/>
                          </a:rPr>
                          <m:t>𝐶</m:t>
                        </m:r>
                        <m:r>
                          <a:rPr lang="nl-NL" sz="3200" b="0" i="1" dirty="0" smtClean="0">
                            <a:solidFill>
                              <a:srgbClr val="B1D249"/>
                            </a:solidFill>
                            <a:latin typeface="Cambria Math" panose="02040503050406030204" pitchFamily="18" charset="0"/>
                          </a:rPr>
                          <m:t> </m:t>
                        </m:r>
                        <m:d>
                          <m:dPr>
                            <m:begChr m:val="["/>
                            <m:endChr m:val="]"/>
                            <m:ctrlPr>
                              <a:rPr lang="nl-NL" sz="3200" i="1" dirty="0">
                                <a:solidFill>
                                  <a:schemeClr val="bg1">
                                    <a:lumMod val="85000"/>
                                  </a:schemeClr>
                                </a:solidFill>
                                <a:latin typeface="Cambria Math" panose="02040503050406030204" pitchFamily="18" charset="0"/>
                              </a:rPr>
                            </m:ctrlPr>
                          </m:dPr>
                          <m:e>
                            <m:r>
                              <a:rPr lang="nl-NL" sz="3200" i="1" dirty="0">
                                <a:solidFill>
                                  <a:schemeClr val="bg1">
                                    <a:lumMod val="85000"/>
                                  </a:schemeClr>
                                </a:solidFill>
                                <a:latin typeface="Cambria Math" panose="02040503050406030204" pitchFamily="18" charset="0"/>
                              </a:rPr>
                              <m:t>𝐽</m:t>
                            </m:r>
                            <m:r>
                              <a:rPr lang="nl-NL" sz="3200" i="1" dirty="0">
                                <a:solidFill>
                                  <a:schemeClr val="bg1">
                                    <a:lumMod val="85000"/>
                                  </a:schemeClr>
                                </a:solidFill>
                                <a:latin typeface="Cambria Math" panose="02040503050406030204" pitchFamily="18" charset="0"/>
                              </a:rPr>
                              <m:t>/</m:t>
                            </m:r>
                            <m:r>
                              <a:rPr lang="nl-NL" sz="3200" i="1" dirty="0">
                                <a:solidFill>
                                  <a:schemeClr val="bg1">
                                    <a:lumMod val="85000"/>
                                  </a:schemeClr>
                                </a:solidFill>
                                <a:latin typeface="Cambria Math" panose="02040503050406030204" pitchFamily="18" charset="0"/>
                              </a:rPr>
                              <m:t>𝐾</m:t>
                            </m:r>
                          </m:e>
                        </m:d>
                      </m:num>
                      <m:den>
                        <m:r>
                          <a:rPr lang="pt-BR" sz="3200" i="1" dirty="0">
                            <a:solidFill>
                              <a:srgbClr val="B1D249"/>
                            </a:solidFill>
                            <a:latin typeface="Cambria Math" panose="02040503050406030204" pitchFamily="18" charset="0"/>
                          </a:rPr>
                          <m:t>𝐻</m:t>
                        </m:r>
                        <m:r>
                          <a:rPr lang="nl-NL" sz="3200" i="1" dirty="0">
                            <a:latin typeface="Cambria Math" panose="02040503050406030204" pitchFamily="18" charset="0"/>
                          </a:rPr>
                          <m:t> </m:t>
                        </m:r>
                        <m:r>
                          <a:rPr lang="nl-NL" sz="3200" i="1" dirty="0">
                            <a:solidFill>
                              <a:schemeClr val="bg1">
                                <a:lumMod val="85000"/>
                              </a:schemeClr>
                            </a:solidFill>
                            <a:latin typeface="Cambria Math" panose="02040503050406030204" pitchFamily="18" charset="0"/>
                          </a:rPr>
                          <m:t>[</m:t>
                        </m:r>
                        <m:r>
                          <a:rPr lang="nl-NL" sz="3200" i="1" dirty="0">
                            <a:solidFill>
                              <a:schemeClr val="bg1">
                                <a:lumMod val="85000"/>
                              </a:schemeClr>
                            </a:solidFill>
                            <a:latin typeface="Cambria Math" panose="02040503050406030204" pitchFamily="18" charset="0"/>
                          </a:rPr>
                          <m:t>𝑊</m:t>
                        </m:r>
                        <m:r>
                          <a:rPr lang="nl-NL" sz="3200" i="1" dirty="0">
                            <a:solidFill>
                              <a:schemeClr val="bg1">
                                <a:lumMod val="85000"/>
                              </a:schemeClr>
                            </a:solidFill>
                            <a:latin typeface="Cambria Math" panose="02040503050406030204" pitchFamily="18" charset="0"/>
                          </a:rPr>
                          <m:t>/</m:t>
                        </m:r>
                        <m:r>
                          <a:rPr lang="nl-NL" sz="3200" i="1" dirty="0">
                            <a:solidFill>
                              <a:schemeClr val="bg1">
                                <a:lumMod val="85000"/>
                              </a:schemeClr>
                            </a:solidFill>
                            <a:latin typeface="Cambria Math" panose="02040503050406030204" pitchFamily="18" charset="0"/>
                          </a:rPr>
                          <m:t>𝐾</m:t>
                        </m:r>
                        <m:r>
                          <a:rPr lang="nl-NL" sz="3200" i="1" dirty="0">
                            <a:solidFill>
                              <a:schemeClr val="bg1">
                                <a:lumMod val="85000"/>
                              </a:schemeClr>
                            </a:solidFill>
                            <a:latin typeface="Cambria Math" panose="02040503050406030204" pitchFamily="18" charset="0"/>
                          </a:rPr>
                          <m:t>]</m:t>
                        </m:r>
                      </m:den>
                    </m:f>
                  </m:oMath>
                </a14:m>
                <a:r>
                  <a:rPr lang="en-US" sz="3200" i="1" dirty="0">
                    <a:solidFill>
                      <a:schemeClr val="bg1">
                        <a:lumMod val="50000"/>
                      </a:schemeClr>
                    </a:solidFill>
                    <a:latin typeface="Roboto" panose="020B0604020202020204" charset="0"/>
                    <a:ea typeface="Roboto" panose="020B0604020202020204" charset="0"/>
                  </a:rPr>
                  <a:t> or</a:t>
                </a:r>
              </a:p>
              <a:p>
                <a:pPr algn="ctr">
                  <a:lnSpc>
                    <a:spcPct val="150000"/>
                  </a:lnSpc>
                </a:pPr>
                <a14:m>
                  <m:oMathPara xmlns:m="http://schemas.openxmlformats.org/officeDocument/2006/math">
                    <m:oMathParaPr>
                      <m:jc m:val="centerGroup"/>
                    </m:oMathParaPr>
                    <m:oMath xmlns:m="http://schemas.openxmlformats.org/officeDocument/2006/math">
                      <m:r>
                        <a:rPr lang="nl-NL" sz="3200" i="1" dirty="0" smtClean="0">
                          <a:solidFill>
                            <a:srgbClr val="B1D249"/>
                          </a:solidFill>
                          <a:latin typeface="Cambria Math" panose="02040503050406030204" pitchFamily="18" charset="0"/>
                        </a:rPr>
                        <m:t>𝐶</m:t>
                      </m:r>
                      <m:d>
                        <m:dPr>
                          <m:begChr m:val="["/>
                          <m:endChr m:val="]"/>
                          <m:ctrlPr>
                            <a:rPr lang="nl-NL" sz="3200" i="1" dirty="0" smtClean="0">
                              <a:solidFill>
                                <a:schemeClr val="bg1">
                                  <a:lumMod val="85000"/>
                                </a:schemeClr>
                              </a:solidFill>
                              <a:latin typeface="Cambria Math" panose="02040503050406030204" pitchFamily="18" charset="0"/>
                            </a:rPr>
                          </m:ctrlPr>
                        </m:dPr>
                        <m:e>
                          <m:r>
                            <a:rPr lang="nl-NL" sz="3200" i="1" dirty="0">
                              <a:solidFill>
                                <a:schemeClr val="bg1">
                                  <a:lumMod val="85000"/>
                                </a:schemeClr>
                              </a:solidFill>
                              <a:latin typeface="Cambria Math" panose="02040503050406030204" pitchFamily="18" charset="0"/>
                            </a:rPr>
                            <m:t>𝐽</m:t>
                          </m:r>
                          <m:r>
                            <a:rPr lang="nl-NL" sz="3200" i="1" dirty="0">
                              <a:solidFill>
                                <a:schemeClr val="bg1">
                                  <a:lumMod val="85000"/>
                                </a:schemeClr>
                              </a:solidFill>
                              <a:latin typeface="Cambria Math" panose="02040503050406030204" pitchFamily="18" charset="0"/>
                            </a:rPr>
                            <m:t>/</m:t>
                          </m:r>
                          <m:r>
                            <a:rPr lang="nl-NL" sz="3200" i="1" dirty="0">
                              <a:solidFill>
                                <a:schemeClr val="bg1">
                                  <a:lumMod val="85000"/>
                                </a:schemeClr>
                              </a:solidFill>
                              <a:latin typeface="Cambria Math" panose="02040503050406030204" pitchFamily="18" charset="0"/>
                            </a:rPr>
                            <m:t>𝐾</m:t>
                          </m:r>
                        </m:e>
                      </m:d>
                      <m:r>
                        <a:rPr lang="pt-BR" sz="3200" i="1" dirty="0">
                          <a:solidFill>
                            <a:schemeClr val="tx1"/>
                          </a:solidFill>
                          <a:latin typeface="Cambria Math" panose="02040503050406030204" pitchFamily="18" charset="0"/>
                        </a:rPr>
                        <m:t>=</m:t>
                      </m:r>
                      <m:r>
                        <a:rPr lang="pt-BR" sz="3200" i="1" dirty="0">
                          <a:solidFill>
                            <a:srgbClr val="B1D249"/>
                          </a:solidFill>
                          <a:latin typeface="Cambria Math" panose="02040503050406030204" pitchFamily="18" charset="0"/>
                        </a:rPr>
                        <m:t>𝐻</m:t>
                      </m:r>
                      <m:r>
                        <a:rPr lang="nl-NL" sz="3200" i="1" dirty="0">
                          <a:solidFill>
                            <a:schemeClr val="tx1"/>
                          </a:solidFill>
                          <a:latin typeface="Cambria Math" panose="02040503050406030204" pitchFamily="18" charset="0"/>
                        </a:rPr>
                        <m:t> </m:t>
                      </m:r>
                      <m:r>
                        <a:rPr lang="nl-NL" sz="3200" i="1" dirty="0" smtClean="0">
                          <a:solidFill>
                            <a:schemeClr val="bg1">
                              <a:lumMod val="85000"/>
                            </a:schemeClr>
                          </a:solidFill>
                          <a:latin typeface="Cambria Math" panose="02040503050406030204" pitchFamily="18" charset="0"/>
                        </a:rPr>
                        <m:t>[</m:t>
                      </m:r>
                      <m:r>
                        <a:rPr lang="nl-NL" sz="3200" i="1" dirty="0" smtClean="0">
                          <a:solidFill>
                            <a:schemeClr val="bg1">
                              <a:lumMod val="85000"/>
                            </a:schemeClr>
                          </a:solidFill>
                          <a:latin typeface="Cambria Math" panose="02040503050406030204" pitchFamily="18" charset="0"/>
                        </a:rPr>
                        <m:t>𝑊</m:t>
                      </m:r>
                      <m:r>
                        <a:rPr lang="nl-NL" sz="3200" i="1" dirty="0" smtClean="0">
                          <a:solidFill>
                            <a:schemeClr val="bg1">
                              <a:lumMod val="85000"/>
                            </a:schemeClr>
                          </a:solidFill>
                          <a:latin typeface="Cambria Math" panose="02040503050406030204" pitchFamily="18" charset="0"/>
                        </a:rPr>
                        <m:t>/</m:t>
                      </m:r>
                      <m:r>
                        <a:rPr lang="nl-NL" sz="3200" i="1" dirty="0" smtClean="0">
                          <a:solidFill>
                            <a:schemeClr val="bg1">
                              <a:lumMod val="85000"/>
                            </a:schemeClr>
                          </a:solidFill>
                          <a:latin typeface="Cambria Math" panose="02040503050406030204" pitchFamily="18" charset="0"/>
                        </a:rPr>
                        <m:t>𝐾</m:t>
                      </m:r>
                      <m:r>
                        <a:rPr lang="nl-NL" sz="3200" i="1" dirty="0" smtClean="0">
                          <a:solidFill>
                            <a:schemeClr val="bg1">
                              <a:lumMod val="85000"/>
                            </a:schemeClr>
                          </a:solidFill>
                          <a:latin typeface="Cambria Math" panose="02040503050406030204" pitchFamily="18" charset="0"/>
                        </a:rPr>
                        <m:t>]×</m:t>
                      </m:r>
                      <m:r>
                        <a:rPr lang="pt-BR" sz="3200" i="1" dirty="0">
                          <a:solidFill>
                            <a:srgbClr val="B1D249"/>
                          </a:solidFill>
                          <a:latin typeface="Cambria Math" panose="02040503050406030204" pitchFamily="18" charset="0"/>
                        </a:rPr>
                        <m:t>𝜏</m:t>
                      </m:r>
                      <m:d>
                        <m:dPr>
                          <m:begChr m:val="["/>
                          <m:endChr m:val="]"/>
                          <m:ctrlPr>
                            <a:rPr lang="nl-NL" sz="3200" i="1" dirty="0" smtClean="0">
                              <a:solidFill>
                                <a:schemeClr val="bg1">
                                  <a:lumMod val="85000"/>
                                </a:schemeClr>
                              </a:solidFill>
                              <a:latin typeface="Cambria Math" panose="02040503050406030204" pitchFamily="18" charset="0"/>
                              <a:ea typeface="Cambria Math" panose="02040503050406030204" pitchFamily="18" charset="0"/>
                            </a:rPr>
                          </m:ctrlPr>
                        </m:dPr>
                        <m:e>
                          <m:r>
                            <a:rPr lang="nl-NL" sz="3200" i="1" dirty="0">
                              <a:solidFill>
                                <a:schemeClr val="bg1">
                                  <a:lumMod val="85000"/>
                                </a:schemeClr>
                              </a:solidFill>
                              <a:latin typeface="Cambria Math" panose="02040503050406030204" pitchFamily="18" charset="0"/>
                              <a:ea typeface="Cambria Math" panose="02040503050406030204" pitchFamily="18" charset="0"/>
                            </a:rPr>
                            <m:t>𝑠</m:t>
                          </m:r>
                        </m:e>
                      </m:d>
                    </m:oMath>
                  </m:oMathPara>
                </a14:m>
                <a:br>
                  <a:rPr lang="en-US" sz="3200" i="1" dirty="0">
                    <a:solidFill>
                      <a:schemeClr val="bg1">
                        <a:lumMod val="50000"/>
                      </a:schemeClr>
                    </a:solidFill>
                    <a:latin typeface="Roboto" panose="020B0604020202020204" charset="0"/>
                    <a:ea typeface="Roboto" panose="020B0604020202020204" charset="0"/>
                  </a:rPr>
                </a:br>
                <a:r>
                  <a:rPr lang="en-US" sz="3200" i="1" dirty="0">
                    <a:solidFill>
                      <a:schemeClr val="bg1">
                        <a:lumMod val="50000"/>
                      </a:schemeClr>
                    </a:solidFill>
                    <a:latin typeface="Roboto" panose="020B0604020202020204" charset="0"/>
                    <a:ea typeface="Roboto" panose="020B0604020202020204" charset="0"/>
                  </a:rPr>
                  <a:t>where</a:t>
                </a:r>
              </a:p>
              <a:p>
                <a:pPr algn="ctr">
                  <a:lnSpc>
                    <a:spcPct val="150000"/>
                  </a:lnSpc>
                </a:pPr>
                <a14:m>
                  <m:oMath xmlns:m="http://schemas.openxmlformats.org/officeDocument/2006/math">
                    <m:r>
                      <a:rPr lang="pt-BR" sz="3200" i="1" dirty="0">
                        <a:solidFill>
                          <a:srgbClr val="B1D249"/>
                        </a:solidFill>
                        <a:latin typeface="Cambria Math" panose="02040503050406030204" pitchFamily="18" charset="0"/>
                      </a:rPr>
                      <m:t>𝜏</m:t>
                    </m:r>
                    <m:d>
                      <m:dPr>
                        <m:begChr m:val="["/>
                        <m:endChr m:val="]"/>
                        <m:ctrlPr>
                          <a:rPr lang="nl-NL" sz="3200" i="1" dirty="0">
                            <a:solidFill>
                              <a:schemeClr val="bg1">
                                <a:lumMod val="85000"/>
                              </a:schemeClr>
                            </a:solidFill>
                            <a:latin typeface="Cambria Math" panose="02040503050406030204" pitchFamily="18" charset="0"/>
                            <a:ea typeface="Cambria Math" panose="02040503050406030204" pitchFamily="18" charset="0"/>
                          </a:rPr>
                        </m:ctrlPr>
                      </m:dPr>
                      <m:e>
                        <m:r>
                          <a:rPr lang="nl-NL" sz="3200" i="1" dirty="0">
                            <a:solidFill>
                              <a:schemeClr val="bg1">
                                <a:lumMod val="85000"/>
                              </a:schemeClr>
                            </a:solidFill>
                            <a:latin typeface="Cambria Math" panose="02040503050406030204" pitchFamily="18" charset="0"/>
                            <a:ea typeface="Cambria Math" panose="02040503050406030204" pitchFamily="18" charset="0"/>
                          </a:rPr>
                          <m:t>𝑠</m:t>
                        </m:r>
                      </m:e>
                    </m:d>
                  </m:oMath>
                </a14:m>
                <a:r>
                  <a:rPr lang="en-US" sz="3200" i="1" dirty="0">
                    <a:solidFill>
                      <a:schemeClr val="bg1">
                        <a:lumMod val="50000"/>
                      </a:schemeClr>
                    </a:solidFill>
                    <a:latin typeface="Roboto" panose="020B0604020202020204" charset="0"/>
                    <a:ea typeface="Roboto" panose="020B0604020202020204" charset="0"/>
                  </a:rPr>
                  <a:t> is the thermal inertia</a:t>
                </a:r>
              </a:p>
              <a:p>
                <a:pPr algn="ctr">
                  <a:lnSpc>
                    <a:spcPct val="150000"/>
                  </a:lnSpc>
                </a:pPr>
                <a14:m>
                  <m:oMath xmlns:m="http://schemas.openxmlformats.org/officeDocument/2006/math">
                    <m:r>
                      <a:rPr lang="nl-NL" sz="3200" i="1" dirty="0">
                        <a:solidFill>
                          <a:srgbClr val="B1D249"/>
                        </a:solidFill>
                        <a:latin typeface="Cambria Math" panose="02040503050406030204" pitchFamily="18" charset="0"/>
                      </a:rPr>
                      <m:t>𝐶</m:t>
                    </m:r>
                    <m:r>
                      <a:rPr lang="nl-NL" sz="3200" b="0" i="1" dirty="0" smtClean="0">
                        <a:solidFill>
                          <a:srgbClr val="B1D249"/>
                        </a:solidFill>
                        <a:latin typeface="Cambria Math" panose="02040503050406030204" pitchFamily="18" charset="0"/>
                      </a:rPr>
                      <m:t> </m:t>
                    </m:r>
                    <m:d>
                      <m:dPr>
                        <m:begChr m:val="["/>
                        <m:endChr m:val="]"/>
                        <m:ctrlPr>
                          <a:rPr lang="nl-NL" sz="3200" i="1" dirty="0">
                            <a:solidFill>
                              <a:schemeClr val="bg1">
                                <a:lumMod val="85000"/>
                              </a:schemeClr>
                            </a:solidFill>
                            <a:latin typeface="Cambria Math" panose="02040503050406030204" pitchFamily="18" charset="0"/>
                          </a:rPr>
                        </m:ctrlPr>
                      </m:dPr>
                      <m:e>
                        <m:r>
                          <a:rPr lang="nl-NL" sz="3200" i="1" dirty="0">
                            <a:solidFill>
                              <a:schemeClr val="bg1">
                                <a:lumMod val="85000"/>
                              </a:schemeClr>
                            </a:solidFill>
                            <a:latin typeface="Cambria Math" panose="02040503050406030204" pitchFamily="18" charset="0"/>
                          </a:rPr>
                          <m:t>𝐽</m:t>
                        </m:r>
                        <m:r>
                          <a:rPr lang="nl-NL" sz="3200" i="1" dirty="0">
                            <a:solidFill>
                              <a:schemeClr val="bg1">
                                <a:lumMod val="85000"/>
                              </a:schemeClr>
                            </a:solidFill>
                            <a:latin typeface="Cambria Math" panose="02040503050406030204" pitchFamily="18" charset="0"/>
                          </a:rPr>
                          <m:t>/</m:t>
                        </m:r>
                        <m:r>
                          <a:rPr lang="nl-NL" sz="3200" i="1" dirty="0">
                            <a:solidFill>
                              <a:schemeClr val="bg1">
                                <a:lumMod val="85000"/>
                              </a:schemeClr>
                            </a:solidFill>
                            <a:latin typeface="Cambria Math" panose="02040503050406030204" pitchFamily="18" charset="0"/>
                          </a:rPr>
                          <m:t>𝐾</m:t>
                        </m:r>
                      </m:e>
                    </m:d>
                  </m:oMath>
                </a14:m>
                <a:r>
                  <a:rPr lang="en-US" sz="3200" i="1" dirty="0">
                    <a:solidFill>
                      <a:schemeClr val="bg1">
                        <a:lumMod val="50000"/>
                      </a:schemeClr>
                    </a:solidFill>
                    <a:latin typeface="Roboto" panose="020B0604020202020204" charset="0"/>
                    <a:ea typeface="Roboto" panose="020B0604020202020204" charset="0"/>
                  </a:rPr>
                  <a:t> is the thermal mass</a:t>
                </a:r>
              </a:p>
              <a:p>
                <a:pPr algn="ctr">
                  <a:lnSpc>
                    <a:spcPct val="150000"/>
                  </a:lnSpc>
                </a:pPr>
                <a14:m>
                  <m:oMath xmlns:m="http://schemas.openxmlformats.org/officeDocument/2006/math">
                    <m:r>
                      <a:rPr lang="nl-NL" sz="3200" b="0" i="1" dirty="0" smtClean="0">
                        <a:solidFill>
                          <a:srgbClr val="B1D249"/>
                        </a:solidFill>
                        <a:latin typeface="Cambria Math" panose="02040503050406030204" pitchFamily="18" charset="0"/>
                      </a:rPr>
                      <m:t>𝐻</m:t>
                    </m:r>
                    <m:d>
                      <m:dPr>
                        <m:begChr m:val="["/>
                        <m:endChr m:val="]"/>
                        <m:ctrlPr>
                          <a:rPr lang="nl-NL" sz="3200" i="1" dirty="0">
                            <a:solidFill>
                              <a:schemeClr val="bg1">
                                <a:lumMod val="85000"/>
                              </a:schemeClr>
                            </a:solidFill>
                            <a:latin typeface="Cambria Math" panose="02040503050406030204" pitchFamily="18" charset="0"/>
                          </a:rPr>
                        </m:ctrlPr>
                      </m:dPr>
                      <m:e>
                        <m:r>
                          <a:rPr lang="nl-NL" sz="3200" b="0" i="1" dirty="0" smtClean="0">
                            <a:solidFill>
                              <a:schemeClr val="bg1">
                                <a:lumMod val="85000"/>
                              </a:schemeClr>
                            </a:solidFill>
                            <a:latin typeface="Cambria Math" panose="02040503050406030204" pitchFamily="18" charset="0"/>
                          </a:rPr>
                          <m:t>𝑊</m:t>
                        </m:r>
                        <m:r>
                          <a:rPr lang="nl-NL" sz="3200" b="0" i="1" dirty="0" smtClean="0">
                            <a:solidFill>
                              <a:schemeClr val="bg1">
                                <a:lumMod val="85000"/>
                              </a:schemeClr>
                            </a:solidFill>
                            <a:latin typeface="Cambria Math" panose="02040503050406030204" pitchFamily="18" charset="0"/>
                          </a:rPr>
                          <m:t>/</m:t>
                        </m:r>
                        <m:r>
                          <a:rPr lang="nl-NL" sz="3200" i="1" dirty="0">
                            <a:solidFill>
                              <a:schemeClr val="bg1">
                                <a:lumMod val="85000"/>
                              </a:schemeClr>
                            </a:solidFill>
                            <a:latin typeface="Cambria Math" panose="02040503050406030204" pitchFamily="18" charset="0"/>
                          </a:rPr>
                          <m:t>𝐾</m:t>
                        </m:r>
                      </m:e>
                    </m:d>
                  </m:oMath>
                </a14:m>
                <a:r>
                  <a:rPr lang="en-US" sz="3200" i="1" dirty="0">
                    <a:solidFill>
                      <a:schemeClr val="bg1">
                        <a:lumMod val="50000"/>
                      </a:schemeClr>
                    </a:solidFill>
                    <a:latin typeface="Roboto" panose="020B0604020202020204" charset="0"/>
                    <a:ea typeface="Roboto" panose="020B0604020202020204" charset="0"/>
                  </a:rPr>
                  <a:t> is the specific heat loss</a:t>
                </a:r>
              </a:p>
              <a:p>
                <a:pPr algn="ctr">
                  <a:lnSpc>
                    <a:spcPct val="150000"/>
                  </a:lnSpc>
                </a:pPr>
                <a:r>
                  <a:rPr lang="en-US" sz="3200" i="1" dirty="0">
                    <a:solidFill>
                      <a:schemeClr val="bg1">
                        <a:lumMod val="50000"/>
                      </a:schemeClr>
                    </a:solidFill>
                    <a:latin typeface="Roboto" panose="020B0604020202020204" charset="0"/>
                    <a:ea typeface="Roboto" panose="020B0604020202020204" charset="0"/>
                  </a:rPr>
                  <a:t>of a particular home</a:t>
                </a:r>
              </a:p>
              <a:p>
                <a:endParaRPr lang="nl-NL" dirty="0"/>
              </a:p>
            </p:txBody>
          </p:sp>
        </mc:Choice>
        <mc:Fallback xmlns="">
          <p:sp>
            <p:nvSpPr>
              <p:cNvPr id="11" name="TextBox 10">
                <a:extLst>
                  <a:ext uri="{FF2B5EF4-FFF2-40B4-BE49-F238E27FC236}">
                    <a16:creationId xmlns:a16="http://schemas.microsoft.com/office/drawing/2014/main" id="{D3583C97-76A0-41DC-9CAA-0DEABA94B328}"/>
                  </a:ext>
                </a:extLst>
              </p:cNvPr>
              <p:cNvSpPr txBox="1">
                <a:spLocks noRot="1" noChangeAspect="1" noMove="1" noResize="1" noEditPoints="1" noAdjustHandles="1" noChangeArrowheads="1" noChangeShapeType="1" noTextEdit="1"/>
              </p:cNvSpPr>
              <p:nvPr/>
            </p:nvSpPr>
            <p:spPr>
              <a:xfrm>
                <a:off x="17233148" y="5146931"/>
                <a:ext cx="6015236" cy="6118085"/>
              </a:xfrm>
              <a:prstGeom prst="rect">
                <a:avLst/>
              </a:prstGeom>
              <a:blipFill>
                <a:blip r:embed="rId15"/>
                <a:stretch>
                  <a:fillRect r="-1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Callout: Bent Line 22">
                <a:extLst>
                  <a:ext uri="{FF2B5EF4-FFF2-40B4-BE49-F238E27FC236}">
                    <a16:creationId xmlns:a16="http://schemas.microsoft.com/office/drawing/2014/main" id="{C0725396-731B-48D8-A036-77BBBE7CF798}"/>
                  </a:ext>
                </a:extLst>
              </p:cNvPr>
              <p:cNvSpPr/>
              <p:nvPr/>
            </p:nvSpPr>
            <p:spPr>
              <a:xfrm flipH="1">
                <a:off x="177346" y="5146931"/>
                <a:ext cx="4629432" cy="5949693"/>
              </a:xfrm>
              <a:prstGeom prst="borderCallout2">
                <a:avLst>
                  <a:gd name="adj1" fmla="val 18751"/>
                  <a:gd name="adj2" fmla="val -2520"/>
                  <a:gd name="adj3" fmla="val 18750"/>
                  <a:gd name="adj4" fmla="val -16667"/>
                  <a:gd name="adj5" fmla="val 35206"/>
                  <a:gd name="adj6" fmla="val -30551"/>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nl-NL" sz="3200" i="1" u="sng" dirty="0">
                    <a:solidFill>
                      <a:srgbClr val="B1D249"/>
                    </a:solidFill>
                    <a:latin typeface="Roboto" panose="020B0604020202020204" charset="0"/>
                    <a:ea typeface="Roboto" panose="020B0604020202020204" charset="0"/>
                  </a:rPr>
                </a:br>
                <a:br>
                  <a:rPr lang="nl-NL" sz="3200" i="1" dirty="0">
                    <a:solidFill>
                      <a:schemeClr val="tx1"/>
                    </a:solidFill>
                    <a:latin typeface="Cambria Math" panose="02040503050406030204" pitchFamily="18" charset="0"/>
                    <a:ea typeface="Cambria Math" panose="02040503050406030204" pitchFamily="18" charset="0"/>
                  </a:rPr>
                </a:br>
                <a:br>
                  <a:rPr lang="nl-NL" sz="3200" i="1" dirty="0">
                    <a:solidFill>
                      <a:schemeClr val="tx1"/>
                    </a:solidFill>
                    <a:latin typeface="Cambria Math" panose="02040503050406030204" pitchFamily="18" charset="0"/>
                    <a:ea typeface="Cambria Math" panose="02040503050406030204" pitchFamily="18" charset="0"/>
                  </a:rPr>
                </a:br>
                <a:br>
                  <a:rPr lang="nl-NL" sz="3200" i="1" dirty="0">
                    <a:solidFill>
                      <a:schemeClr val="tx1"/>
                    </a:solidFill>
                    <a:latin typeface="Cambria Math" panose="02040503050406030204" pitchFamily="18" charset="0"/>
                    <a:ea typeface="Cambria Math" panose="02040503050406030204" pitchFamily="18" charset="0"/>
                  </a:rPr>
                </a:br>
                <a:br>
                  <a:rPr lang="nl-NL" sz="3200" i="1" dirty="0">
                    <a:solidFill>
                      <a:schemeClr val="tx1"/>
                    </a:solidFill>
                    <a:latin typeface="Cambria Math" panose="02040503050406030204" pitchFamily="18" charset="0"/>
                    <a:ea typeface="Cambria Math" panose="02040503050406030204" pitchFamily="18" charset="0"/>
                  </a:rPr>
                </a:br>
                <a:br>
                  <a:rPr lang="nl-NL" sz="3200" dirty="0">
                    <a:solidFill>
                      <a:schemeClr val="tx1"/>
                    </a:solidFill>
                    <a:latin typeface="Roboto" panose="020B0604020202020204" charset="0"/>
                    <a:ea typeface="Roboto" panose="020B0604020202020204" charset="0"/>
                  </a:rPr>
                </a:br>
                <a:r>
                  <a:rPr lang="nl-NL" sz="3200" dirty="0">
                    <a:solidFill>
                      <a:schemeClr val="tx1"/>
                    </a:solidFill>
                    <a:latin typeface="Roboto" panose="020B0604020202020204" charset="0"/>
                    <a:ea typeface="Roboto" panose="020B0604020202020204" charset="0"/>
                  </a:rPr>
                  <a:t> </a:t>
                </a:r>
                <a:br>
                  <a:rPr lang="nl-NL" sz="3200" dirty="0">
                    <a:solidFill>
                      <a:schemeClr val="tx1"/>
                    </a:solidFill>
                    <a:latin typeface="Roboto" panose="020B0604020202020204" charset="0"/>
                    <a:ea typeface="Roboto" panose="020B0604020202020204" charset="0"/>
                  </a:rPr>
                </a:br>
                <a:br>
                  <a:rPr lang="nl-NL" sz="3200" dirty="0">
                    <a:solidFill>
                      <a:schemeClr val="tx1"/>
                    </a:solidFill>
                    <a:latin typeface="Roboto" panose="020B0604020202020204" charset="0"/>
                    <a:ea typeface="Roboto" panose="020B0604020202020204" charset="0"/>
                  </a:rPr>
                </a:br>
                <a:br>
                  <a:rPr lang="nl-NL" sz="3200" dirty="0">
                    <a:solidFill>
                      <a:schemeClr val="tx1"/>
                    </a:solidFill>
                    <a:latin typeface="Roboto" panose="020B0604020202020204" charset="0"/>
                    <a:ea typeface="Roboto" panose="020B0604020202020204" charset="0"/>
                  </a:rPr>
                </a:br>
                <a:r>
                  <a:rPr lang="el-GR" sz="3200" dirty="0">
                    <a:solidFill>
                      <a:schemeClr val="tx1"/>
                    </a:solidFill>
                    <a:latin typeface="Calibri" panose="020F0502020204030204" pitchFamily="34" charset="0"/>
                    <a:ea typeface="Roboto" panose="020B0604020202020204" charset="0"/>
                    <a:cs typeface="Calibri" panose="020F0502020204030204" pitchFamily="34" charset="0"/>
                  </a:rPr>
                  <a:t>Δ</a:t>
                </a:r>
                <a:r>
                  <a:rPr lang="nl-NL" sz="3200" dirty="0">
                    <a:solidFill>
                      <a:schemeClr val="tx1"/>
                    </a:solidFill>
                    <a:latin typeface="Roboto" panose="020B0604020202020204" charset="0"/>
                    <a:ea typeface="Roboto" panose="020B0604020202020204" charset="0"/>
                  </a:rPr>
                  <a:t>S = </a:t>
                </a:r>
                <a:br>
                  <a:rPr lang="nl-NL" sz="3200" dirty="0">
                    <a:solidFill>
                      <a:schemeClr val="tx1"/>
                    </a:solidFill>
                    <a:latin typeface="Roboto" panose="020B0604020202020204" charset="0"/>
                    <a:ea typeface="Roboto" panose="020B0604020202020204" charset="0"/>
                  </a:rPr>
                </a:br>
                <a:r>
                  <a:rPr lang="nl-NL" sz="3200" dirty="0">
                    <a:solidFill>
                      <a:schemeClr val="tx1"/>
                    </a:solidFill>
                    <a:latin typeface="Roboto" panose="020B0604020202020204" charset="0"/>
                    <a:ea typeface="Roboto" panose="020B0604020202020204" charset="0"/>
                  </a:rPr>
                  <a:t>(</a:t>
                </a:r>
                <a:r>
                  <a:rPr lang="nl-NL" sz="3200" dirty="0" err="1">
                    <a:solidFill>
                      <a:schemeClr val="accent5"/>
                    </a:solidFill>
                    <a:latin typeface="Roboto" panose="020B0604020202020204" charset="0"/>
                    <a:ea typeface="Roboto" panose="020B0604020202020204" charset="0"/>
                  </a:rPr>
                  <a:t>T</a:t>
                </a:r>
                <a:r>
                  <a:rPr lang="nl-NL" sz="3200" baseline="-25000" dirty="0" err="1">
                    <a:solidFill>
                      <a:schemeClr val="accent5"/>
                    </a:solidFill>
                    <a:latin typeface="Roboto" panose="020B0604020202020204" charset="0"/>
                    <a:ea typeface="Roboto" panose="020B0604020202020204" charset="0"/>
                  </a:rPr>
                  <a:t>in</a:t>
                </a:r>
                <a:r>
                  <a:rPr lang="nl-NL" sz="3200" dirty="0" err="1">
                    <a:solidFill>
                      <a:schemeClr val="tx1"/>
                    </a:solidFill>
                    <a:latin typeface="Roboto" panose="020B0604020202020204" charset="0"/>
                    <a:ea typeface="Roboto" panose="020B0604020202020204" charset="0"/>
                  </a:rPr>
                  <a:t>-T</a:t>
                </a:r>
                <a:r>
                  <a:rPr lang="nl-NL" sz="3200" baseline="-25000" dirty="0" err="1">
                    <a:solidFill>
                      <a:schemeClr val="tx1"/>
                    </a:solidFill>
                    <a:latin typeface="Roboto" panose="020B0604020202020204" charset="0"/>
                    <a:ea typeface="Roboto" panose="020B0604020202020204" charset="0"/>
                  </a:rPr>
                  <a:t>out;eff</a:t>
                </a:r>
                <a:r>
                  <a:rPr lang="nl-NL" sz="3200" dirty="0">
                    <a:solidFill>
                      <a:schemeClr val="tx1"/>
                    </a:solidFill>
                    <a:latin typeface="Roboto" panose="020B0604020202020204" charset="0"/>
                    <a:ea typeface="Roboto" panose="020B0604020202020204" charset="0"/>
                  </a:rPr>
                  <a:t>) </a:t>
                </a:r>
                <a:r>
                  <a:rPr lang="nl-NL" sz="3200" dirty="0">
                    <a:solidFill>
                      <a:schemeClr val="bg1">
                        <a:lumMod val="85000"/>
                      </a:schemeClr>
                    </a:solidFill>
                    <a:latin typeface="Roboto" panose="020B0604020202020204" charset="0"/>
                    <a:ea typeface="Roboto" panose="020B0604020202020204" charset="0"/>
                  </a:rPr>
                  <a:t>[K]</a:t>
                </a:r>
                <a:r>
                  <a:rPr lang="nl-NL" sz="3200" dirty="0">
                    <a:solidFill>
                      <a:schemeClr val="tx1"/>
                    </a:solidFill>
                    <a:latin typeface="Roboto" panose="020B0604020202020204" charset="0"/>
                    <a:ea typeface="Roboto" panose="020B0604020202020204" charset="0"/>
                  </a:rPr>
                  <a:t> </a:t>
                </a:r>
                <a14:m>
                  <m:oMath xmlns:m="http://schemas.openxmlformats.org/officeDocument/2006/math">
                    <m:r>
                      <a:rPr lang="nl-NL" sz="3200" i="1">
                        <a:solidFill>
                          <a:schemeClr val="tx1"/>
                        </a:solidFill>
                        <a:latin typeface="Cambria Math" panose="02040503050406030204" pitchFamily="18" charset="0"/>
                        <a:ea typeface="Cambria Math" panose="02040503050406030204" pitchFamily="18" charset="0"/>
                      </a:rPr>
                      <m:t>∙</m:t>
                    </m:r>
                  </m:oMath>
                </a14:m>
                <a:r>
                  <a:rPr lang="nl-NL" sz="3200" dirty="0">
                    <a:solidFill>
                      <a:schemeClr val="tx1"/>
                    </a:solidFill>
                    <a:latin typeface="Roboto" panose="020B0604020202020204" charset="0"/>
                    <a:ea typeface="Roboto" panose="020B0604020202020204" charset="0"/>
                  </a:rPr>
                  <a:t> </a:t>
                </a:r>
                <a:r>
                  <a:rPr lang="el-GR" sz="3200" dirty="0">
                    <a:solidFill>
                      <a:srgbClr val="F16682"/>
                    </a:solidFill>
                    <a:latin typeface="Calibri" panose="020F0502020204030204" pitchFamily="34" charset="0"/>
                    <a:ea typeface="Roboto" panose="020B0604020202020204" charset="0"/>
                    <a:cs typeface="Calibri" panose="020F0502020204030204" pitchFamily="34" charset="0"/>
                  </a:rPr>
                  <a:t>Δ</a:t>
                </a:r>
                <a:r>
                  <a:rPr lang="nl-NL" sz="3200" dirty="0">
                    <a:solidFill>
                      <a:srgbClr val="F16682"/>
                    </a:solidFill>
                    <a:latin typeface="Roboto" panose="020B0604020202020204" charset="0"/>
                    <a:ea typeface="Roboto" panose="020B0604020202020204" charset="0"/>
                  </a:rPr>
                  <a:t>t</a:t>
                </a:r>
                <a:r>
                  <a:rPr lang="nl-NL" sz="3200" dirty="0">
                    <a:solidFill>
                      <a:schemeClr val="tx1"/>
                    </a:solidFill>
                    <a:latin typeface="Roboto" panose="020B0604020202020204" charset="0"/>
                    <a:ea typeface="Roboto" panose="020B0604020202020204" charset="0"/>
                  </a:rPr>
                  <a:t> </a:t>
                </a:r>
                <a:r>
                  <a:rPr lang="nl-NL" sz="3200" dirty="0">
                    <a:solidFill>
                      <a:schemeClr val="bg1">
                        <a:lumMod val="85000"/>
                      </a:schemeClr>
                    </a:solidFill>
                    <a:latin typeface="Roboto" panose="020B0604020202020204" charset="0"/>
                    <a:ea typeface="Roboto" panose="020B0604020202020204" charset="0"/>
                  </a:rPr>
                  <a:t>[s]</a:t>
                </a:r>
                <a:endParaRPr lang="en-US" sz="3200" dirty="0">
                  <a:solidFill>
                    <a:schemeClr val="tx1"/>
                  </a:solidFill>
                  <a:latin typeface="Roboto" panose="020B0604020202020204" charset="0"/>
                  <a:ea typeface="Roboto" panose="020B0604020202020204" charset="0"/>
                </a:endParaRPr>
              </a:p>
            </p:txBody>
          </p:sp>
        </mc:Choice>
        <mc:Fallback xmlns="">
          <p:sp>
            <p:nvSpPr>
              <p:cNvPr id="23" name="Callout: Bent Line 22">
                <a:extLst>
                  <a:ext uri="{FF2B5EF4-FFF2-40B4-BE49-F238E27FC236}">
                    <a16:creationId xmlns:a16="http://schemas.microsoft.com/office/drawing/2014/main" id="{C0725396-731B-48D8-A036-77BBBE7CF798}"/>
                  </a:ext>
                </a:extLst>
              </p:cNvPr>
              <p:cNvSpPr>
                <a:spLocks noRot="1" noChangeAspect="1" noMove="1" noResize="1" noEditPoints="1" noAdjustHandles="1" noChangeArrowheads="1" noChangeShapeType="1" noTextEdit="1"/>
              </p:cNvSpPr>
              <p:nvPr/>
            </p:nvSpPr>
            <p:spPr>
              <a:xfrm flipH="1">
                <a:off x="177346" y="5146931"/>
                <a:ext cx="4629432" cy="5949693"/>
              </a:xfrm>
              <a:prstGeom prst="borderCallout2">
                <a:avLst>
                  <a:gd name="adj1" fmla="val 18751"/>
                  <a:gd name="adj2" fmla="val -2520"/>
                  <a:gd name="adj3" fmla="val 18750"/>
                  <a:gd name="adj4" fmla="val -16667"/>
                  <a:gd name="adj5" fmla="val 35206"/>
                  <a:gd name="adj6" fmla="val -30551"/>
                </a:avLst>
              </a:prstGeom>
              <a:blipFill>
                <a:blip r:embed="rId16"/>
                <a:stretch>
                  <a:fillRect/>
                </a:stretch>
              </a:blipFill>
              <a:ln>
                <a:solidFill>
                  <a:schemeClr val="tx1"/>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Callout: Bent Line 17">
                <a:extLst>
                  <a:ext uri="{FF2B5EF4-FFF2-40B4-BE49-F238E27FC236}">
                    <a16:creationId xmlns:a16="http://schemas.microsoft.com/office/drawing/2014/main" id="{24CA4AA5-E15D-4996-8784-8FF73F7051AE}"/>
                  </a:ext>
                </a:extLst>
              </p:cNvPr>
              <p:cNvSpPr/>
              <p:nvPr/>
            </p:nvSpPr>
            <p:spPr>
              <a:xfrm flipH="1">
                <a:off x="177346" y="5146931"/>
                <a:ext cx="4629432" cy="5949693"/>
              </a:xfrm>
              <a:prstGeom prst="borderCallout2">
                <a:avLst>
                  <a:gd name="adj1" fmla="val 18751"/>
                  <a:gd name="adj2" fmla="val -2520"/>
                  <a:gd name="adj3" fmla="val 18750"/>
                  <a:gd name="adj4" fmla="val -16667"/>
                  <a:gd name="adj5" fmla="val 35206"/>
                  <a:gd name="adj6" fmla="val -30551"/>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i="1" u="sng" dirty="0">
                    <a:solidFill>
                      <a:srgbClr val="B1D249"/>
                    </a:solidFill>
                    <a:latin typeface="Roboto" panose="020B0604020202020204" charset="0"/>
                    <a:ea typeface="Roboto" panose="020B0604020202020204" charset="0"/>
                  </a:rPr>
                  <a:t>specific heat </a:t>
                </a:r>
                <a:r>
                  <a:rPr lang="nl-NL" sz="3200" i="1" u="sng" dirty="0" err="1">
                    <a:solidFill>
                      <a:srgbClr val="B1D249"/>
                    </a:solidFill>
                    <a:latin typeface="Roboto" panose="020B0604020202020204" charset="0"/>
                    <a:ea typeface="Roboto" panose="020B0604020202020204" charset="0"/>
                  </a:rPr>
                  <a:t>loss</a:t>
                </a:r>
                <a:r>
                  <a:rPr lang="nl-NL" sz="3200" i="1" u="sng" dirty="0">
                    <a:solidFill>
                      <a:srgbClr val="B1D249"/>
                    </a:solidFill>
                    <a:latin typeface="Roboto" panose="020B0604020202020204" charset="0"/>
                    <a:ea typeface="Roboto" panose="020B0604020202020204" charset="0"/>
                  </a:rPr>
                  <a:t>: </a:t>
                </a:r>
                <a:br>
                  <a:rPr lang="nl-NL" sz="3200" i="1" u="sng" dirty="0">
                    <a:solidFill>
                      <a:srgbClr val="B1D249"/>
                    </a:solidFill>
                    <a:latin typeface="Roboto" panose="020B0604020202020204" charset="0"/>
                    <a:ea typeface="Roboto" panose="020B0604020202020204" charset="0"/>
                  </a:rPr>
                </a:br>
                <a:r>
                  <a:rPr lang="nl-NL" sz="3200" i="1" u="sng" dirty="0">
                    <a:solidFill>
                      <a:srgbClr val="B1D249"/>
                    </a:solidFill>
                    <a:latin typeface="Roboto" panose="020B0604020202020204" charset="0"/>
                    <a:ea typeface="Roboto" panose="020B0604020202020204" charset="0"/>
                  </a:rPr>
                  <a:t>H </a:t>
                </a:r>
                <a:r>
                  <a:rPr lang="nl-NL" sz="3200" i="1" u="sng" dirty="0">
                    <a:solidFill>
                      <a:schemeClr val="bg1">
                        <a:lumMod val="85000"/>
                      </a:schemeClr>
                    </a:solidFill>
                    <a:latin typeface="Roboto" panose="020B0604020202020204" charset="0"/>
                    <a:ea typeface="Roboto" panose="020B0604020202020204" charset="0"/>
                  </a:rPr>
                  <a:t>[W</a:t>
                </a:r>
                <a:r>
                  <a:rPr lang="nl-NL" sz="3200" i="1" u="sng" dirty="0">
                    <a:solidFill>
                      <a:schemeClr val="bg1">
                        <a:lumMod val="85000"/>
                      </a:schemeClr>
                    </a:solidFill>
                    <a:ea typeface="Cambria Math" panose="02040503050406030204" pitchFamily="18" charset="0"/>
                  </a:rPr>
                  <a:t>/</a:t>
                </a:r>
                <a14:m>
                  <m:oMath xmlns:m="http://schemas.openxmlformats.org/officeDocument/2006/math">
                    <m:r>
                      <a:rPr lang="nl-NL" sz="3200" i="1" u="sng">
                        <a:solidFill>
                          <a:schemeClr val="bg1">
                            <a:lumMod val="85000"/>
                          </a:schemeClr>
                        </a:solidFill>
                        <a:latin typeface="Cambria Math" panose="02040503050406030204" pitchFamily="18" charset="0"/>
                        <a:ea typeface="Cambria Math" panose="02040503050406030204" pitchFamily="18" charset="0"/>
                      </a:rPr>
                      <m:t> </m:t>
                    </m:r>
                  </m:oMath>
                </a14:m>
                <a:r>
                  <a:rPr lang="nl-NL" sz="3200" i="1" u="sng" dirty="0">
                    <a:solidFill>
                      <a:schemeClr val="bg1">
                        <a:lumMod val="85000"/>
                      </a:schemeClr>
                    </a:solidFill>
                    <a:latin typeface="Roboto" panose="020B0604020202020204" charset="0"/>
                    <a:ea typeface="Roboto" panose="020B0604020202020204" charset="0"/>
                  </a:rPr>
                  <a:t>K]</a:t>
                </a:r>
                <a:br>
                  <a:rPr lang="nl-NL" sz="3200" b="1" i="1" u="sng" dirty="0">
                    <a:solidFill>
                      <a:srgbClr val="B1D249"/>
                    </a:solidFill>
                    <a:latin typeface="Roboto" panose="020B0604020202020204" charset="0"/>
                    <a:ea typeface="Roboto" panose="020B0604020202020204" charset="0"/>
                  </a:rPr>
                </a:br>
                <a14:m>
                  <m:oMathPara xmlns:m="http://schemas.openxmlformats.org/officeDocument/2006/math">
                    <m:oMathParaPr>
                      <m:jc m:val="centerGroup"/>
                    </m:oMathParaPr>
                    <m:oMath xmlns:m="http://schemas.openxmlformats.org/officeDocument/2006/math">
                      <m:r>
                        <a:rPr lang="nl-NL" sz="3200" i="1">
                          <a:solidFill>
                            <a:schemeClr val="tx1"/>
                          </a:solidFill>
                          <a:latin typeface="Cambria Math" panose="02040503050406030204" pitchFamily="18" charset="0"/>
                          <a:ea typeface="Cambria Math" panose="02040503050406030204" pitchFamily="18" charset="0"/>
                        </a:rPr>
                        <m:t>× </m:t>
                      </m:r>
                    </m:oMath>
                  </m:oMathPara>
                </a14:m>
                <a:br>
                  <a:rPr lang="nl-NL" sz="3200" dirty="0">
                    <a:solidFill>
                      <a:schemeClr val="tx1"/>
                    </a:solidFill>
                    <a:latin typeface="Roboto" panose="020B0604020202020204" charset="0"/>
                    <a:ea typeface="Roboto" panose="020B0604020202020204" charset="0"/>
                  </a:rPr>
                </a:br>
                <a:r>
                  <a:rPr lang="nl-NL" sz="3200" dirty="0" err="1">
                    <a:solidFill>
                      <a:schemeClr val="tx1"/>
                    </a:solidFill>
                    <a:latin typeface="Roboto" panose="020B0604020202020204" charset="0"/>
                    <a:ea typeface="Roboto" panose="020B0604020202020204" charset="0"/>
                  </a:rPr>
                  <a:t>effective</a:t>
                </a:r>
                <a:r>
                  <a:rPr lang="nl-NL" sz="3200" dirty="0">
                    <a:solidFill>
                      <a:schemeClr val="tx1"/>
                    </a:solidFill>
                    <a:latin typeface="Roboto" panose="020B0604020202020204" charset="0"/>
                    <a:ea typeface="Roboto" panose="020B0604020202020204" charset="0"/>
                  </a:rPr>
                  <a:t> heat </a:t>
                </a:r>
                <a:r>
                  <a:rPr lang="nl-NL" sz="3200" dirty="0" err="1">
                    <a:solidFill>
                      <a:schemeClr val="tx1"/>
                    </a:solidFill>
                    <a:latin typeface="Roboto" panose="020B0604020202020204" charset="0"/>
                    <a:ea typeface="Roboto" panose="020B0604020202020204" charset="0"/>
                  </a:rPr>
                  <a:t>demand</a:t>
                </a:r>
                <a:r>
                  <a:rPr lang="nl-NL" sz="3200" dirty="0">
                    <a:solidFill>
                      <a:schemeClr val="tx1"/>
                    </a:solidFill>
                    <a:latin typeface="Roboto" panose="020B0604020202020204" charset="0"/>
                    <a:ea typeface="Roboto" panose="020B0604020202020204" charset="0"/>
                  </a:rPr>
                  <a:t>:</a:t>
                </a:r>
                <a:br>
                  <a:rPr lang="nl-NL" sz="3200" dirty="0">
                    <a:solidFill>
                      <a:schemeClr val="tx1"/>
                    </a:solidFill>
                    <a:latin typeface="Roboto" panose="020B0604020202020204" charset="0"/>
                    <a:ea typeface="Roboto" panose="020B0604020202020204" charset="0"/>
                  </a:rPr>
                </a:br>
                <a:r>
                  <a:rPr lang="el-GR" sz="3200" dirty="0">
                    <a:solidFill>
                      <a:schemeClr val="tx1"/>
                    </a:solidFill>
                    <a:latin typeface="Calibri" panose="020F0502020204030204" pitchFamily="34" charset="0"/>
                    <a:ea typeface="Roboto" panose="020B0604020202020204" charset="0"/>
                    <a:cs typeface="Calibri" panose="020F0502020204030204" pitchFamily="34" charset="0"/>
                  </a:rPr>
                  <a:t>Δ</a:t>
                </a:r>
                <a:r>
                  <a:rPr lang="nl-NL" sz="3200" dirty="0">
                    <a:solidFill>
                      <a:schemeClr val="tx1"/>
                    </a:solidFill>
                    <a:latin typeface="Roboto" panose="020B0604020202020204" charset="0"/>
                    <a:ea typeface="Roboto" panose="020B0604020202020204" charset="0"/>
                  </a:rPr>
                  <a:t>S </a:t>
                </a:r>
                <a:r>
                  <a:rPr lang="nl-NL" sz="3200" dirty="0">
                    <a:solidFill>
                      <a:schemeClr val="bg1">
                        <a:lumMod val="85000"/>
                      </a:schemeClr>
                    </a:solidFill>
                    <a:latin typeface="Roboto" panose="020B0604020202020204" charset="0"/>
                    <a:ea typeface="Roboto" panose="020B0604020202020204" charset="0"/>
                  </a:rPr>
                  <a:t>[K</a:t>
                </a:r>
                <a:r>
                  <a:rPr lang="nl-NL" sz="3200" dirty="0">
                    <a:solidFill>
                      <a:schemeClr val="bg1">
                        <a:lumMod val="85000"/>
                      </a:schemeClr>
                    </a:solidFill>
                    <a:ea typeface="Cambria Math" panose="02040503050406030204" pitchFamily="18" charset="0"/>
                  </a:rPr>
                  <a:t> </a:t>
                </a:r>
                <a14:m>
                  <m:oMath xmlns:m="http://schemas.openxmlformats.org/officeDocument/2006/math">
                    <m:r>
                      <a:rPr lang="nl-NL" sz="3200" i="1">
                        <a:solidFill>
                          <a:schemeClr val="bg1">
                            <a:lumMod val="85000"/>
                          </a:schemeClr>
                        </a:solidFill>
                        <a:latin typeface="Cambria Math" panose="02040503050406030204" pitchFamily="18" charset="0"/>
                        <a:ea typeface="Cambria Math" panose="02040503050406030204" pitchFamily="18" charset="0"/>
                      </a:rPr>
                      <m:t>∙ </m:t>
                    </m:r>
                  </m:oMath>
                </a14:m>
                <a:r>
                  <a:rPr lang="nl-NL" sz="3200" dirty="0">
                    <a:solidFill>
                      <a:schemeClr val="bg1">
                        <a:lumMod val="85000"/>
                      </a:schemeClr>
                    </a:solidFill>
                    <a:latin typeface="Roboto" panose="020B0604020202020204" charset="0"/>
                    <a:ea typeface="Roboto" panose="020B0604020202020204" charset="0"/>
                  </a:rPr>
                  <a:t>s]</a:t>
                </a:r>
                <a:br>
                  <a:rPr lang="nl-NL" sz="3200" dirty="0">
                    <a:solidFill>
                      <a:schemeClr val="bg1">
                        <a:lumMod val="50000"/>
                      </a:schemeClr>
                    </a:solidFill>
                    <a:latin typeface="Roboto" panose="020B0604020202020204" charset="0"/>
                    <a:ea typeface="Roboto" panose="020B0604020202020204" charset="0"/>
                  </a:rPr>
                </a:br>
                <a:br>
                  <a:rPr lang="nl-NL" sz="3200" dirty="0">
                    <a:solidFill>
                      <a:schemeClr val="tx1"/>
                    </a:solidFill>
                    <a:latin typeface="Roboto" panose="020B0604020202020204" charset="0"/>
                    <a:ea typeface="Roboto" panose="020B0604020202020204" charset="0"/>
                  </a:rPr>
                </a:br>
                <a:r>
                  <a:rPr lang="nl-NL" sz="3200" dirty="0">
                    <a:solidFill>
                      <a:schemeClr val="tx1"/>
                    </a:solidFill>
                    <a:latin typeface="Roboto" panose="020B0604020202020204" charset="0"/>
                    <a:ea typeface="Roboto" panose="020B0604020202020204" charset="0"/>
                  </a:rPr>
                  <a:t> </a:t>
                </a:r>
                <a:br>
                  <a:rPr lang="nl-NL" sz="3200" dirty="0">
                    <a:solidFill>
                      <a:schemeClr val="tx1"/>
                    </a:solidFill>
                    <a:latin typeface="Roboto" panose="020B0604020202020204" charset="0"/>
                    <a:ea typeface="Roboto" panose="020B0604020202020204" charset="0"/>
                  </a:rPr>
                </a:br>
                <a:r>
                  <a:rPr lang="nl-NL" sz="3200" dirty="0" err="1">
                    <a:solidFill>
                      <a:schemeClr val="tx1"/>
                    </a:solidFill>
                    <a:latin typeface="Roboto" panose="020B0604020202020204" charset="0"/>
                    <a:ea typeface="Roboto" panose="020B0604020202020204" charset="0"/>
                  </a:rPr>
                  <a:t>where</a:t>
                </a:r>
                <a:r>
                  <a:rPr lang="nl-NL" sz="3200" dirty="0">
                    <a:solidFill>
                      <a:schemeClr val="tx1"/>
                    </a:solidFill>
                    <a:latin typeface="Roboto" panose="020B0604020202020204" charset="0"/>
                    <a:ea typeface="Roboto" panose="020B0604020202020204" charset="0"/>
                  </a:rPr>
                  <a:t> </a:t>
                </a:r>
                <a:br>
                  <a:rPr lang="nl-NL" sz="3200" dirty="0">
                    <a:solidFill>
                      <a:schemeClr val="tx1"/>
                    </a:solidFill>
                    <a:latin typeface="Roboto" panose="020B0604020202020204" charset="0"/>
                    <a:ea typeface="Roboto" panose="020B0604020202020204" charset="0"/>
                  </a:rPr>
                </a:br>
                <a:br>
                  <a:rPr lang="nl-NL" sz="3200" dirty="0">
                    <a:solidFill>
                      <a:schemeClr val="tx1"/>
                    </a:solidFill>
                    <a:latin typeface="Roboto" panose="020B0604020202020204" charset="0"/>
                    <a:ea typeface="Roboto" panose="020B0604020202020204" charset="0"/>
                  </a:rPr>
                </a:br>
                <a:r>
                  <a:rPr lang="el-GR" sz="3200" dirty="0">
                    <a:solidFill>
                      <a:schemeClr val="tx1"/>
                    </a:solidFill>
                    <a:latin typeface="Calibri" panose="020F0502020204030204" pitchFamily="34" charset="0"/>
                    <a:ea typeface="Roboto" panose="020B0604020202020204" charset="0"/>
                    <a:cs typeface="Calibri" panose="020F0502020204030204" pitchFamily="34" charset="0"/>
                  </a:rPr>
                  <a:t>Δ</a:t>
                </a:r>
                <a:r>
                  <a:rPr lang="nl-NL" sz="3200" dirty="0">
                    <a:solidFill>
                      <a:schemeClr val="tx1"/>
                    </a:solidFill>
                    <a:latin typeface="Roboto" panose="020B0604020202020204" charset="0"/>
                    <a:ea typeface="Roboto" panose="020B0604020202020204" charset="0"/>
                  </a:rPr>
                  <a:t>S = </a:t>
                </a:r>
                <a:br>
                  <a:rPr lang="nl-NL" sz="3200" dirty="0">
                    <a:solidFill>
                      <a:schemeClr val="tx1"/>
                    </a:solidFill>
                    <a:latin typeface="Roboto" panose="020B0604020202020204" charset="0"/>
                    <a:ea typeface="Roboto" panose="020B0604020202020204" charset="0"/>
                  </a:rPr>
                </a:br>
                <a:r>
                  <a:rPr lang="nl-NL" sz="3200" dirty="0">
                    <a:solidFill>
                      <a:schemeClr val="tx1"/>
                    </a:solidFill>
                    <a:latin typeface="Roboto" panose="020B0604020202020204" charset="0"/>
                    <a:ea typeface="Roboto" panose="020B0604020202020204" charset="0"/>
                  </a:rPr>
                  <a:t>(</a:t>
                </a:r>
                <a:r>
                  <a:rPr lang="nl-NL" sz="3200" dirty="0" err="1">
                    <a:solidFill>
                      <a:schemeClr val="accent5"/>
                    </a:solidFill>
                    <a:latin typeface="Roboto" panose="020B0604020202020204" charset="0"/>
                    <a:ea typeface="Roboto" panose="020B0604020202020204" charset="0"/>
                  </a:rPr>
                  <a:t>T</a:t>
                </a:r>
                <a:r>
                  <a:rPr lang="nl-NL" sz="3200" baseline="-25000" dirty="0" err="1">
                    <a:solidFill>
                      <a:schemeClr val="accent5"/>
                    </a:solidFill>
                    <a:latin typeface="Roboto" panose="020B0604020202020204" charset="0"/>
                    <a:ea typeface="Roboto" panose="020B0604020202020204" charset="0"/>
                  </a:rPr>
                  <a:t>in</a:t>
                </a:r>
                <a:r>
                  <a:rPr lang="nl-NL" sz="3200" dirty="0" err="1">
                    <a:solidFill>
                      <a:schemeClr val="tx1"/>
                    </a:solidFill>
                    <a:latin typeface="Roboto" panose="020B0604020202020204" charset="0"/>
                    <a:ea typeface="Roboto" panose="020B0604020202020204" charset="0"/>
                  </a:rPr>
                  <a:t>-T</a:t>
                </a:r>
                <a:r>
                  <a:rPr lang="nl-NL" sz="3200" baseline="-25000" dirty="0" err="1">
                    <a:solidFill>
                      <a:schemeClr val="tx1"/>
                    </a:solidFill>
                    <a:latin typeface="Roboto" panose="020B0604020202020204" charset="0"/>
                    <a:ea typeface="Roboto" panose="020B0604020202020204" charset="0"/>
                  </a:rPr>
                  <a:t>out;eff</a:t>
                </a:r>
                <a:r>
                  <a:rPr lang="nl-NL" sz="3200" dirty="0">
                    <a:solidFill>
                      <a:schemeClr val="tx1"/>
                    </a:solidFill>
                    <a:latin typeface="Roboto" panose="020B0604020202020204" charset="0"/>
                    <a:ea typeface="Roboto" panose="020B0604020202020204" charset="0"/>
                  </a:rPr>
                  <a:t>) </a:t>
                </a:r>
                <a:r>
                  <a:rPr lang="nl-NL" sz="3200" dirty="0">
                    <a:solidFill>
                      <a:schemeClr val="bg1">
                        <a:lumMod val="85000"/>
                      </a:schemeClr>
                    </a:solidFill>
                    <a:latin typeface="Roboto" panose="020B0604020202020204" charset="0"/>
                    <a:ea typeface="Roboto" panose="020B0604020202020204" charset="0"/>
                  </a:rPr>
                  <a:t>[K]</a:t>
                </a:r>
                <a:r>
                  <a:rPr lang="nl-NL" sz="3200" dirty="0">
                    <a:solidFill>
                      <a:schemeClr val="tx1"/>
                    </a:solidFill>
                    <a:latin typeface="Roboto" panose="020B0604020202020204" charset="0"/>
                    <a:ea typeface="Roboto" panose="020B0604020202020204" charset="0"/>
                  </a:rPr>
                  <a:t> </a:t>
                </a:r>
                <a14:m>
                  <m:oMath xmlns:m="http://schemas.openxmlformats.org/officeDocument/2006/math">
                    <m:r>
                      <a:rPr lang="nl-NL" sz="3200" i="1" smtClean="0">
                        <a:solidFill>
                          <a:schemeClr val="tx1"/>
                        </a:solidFill>
                        <a:latin typeface="Cambria Math" panose="02040503050406030204" pitchFamily="18" charset="0"/>
                        <a:ea typeface="Cambria Math" panose="02040503050406030204" pitchFamily="18" charset="0"/>
                      </a:rPr>
                      <m:t>∙</m:t>
                    </m:r>
                  </m:oMath>
                </a14:m>
                <a:r>
                  <a:rPr lang="nl-NL" sz="3200" dirty="0">
                    <a:solidFill>
                      <a:schemeClr val="tx1"/>
                    </a:solidFill>
                    <a:latin typeface="Roboto" panose="020B0604020202020204" charset="0"/>
                    <a:ea typeface="Roboto" panose="020B0604020202020204" charset="0"/>
                  </a:rPr>
                  <a:t> </a:t>
                </a:r>
                <a:r>
                  <a:rPr lang="el-GR" sz="3200" dirty="0">
                    <a:solidFill>
                      <a:srgbClr val="F16682"/>
                    </a:solidFill>
                    <a:latin typeface="Calibri" panose="020F0502020204030204" pitchFamily="34" charset="0"/>
                    <a:ea typeface="Roboto" panose="020B0604020202020204" charset="0"/>
                    <a:cs typeface="Calibri" panose="020F0502020204030204" pitchFamily="34" charset="0"/>
                  </a:rPr>
                  <a:t>Δ</a:t>
                </a:r>
                <a:r>
                  <a:rPr lang="nl-NL" sz="3200" dirty="0">
                    <a:solidFill>
                      <a:srgbClr val="F16682"/>
                    </a:solidFill>
                    <a:latin typeface="Roboto" panose="020B0604020202020204" charset="0"/>
                    <a:ea typeface="Roboto" panose="020B0604020202020204" charset="0"/>
                  </a:rPr>
                  <a:t>t</a:t>
                </a:r>
                <a:r>
                  <a:rPr lang="nl-NL" sz="3200" dirty="0">
                    <a:solidFill>
                      <a:schemeClr val="tx1"/>
                    </a:solidFill>
                    <a:latin typeface="Roboto" panose="020B0604020202020204" charset="0"/>
                    <a:ea typeface="Roboto" panose="020B0604020202020204" charset="0"/>
                  </a:rPr>
                  <a:t> </a:t>
                </a:r>
                <a:r>
                  <a:rPr lang="nl-NL" sz="3200" dirty="0">
                    <a:solidFill>
                      <a:schemeClr val="bg1">
                        <a:lumMod val="85000"/>
                      </a:schemeClr>
                    </a:solidFill>
                    <a:latin typeface="Roboto" panose="020B0604020202020204" charset="0"/>
                    <a:ea typeface="Roboto" panose="020B0604020202020204" charset="0"/>
                  </a:rPr>
                  <a:t>[s]</a:t>
                </a:r>
                <a:endParaRPr lang="en-US" sz="3200" dirty="0">
                  <a:solidFill>
                    <a:schemeClr val="bg1">
                      <a:lumMod val="85000"/>
                    </a:schemeClr>
                  </a:solidFill>
                  <a:latin typeface="Roboto" panose="020B0604020202020204" charset="0"/>
                  <a:ea typeface="Roboto" panose="020B0604020202020204" charset="0"/>
                </a:endParaRPr>
              </a:p>
            </p:txBody>
          </p:sp>
        </mc:Choice>
        <mc:Fallback xmlns="">
          <p:sp>
            <p:nvSpPr>
              <p:cNvPr id="18" name="Callout: Bent Line 17">
                <a:extLst>
                  <a:ext uri="{FF2B5EF4-FFF2-40B4-BE49-F238E27FC236}">
                    <a16:creationId xmlns:a16="http://schemas.microsoft.com/office/drawing/2014/main" id="{24CA4AA5-E15D-4996-8784-8FF73F7051AE}"/>
                  </a:ext>
                </a:extLst>
              </p:cNvPr>
              <p:cNvSpPr>
                <a:spLocks noRot="1" noChangeAspect="1" noMove="1" noResize="1" noEditPoints="1" noAdjustHandles="1" noChangeArrowheads="1" noChangeShapeType="1" noTextEdit="1"/>
              </p:cNvSpPr>
              <p:nvPr/>
            </p:nvSpPr>
            <p:spPr>
              <a:xfrm flipH="1">
                <a:off x="177346" y="5146931"/>
                <a:ext cx="4629432" cy="5949693"/>
              </a:xfrm>
              <a:prstGeom prst="borderCallout2">
                <a:avLst>
                  <a:gd name="adj1" fmla="val 18751"/>
                  <a:gd name="adj2" fmla="val -2520"/>
                  <a:gd name="adj3" fmla="val 18750"/>
                  <a:gd name="adj4" fmla="val -16667"/>
                  <a:gd name="adj5" fmla="val 35206"/>
                  <a:gd name="adj6" fmla="val -30551"/>
                </a:avLst>
              </a:prstGeom>
              <a:blipFill>
                <a:blip r:embed="rId17"/>
                <a:stretch>
                  <a:fillRect/>
                </a:stretch>
              </a:blipFill>
              <a:ln>
                <a:solidFill>
                  <a:schemeClr val="tx1"/>
                </a:solidFill>
                <a:prstDash val="lgDash"/>
              </a:ln>
            </p:spPr>
            <p:txBody>
              <a:bodyPr/>
              <a:lstStyle/>
              <a:p>
                <a:r>
                  <a:rPr lang="en-US">
                    <a:noFill/>
                  </a:rPr>
                  <a:t> </a:t>
                </a:r>
              </a:p>
            </p:txBody>
          </p:sp>
        </mc:Fallback>
      </mc:AlternateContent>
      <p:sp>
        <p:nvSpPr>
          <p:cNvPr id="19" name="TextBox 18">
            <a:extLst>
              <a:ext uri="{FF2B5EF4-FFF2-40B4-BE49-F238E27FC236}">
                <a16:creationId xmlns:a16="http://schemas.microsoft.com/office/drawing/2014/main" id="{83A16D8C-5EEC-4388-AC3C-14B64D43BD58}"/>
              </a:ext>
            </a:extLst>
          </p:cNvPr>
          <p:cNvSpPr txBox="1"/>
          <p:nvPr/>
        </p:nvSpPr>
        <p:spPr>
          <a:xfrm>
            <a:off x="5351034" y="12635278"/>
            <a:ext cx="4608512" cy="646331"/>
          </a:xfrm>
          <a:prstGeom prst="rect">
            <a:avLst/>
          </a:prstGeom>
          <a:noFill/>
        </p:spPr>
        <p:txBody>
          <a:bodyPr wrap="square" rtlCol="0">
            <a:spAutoFit/>
          </a:bodyPr>
          <a:lstStyle/>
          <a:p>
            <a:pPr algn="ctr"/>
            <a:r>
              <a:rPr lang="nl-NL" sz="3600" dirty="0">
                <a:latin typeface="Roboto" panose="020B0604020202020204" charset="0"/>
                <a:ea typeface="Roboto" panose="020B0604020202020204" charset="0"/>
              </a:rPr>
              <a:t>heat </a:t>
            </a:r>
            <a:r>
              <a:rPr lang="nl-NL" sz="3600" dirty="0" err="1">
                <a:latin typeface="Roboto" panose="020B0604020202020204" charset="0"/>
                <a:ea typeface="Roboto" panose="020B0604020202020204" charset="0"/>
              </a:rPr>
              <a:t>loss</a:t>
            </a:r>
            <a:r>
              <a:rPr lang="nl-NL" sz="3600" dirty="0">
                <a:latin typeface="Roboto" panose="020B0604020202020204" charset="0"/>
                <a:ea typeface="Roboto" panose="020B0604020202020204" charset="0"/>
              </a:rPr>
              <a:t>, </a:t>
            </a:r>
            <a:r>
              <a:rPr lang="el-GR" sz="3600" dirty="0">
                <a:latin typeface="Calibri" panose="020F0502020204030204" pitchFamily="34" charset="0"/>
                <a:ea typeface="Roboto" panose="020B0604020202020204" charset="0"/>
                <a:cs typeface="Calibri" panose="020F0502020204030204" pitchFamily="34" charset="0"/>
              </a:rPr>
              <a:t>Δ</a:t>
            </a:r>
            <a:r>
              <a:rPr lang="nl-NL" sz="3600" dirty="0" err="1">
                <a:latin typeface="Calibri" panose="020F0502020204030204" pitchFamily="34" charset="0"/>
                <a:ea typeface="Roboto" panose="020B0604020202020204" charset="0"/>
                <a:cs typeface="Calibri" panose="020F0502020204030204" pitchFamily="34" charset="0"/>
              </a:rPr>
              <a:t>Q</a:t>
            </a:r>
            <a:r>
              <a:rPr lang="nl-NL" sz="3600" baseline="-25000" dirty="0" err="1">
                <a:latin typeface="Roboto" panose="020B0604020202020204" charset="0"/>
                <a:ea typeface="Roboto" panose="020B0604020202020204" charset="0"/>
              </a:rPr>
              <a:t>loss</a:t>
            </a:r>
            <a:r>
              <a:rPr lang="nl-NL" sz="3600" dirty="0">
                <a:latin typeface="Roboto" panose="020B0604020202020204" charset="0"/>
                <a:ea typeface="Roboto" panose="020B0604020202020204" charset="0"/>
              </a:rPr>
              <a:t> </a:t>
            </a:r>
            <a:r>
              <a:rPr lang="nl-NL" sz="3600" dirty="0">
                <a:solidFill>
                  <a:schemeClr val="bg1">
                    <a:lumMod val="85000"/>
                  </a:schemeClr>
                </a:solidFill>
                <a:latin typeface="Roboto" panose="020B0604020202020204" charset="0"/>
                <a:ea typeface="Roboto" panose="020B0604020202020204" charset="0"/>
              </a:rPr>
              <a:t>[J]</a:t>
            </a:r>
            <a:endParaRPr lang="en-US" sz="3600" dirty="0">
              <a:solidFill>
                <a:schemeClr val="bg1">
                  <a:lumMod val="50000"/>
                </a:schemeClr>
              </a:solidFill>
              <a:latin typeface="Roboto" panose="020B0604020202020204" charset="0"/>
              <a:ea typeface="Roboto" panose="020B0604020202020204" charset="0"/>
            </a:endParaRPr>
          </a:p>
        </p:txBody>
      </p:sp>
    </p:spTree>
    <p:extLst>
      <p:ext uri="{BB962C8B-B14F-4D97-AF65-F5344CB8AC3E}">
        <p14:creationId xmlns:p14="http://schemas.microsoft.com/office/powerpoint/2010/main" val="243659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up)">
                                      <p:cBhvr>
                                        <p:cTn id="10" dur="10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0" nodeType="clickEffect">
                                  <p:stCondLst>
                                    <p:cond delay="0"/>
                                  </p:stCondLst>
                                  <p:childTnLst>
                                    <p:animMotion origin="layout" path="M -2.34344E-7 3.7037E-7 L 0.73597 -0.40116 " pathEditMode="relative" rAng="0" ptsTypes="AA">
                                      <p:cBhvr>
                                        <p:cTn id="19" dur="2000" fill="hold"/>
                                        <p:tgtEl>
                                          <p:spTgt spid="18"/>
                                        </p:tgtEl>
                                        <p:attrNameLst>
                                          <p:attrName>ppt_x</p:attrName>
                                          <p:attrName>ppt_y</p:attrName>
                                        </p:attrNameLst>
                                      </p:cBhvr>
                                      <p:rCtr x="36799" y="-20058"/>
                                    </p:animMotion>
                                  </p:childTnLst>
                                </p:cTn>
                              </p:par>
                              <p:par>
                                <p:cTn id="20" presetID="42" presetClass="path" presetSubtype="0" accel="50000" decel="50000" fill="hold" grpId="1" nodeType="withEffect">
                                  <p:stCondLst>
                                    <p:cond delay="0"/>
                                  </p:stCondLst>
                                  <p:childTnLst>
                                    <p:animMotion origin="layout" path="M -1.42039E-6 4.07407E-6 L 0.54778 -0.76274 " pathEditMode="relative" rAng="0" ptsTypes="AA">
                                      <p:cBhvr>
                                        <p:cTn id="21" dur="2000" fill="hold"/>
                                        <p:tgtEl>
                                          <p:spTgt spid="19"/>
                                        </p:tgtEl>
                                        <p:attrNameLst>
                                          <p:attrName>ppt_x</p:attrName>
                                          <p:attrName>ppt_y</p:attrName>
                                        </p:attrNameLst>
                                      </p:cBhvr>
                                      <p:rCtr x="27386" y="-38137"/>
                                    </p:animMotion>
                                  </p:childTnLst>
                                </p:cTn>
                              </p:par>
                            </p:childTnLst>
                          </p:cTn>
                        </p:par>
                        <p:par>
                          <p:cTn id="22" fill="hold">
                            <p:stCondLst>
                              <p:cond delay="2000"/>
                            </p:stCondLst>
                            <p:childTnLst>
                              <p:par>
                                <p:cTn id="23" presetID="53" presetClass="exit" presetSubtype="32" fill="hold" grpId="1" nodeType="afterEffect">
                                  <p:stCondLst>
                                    <p:cond delay="0"/>
                                  </p:stCondLst>
                                  <p:childTnLst>
                                    <p:anim calcmode="lin" valueType="num">
                                      <p:cBhvr>
                                        <p:cTn id="24" dur="500"/>
                                        <p:tgtEl>
                                          <p:spTgt spid="18"/>
                                        </p:tgtEl>
                                        <p:attrNameLst>
                                          <p:attrName>ppt_w</p:attrName>
                                        </p:attrNameLst>
                                      </p:cBhvr>
                                      <p:tavLst>
                                        <p:tav tm="0">
                                          <p:val>
                                            <p:strVal val="ppt_w"/>
                                          </p:val>
                                        </p:tav>
                                        <p:tav tm="100000">
                                          <p:val>
                                            <p:fltVal val="0"/>
                                          </p:val>
                                        </p:tav>
                                      </p:tavLst>
                                    </p:anim>
                                    <p:anim calcmode="lin" valueType="num">
                                      <p:cBhvr>
                                        <p:cTn id="25" dur="500"/>
                                        <p:tgtEl>
                                          <p:spTgt spid="18"/>
                                        </p:tgtEl>
                                        <p:attrNameLst>
                                          <p:attrName>ppt_h</p:attrName>
                                        </p:attrNameLst>
                                      </p:cBhvr>
                                      <p:tavLst>
                                        <p:tav tm="0">
                                          <p:val>
                                            <p:strVal val="ppt_h"/>
                                          </p:val>
                                        </p:tav>
                                        <p:tav tm="100000">
                                          <p:val>
                                            <p:fltVal val="0"/>
                                          </p:val>
                                        </p:tav>
                                      </p:tavLst>
                                    </p:anim>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5.59823E-8 -3.88889E-6 L 0.02519 -0.25845 " pathEditMode="relative" rAng="0" ptsTypes="AA">
                                      <p:cBhvr>
                                        <p:cTn id="46" dur="2000" fill="hold"/>
                                        <p:tgtEl>
                                          <p:spTgt spid="11"/>
                                        </p:tgtEl>
                                        <p:attrNameLst>
                                          <p:attrName>ppt_x</p:attrName>
                                          <p:attrName>ppt_y</p:attrName>
                                        </p:attrNameLst>
                                      </p:cBhvr>
                                      <p:rCtr x="1256" y="-12928"/>
                                    </p:animMotion>
                                  </p:childTnLst>
                                </p:cTn>
                              </p:par>
                              <p:par>
                                <p:cTn id="47" presetID="10"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par>
                          <p:cTn id="50" fill="hold">
                            <p:stCondLst>
                              <p:cond delay="2000"/>
                            </p:stCondLst>
                            <p:childTnLst>
                              <p:par>
                                <p:cTn id="51" presetID="53" presetClass="exit" presetSubtype="32" fill="hold" grpId="2" nodeType="afterEffect">
                                  <p:stCondLst>
                                    <p:cond delay="0"/>
                                  </p:stCondLst>
                                  <p:childTnLst>
                                    <p:anim calcmode="lin" valueType="num">
                                      <p:cBhvr>
                                        <p:cTn id="52" dur="500"/>
                                        <p:tgtEl>
                                          <p:spTgt spid="11"/>
                                        </p:tgtEl>
                                        <p:attrNameLst>
                                          <p:attrName>ppt_w</p:attrName>
                                        </p:attrNameLst>
                                      </p:cBhvr>
                                      <p:tavLst>
                                        <p:tav tm="0">
                                          <p:val>
                                            <p:strVal val="ppt_w"/>
                                          </p:val>
                                        </p:tav>
                                        <p:tav tm="100000">
                                          <p:val>
                                            <p:fltVal val="0"/>
                                          </p:val>
                                        </p:tav>
                                      </p:tavLst>
                                    </p:anim>
                                    <p:anim calcmode="lin" valueType="num">
                                      <p:cBhvr>
                                        <p:cTn id="53" dur="500"/>
                                        <p:tgtEl>
                                          <p:spTgt spid="11"/>
                                        </p:tgtEl>
                                        <p:attrNameLst>
                                          <p:attrName>ppt_h</p:attrName>
                                        </p:attrNameLst>
                                      </p:cBhvr>
                                      <p:tavLst>
                                        <p:tav tm="0">
                                          <p:val>
                                            <p:strVal val="ppt_h"/>
                                          </p:val>
                                        </p:tav>
                                        <p:tav tm="100000">
                                          <p:val>
                                            <p:fltVal val="0"/>
                                          </p:val>
                                        </p:tav>
                                      </p:tavLst>
                                    </p:anim>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par>
                          <p:cTn id="56" fill="hold">
                            <p:stCondLst>
                              <p:cond delay="2500"/>
                            </p:stCondLst>
                            <p:childTnLst>
                              <p:par>
                                <p:cTn id="57" presetID="10" presetClass="entr" presetSubtype="0"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500"/>
                                        <p:tgtEl>
                                          <p:spTgt spid="3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2" nodeType="clickEffect">
                                  <p:stCondLst>
                                    <p:cond delay="0"/>
                                  </p:stCondLst>
                                  <p:childTnLst>
                                    <p:animMotion origin="layout" path="M 0.00723 0.11944 L 0.74496 -0.50868 " pathEditMode="relative" rAng="0" ptsTypes="AA">
                                      <p:cBhvr>
                                        <p:cTn id="73" dur="2000" fill="hold"/>
                                        <p:tgtEl>
                                          <p:spTgt spid="23"/>
                                        </p:tgtEl>
                                        <p:attrNameLst>
                                          <p:attrName>ppt_x</p:attrName>
                                          <p:attrName>ppt_y</p:attrName>
                                        </p:attrNameLst>
                                      </p:cBhvr>
                                      <p:rCtr x="36883" y="-31412"/>
                                    </p:animMotion>
                                  </p:childTnLst>
                                </p:cTn>
                              </p:par>
                            </p:childTnLst>
                          </p:cTn>
                        </p:par>
                        <p:par>
                          <p:cTn id="74" fill="hold">
                            <p:stCondLst>
                              <p:cond delay="2000"/>
                            </p:stCondLst>
                            <p:childTnLst>
                              <p:par>
                                <p:cTn id="75" presetID="10" presetClass="exit" presetSubtype="0" fill="hold" grpId="1" nodeType="afterEffect">
                                  <p:stCondLst>
                                    <p:cond delay="0"/>
                                  </p:stCondLst>
                                  <p:childTnLst>
                                    <p:animEffect transition="out" filter="fade">
                                      <p:cBhvr>
                                        <p:cTn id="76" dur="500"/>
                                        <p:tgtEl>
                                          <p:spTgt spid="23"/>
                                        </p:tgtEl>
                                      </p:cBhvr>
                                    </p:animEffect>
                                    <p:set>
                                      <p:cBhvr>
                                        <p:cTn id="77" dur="1" fill="hold">
                                          <p:stCondLst>
                                            <p:cond delay="499"/>
                                          </p:stCondLst>
                                        </p:cTn>
                                        <p:tgtEl>
                                          <p:spTgt spid="23"/>
                                        </p:tgtEl>
                                        <p:attrNameLst>
                                          <p:attrName>style.visibility</p:attrName>
                                        </p:attrNameLst>
                                      </p:cBhvr>
                                      <p:to>
                                        <p:strVal val="hidden"/>
                                      </p:to>
                                    </p:set>
                                  </p:childTnLst>
                                </p:cTn>
                              </p:par>
                            </p:childTnLst>
                          </p:cTn>
                        </p:par>
                        <p:par>
                          <p:cTn id="78" fill="hold">
                            <p:stCondLst>
                              <p:cond delay="2500"/>
                            </p:stCondLst>
                            <p:childTnLst>
                              <p:par>
                                <p:cTn id="79" presetID="10" presetClass="entr" presetSubtype="0"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animBg="1"/>
      <p:bldP spid="27" grpId="0" animBg="1"/>
      <p:bldP spid="30" grpId="0" animBg="1"/>
      <p:bldP spid="31" grpId="0" animBg="1"/>
      <p:bldP spid="36" grpId="0" animBg="1"/>
      <p:bldP spid="37" grpId="0" animBg="1"/>
      <p:bldP spid="38" grpId="0" animBg="1"/>
      <p:bldP spid="40" grpId="0" animBg="1"/>
      <p:bldP spid="11" grpId="0"/>
      <p:bldP spid="11" grpId="1"/>
      <p:bldP spid="11" grpId="2"/>
      <p:bldP spid="23" grpId="0" animBg="1"/>
      <p:bldP spid="23" grpId="1" animBg="1"/>
      <p:bldP spid="23" grpId="2" animBg="1"/>
      <p:bldP spid="18" grpId="0" animBg="1"/>
      <p:bldP spid="18" grpId="1" animBg="1"/>
      <p:bldP spid="19" grpId="0"/>
      <p:bldP spid="19" grpId="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DECE168-4C1A-4211-A4E1-EDE6C92E293E}"/>
              </a:ext>
            </a:extLst>
          </p:cNvPr>
          <p:cNvSpPr>
            <a:spLocks noGrp="1"/>
          </p:cNvSpPr>
          <p:nvPr>
            <p:ph type="body" sz="quarter" idx="14"/>
          </p:nvPr>
        </p:nvSpPr>
        <p:spPr/>
        <p:txBody>
          <a:bodyPr/>
          <a:lstStyle/>
          <a:p>
            <a:r>
              <a:rPr lang="nl-NL" dirty="0"/>
              <a:t>Twomes</a:t>
            </a:r>
          </a:p>
          <a:p>
            <a:endParaRPr lang="nl-NL" dirty="0"/>
          </a:p>
        </p:txBody>
      </p:sp>
      <p:sp>
        <p:nvSpPr>
          <p:cNvPr id="4" name="Titel 3">
            <a:extLst>
              <a:ext uri="{FF2B5EF4-FFF2-40B4-BE49-F238E27FC236}">
                <a16:creationId xmlns:a16="http://schemas.microsoft.com/office/drawing/2014/main" id="{F9C07BA7-A5A3-47BF-979D-0D51D3A391F6}"/>
              </a:ext>
            </a:extLst>
          </p:cNvPr>
          <p:cNvSpPr>
            <a:spLocks noGrp="1"/>
          </p:cNvSpPr>
          <p:nvPr>
            <p:ph type="title"/>
          </p:nvPr>
        </p:nvSpPr>
        <p:spPr/>
        <p:txBody>
          <a:bodyPr/>
          <a:lstStyle/>
          <a:p>
            <a:r>
              <a:rPr lang="nl-NL" err="1"/>
              <a:t>Occupancy</a:t>
            </a:r>
            <a:r>
              <a:rPr lang="nl-NL"/>
              <a:t>, </a:t>
            </a:r>
            <a:r>
              <a:rPr lang="nl-NL" err="1"/>
              <a:t>ventilation</a:t>
            </a:r>
            <a:r>
              <a:rPr lang="nl-NL"/>
              <a:t> &amp; CO</a:t>
            </a:r>
            <a:r>
              <a:rPr lang="nl-NL" baseline="-25000"/>
              <a:t>2 </a:t>
            </a:r>
            <a:r>
              <a:rPr lang="nl-NL" err="1"/>
              <a:t>concentration</a:t>
            </a:r>
            <a:endParaRPr lang="nl-NL" baseline="-25000"/>
          </a:p>
        </p:txBody>
      </p:sp>
      <p:graphicFrame>
        <p:nvGraphicFramePr>
          <p:cNvPr id="9" name="Content Placeholder 8">
            <a:extLst>
              <a:ext uri="{FF2B5EF4-FFF2-40B4-BE49-F238E27FC236}">
                <a16:creationId xmlns:a16="http://schemas.microsoft.com/office/drawing/2014/main" id="{499F0BB4-8290-4E37-80D0-40F2C372F715}"/>
              </a:ext>
            </a:extLst>
          </p:cNvPr>
          <p:cNvGraphicFramePr>
            <a:graphicFrameLocks noGrp="1"/>
          </p:cNvGraphicFramePr>
          <p:nvPr>
            <p:ph idx="1"/>
          </p:nvPr>
        </p:nvGraphicFramePr>
        <p:xfrm>
          <a:off x="1231900" y="3826162"/>
          <a:ext cx="21007388" cy="585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2" descr="conference-room icon">
            <a:extLst>
              <a:ext uri="{FF2B5EF4-FFF2-40B4-BE49-F238E27FC236}">
                <a16:creationId xmlns:a16="http://schemas.microsoft.com/office/drawing/2014/main" id="{E0CCA1EE-11A7-4C59-B20D-3FE88D9A01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3081" y="7227345"/>
            <a:ext cx="1281086" cy="12810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n icon">
            <a:extLst>
              <a:ext uri="{FF2B5EF4-FFF2-40B4-BE49-F238E27FC236}">
                <a16:creationId xmlns:a16="http://schemas.microsoft.com/office/drawing/2014/main" id="{F437BDF8-9E2D-4CFD-A22E-AF5639CDBE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70697" y="7225720"/>
            <a:ext cx="1284336" cy="12843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79EDF3A-ACC5-416A-AAFA-81629DAC0038}"/>
              </a:ext>
            </a:extLst>
          </p:cNvPr>
          <p:cNvSpPr txBox="1"/>
          <p:nvPr/>
        </p:nvSpPr>
        <p:spPr>
          <a:xfrm>
            <a:off x="17998240" y="12865395"/>
            <a:ext cx="4239967" cy="369332"/>
          </a:xfrm>
          <a:prstGeom prst="rect">
            <a:avLst/>
          </a:prstGeom>
          <a:noFill/>
        </p:spPr>
        <p:txBody>
          <a:bodyPr wrap="square">
            <a:spAutoFit/>
          </a:bodyPr>
          <a:lstStyle/>
          <a:p>
            <a:r>
              <a:rPr lang="en-US">
                <a:hlinkClick r:id="rId10"/>
              </a:rPr>
              <a:t>CO</a:t>
            </a:r>
            <a:r>
              <a:rPr lang="en-US" baseline="-25000">
                <a:hlinkClick r:id="rId10"/>
              </a:rPr>
              <a:t>2</a:t>
            </a:r>
            <a:r>
              <a:rPr lang="en-US">
                <a:hlinkClick r:id="rId10"/>
              </a:rPr>
              <a:t> icons created by </a:t>
            </a:r>
            <a:r>
              <a:rPr lang="en-US" err="1">
                <a:hlinkClick r:id="rId10"/>
              </a:rPr>
              <a:t>Freepik</a:t>
            </a:r>
            <a:r>
              <a:rPr lang="en-US">
                <a:hlinkClick r:id="rId10"/>
              </a:rPr>
              <a:t> - </a:t>
            </a:r>
            <a:r>
              <a:rPr lang="en-US" err="1">
                <a:hlinkClick r:id="rId10"/>
              </a:rPr>
              <a:t>Flaticon</a:t>
            </a:r>
            <a:endParaRPr lang="nl-NL"/>
          </a:p>
        </p:txBody>
      </p:sp>
      <p:pic>
        <p:nvPicPr>
          <p:cNvPr id="1030" name="Picture 6">
            <a:extLst>
              <a:ext uri="{FF2B5EF4-FFF2-40B4-BE49-F238E27FC236}">
                <a16:creationId xmlns:a16="http://schemas.microsoft.com/office/drawing/2014/main" id="{2CF7CD27-1643-4283-B79F-C7D081C65FC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151508" y="7226533"/>
            <a:ext cx="1282711" cy="128271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1B6F6C6-1196-40B7-874A-886133CB9852}"/>
              </a:ext>
            </a:extLst>
          </p:cNvPr>
          <p:cNvSpPr txBox="1"/>
          <p:nvPr/>
        </p:nvSpPr>
        <p:spPr>
          <a:xfrm>
            <a:off x="1529440" y="9524665"/>
            <a:ext cx="3868367" cy="954107"/>
          </a:xfrm>
          <a:prstGeom prst="rect">
            <a:avLst/>
          </a:prstGeom>
          <a:noFill/>
        </p:spPr>
        <p:txBody>
          <a:bodyPr wrap="none" rtlCol="0">
            <a:spAutoFit/>
          </a:bodyPr>
          <a:lstStyle/>
          <a:p>
            <a:pPr algn="ctr"/>
            <a:r>
              <a:rPr lang="nl-NL" sz="2800">
                <a:solidFill>
                  <a:srgbClr val="00B050"/>
                </a:solidFill>
                <a:latin typeface="Roboto Black" panose="02000000000000000000" pitchFamily="2" charset="0"/>
                <a:ea typeface="Roboto Black" panose="02000000000000000000" pitchFamily="2" charset="0"/>
              </a:rPr>
              <a:t>Bluetooth</a:t>
            </a:r>
          </a:p>
          <a:p>
            <a:pPr algn="ctr"/>
            <a:r>
              <a:rPr lang="nl-NL" sz="2800" err="1">
                <a:solidFill>
                  <a:srgbClr val="FAA61A"/>
                </a:solidFill>
                <a:latin typeface="Roboto Black" panose="02000000000000000000" pitchFamily="2" charset="0"/>
                <a:ea typeface="Roboto Black" panose="02000000000000000000" pitchFamily="2" charset="0"/>
              </a:rPr>
              <a:t>Passive</a:t>
            </a:r>
            <a:r>
              <a:rPr lang="nl-NL" sz="2800">
                <a:solidFill>
                  <a:srgbClr val="FAA61A"/>
                </a:solidFill>
                <a:latin typeface="Roboto Black" panose="02000000000000000000" pitchFamily="2" charset="0"/>
                <a:ea typeface="Roboto Black" panose="02000000000000000000" pitchFamily="2" charset="0"/>
              </a:rPr>
              <a:t> </a:t>
            </a:r>
            <a:r>
              <a:rPr lang="nl-NL" sz="2800" err="1">
                <a:solidFill>
                  <a:srgbClr val="FAA61A"/>
                </a:solidFill>
                <a:latin typeface="Roboto Black" panose="02000000000000000000" pitchFamily="2" charset="0"/>
                <a:ea typeface="Roboto Black" panose="02000000000000000000" pitchFamily="2" charset="0"/>
              </a:rPr>
              <a:t>InfraRed</a:t>
            </a:r>
            <a:r>
              <a:rPr lang="nl-NL" sz="2800">
                <a:solidFill>
                  <a:srgbClr val="FAA61A"/>
                </a:solidFill>
                <a:latin typeface="Roboto Black" panose="02000000000000000000" pitchFamily="2" charset="0"/>
                <a:ea typeface="Roboto Black" panose="02000000000000000000" pitchFamily="2" charset="0"/>
              </a:rPr>
              <a:t> (PIR)</a:t>
            </a:r>
          </a:p>
        </p:txBody>
      </p:sp>
      <p:sp>
        <p:nvSpPr>
          <p:cNvPr id="24" name="TextBox 23">
            <a:extLst>
              <a:ext uri="{FF2B5EF4-FFF2-40B4-BE49-F238E27FC236}">
                <a16:creationId xmlns:a16="http://schemas.microsoft.com/office/drawing/2014/main" id="{61A80CC4-3548-4E19-8101-3E21D7A9B86A}"/>
              </a:ext>
            </a:extLst>
          </p:cNvPr>
          <p:cNvSpPr txBox="1"/>
          <p:nvPr/>
        </p:nvSpPr>
        <p:spPr>
          <a:xfrm>
            <a:off x="18017377" y="9740108"/>
            <a:ext cx="3550972" cy="523220"/>
          </a:xfrm>
          <a:prstGeom prst="rect">
            <a:avLst/>
          </a:prstGeom>
          <a:noFill/>
        </p:spPr>
        <p:txBody>
          <a:bodyPr wrap="none" rtlCol="0">
            <a:spAutoFit/>
          </a:bodyPr>
          <a:lstStyle/>
          <a:p>
            <a:pPr algn="ctr"/>
            <a:r>
              <a:rPr lang="nl-NL" sz="2800">
                <a:solidFill>
                  <a:srgbClr val="00B050"/>
                </a:solidFill>
                <a:latin typeface="Roboto Black" panose="02000000000000000000" pitchFamily="2" charset="0"/>
                <a:ea typeface="Roboto Black" panose="02000000000000000000" pitchFamily="2" charset="0"/>
              </a:rPr>
              <a:t>CO</a:t>
            </a:r>
            <a:r>
              <a:rPr lang="nl-NL" sz="2800" baseline="-25000">
                <a:solidFill>
                  <a:srgbClr val="00B050"/>
                </a:solidFill>
                <a:latin typeface="Roboto Black" panose="02000000000000000000" pitchFamily="2" charset="0"/>
                <a:ea typeface="Roboto Black" panose="02000000000000000000" pitchFamily="2" charset="0"/>
              </a:rPr>
              <a:t>2 </a:t>
            </a:r>
            <a:r>
              <a:rPr lang="nl-NL" sz="2800">
                <a:solidFill>
                  <a:srgbClr val="00B050"/>
                </a:solidFill>
                <a:latin typeface="Roboto Black" panose="02000000000000000000" pitchFamily="2" charset="0"/>
                <a:ea typeface="Roboto Black" panose="02000000000000000000" pitchFamily="2" charset="0"/>
              </a:rPr>
              <a:t>sensor (SDC41)</a:t>
            </a:r>
          </a:p>
        </p:txBody>
      </p:sp>
      <p:sp>
        <p:nvSpPr>
          <p:cNvPr id="25" name="TextBox 24">
            <a:extLst>
              <a:ext uri="{FF2B5EF4-FFF2-40B4-BE49-F238E27FC236}">
                <a16:creationId xmlns:a16="http://schemas.microsoft.com/office/drawing/2014/main" id="{007A72B2-76C1-4221-B405-BCE2740C66EF}"/>
              </a:ext>
            </a:extLst>
          </p:cNvPr>
          <p:cNvSpPr txBox="1"/>
          <p:nvPr/>
        </p:nvSpPr>
        <p:spPr>
          <a:xfrm>
            <a:off x="10461901" y="9524665"/>
            <a:ext cx="2491388" cy="954107"/>
          </a:xfrm>
          <a:prstGeom prst="rect">
            <a:avLst/>
          </a:prstGeom>
          <a:noFill/>
        </p:spPr>
        <p:txBody>
          <a:bodyPr wrap="none" rtlCol="0">
            <a:spAutoFit/>
          </a:bodyPr>
          <a:lstStyle/>
          <a:p>
            <a:pPr algn="ctr"/>
            <a:r>
              <a:rPr lang="nl-NL" sz="2800">
                <a:solidFill>
                  <a:srgbClr val="FAA61A"/>
                </a:solidFill>
                <a:latin typeface="Roboto Black" panose="02000000000000000000" pitchFamily="2" charset="0"/>
                <a:ea typeface="Roboto Black" panose="02000000000000000000" pitchFamily="2" charset="0"/>
              </a:rPr>
              <a:t>Electricity </a:t>
            </a:r>
            <a:r>
              <a:rPr lang="nl-NL" sz="2800" err="1">
                <a:solidFill>
                  <a:srgbClr val="FAA61A"/>
                </a:solidFill>
                <a:latin typeface="Roboto Black" panose="02000000000000000000" pitchFamily="2" charset="0"/>
                <a:ea typeface="Roboto Black" panose="02000000000000000000" pitchFamily="2" charset="0"/>
              </a:rPr>
              <a:t>use</a:t>
            </a:r>
            <a:endParaRPr lang="nl-NL" sz="2800">
              <a:solidFill>
                <a:srgbClr val="FAA61A"/>
              </a:solidFill>
              <a:latin typeface="Roboto Black" panose="02000000000000000000" pitchFamily="2" charset="0"/>
              <a:ea typeface="Roboto Black" panose="02000000000000000000" pitchFamily="2" charset="0"/>
            </a:endParaRPr>
          </a:p>
          <a:p>
            <a:pPr algn="ctr"/>
            <a:r>
              <a:rPr lang="nl-NL" sz="2800">
                <a:solidFill>
                  <a:schemeClr val="bg1">
                    <a:lumMod val="65000"/>
                  </a:schemeClr>
                </a:solidFill>
                <a:latin typeface="Roboto Black" panose="02000000000000000000" pitchFamily="2" charset="0"/>
                <a:ea typeface="Roboto Black" panose="02000000000000000000" pitchFamily="2" charset="0"/>
              </a:rPr>
              <a:t>Heat </a:t>
            </a:r>
            <a:r>
              <a:rPr lang="nl-NL" sz="2800" err="1">
                <a:solidFill>
                  <a:schemeClr val="bg1">
                    <a:lumMod val="65000"/>
                  </a:schemeClr>
                </a:solidFill>
                <a:latin typeface="Roboto Black" panose="02000000000000000000" pitchFamily="2" charset="0"/>
                <a:ea typeface="Roboto Black" panose="02000000000000000000" pitchFamily="2" charset="0"/>
              </a:rPr>
              <a:t>loss</a:t>
            </a:r>
            <a:endParaRPr lang="nl-NL" sz="2800">
              <a:solidFill>
                <a:schemeClr val="bg1">
                  <a:lumMod val="65000"/>
                </a:schemeClr>
              </a:solidFill>
              <a:latin typeface="Roboto Black" panose="02000000000000000000" pitchFamily="2" charset="0"/>
              <a:ea typeface="Roboto Black" panose="02000000000000000000" pitchFamily="2" charset="0"/>
            </a:endParaRPr>
          </a:p>
        </p:txBody>
      </p:sp>
      <p:sp>
        <p:nvSpPr>
          <p:cNvPr id="2" name="TextBox 1">
            <a:extLst>
              <a:ext uri="{FF2B5EF4-FFF2-40B4-BE49-F238E27FC236}">
                <a16:creationId xmlns:a16="http://schemas.microsoft.com/office/drawing/2014/main" id="{C33CC547-F1D9-43BC-955E-841C3E324D36}"/>
              </a:ext>
            </a:extLst>
          </p:cNvPr>
          <p:cNvSpPr txBox="1"/>
          <p:nvPr/>
        </p:nvSpPr>
        <p:spPr>
          <a:xfrm>
            <a:off x="7553882" y="11138569"/>
            <a:ext cx="8105104" cy="2939266"/>
          </a:xfrm>
          <a:prstGeom prst="rect">
            <a:avLst/>
          </a:prstGeom>
          <a:noFill/>
        </p:spPr>
        <p:txBody>
          <a:bodyPr wrap="none" rtlCol="0">
            <a:spAutoFit/>
          </a:bodyPr>
          <a:lstStyle/>
          <a:p>
            <a:pPr algn="ctr">
              <a:lnSpc>
                <a:spcPct val="200000"/>
              </a:lnSpc>
            </a:pPr>
            <a:r>
              <a:rPr lang="nl-NL" sz="2400" dirty="0" err="1">
                <a:latin typeface="Roboto Light" panose="02000000000000000000" pitchFamily="2" charset="0"/>
                <a:ea typeface="Roboto Light" panose="02000000000000000000" pitchFamily="2" charset="0"/>
              </a:rPr>
              <a:t>And</a:t>
            </a:r>
            <a:r>
              <a:rPr lang="nl-NL" sz="2400" dirty="0">
                <a:latin typeface="Roboto Light" panose="02000000000000000000" pitchFamily="2" charset="0"/>
                <a:ea typeface="Roboto Light" panose="02000000000000000000" pitchFamily="2" charset="0"/>
              </a:rPr>
              <a:t> </a:t>
            </a:r>
            <a:r>
              <a:rPr lang="nl-NL" sz="2400" dirty="0" err="1">
                <a:latin typeface="Roboto Light" panose="02000000000000000000" pitchFamily="2" charset="0"/>
                <a:ea typeface="Roboto Light" panose="02000000000000000000" pitchFamily="2" charset="0"/>
              </a:rPr>
              <a:t>hence</a:t>
            </a:r>
            <a:r>
              <a:rPr lang="nl-NL" sz="2400" dirty="0">
                <a:latin typeface="Roboto Light" panose="02000000000000000000" pitchFamily="2" charset="0"/>
                <a:ea typeface="Roboto Light" panose="02000000000000000000" pitchFamily="2" charset="0"/>
              </a:rPr>
              <a:t> </a:t>
            </a:r>
            <a:r>
              <a:rPr lang="nl-NL" sz="2400" dirty="0" err="1">
                <a:latin typeface="Roboto Light" panose="02000000000000000000" pitchFamily="2" charset="0"/>
                <a:ea typeface="Roboto Light" panose="02000000000000000000" pitchFamily="2" charset="0"/>
              </a:rPr>
              <a:t>also</a:t>
            </a:r>
            <a:r>
              <a:rPr lang="nl-NL" sz="2400" dirty="0">
                <a:latin typeface="Roboto Light" panose="02000000000000000000" pitchFamily="2" charset="0"/>
                <a:ea typeface="Roboto Light" panose="02000000000000000000" pitchFamily="2" charset="0"/>
              </a:rPr>
              <a:t> (</a:t>
            </a:r>
            <a:r>
              <a:rPr lang="nl-NL" sz="2400" dirty="0" err="1">
                <a:latin typeface="Roboto Light" panose="02000000000000000000" pitchFamily="2" charset="0"/>
                <a:ea typeface="Roboto Light" panose="02000000000000000000" pitchFamily="2" charset="0"/>
              </a:rPr>
              <a:t>simplified</a:t>
            </a:r>
            <a:r>
              <a:rPr lang="nl-NL" sz="2400" dirty="0">
                <a:latin typeface="Roboto Light" panose="02000000000000000000" pitchFamily="2" charset="0"/>
                <a:ea typeface="Roboto Light" panose="02000000000000000000" pitchFamily="2" charset="0"/>
              </a:rPr>
              <a:t>)</a:t>
            </a:r>
          </a:p>
          <a:p>
            <a:pPr algn="ctr">
              <a:lnSpc>
                <a:spcPct val="200000"/>
              </a:lnSpc>
            </a:pPr>
            <a:r>
              <a:rPr lang="nl-NL" sz="2400" dirty="0" err="1">
                <a:latin typeface="Roboto" panose="02000000000000000000" pitchFamily="2" charset="0"/>
                <a:ea typeface="Roboto" panose="02000000000000000000" pitchFamily="2" charset="0"/>
              </a:rPr>
              <a:t>occupancy</a:t>
            </a:r>
            <a:r>
              <a:rPr lang="nl-NL" sz="2400" dirty="0">
                <a:latin typeface="Roboto" panose="02000000000000000000" pitchFamily="2" charset="0"/>
                <a:ea typeface="Roboto" panose="02000000000000000000" pitchFamily="2" charset="0"/>
              </a:rPr>
              <a:t> – CO</a:t>
            </a:r>
            <a:r>
              <a:rPr lang="nl-NL" sz="2400" baseline="-25000" dirty="0">
                <a:latin typeface="Roboto" panose="02000000000000000000" pitchFamily="2" charset="0"/>
                <a:ea typeface="Roboto" panose="02000000000000000000" pitchFamily="2" charset="0"/>
              </a:rPr>
              <a:t>2</a:t>
            </a:r>
            <a:r>
              <a:rPr lang="nl-NL" sz="2400" dirty="0">
                <a:latin typeface="Roboto" panose="02000000000000000000" pitchFamily="2" charset="0"/>
                <a:ea typeface="Roboto" panose="02000000000000000000" pitchFamily="2" charset="0"/>
              </a:rPr>
              <a:t> </a:t>
            </a:r>
            <a:r>
              <a:rPr lang="nl-NL" sz="2400" dirty="0" err="1">
                <a:latin typeface="Roboto" panose="02000000000000000000" pitchFamily="2" charset="0"/>
                <a:ea typeface="Roboto" panose="02000000000000000000" pitchFamily="2" charset="0"/>
              </a:rPr>
              <a:t>concentration</a:t>
            </a:r>
            <a:r>
              <a:rPr lang="nl-NL" sz="2400" dirty="0">
                <a:latin typeface="Roboto" panose="02000000000000000000" pitchFamily="2" charset="0"/>
                <a:ea typeface="Roboto" panose="02000000000000000000" pitchFamily="2" charset="0"/>
              </a:rPr>
              <a:t> = </a:t>
            </a:r>
            <a:r>
              <a:rPr lang="nl-NL" sz="2400" dirty="0" err="1">
                <a:latin typeface="Roboto" panose="02000000000000000000" pitchFamily="2" charset="0"/>
                <a:ea typeface="Roboto" panose="02000000000000000000" pitchFamily="2" charset="0"/>
              </a:rPr>
              <a:t>ventilation</a:t>
            </a:r>
            <a:r>
              <a:rPr lang="nl-NL" sz="2400" dirty="0">
                <a:latin typeface="Roboto" panose="02000000000000000000" pitchFamily="2" charset="0"/>
                <a:ea typeface="Roboto" panose="02000000000000000000" pitchFamily="2" charset="0"/>
              </a:rPr>
              <a:t> (~ heat </a:t>
            </a:r>
            <a:r>
              <a:rPr lang="nl-NL" sz="2400" dirty="0" err="1">
                <a:latin typeface="Roboto" panose="02000000000000000000" pitchFamily="2" charset="0"/>
                <a:ea typeface="Roboto" panose="02000000000000000000" pitchFamily="2" charset="0"/>
              </a:rPr>
              <a:t>loss</a:t>
            </a:r>
            <a:r>
              <a:rPr lang="nl-NL" sz="2400" dirty="0">
                <a:latin typeface="Roboto" panose="02000000000000000000" pitchFamily="2" charset="0"/>
                <a:ea typeface="Roboto" panose="02000000000000000000" pitchFamily="2" charset="0"/>
              </a:rPr>
              <a:t>)</a:t>
            </a:r>
          </a:p>
          <a:p>
            <a:pPr algn="ctr">
              <a:lnSpc>
                <a:spcPct val="200000"/>
              </a:lnSpc>
            </a:pPr>
            <a:r>
              <a:rPr lang="nl-NL" sz="2400" dirty="0">
                <a:latin typeface="Roboto" panose="02000000000000000000" pitchFamily="2" charset="0"/>
                <a:ea typeface="Roboto" panose="02000000000000000000" pitchFamily="2" charset="0"/>
              </a:rPr>
              <a:t>CO</a:t>
            </a:r>
            <a:r>
              <a:rPr lang="nl-NL" sz="2400" baseline="-25000" dirty="0">
                <a:latin typeface="Roboto" panose="02000000000000000000" pitchFamily="2" charset="0"/>
                <a:ea typeface="Roboto" panose="02000000000000000000" pitchFamily="2" charset="0"/>
              </a:rPr>
              <a:t>2</a:t>
            </a:r>
            <a:r>
              <a:rPr lang="nl-NL" sz="2400" dirty="0">
                <a:latin typeface="Roboto" panose="02000000000000000000" pitchFamily="2" charset="0"/>
                <a:ea typeface="Roboto" panose="02000000000000000000" pitchFamily="2" charset="0"/>
              </a:rPr>
              <a:t> </a:t>
            </a:r>
            <a:r>
              <a:rPr lang="nl-NL" sz="2400" dirty="0" err="1">
                <a:latin typeface="Roboto" panose="02000000000000000000" pitchFamily="2" charset="0"/>
                <a:ea typeface="Roboto" panose="02000000000000000000" pitchFamily="2" charset="0"/>
              </a:rPr>
              <a:t>concentration</a:t>
            </a:r>
            <a:r>
              <a:rPr lang="nl-NL" sz="2400" dirty="0">
                <a:latin typeface="Roboto" panose="02000000000000000000" pitchFamily="2" charset="0"/>
                <a:ea typeface="Roboto" panose="02000000000000000000" pitchFamily="2" charset="0"/>
              </a:rPr>
              <a:t> – </a:t>
            </a:r>
            <a:r>
              <a:rPr lang="nl-NL" sz="2400" dirty="0" err="1">
                <a:latin typeface="Roboto" panose="02000000000000000000" pitchFamily="2" charset="0"/>
                <a:ea typeface="Roboto" panose="02000000000000000000" pitchFamily="2" charset="0"/>
              </a:rPr>
              <a:t>ventilation</a:t>
            </a:r>
            <a:r>
              <a:rPr lang="nl-NL" sz="2400" dirty="0">
                <a:latin typeface="Roboto" panose="02000000000000000000" pitchFamily="2" charset="0"/>
                <a:ea typeface="Roboto" panose="02000000000000000000" pitchFamily="2" charset="0"/>
              </a:rPr>
              <a:t> = </a:t>
            </a:r>
            <a:r>
              <a:rPr lang="nl-NL" sz="2400" dirty="0" err="1">
                <a:latin typeface="Roboto" panose="02000000000000000000" pitchFamily="2" charset="0"/>
                <a:ea typeface="Roboto" panose="02000000000000000000" pitchFamily="2" charset="0"/>
              </a:rPr>
              <a:t>occupancy</a:t>
            </a:r>
            <a:endParaRPr lang="nl-NL" sz="2400" dirty="0">
              <a:latin typeface="Roboto" panose="02000000000000000000" pitchFamily="2" charset="0"/>
              <a:ea typeface="Roboto" panose="02000000000000000000" pitchFamily="2" charset="0"/>
            </a:endParaRPr>
          </a:p>
          <a:p>
            <a:pPr algn="ctr">
              <a:lnSpc>
                <a:spcPct val="200000"/>
              </a:lnSpc>
            </a:pPr>
            <a:endParaRPr lang="nl-NL" sz="2400" dirty="0">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27922203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5F08BBD-0ECE-31AB-0A32-CB9C04217361}"/>
              </a:ext>
            </a:extLst>
          </p:cNvPr>
          <p:cNvSpPr>
            <a:spLocks noGrp="1"/>
          </p:cNvSpPr>
          <p:nvPr>
            <p:ph idx="15"/>
          </p:nvPr>
        </p:nvSpPr>
        <p:spPr>
          <a:xfrm>
            <a:off x="12193585" y="5613991"/>
            <a:ext cx="11296335" cy="5854134"/>
          </a:xfrm>
        </p:spPr>
        <p:txBody>
          <a:bodyPr>
            <a:normAutofit fontScale="62500" lnSpcReduction="20000"/>
          </a:bodyPr>
          <a:lstStyle/>
          <a:p>
            <a:pPr marL="0" indent="0">
              <a:lnSpc>
                <a:spcPct val="120000"/>
              </a:lnSpc>
              <a:buNone/>
            </a:pPr>
            <a:r>
              <a:rPr lang="nl-NL" sz="6600" dirty="0"/>
              <a:t>Tools, equipment</a:t>
            </a:r>
          </a:p>
          <a:p>
            <a:pPr>
              <a:lnSpc>
                <a:spcPct val="120000"/>
              </a:lnSpc>
            </a:pPr>
            <a:r>
              <a:rPr lang="nl-NL" sz="6600" dirty="0" err="1">
                <a:solidFill>
                  <a:srgbClr val="1EBCC5"/>
                </a:solidFill>
              </a:rPr>
              <a:t>Existing</a:t>
            </a:r>
            <a:r>
              <a:rPr lang="nl-NL" sz="6600" dirty="0">
                <a:solidFill>
                  <a:srgbClr val="1EBCC5"/>
                </a:solidFill>
              </a:rPr>
              <a:t> homes/equipment/databases (blue)</a:t>
            </a:r>
            <a:endParaRPr lang="nl-NL" sz="6600" dirty="0"/>
          </a:p>
          <a:p>
            <a:pPr marL="914400" lvl="1" indent="0">
              <a:lnSpc>
                <a:spcPct val="120000"/>
              </a:lnSpc>
              <a:buNone/>
            </a:pPr>
            <a:r>
              <a:rPr lang="nl-NL" sz="5200" dirty="0">
                <a:solidFill>
                  <a:srgbClr val="1EBCC5"/>
                </a:solidFill>
              </a:rPr>
              <a:t>Boiler, </a:t>
            </a:r>
            <a:r>
              <a:rPr lang="nl-NL" sz="5200" dirty="0" err="1">
                <a:solidFill>
                  <a:srgbClr val="1EBCC5"/>
                </a:solidFill>
              </a:rPr>
              <a:t>thermostat</a:t>
            </a:r>
            <a:r>
              <a:rPr lang="nl-NL" sz="5200" dirty="0">
                <a:solidFill>
                  <a:srgbClr val="1EBCC5"/>
                </a:solidFill>
              </a:rPr>
              <a:t>, smart meter, Wi-Fi, app, KNMI, …</a:t>
            </a:r>
          </a:p>
          <a:p>
            <a:pPr>
              <a:lnSpc>
                <a:spcPct val="120000"/>
              </a:lnSpc>
            </a:pPr>
            <a:r>
              <a:rPr lang="nl-NL" sz="6600" dirty="0">
                <a:solidFill>
                  <a:srgbClr val="F16682"/>
                </a:solidFill>
              </a:rPr>
              <a:t>Data </a:t>
            </a:r>
            <a:r>
              <a:rPr lang="nl-NL" sz="6600" dirty="0" err="1">
                <a:solidFill>
                  <a:srgbClr val="F16682"/>
                </a:solidFill>
              </a:rPr>
              <a:t>acquisition</a:t>
            </a:r>
            <a:r>
              <a:rPr lang="nl-NL" sz="6600" dirty="0">
                <a:solidFill>
                  <a:srgbClr val="F16682"/>
                </a:solidFill>
              </a:rPr>
              <a:t> tools</a:t>
            </a:r>
          </a:p>
          <a:p>
            <a:pPr marL="914400" lvl="1" indent="0">
              <a:lnSpc>
                <a:spcPct val="120000"/>
              </a:lnSpc>
              <a:buNone/>
            </a:pPr>
            <a:r>
              <a:rPr lang="nl-NL" sz="5200" dirty="0" err="1">
                <a:solidFill>
                  <a:srgbClr val="F16682"/>
                </a:solidFill>
              </a:rPr>
              <a:t>Measurement</a:t>
            </a:r>
            <a:r>
              <a:rPr lang="nl-NL" sz="5200" dirty="0">
                <a:solidFill>
                  <a:srgbClr val="F16682"/>
                </a:solidFill>
              </a:rPr>
              <a:t> </a:t>
            </a:r>
            <a:r>
              <a:rPr lang="nl-NL" sz="5200" dirty="0" err="1">
                <a:solidFill>
                  <a:srgbClr val="F16682"/>
                </a:solidFill>
              </a:rPr>
              <a:t>devices</a:t>
            </a:r>
            <a:r>
              <a:rPr lang="nl-NL" sz="5200" dirty="0">
                <a:solidFill>
                  <a:srgbClr val="F16682"/>
                </a:solidFill>
              </a:rPr>
              <a:t>, WarmteWachter</a:t>
            </a:r>
          </a:p>
          <a:p>
            <a:pPr>
              <a:lnSpc>
                <a:spcPct val="120000"/>
              </a:lnSpc>
            </a:pPr>
            <a:r>
              <a:rPr lang="nl-NL" sz="6600" dirty="0">
                <a:solidFill>
                  <a:srgbClr val="B1D249"/>
                </a:solidFill>
              </a:rPr>
              <a:t>Analysis</a:t>
            </a:r>
          </a:p>
          <a:p>
            <a:pPr lvl="1">
              <a:lnSpc>
                <a:spcPct val="120000"/>
              </a:lnSpc>
            </a:pPr>
            <a:r>
              <a:rPr lang="nl-NL" dirty="0">
                <a:solidFill>
                  <a:srgbClr val="B1D249"/>
                </a:solidFill>
              </a:rPr>
              <a:t>Twomes analysis model, GEKKO code</a:t>
            </a:r>
            <a:endParaRPr lang="nl-NL" dirty="0"/>
          </a:p>
        </p:txBody>
      </p:sp>
      <p:sp>
        <p:nvSpPr>
          <p:cNvPr id="2" name="Tijdelijke aanduiding voor inhoud 1">
            <a:extLst>
              <a:ext uri="{FF2B5EF4-FFF2-40B4-BE49-F238E27FC236}">
                <a16:creationId xmlns:a16="http://schemas.microsoft.com/office/drawing/2014/main" id="{F835B366-B080-4DCE-B740-CC977F4B6808}"/>
              </a:ext>
            </a:extLst>
          </p:cNvPr>
          <p:cNvSpPr>
            <a:spLocks noGrp="1"/>
          </p:cNvSpPr>
          <p:nvPr>
            <p:ph idx="1"/>
          </p:nvPr>
        </p:nvSpPr>
        <p:spPr/>
        <p:txBody>
          <a:bodyPr>
            <a:normAutofit fontScale="62500" lnSpcReduction="20000"/>
          </a:bodyPr>
          <a:lstStyle/>
          <a:p>
            <a:pPr marL="0" indent="0">
              <a:lnSpc>
                <a:spcPct val="120000"/>
              </a:lnSpc>
              <a:buNone/>
            </a:pPr>
            <a:r>
              <a:rPr lang="nl-NL" sz="6600" dirty="0"/>
              <a:t>Data</a:t>
            </a:r>
          </a:p>
          <a:p>
            <a:pPr>
              <a:lnSpc>
                <a:spcPct val="120000"/>
              </a:lnSpc>
            </a:pPr>
            <a:r>
              <a:rPr lang="nl-NL" sz="6600" dirty="0" err="1">
                <a:solidFill>
                  <a:srgbClr val="1EBCC5"/>
                </a:solidFill>
              </a:rPr>
              <a:t>Fixed</a:t>
            </a:r>
            <a:r>
              <a:rPr lang="nl-NL" sz="6600" dirty="0">
                <a:solidFill>
                  <a:srgbClr val="1EBCC5"/>
                </a:solidFill>
              </a:rPr>
              <a:t> model parameters (blue)</a:t>
            </a:r>
            <a:endParaRPr lang="nl-NL" sz="6600" dirty="0"/>
          </a:p>
          <a:p>
            <a:pPr marL="914400" lvl="1" indent="0">
              <a:lnSpc>
                <a:spcPct val="120000"/>
              </a:lnSpc>
              <a:buNone/>
            </a:pPr>
            <a:r>
              <a:rPr lang="nl-NL" sz="5200" dirty="0" err="1">
                <a:solidFill>
                  <a:srgbClr val="1EBCC5"/>
                </a:solidFill>
              </a:rPr>
              <a:t>population</a:t>
            </a:r>
            <a:r>
              <a:rPr lang="nl-NL" sz="5200" dirty="0">
                <a:solidFill>
                  <a:srgbClr val="1EBCC5"/>
                </a:solidFill>
              </a:rPr>
              <a:t> </a:t>
            </a:r>
            <a:r>
              <a:rPr lang="nl-NL" sz="5200" dirty="0" err="1">
                <a:solidFill>
                  <a:srgbClr val="1EBCC5"/>
                </a:solidFill>
              </a:rPr>
              <a:t>averages</a:t>
            </a:r>
            <a:r>
              <a:rPr lang="nl-NL" sz="5200" dirty="0">
                <a:solidFill>
                  <a:srgbClr val="1EBCC5"/>
                </a:solidFill>
              </a:rPr>
              <a:t>, constant in time horizon</a:t>
            </a:r>
          </a:p>
          <a:p>
            <a:pPr>
              <a:lnSpc>
                <a:spcPct val="120000"/>
              </a:lnSpc>
            </a:pPr>
            <a:r>
              <a:rPr lang="nl-NL" sz="6600" dirty="0" err="1">
                <a:solidFill>
                  <a:srgbClr val="F16682"/>
                </a:solidFill>
              </a:rPr>
              <a:t>Measured</a:t>
            </a:r>
            <a:r>
              <a:rPr lang="nl-NL" sz="6600" dirty="0">
                <a:solidFill>
                  <a:srgbClr val="F16682"/>
                </a:solidFill>
              </a:rPr>
              <a:t> input data (pink)</a:t>
            </a:r>
          </a:p>
          <a:p>
            <a:pPr marL="914400" lvl="1" indent="0">
              <a:lnSpc>
                <a:spcPct val="120000"/>
              </a:lnSpc>
              <a:buNone/>
            </a:pPr>
            <a:r>
              <a:rPr lang="nl-NL" sz="5200" dirty="0">
                <a:solidFill>
                  <a:srgbClr val="F16682"/>
                </a:solidFill>
              </a:rPr>
              <a:t>case-</a:t>
            </a:r>
            <a:r>
              <a:rPr lang="nl-NL" sz="5200" dirty="0" err="1">
                <a:solidFill>
                  <a:srgbClr val="F16682"/>
                </a:solidFill>
              </a:rPr>
              <a:t>specific</a:t>
            </a:r>
            <a:r>
              <a:rPr lang="nl-NL" sz="5200" dirty="0">
                <a:solidFill>
                  <a:srgbClr val="F16682"/>
                </a:solidFill>
              </a:rPr>
              <a:t>, </a:t>
            </a:r>
            <a:r>
              <a:rPr lang="nl-NL" sz="5200" dirty="0" err="1">
                <a:solidFill>
                  <a:srgbClr val="F16682"/>
                </a:solidFill>
              </a:rPr>
              <a:t>varying</a:t>
            </a:r>
            <a:r>
              <a:rPr lang="nl-NL" sz="5200" dirty="0">
                <a:solidFill>
                  <a:srgbClr val="F16682"/>
                </a:solidFill>
              </a:rPr>
              <a:t> in time horizon</a:t>
            </a:r>
          </a:p>
          <a:p>
            <a:pPr>
              <a:lnSpc>
                <a:spcPct val="120000"/>
              </a:lnSpc>
            </a:pPr>
            <a:r>
              <a:rPr lang="nl-NL" sz="6600" dirty="0">
                <a:solidFill>
                  <a:srgbClr val="B1D249"/>
                </a:solidFill>
              </a:rPr>
              <a:t>Model parameters (green)</a:t>
            </a:r>
          </a:p>
          <a:p>
            <a:pPr marL="914400" lvl="1" indent="0">
              <a:lnSpc>
                <a:spcPct val="120000"/>
              </a:lnSpc>
              <a:buNone/>
            </a:pPr>
            <a:r>
              <a:rPr lang="nl-NL" sz="5200" dirty="0">
                <a:solidFill>
                  <a:srgbClr val="B1D249"/>
                </a:solidFill>
              </a:rPr>
              <a:t>case-</a:t>
            </a:r>
            <a:r>
              <a:rPr lang="nl-NL" sz="5200" dirty="0" err="1">
                <a:solidFill>
                  <a:srgbClr val="B1D249"/>
                </a:solidFill>
              </a:rPr>
              <a:t>specific</a:t>
            </a:r>
            <a:r>
              <a:rPr lang="nl-NL" sz="5200" dirty="0">
                <a:solidFill>
                  <a:srgbClr val="B1D249"/>
                </a:solidFill>
              </a:rPr>
              <a:t>, constant in time horizon</a:t>
            </a:r>
            <a:endParaRPr lang="nl-NL" sz="5200" dirty="0">
              <a:solidFill>
                <a:srgbClr val="1EBCC5"/>
              </a:solidFill>
            </a:endParaRPr>
          </a:p>
        </p:txBody>
      </p:sp>
      <p:sp>
        <p:nvSpPr>
          <p:cNvPr id="4" name="Titel 3">
            <a:extLst>
              <a:ext uri="{FF2B5EF4-FFF2-40B4-BE49-F238E27FC236}">
                <a16:creationId xmlns:a16="http://schemas.microsoft.com/office/drawing/2014/main" id="{F9C07BA7-A5A3-47BF-979D-0D51D3A391F6}"/>
              </a:ext>
            </a:extLst>
          </p:cNvPr>
          <p:cNvSpPr>
            <a:spLocks noGrp="1"/>
          </p:cNvSpPr>
          <p:nvPr>
            <p:ph type="title"/>
          </p:nvPr>
        </p:nvSpPr>
        <p:spPr/>
        <p:txBody>
          <a:bodyPr>
            <a:noAutofit/>
          </a:bodyPr>
          <a:lstStyle/>
          <a:p>
            <a:r>
              <a:rPr lang="nl-NL" sz="6600" err="1"/>
              <a:t>Color</a:t>
            </a:r>
            <a:r>
              <a:rPr lang="nl-NL" sz="6600"/>
              <a:t> </a:t>
            </a:r>
            <a:r>
              <a:rPr lang="nl-NL" sz="6600" err="1"/>
              <a:t>coding</a:t>
            </a:r>
            <a:r>
              <a:rPr lang="nl-NL" sz="6600"/>
              <a:t> legend</a:t>
            </a:r>
          </a:p>
        </p:txBody>
      </p:sp>
      <p:sp>
        <p:nvSpPr>
          <p:cNvPr id="3" name="Tijdelijke aanduiding voor tekst 2">
            <a:extLst>
              <a:ext uri="{FF2B5EF4-FFF2-40B4-BE49-F238E27FC236}">
                <a16:creationId xmlns:a16="http://schemas.microsoft.com/office/drawing/2014/main" id="{BDECE168-4C1A-4211-A4E1-EDE6C92E293E}"/>
              </a:ext>
            </a:extLst>
          </p:cNvPr>
          <p:cNvSpPr>
            <a:spLocks noGrp="1"/>
          </p:cNvSpPr>
          <p:nvPr>
            <p:ph type="body" sz="quarter" idx="14"/>
          </p:nvPr>
        </p:nvSpPr>
        <p:spPr/>
        <p:txBody>
          <a:bodyPr>
            <a:normAutofit/>
          </a:bodyPr>
          <a:lstStyle/>
          <a:p>
            <a:r>
              <a:rPr lang="en-US" dirty="0"/>
              <a:t>Twomes</a:t>
            </a:r>
            <a:endParaRPr lang="nl-NL" dirty="0"/>
          </a:p>
          <a:p>
            <a:endParaRPr lang="nl-NL" dirty="0"/>
          </a:p>
        </p:txBody>
      </p:sp>
    </p:spTree>
    <p:extLst>
      <p:ext uri="{BB962C8B-B14F-4D97-AF65-F5344CB8AC3E}">
        <p14:creationId xmlns:p14="http://schemas.microsoft.com/office/powerpoint/2010/main" val="2741907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034B3C6E-CD7E-4112-ADF8-0FC527D03D32}"/>
                  </a:ext>
                </a:extLst>
              </p:cNvPr>
              <p:cNvSpPr>
                <a:spLocks noGrp="1"/>
              </p:cNvSpPr>
              <p:nvPr>
                <p:ph idx="1"/>
              </p:nvPr>
            </p:nvSpPr>
            <p:spPr>
              <a:xfrm>
                <a:off x="1231200" y="4133850"/>
                <a:ext cx="21008156" cy="7334275"/>
              </a:xfrm>
            </p:spPr>
            <p:txBody>
              <a:bodyPr>
                <a:normAutofit fontScale="47500" lnSpcReduction="20000"/>
              </a:bodyPr>
              <a:lstStyle/>
              <a:p>
                <a14:m>
                  <m:oMath xmlns:m="http://schemas.openxmlformats.org/officeDocument/2006/math">
                    <m:sSub>
                      <m:sSubPr>
                        <m:ctrlPr>
                          <a:rPr lang="nl-NL" i="1" smtClean="0">
                            <a:latin typeface="Cambria Math" panose="02040503050406030204" pitchFamily="18" charset="0"/>
                            <a:ea typeface="Cambria Math" panose="02040503050406030204" pitchFamily="18" charset="0"/>
                          </a:rPr>
                        </m:ctrlPr>
                      </m:sSubPr>
                      <m:e>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𝑇</m:t>
                        </m:r>
                      </m:e>
                      <m:sub>
                        <m:r>
                          <a:rPr lang="nl-NL" i="1">
                            <a:latin typeface="Cambria Math" panose="02040503050406030204" pitchFamily="18" charset="0"/>
                            <a:ea typeface="Cambria Math" panose="02040503050406030204" pitchFamily="18" charset="0"/>
                          </a:rPr>
                          <m:t>𝑖𝑛</m:t>
                        </m:r>
                      </m:sub>
                    </m:sSub>
                    <m:r>
                      <a:rPr lang="nl-NL" b="0" i="1" smtClean="0">
                        <a:latin typeface="Cambria Math" panose="02040503050406030204" pitchFamily="18" charset="0"/>
                        <a:ea typeface="Cambria Math" panose="02040503050406030204" pitchFamily="18" charset="0"/>
                      </a:rPr>
                      <m:t> </m:t>
                    </m:r>
                    <m:r>
                      <a:rPr lang="nl-NL" b="0" i="1" smtClean="0">
                        <a:solidFill>
                          <a:schemeClr val="bg1">
                            <a:lumMod val="50000"/>
                          </a:schemeClr>
                        </a:solidFill>
                        <a:latin typeface="Cambria Math" panose="02040503050406030204" pitchFamily="18" charset="0"/>
                        <a:ea typeface="Cambria Math" panose="02040503050406030204" pitchFamily="18" charset="0"/>
                      </a:rPr>
                      <m:t>[</m:t>
                    </m:r>
                    <m:r>
                      <a:rPr lang="nl-NL" b="0" i="1" smtClean="0">
                        <a:solidFill>
                          <a:schemeClr val="bg1">
                            <a:lumMod val="50000"/>
                          </a:schemeClr>
                        </a:solidFill>
                        <a:latin typeface="Cambria Math" panose="02040503050406030204" pitchFamily="18" charset="0"/>
                        <a:ea typeface="Cambria Math" panose="02040503050406030204" pitchFamily="18" charset="0"/>
                      </a:rPr>
                      <m:t>𝐾</m:t>
                    </m:r>
                    <m:r>
                      <a:rPr lang="nl-NL" b="0" i="1" smtClean="0">
                        <a:solidFill>
                          <a:schemeClr val="bg1">
                            <a:lumMod val="50000"/>
                          </a:schemeClr>
                        </a:solidFill>
                        <a:latin typeface="Cambria Math" panose="02040503050406030204" pitchFamily="18" charset="0"/>
                        <a:ea typeface="Cambria Math" panose="02040503050406030204" pitchFamily="18" charset="0"/>
                      </a:rPr>
                      <m:t>] =</m:t>
                    </m:r>
                    <m:f>
                      <m:fPr>
                        <m:ctrlPr>
                          <a:rPr lang="nl-NL" i="1" dirty="0">
                            <a:latin typeface="Cambria Math" panose="02040503050406030204" pitchFamily="18" charset="0"/>
                            <a:ea typeface="Cambria Math" panose="02040503050406030204" pitchFamily="18" charset="0"/>
                          </a:rPr>
                        </m:ctrlPr>
                      </m:fPr>
                      <m:num>
                        <m:sSub>
                          <m:sSubPr>
                            <m:ctrlPr>
                              <a:rPr lang="nl-NL" i="1" dirty="0" smtClean="0">
                                <a:latin typeface="Cambria Math" panose="02040503050406030204" pitchFamily="18" charset="0"/>
                                <a:ea typeface="Cambria Math" panose="02040503050406030204" pitchFamily="18" charset="0"/>
                              </a:rPr>
                            </m:ctrlPr>
                          </m:sSubPr>
                          <m:e>
                            <m:r>
                              <a:rPr lang="nl-NL" i="1">
                                <a:latin typeface="Cambria Math" panose="02040503050406030204" pitchFamily="18" charset="0"/>
                                <a:ea typeface="Cambria Math" panose="02040503050406030204" pitchFamily="18" charset="0"/>
                              </a:rPr>
                              <m:t>∆</m:t>
                            </m:r>
                            <m:r>
                              <a:rPr lang="nl-NL" b="0" i="1" dirty="0" smtClean="0">
                                <a:latin typeface="Cambria Math" panose="02040503050406030204" pitchFamily="18" charset="0"/>
                                <a:ea typeface="Cambria Math" panose="02040503050406030204" pitchFamily="18" charset="0"/>
                              </a:rPr>
                              <m:t>𝑄</m:t>
                            </m:r>
                          </m:e>
                          <m:sub>
                            <m:r>
                              <a:rPr lang="nl-NL" b="0" i="1" dirty="0" smtClean="0">
                                <a:latin typeface="Cambria Math" panose="02040503050406030204" pitchFamily="18" charset="0"/>
                                <a:ea typeface="Cambria Math" panose="02040503050406030204" pitchFamily="18" charset="0"/>
                              </a:rPr>
                              <m:t>𝑔𝑎𝑖𝑛</m:t>
                            </m:r>
                          </m:sub>
                        </m:sSub>
                        <m:r>
                          <a:rPr lang="nl-NL" i="1" dirty="0">
                            <a:latin typeface="Cambria Math" panose="02040503050406030204" pitchFamily="18" charset="0"/>
                            <a:ea typeface="Cambria Math" panose="02040503050406030204" pitchFamily="18" charset="0"/>
                          </a:rPr>
                          <m:t> </m:t>
                        </m:r>
                        <m:d>
                          <m:dPr>
                            <m:begChr m:val="["/>
                            <m:endChr m:val="]"/>
                            <m:ctrlPr>
                              <a:rPr lang="nl-NL" i="1" dirty="0">
                                <a:solidFill>
                                  <a:schemeClr val="bg1">
                                    <a:lumMod val="50000"/>
                                  </a:schemeClr>
                                </a:solidFill>
                                <a:latin typeface="Cambria Math" panose="02040503050406030204" pitchFamily="18" charset="0"/>
                                <a:ea typeface="Cambria Math" panose="02040503050406030204" pitchFamily="18" charset="0"/>
                              </a:rPr>
                            </m:ctrlPr>
                          </m:dPr>
                          <m:e>
                            <m:r>
                              <a:rPr lang="nl-NL" i="1" dirty="0">
                                <a:solidFill>
                                  <a:schemeClr val="bg1">
                                    <a:lumMod val="50000"/>
                                  </a:schemeClr>
                                </a:solidFill>
                                <a:latin typeface="Cambria Math" panose="02040503050406030204" pitchFamily="18" charset="0"/>
                                <a:ea typeface="Cambria Math" panose="02040503050406030204" pitchFamily="18" charset="0"/>
                              </a:rPr>
                              <m:t>𝐽</m:t>
                            </m:r>
                          </m:e>
                        </m:d>
                        <m:r>
                          <a:rPr lang="nl-NL" b="0" i="1" dirty="0" smtClean="0">
                            <a:solidFill>
                              <a:schemeClr val="bg1">
                                <a:lumMod val="50000"/>
                              </a:schemeClr>
                            </a:solidFill>
                            <a:latin typeface="Cambria Math" panose="02040503050406030204" pitchFamily="18" charset="0"/>
                            <a:ea typeface="Cambria Math" panose="02040503050406030204" pitchFamily="18" charset="0"/>
                          </a:rPr>
                          <m:t>−</m:t>
                        </m:r>
                        <m:sSub>
                          <m:sSubPr>
                            <m:ctrlPr>
                              <a:rPr lang="nl-NL" i="1" dirty="0">
                                <a:latin typeface="Cambria Math" panose="02040503050406030204" pitchFamily="18" charset="0"/>
                                <a:ea typeface="Cambria Math" panose="02040503050406030204" pitchFamily="18" charset="0"/>
                              </a:rPr>
                            </m:ctrlPr>
                          </m:sSubPr>
                          <m:e>
                            <m:r>
                              <a:rPr lang="nl-NL" i="1" dirty="0" smtClean="0">
                                <a:latin typeface="Cambria Math" panose="02040503050406030204" pitchFamily="18" charset="0"/>
                                <a:ea typeface="Cambria Math" panose="02040503050406030204" pitchFamily="18" charset="0"/>
                              </a:rPr>
                              <m:t>∆</m:t>
                            </m:r>
                            <m:r>
                              <a:rPr lang="nl-NL" i="1" dirty="0">
                                <a:latin typeface="Cambria Math" panose="02040503050406030204" pitchFamily="18" charset="0"/>
                                <a:ea typeface="Cambria Math" panose="02040503050406030204" pitchFamily="18" charset="0"/>
                              </a:rPr>
                              <m:t>𝑄</m:t>
                            </m:r>
                          </m:e>
                          <m:sub>
                            <m:r>
                              <a:rPr lang="nl-NL" b="0" i="1" dirty="0" smtClean="0">
                                <a:latin typeface="Cambria Math" panose="02040503050406030204" pitchFamily="18" charset="0"/>
                                <a:ea typeface="Cambria Math" panose="02040503050406030204" pitchFamily="18" charset="0"/>
                              </a:rPr>
                              <m:t>𝑙𝑜𝑠𝑠</m:t>
                            </m:r>
                          </m:sub>
                        </m:sSub>
                        <m:d>
                          <m:dPr>
                            <m:begChr m:val="["/>
                            <m:endChr m:val="]"/>
                            <m:ctrlPr>
                              <a:rPr lang="nl-NL" i="1" dirty="0">
                                <a:solidFill>
                                  <a:schemeClr val="bg1">
                                    <a:lumMod val="50000"/>
                                  </a:schemeClr>
                                </a:solidFill>
                                <a:latin typeface="Cambria Math" panose="02040503050406030204" pitchFamily="18" charset="0"/>
                                <a:ea typeface="Cambria Math" panose="02040503050406030204" pitchFamily="18" charset="0"/>
                              </a:rPr>
                            </m:ctrlPr>
                          </m:dPr>
                          <m:e>
                            <m:r>
                              <a:rPr lang="nl-NL" i="1" dirty="0">
                                <a:solidFill>
                                  <a:schemeClr val="bg1">
                                    <a:lumMod val="50000"/>
                                  </a:schemeClr>
                                </a:solidFill>
                                <a:latin typeface="Cambria Math" panose="02040503050406030204" pitchFamily="18" charset="0"/>
                                <a:ea typeface="Cambria Math" panose="02040503050406030204" pitchFamily="18" charset="0"/>
                              </a:rPr>
                              <m:t>𝐽</m:t>
                            </m:r>
                          </m:e>
                        </m:d>
                      </m:num>
                      <m:den>
                        <m:r>
                          <a:rPr lang="nl-NL" i="1" dirty="0">
                            <a:latin typeface="Cambria Math" panose="02040503050406030204" pitchFamily="18" charset="0"/>
                          </a:rPr>
                          <m:t>𝐶</m:t>
                        </m:r>
                        <m:d>
                          <m:dPr>
                            <m:begChr m:val="["/>
                            <m:endChr m:val="]"/>
                            <m:ctrlPr>
                              <a:rPr lang="nl-NL" i="1" dirty="0">
                                <a:solidFill>
                                  <a:schemeClr val="bg1">
                                    <a:lumMod val="50000"/>
                                  </a:schemeClr>
                                </a:solidFill>
                                <a:latin typeface="Cambria Math" panose="02040503050406030204" pitchFamily="18" charset="0"/>
                              </a:rPr>
                            </m:ctrlPr>
                          </m:dPr>
                          <m:e>
                            <m:r>
                              <a:rPr lang="nl-NL" i="1" dirty="0">
                                <a:solidFill>
                                  <a:schemeClr val="bg1">
                                    <a:lumMod val="50000"/>
                                  </a:schemeClr>
                                </a:solidFill>
                                <a:latin typeface="Cambria Math" panose="02040503050406030204" pitchFamily="18" charset="0"/>
                              </a:rPr>
                              <m:t>𝐽</m:t>
                            </m:r>
                            <m:r>
                              <a:rPr lang="nl-NL" i="1" dirty="0">
                                <a:solidFill>
                                  <a:schemeClr val="bg1">
                                    <a:lumMod val="50000"/>
                                  </a:schemeClr>
                                </a:solidFill>
                                <a:latin typeface="Cambria Math" panose="02040503050406030204" pitchFamily="18" charset="0"/>
                              </a:rPr>
                              <m:t>/</m:t>
                            </m:r>
                            <m:r>
                              <a:rPr lang="nl-NL" i="1" dirty="0">
                                <a:solidFill>
                                  <a:schemeClr val="bg1">
                                    <a:lumMod val="50000"/>
                                  </a:schemeClr>
                                </a:solidFill>
                                <a:latin typeface="Cambria Math" panose="02040503050406030204" pitchFamily="18" charset="0"/>
                              </a:rPr>
                              <m:t>𝐾</m:t>
                            </m:r>
                          </m:e>
                        </m:d>
                      </m:den>
                    </m:f>
                  </m:oMath>
                </a14:m>
                <a:r>
                  <a:rPr lang="nl-NL" dirty="0"/>
                  <a:t>, </a:t>
                </a:r>
                <a:r>
                  <a:rPr lang="nl-NL" dirty="0" err="1"/>
                  <a:t>the</a:t>
                </a:r>
                <a:r>
                  <a:rPr lang="nl-NL" dirty="0"/>
                  <a:t> indoor </a:t>
                </a:r>
                <a:r>
                  <a:rPr lang="nl-NL" dirty="0" err="1"/>
                  <a:t>temperature</a:t>
                </a:r>
                <a:r>
                  <a:rPr lang="nl-NL" dirty="0"/>
                  <a:t> change</a:t>
                </a:r>
              </a:p>
              <a:p>
                <a14:m>
                  <m:oMath xmlns:m="http://schemas.openxmlformats.org/officeDocument/2006/math">
                    <m:sSub>
                      <m:sSubPr>
                        <m:ctrlPr>
                          <a:rPr lang="nl-NL" i="1" dirty="0">
                            <a:latin typeface="Cambria Math" panose="02040503050406030204" pitchFamily="18" charset="0"/>
                            <a:ea typeface="Cambria Math" panose="02040503050406030204" pitchFamily="18" charset="0"/>
                          </a:rPr>
                        </m:ctrlPr>
                      </m:sSubPr>
                      <m:e>
                        <m:r>
                          <a:rPr lang="nl-NL" i="1" dirty="0" smtClean="0">
                            <a:latin typeface="Cambria Math" panose="02040503050406030204" pitchFamily="18" charset="0"/>
                            <a:ea typeface="Cambria Math" panose="02040503050406030204" pitchFamily="18" charset="0"/>
                          </a:rPr>
                          <m:t>∆</m:t>
                        </m:r>
                        <m:r>
                          <a:rPr lang="nl-NL" i="1" dirty="0">
                            <a:latin typeface="Cambria Math" panose="02040503050406030204" pitchFamily="18" charset="0"/>
                            <a:ea typeface="Cambria Math" panose="02040503050406030204" pitchFamily="18" charset="0"/>
                          </a:rPr>
                          <m:t>𝑄</m:t>
                        </m:r>
                      </m:e>
                      <m:sub>
                        <m:r>
                          <a:rPr lang="nl-NL" i="1">
                            <a:latin typeface="Cambria Math" panose="02040503050406030204" pitchFamily="18" charset="0"/>
                            <a:ea typeface="Cambria Math" panose="02040503050406030204" pitchFamily="18" charset="0"/>
                          </a:rPr>
                          <m:t>𝑙𝑜𝑠𝑠</m:t>
                        </m:r>
                      </m:sub>
                    </m:sSub>
                    <m:r>
                      <a:rPr lang="nl-NL" i="1" dirty="0">
                        <a:latin typeface="Cambria Math" panose="02040503050406030204" pitchFamily="18" charset="0"/>
                        <a:ea typeface="Cambria Math" panose="02040503050406030204" pitchFamily="18" charset="0"/>
                      </a:rPr>
                      <m:t> </m:t>
                    </m:r>
                    <m:d>
                      <m:dPr>
                        <m:begChr m:val="["/>
                        <m:endChr m:val="]"/>
                        <m:ctrlPr>
                          <a:rPr lang="nl-NL" i="1" dirty="0">
                            <a:solidFill>
                              <a:schemeClr val="bg1">
                                <a:lumMod val="50000"/>
                              </a:schemeClr>
                            </a:solidFill>
                            <a:latin typeface="Cambria Math" panose="02040503050406030204" pitchFamily="18" charset="0"/>
                            <a:ea typeface="Cambria Math" panose="02040503050406030204" pitchFamily="18" charset="0"/>
                          </a:rPr>
                        </m:ctrlPr>
                      </m:dPr>
                      <m:e>
                        <m:r>
                          <a:rPr lang="nl-NL" i="1" dirty="0">
                            <a:solidFill>
                              <a:schemeClr val="bg1">
                                <a:lumMod val="50000"/>
                              </a:schemeClr>
                            </a:solidFill>
                            <a:latin typeface="Cambria Math" panose="02040503050406030204" pitchFamily="18" charset="0"/>
                            <a:ea typeface="Cambria Math" panose="02040503050406030204" pitchFamily="18" charset="0"/>
                          </a:rPr>
                          <m:t>𝐽</m:t>
                        </m:r>
                      </m:e>
                    </m:d>
                    <m:r>
                      <a:rPr lang="nl-NL" i="1" dirty="0">
                        <a:latin typeface="Cambria Math" panose="02040503050406030204" pitchFamily="18" charset="0"/>
                        <a:ea typeface="Cambria Math" panose="02040503050406030204" pitchFamily="18" charset="0"/>
                      </a:rPr>
                      <m:t>=</m:t>
                    </m:r>
                  </m:oMath>
                </a14:m>
                <a:r>
                  <a:rPr lang="nl-NL" dirty="0"/>
                  <a:t> </a:t>
                </a:r>
                <a14:m>
                  <m:oMath xmlns:m="http://schemas.openxmlformats.org/officeDocument/2006/math">
                    <m:r>
                      <a:rPr lang="pt-BR" i="1" dirty="0">
                        <a:latin typeface="Cambria Math" panose="02040503050406030204" pitchFamily="18" charset="0"/>
                      </a:rPr>
                      <m:t>𝐻</m:t>
                    </m:r>
                    <m:r>
                      <a:rPr lang="nl-NL" i="1" dirty="0">
                        <a:latin typeface="Cambria Math" panose="02040503050406030204" pitchFamily="18" charset="0"/>
                      </a:rPr>
                      <m:t> </m:t>
                    </m:r>
                    <m:r>
                      <a:rPr lang="nl-NL" i="1" dirty="0">
                        <a:solidFill>
                          <a:schemeClr val="bg1">
                            <a:lumMod val="50000"/>
                          </a:schemeClr>
                        </a:solidFill>
                        <a:latin typeface="Cambria Math" panose="02040503050406030204" pitchFamily="18" charset="0"/>
                      </a:rPr>
                      <m:t>[</m:t>
                    </m:r>
                    <m:r>
                      <a:rPr lang="nl-NL" i="1" dirty="0">
                        <a:solidFill>
                          <a:schemeClr val="bg1">
                            <a:lumMod val="50000"/>
                          </a:schemeClr>
                        </a:solidFill>
                        <a:latin typeface="Cambria Math" panose="02040503050406030204" pitchFamily="18" charset="0"/>
                      </a:rPr>
                      <m:t>𝑊</m:t>
                    </m:r>
                    <m:r>
                      <a:rPr lang="nl-NL" i="1" dirty="0">
                        <a:solidFill>
                          <a:schemeClr val="bg1">
                            <a:lumMod val="50000"/>
                          </a:schemeClr>
                        </a:solidFill>
                        <a:latin typeface="Cambria Math" panose="02040503050406030204" pitchFamily="18" charset="0"/>
                      </a:rPr>
                      <m:t>/</m:t>
                    </m:r>
                    <m:r>
                      <a:rPr lang="nl-NL" i="1" dirty="0">
                        <a:solidFill>
                          <a:schemeClr val="bg1">
                            <a:lumMod val="50000"/>
                          </a:schemeClr>
                        </a:solidFill>
                        <a:latin typeface="Cambria Math" panose="02040503050406030204" pitchFamily="18" charset="0"/>
                      </a:rPr>
                      <m:t>𝐾</m:t>
                    </m:r>
                    <m:r>
                      <a:rPr lang="nl-NL" i="1" dirty="0">
                        <a:solidFill>
                          <a:schemeClr val="bg1">
                            <a:lumMod val="50000"/>
                          </a:schemeClr>
                        </a:solidFill>
                        <a:latin typeface="Cambria Math" panose="02040503050406030204" pitchFamily="18" charset="0"/>
                      </a:rPr>
                      <m:t>]×∆</m:t>
                    </m:r>
                    <m:r>
                      <a:rPr lang="nl-NL" i="1" dirty="0">
                        <a:latin typeface="Cambria Math" panose="02040503050406030204" pitchFamily="18" charset="0"/>
                      </a:rPr>
                      <m:t>𝑆</m:t>
                    </m:r>
                    <m:r>
                      <a:rPr lang="nl-NL" i="1">
                        <a:latin typeface="Cambria Math" panose="02040503050406030204" pitchFamily="18" charset="0"/>
                      </a:rPr>
                      <m:t> [</m:t>
                    </m:r>
                    <m:r>
                      <a:rPr lang="nl-NL" i="1">
                        <a:solidFill>
                          <a:schemeClr val="bg1">
                            <a:lumMod val="50000"/>
                          </a:schemeClr>
                        </a:solidFill>
                        <a:latin typeface="Cambria Math" panose="02040503050406030204" pitchFamily="18" charset="0"/>
                      </a:rPr>
                      <m:t>𝐾</m:t>
                    </m:r>
                    <m:r>
                      <a:rPr lang="nl-NL" i="1">
                        <a:solidFill>
                          <a:schemeClr val="bg1">
                            <a:lumMod val="50000"/>
                          </a:schemeClr>
                        </a:solidFill>
                        <a:latin typeface="Cambria Math" panose="02040503050406030204" pitchFamily="18" charset="0"/>
                        <a:ea typeface="Cambria Math" panose="02040503050406030204" pitchFamily="18" charset="0"/>
                      </a:rPr>
                      <m:t>∙</m:t>
                    </m:r>
                    <m:r>
                      <a:rPr lang="nl-NL" i="1">
                        <a:solidFill>
                          <a:schemeClr val="bg1">
                            <a:lumMod val="50000"/>
                          </a:schemeClr>
                        </a:solidFill>
                        <a:latin typeface="Cambria Math" panose="02040503050406030204" pitchFamily="18" charset="0"/>
                        <a:ea typeface="Cambria Math" panose="02040503050406030204" pitchFamily="18" charset="0"/>
                      </a:rPr>
                      <m:t>𝑠</m:t>
                    </m:r>
                    <m:r>
                      <a:rPr lang="nl-NL" i="1">
                        <a:solidFill>
                          <a:schemeClr val="bg1">
                            <a:lumMod val="50000"/>
                          </a:schemeClr>
                        </a:solidFill>
                        <a:latin typeface="Cambria Math" panose="02040503050406030204" pitchFamily="18" charset="0"/>
                      </a:rPr>
                      <m:t>]</m:t>
                    </m:r>
                  </m:oMath>
                </a14:m>
                <a:r>
                  <a:rPr lang="nl-NL" dirty="0"/>
                  <a:t>, </a:t>
                </a:r>
                <a:r>
                  <a:rPr lang="nl-NL" dirty="0" err="1"/>
                  <a:t>the</a:t>
                </a:r>
                <a:r>
                  <a:rPr lang="nl-NL" dirty="0"/>
                  <a:t> heat </a:t>
                </a:r>
                <a:r>
                  <a:rPr lang="nl-NL" dirty="0" err="1"/>
                  <a:t>loss</a:t>
                </a:r>
                <a:endParaRPr lang="nl-NL" dirty="0"/>
              </a:p>
              <a:p>
                <a14:m>
                  <m:oMath xmlns:m="http://schemas.openxmlformats.org/officeDocument/2006/math">
                    <m:r>
                      <a:rPr lang="pt-BR" i="1" dirty="0">
                        <a:solidFill>
                          <a:srgbClr val="B1D249"/>
                        </a:solidFill>
                        <a:latin typeface="Cambria Math" panose="02040503050406030204" pitchFamily="18" charset="0"/>
                      </a:rPr>
                      <m:t>𝐻</m:t>
                    </m:r>
                    <m:r>
                      <a:rPr lang="nl-NL" b="0" i="1" dirty="0" smtClean="0">
                        <a:solidFill>
                          <a:srgbClr val="B1D249"/>
                        </a:solidFill>
                        <a:latin typeface="Cambria Math" panose="02040503050406030204" pitchFamily="18" charset="0"/>
                      </a:rPr>
                      <m:t> </m:t>
                    </m:r>
                    <m:d>
                      <m:dPr>
                        <m:begChr m:val="["/>
                        <m:endChr m:val="]"/>
                        <m:ctrlPr>
                          <a:rPr lang="nl-NL" b="0" i="1" dirty="0" smtClean="0">
                            <a:solidFill>
                              <a:srgbClr val="B1D249"/>
                            </a:solidFill>
                            <a:latin typeface="Cambria Math" panose="02040503050406030204" pitchFamily="18" charset="0"/>
                          </a:rPr>
                        </m:ctrlPr>
                      </m:dPr>
                      <m:e>
                        <m:r>
                          <a:rPr lang="nl-NL" b="0" i="1" dirty="0" smtClean="0">
                            <a:solidFill>
                              <a:srgbClr val="B1D249"/>
                            </a:solidFill>
                            <a:latin typeface="Cambria Math" panose="02040503050406030204" pitchFamily="18" charset="0"/>
                          </a:rPr>
                          <m:t>𝑊</m:t>
                        </m:r>
                        <m:r>
                          <a:rPr lang="nl-NL" b="0" i="1" dirty="0" smtClean="0">
                            <a:solidFill>
                              <a:srgbClr val="B1D249"/>
                            </a:solidFill>
                            <a:latin typeface="Cambria Math" panose="02040503050406030204" pitchFamily="18" charset="0"/>
                          </a:rPr>
                          <m:t>/</m:t>
                        </m:r>
                        <m:r>
                          <a:rPr lang="nl-NL" b="0" i="1" dirty="0" smtClean="0">
                            <a:solidFill>
                              <a:srgbClr val="B1D249"/>
                            </a:solidFill>
                            <a:latin typeface="Cambria Math" panose="02040503050406030204" pitchFamily="18" charset="0"/>
                          </a:rPr>
                          <m:t>𝐾</m:t>
                        </m:r>
                      </m:e>
                    </m:d>
                  </m:oMath>
                </a14:m>
                <a:r>
                  <a:rPr lang="nl-NL" dirty="0">
                    <a:solidFill>
                      <a:srgbClr val="B1D249"/>
                    </a:solidFill>
                  </a:rPr>
                  <a:t> is </a:t>
                </a:r>
                <a:r>
                  <a:rPr lang="nl-NL" dirty="0" err="1">
                    <a:solidFill>
                      <a:srgbClr val="B1D249"/>
                    </a:solidFill>
                  </a:rPr>
                  <a:t>the</a:t>
                </a:r>
                <a:r>
                  <a:rPr lang="nl-NL" dirty="0">
                    <a:solidFill>
                      <a:srgbClr val="B1D249"/>
                    </a:solidFill>
                  </a:rPr>
                  <a:t> </a:t>
                </a:r>
                <a:r>
                  <a:rPr lang="nl-NL" dirty="0" err="1">
                    <a:solidFill>
                      <a:srgbClr val="B1D249"/>
                    </a:solidFill>
                  </a:rPr>
                  <a:t>specific</a:t>
                </a:r>
                <a:r>
                  <a:rPr lang="nl-NL" dirty="0">
                    <a:solidFill>
                      <a:srgbClr val="B1D249"/>
                    </a:solidFill>
                  </a:rPr>
                  <a:t> heat </a:t>
                </a:r>
                <a:r>
                  <a:rPr lang="nl-NL" dirty="0" err="1">
                    <a:solidFill>
                      <a:srgbClr val="B1D249"/>
                    </a:solidFill>
                  </a:rPr>
                  <a:t>loss</a:t>
                </a:r>
                <a:r>
                  <a:rPr lang="nl-NL" dirty="0">
                    <a:solidFill>
                      <a:srgbClr val="B1D249"/>
                    </a:solidFill>
                  </a:rPr>
                  <a:t>, a building model parameter</a:t>
                </a:r>
              </a:p>
              <a:p>
                <a14:m>
                  <m:oMath xmlns:m="http://schemas.openxmlformats.org/officeDocument/2006/math">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rPr>
                      <m:t>𝑆</m:t>
                    </m:r>
                    <m:r>
                      <a:rPr lang="nl-NL" b="0" i="1" smtClean="0">
                        <a:latin typeface="Cambria Math" panose="02040503050406030204" pitchFamily="18" charset="0"/>
                      </a:rPr>
                      <m:t> </m:t>
                    </m:r>
                    <m:d>
                      <m:dPr>
                        <m:begChr m:val="["/>
                        <m:endChr m:val="]"/>
                        <m:ctrlPr>
                          <a:rPr lang="nl-NL" i="1">
                            <a:solidFill>
                              <a:schemeClr val="bg1">
                                <a:lumMod val="50000"/>
                              </a:schemeClr>
                            </a:solidFill>
                            <a:latin typeface="Cambria Math" panose="02040503050406030204" pitchFamily="18" charset="0"/>
                          </a:rPr>
                        </m:ctrlPr>
                      </m:dPr>
                      <m:e>
                        <m:r>
                          <a:rPr lang="nl-NL" i="1">
                            <a:solidFill>
                              <a:schemeClr val="bg1">
                                <a:lumMod val="50000"/>
                              </a:schemeClr>
                            </a:solidFill>
                            <a:latin typeface="Cambria Math" panose="02040503050406030204" pitchFamily="18" charset="0"/>
                          </a:rPr>
                          <m:t>𝐾</m:t>
                        </m:r>
                        <m:r>
                          <a:rPr lang="nl-NL" i="1">
                            <a:solidFill>
                              <a:schemeClr val="bg1">
                                <a:lumMod val="50000"/>
                              </a:schemeClr>
                            </a:solidFill>
                            <a:latin typeface="Cambria Math" panose="02040503050406030204" pitchFamily="18" charset="0"/>
                            <a:ea typeface="Cambria Math" panose="02040503050406030204" pitchFamily="18" charset="0"/>
                          </a:rPr>
                          <m:t>∙</m:t>
                        </m:r>
                        <m:r>
                          <a:rPr lang="nl-NL" i="1">
                            <a:solidFill>
                              <a:schemeClr val="bg1">
                                <a:lumMod val="50000"/>
                              </a:schemeClr>
                            </a:solidFill>
                            <a:latin typeface="Cambria Math" panose="02040503050406030204" pitchFamily="18" charset="0"/>
                            <a:ea typeface="Cambria Math" panose="02040503050406030204" pitchFamily="18" charset="0"/>
                          </a:rPr>
                          <m:t>𝑠</m:t>
                        </m:r>
                      </m:e>
                    </m:d>
                    <m:r>
                      <a:rPr lang="pt-BR" i="1">
                        <a:latin typeface="Cambria Math" panose="02040503050406030204" pitchFamily="18" charset="0"/>
                      </a:rPr>
                      <m:t>=</m:t>
                    </m:r>
                    <m:sSub>
                      <m:sSubPr>
                        <m:ctrlPr>
                          <a:rPr lang="nl-NL" i="1">
                            <a:latin typeface="Cambria Math" panose="02040503050406030204" pitchFamily="18" charset="0"/>
                          </a:rPr>
                        </m:ctrlPr>
                      </m:sSubPr>
                      <m:e>
                        <m:r>
                          <a:rPr lang="nl-NL" i="1">
                            <a:latin typeface="Cambria Math" panose="02040503050406030204" pitchFamily="18" charset="0"/>
                          </a:rPr>
                          <m:t>𝑇</m:t>
                        </m:r>
                      </m:e>
                      <m:sub>
                        <m:r>
                          <a:rPr lang="nl-NL" i="1">
                            <a:latin typeface="Cambria Math" panose="02040503050406030204" pitchFamily="18" charset="0"/>
                          </a:rPr>
                          <m:t>𝑑𝑖𝑓𝑓</m:t>
                        </m:r>
                        <m:r>
                          <a:rPr lang="nl-NL" i="1">
                            <a:latin typeface="Cambria Math" panose="02040503050406030204" pitchFamily="18" charset="0"/>
                          </a:rPr>
                          <m:t>;</m:t>
                        </m:r>
                        <m:r>
                          <a:rPr lang="nl-NL" i="1">
                            <a:latin typeface="Cambria Math" panose="02040503050406030204" pitchFamily="18" charset="0"/>
                          </a:rPr>
                          <m:t>𝑒𝑓𝑓</m:t>
                        </m:r>
                      </m:sub>
                    </m:sSub>
                    <m:d>
                      <m:dPr>
                        <m:begChr m:val="["/>
                        <m:endChr m:val="]"/>
                        <m:ctrlPr>
                          <a:rPr lang="nl-NL" i="1">
                            <a:solidFill>
                              <a:schemeClr val="bg1">
                                <a:lumMod val="50000"/>
                              </a:schemeClr>
                            </a:solidFill>
                            <a:latin typeface="Cambria Math" panose="02040503050406030204" pitchFamily="18" charset="0"/>
                          </a:rPr>
                        </m:ctrlPr>
                      </m:dPr>
                      <m:e>
                        <m:r>
                          <a:rPr lang="nl-NL" i="1">
                            <a:solidFill>
                              <a:schemeClr val="bg1">
                                <a:lumMod val="50000"/>
                              </a:schemeClr>
                            </a:solidFill>
                            <a:latin typeface="Cambria Math" panose="02040503050406030204" pitchFamily="18" charset="0"/>
                          </a:rPr>
                          <m:t>𝐾</m:t>
                        </m:r>
                      </m:e>
                    </m:d>
                    <m:r>
                      <a:rPr lang="pt-BR"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𝑡</m:t>
                    </m:r>
                    <m:r>
                      <a:rPr lang="nl-NL" i="1">
                        <a:solidFill>
                          <a:schemeClr val="bg1">
                            <a:lumMod val="50000"/>
                          </a:schemeClr>
                        </a:solidFill>
                        <a:latin typeface="Cambria Math" panose="02040503050406030204" pitchFamily="18" charset="0"/>
                        <a:ea typeface="Cambria Math" panose="02040503050406030204" pitchFamily="18" charset="0"/>
                      </a:rPr>
                      <m:t> </m:t>
                    </m:r>
                    <m:d>
                      <m:dPr>
                        <m:begChr m:val="["/>
                        <m:endChr m:val="]"/>
                        <m:ctrlPr>
                          <a:rPr lang="nl-NL" i="1">
                            <a:solidFill>
                              <a:schemeClr val="bg1">
                                <a:lumMod val="50000"/>
                              </a:schemeClr>
                            </a:solidFill>
                            <a:latin typeface="Cambria Math" panose="02040503050406030204" pitchFamily="18" charset="0"/>
                            <a:ea typeface="Cambria Math" panose="02040503050406030204" pitchFamily="18" charset="0"/>
                          </a:rPr>
                        </m:ctrlPr>
                      </m:dPr>
                      <m:e>
                        <m:r>
                          <a:rPr lang="nl-NL" i="1">
                            <a:solidFill>
                              <a:schemeClr val="bg1">
                                <a:lumMod val="50000"/>
                              </a:schemeClr>
                            </a:solidFill>
                            <a:latin typeface="Cambria Math" panose="02040503050406030204" pitchFamily="18" charset="0"/>
                            <a:ea typeface="Cambria Math" panose="02040503050406030204" pitchFamily="18" charset="0"/>
                          </a:rPr>
                          <m:t>𝑠</m:t>
                        </m:r>
                      </m:e>
                    </m:d>
                    <m:r>
                      <m:rPr>
                        <m:nor/>
                      </m:rPr>
                      <a:rPr lang="nl-NL" b="0" i="0" dirty="0" smtClean="0"/>
                      <m:t>, </m:t>
                    </m:r>
                    <m:r>
                      <m:rPr>
                        <m:nor/>
                      </m:rPr>
                      <a:rPr lang="nl-NL" b="0" i="0" dirty="0" smtClean="0"/>
                      <m:t>the</m:t>
                    </m:r>
                    <m:r>
                      <m:rPr>
                        <m:nor/>
                      </m:rPr>
                      <a:rPr lang="nl-NL" b="0" i="0" dirty="0" smtClean="0"/>
                      <m:t> </m:t>
                    </m:r>
                    <m:r>
                      <m:rPr>
                        <m:nor/>
                      </m:rPr>
                      <a:rPr lang="nl-NL" b="0" i="0" dirty="0" smtClean="0"/>
                      <m:t>effective</m:t>
                    </m:r>
                    <m:r>
                      <m:rPr>
                        <m:nor/>
                      </m:rPr>
                      <a:rPr lang="nl-NL" b="0" i="0" dirty="0" smtClean="0"/>
                      <m:t> </m:t>
                    </m:r>
                    <m:r>
                      <m:rPr>
                        <m:nor/>
                      </m:rPr>
                      <a:rPr lang="nl-NL" dirty="0"/>
                      <m:t>heat</m:t>
                    </m:r>
                    <m:r>
                      <m:rPr>
                        <m:nor/>
                      </m:rPr>
                      <a:rPr lang="nl-NL" dirty="0"/>
                      <m:t> </m:t>
                    </m:r>
                    <m:r>
                      <m:rPr>
                        <m:nor/>
                      </m:rPr>
                      <a:rPr lang="nl-NL" dirty="0"/>
                      <m:t>demand</m:t>
                    </m:r>
                  </m:oMath>
                </a14:m>
                <a:endParaRPr lang="nl-NL" dirty="0">
                  <a:ea typeface="Cambria Math" panose="02040503050406030204" pitchFamily="18" charset="0"/>
                </a:endParaRPr>
              </a:p>
              <a:p>
                <a14:m>
                  <m:oMath xmlns:m="http://schemas.openxmlformats.org/officeDocument/2006/math">
                    <m:sSub>
                      <m:sSubPr>
                        <m:ctrlPr>
                          <a:rPr lang="nl-NL" i="1">
                            <a:latin typeface="Cambria Math" panose="02040503050406030204" pitchFamily="18" charset="0"/>
                          </a:rPr>
                        </m:ctrlPr>
                      </m:sSubPr>
                      <m:e>
                        <m:r>
                          <a:rPr lang="nl-NL" i="1">
                            <a:latin typeface="Cambria Math" panose="02040503050406030204" pitchFamily="18" charset="0"/>
                          </a:rPr>
                          <m:t>𝑇</m:t>
                        </m:r>
                      </m:e>
                      <m:sub>
                        <m:r>
                          <a:rPr lang="nl-NL" b="0" i="1" smtClean="0">
                            <a:latin typeface="Cambria Math" panose="02040503050406030204" pitchFamily="18" charset="0"/>
                          </a:rPr>
                          <m:t>𝑑𝑖𝑓𝑓</m:t>
                        </m:r>
                        <m:r>
                          <a:rPr lang="nl-NL" i="1">
                            <a:latin typeface="Cambria Math" panose="02040503050406030204" pitchFamily="18" charset="0"/>
                          </a:rPr>
                          <m:t>;</m:t>
                        </m:r>
                        <m:r>
                          <a:rPr lang="nl-NL" i="1">
                            <a:latin typeface="Cambria Math" panose="02040503050406030204" pitchFamily="18" charset="0"/>
                          </a:rPr>
                          <m:t>𝑒𝑓𝑓</m:t>
                        </m:r>
                      </m:sub>
                    </m:sSub>
                    <m:d>
                      <m:dPr>
                        <m:begChr m:val="["/>
                        <m:endChr m:val="]"/>
                        <m:ctrlPr>
                          <a:rPr lang="nl-NL" b="0" i="1" smtClean="0">
                            <a:solidFill>
                              <a:schemeClr val="bg1">
                                <a:lumMod val="50000"/>
                              </a:schemeClr>
                            </a:solidFill>
                            <a:latin typeface="Cambria Math" panose="02040503050406030204" pitchFamily="18" charset="0"/>
                          </a:rPr>
                        </m:ctrlPr>
                      </m:dPr>
                      <m:e>
                        <m:r>
                          <a:rPr lang="nl-NL" b="0" i="1" smtClean="0">
                            <a:solidFill>
                              <a:schemeClr val="bg1">
                                <a:lumMod val="50000"/>
                              </a:schemeClr>
                            </a:solidFill>
                            <a:latin typeface="Cambria Math" panose="02040503050406030204" pitchFamily="18" charset="0"/>
                          </a:rPr>
                          <m:t>𝐾</m:t>
                        </m:r>
                      </m:e>
                    </m:d>
                    <m:r>
                      <a:rPr lang="nl-NL" b="0" i="1" smtClean="0">
                        <a:latin typeface="Cambria Math" panose="02040503050406030204" pitchFamily="18" charset="0"/>
                      </a:rPr>
                      <m:t>=</m:t>
                    </m:r>
                    <m:sSub>
                      <m:sSubPr>
                        <m:ctrlPr>
                          <a:rPr lang="pt-BR" i="1">
                            <a:latin typeface="Cambria Math" panose="02040503050406030204" pitchFamily="18" charset="0"/>
                          </a:rPr>
                        </m:ctrlPr>
                      </m:sSubPr>
                      <m:e>
                        <m:r>
                          <a:rPr lang="nl-NL" i="1">
                            <a:latin typeface="Cambria Math" panose="02040503050406030204" pitchFamily="18" charset="0"/>
                          </a:rPr>
                          <m:t>𝑇</m:t>
                        </m:r>
                      </m:e>
                      <m:sub>
                        <m:r>
                          <a:rPr lang="nl-NL" i="1">
                            <a:latin typeface="Cambria Math" panose="02040503050406030204" pitchFamily="18" charset="0"/>
                          </a:rPr>
                          <m:t>𝑖𝑛</m:t>
                        </m:r>
                      </m:sub>
                    </m:sSub>
                    <m:sSub>
                      <m:sSubPr>
                        <m:ctrlPr>
                          <a:rPr lang="pt-BR" i="1">
                            <a:latin typeface="Cambria Math" panose="02040503050406030204" pitchFamily="18" charset="0"/>
                          </a:rPr>
                        </m:ctrlPr>
                      </m:sSubPr>
                      <m:e>
                        <m:d>
                          <m:dPr>
                            <m:begChr m:val="["/>
                            <m:endChr m:val="]"/>
                            <m:ctrlPr>
                              <a:rPr lang="nl-NL" i="1">
                                <a:solidFill>
                                  <a:schemeClr val="bg1">
                                    <a:lumMod val="50000"/>
                                  </a:schemeClr>
                                </a:solidFill>
                                <a:latin typeface="Cambria Math" panose="02040503050406030204" pitchFamily="18" charset="0"/>
                                <a:ea typeface="Cambria Math" panose="02040503050406030204" pitchFamily="18" charset="0"/>
                              </a:rPr>
                            </m:ctrlPr>
                          </m:dPr>
                          <m:e>
                            <m:r>
                              <a:rPr lang="nl-NL" i="1">
                                <a:solidFill>
                                  <a:schemeClr val="bg1">
                                    <a:lumMod val="50000"/>
                                  </a:schemeClr>
                                </a:solidFill>
                                <a:latin typeface="Cambria Math" panose="02040503050406030204" pitchFamily="18" charset="0"/>
                                <a:ea typeface="Cambria Math" panose="02040503050406030204" pitchFamily="18" charset="0"/>
                              </a:rPr>
                              <m:t>℃</m:t>
                            </m:r>
                          </m:e>
                        </m:d>
                        <m:r>
                          <a:rPr lang="nl-NL" i="1">
                            <a:latin typeface="Cambria Math" panose="02040503050406030204" pitchFamily="18" charset="0"/>
                          </a:rPr>
                          <m:t>−</m:t>
                        </m:r>
                        <m:r>
                          <a:rPr lang="nl-NL" i="1">
                            <a:latin typeface="Cambria Math" panose="02040503050406030204" pitchFamily="18" charset="0"/>
                          </a:rPr>
                          <m:t>𝑇</m:t>
                        </m:r>
                      </m:e>
                      <m:sub>
                        <m:r>
                          <a:rPr lang="nl-NL" i="1">
                            <a:latin typeface="Cambria Math" panose="02040503050406030204" pitchFamily="18" charset="0"/>
                          </a:rPr>
                          <m:t>𝑜𝑢𝑡</m:t>
                        </m:r>
                        <m:r>
                          <a:rPr lang="nl-NL" i="1">
                            <a:latin typeface="Cambria Math" panose="02040503050406030204" pitchFamily="18" charset="0"/>
                          </a:rPr>
                          <m:t>;</m:t>
                        </m:r>
                        <m:r>
                          <a:rPr lang="nl-NL" i="1">
                            <a:latin typeface="Cambria Math" panose="02040503050406030204" pitchFamily="18" charset="0"/>
                          </a:rPr>
                          <m:t>𝑒𝑓𝑓</m:t>
                        </m:r>
                      </m:sub>
                    </m:sSub>
                    <m:d>
                      <m:dPr>
                        <m:begChr m:val="["/>
                        <m:endChr m:val="]"/>
                        <m:ctrlPr>
                          <a:rPr lang="nl-NL" i="1">
                            <a:solidFill>
                              <a:schemeClr val="bg1">
                                <a:lumMod val="50000"/>
                              </a:schemeClr>
                            </a:solidFill>
                            <a:latin typeface="Cambria Math" panose="02040503050406030204" pitchFamily="18" charset="0"/>
                          </a:rPr>
                        </m:ctrlPr>
                      </m:dPr>
                      <m:e>
                        <m:r>
                          <a:rPr lang="nl-NL" i="1">
                            <a:solidFill>
                              <a:schemeClr val="bg1">
                                <a:lumMod val="50000"/>
                              </a:schemeClr>
                            </a:solidFill>
                            <a:latin typeface="Cambria Math" panose="02040503050406030204" pitchFamily="18" charset="0"/>
                            <a:ea typeface="Cambria Math" panose="02040503050406030204" pitchFamily="18" charset="0"/>
                          </a:rPr>
                          <m:t>℃</m:t>
                        </m:r>
                      </m:e>
                    </m:d>
                  </m:oMath>
                </a14:m>
                <a:r>
                  <a:rPr lang="nl-NL" b="0" dirty="0"/>
                  <a:t>, </a:t>
                </a:r>
                <a:r>
                  <a:rPr lang="nl-NL" dirty="0" err="1"/>
                  <a:t>the</a:t>
                </a:r>
                <a:r>
                  <a:rPr lang="nl-NL" dirty="0"/>
                  <a:t> </a:t>
                </a:r>
                <a:r>
                  <a:rPr lang="nl-NL" dirty="0" err="1"/>
                  <a:t>effective</a:t>
                </a:r>
                <a:r>
                  <a:rPr lang="nl-NL" dirty="0"/>
                  <a:t> </a:t>
                </a:r>
                <a:r>
                  <a:rPr lang="nl-NL" dirty="0" err="1"/>
                  <a:t>temperature</a:t>
                </a:r>
                <a:r>
                  <a:rPr lang="nl-NL" dirty="0"/>
                  <a:t> </a:t>
                </a:r>
                <a:r>
                  <a:rPr lang="nl-NL" dirty="0" err="1"/>
                  <a:t>difference</a:t>
                </a:r>
                <a:endParaRPr lang="nl-NL" b="0" dirty="0"/>
              </a:p>
              <a:p>
                <a14:m>
                  <m:oMath xmlns:m="http://schemas.openxmlformats.org/officeDocument/2006/math">
                    <m:sSub>
                      <m:sSubPr>
                        <m:ctrlPr>
                          <a:rPr lang="pt-BR" i="1">
                            <a:solidFill>
                              <a:schemeClr val="accent5"/>
                            </a:solidFill>
                            <a:latin typeface="Cambria Math" panose="02040503050406030204" pitchFamily="18" charset="0"/>
                          </a:rPr>
                        </m:ctrlPr>
                      </m:sSubPr>
                      <m:e>
                        <m:r>
                          <a:rPr lang="nl-NL" i="1">
                            <a:solidFill>
                              <a:schemeClr val="accent5"/>
                            </a:solidFill>
                            <a:latin typeface="Cambria Math" panose="02040503050406030204" pitchFamily="18" charset="0"/>
                          </a:rPr>
                          <m:t>𝑇</m:t>
                        </m:r>
                      </m:e>
                      <m:sub>
                        <m:r>
                          <a:rPr lang="nl-NL" i="1">
                            <a:solidFill>
                              <a:schemeClr val="accent5"/>
                            </a:solidFill>
                            <a:latin typeface="Cambria Math" panose="02040503050406030204" pitchFamily="18" charset="0"/>
                          </a:rPr>
                          <m:t>𝑖𝑛</m:t>
                        </m:r>
                      </m:sub>
                    </m:sSub>
                    <m:r>
                      <a:rPr lang="nl-NL" i="1">
                        <a:solidFill>
                          <a:schemeClr val="accent5"/>
                        </a:solidFill>
                        <a:latin typeface="Cambria Math" panose="02040503050406030204" pitchFamily="18" charset="0"/>
                      </a:rPr>
                      <m:t>[</m:t>
                    </m:r>
                    <m:r>
                      <a:rPr lang="nl-NL" i="1">
                        <a:solidFill>
                          <a:schemeClr val="accent5"/>
                        </a:solidFill>
                        <a:latin typeface="Cambria Math" panose="02040503050406030204" pitchFamily="18" charset="0"/>
                        <a:ea typeface="Cambria Math" panose="02040503050406030204" pitchFamily="18" charset="0"/>
                      </a:rPr>
                      <m:t>℃</m:t>
                    </m:r>
                    <m:r>
                      <a:rPr lang="nl-NL" i="1">
                        <a:solidFill>
                          <a:schemeClr val="accent5"/>
                        </a:solidFill>
                        <a:latin typeface="Cambria Math" panose="02040503050406030204" pitchFamily="18" charset="0"/>
                      </a:rPr>
                      <m:t>]</m:t>
                    </m:r>
                  </m:oMath>
                </a14:m>
                <a:r>
                  <a:rPr lang="nl-NL" dirty="0">
                    <a:solidFill>
                      <a:schemeClr val="accent5"/>
                    </a:solidFill>
                  </a:rPr>
                  <a:t>, </a:t>
                </a:r>
                <a:r>
                  <a:rPr lang="nl-NL" dirty="0" err="1">
                    <a:solidFill>
                      <a:schemeClr val="accent5"/>
                    </a:solidFill>
                  </a:rPr>
                  <a:t>the</a:t>
                </a:r>
                <a:r>
                  <a:rPr lang="nl-NL" dirty="0">
                    <a:solidFill>
                      <a:schemeClr val="accent5"/>
                    </a:solidFill>
                  </a:rPr>
                  <a:t> indoor </a:t>
                </a:r>
                <a:r>
                  <a:rPr lang="nl-NL" dirty="0" err="1">
                    <a:solidFill>
                      <a:schemeClr val="accent5"/>
                    </a:solidFill>
                  </a:rPr>
                  <a:t>temperature</a:t>
                </a:r>
                <a:r>
                  <a:rPr lang="nl-NL" dirty="0">
                    <a:solidFill>
                      <a:schemeClr val="accent5"/>
                    </a:solidFill>
                  </a:rPr>
                  <a:t>, </a:t>
                </a:r>
                <a:r>
                  <a:rPr lang="nl-NL" dirty="0" err="1">
                    <a:solidFill>
                      <a:schemeClr val="accent5"/>
                    </a:solidFill>
                  </a:rPr>
                  <a:t>measured</a:t>
                </a:r>
                <a:r>
                  <a:rPr lang="nl-NL" dirty="0">
                    <a:solidFill>
                      <a:schemeClr val="accent5"/>
                    </a:solidFill>
                  </a:rPr>
                  <a:t> via </a:t>
                </a:r>
                <a:r>
                  <a:rPr lang="nl-NL" dirty="0" err="1">
                    <a:solidFill>
                      <a:schemeClr val="accent5"/>
                    </a:solidFill>
                  </a:rPr>
                  <a:t>an</a:t>
                </a:r>
                <a:r>
                  <a:rPr lang="nl-NL" dirty="0">
                    <a:solidFill>
                      <a:schemeClr val="accent5"/>
                    </a:solidFill>
                  </a:rPr>
                  <a:t> indoor </a:t>
                </a:r>
                <a:r>
                  <a:rPr lang="nl-NL" dirty="0" err="1">
                    <a:solidFill>
                      <a:schemeClr val="accent5"/>
                    </a:solidFill>
                  </a:rPr>
                  <a:t>temperature</a:t>
                </a:r>
                <a:r>
                  <a:rPr lang="nl-NL" dirty="0">
                    <a:solidFill>
                      <a:schemeClr val="accent5"/>
                    </a:solidFill>
                  </a:rPr>
                  <a:t> sensor</a:t>
                </a:r>
              </a:p>
              <a:p>
                <a14:m>
                  <m:oMath xmlns:m="http://schemas.openxmlformats.org/officeDocument/2006/math">
                    <m:sSub>
                      <m:sSubPr>
                        <m:ctrlPr>
                          <a:rPr lang="pt-BR" i="1">
                            <a:latin typeface="Cambria Math" panose="02040503050406030204" pitchFamily="18" charset="0"/>
                          </a:rPr>
                        </m:ctrlPr>
                      </m:sSubPr>
                      <m:e>
                        <m:r>
                          <a:rPr lang="nl-NL" i="1">
                            <a:latin typeface="Cambria Math" panose="02040503050406030204" pitchFamily="18" charset="0"/>
                          </a:rPr>
                          <m:t>𝑇</m:t>
                        </m:r>
                      </m:e>
                      <m:sub>
                        <m:r>
                          <a:rPr lang="nl-NL" i="1">
                            <a:latin typeface="Cambria Math" panose="02040503050406030204" pitchFamily="18" charset="0"/>
                          </a:rPr>
                          <m:t>𝑜𝑢𝑡</m:t>
                        </m:r>
                        <m:r>
                          <a:rPr lang="nl-NL" i="1">
                            <a:latin typeface="Cambria Math" panose="02040503050406030204" pitchFamily="18" charset="0"/>
                          </a:rPr>
                          <m:t>;</m:t>
                        </m:r>
                        <m:r>
                          <a:rPr lang="nl-NL" i="1">
                            <a:latin typeface="Cambria Math" panose="02040503050406030204" pitchFamily="18" charset="0"/>
                          </a:rPr>
                          <m:t>𝑒𝑓𝑓</m:t>
                        </m:r>
                      </m:sub>
                    </m:sSub>
                    <m:r>
                      <a:rPr lang="nl-NL" i="1">
                        <a:solidFill>
                          <a:schemeClr val="bg1">
                            <a:lumMod val="50000"/>
                          </a:schemeClr>
                        </a:solidFill>
                        <a:latin typeface="Cambria Math" panose="02040503050406030204" pitchFamily="18" charset="0"/>
                      </a:rPr>
                      <m:t>[</m:t>
                    </m:r>
                    <m:r>
                      <a:rPr lang="nl-NL" i="1">
                        <a:solidFill>
                          <a:schemeClr val="bg1">
                            <a:lumMod val="50000"/>
                          </a:schemeClr>
                        </a:solidFill>
                        <a:latin typeface="Cambria Math" panose="02040503050406030204" pitchFamily="18" charset="0"/>
                        <a:ea typeface="Cambria Math" panose="02040503050406030204" pitchFamily="18" charset="0"/>
                      </a:rPr>
                      <m:t>℃</m:t>
                    </m:r>
                    <m:r>
                      <a:rPr lang="nl-NL" i="1">
                        <a:solidFill>
                          <a:schemeClr val="bg1">
                            <a:lumMod val="50000"/>
                          </a:schemeClr>
                        </a:solidFill>
                        <a:latin typeface="Cambria Math" panose="02040503050406030204" pitchFamily="18" charset="0"/>
                      </a:rPr>
                      <m:t>]</m:t>
                    </m:r>
                    <m:r>
                      <a:rPr lang="pt-BR" i="1">
                        <a:latin typeface="Cambria Math" panose="02040503050406030204" pitchFamily="18" charset="0"/>
                      </a:rPr>
                      <m:t>=</m:t>
                    </m:r>
                    <m:sSub>
                      <m:sSubPr>
                        <m:ctrlPr>
                          <a:rPr lang="pt-BR" i="1" smtClean="0">
                            <a:solidFill>
                              <a:srgbClr val="F16682"/>
                            </a:solidFill>
                            <a:latin typeface="Cambria Math" panose="02040503050406030204" pitchFamily="18" charset="0"/>
                          </a:rPr>
                        </m:ctrlPr>
                      </m:sSubPr>
                      <m:e>
                        <m:r>
                          <a:rPr lang="nl-NL" i="1">
                            <a:solidFill>
                              <a:srgbClr val="F16682"/>
                            </a:solidFill>
                            <a:latin typeface="Cambria Math" panose="02040503050406030204" pitchFamily="18" charset="0"/>
                          </a:rPr>
                          <m:t>𝑇</m:t>
                        </m:r>
                      </m:e>
                      <m:sub>
                        <m:r>
                          <a:rPr lang="nl-NL" i="1">
                            <a:solidFill>
                              <a:srgbClr val="F16682"/>
                            </a:solidFill>
                            <a:latin typeface="Cambria Math" panose="02040503050406030204" pitchFamily="18" charset="0"/>
                          </a:rPr>
                          <m:t>𝑜𝑢𝑡</m:t>
                        </m:r>
                        <m:r>
                          <a:rPr lang="nl-NL" b="0" i="1" smtClean="0">
                            <a:solidFill>
                              <a:srgbClr val="F16682"/>
                            </a:solidFill>
                            <a:latin typeface="Cambria Math" panose="02040503050406030204" pitchFamily="18" charset="0"/>
                          </a:rPr>
                          <m:t>;</m:t>
                        </m:r>
                        <m:r>
                          <a:rPr lang="nl-NL" b="0" i="1" smtClean="0">
                            <a:solidFill>
                              <a:srgbClr val="F16682"/>
                            </a:solidFill>
                            <a:latin typeface="Cambria Math" panose="02040503050406030204" pitchFamily="18" charset="0"/>
                          </a:rPr>
                          <m:t>𝑔𝑒𝑜</m:t>
                        </m:r>
                        <m:r>
                          <a:rPr lang="nl-NL" b="0" i="1" smtClean="0">
                            <a:solidFill>
                              <a:srgbClr val="F16682"/>
                            </a:solidFill>
                            <a:latin typeface="Cambria Math" panose="02040503050406030204" pitchFamily="18" charset="0"/>
                          </a:rPr>
                          <m:t>_</m:t>
                        </m:r>
                        <m:r>
                          <a:rPr lang="nl-NL" b="0" i="1" smtClean="0">
                            <a:solidFill>
                              <a:srgbClr val="F16682"/>
                            </a:solidFill>
                            <a:latin typeface="Cambria Math" panose="02040503050406030204" pitchFamily="18" charset="0"/>
                          </a:rPr>
                          <m:t>𝑖𝑛𝑡</m:t>
                        </m:r>
                      </m:sub>
                    </m:sSub>
                    <m:r>
                      <a:rPr lang="nl-NL" i="1">
                        <a:solidFill>
                          <a:schemeClr val="bg1">
                            <a:lumMod val="50000"/>
                          </a:schemeClr>
                        </a:solidFill>
                        <a:latin typeface="Cambria Math" panose="02040503050406030204" pitchFamily="18" charset="0"/>
                      </a:rPr>
                      <m:t>[</m:t>
                    </m:r>
                    <m:r>
                      <a:rPr lang="nl-NL" i="1">
                        <a:solidFill>
                          <a:schemeClr val="bg1">
                            <a:lumMod val="50000"/>
                          </a:schemeClr>
                        </a:solidFill>
                        <a:latin typeface="Cambria Math" panose="02040503050406030204" pitchFamily="18" charset="0"/>
                        <a:ea typeface="Cambria Math" panose="02040503050406030204" pitchFamily="18" charset="0"/>
                      </a:rPr>
                      <m:t>℃</m:t>
                    </m:r>
                    <m:r>
                      <a:rPr lang="nl-NL" i="1">
                        <a:solidFill>
                          <a:schemeClr val="bg1">
                            <a:lumMod val="50000"/>
                          </a:schemeClr>
                        </a:solidFill>
                        <a:latin typeface="Cambria Math" panose="02040503050406030204" pitchFamily="18" charset="0"/>
                      </a:rPr>
                      <m:t>]</m:t>
                    </m:r>
                    <m:sSub>
                      <m:sSubPr>
                        <m:ctrlPr>
                          <a:rPr lang="pt-BR" i="1" smtClean="0">
                            <a:solidFill>
                              <a:srgbClr val="F16682"/>
                            </a:solidFill>
                            <a:latin typeface="Cambria Math" panose="02040503050406030204" pitchFamily="18" charset="0"/>
                          </a:rPr>
                        </m:ctrlPr>
                      </m:sSubPr>
                      <m:e>
                        <m:r>
                          <a:rPr lang="nl-NL" i="1" smtClean="0">
                            <a:solidFill>
                              <a:schemeClr val="tx1"/>
                            </a:solidFill>
                            <a:latin typeface="Cambria Math" panose="02040503050406030204" pitchFamily="18" charset="0"/>
                          </a:rPr>
                          <m:t>−</m:t>
                        </m:r>
                        <m:r>
                          <a:rPr lang="nl-NL" b="0" i="1" smtClean="0">
                            <a:solidFill>
                              <a:srgbClr val="1EBCC5"/>
                            </a:solidFill>
                            <a:latin typeface="Cambria Math" panose="02040503050406030204" pitchFamily="18" charset="0"/>
                          </a:rPr>
                          <m:t>0,67</m:t>
                        </m:r>
                        <m:r>
                          <a:rPr lang="nl-NL" i="1" smtClean="0">
                            <a:solidFill>
                              <a:srgbClr val="F16682"/>
                            </a:solidFill>
                            <a:latin typeface="Cambria Math" panose="02040503050406030204" pitchFamily="18" charset="0"/>
                          </a:rPr>
                          <m:t> </m:t>
                        </m:r>
                        <m:r>
                          <a:rPr lang="nl-NL" i="1" smtClean="0">
                            <a:solidFill>
                              <a:schemeClr val="bg1">
                                <a:lumMod val="50000"/>
                              </a:schemeClr>
                            </a:solidFill>
                            <a:latin typeface="Cambria Math" panose="02040503050406030204" pitchFamily="18" charset="0"/>
                          </a:rPr>
                          <m:t>[</m:t>
                        </m:r>
                        <m:r>
                          <a:rPr lang="nl-NL" i="1">
                            <a:solidFill>
                              <a:schemeClr val="bg1">
                                <a:lumMod val="50000"/>
                              </a:schemeClr>
                            </a:solidFill>
                            <a:latin typeface="Cambria Math" panose="02040503050406030204" pitchFamily="18" charset="0"/>
                            <a:ea typeface="Cambria Math" panose="02040503050406030204" pitchFamily="18" charset="0"/>
                          </a:rPr>
                          <m:t>𝐾</m:t>
                        </m:r>
                        <m:r>
                          <a:rPr lang="nl-NL" i="1">
                            <a:solidFill>
                              <a:schemeClr val="bg1">
                                <a:lumMod val="50000"/>
                              </a:schemeClr>
                            </a:solidFill>
                            <a:latin typeface="Cambria Math" panose="02040503050406030204" pitchFamily="18" charset="0"/>
                          </a:rPr>
                          <m:t>/(</m:t>
                        </m:r>
                        <m:r>
                          <a:rPr lang="nl-NL" b="0" i="1" smtClean="0">
                            <a:solidFill>
                              <a:schemeClr val="bg1">
                                <a:lumMod val="50000"/>
                              </a:schemeClr>
                            </a:solidFill>
                            <a:latin typeface="Cambria Math" panose="02040503050406030204" pitchFamily="18" charset="0"/>
                            <a:ea typeface="Cambria Math" panose="02040503050406030204" pitchFamily="18" charset="0"/>
                          </a:rPr>
                          <m:t>𝑚</m:t>
                        </m:r>
                        <m:r>
                          <a:rPr lang="nl-NL" b="0" i="1" smtClean="0">
                            <a:solidFill>
                              <a:schemeClr val="bg1">
                                <a:lumMod val="50000"/>
                              </a:schemeClr>
                            </a:solidFill>
                            <a:latin typeface="Cambria Math" panose="02040503050406030204" pitchFamily="18" charset="0"/>
                            <a:ea typeface="Cambria Math" panose="02040503050406030204" pitchFamily="18" charset="0"/>
                          </a:rPr>
                          <m:t>/</m:t>
                        </m:r>
                        <m:r>
                          <a:rPr lang="nl-NL" i="1">
                            <a:solidFill>
                              <a:schemeClr val="bg1">
                                <a:lumMod val="50000"/>
                              </a:schemeClr>
                            </a:solidFill>
                            <a:latin typeface="Cambria Math" panose="02040503050406030204" pitchFamily="18" charset="0"/>
                          </a:rPr>
                          <m:t>𝑠</m:t>
                        </m:r>
                        <m:r>
                          <a:rPr lang="nl-NL" i="1">
                            <a:solidFill>
                              <a:schemeClr val="bg1">
                                <a:lumMod val="50000"/>
                              </a:schemeClr>
                            </a:solidFill>
                            <a:latin typeface="Cambria Math" panose="02040503050406030204" pitchFamily="18" charset="0"/>
                          </a:rPr>
                          <m:t>)]∙</m:t>
                        </m:r>
                        <m:r>
                          <a:rPr lang="nl-NL" i="1">
                            <a:solidFill>
                              <a:srgbClr val="F16682"/>
                            </a:solidFill>
                            <a:latin typeface="Cambria Math" panose="02040503050406030204" pitchFamily="18" charset="0"/>
                            <a:ea typeface="Cambria Math" panose="02040503050406030204" pitchFamily="18" charset="0"/>
                          </a:rPr>
                          <m:t>𝑈</m:t>
                        </m:r>
                      </m:e>
                      <m:sub>
                        <m:r>
                          <a:rPr lang="nl-NL" i="1">
                            <a:solidFill>
                              <a:srgbClr val="F16682"/>
                            </a:solidFill>
                            <a:latin typeface="Cambria Math" panose="02040503050406030204" pitchFamily="18" charset="0"/>
                          </a:rPr>
                          <m:t>𝑔𝑒</m:t>
                        </m:r>
                        <m:r>
                          <a:rPr lang="nl-NL" b="0" i="1" smtClean="0">
                            <a:solidFill>
                              <a:srgbClr val="F16682"/>
                            </a:solidFill>
                            <a:latin typeface="Cambria Math" panose="02040503050406030204" pitchFamily="18" charset="0"/>
                          </a:rPr>
                          <m:t>𝑜</m:t>
                        </m:r>
                        <m:r>
                          <a:rPr lang="nl-NL" b="0" i="1" smtClean="0">
                            <a:solidFill>
                              <a:srgbClr val="F16682"/>
                            </a:solidFill>
                            <a:latin typeface="Cambria Math" panose="02040503050406030204" pitchFamily="18" charset="0"/>
                          </a:rPr>
                          <m:t>_</m:t>
                        </m:r>
                        <m:r>
                          <a:rPr lang="nl-NL" b="0" i="1" smtClean="0">
                            <a:solidFill>
                              <a:srgbClr val="F16682"/>
                            </a:solidFill>
                            <a:latin typeface="Cambria Math" panose="02040503050406030204" pitchFamily="18" charset="0"/>
                          </a:rPr>
                          <m:t>𝑖𝑛𝑡</m:t>
                        </m:r>
                      </m:sub>
                    </m:sSub>
                    <m:r>
                      <a:rPr lang="nl-NL" i="1">
                        <a:solidFill>
                          <a:schemeClr val="bg1">
                            <a:lumMod val="50000"/>
                          </a:schemeClr>
                        </a:solidFill>
                        <a:latin typeface="Cambria Math" panose="02040503050406030204" pitchFamily="18" charset="0"/>
                      </a:rPr>
                      <m:t>[</m:t>
                    </m:r>
                    <m:r>
                      <a:rPr lang="nl-NL" i="1">
                        <a:solidFill>
                          <a:schemeClr val="bg1">
                            <a:lumMod val="50000"/>
                          </a:schemeClr>
                        </a:solidFill>
                        <a:latin typeface="Cambria Math" panose="02040503050406030204" pitchFamily="18" charset="0"/>
                      </a:rPr>
                      <m:t>𝑚</m:t>
                    </m:r>
                    <m:r>
                      <a:rPr lang="nl-NL" i="1">
                        <a:solidFill>
                          <a:schemeClr val="bg1">
                            <a:lumMod val="50000"/>
                          </a:schemeClr>
                        </a:solidFill>
                        <a:latin typeface="Cambria Math" panose="02040503050406030204" pitchFamily="18" charset="0"/>
                      </a:rPr>
                      <m:t>/</m:t>
                    </m:r>
                    <m:r>
                      <a:rPr lang="nl-NL" i="1">
                        <a:solidFill>
                          <a:schemeClr val="bg1">
                            <a:lumMod val="50000"/>
                          </a:schemeClr>
                        </a:solidFill>
                        <a:latin typeface="Cambria Math" panose="02040503050406030204" pitchFamily="18" charset="0"/>
                      </a:rPr>
                      <m:t>𝑠</m:t>
                    </m:r>
                    <m:r>
                      <a:rPr lang="nl-NL" i="1">
                        <a:solidFill>
                          <a:schemeClr val="bg1">
                            <a:lumMod val="50000"/>
                          </a:schemeClr>
                        </a:solidFill>
                        <a:latin typeface="Cambria Math" panose="02040503050406030204" pitchFamily="18" charset="0"/>
                      </a:rPr>
                      <m:t>]</m:t>
                    </m:r>
                  </m:oMath>
                </a14:m>
                <a:r>
                  <a:rPr lang="nl-NL" dirty="0"/>
                  <a:t>, </a:t>
                </a:r>
                <a:r>
                  <a:rPr lang="nl-NL" dirty="0" err="1"/>
                  <a:t>the</a:t>
                </a:r>
                <a:r>
                  <a:rPr lang="nl-NL" dirty="0"/>
                  <a:t> </a:t>
                </a:r>
                <a:r>
                  <a:rPr lang="nl-NL" dirty="0" err="1"/>
                  <a:t>effective</a:t>
                </a:r>
                <a:r>
                  <a:rPr lang="nl-NL" dirty="0"/>
                  <a:t> outdoor </a:t>
                </a:r>
                <a:r>
                  <a:rPr lang="nl-NL" dirty="0" err="1"/>
                  <a:t>temperature</a:t>
                </a:r>
                <a:endParaRPr lang="nl-NL" baseline="-25000" dirty="0">
                  <a:solidFill>
                    <a:schemeClr val="bg1">
                      <a:lumMod val="50000"/>
                    </a:schemeClr>
                  </a:solidFill>
                </a:endParaRPr>
              </a:p>
              <a:p>
                <a:pPr>
                  <a:lnSpc>
                    <a:spcPct val="120000"/>
                  </a:lnSpc>
                </a:pPr>
                <a14:m>
                  <m:oMath xmlns:m="http://schemas.openxmlformats.org/officeDocument/2006/math">
                    <m:sSub>
                      <m:sSubPr>
                        <m:ctrlPr>
                          <a:rPr lang="pt-BR" i="1" smtClean="0">
                            <a:solidFill>
                              <a:schemeClr val="accent5"/>
                            </a:solidFill>
                            <a:latin typeface="Cambria Math" panose="02040503050406030204" pitchFamily="18" charset="0"/>
                          </a:rPr>
                        </m:ctrlPr>
                      </m:sSubPr>
                      <m:e>
                        <m:r>
                          <a:rPr lang="nl-NL" i="1">
                            <a:solidFill>
                              <a:schemeClr val="accent5"/>
                            </a:solidFill>
                            <a:latin typeface="Cambria Math" panose="02040503050406030204" pitchFamily="18" charset="0"/>
                          </a:rPr>
                          <m:t>𝑇</m:t>
                        </m:r>
                      </m:e>
                      <m:sub>
                        <m:r>
                          <a:rPr lang="nl-NL" i="1">
                            <a:solidFill>
                              <a:schemeClr val="accent5"/>
                            </a:solidFill>
                            <a:latin typeface="Cambria Math" panose="02040503050406030204" pitchFamily="18" charset="0"/>
                          </a:rPr>
                          <m:t>𝑜𝑢𝑡</m:t>
                        </m:r>
                        <m:r>
                          <a:rPr lang="nl-NL" b="0" i="1" smtClean="0">
                            <a:solidFill>
                              <a:schemeClr val="accent5"/>
                            </a:solidFill>
                            <a:latin typeface="Cambria Math" panose="02040503050406030204" pitchFamily="18" charset="0"/>
                          </a:rPr>
                          <m:t>;</m:t>
                        </m:r>
                        <m:r>
                          <a:rPr lang="nl-NL" b="0" i="1" smtClean="0">
                            <a:solidFill>
                              <a:schemeClr val="accent5"/>
                            </a:solidFill>
                            <a:latin typeface="Cambria Math" panose="02040503050406030204" pitchFamily="18" charset="0"/>
                          </a:rPr>
                          <m:t>𝑔𝑒𝑜</m:t>
                        </m:r>
                        <m:r>
                          <a:rPr lang="nl-NL" b="0" i="1" smtClean="0">
                            <a:solidFill>
                              <a:schemeClr val="accent5"/>
                            </a:solidFill>
                            <a:latin typeface="Cambria Math" panose="02040503050406030204" pitchFamily="18" charset="0"/>
                          </a:rPr>
                          <m:t>_</m:t>
                        </m:r>
                        <m:r>
                          <a:rPr lang="nl-NL" b="0" i="1" smtClean="0">
                            <a:solidFill>
                              <a:schemeClr val="accent5"/>
                            </a:solidFill>
                            <a:latin typeface="Cambria Math" panose="02040503050406030204" pitchFamily="18" charset="0"/>
                          </a:rPr>
                          <m:t>𝑖𝑛𝑡</m:t>
                        </m:r>
                      </m:sub>
                    </m:sSub>
                    <m:r>
                      <a:rPr lang="nl-NL" i="1">
                        <a:solidFill>
                          <a:schemeClr val="accent5"/>
                        </a:solidFill>
                        <a:latin typeface="Cambria Math" panose="02040503050406030204" pitchFamily="18" charset="0"/>
                      </a:rPr>
                      <m:t>[</m:t>
                    </m:r>
                    <m:r>
                      <a:rPr lang="nl-NL" i="1">
                        <a:solidFill>
                          <a:schemeClr val="accent5"/>
                        </a:solidFill>
                        <a:latin typeface="Cambria Math" panose="02040503050406030204" pitchFamily="18" charset="0"/>
                        <a:ea typeface="Cambria Math" panose="02040503050406030204" pitchFamily="18" charset="0"/>
                      </a:rPr>
                      <m:t>℃</m:t>
                    </m:r>
                    <m:r>
                      <a:rPr lang="nl-NL" i="1">
                        <a:solidFill>
                          <a:schemeClr val="accent5"/>
                        </a:solidFill>
                        <a:latin typeface="Cambria Math" panose="02040503050406030204" pitchFamily="18" charset="0"/>
                      </a:rPr>
                      <m:t>]</m:t>
                    </m:r>
                  </m:oMath>
                </a14:m>
                <a:r>
                  <a:rPr lang="nl-NL" dirty="0">
                    <a:solidFill>
                      <a:schemeClr val="accent5"/>
                    </a:solidFill>
                  </a:rPr>
                  <a:t>, </a:t>
                </a:r>
                <a:r>
                  <a:rPr lang="nl-NL" dirty="0" err="1">
                    <a:solidFill>
                      <a:schemeClr val="accent5"/>
                    </a:solidFill>
                  </a:rPr>
                  <a:t>the</a:t>
                </a:r>
                <a:r>
                  <a:rPr lang="nl-NL" dirty="0">
                    <a:solidFill>
                      <a:schemeClr val="accent5"/>
                    </a:solidFill>
                  </a:rPr>
                  <a:t> </a:t>
                </a:r>
                <a:r>
                  <a:rPr lang="nl-NL" dirty="0" err="1">
                    <a:solidFill>
                      <a:schemeClr val="accent5"/>
                    </a:solidFill>
                  </a:rPr>
                  <a:t>geospatially</a:t>
                </a:r>
                <a:r>
                  <a:rPr lang="nl-NL" dirty="0">
                    <a:solidFill>
                      <a:schemeClr val="accent5"/>
                    </a:solidFill>
                  </a:rPr>
                  <a:t> </a:t>
                </a:r>
                <a:r>
                  <a:rPr lang="nl-NL" dirty="0" err="1">
                    <a:solidFill>
                      <a:schemeClr val="accent5"/>
                    </a:solidFill>
                  </a:rPr>
                  <a:t>interpolated</a:t>
                </a:r>
                <a:r>
                  <a:rPr lang="nl-NL" dirty="0">
                    <a:solidFill>
                      <a:schemeClr val="accent5"/>
                    </a:solidFill>
                  </a:rPr>
                  <a:t> outdoor </a:t>
                </a:r>
                <a:r>
                  <a:rPr lang="nl-NL" dirty="0" err="1">
                    <a:solidFill>
                      <a:schemeClr val="accent5"/>
                    </a:solidFill>
                  </a:rPr>
                  <a:t>temperature</a:t>
                </a:r>
                <a:r>
                  <a:rPr lang="nl-NL" dirty="0">
                    <a:solidFill>
                      <a:schemeClr val="accent5"/>
                    </a:solidFill>
                  </a:rPr>
                  <a:t>, </a:t>
                </a:r>
                <a:r>
                  <a:rPr lang="nl-NL" dirty="0" err="1">
                    <a:solidFill>
                      <a:schemeClr val="accent5"/>
                    </a:solidFill>
                  </a:rPr>
                  <a:t>calculated</a:t>
                </a:r>
                <a:r>
                  <a:rPr lang="nl-NL" dirty="0">
                    <a:solidFill>
                      <a:schemeClr val="accent5"/>
                    </a:solidFill>
                  </a:rPr>
                  <a:t> </a:t>
                </a:r>
                <a:r>
                  <a:rPr lang="nl-NL" dirty="0" err="1">
                    <a:solidFill>
                      <a:schemeClr val="accent5"/>
                    </a:solidFill>
                  </a:rPr>
                  <a:t>from</a:t>
                </a:r>
                <a:r>
                  <a:rPr lang="nl-NL" dirty="0">
                    <a:solidFill>
                      <a:schemeClr val="accent5"/>
                    </a:solidFill>
                  </a:rPr>
                  <a:t> </a:t>
                </a:r>
                <a:r>
                  <a:rPr lang="nl-NL" dirty="0" err="1">
                    <a:solidFill>
                      <a:schemeClr val="accent5"/>
                    </a:solidFill>
                  </a:rPr>
                  <a:t>measured</a:t>
                </a:r>
                <a:r>
                  <a:rPr lang="nl-NL" dirty="0">
                    <a:solidFill>
                      <a:schemeClr val="accent5"/>
                    </a:solidFill>
                  </a:rPr>
                  <a:t> </a:t>
                </a:r>
                <a:r>
                  <a:rPr lang="nl-NL" dirty="0" err="1">
                    <a:solidFill>
                      <a:schemeClr val="accent5"/>
                    </a:solidFill>
                  </a:rPr>
                  <a:t>wheather</a:t>
                </a:r>
                <a:r>
                  <a:rPr lang="nl-NL" dirty="0">
                    <a:solidFill>
                      <a:schemeClr val="accent5"/>
                    </a:solidFill>
                  </a:rPr>
                  <a:t> data </a:t>
                </a:r>
                <a:r>
                  <a:rPr lang="nl-NL" dirty="0" err="1">
                    <a:solidFill>
                      <a:schemeClr val="accent5"/>
                    </a:solidFill>
                  </a:rPr>
                  <a:t>from</a:t>
                </a:r>
                <a:r>
                  <a:rPr lang="nl-NL" dirty="0">
                    <a:solidFill>
                      <a:schemeClr val="accent5"/>
                    </a:solidFill>
                  </a:rPr>
                  <a:t> </a:t>
                </a:r>
                <a:r>
                  <a:rPr lang="nl-NL" dirty="0" err="1">
                    <a:solidFill>
                      <a:schemeClr val="accent5"/>
                    </a:solidFill>
                  </a:rPr>
                  <a:t>the</a:t>
                </a:r>
                <a:r>
                  <a:rPr lang="nl-NL" dirty="0">
                    <a:solidFill>
                      <a:schemeClr val="accent5"/>
                    </a:solidFill>
                  </a:rPr>
                  <a:t> KNMI API</a:t>
                </a:r>
              </a:p>
              <a:p>
                <a14:m>
                  <m:oMath xmlns:m="http://schemas.openxmlformats.org/officeDocument/2006/math">
                    <m:sSub>
                      <m:sSubPr>
                        <m:ctrlPr>
                          <a:rPr lang="pt-BR" i="1">
                            <a:solidFill>
                              <a:schemeClr val="accent5"/>
                            </a:solidFill>
                            <a:latin typeface="Cambria Math" panose="02040503050406030204" pitchFamily="18" charset="0"/>
                          </a:rPr>
                        </m:ctrlPr>
                      </m:sSubPr>
                      <m:e>
                        <m:r>
                          <a:rPr lang="nl-NL" i="1">
                            <a:solidFill>
                              <a:schemeClr val="accent5"/>
                            </a:solidFill>
                            <a:latin typeface="Cambria Math" panose="02040503050406030204" pitchFamily="18" charset="0"/>
                            <a:ea typeface="Cambria Math" panose="02040503050406030204" pitchFamily="18" charset="0"/>
                          </a:rPr>
                          <m:t>𝑈</m:t>
                        </m:r>
                      </m:e>
                      <m:sub>
                        <m:r>
                          <a:rPr lang="nl-NL" i="1">
                            <a:solidFill>
                              <a:schemeClr val="accent5"/>
                            </a:solidFill>
                            <a:latin typeface="Cambria Math" panose="02040503050406030204" pitchFamily="18" charset="0"/>
                          </a:rPr>
                          <m:t>𝑔𝑒𝑜</m:t>
                        </m:r>
                        <m:r>
                          <a:rPr lang="nl-NL" i="1">
                            <a:solidFill>
                              <a:schemeClr val="accent5"/>
                            </a:solidFill>
                            <a:latin typeface="Cambria Math" panose="02040503050406030204" pitchFamily="18" charset="0"/>
                          </a:rPr>
                          <m:t>_</m:t>
                        </m:r>
                        <m:r>
                          <a:rPr lang="nl-NL" i="1">
                            <a:solidFill>
                              <a:schemeClr val="accent5"/>
                            </a:solidFill>
                            <a:latin typeface="Cambria Math" panose="02040503050406030204" pitchFamily="18" charset="0"/>
                          </a:rPr>
                          <m:t>𝑖𝑛𝑡</m:t>
                        </m:r>
                      </m:sub>
                    </m:sSub>
                    <m:r>
                      <a:rPr lang="nl-NL" i="1">
                        <a:solidFill>
                          <a:schemeClr val="accent5"/>
                        </a:solidFill>
                        <a:latin typeface="Cambria Math" panose="02040503050406030204" pitchFamily="18" charset="0"/>
                      </a:rPr>
                      <m:t>[</m:t>
                    </m:r>
                    <m:r>
                      <a:rPr lang="nl-NL" i="1">
                        <a:solidFill>
                          <a:schemeClr val="accent5"/>
                        </a:solidFill>
                        <a:latin typeface="Cambria Math" panose="02040503050406030204" pitchFamily="18" charset="0"/>
                      </a:rPr>
                      <m:t>𝑚</m:t>
                    </m:r>
                    <m:r>
                      <a:rPr lang="nl-NL" i="1">
                        <a:solidFill>
                          <a:schemeClr val="accent5"/>
                        </a:solidFill>
                        <a:latin typeface="Cambria Math" panose="02040503050406030204" pitchFamily="18" charset="0"/>
                      </a:rPr>
                      <m:t>/</m:t>
                    </m:r>
                    <m:r>
                      <a:rPr lang="nl-NL" i="1">
                        <a:solidFill>
                          <a:schemeClr val="accent5"/>
                        </a:solidFill>
                        <a:latin typeface="Cambria Math" panose="02040503050406030204" pitchFamily="18" charset="0"/>
                      </a:rPr>
                      <m:t>𝑠</m:t>
                    </m:r>
                    <m:r>
                      <a:rPr lang="nl-NL" i="1">
                        <a:solidFill>
                          <a:schemeClr val="accent5"/>
                        </a:solidFill>
                        <a:latin typeface="Cambria Math" panose="02040503050406030204" pitchFamily="18" charset="0"/>
                      </a:rPr>
                      <m:t>]</m:t>
                    </m:r>
                  </m:oMath>
                </a14:m>
                <a:r>
                  <a:rPr lang="nl-NL" dirty="0">
                    <a:solidFill>
                      <a:schemeClr val="accent5"/>
                    </a:solidFill>
                  </a:rPr>
                  <a:t>, </a:t>
                </a:r>
                <a:r>
                  <a:rPr lang="nl-NL" dirty="0" err="1">
                    <a:solidFill>
                      <a:schemeClr val="accent5"/>
                    </a:solidFill>
                  </a:rPr>
                  <a:t>the</a:t>
                </a:r>
                <a:r>
                  <a:rPr lang="nl-NL" dirty="0">
                    <a:solidFill>
                      <a:schemeClr val="accent5"/>
                    </a:solidFill>
                  </a:rPr>
                  <a:t> </a:t>
                </a:r>
                <a:r>
                  <a:rPr lang="nl-NL" dirty="0" err="1">
                    <a:solidFill>
                      <a:schemeClr val="accent5"/>
                    </a:solidFill>
                  </a:rPr>
                  <a:t>geospatially</a:t>
                </a:r>
                <a:r>
                  <a:rPr lang="nl-NL" dirty="0">
                    <a:solidFill>
                      <a:schemeClr val="accent5"/>
                    </a:solidFill>
                  </a:rPr>
                  <a:t> </a:t>
                </a:r>
                <a:r>
                  <a:rPr lang="nl-NL" dirty="0" err="1">
                    <a:solidFill>
                      <a:schemeClr val="accent5"/>
                    </a:solidFill>
                  </a:rPr>
                  <a:t>interpolated</a:t>
                </a:r>
                <a:r>
                  <a:rPr lang="nl-NL" dirty="0">
                    <a:solidFill>
                      <a:schemeClr val="accent5"/>
                    </a:solidFill>
                  </a:rPr>
                  <a:t> wind speed, </a:t>
                </a:r>
                <a:r>
                  <a:rPr lang="nl-NL" dirty="0" err="1">
                    <a:solidFill>
                      <a:schemeClr val="accent5"/>
                    </a:solidFill>
                  </a:rPr>
                  <a:t>calculated</a:t>
                </a:r>
                <a:r>
                  <a:rPr lang="nl-NL" dirty="0">
                    <a:solidFill>
                      <a:schemeClr val="accent5"/>
                    </a:solidFill>
                  </a:rPr>
                  <a:t> </a:t>
                </a:r>
                <a:r>
                  <a:rPr lang="nl-NL" dirty="0" err="1">
                    <a:solidFill>
                      <a:schemeClr val="accent5"/>
                    </a:solidFill>
                  </a:rPr>
                  <a:t>from</a:t>
                </a:r>
                <a:r>
                  <a:rPr lang="nl-NL" dirty="0">
                    <a:solidFill>
                      <a:schemeClr val="accent5"/>
                    </a:solidFill>
                  </a:rPr>
                  <a:t> </a:t>
                </a:r>
                <a:r>
                  <a:rPr lang="nl-NL" dirty="0" err="1">
                    <a:solidFill>
                      <a:schemeClr val="accent5"/>
                    </a:solidFill>
                  </a:rPr>
                  <a:t>measured</a:t>
                </a:r>
                <a:r>
                  <a:rPr lang="nl-NL" dirty="0">
                    <a:solidFill>
                      <a:schemeClr val="accent5"/>
                    </a:solidFill>
                  </a:rPr>
                  <a:t> </a:t>
                </a:r>
                <a:r>
                  <a:rPr lang="nl-NL" dirty="0" err="1">
                    <a:solidFill>
                      <a:schemeClr val="accent5"/>
                    </a:solidFill>
                  </a:rPr>
                  <a:t>wheather</a:t>
                </a:r>
                <a:r>
                  <a:rPr lang="nl-NL" dirty="0">
                    <a:solidFill>
                      <a:schemeClr val="accent5"/>
                    </a:solidFill>
                  </a:rPr>
                  <a:t> data </a:t>
                </a:r>
                <a:r>
                  <a:rPr lang="nl-NL" dirty="0" err="1">
                    <a:solidFill>
                      <a:schemeClr val="accent5"/>
                    </a:solidFill>
                  </a:rPr>
                  <a:t>from</a:t>
                </a:r>
                <a:r>
                  <a:rPr lang="nl-NL" dirty="0">
                    <a:solidFill>
                      <a:schemeClr val="accent5"/>
                    </a:solidFill>
                  </a:rPr>
                  <a:t> </a:t>
                </a:r>
                <a:r>
                  <a:rPr lang="nl-NL" dirty="0" err="1">
                    <a:solidFill>
                      <a:schemeClr val="accent5"/>
                    </a:solidFill>
                  </a:rPr>
                  <a:t>the</a:t>
                </a:r>
                <a:r>
                  <a:rPr lang="nl-NL" dirty="0">
                    <a:solidFill>
                      <a:schemeClr val="accent5"/>
                    </a:solidFill>
                  </a:rPr>
                  <a:t> KNMI API</a:t>
                </a:r>
              </a:p>
              <a:p>
                <a14:m>
                  <m:oMath xmlns:m="http://schemas.openxmlformats.org/officeDocument/2006/math">
                    <m:sSub>
                      <m:sSubPr>
                        <m:ctrlPr>
                          <a:rPr lang="nl-NL" i="1" dirty="0" smtClean="0">
                            <a:latin typeface="Cambria Math" panose="02040503050406030204" pitchFamily="18" charset="0"/>
                            <a:ea typeface="Cambria Math" panose="02040503050406030204" pitchFamily="18" charset="0"/>
                          </a:rPr>
                        </m:ctrlPr>
                      </m:sSubPr>
                      <m:e>
                        <m:r>
                          <a:rPr lang="nl-NL" i="1" dirty="0" smtClean="0">
                            <a:latin typeface="Cambria Math" panose="02040503050406030204" pitchFamily="18" charset="0"/>
                            <a:ea typeface="Cambria Math" panose="02040503050406030204" pitchFamily="18" charset="0"/>
                          </a:rPr>
                          <m:t>∆</m:t>
                        </m:r>
                        <m:r>
                          <a:rPr lang="nl-NL" b="0" i="1" dirty="0" smtClean="0">
                            <a:latin typeface="Cambria Math" panose="02040503050406030204" pitchFamily="18" charset="0"/>
                            <a:ea typeface="Cambria Math" panose="02040503050406030204" pitchFamily="18" charset="0"/>
                          </a:rPr>
                          <m:t>𝑄</m:t>
                        </m:r>
                      </m:e>
                      <m:sub>
                        <m:r>
                          <a:rPr lang="nl-NL" b="0" i="1" smtClean="0">
                            <a:latin typeface="Cambria Math" panose="02040503050406030204" pitchFamily="18" charset="0"/>
                            <a:ea typeface="Cambria Math" panose="02040503050406030204" pitchFamily="18" charset="0"/>
                          </a:rPr>
                          <m:t>𝑔𝑎𝑖𝑛</m:t>
                        </m:r>
                      </m:sub>
                    </m:sSub>
                    <m:r>
                      <a:rPr lang="nl-NL" i="1" dirty="0">
                        <a:latin typeface="Cambria Math" panose="02040503050406030204" pitchFamily="18" charset="0"/>
                        <a:ea typeface="Cambria Math" panose="02040503050406030204" pitchFamily="18" charset="0"/>
                      </a:rPr>
                      <m:t> </m:t>
                    </m:r>
                    <m:d>
                      <m:dPr>
                        <m:begChr m:val="["/>
                        <m:endChr m:val="]"/>
                        <m:ctrlPr>
                          <a:rPr lang="nl-NL" i="1" dirty="0">
                            <a:solidFill>
                              <a:schemeClr val="bg1">
                                <a:lumMod val="50000"/>
                              </a:schemeClr>
                            </a:solidFill>
                            <a:latin typeface="Cambria Math" panose="02040503050406030204" pitchFamily="18" charset="0"/>
                            <a:ea typeface="Cambria Math" panose="02040503050406030204" pitchFamily="18" charset="0"/>
                          </a:rPr>
                        </m:ctrlPr>
                      </m:dPr>
                      <m:e>
                        <m:r>
                          <a:rPr lang="nl-NL" i="1" dirty="0">
                            <a:solidFill>
                              <a:schemeClr val="bg1">
                                <a:lumMod val="50000"/>
                              </a:schemeClr>
                            </a:solidFill>
                            <a:latin typeface="Cambria Math" panose="02040503050406030204" pitchFamily="18" charset="0"/>
                            <a:ea typeface="Cambria Math" panose="02040503050406030204" pitchFamily="18" charset="0"/>
                          </a:rPr>
                          <m:t>𝐽</m:t>
                        </m:r>
                      </m:e>
                    </m:d>
                    <m:r>
                      <m:rPr>
                        <m:nor/>
                      </m:rPr>
                      <a:rPr lang="nl-NL" b="0" i="0" dirty="0" smtClean="0"/>
                      <m:t>, </m:t>
                    </m:r>
                    <m:r>
                      <m:rPr>
                        <m:nor/>
                      </m:rPr>
                      <a:rPr lang="nl-NL" b="0" i="0" dirty="0" smtClean="0"/>
                      <m:t>the</m:t>
                    </m:r>
                    <m:r>
                      <m:rPr>
                        <m:nor/>
                      </m:rPr>
                      <a:rPr lang="nl-NL" b="0" i="0" dirty="0" smtClean="0"/>
                      <m:t> </m:t>
                    </m:r>
                    <m:r>
                      <m:rPr>
                        <m:nor/>
                      </m:rPr>
                      <a:rPr lang="nl-NL" b="0" i="0" dirty="0" smtClean="0"/>
                      <m:t>heat</m:t>
                    </m:r>
                    <m:r>
                      <m:rPr>
                        <m:nor/>
                      </m:rPr>
                      <a:rPr lang="nl-NL" b="0" i="0" dirty="0" smtClean="0"/>
                      <m:t> </m:t>
                    </m:r>
                    <m:r>
                      <m:rPr>
                        <m:nor/>
                      </m:rPr>
                      <a:rPr lang="nl-NL" b="0" i="0" dirty="0" smtClean="0"/>
                      <m:t>gain</m:t>
                    </m:r>
                  </m:oMath>
                </a14:m>
                <a:endParaRPr lang="nl-NL" dirty="0"/>
              </a:p>
              <a:p>
                <a14:m>
                  <m:oMath xmlns:m="http://schemas.openxmlformats.org/officeDocument/2006/math">
                    <m:r>
                      <a:rPr lang="pt-BR" i="1" dirty="0">
                        <a:solidFill>
                          <a:srgbClr val="B1D249"/>
                        </a:solidFill>
                        <a:latin typeface="Cambria Math" panose="02040503050406030204" pitchFamily="18" charset="0"/>
                      </a:rPr>
                      <m:t>𝜏</m:t>
                    </m:r>
                    <m:r>
                      <a:rPr lang="nl-NL" b="0" i="1" dirty="0" smtClean="0">
                        <a:solidFill>
                          <a:srgbClr val="B1D249"/>
                        </a:solidFill>
                        <a:latin typeface="Cambria Math" panose="02040503050406030204" pitchFamily="18" charset="0"/>
                      </a:rPr>
                      <m:t> </m:t>
                    </m:r>
                    <m:d>
                      <m:dPr>
                        <m:begChr m:val="["/>
                        <m:endChr m:val="]"/>
                        <m:ctrlPr>
                          <a:rPr lang="nl-NL" i="1" dirty="0" smtClean="0">
                            <a:solidFill>
                              <a:srgbClr val="B1D249"/>
                            </a:solidFill>
                            <a:latin typeface="Cambria Math" panose="02040503050406030204" pitchFamily="18" charset="0"/>
                            <a:ea typeface="Cambria Math" panose="02040503050406030204" pitchFamily="18" charset="0"/>
                          </a:rPr>
                        </m:ctrlPr>
                      </m:dPr>
                      <m:e>
                        <m:r>
                          <a:rPr lang="nl-NL" b="0" i="1" dirty="0" smtClean="0">
                            <a:solidFill>
                              <a:srgbClr val="B1D249"/>
                            </a:solidFill>
                            <a:latin typeface="Cambria Math" panose="02040503050406030204" pitchFamily="18" charset="0"/>
                            <a:ea typeface="Cambria Math" panose="02040503050406030204" pitchFamily="18" charset="0"/>
                          </a:rPr>
                          <m:t>𝑠</m:t>
                        </m:r>
                      </m:e>
                    </m:d>
                  </m:oMath>
                </a14:m>
                <a:r>
                  <a:rPr lang="nl-NL" dirty="0">
                    <a:solidFill>
                      <a:srgbClr val="B1D249"/>
                    </a:solidFill>
                  </a:rPr>
                  <a:t>, </a:t>
                </a:r>
                <a:r>
                  <a:rPr lang="nl-NL" dirty="0" err="1">
                    <a:solidFill>
                      <a:srgbClr val="B1D249"/>
                    </a:solidFill>
                  </a:rPr>
                  <a:t>the</a:t>
                </a:r>
                <a:r>
                  <a:rPr lang="nl-NL" dirty="0">
                    <a:solidFill>
                      <a:srgbClr val="B1D249"/>
                    </a:solidFill>
                  </a:rPr>
                  <a:t> </a:t>
                </a:r>
                <a:r>
                  <a:rPr lang="nl-NL" dirty="0" err="1">
                    <a:solidFill>
                      <a:srgbClr val="B1D249"/>
                    </a:solidFill>
                  </a:rPr>
                  <a:t>effective</a:t>
                </a:r>
                <a:r>
                  <a:rPr lang="nl-NL" dirty="0">
                    <a:solidFill>
                      <a:srgbClr val="B1D249"/>
                    </a:solidFill>
                  </a:rPr>
                  <a:t> </a:t>
                </a:r>
                <a:r>
                  <a:rPr lang="nl-NL" dirty="0" err="1">
                    <a:solidFill>
                      <a:srgbClr val="B1D249"/>
                    </a:solidFill>
                  </a:rPr>
                  <a:t>thermal</a:t>
                </a:r>
                <a:r>
                  <a:rPr lang="nl-NL" dirty="0">
                    <a:solidFill>
                      <a:srgbClr val="B1D249"/>
                    </a:solidFill>
                  </a:rPr>
                  <a:t> </a:t>
                </a:r>
                <a:r>
                  <a:rPr lang="nl-NL" dirty="0" err="1">
                    <a:solidFill>
                      <a:srgbClr val="B1D249"/>
                    </a:solidFill>
                  </a:rPr>
                  <a:t>inertia</a:t>
                </a:r>
                <a:r>
                  <a:rPr lang="nl-NL" dirty="0">
                    <a:solidFill>
                      <a:srgbClr val="B1D249"/>
                    </a:solidFill>
                  </a:rPr>
                  <a:t>, a building model parameter</a:t>
                </a:r>
              </a:p>
              <a:p>
                <a14:m>
                  <m:oMath xmlns:m="http://schemas.openxmlformats.org/officeDocument/2006/math">
                    <m:r>
                      <a:rPr lang="nl-NL" i="1" dirty="0" smtClean="0">
                        <a:solidFill>
                          <a:srgbClr val="B1D249"/>
                        </a:solidFill>
                        <a:latin typeface="Cambria Math" panose="02040503050406030204" pitchFamily="18" charset="0"/>
                      </a:rPr>
                      <m:t>𝐶</m:t>
                    </m:r>
                    <m:d>
                      <m:dPr>
                        <m:begChr m:val="["/>
                        <m:endChr m:val="]"/>
                        <m:ctrlPr>
                          <a:rPr lang="nl-NL" i="1" dirty="0" smtClean="0">
                            <a:solidFill>
                              <a:schemeClr val="bg1">
                                <a:lumMod val="50000"/>
                              </a:schemeClr>
                            </a:solidFill>
                            <a:latin typeface="Cambria Math" panose="02040503050406030204" pitchFamily="18" charset="0"/>
                          </a:rPr>
                        </m:ctrlPr>
                      </m:dPr>
                      <m:e>
                        <m:r>
                          <a:rPr lang="nl-NL" i="1" dirty="0">
                            <a:solidFill>
                              <a:schemeClr val="bg1">
                                <a:lumMod val="50000"/>
                              </a:schemeClr>
                            </a:solidFill>
                            <a:latin typeface="Cambria Math" panose="02040503050406030204" pitchFamily="18" charset="0"/>
                          </a:rPr>
                          <m:t>𝐽</m:t>
                        </m:r>
                        <m:r>
                          <a:rPr lang="nl-NL" i="1" dirty="0">
                            <a:solidFill>
                              <a:schemeClr val="bg1">
                                <a:lumMod val="50000"/>
                              </a:schemeClr>
                            </a:solidFill>
                            <a:latin typeface="Cambria Math" panose="02040503050406030204" pitchFamily="18" charset="0"/>
                          </a:rPr>
                          <m:t>/</m:t>
                        </m:r>
                        <m:r>
                          <a:rPr lang="nl-NL" i="1" dirty="0">
                            <a:solidFill>
                              <a:schemeClr val="bg1">
                                <a:lumMod val="50000"/>
                              </a:schemeClr>
                            </a:solidFill>
                            <a:latin typeface="Cambria Math" panose="02040503050406030204" pitchFamily="18" charset="0"/>
                          </a:rPr>
                          <m:t>𝐾</m:t>
                        </m:r>
                      </m:e>
                    </m:d>
                    <m:r>
                      <a:rPr lang="pt-BR" i="1" dirty="0">
                        <a:solidFill>
                          <a:schemeClr val="tx1"/>
                        </a:solidFill>
                        <a:latin typeface="Cambria Math" panose="02040503050406030204" pitchFamily="18" charset="0"/>
                      </a:rPr>
                      <m:t>=</m:t>
                    </m:r>
                    <m:r>
                      <a:rPr lang="pt-BR" i="1" dirty="0" smtClean="0">
                        <a:solidFill>
                          <a:srgbClr val="B1D249"/>
                        </a:solidFill>
                        <a:latin typeface="Cambria Math" panose="02040503050406030204" pitchFamily="18" charset="0"/>
                      </a:rPr>
                      <m:t>𝐻</m:t>
                    </m:r>
                    <m:r>
                      <a:rPr lang="nl-NL" b="0" i="1" dirty="0" smtClean="0">
                        <a:solidFill>
                          <a:schemeClr val="tx1"/>
                        </a:solidFill>
                        <a:latin typeface="Cambria Math" panose="02040503050406030204" pitchFamily="18" charset="0"/>
                      </a:rPr>
                      <m:t> </m:t>
                    </m:r>
                    <m:r>
                      <a:rPr lang="nl-NL" b="0" i="1" dirty="0" smtClean="0">
                        <a:solidFill>
                          <a:schemeClr val="bg1">
                            <a:lumMod val="50000"/>
                          </a:schemeClr>
                        </a:solidFill>
                        <a:latin typeface="Cambria Math" panose="02040503050406030204" pitchFamily="18" charset="0"/>
                      </a:rPr>
                      <m:t>[</m:t>
                    </m:r>
                    <m:r>
                      <a:rPr lang="nl-NL" b="0" i="1" dirty="0" smtClean="0">
                        <a:solidFill>
                          <a:schemeClr val="bg1">
                            <a:lumMod val="50000"/>
                          </a:schemeClr>
                        </a:solidFill>
                        <a:latin typeface="Cambria Math" panose="02040503050406030204" pitchFamily="18" charset="0"/>
                      </a:rPr>
                      <m:t>𝑊</m:t>
                    </m:r>
                    <m:r>
                      <a:rPr lang="nl-NL" b="0" i="1" dirty="0" smtClean="0">
                        <a:solidFill>
                          <a:schemeClr val="bg1">
                            <a:lumMod val="50000"/>
                          </a:schemeClr>
                        </a:solidFill>
                        <a:latin typeface="Cambria Math" panose="02040503050406030204" pitchFamily="18" charset="0"/>
                      </a:rPr>
                      <m:t>/</m:t>
                    </m:r>
                    <m:r>
                      <a:rPr lang="nl-NL" b="0" i="1" dirty="0" smtClean="0">
                        <a:solidFill>
                          <a:schemeClr val="bg1">
                            <a:lumMod val="50000"/>
                          </a:schemeClr>
                        </a:solidFill>
                        <a:latin typeface="Cambria Math" panose="02040503050406030204" pitchFamily="18" charset="0"/>
                      </a:rPr>
                      <m:t>𝐾</m:t>
                    </m:r>
                    <m:r>
                      <a:rPr lang="nl-NL" b="0" i="1" dirty="0" smtClean="0">
                        <a:solidFill>
                          <a:schemeClr val="bg1">
                            <a:lumMod val="50000"/>
                          </a:schemeClr>
                        </a:solidFill>
                        <a:latin typeface="Cambria Math" panose="02040503050406030204" pitchFamily="18" charset="0"/>
                      </a:rPr>
                      <m:t>]×</m:t>
                    </m:r>
                    <m:r>
                      <a:rPr lang="pt-BR" i="1" dirty="0">
                        <a:solidFill>
                          <a:srgbClr val="B1D249"/>
                        </a:solidFill>
                        <a:latin typeface="Cambria Math" panose="02040503050406030204" pitchFamily="18" charset="0"/>
                      </a:rPr>
                      <m:t>𝜏</m:t>
                    </m:r>
                    <m:d>
                      <m:dPr>
                        <m:begChr m:val="["/>
                        <m:endChr m:val="]"/>
                        <m:ctrlPr>
                          <a:rPr lang="nl-NL" i="1" dirty="0" smtClean="0">
                            <a:solidFill>
                              <a:schemeClr val="bg1">
                                <a:lumMod val="50000"/>
                              </a:schemeClr>
                            </a:solidFill>
                            <a:latin typeface="Cambria Math" panose="02040503050406030204" pitchFamily="18" charset="0"/>
                            <a:ea typeface="Cambria Math" panose="02040503050406030204" pitchFamily="18" charset="0"/>
                          </a:rPr>
                        </m:ctrlPr>
                      </m:dPr>
                      <m:e>
                        <m:r>
                          <a:rPr lang="nl-NL" b="0" i="1" dirty="0" smtClean="0">
                            <a:solidFill>
                              <a:schemeClr val="bg1">
                                <a:lumMod val="50000"/>
                              </a:schemeClr>
                            </a:solidFill>
                            <a:latin typeface="Cambria Math" panose="02040503050406030204" pitchFamily="18" charset="0"/>
                            <a:ea typeface="Cambria Math" panose="02040503050406030204" pitchFamily="18" charset="0"/>
                          </a:rPr>
                          <m:t>𝑠</m:t>
                        </m:r>
                      </m:e>
                    </m:d>
                  </m:oMath>
                </a14:m>
                <a:r>
                  <a:rPr lang="nl-NL" dirty="0">
                    <a:solidFill>
                      <a:srgbClr val="B1D249"/>
                    </a:solidFill>
                  </a:rPr>
                  <a:t>, </a:t>
                </a:r>
                <a:r>
                  <a:rPr lang="nl-NL" dirty="0" err="1">
                    <a:solidFill>
                      <a:srgbClr val="B1D249"/>
                    </a:solidFill>
                  </a:rPr>
                  <a:t>the</a:t>
                </a:r>
                <a:r>
                  <a:rPr lang="nl-NL" dirty="0">
                    <a:solidFill>
                      <a:srgbClr val="B1D249"/>
                    </a:solidFill>
                  </a:rPr>
                  <a:t> </a:t>
                </a:r>
                <a:r>
                  <a:rPr lang="nl-NL" dirty="0" err="1">
                    <a:solidFill>
                      <a:srgbClr val="B1D249"/>
                    </a:solidFill>
                  </a:rPr>
                  <a:t>effective</a:t>
                </a:r>
                <a:r>
                  <a:rPr lang="nl-NL" dirty="0">
                    <a:solidFill>
                      <a:srgbClr val="B1D249"/>
                    </a:solidFill>
                  </a:rPr>
                  <a:t> heat </a:t>
                </a:r>
                <a:r>
                  <a:rPr lang="nl-NL" dirty="0" err="1">
                    <a:solidFill>
                      <a:srgbClr val="B1D249"/>
                    </a:solidFill>
                  </a:rPr>
                  <a:t>capacity</a:t>
                </a:r>
                <a:r>
                  <a:rPr lang="nl-NL" dirty="0">
                    <a:solidFill>
                      <a:srgbClr val="B1D249"/>
                    </a:solidFill>
                  </a:rPr>
                  <a:t> of </a:t>
                </a:r>
                <a:r>
                  <a:rPr lang="nl-NL" dirty="0" err="1">
                    <a:solidFill>
                      <a:srgbClr val="B1D249"/>
                    </a:solidFill>
                  </a:rPr>
                  <a:t>the</a:t>
                </a:r>
                <a:r>
                  <a:rPr lang="nl-NL" dirty="0">
                    <a:solidFill>
                      <a:srgbClr val="B1D249"/>
                    </a:solidFill>
                  </a:rPr>
                  <a:t> home, a building model parameter </a:t>
                </a:r>
                <a:r>
                  <a:rPr lang="nl-NL" dirty="0" err="1">
                    <a:solidFill>
                      <a:srgbClr val="B1D249"/>
                    </a:solidFill>
                  </a:rPr>
                  <a:t>derived</a:t>
                </a:r>
                <a:r>
                  <a:rPr lang="nl-NL" dirty="0">
                    <a:solidFill>
                      <a:srgbClr val="B1D249"/>
                    </a:solidFill>
                  </a:rPr>
                  <a:t> </a:t>
                </a:r>
                <a:r>
                  <a:rPr lang="nl-NL" dirty="0" err="1">
                    <a:solidFill>
                      <a:srgbClr val="B1D249"/>
                    </a:solidFill>
                  </a:rPr>
                  <a:t>from</a:t>
                </a:r>
                <a:r>
                  <a:rPr lang="nl-NL" dirty="0">
                    <a:solidFill>
                      <a:srgbClr val="B1D249"/>
                    </a:solidFill>
                  </a:rPr>
                  <a:t> </a:t>
                </a:r>
                <a:r>
                  <a:rPr lang="nl-NL" dirty="0" err="1">
                    <a:solidFill>
                      <a:srgbClr val="B1D249"/>
                    </a:solidFill>
                  </a:rPr>
                  <a:t>two</a:t>
                </a:r>
                <a:r>
                  <a:rPr lang="nl-NL" dirty="0">
                    <a:solidFill>
                      <a:srgbClr val="B1D249"/>
                    </a:solidFill>
                  </a:rPr>
                  <a:t> </a:t>
                </a:r>
                <a:r>
                  <a:rPr lang="nl-NL" dirty="0" err="1">
                    <a:solidFill>
                      <a:srgbClr val="B1D249"/>
                    </a:solidFill>
                  </a:rPr>
                  <a:t>others</a:t>
                </a:r>
                <a:endParaRPr lang="nl-NL" baseline="-25000" dirty="0">
                  <a:solidFill>
                    <a:srgbClr val="B1D249"/>
                  </a:solidFill>
                </a:endParaRPr>
              </a:p>
            </p:txBody>
          </p:sp>
        </mc:Choice>
        <mc:Fallback xmlns="">
          <p:sp>
            <p:nvSpPr>
              <p:cNvPr id="2" name="Content Placeholder 1">
                <a:extLst>
                  <a:ext uri="{FF2B5EF4-FFF2-40B4-BE49-F238E27FC236}">
                    <a16:creationId xmlns:a16="http://schemas.microsoft.com/office/drawing/2014/main" id="{034B3C6E-CD7E-4112-ADF8-0FC527D03D32}"/>
                  </a:ext>
                </a:extLst>
              </p:cNvPr>
              <p:cNvSpPr>
                <a:spLocks noGrp="1" noRot="1" noChangeAspect="1" noMove="1" noResize="1" noEditPoints="1" noAdjustHandles="1" noChangeArrowheads="1" noChangeShapeType="1" noTextEdit="1"/>
              </p:cNvSpPr>
              <p:nvPr>
                <p:ph idx="1"/>
              </p:nvPr>
            </p:nvSpPr>
            <p:spPr>
              <a:xfrm>
                <a:off x="1231200" y="4133850"/>
                <a:ext cx="21008156" cy="7334275"/>
              </a:xfrm>
              <a:blipFill>
                <a:blip r:embed="rId3"/>
                <a:stretch>
                  <a:fillRect t="-998"/>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BA3F1658-94AF-4A2E-816E-0520D6B2B7FD}"/>
              </a:ext>
            </a:extLst>
          </p:cNvPr>
          <p:cNvSpPr>
            <a:spLocks noGrp="1"/>
          </p:cNvSpPr>
          <p:nvPr>
            <p:ph type="body" sz="quarter" idx="14"/>
          </p:nvPr>
        </p:nvSpPr>
        <p:spPr/>
        <p:txBody>
          <a:bodyPr/>
          <a:lstStyle/>
          <a:p>
            <a:r>
              <a:rPr lang="en-US" dirty="0"/>
              <a:t>Twomes WP3: Data Analysis &amp; Prediction</a:t>
            </a:r>
            <a:endParaRPr lang="nl-NL" dirty="0"/>
          </a:p>
        </p:txBody>
      </p:sp>
      <p:sp>
        <p:nvSpPr>
          <p:cNvPr id="4" name="Title 3">
            <a:extLst>
              <a:ext uri="{FF2B5EF4-FFF2-40B4-BE49-F238E27FC236}">
                <a16:creationId xmlns:a16="http://schemas.microsoft.com/office/drawing/2014/main" id="{AA099E2E-752B-469E-8AD7-3A02EDA11BC8}"/>
              </a:ext>
            </a:extLst>
          </p:cNvPr>
          <p:cNvSpPr>
            <a:spLocks noGrp="1"/>
          </p:cNvSpPr>
          <p:nvPr>
            <p:ph type="title"/>
          </p:nvPr>
        </p:nvSpPr>
        <p:spPr>
          <a:xfrm>
            <a:off x="1187522" y="2495806"/>
            <a:ext cx="21050686" cy="1390394"/>
          </a:xfrm>
        </p:spPr>
        <p:txBody>
          <a:bodyPr>
            <a:normAutofit fontScale="90000"/>
          </a:bodyPr>
          <a:lstStyle/>
          <a:p>
            <a:r>
              <a:rPr lang="nl-NL" dirty="0" err="1"/>
              <a:t>Some</a:t>
            </a:r>
            <a:r>
              <a:rPr lang="nl-NL" dirty="0"/>
              <a:t> model </a:t>
            </a:r>
            <a:r>
              <a:rPr lang="nl-NL" dirty="0" err="1"/>
              <a:t>equations</a:t>
            </a:r>
            <a:r>
              <a:rPr lang="nl-NL" dirty="0"/>
              <a:t> (</a:t>
            </a:r>
            <a:r>
              <a:rPr lang="nl-NL" dirty="0" err="1"/>
              <a:t>see</a:t>
            </a:r>
            <a:r>
              <a:rPr lang="nl-NL" dirty="0"/>
              <a:t> </a:t>
            </a:r>
            <a:r>
              <a:rPr lang="nl-NL" dirty="0" err="1"/>
              <a:t>also</a:t>
            </a:r>
            <a:r>
              <a:rPr lang="nl-NL" dirty="0"/>
              <a:t> Twomes D3)</a:t>
            </a:r>
          </a:p>
        </p:txBody>
      </p:sp>
    </p:spTree>
    <p:extLst>
      <p:ext uri="{BB962C8B-B14F-4D97-AF65-F5344CB8AC3E}">
        <p14:creationId xmlns:p14="http://schemas.microsoft.com/office/powerpoint/2010/main" val="29491736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3F1658-94AF-4A2E-816E-0520D6B2B7FD}"/>
              </a:ext>
            </a:extLst>
          </p:cNvPr>
          <p:cNvSpPr>
            <a:spLocks noGrp="1"/>
          </p:cNvSpPr>
          <p:nvPr>
            <p:ph type="body" sz="quarter" idx="14"/>
          </p:nvPr>
        </p:nvSpPr>
        <p:spPr/>
        <p:txBody>
          <a:bodyPr/>
          <a:lstStyle/>
          <a:p>
            <a:r>
              <a:rPr lang="nl-NL" dirty="0">
                <a:solidFill>
                  <a:srgbClr val="B1D249"/>
                </a:solidFill>
              </a:rPr>
              <a:t>WP3:  Data Analysis &amp; </a:t>
            </a:r>
            <a:r>
              <a:rPr lang="nl-NL" dirty="0" err="1">
                <a:solidFill>
                  <a:srgbClr val="B1D249"/>
                </a:solidFill>
              </a:rPr>
              <a:t>Prediction</a:t>
            </a:r>
            <a:endParaRPr lang="nl-NL" dirty="0">
              <a:solidFill>
                <a:srgbClr val="B1D249"/>
              </a:solidFill>
            </a:endParaRPr>
          </a:p>
        </p:txBody>
      </p:sp>
      <p:sp>
        <p:nvSpPr>
          <p:cNvPr id="4" name="Title 3">
            <a:extLst>
              <a:ext uri="{FF2B5EF4-FFF2-40B4-BE49-F238E27FC236}">
                <a16:creationId xmlns:a16="http://schemas.microsoft.com/office/drawing/2014/main" id="{AA099E2E-752B-469E-8AD7-3A02EDA11BC8}"/>
              </a:ext>
            </a:extLst>
          </p:cNvPr>
          <p:cNvSpPr>
            <a:spLocks noGrp="1"/>
          </p:cNvSpPr>
          <p:nvPr>
            <p:ph type="title"/>
          </p:nvPr>
        </p:nvSpPr>
        <p:spPr>
          <a:xfrm>
            <a:off x="1187522" y="2495806"/>
            <a:ext cx="21050686" cy="1390394"/>
          </a:xfrm>
        </p:spPr>
        <p:txBody>
          <a:bodyPr>
            <a:normAutofit fontScale="90000"/>
          </a:bodyPr>
          <a:lstStyle/>
          <a:p>
            <a:pPr>
              <a:lnSpc>
                <a:spcPct val="100000"/>
              </a:lnSpc>
            </a:pPr>
            <a:r>
              <a:rPr lang="nl-NL" dirty="0"/>
              <a:t>Berkum: Learning </a:t>
            </a:r>
            <a:r>
              <a:rPr lang="nl-NL" dirty="0">
                <a:solidFill>
                  <a:srgbClr val="B1D249"/>
                </a:solidFill>
              </a:rPr>
              <a:t>H</a:t>
            </a:r>
            <a:r>
              <a:rPr lang="nl-NL" dirty="0"/>
              <a:t> </a:t>
            </a:r>
            <a:r>
              <a:rPr lang="nl-NL" dirty="0">
                <a:solidFill>
                  <a:schemeClr val="bg1">
                    <a:lumMod val="65000"/>
                  </a:schemeClr>
                </a:solidFill>
              </a:rPr>
              <a:t>[W/K] </a:t>
            </a:r>
            <a:r>
              <a:rPr lang="nl-NL" dirty="0"/>
              <a:t>(</a:t>
            </a:r>
            <a:r>
              <a:rPr lang="nl-NL" dirty="0" err="1"/>
              <a:t>specific</a:t>
            </a:r>
            <a:r>
              <a:rPr lang="nl-NL" dirty="0"/>
              <a:t> heat </a:t>
            </a:r>
            <a:r>
              <a:rPr lang="nl-NL" dirty="0" err="1"/>
              <a:t>loss</a:t>
            </a:r>
            <a:r>
              <a:rPr lang="nl-NL" dirty="0"/>
              <a:t>)</a:t>
            </a:r>
            <a:br>
              <a:rPr lang="nl-NL" dirty="0">
                <a:solidFill>
                  <a:schemeClr val="bg1">
                    <a:lumMod val="65000"/>
                  </a:schemeClr>
                </a:solidFill>
              </a:rPr>
            </a:br>
            <a:r>
              <a:rPr lang="nl-NL" sz="4900" dirty="0">
                <a:solidFill>
                  <a:srgbClr val="B1D249"/>
                </a:solidFill>
              </a:rPr>
              <a:t>A</a:t>
            </a:r>
            <a:r>
              <a:rPr lang="nl-NL" sz="4900" dirty="0"/>
              <a:t> = 6,0 </a:t>
            </a:r>
            <a:r>
              <a:rPr lang="nl-NL" sz="4900" dirty="0">
                <a:solidFill>
                  <a:schemeClr val="bg1">
                    <a:lumMod val="65000"/>
                  </a:schemeClr>
                </a:solidFill>
              </a:rPr>
              <a:t>[m</a:t>
            </a:r>
            <a:r>
              <a:rPr lang="nl-NL" sz="4900" baseline="30000" dirty="0">
                <a:solidFill>
                  <a:schemeClr val="bg1">
                    <a:lumMod val="65000"/>
                  </a:schemeClr>
                </a:solidFill>
              </a:rPr>
              <a:t>2</a:t>
            </a:r>
            <a:r>
              <a:rPr lang="nl-NL" sz="4900" dirty="0">
                <a:solidFill>
                  <a:schemeClr val="bg1">
                    <a:lumMod val="65000"/>
                  </a:schemeClr>
                </a:solidFill>
              </a:rPr>
              <a:t>]</a:t>
            </a:r>
            <a:endParaRPr lang="nl-NL" dirty="0">
              <a:solidFill>
                <a:srgbClr val="B1D249"/>
              </a:solidFill>
            </a:endParaRPr>
          </a:p>
        </p:txBody>
      </p:sp>
      <p:pic>
        <p:nvPicPr>
          <p:cNvPr id="6" name="Content Placeholder 1">
            <a:extLst>
              <a:ext uri="{FF2B5EF4-FFF2-40B4-BE49-F238E27FC236}">
                <a16:creationId xmlns:a16="http://schemas.microsoft.com/office/drawing/2014/main" id="{3D798261-C3E8-76D7-10F0-7EE745CDE305}"/>
              </a:ext>
            </a:extLst>
          </p:cNvPr>
          <p:cNvPicPr>
            <a:picLocks noGrp="1" noChangeAspect="1"/>
          </p:cNvPicPr>
          <p:nvPr>
            <p:ph idx="1"/>
          </p:nvPr>
        </p:nvPicPr>
        <p:blipFill>
          <a:blip r:embed="rId3"/>
          <a:stretch>
            <a:fillRect/>
          </a:stretch>
        </p:blipFill>
        <p:spPr>
          <a:xfrm>
            <a:off x="1209085" y="4981074"/>
            <a:ext cx="15220769" cy="7429185"/>
          </a:xfrm>
          <a:prstGeom prst="rect">
            <a:avLst/>
          </a:prstGeom>
        </p:spPr>
      </p:pic>
    </p:spTree>
    <p:extLst>
      <p:ext uri="{BB962C8B-B14F-4D97-AF65-F5344CB8AC3E}">
        <p14:creationId xmlns:p14="http://schemas.microsoft.com/office/powerpoint/2010/main" val="19340770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3F1658-94AF-4A2E-816E-0520D6B2B7FD}"/>
              </a:ext>
            </a:extLst>
          </p:cNvPr>
          <p:cNvSpPr>
            <a:spLocks noGrp="1"/>
          </p:cNvSpPr>
          <p:nvPr>
            <p:ph type="body" sz="quarter" idx="14"/>
          </p:nvPr>
        </p:nvSpPr>
        <p:spPr/>
        <p:txBody>
          <a:bodyPr/>
          <a:lstStyle/>
          <a:p>
            <a:r>
              <a:rPr lang="nl-NL" dirty="0">
                <a:solidFill>
                  <a:srgbClr val="B1D249"/>
                </a:solidFill>
              </a:rPr>
              <a:t>WP3:  Data Analysis &amp; </a:t>
            </a:r>
            <a:r>
              <a:rPr lang="nl-NL" dirty="0" err="1">
                <a:solidFill>
                  <a:srgbClr val="B1D249"/>
                </a:solidFill>
              </a:rPr>
              <a:t>Prediction</a:t>
            </a:r>
            <a:endParaRPr lang="nl-NL" dirty="0">
              <a:solidFill>
                <a:srgbClr val="B1D249"/>
              </a:solidFill>
            </a:endParaRPr>
          </a:p>
        </p:txBody>
      </p:sp>
      <p:sp>
        <p:nvSpPr>
          <p:cNvPr id="4" name="Title 3">
            <a:extLst>
              <a:ext uri="{FF2B5EF4-FFF2-40B4-BE49-F238E27FC236}">
                <a16:creationId xmlns:a16="http://schemas.microsoft.com/office/drawing/2014/main" id="{AA099E2E-752B-469E-8AD7-3A02EDA11BC8}"/>
              </a:ext>
            </a:extLst>
          </p:cNvPr>
          <p:cNvSpPr>
            <a:spLocks noGrp="1"/>
          </p:cNvSpPr>
          <p:nvPr>
            <p:ph type="title"/>
          </p:nvPr>
        </p:nvSpPr>
        <p:spPr>
          <a:xfrm>
            <a:off x="1187522" y="2495806"/>
            <a:ext cx="21050686" cy="1390394"/>
          </a:xfrm>
        </p:spPr>
        <p:txBody>
          <a:bodyPr>
            <a:normAutofit fontScale="90000"/>
          </a:bodyPr>
          <a:lstStyle/>
          <a:p>
            <a:pPr>
              <a:lnSpc>
                <a:spcPct val="100000"/>
              </a:lnSpc>
            </a:pPr>
            <a:r>
              <a:rPr lang="nl-NL" dirty="0"/>
              <a:t>Berkum: Learning </a:t>
            </a:r>
            <a:r>
              <a:rPr lang="el-GR" u="none" strike="noStrike" dirty="0">
                <a:solidFill>
                  <a:srgbClr val="B1D249"/>
                </a:solidFill>
                <a:effectLst/>
                <a:sym typeface="Symbol" panose="05050102010706020507" pitchFamily="18" charset="2"/>
              </a:rPr>
              <a:t></a:t>
            </a:r>
            <a:r>
              <a:rPr lang="nl-NL" u="none" strike="noStrike" dirty="0">
                <a:effectLst/>
                <a:sym typeface="Symbol" panose="05050102010706020507" pitchFamily="18" charset="2"/>
              </a:rPr>
              <a:t> </a:t>
            </a:r>
            <a:r>
              <a:rPr lang="nl-NL" u="none" strike="noStrike" dirty="0">
                <a:solidFill>
                  <a:schemeClr val="bg1">
                    <a:lumMod val="65000"/>
                  </a:schemeClr>
                </a:solidFill>
                <a:effectLst/>
                <a:sym typeface="Symbol" panose="05050102010706020507" pitchFamily="18" charset="2"/>
              </a:rPr>
              <a:t>[h] </a:t>
            </a:r>
            <a:r>
              <a:rPr lang="nl-NL" u="none" strike="noStrike" dirty="0">
                <a:effectLst/>
                <a:sym typeface="Symbol" panose="05050102010706020507" pitchFamily="18" charset="2"/>
              </a:rPr>
              <a:t>(</a:t>
            </a:r>
            <a:r>
              <a:rPr lang="nl-NL" u="none" strike="noStrike" dirty="0" err="1">
                <a:effectLst/>
                <a:sym typeface="Symbol" panose="05050102010706020507" pitchFamily="18" charset="2"/>
              </a:rPr>
              <a:t>thermal</a:t>
            </a:r>
            <a:r>
              <a:rPr lang="nl-NL" u="none" strike="noStrike" dirty="0">
                <a:effectLst/>
                <a:sym typeface="Symbol" panose="05050102010706020507" pitchFamily="18" charset="2"/>
              </a:rPr>
              <a:t> </a:t>
            </a:r>
            <a:r>
              <a:rPr lang="nl-NL" u="none" strike="noStrike" dirty="0" err="1">
                <a:effectLst/>
                <a:sym typeface="Symbol" panose="05050102010706020507" pitchFamily="18" charset="2"/>
              </a:rPr>
              <a:t>inertia</a:t>
            </a:r>
            <a:r>
              <a:rPr lang="nl-NL" u="none" strike="noStrike" dirty="0">
                <a:effectLst/>
                <a:sym typeface="Symbol" panose="05050102010706020507" pitchFamily="18" charset="2"/>
              </a:rPr>
              <a:t>)</a:t>
            </a:r>
            <a:br>
              <a:rPr lang="nl-NL" dirty="0"/>
            </a:br>
            <a:r>
              <a:rPr lang="nl-NL" sz="4900" dirty="0">
                <a:solidFill>
                  <a:srgbClr val="B1D249"/>
                </a:solidFill>
              </a:rPr>
              <a:t>A</a:t>
            </a:r>
            <a:r>
              <a:rPr lang="nl-NL" sz="4900" dirty="0"/>
              <a:t> = 6,0 </a:t>
            </a:r>
            <a:r>
              <a:rPr lang="nl-NL" sz="4900" dirty="0">
                <a:solidFill>
                  <a:schemeClr val="bg1">
                    <a:lumMod val="65000"/>
                  </a:schemeClr>
                </a:solidFill>
              </a:rPr>
              <a:t>[m</a:t>
            </a:r>
            <a:r>
              <a:rPr lang="nl-NL" sz="4900" baseline="30000" dirty="0">
                <a:solidFill>
                  <a:schemeClr val="bg1">
                    <a:lumMod val="65000"/>
                  </a:schemeClr>
                </a:solidFill>
              </a:rPr>
              <a:t>2</a:t>
            </a:r>
            <a:r>
              <a:rPr lang="nl-NL" sz="4900" dirty="0">
                <a:solidFill>
                  <a:schemeClr val="bg1">
                    <a:lumMod val="65000"/>
                  </a:schemeClr>
                </a:solidFill>
              </a:rPr>
              <a:t>]</a:t>
            </a:r>
            <a:endParaRPr lang="nl-NL" sz="4900" dirty="0">
              <a:solidFill>
                <a:srgbClr val="B1D249"/>
              </a:solidFill>
            </a:endParaRPr>
          </a:p>
        </p:txBody>
      </p:sp>
      <p:pic>
        <p:nvPicPr>
          <p:cNvPr id="6" name="Content Placeholder 16">
            <a:extLst>
              <a:ext uri="{FF2B5EF4-FFF2-40B4-BE49-F238E27FC236}">
                <a16:creationId xmlns:a16="http://schemas.microsoft.com/office/drawing/2014/main" id="{42AB31AC-69A9-E3ED-BEE7-D4689E59385A}"/>
              </a:ext>
            </a:extLst>
          </p:cNvPr>
          <p:cNvPicPr>
            <a:picLocks noGrp="1" noChangeAspect="1"/>
          </p:cNvPicPr>
          <p:nvPr>
            <p:ph idx="1"/>
          </p:nvPr>
        </p:nvPicPr>
        <p:blipFill>
          <a:blip r:embed="rId3"/>
          <a:stretch>
            <a:fillRect/>
          </a:stretch>
        </p:blipFill>
        <p:spPr>
          <a:xfrm>
            <a:off x="1209085" y="4571986"/>
            <a:ext cx="16017031" cy="7817836"/>
          </a:xfrm>
          <a:prstGeom prst="rect">
            <a:avLst/>
          </a:prstGeom>
        </p:spPr>
      </p:pic>
    </p:spTree>
    <p:extLst>
      <p:ext uri="{BB962C8B-B14F-4D97-AF65-F5344CB8AC3E}">
        <p14:creationId xmlns:p14="http://schemas.microsoft.com/office/powerpoint/2010/main" val="23720871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3F1658-94AF-4A2E-816E-0520D6B2B7FD}"/>
              </a:ext>
            </a:extLst>
          </p:cNvPr>
          <p:cNvSpPr>
            <a:spLocks noGrp="1"/>
          </p:cNvSpPr>
          <p:nvPr>
            <p:ph type="body" sz="quarter" idx="14"/>
          </p:nvPr>
        </p:nvSpPr>
        <p:spPr/>
        <p:txBody>
          <a:bodyPr/>
          <a:lstStyle/>
          <a:p>
            <a:r>
              <a:rPr lang="nl-NL" dirty="0">
                <a:solidFill>
                  <a:srgbClr val="B1D249"/>
                </a:solidFill>
              </a:rPr>
              <a:t>WP3:  Data Analysis &amp; </a:t>
            </a:r>
            <a:r>
              <a:rPr lang="nl-NL" dirty="0" err="1">
                <a:solidFill>
                  <a:srgbClr val="B1D249"/>
                </a:solidFill>
              </a:rPr>
              <a:t>Prediction</a:t>
            </a:r>
            <a:endParaRPr lang="nl-NL" dirty="0">
              <a:solidFill>
                <a:srgbClr val="B1D249"/>
              </a:solidFill>
            </a:endParaRPr>
          </a:p>
        </p:txBody>
      </p:sp>
      <p:sp>
        <p:nvSpPr>
          <p:cNvPr id="4" name="Title 3">
            <a:extLst>
              <a:ext uri="{FF2B5EF4-FFF2-40B4-BE49-F238E27FC236}">
                <a16:creationId xmlns:a16="http://schemas.microsoft.com/office/drawing/2014/main" id="{AA099E2E-752B-469E-8AD7-3A02EDA11BC8}"/>
              </a:ext>
            </a:extLst>
          </p:cNvPr>
          <p:cNvSpPr>
            <a:spLocks noGrp="1"/>
          </p:cNvSpPr>
          <p:nvPr>
            <p:ph type="title"/>
          </p:nvPr>
        </p:nvSpPr>
        <p:spPr>
          <a:xfrm>
            <a:off x="1187522" y="2495806"/>
            <a:ext cx="21050686" cy="1390394"/>
          </a:xfrm>
        </p:spPr>
        <p:txBody>
          <a:bodyPr/>
          <a:lstStyle/>
          <a:p>
            <a:r>
              <a:rPr lang="nl-NL" dirty="0"/>
              <a:t>Berkum: Learning </a:t>
            </a:r>
            <a:r>
              <a:rPr lang="nl-NL" dirty="0">
                <a:solidFill>
                  <a:srgbClr val="B1D249"/>
                </a:solidFill>
              </a:rPr>
              <a:t>A</a:t>
            </a:r>
            <a:r>
              <a:rPr lang="nl-NL" dirty="0"/>
              <a:t> </a:t>
            </a:r>
            <a:r>
              <a:rPr lang="nl-NL" dirty="0">
                <a:solidFill>
                  <a:schemeClr val="bg1">
                    <a:lumMod val="65000"/>
                  </a:schemeClr>
                </a:solidFill>
              </a:rPr>
              <a:t>[m</a:t>
            </a:r>
            <a:r>
              <a:rPr lang="nl-NL" baseline="30000" dirty="0">
                <a:solidFill>
                  <a:schemeClr val="bg1">
                    <a:lumMod val="65000"/>
                  </a:schemeClr>
                </a:solidFill>
              </a:rPr>
              <a:t>2</a:t>
            </a:r>
            <a:r>
              <a:rPr lang="nl-NL" dirty="0">
                <a:solidFill>
                  <a:schemeClr val="bg1">
                    <a:lumMod val="65000"/>
                  </a:schemeClr>
                </a:solidFill>
              </a:rPr>
              <a:t>]</a:t>
            </a:r>
            <a:r>
              <a:rPr lang="nl-NL" dirty="0"/>
              <a:t> (</a:t>
            </a:r>
            <a:r>
              <a:rPr lang="nl-NL" dirty="0" err="1"/>
              <a:t>window</a:t>
            </a:r>
            <a:r>
              <a:rPr lang="nl-NL" dirty="0"/>
              <a:t> </a:t>
            </a:r>
            <a:r>
              <a:rPr lang="nl-NL" dirty="0" err="1"/>
              <a:t>aperture</a:t>
            </a:r>
            <a:r>
              <a:rPr lang="nl-NL" dirty="0"/>
              <a:t>)</a:t>
            </a:r>
          </a:p>
        </p:txBody>
      </p:sp>
      <p:pic>
        <p:nvPicPr>
          <p:cNvPr id="6" name="Content Placeholder 1">
            <a:extLst>
              <a:ext uri="{FF2B5EF4-FFF2-40B4-BE49-F238E27FC236}">
                <a16:creationId xmlns:a16="http://schemas.microsoft.com/office/drawing/2014/main" id="{C00494CA-C968-F286-6E33-E65FE2FEA17F}"/>
              </a:ext>
            </a:extLst>
          </p:cNvPr>
          <p:cNvPicPr>
            <a:picLocks noGrp="1" noChangeAspect="1"/>
          </p:cNvPicPr>
          <p:nvPr>
            <p:ph idx="1"/>
          </p:nvPr>
        </p:nvPicPr>
        <p:blipFill>
          <a:blip r:embed="rId3"/>
          <a:stretch>
            <a:fillRect/>
          </a:stretch>
        </p:blipFill>
        <p:spPr>
          <a:xfrm>
            <a:off x="1209084" y="4601496"/>
            <a:ext cx="15694777" cy="7664513"/>
          </a:xfrm>
          <a:prstGeom prst="rect">
            <a:avLst/>
          </a:prstGeom>
        </p:spPr>
      </p:pic>
    </p:spTree>
    <p:extLst>
      <p:ext uri="{BB962C8B-B14F-4D97-AF65-F5344CB8AC3E}">
        <p14:creationId xmlns:p14="http://schemas.microsoft.com/office/powerpoint/2010/main" val="3492681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F13900C-D511-4BC4-8F6D-AB04D4643E57}"/>
              </a:ext>
            </a:extLst>
          </p:cNvPr>
          <p:cNvSpPr>
            <a:spLocks noGrp="1"/>
          </p:cNvSpPr>
          <p:nvPr>
            <p:ph type="body" sz="quarter" idx="14"/>
          </p:nvPr>
        </p:nvSpPr>
        <p:spPr/>
        <p:txBody>
          <a:bodyPr/>
          <a:lstStyle/>
          <a:p>
            <a:r>
              <a:rPr lang="nl-NL" dirty="0"/>
              <a:t>Goal</a:t>
            </a:r>
          </a:p>
        </p:txBody>
      </p:sp>
      <p:sp>
        <p:nvSpPr>
          <p:cNvPr id="3" name="Title 2">
            <a:extLst>
              <a:ext uri="{FF2B5EF4-FFF2-40B4-BE49-F238E27FC236}">
                <a16:creationId xmlns:a16="http://schemas.microsoft.com/office/drawing/2014/main" id="{958C1DCB-C8B0-46B8-BBAA-3FB0F5DDCBD8}"/>
              </a:ext>
            </a:extLst>
          </p:cNvPr>
          <p:cNvSpPr>
            <a:spLocks noGrp="1"/>
          </p:cNvSpPr>
          <p:nvPr>
            <p:ph type="title"/>
          </p:nvPr>
        </p:nvSpPr>
        <p:spPr/>
        <p:txBody>
          <a:bodyPr>
            <a:normAutofit/>
          </a:bodyPr>
          <a:lstStyle/>
          <a:p>
            <a:r>
              <a:rPr lang="nl-NL" sz="6600" dirty="0" err="1"/>
              <a:t>Which</a:t>
            </a:r>
            <a:r>
              <a:rPr lang="nl-NL" sz="6600" dirty="0"/>
              <a:t> kind of </a:t>
            </a:r>
            <a:r>
              <a:rPr lang="nl-NL" sz="6600" dirty="0" err="1"/>
              <a:t>questions</a:t>
            </a:r>
            <a:r>
              <a:rPr lang="nl-NL" sz="6600" dirty="0"/>
              <a:t> </a:t>
            </a:r>
            <a:r>
              <a:rPr lang="nl-NL" sz="6600" dirty="0" err="1"/>
              <a:t>should</a:t>
            </a:r>
            <a:r>
              <a:rPr lang="nl-NL" sz="6600" dirty="0"/>
              <a:t> Twomes help </a:t>
            </a:r>
            <a:r>
              <a:rPr lang="nl-NL" sz="6600" dirty="0" err="1"/>
              <a:t>answer</a:t>
            </a:r>
            <a:r>
              <a:rPr lang="nl-NL" sz="6600" dirty="0"/>
              <a:t>?</a:t>
            </a:r>
          </a:p>
        </p:txBody>
      </p:sp>
      <p:sp>
        <p:nvSpPr>
          <p:cNvPr id="2" name="Oval 1">
            <a:extLst>
              <a:ext uri="{FF2B5EF4-FFF2-40B4-BE49-F238E27FC236}">
                <a16:creationId xmlns:a16="http://schemas.microsoft.com/office/drawing/2014/main" id="{2B64688A-A229-46F2-9CF7-13AFD4FAAFB9}"/>
              </a:ext>
            </a:extLst>
          </p:cNvPr>
          <p:cNvSpPr/>
          <p:nvPr/>
        </p:nvSpPr>
        <p:spPr>
          <a:xfrm>
            <a:off x="507386" y="4730546"/>
            <a:ext cx="6059837" cy="6059837"/>
          </a:xfrm>
          <a:prstGeom prst="ellipse">
            <a:avLst/>
          </a:prstGeom>
          <a:solidFill>
            <a:srgbClr val="FF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dirty="0" err="1">
                <a:latin typeface="Roboto" panose="020B0604020202020204" charset="0"/>
                <a:ea typeface="Roboto" panose="020B0604020202020204" charset="0"/>
              </a:rPr>
              <a:t>Questions</a:t>
            </a:r>
            <a:r>
              <a:rPr lang="nl-NL" sz="4400" dirty="0">
                <a:latin typeface="Roboto" panose="020B0604020202020204" charset="0"/>
                <a:ea typeface="Roboto" panose="020B0604020202020204" charset="0"/>
              </a:rPr>
              <a:t> </a:t>
            </a:r>
            <a:br>
              <a:rPr lang="nl-NL" sz="4400" dirty="0">
                <a:latin typeface="Roboto" panose="020B0604020202020204" charset="0"/>
                <a:ea typeface="Roboto" panose="020B0604020202020204" charset="0"/>
              </a:rPr>
            </a:br>
            <a:r>
              <a:rPr lang="nl-NL" sz="4400" dirty="0" err="1">
                <a:latin typeface="Roboto" panose="020B0604020202020204" charset="0"/>
                <a:ea typeface="Roboto" panose="020B0604020202020204" charset="0"/>
              </a:rPr>
              <a:t>about</a:t>
            </a:r>
            <a:r>
              <a:rPr lang="nl-NL" sz="4400" dirty="0">
                <a:latin typeface="Roboto" panose="020B0604020202020204" charset="0"/>
                <a:ea typeface="Roboto" panose="020B0604020202020204" charset="0"/>
              </a:rPr>
              <a:t> </a:t>
            </a:r>
            <a:r>
              <a:rPr lang="nl-NL" sz="4400" dirty="0" err="1">
                <a:latin typeface="Roboto" panose="020B0604020202020204" charset="0"/>
                <a:ea typeface="Roboto" panose="020B0604020202020204" charset="0"/>
              </a:rPr>
              <a:t>all</a:t>
            </a:r>
            <a:r>
              <a:rPr lang="nl-NL" sz="4400" dirty="0">
                <a:latin typeface="Roboto" panose="020B0604020202020204" charset="0"/>
                <a:ea typeface="Roboto" panose="020B0604020202020204" charset="0"/>
              </a:rPr>
              <a:t> homes in a country</a:t>
            </a:r>
            <a:endParaRPr lang="nl-NL" dirty="0">
              <a:latin typeface="Roboto" panose="020B0604020202020204" charset="0"/>
              <a:ea typeface="Roboto" panose="020B0604020202020204" charset="0"/>
            </a:endParaRPr>
          </a:p>
        </p:txBody>
      </p:sp>
      <p:sp>
        <p:nvSpPr>
          <p:cNvPr id="6" name="Oval 5">
            <a:extLst>
              <a:ext uri="{FF2B5EF4-FFF2-40B4-BE49-F238E27FC236}">
                <a16:creationId xmlns:a16="http://schemas.microsoft.com/office/drawing/2014/main" id="{7D6DBD61-3EAE-47FF-9184-15AD48E3DC15}"/>
              </a:ext>
            </a:extLst>
          </p:cNvPr>
          <p:cNvSpPr/>
          <p:nvPr/>
        </p:nvSpPr>
        <p:spPr>
          <a:xfrm>
            <a:off x="4735983" y="7513666"/>
            <a:ext cx="6059837" cy="6059837"/>
          </a:xfrm>
          <a:prstGeom prst="ellipse">
            <a:avLst/>
          </a:prstGeom>
          <a:solidFill>
            <a:srgbClr val="FFC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dirty="0" err="1">
                <a:latin typeface="Roboto" panose="020B0604020202020204" charset="0"/>
                <a:ea typeface="Roboto" panose="020B0604020202020204" charset="0"/>
              </a:rPr>
              <a:t>Questions</a:t>
            </a:r>
            <a:r>
              <a:rPr lang="nl-NL" sz="4400" dirty="0">
                <a:latin typeface="Roboto" panose="020B0604020202020204" charset="0"/>
                <a:ea typeface="Roboto" panose="020B0604020202020204" charset="0"/>
              </a:rPr>
              <a:t> </a:t>
            </a:r>
            <a:br>
              <a:rPr lang="nl-NL" sz="4400" dirty="0">
                <a:latin typeface="Roboto" panose="020B0604020202020204" charset="0"/>
                <a:ea typeface="Roboto" panose="020B0604020202020204" charset="0"/>
              </a:rPr>
            </a:br>
            <a:r>
              <a:rPr lang="nl-NL" sz="4400" dirty="0" err="1">
                <a:latin typeface="Roboto" panose="020B0604020202020204" charset="0"/>
                <a:ea typeface="Roboto" panose="020B0604020202020204" charset="0"/>
              </a:rPr>
              <a:t>about</a:t>
            </a:r>
            <a:r>
              <a:rPr lang="nl-NL" sz="4400" dirty="0">
                <a:latin typeface="Roboto" panose="020B0604020202020204" charset="0"/>
                <a:ea typeface="Roboto" panose="020B0604020202020204" charset="0"/>
              </a:rPr>
              <a:t> </a:t>
            </a:r>
            <a:r>
              <a:rPr lang="nl-NL" sz="4400" dirty="0" err="1">
                <a:latin typeface="Roboto" panose="020B0604020202020204" charset="0"/>
                <a:ea typeface="Roboto" panose="020B0604020202020204" charset="0"/>
              </a:rPr>
              <a:t>all</a:t>
            </a:r>
            <a:r>
              <a:rPr lang="nl-NL" sz="4400" dirty="0">
                <a:latin typeface="Roboto" panose="020B0604020202020204" charset="0"/>
                <a:ea typeface="Roboto" panose="020B0604020202020204" charset="0"/>
              </a:rPr>
              <a:t> homes in a </a:t>
            </a:r>
            <a:r>
              <a:rPr lang="nl-NL" sz="4400" dirty="0" err="1">
                <a:latin typeface="Roboto" panose="020B0604020202020204" charset="0"/>
                <a:ea typeface="Roboto" panose="020B0604020202020204" charset="0"/>
              </a:rPr>
              <a:t>city</a:t>
            </a:r>
            <a:r>
              <a:rPr lang="nl-NL" sz="4400" dirty="0">
                <a:latin typeface="Roboto" panose="020B0604020202020204" charset="0"/>
                <a:ea typeface="Roboto" panose="020B0604020202020204" charset="0"/>
              </a:rPr>
              <a:t> or </a:t>
            </a:r>
            <a:r>
              <a:rPr lang="nl-NL" sz="4400" dirty="0" err="1">
                <a:latin typeface="Roboto" panose="020B0604020202020204" charset="0"/>
                <a:ea typeface="Roboto" panose="020B0604020202020204" charset="0"/>
              </a:rPr>
              <a:t>neighbourhood</a:t>
            </a:r>
            <a:endParaRPr lang="nl-NL" dirty="0">
              <a:latin typeface="Roboto" panose="020B0604020202020204" charset="0"/>
              <a:ea typeface="Roboto" panose="020B0604020202020204" charset="0"/>
            </a:endParaRPr>
          </a:p>
        </p:txBody>
      </p:sp>
      <p:sp>
        <p:nvSpPr>
          <p:cNvPr id="7" name="Oval 6">
            <a:extLst>
              <a:ext uri="{FF2B5EF4-FFF2-40B4-BE49-F238E27FC236}">
                <a16:creationId xmlns:a16="http://schemas.microsoft.com/office/drawing/2014/main" id="{796B4261-8149-4FDB-AD53-84014372B932}"/>
              </a:ext>
            </a:extLst>
          </p:cNvPr>
          <p:cNvSpPr/>
          <p:nvPr/>
        </p:nvSpPr>
        <p:spPr>
          <a:xfrm>
            <a:off x="17421772" y="4730546"/>
            <a:ext cx="6059837" cy="6059837"/>
          </a:xfrm>
          <a:prstGeom prst="ellipse">
            <a:avLst/>
          </a:prstGeom>
          <a:solidFill>
            <a:srgbClr val="FF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dirty="0" err="1">
                <a:latin typeface="Roboto" panose="020B0604020202020204" charset="0"/>
                <a:ea typeface="Roboto" panose="020B0604020202020204" charset="0"/>
              </a:rPr>
              <a:t>Questions</a:t>
            </a:r>
            <a:r>
              <a:rPr lang="nl-NL" sz="4400" dirty="0">
                <a:latin typeface="Roboto" panose="020B0604020202020204" charset="0"/>
                <a:ea typeface="Roboto" panose="020B0604020202020204" charset="0"/>
              </a:rPr>
              <a:t> </a:t>
            </a:r>
            <a:r>
              <a:rPr lang="nl-NL" sz="4400" dirty="0" err="1">
                <a:latin typeface="Roboto" panose="020B0604020202020204" charset="0"/>
                <a:ea typeface="Roboto" panose="020B0604020202020204" charset="0"/>
              </a:rPr>
              <a:t>that</a:t>
            </a:r>
            <a:r>
              <a:rPr lang="nl-NL" sz="4400" dirty="0">
                <a:latin typeface="Roboto" panose="020B0604020202020204" charset="0"/>
                <a:ea typeface="Roboto" panose="020B0604020202020204" charset="0"/>
              </a:rPr>
              <a:t> </a:t>
            </a:r>
            <a:r>
              <a:rPr lang="nl-NL" sz="4400" dirty="0" err="1">
                <a:latin typeface="Roboto" panose="020B0604020202020204" charset="0"/>
                <a:ea typeface="Roboto" panose="020B0604020202020204" charset="0"/>
              </a:rPr>
              <a:t>require</a:t>
            </a:r>
            <a:r>
              <a:rPr lang="nl-NL" sz="4400" dirty="0">
                <a:latin typeface="Roboto" panose="020B0604020202020204" charset="0"/>
                <a:ea typeface="Roboto" panose="020B0604020202020204" charset="0"/>
              </a:rPr>
              <a:t> </a:t>
            </a:r>
            <a:br>
              <a:rPr lang="nl-NL" sz="4400" dirty="0">
                <a:latin typeface="Roboto" panose="020B0604020202020204" charset="0"/>
                <a:ea typeface="Roboto" panose="020B0604020202020204" charset="0"/>
              </a:rPr>
            </a:br>
            <a:r>
              <a:rPr lang="nl-NL" sz="4400" dirty="0">
                <a:latin typeface="Roboto" panose="020B0604020202020204" charset="0"/>
                <a:ea typeface="Roboto" panose="020B0604020202020204" charset="0"/>
              </a:rPr>
              <a:t>close personal contact </a:t>
            </a:r>
            <a:r>
              <a:rPr lang="nl-NL" sz="4400" dirty="0" err="1">
                <a:latin typeface="Roboto" panose="020B0604020202020204" charset="0"/>
                <a:ea typeface="Roboto" panose="020B0604020202020204" charset="0"/>
              </a:rPr>
              <a:t>to</a:t>
            </a:r>
            <a:r>
              <a:rPr lang="nl-NL" sz="4400" dirty="0">
                <a:latin typeface="Roboto" panose="020B0604020202020204" charset="0"/>
                <a:ea typeface="Roboto" panose="020B0604020202020204" charset="0"/>
              </a:rPr>
              <a:t> </a:t>
            </a:r>
            <a:r>
              <a:rPr lang="nl-NL" sz="4400" dirty="0" err="1">
                <a:latin typeface="Roboto" panose="020B0604020202020204" charset="0"/>
                <a:ea typeface="Roboto" panose="020B0604020202020204" charset="0"/>
              </a:rPr>
              <a:t>answer</a:t>
            </a:r>
            <a:endParaRPr lang="nl-NL" dirty="0">
              <a:latin typeface="Roboto" panose="020B0604020202020204" charset="0"/>
              <a:ea typeface="Roboto" panose="020B0604020202020204" charset="0"/>
            </a:endParaRPr>
          </a:p>
        </p:txBody>
      </p:sp>
      <p:sp>
        <p:nvSpPr>
          <p:cNvPr id="8" name="Oval 7">
            <a:extLst>
              <a:ext uri="{FF2B5EF4-FFF2-40B4-BE49-F238E27FC236}">
                <a16:creationId xmlns:a16="http://schemas.microsoft.com/office/drawing/2014/main" id="{E2AEE56E-971A-4C7D-94DD-309301EAC496}"/>
              </a:ext>
            </a:extLst>
          </p:cNvPr>
          <p:cNvSpPr/>
          <p:nvPr/>
        </p:nvSpPr>
        <p:spPr>
          <a:xfrm>
            <a:off x="8964580" y="4730546"/>
            <a:ext cx="6059837" cy="6059837"/>
          </a:xfrm>
          <a:prstGeom prst="ellipse">
            <a:avLst/>
          </a:prstGeom>
          <a:solidFill>
            <a:srgbClr val="B1D24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dirty="0" err="1">
                <a:latin typeface="Roboto" panose="020B0604020202020204" charset="0"/>
                <a:ea typeface="Roboto" panose="020B0604020202020204" charset="0"/>
              </a:rPr>
              <a:t>Questions</a:t>
            </a:r>
            <a:r>
              <a:rPr lang="nl-NL" sz="4400" dirty="0">
                <a:latin typeface="Roboto" panose="020B0604020202020204" charset="0"/>
                <a:ea typeface="Roboto" panose="020B0604020202020204" charset="0"/>
              </a:rPr>
              <a:t> </a:t>
            </a:r>
            <a:r>
              <a:rPr lang="nl-NL" sz="4400" dirty="0" err="1">
                <a:latin typeface="Roboto" panose="020B0604020202020204" charset="0"/>
                <a:ea typeface="Roboto" panose="020B0604020202020204" charset="0"/>
              </a:rPr>
              <a:t>about</a:t>
            </a:r>
            <a:r>
              <a:rPr lang="nl-NL" sz="4400" dirty="0">
                <a:latin typeface="Roboto" panose="020B0604020202020204" charset="0"/>
                <a:ea typeface="Roboto" panose="020B0604020202020204" charset="0"/>
              </a:rPr>
              <a:t> </a:t>
            </a:r>
            <a:r>
              <a:rPr lang="nl-NL" sz="4400" dirty="0" err="1">
                <a:latin typeface="Roboto" panose="020B0604020202020204" charset="0"/>
                <a:ea typeface="Roboto" panose="020B0604020202020204" charset="0"/>
              </a:rPr>
              <a:t>specific</a:t>
            </a:r>
            <a:r>
              <a:rPr lang="nl-NL" sz="4400" dirty="0">
                <a:latin typeface="Roboto" panose="020B0604020202020204" charset="0"/>
                <a:ea typeface="Roboto" panose="020B0604020202020204" charset="0"/>
              </a:rPr>
              <a:t> homes </a:t>
            </a:r>
            <a:r>
              <a:rPr lang="nl-NL" sz="4400" dirty="0" err="1">
                <a:latin typeface="Roboto" panose="020B0604020202020204" charset="0"/>
                <a:ea typeface="Roboto" panose="020B0604020202020204" charset="0"/>
              </a:rPr>
              <a:t>and</a:t>
            </a:r>
            <a:r>
              <a:rPr lang="nl-NL" sz="4400" dirty="0">
                <a:latin typeface="Roboto" panose="020B0604020202020204" charset="0"/>
                <a:ea typeface="Roboto" panose="020B0604020202020204" charset="0"/>
              </a:rPr>
              <a:t> </a:t>
            </a:r>
            <a:r>
              <a:rPr lang="nl-NL" sz="4400" dirty="0" err="1">
                <a:latin typeface="Roboto" panose="020B0604020202020204" charset="0"/>
                <a:ea typeface="Roboto" panose="020B0604020202020204" charset="0"/>
              </a:rPr>
              <a:t>households</a:t>
            </a:r>
            <a:endParaRPr lang="nl-NL" dirty="0">
              <a:latin typeface="Roboto" panose="020B0604020202020204" charset="0"/>
              <a:ea typeface="Roboto" panose="020B0604020202020204" charset="0"/>
            </a:endParaRPr>
          </a:p>
        </p:txBody>
      </p:sp>
      <p:sp>
        <p:nvSpPr>
          <p:cNvPr id="9" name="Oval 8">
            <a:extLst>
              <a:ext uri="{FF2B5EF4-FFF2-40B4-BE49-F238E27FC236}">
                <a16:creationId xmlns:a16="http://schemas.microsoft.com/office/drawing/2014/main" id="{463589A1-A9E1-435A-B1C0-B219BE15E85B}"/>
              </a:ext>
            </a:extLst>
          </p:cNvPr>
          <p:cNvSpPr/>
          <p:nvPr/>
        </p:nvSpPr>
        <p:spPr>
          <a:xfrm>
            <a:off x="13193176" y="7513666"/>
            <a:ext cx="6059837" cy="6059837"/>
          </a:xfrm>
          <a:prstGeom prst="ellipse">
            <a:avLst/>
          </a:prstGeom>
          <a:solidFill>
            <a:srgbClr val="B1D24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dirty="0" err="1">
                <a:latin typeface="Roboto" panose="020B0604020202020204" charset="0"/>
                <a:ea typeface="Roboto" panose="020B0604020202020204" charset="0"/>
              </a:rPr>
              <a:t>Questions</a:t>
            </a:r>
            <a:r>
              <a:rPr lang="nl-NL" sz="4400" dirty="0">
                <a:latin typeface="Roboto" panose="020B0604020202020204" charset="0"/>
                <a:ea typeface="Roboto" panose="020B0604020202020204" charset="0"/>
              </a:rPr>
              <a:t> </a:t>
            </a:r>
            <a:br>
              <a:rPr lang="nl-NL" sz="4400" dirty="0">
                <a:latin typeface="Roboto" panose="020B0604020202020204" charset="0"/>
                <a:ea typeface="Roboto" panose="020B0604020202020204" charset="0"/>
              </a:rPr>
            </a:br>
            <a:r>
              <a:rPr lang="nl-NL" sz="4400" dirty="0" err="1">
                <a:latin typeface="Roboto" panose="020B0604020202020204" charset="0"/>
                <a:ea typeface="Roboto" panose="020B0604020202020204" charset="0"/>
              </a:rPr>
              <a:t>that</a:t>
            </a:r>
            <a:r>
              <a:rPr lang="nl-NL" sz="4400" dirty="0">
                <a:latin typeface="Roboto" panose="020B0604020202020204" charset="0"/>
                <a:ea typeface="Roboto" panose="020B0604020202020204" charset="0"/>
              </a:rPr>
              <a:t> </a:t>
            </a:r>
            <a:r>
              <a:rPr lang="nl-NL" sz="4400" dirty="0" err="1">
                <a:latin typeface="Roboto" panose="020B0604020202020204" charset="0"/>
                <a:ea typeface="Roboto" panose="020B0604020202020204" charset="0"/>
              </a:rPr>
              <a:t>can</a:t>
            </a:r>
            <a:r>
              <a:rPr lang="nl-NL" sz="4400" dirty="0">
                <a:latin typeface="Roboto" panose="020B0604020202020204" charset="0"/>
                <a:ea typeface="Roboto" panose="020B0604020202020204" charset="0"/>
              </a:rPr>
              <a:t> </a:t>
            </a:r>
            <a:r>
              <a:rPr lang="nl-NL" sz="4400" dirty="0" err="1">
                <a:latin typeface="Roboto" panose="020B0604020202020204" charset="0"/>
                <a:ea typeface="Roboto" panose="020B0604020202020204" charset="0"/>
              </a:rPr>
              <a:t>be</a:t>
            </a:r>
            <a:r>
              <a:rPr lang="nl-NL" sz="4400" dirty="0">
                <a:latin typeface="Roboto" panose="020B0604020202020204" charset="0"/>
                <a:ea typeface="Roboto" panose="020B0604020202020204" charset="0"/>
              </a:rPr>
              <a:t> </a:t>
            </a:r>
            <a:r>
              <a:rPr lang="nl-NL" sz="4400" dirty="0" err="1">
                <a:latin typeface="Roboto" panose="020B0604020202020204" charset="0"/>
                <a:ea typeface="Roboto" panose="020B0604020202020204" charset="0"/>
              </a:rPr>
              <a:t>answered</a:t>
            </a:r>
            <a:r>
              <a:rPr lang="nl-NL" sz="4400" dirty="0">
                <a:latin typeface="Roboto" panose="020B0604020202020204" charset="0"/>
                <a:ea typeface="Roboto" panose="020B0604020202020204" charset="0"/>
              </a:rPr>
              <a:t> </a:t>
            </a:r>
            <a:br>
              <a:rPr lang="nl-NL" sz="4400" dirty="0">
                <a:latin typeface="Roboto" panose="020B0604020202020204" charset="0"/>
                <a:ea typeface="Roboto" panose="020B0604020202020204" charset="0"/>
              </a:rPr>
            </a:br>
            <a:r>
              <a:rPr lang="nl-NL" sz="4400" dirty="0" err="1">
                <a:latin typeface="Roboto" panose="020B0604020202020204" charset="0"/>
                <a:ea typeface="Roboto" panose="020B0604020202020204" charset="0"/>
              </a:rPr>
              <a:t>with</a:t>
            </a:r>
            <a:r>
              <a:rPr lang="nl-NL" sz="4400" dirty="0">
                <a:latin typeface="Roboto" panose="020B0604020202020204" charset="0"/>
                <a:ea typeface="Roboto" panose="020B0604020202020204" charset="0"/>
              </a:rPr>
              <a:t> help of monitoring data</a:t>
            </a:r>
            <a:endParaRPr lang="nl-NL" dirty="0">
              <a:latin typeface="Roboto" panose="020B0604020202020204" charset="0"/>
              <a:ea typeface="Roboto" panose="020B0604020202020204" charset="0"/>
            </a:endParaRPr>
          </a:p>
        </p:txBody>
      </p:sp>
    </p:spTree>
    <p:extLst>
      <p:ext uri="{BB962C8B-B14F-4D97-AF65-F5344CB8AC3E}">
        <p14:creationId xmlns:p14="http://schemas.microsoft.com/office/powerpoint/2010/main" val="252581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3F1658-94AF-4A2E-816E-0520D6B2B7FD}"/>
              </a:ext>
            </a:extLst>
          </p:cNvPr>
          <p:cNvSpPr>
            <a:spLocks noGrp="1"/>
          </p:cNvSpPr>
          <p:nvPr>
            <p:ph type="body" sz="quarter" idx="14"/>
          </p:nvPr>
        </p:nvSpPr>
        <p:spPr/>
        <p:txBody>
          <a:bodyPr/>
          <a:lstStyle/>
          <a:p>
            <a:r>
              <a:rPr lang="nl-NL" dirty="0">
                <a:solidFill>
                  <a:srgbClr val="B1D249"/>
                </a:solidFill>
              </a:rPr>
              <a:t>WP3:  Data Analysis &amp; </a:t>
            </a:r>
            <a:r>
              <a:rPr lang="nl-NL" dirty="0" err="1">
                <a:solidFill>
                  <a:srgbClr val="B1D249"/>
                </a:solidFill>
              </a:rPr>
              <a:t>Prediction</a:t>
            </a:r>
            <a:endParaRPr lang="nl-NL" dirty="0">
              <a:solidFill>
                <a:srgbClr val="B1D249"/>
              </a:solidFill>
            </a:endParaRPr>
          </a:p>
        </p:txBody>
      </p:sp>
      <p:sp>
        <p:nvSpPr>
          <p:cNvPr id="4" name="Title 3">
            <a:extLst>
              <a:ext uri="{FF2B5EF4-FFF2-40B4-BE49-F238E27FC236}">
                <a16:creationId xmlns:a16="http://schemas.microsoft.com/office/drawing/2014/main" id="{AA099E2E-752B-469E-8AD7-3A02EDA11BC8}"/>
              </a:ext>
            </a:extLst>
          </p:cNvPr>
          <p:cNvSpPr>
            <a:spLocks noGrp="1"/>
          </p:cNvSpPr>
          <p:nvPr>
            <p:ph type="title"/>
          </p:nvPr>
        </p:nvSpPr>
        <p:spPr>
          <a:xfrm>
            <a:off x="1187522" y="2495806"/>
            <a:ext cx="21050686" cy="1390394"/>
          </a:xfrm>
        </p:spPr>
        <p:txBody>
          <a:bodyPr>
            <a:normAutofit fontScale="90000"/>
          </a:bodyPr>
          <a:lstStyle/>
          <a:p>
            <a:pPr>
              <a:lnSpc>
                <a:spcPct val="100000"/>
              </a:lnSpc>
            </a:pPr>
            <a:r>
              <a:rPr lang="nl-NL" dirty="0"/>
              <a:t>Berkum: Learning </a:t>
            </a:r>
            <a:r>
              <a:rPr lang="nl-NL" dirty="0">
                <a:solidFill>
                  <a:srgbClr val="B1D249"/>
                </a:solidFill>
              </a:rPr>
              <a:t>H</a:t>
            </a:r>
            <a:r>
              <a:rPr lang="nl-NL" dirty="0"/>
              <a:t> </a:t>
            </a:r>
            <a:r>
              <a:rPr lang="nl-NL" dirty="0">
                <a:solidFill>
                  <a:schemeClr val="bg1">
                    <a:lumMod val="65000"/>
                  </a:schemeClr>
                </a:solidFill>
              </a:rPr>
              <a:t>[W/K]</a:t>
            </a:r>
            <a:r>
              <a:rPr lang="nl-NL" dirty="0"/>
              <a:t> </a:t>
            </a:r>
            <a:br>
              <a:rPr lang="nl-NL" dirty="0"/>
            </a:br>
            <a:r>
              <a:rPr lang="nl-NL" sz="4900" dirty="0" err="1"/>
              <a:t>together</a:t>
            </a:r>
            <a:r>
              <a:rPr lang="nl-NL" sz="4900" dirty="0"/>
              <a:t> </a:t>
            </a:r>
            <a:r>
              <a:rPr lang="nl-NL" sz="4900" dirty="0" err="1"/>
              <a:t>with</a:t>
            </a:r>
            <a:r>
              <a:rPr lang="nl-NL" sz="4900" dirty="0"/>
              <a:t> </a:t>
            </a:r>
            <a:r>
              <a:rPr lang="el-GR" sz="4900" u="none" strike="noStrike" dirty="0">
                <a:solidFill>
                  <a:srgbClr val="B1D249"/>
                </a:solidFill>
                <a:effectLst/>
                <a:sym typeface="Symbol" panose="05050102010706020507" pitchFamily="18" charset="2"/>
              </a:rPr>
              <a:t></a:t>
            </a:r>
            <a:r>
              <a:rPr lang="nl-NL" sz="4900" u="none" strike="noStrike" dirty="0">
                <a:effectLst/>
                <a:sym typeface="Symbol" panose="05050102010706020507" pitchFamily="18" charset="2"/>
              </a:rPr>
              <a:t> </a:t>
            </a:r>
            <a:r>
              <a:rPr lang="nl-NL" sz="4900" u="none" strike="noStrike" dirty="0">
                <a:solidFill>
                  <a:schemeClr val="bg1">
                    <a:lumMod val="65000"/>
                  </a:schemeClr>
                </a:solidFill>
                <a:effectLst/>
                <a:sym typeface="Symbol" panose="05050102010706020507" pitchFamily="18" charset="2"/>
              </a:rPr>
              <a:t>[h]</a:t>
            </a:r>
            <a:r>
              <a:rPr lang="nl-NL" sz="4900" u="none" strike="noStrike" dirty="0">
                <a:solidFill>
                  <a:schemeClr val="bg2"/>
                </a:solidFill>
                <a:effectLst/>
                <a:sym typeface="Symbol" panose="05050102010706020507" pitchFamily="18" charset="2"/>
              </a:rPr>
              <a:t> </a:t>
            </a:r>
            <a:r>
              <a:rPr lang="nl-NL" sz="4900" u="none" strike="noStrike" dirty="0">
                <a:effectLst/>
                <a:sym typeface="Symbol" panose="05050102010706020507" pitchFamily="18" charset="2"/>
              </a:rPr>
              <a:t>&amp;</a:t>
            </a:r>
            <a:r>
              <a:rPr lang="nl-NL" sz="4900" dirty="0"/>
              <a:t> </a:t>
            </a:r>
            <a:r>
              <a:rPr lang="nl-NL" sz="4900" dirty="0">
                <a:solidFill>
                  <a:srgbClr val="B1D249"/>
                </a:solidFill>
              </a:rPr>
              <a:t>A</a:t>
            </a:r>
            <a:r>
              <a:rPr lang="nl-NL" sz="4900" dirty="0"/>
              <a:t> </a:t>
            </a:r>
            <a:r>
              <a:rPr lang="nl-NL" sz="4900" dirty="0">
                <a:solidFill>
                  <a:schemeClr val="bg1">
                    <a:lumMod val="65000"/>
                  </a:schemeClr>
                </a:solidFill>
              </a:rPr>
              <a:t>[m</a:t>
            </a:r>
            <a:r>
              <a:rPr lang="nl-NL" sz="4900" baseline="30000" dirty="0">
                <a:solidFill>
                  <a:schemeClr val="bg1">
                    <a:lumMod val="65000"/>
                  </a:schemeClr>
                </a:solidFill>
              </a:rPr>
              <a:t>2</a:t>
            </a:r>
            <a:r>
              <a:rPr lang="nl-NL" sz="4900" dirty="0">
                <a:solidFill>
                  <a:schemeClr val="bg1">
                    <a:lumMod val="65000"/>
                  </a:schemeClr>
                </a:solidFill>
              </a:rPr>
              <a:t>]</a:t>
            </a:r>
            <a:endParaRPr lang="nl-NL" dirty="0">
              <a:solidFill>
                <a:srgbClr val="B1D249"/>
              </a:solidFill>
            </a:endParaRPr>
          </a:p>
        </p:txBody>
      </p:sp>
      <p:pic>
        <p:nvPicPr>
          <p:cNvPr id="6" name="Content Placeholder 1">
            <a:extLst>
              <a:ext uri="{FF2B5EF4-FFF2-40B4-BE49-F238E27FC236}">
                <a16:creationId xmlns:a16="http://schemas.microsoft.com/office/drawing/2014/main" id="{FB173848-D7B9-8DEF-5E8E-033FE709DF82}"/>
              </a:ext>
            </a:extLst>
          </p:cNvPr>
          <p:cNvPicPr>
            <a:picLocks noGrp="1" noChangeAspect="1"/>
          </p:cNvPicPr>
          <p:nvPr>
            <p:ph idx="1"/>
          </p:nvPr>
        </p:nvPicPr>
        <p:blipFill>
          <a:blip r:embed="rId3"/>
          <a:stretch>
            <a:fillRect/>
          </a:stretch>
        </p:blipFill>
        <p:spPr>
          <a:xfrm>
            <a:off x="1187522" y="4814260"/>
            <a:ext cx="15920607" cy="7770772"/>
          </a:xfrm>
          <a:prstGeom prst="rect">
            <a:avLst/>
          </a:prstGeom>
        </p:spPr>
      </p:pic>
    </p:spTree>
    <p:extLst>
      <p:ext uri="{BB962C8B-B14F-4D97-AF65-F5344CB8AC3E}">
        <p14:creationId xmlns:p14="http://schemas.microsoft.com/office/powerpoint/2010/main" val="20428778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3F1658-94AF-4A2E-816E-0520D6B2B7FD}"/>
              </a:ext>
            </a:extLst>
          </p:cNvPr>
          <p:cNvSpPr>
            <a:spLocks noGrp="1"/>
          </p:cNvSpPr>
          <p:nvPr>
            <p:ph type="body" sz="quarter" idx="14"/>
          </p:nvPr>
        </p:nvSpPr>
        <p:spPr/>
        <p:txBody>
          <a:bodyPr/>
          <a:lstStyle/>
          <a:p>
            <a:r>
              <a:rPr lang="nl-NL" dirty="0">
                <a:solidFill>
                  <a:srgbClr val="B1D249"/>
                </a:solidFill>
              </a:rPr>
              <a:t>WP3:  Data Analysis &amp; </a:t>
            </a:r>
            <a:r>
              <a:rPr lang="nl-NL" dirty="0" err="1">
                <a:solidFill>
                  <a:srgbClr val="B1D249"/>
                </a:solidFill>
              </a:rPr>
              <a:t>Prediction</a:t>
            </a:r>
            <a:endParaRPr lang="nl-NL" dirty="0">
              <a:solidFill>
                <a:srgbClr val="B1D249"/>
              </a:solidFill>
            </a:endParaRPr>
          </a:p>
        </p:txBody>
      </p:sp>
      <p:sp>
        <p:nvSpPr>
          <p:cNvPr id="4" name="Title 3">
            <a:extLst>
              <a:ext uri="{FF2B5EF4-FFF2-40B4-BE49-F238E27FC236}">
                <a16:creationId xmlns:a16="http://schemas.microsoft.com/office/drawing/2014/main" id="{AA099E2E-752B-469E-8AD7-3A02EDA11BC8}"/>
              </a:ext>
            </a:extLst>
          </p:cNvPr>
          <p:cNvSpPr>
            <a:spLocks noGrp="1"/>
          </p:cNvSpPr>
          <p:nvPr>
            <p:ph type="title"/>
          </p:nvPr>
        </p:nvSpPr>
        <p:spPr>
          <a:xfrm>
            <a:off x="1187522" y="2495806"/>
            <a:ext cx="21050686" cy="1390394"/>
          </a:xfrm>
        </p:spPr>
        <p:txBody>
          <a:bodyPr>
            <a:normAutofit fontScale="90000"/>
          </a:bodyPr>
          <a:lstStyle/>
          <a:p>
            <a:pPr>
              <a:lnSpc>
                <a:spcPct val="100000"/>
              </a:lnSpc>
            </a:pPr>
            <a:r>
              <a:rPr lang="nl-NL" dirty="0"/>
              <a:t>Berkum: Learning </a:t>
            </a:r>
            <a:r>
              <a:rPr lang="el-GR" u="none" strike="noStrike" dirty="0">
                <a:solidFill>
                  <a:srgbClr val="B1D249"/>
                </a:solidFill>
                <a:effectLst/>
                <a:sym typeface="Symbol" panose="05050102010706020507" pitchFamily="18" charset="2"/>
              </a:rPr>
              <a:t></a:t>
            </a:r>
            <a:r>
              <a:rPr lang="nl-NL" u="none" strike="noStrike" dirty="0">
                <a:effectLst/>
                <a:sym typeface="Symbol" panose="05050102010706020507" pitchFamily="18" charset="2"/>
              </a:rPr>
              <a:t> </a:t>
            </a:r>
            <a:r>
              <a:rPr lang="nl-NL" u="none" strike="noStrike" dirty="0">
                <a:solidFill>
                  <a:schemeClr val="bg1">
                    <a:lumMod val="65000"/>
                  </a:schemeClr>
                </a:solidFill>
                <a:effectLst/>
                <a:sym typeface="Symbol" panose="05050102010706020507" pitchFamily="18" charset="2"/>
              </a:rPr>
              <a:t>[h]</a:t>
            </a:r>
            <a:r>
              <a:rPr lang="nl-NL" dirty="0"/>
              <a:t> </a:t>
            </a:r>
            <a:br>
              <a:rPr lang="nl-NL" dirty="0"/>
            </a:br>
            <a:r>
              <a:rPr lang="nl-NL" sz="4900" dirty="0" err="1"/>
              <a:t>together</a:t>
            </a:r>
            <a:r>
              <a:rPr lang="nl-NL" sz="4900" dirty="0"/>
              <a:t> </a:t>
            </a:r>
            <a:r>
              <a:rPr lang="nl-NL" sz="4900" dirty="0" err="1"/>
              <a:t>with</a:t>
            </a:r>
            <a:r>
              <a:rPr lang="nl-NL" sz="4900" dirty="0"/>
              <a:t> </a:t>
            </a:r>
            <a:r>
              <a:rPr lang="nl-NL" sz="4900" dirty="0">
                <a:solidFill>
                  <a:srgbClr val="B1D249"/>
                </a:solidFill>
              </a:rPr>
              <a:t>H</a:t>
            </a:r>
            <a:r>
              <a:rPr lang="nl-NL" sz="4900" dirty="0"/>
              <a:t> </a:t>
            </a:r>
            <a:r>
              <a:rPr lang="nl-NL" sz="4900" dirty="0">
                <a:solidFill>
                  <a:schemeClr val="bg1">
                    <a:lumMod val="65000"/>
                  </a:schemeClr>
                </a:solidFill>
              </a:rPr>
              <a:t>[W/K]</a:t>
            </a:r>
            <a:r>
              <a:rPr lang="nl-NL" sz="4900" dirty="0"/>
              <a:t> </a:t>
            </a:r>
            <a:r>
              <a:rPr lang="nl-NL" sz="4900" dirty="0" err="1"/>
              <a:t>and</a:t>
            </a:r>
            <a:r>
              <a:rPr lang="nl-NL" sz="4900" dirty="0"/>
              <a:t> </a:t>
            </a:r>
            <a:r>
              <a:rPr lang="nl-NL" sz="4900" dirty="0">
                <a:solidFill>
                  <a:srgbClr val="B1D249"/>
                </a:solidFill>
              </a:rPr>
              <a:t>A</a:t>
            </a:r>
            <a:r>
              <a:rPr lang="nl-NL" sz="4900" dirty="0"/>
              <a:t> </a:t>
            </a:r>
            <a:r>
              <a:rPr lang="nl-NL" sz="4900" dirty="0">
                <a:solidFill>
                  <a:schemeClr val="bg1">
                    <a:lumMod val="65000"/>
                  </a:schemeClr>
                </a:solidFill>
              </a:rPr>
              <a:t>[m</a:t>
            </a:r>
            <a:r>
              <a:rPr lang="nl-NL" sz="4900" baseline="30000" dirty="0">
                <a:solidFill>
                  <a:schemeClr val="bg1">
                    <a:lumMod val="65000"/>
                  </a:schemeClr>
                </a:solidFill>
              </a:rPr>
              <a:t>2</a:t>
            </a:r>
            <a:r>
              <a:rPr lang="nl-NL" sz="4900" dirty="0">
                <a:solidFill>
                  <a:schemeClr val="bg1">
                    <a:lumMod val="65000"/>
                  </a:schemeClr>
                </a:solidFill>
              </a:rPr>
              <a:t>]</a:t>
            </a:r>
            <a:endParaRPr lang="nl-NL" dirty="0">
              <a:solidFill>
                <a:srgbClr val="B1D249"/>
              </a:solidFill>
            </a:endParaRPr>
          </a:p>
        </p:txBody>
      </p:sp>
      <p:pic>
        <p:nvPicPr>
          <p:cNvPr id="6" name="Content Placeholder 6">
            <a:extLst>
              <a:ext uri="{FF2B5EF4-FFF2-40B4-BE49-F238E27FC236}">
                <a16:creationId xmlns:a16="http://schemas.microsoft.com/office/drawing/2014/main" id="{7F361FE9-C7EE-77E8-B383-AB7D29C549E6}"/>
              </a:ext>
            </a:extLst>
          </p:cNvPr>
          <p:cNvPicPr>
            <a:picLocks noGrp="1" noChangeAspect="1"/>
          </p:cNvPicPr>
          <p:nvPr>
            <p:ph idx="1"/>
          </p:nvPr>
        </p:nvPicPr>
        <p:blipFill>
          <a:blip r:embed="rId3"/>
          <a:stretch>
            <a:fillRect/>
          </a:stretch>
        </p:blipFill>
        <p:spPr>
          <a:xfrm>
            <a:off x="1187522" y="4689987"/>
            <a:ext cx="15521606" cy="7576022"/>
          </a:xfrm>
          <a:prstGeom prst="rect">
            <a:avLst/>
          </a:prstGeom>
        </p:spPr>
      </p:pic>
    </p:spTree>
    <p:extLst>
      <p:ext uri="{BB962C8B-B14F-4D97-AF65-F5344CB8AC3E}">
        <p14:creationId xmlns:p14="http://schemas.microsoft.com/office/powerpoint/2010/main" val="13542689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E035A8F-56E3-433D-95F0-85B7EE4EFA2A}"/>
              </a:ext>
            </a:extLst>
          </p:cNvPr>
          <p:cNvSpPr>
            <a:spLocks noGrp="1"/>
          </p:cNvSpPr>
          <p:nvPr>
            <p:ph type="body" sz="quarter" idx="14"/>
          </p:nvPr>
        </p:nvSpPr>
        <p:spPr/>
        <p:txBody>
          <a:bodyPr/>
          <a:lstStyle/>
          <a:p>
            <a:r>
              <a:rPr lang="en-US" dirty="0"/>
              <a:t>Twomes: Digital Twins for the Home Heating Transition</a:t>
            </a:r>
            <a:endParaRPr lang="nl-NL" dirty="0"/>
          </a:p>
        </p:txBody>
      </p:sp>
      <p:sp>
        <p:nvSpPr>
          <p:cNvPr id="2" name="Title 1"/>
          <p:cNvSpPr>
            <a:spLocks noGrp="1"/>
          </p:cNvSpPr>
          <p:nvPr>
            <p:ph type="title"/>
          </p:nvPr>
        </p:nvSpPr>
        <p:spPr/>
        <p:txBody>
          <a:bodyPr>
            <a:normAutofit/>
          </a:bodyPr>
          <a:lstStyle/>
          <a:p>
            <a:r>
              <a:rPr lang="nl-NL" sz="8000" dirty="0" err="1"/>
              <a:t>Now</a:t>
            </a:r>
            <a:r>
              <a:rPr lang="nl-NL" sz="8000" dirty="0"/>
              <a:t> </a:t>
            </a:r>
            <a:r>
              <a:rPr lang="nl-NL" sz="8000" dirty="0" err="1"/>
              <a:t>what</a:t>
            </a:r>
            <a:r>
              <a:rPr lang="nl-NL" sz="8000" dirty="0"/>
              <a:t>? </a:t>
            </a:r>
            <a:r>
              <a:rPr lang="nl-NL" sz="8000" dirty="0" err="1"/>
              <a:t>Possible</a:t>
            </a:r>
            <a:r>
              <a:rPr lang="nl-NL" sz="8000" dirty="0"/>
              <a:t> follow-ups</a:t>
            </a:r>
            <a:br>
              <a:rPr lang="nl-NL" sz="8000" dirty="0"/>
            </a:br>
            <a:endParaRPr lang="nl-NL" dirty="0"/>
          </a:p>
        </p:txBody>
      </p:sp>
      <p:sp>
        <p:nvSpPr>
          <p:cNvPr id="3" name="Content Placeholder 2"/>
          <p:cNvSpPr>
            <a:spLocks noGrp="1"/>
          </p:cNvSpPr>
          <p:nvPr>
            <p:ph idx="1"/>
          </p:nvPr>
        </p:nvSpPr>
        <p:spPr>
          <a:xfrm>
            <a:off x="1231200" y="4066162"/>
            <a:ext cx="21008156" cy="8430638"/>
          </a:xfrm>
        </p:spPr>
        <p:txBody>
          <a:bodyPr>
            <a:normAutofit/>
          </a:bodyPr>
          <a:lstStyle/>
          <a:p>
            <a:pPr defTabSz="360000">
              <a:lnSpc>
                <a:spcPct val="120000"/>
              </a:lnSpc>
            </a:pPr>
            <a:r>
              <a:rPr lang="nl-NL" sz="2800" b="1" dirty="0"/>
              <a:t>Analyse boiler efficiency</a:t>
            </a:r>
          </a:p>
          <a:p>
            <a:pPr defTabSz="360000">
              <a:lnSpc>
                <a:spcPct val="120000"/>
              </a:lnSpc>
            </a:pPr>
            <a:r>
              <a:rPr lang="nl-NL" sz="2800" b="1" dirty="0" err="1"/>
              <a:t>Intervention</a:t>
            </a:r>
            <a:r>
              <a:rPr lang="nl-NL" sz="2800" b="1" dirty="0"/>
              <a:t> research </a:t>
            </a:r>
            <a:r>
              <a:rPr lang="nl-NL" sz="2800" dirty="0"/>
              <a:t>(</a:t>
            </a:r>
            <a:r>
              <a:rPr lang="nl-NL" sz="2800" i="1" dirty="0" err="1"/>
              <a:t>before-after</a:t>
            </a:r>
            <a:r>
              <a:rPr lang="nl-NL" sz="2800" i="1" dirty="0"/>
              <a:t>)</a:t>
            </a:r>
            <a:r>
              <a:rPr lang="nl-NL" sz="2800" dirty="0"/>
              <a:t>, bv.:</a:t>
            </a:r>
          </a:p>
          <a:p>
            <a:pPr lvl="1" defTabSz="360000">
              <a:lnSpc>
                <a:spcPct val="120000"/>
              </a:lnSpc>
            </a:pPr>
            <a:r>
              <a:rPr lang="nl-NL" sz="2400" dirty="0" err="1"/>
              <a:t>lower</a:t>
            </a:r>
            <a:r>
              <a:rPr lang="nl-NL" sz="2400" dirty="0"/>
              <a:t> </a:t>
            </a:r>
            <a:r>
              <a:rPr lang="nl-NL" sz="2400" dirty="0" err="1"/>
              <a:t>supply</a:t>
            </a:r>
            <a:r>
              <a:rPr lang="nl-NL" sz="2400" dirty="0"/>
              <a:t> </a:t>
            </a:r>
            <a:r>
              <a:rPr lang="nl-NL" sz="2400" dirty="0" err="1"/>
              <a:t>temperature</a:t>
            </a:r>
            <a:r>
              <a:rPr lang="nl-NL" sz="2400" dirty="0"/>
              <a:t> (“Zet ‘m op 60”), </a:t>
            </a:r>
            <a:r>
              <a:rPr lang="nl-NL" sz="2400" dirty="0" err="1"/>
              <a:t>hydronic</a:t>
            </a:r>
            <a:r>
              <a:rPr lang="nl-NL" sz="2400" dirty="0"/>
              <a:t> </a:t>
            </a:r>
            <a:r>
              <a:rPr lang="nl-NL" sz="2400" dirty="0" err="1"/>
              <a:t>balancing</a:t>
            </a:r>
            <a:r>
              <a:rPr lang="nl-NL" sz="2400" dirty="0"/>
              <a:t>, </a:t>
            </a:r>
            <a:r>
              <a:rPr lang="nl-NL" sz="2400" dirty="0" err="1"/>
              <a:t>isolation</a:t>
            </a:r>
            <a:endParaRPr lang="nl-NL" sz="2400" dirty="0"/>
          </a:p>
          <a:p>
            <a:pPr defTabSz="360000">
              <a:lnSpc>
                <a:spcPct val="120000"/>
              </a:lnSpc>
            </a:pPr>
            <a:r>
              <a:rPr lang="nl-NL" sz="2800" b="1" dirty="0"/>
              <a:t>Energy label </a:t>
            </a:r>
            <a:r>
              <a:rPr lang="nl-NL" sz="2800" b="1" dirty="0" err="1"/>
              <a:t>based</a:t>
            </a:r>
            <a:r>
              <a:rPr lang="nl-NL" sz="2800" b="1" dirty="0"/>
              <a:t> on </a:t>
            </a:r>
            <a:r>
              <a:rPr lang="nl-NL" sz="2800" b="1" dirty="0" err="1"/>
              <a:t>practice</a:t>
            </a:r>
            <a:endParaRPr lang="nl-NL" sz="2800" b="1" i="1" dirty="0"/>
          </a:p>
          <a:p>
            <a:pPr lvl="1" defTabSz="360000">
              <a:lnSpc>
                <a:spcPct val="120000"/>
              </a:lnSpc>
            </a:pPr>
            <a:r>
              <a:rPr lang="nl-NL" sz="2400" dirty="0"/>
              <a:t>Buildings (</a:t>
            </a:r>
            <a:r>
              <a:rPr lang="nl-NL" sz="2400" dirty="0" err="1"/>
              <a:t>based</a:t>
            </a:r>
            <a:r>
              <a:rPr lang="nl-NL" sz="2400" dirty="0"/>
              <a:t> on </a:t>
            </a:r>
            <a:r>
              <a:rPr lang="nl-NL" sz="2800" dirty="0">
                <a:solidFill>
                  <a:srgbClr val="B1D249"/>
                </a:solidFill>
              </a:rPr>
              <a:t>H </a:t>
            </a:r>
            <a:r>
              <a:rPr lang="nl-NL" sz="2800" dirty="0">
                <a:solidFill>
                  <a:schemeClr val="bg1">
                    <a:lumMod val="75000"/>
                  </a:schemeClr>
                </a:solidFill>
              </a:rPr>
              <a:t>[W/K], </a:t>
            </a:r>
            <a:r>
              <a:rPr lang="nl-NL" sz="2800" dirty="0">
                <a:solidFill>
                  <a:srgbClr val="B1D249"/>
                </a:solidFill>
                <a:sym typeface="Symbol" panose="05050102010706020507" pitchFamily="18" charset="2"/>
              </a:rPr>
              <a:t> </a:t>
            </a:r>
            <a:r>
              <a:rPr lang="nl-NL" sz="2800" dirty="0">
                <a:solidFill>
                  <a:schemeClr val="bg1">
                    <a:lumMod val="75000"/>
                  </a:schemeClr>
                </a:solidFill>
                <a:sym typeface="Symbol" panose="05050102010706020507" pitchFamily="18" charset="2"/>
              </a:rPr>
              <a:t>[h], </a:t>
            </a:r>
            <a:r>
              <a:rPr lang="nl-NL" sz="2800" dirty="0">
                <a:solidFill>
                  <a:srgbClr val="B1D249"/>
                </a:solidFill>
                <a:sym typeface="Symbol" panose="05050102010706020507" pitchFamily="18" charset="2"/>
              </a:rPr>
              <a:t> A </a:t>
            </a:r>
            <a:r>
              <a:rPr lang="nl-NL" sz="2800" dirty="0">
                <a:solidFill>
                  <a:schemeClr val="bg1">
                    <a:lumMod val="75000"/>
                  </a:schemeClr>
                </a:solidFill>
                <a:sym typeface="Symbol" panose="05050102010706020507" pitchFamily="18" charset="2"/>
              </a:rPr>
              <a:t>[m</a:t>
            </a:r>
            <a:r>
              <a:rPr lang="nl-NL" sz="2800" baseline="30000" dirty="0">
                <a:solidFill>
                  <a:schemeClr val="bg1">
                    <a:lumMod val="75000"/>
                  </a:schemeClr>
                </a:solidFill>
                <a:sym typeface="Symbol" panose="05050102010706020507" pitchFamily="18" charset="2"/>
              </a:rPr>
              <a:t>2</a:t>
            </a:r>
            <a:r>
              <a:rPr lang="nl-NL" sz="2800" dirty="0">
                <a:solidFill>
                  <a:schemeClr val="bg1">
                    <a:lumMod val="75000"/>
                  </a:schemeClr>
                </a:solidFill>
                <a:sym typeface="Symbol" panose="05050102010706020507" pitchFamily="18" charset="2"/>
              </a:rPr>
              <a:t>]</a:t>
            </a:r>
            <a:r>
              <a:rPr lang="nl-NL" sz="2400" dirty="0">
                <a:sym typeface="Symbol" panose="05050102010706020507" pitchFamily="18" charset="2"/>
              </a:rPr>
              <a:t>)</a:t>
            </a:r>
            <a:endParaRPr lang="nl-NL" sz="2400" dirty="0"/>
          </a:p>
          <a:p>
            <a:pPr lvl="1" defTabSz="360000">
              <a:lnSpc>
                <a:spcPct val="120000"/>
              </a:lnSpc>
            </a:pPr>
            <a:r>
              <a:rPr lang="nl-NL" sz="2400" dirty="0" err="1"/>
              <a:t>Instalations</a:t>
            </a:r>
            <a:r>
              <a:rPr lang="nl-NL" sz="2400" dirty="0"/>
              <a:t> </a:t>
            </a:r>
            <a:r>
              <a:rPr lang="el-GR" sz="2400" u="none" strike="noStrike" dirty="0">
                <a:solidFill>
                  <a:srgbClr val="B1D249"/>
                </a:solidFill>
                <a:effectLst/>
                <a:latin typeface="Roboto" panose="020B0604020202020204" charset="0"/>
                <a:ea typeface="Roboto" panose="020B0604020202020204" charset="0"/>
              </a:rPr>
              <a:t>η</a:t>
            </a:r>
            <a:r>
              <a:rPr lang="nl-NL" sz="2400" u="none" strike="noStrike" baseline="-50000" dirty="0" err="1">
                <a:solidFill>
                  <a:srgbClr val="B1D249"/>
                </a:solidFill>
                <a:effectLst/>
                <a:latin typeface="Roboto" panose="020B0604020202020204" charset="0"/>
                <a:ea typeface="Roboto" panose="020B0604020202020204" charset="0"/>
              </a:rPr>
              <a:t>upper;CH</a:t>
            </a:r>
            <a:r>
              <a:rPr lang="nl-NL" sz="2400" dirty="0">
                <a:solidFill>
                  <a:srgbClr val="B1D249"/>
                </a:solidFill>
              </a:rPr>
              <a:t> </a:t>
            </a:r>
            <a:r>
              <a:rPr lang="nl-NL" sz="2400" dirty="0">
                <a:solidFill>
                  <a:schemeClr val="bg1">
                    <a:lumMod val="75000"/>
                  </a:schemeClr>
                </a:solidFill>
              </a:rPr>
              <a:t>[%]</a:t>
            </a:r>
            <a:r>
              <a:rPr lang="nl-NL" sz="2400" dirty="0">
                <a:solidFill>
                  <a:srgbClr val="B1D249"/>
                </a:solidFill>
              </a:rPr>
              <a:t>: </a:t>
            </a:r>
            <a:r>
              <a:rPr lang="nl-NL" sz="2400" u="none" strike="noStrike" dirty="0">
                <a:solidFill>
                  <a:srgbClr val="B1D249"/>
                </a:solidFill>
                <a:effectLst/>
                <a:latin typeface="Roboto" panose="020B0604020202020204" charset="0"/>
                <a:ea typeface="Roboto" panose="020B0604020202020204" charset="0"/>
              </a:rPr>
              <a:t>COP</a:t>
            </a:r>
            <a:r>
              <a:rPr lang="nl-NL" sz="2400" u="none" strike="noStrike" baseline="-50000" dirty="0">
                <a:solidFill>
                  <a:srgbClr val="B1D249"/>
                </a:solidFill>
                <a:effectLst/>
                <a:latin typeface="Roboto" panose="020B0604020202020204" charset="0"/>
                <a:ea typeface="Roboto" panose="020B0604020202020204" charset="0"/>
              </a:rPr>
              <a:t>CH</a:t>
            </a:r>
            <a:r>
              <a:rPr lang="nl-NL" sz="2400" dirty="0">
                <a:solidFill>
                  <a:srgbClr val="B1D249"/>
                </a:solidFill>
              </a:rPr>
              <a:t> </a:t>
            </a:r>
            <a:r>
              <a:rPr lang="nl-NL" sz="2400" dirty="0">
                <a:solidFill>
                  <a:schemeClr val="bg1">
                    <a:lumMod val="75000"/>
                  </a:schemeClr>
                </a:solidFill>
              </a:rPr>
              <a:t>[-] </a:t>
            </a:r>
            <a:r>
              <a:rPr lang="nl-NL" sz="2400" dirty="0"/>
              <a:t>(~ </a:t>
            </a:r>
            <a:r>
              <a:rPr lang="nl-NL" sz="2400" dirty="0">
                <a:hlinkClick r:id="rId3"/>
              </a:rPr>
              <a:t>ENERGY STAR label </a:t>
            </a:r>
            <a:r>
              <a:rPr lang="nl-NL" sz="2400" dirty="0" err="1">
                <a:hlinkClick r:id="rId3"/>
              </a:rPr>
              <a:t>Connected</a:t>
            </a:r>
            <a:r>
              <a:rPr lang="nl-NL" sz="2400" dirty="0">
                <a:hlinkClick r:id="rId3"/>
              </a:rPr>
              <a:t> </a:t>
            </a:r>
            <a:r>
              <a:rPr lang="nl-NL" sz="2400" dirty="0" err="1">
                <a:hlinkClick r:id="rId3"/>
              </a:rPr>
              <a:t>Thermostat</a:t>
            </a:r>
            <a:r>
              <a:rPr lang="nl-NL" sz="2400" dirty="0"/>
              <a:t>? USA norm </a:t>
            </a:r>
            <a:r>
              <a:rPr lang="nl-NL" sz="2400" dirty="0" err="1"/>
              <a:t>uses</a:t>
            </a:r>
            <a:r>
              <a:rPr lang="nl-NL" sz="2400" dirty="0"/>
              <a:t> data </a:t>
            </a:r>
            <a:r>
              <a:rPr lang="nl-NL" sz="2400" dirty="0" err="1"/>
              <a:t>from</a:t>
            </a:r>
            <a:r>
              <a:rPr lang="nl-NL" sz="2400" dirty="0"/>
              <a:t> </a:t>
            </a:r>
            <a:r>
              <a:rPr lang="nl-NL" sz="2400" dirty="0" err="1"/>
              <a:t>practice</a:t>
            </a:r>
            <a:r>
              <a:rPr lang="nl-NL" sz="2400" dirty="0"/>
              <a:t>!)</a:t>
            </a:r>
          </a:p>
          <a:p>
            <a:pPr lvl="1" defTabSz="360000">
              <a:lnSpc>
                <a:spcPct val="120000"/>
              </a:lnSpc>
            </a:pPr>
            <a:r>
              <a:rPr lang="nl-NL" sz="2800" dirty="0"/>
              <a:t>Comfort </a:t>
            </a:r>
            <a:r>
              <a:rPr lang="nl-NL" sz="2800" dirty="0" err="1"/>
              <a:t>need</a:t>
            </a:r>
            <a:r>
              <a:rPr lang="nl-NL" sz="2800" dirty="0"/>
              <a:t>: </a:t>
            </a:r>
            <a:r>
              <a:rPr lang="nl-NL" sz="2800" dirty="0">
                <a:solidFill>
                  <a:srgbClr val="B1D249"/>
                </a:solidFill>
              </a:rPr>
              <a:t>&lt;</a:t>
            </a:r>
            <a:r>
              <a:rPr lang="nl-NL" sz="2800" dirty="0" err="1">
                <a:solidFill>
                  <a:srgbClr val="B1D249"/>
                </a:solidFill>
              </a:rPr>
              <a:t>T</a:t>
            </a:r>
            <a:r>
              <a:rPr lang="nl-NL" sz="2800" baseline="-50000" dirty="0" err="1">
                <a:solidFill>
                  <a:srgbClr val="B1D249"/>
                </a:solidFill>
                <a:latin typeface="Roboto" panose="020B0604020202020204" charset="0"/>
                <a:ea typeface="Roboto" panose="020B0604020202020204" charset="0"/>
              </a:rPr>
              <a:t>set;h;d</a:t>
            </a:r>
            <a:r>
              <a:rPr lang="nl-NL" sz="2800" dirty="0">
                <a:solidFill>
                  <a:srgbClr val="B1D249"/>
                </a:solidFill>
              </a:rPr>
              <a:t>&gt; </a:t>
            </a:r>
            <a:r>
              <a:rPr lang="nl-NL" sz="2800" dirty="0">
                <a:solidFill>
                  <a:schemeClr val="bg1">
                    <a:lumMod val="75000"/>
                  </a:schemeClr>
                </a:solidFill>
              </a:rPr>
              <a:t>[</a:t>
            </a:r>
            <a:r>
              <a:rPr lang="nl-NL" sz="2800" dirty="0" err="1">
                <a:solidFill>
                  <a:schemeClr val="bg1">
                    <a:lumMod val="75000"/>
                  </a:schemeClr>
                </a:solidFill>
                <a:latin typeface="Calibri" panose="020F0502020204030204" pitchFamily="34" charset="0"/>
                <a:ea typeface="Roboto" panose="020B0604020202020204" charset="0"/>
                <a:cs typeface="Calibri" panose="020F0502020204030204" pitchFamily="34" charset="0"/>
              </a:rPr>
              <a:t>Ks</a:t>
            </a:r>
            <a:r>
              <a:rPr lang="nl-NL" sz="2800" dirty="0">
                <a:solidFill>
                  <a:schemeClr val="bg1">
                    <a:lumMod val="75000"/>
                  </a:schemeClr>
                </a:solidFill>
                <a:latin typeface="Calibri" panose="020F0502020204030204" pitchFamily="34" charset="0"/>
                <a:ea typeface="Roboto" panose="020B0604020202020204" charset="0"/>
                <a:cs typeface="Calibri" panose="020F0502020204030204" pitchFamily="34" charset="0"/>
              </a:rPr>
              <a:t>]</a:t>
            </a:r>
            <a:endParaRPr lang="nl-NL" sz="2400" dirty="0"/>
          </a:p>
          <a:p>
            <a:pPr defTabSz="360000">
              <a:lnSpc>
                <a:spcPct val="120000"/>
              </a:lnSpc>
            </a:pPr>
            <a:r>
              <a:rPr lang="nl-NL" sz="2800" b="1" dirty="0"/>
              <a:t>Separate </a:t>
            </a:r>
            <a:r>
              <a:rPr lang="nl-NL" sz="2800" b="1" dirty="0" err="1"/>
              <a:t>ventilaton</a:t>
            </a:r>
            <a:r>
              <a:rPr lang="nl-NL" sz="2800" b="1" dirty="0"/>
              <a:t> </a:t>
            </a:r>
            <a:r>
              <a:rPr lang="nl-NL" sz="2800" b="1" dirty="0" err="1"/>
              <a:t>losses</a:t>
            </a:r>
            <a:r>
              <a:rPr lang="nl-NL" sz="2800" b="1" dirty="0"/>
              <a:t> </a:t>
            </a:r>
            <a:r>
              <a:rPr lang="nl-NL" sz="2800" dirty="0" err="1"/>
              <a:t>obv</a:t>
            </a:r>
            <a:r>
              <a:rPr lang="nl-NL" sz="2800" dirty="0"/>
              <a:t> </a:t>
            </a:r>
            <a:r>
              <a:rPr lang="nl-NL" sz="2800" dirty="0" err="1"/>
              <a:t>based</a:t>
            </a:r>
            <a:r>
              <a:rPr lang="nl-NL" sz="2800" dirty="0"/>
              <a:t> on </a:t>
            </a:r>
            <a:r>
              <a:rPr lang="nl-NL" sz="2800" dirty="0" err="1"/>
              <a:t>presence</a:t>
            </a:r>
            <a:r>
              <a:rPr lang="nl-NL" sz="2800" dirty="0"/>
              <a:t> &amp; CO₂-</a:t>
            </a:r>
            <a:r>
              <a:rPr lang="nl-NL" sz="2800" dirty="0" err="1"/>
              <a:t>concentratiion</a:t>
            </a:r>
            <a:r>
              <a:rPr lang="nl-NL" sz="2800" dirty="0"/>
              <a:t> </a:t>
            </a:r>
            <a:r>
              <a:rPr lang="nl-NL" sz="2800" dirty="0" err="1"/>
              <a:t>measurement</a:t>
            </a:r>
            <a:endParaRPr lang="nl-NL" sz="2800" dirty="0"/>
          </a:p>
          <a:p>
            <a:pPr defTabSz="360000">
              <a:lnSpc>
                <a:spcPct val="120000"/>
              </a:lnSpc>
            </a:pPr>
            <a:r>
              <a:rPr lang="nl-NL" sz="2800" b="1" dirty="0"/>
              <a:t>Smart control of </a:t>
            </a:r>
            <a:r>
              <a:rPr lang="nl-NL" sz="2800" b="1" dirty="0" err="1"/>
              <a:t>hybrid</a:t>
            </a:r>
            <a:r>
              <a:rPr lang="nl-NL" sz="2800" b="1" dirty="0"/>
              <a:t> heat pumps</a:t>
            </a:r>
            <a:r>
              <a:rPr lang="nl-NL" sz="2800" dirty="0"/>
              <a:t>.</a:t>
            </a:r>
          </a:p>
          <a:p>
            <a:pPr lvl="1" defTabSz="360000">
              <a:lnSpc>
                <a:spcPct val="120000"/>
              </a:lnSpc>
            </a:pPr>
            <a:r>
              <a:rPr lang="nl-NL" sz="2600" dirty="0" err="1"/>
              <a:t>learn</a:t>
            </a:r>
            <a:r>
              <a:rPr lang="nl-NL" sz="2600" dirty="0"/>
              <a:t> </a:t>
            </a:r>
            <a:r>
              <a:rPr lang="el-GR" sz="3200" dirty="0">
                <a:solidFill>
                  <a:srgbClr val="B1D249"/>
                </a:solidFill>
                <a:latin typeface="Roboto" panose="020B0604020202020204" charset="0"/>
                <a:ea typeface="Roboto" panose="020B0604020202020204" charset="0"/>
              </a:rPr>
              <a:t>η</a:t>
            </a:r>
            <a:r>
              <a:rPr lang="nl-NL" sz="3200" baseline="-50000" dirty="0" err="1">
                <a:solidFill>
                  <a:srgbClr val="B1D249"/>
                </a:solidFill>
                <a:latin typeface="Roboto" panose="020B0604020202020204" charset="0"/>
                <a:ea typeface="Roboto" panose="020B0604020202020204" charset="0"/>
              </a:rPr>
              <a:t>s;CH</a:t>
            </a:r>
            <a:r>
              <a:rPr lang="nl-NL" sz="3200" dirty="0">
                <a:solidFill>
                  <a:srgbClr val="B1D249"/>
                </a:solidFill>
              </a:rPr>
              <a:t> </a:t>
            </a:r>
            <a:r>
              <a:rPr lang="nl-NL" sz="3200" dirty="0">
                <a:solidFill>
                  <a:schemeClr val="bg1">
                    <a:lumMod val="75000"/>
                  </a:schemeClr>
                </a:solidFill>
              </a:rPr>
              <a:t>[%]</a:t>
            </a:r>
            <a:r>
              <a:rPr lang="nl-NL" sz="3200" dirty="0">
                <a:solidFill>
                  <a:srgbClr val="B1D249"/>
                </a:solidFill>
              </a:rPr>
              <a:t>, </a:t>
            </a:r>
            <a:r>
              <a:rPr lang="nl-NL" sz="3200" dirty="0" err="1">
                <a:solidFill>
                  <a:srgbClr val="B1D249"/>
                </a:solidFill>
              </a:rPr>
              <a:t>P</a:t>
            </a:r>
            <a:r>
              <a:rPr lang="nl-NL" sz="3200" baseline="-25000" dirty="0" err="1">
                <a:solidFill>
                  <a:srgbClr val="B1D249"/>
                </a:solidFill>
              </a:rPr>
              <a:t>max;cv</a:t>
            </a:r>
            <a:r>
              <a:rPr lang="nl-NL" sz="3200" dirty="0">
                <a:solidFill>
                  <a:srgbClr val="B1D249"/>
                </a:solidFill>
              </a:rPr>
              <a:t> </a:t>
            </a:r>
            <a:r>
              <a:rPr lang="nl-NL" sz="3200" dirty="0">
                <a:solidFill>
                  <a:schemeClr val="bg1">
                    <a:lumMod val="75000"/>
                  </a:schemeClr>
                </a:solidFill>
              </a:rPr>
              <a:t>[W], </a:t>
            </a:r>
            <a:r>
              <a:rPr lang="nl-NL" sz="3200" dirty="0">
                <a:solidFill>
                  <a:srgbClr val="B1D249"/>
                </a:solidFill>
                <a:latin typeface="Roboto" panose="020B0604020202020204" charset="0"/>
                <a:ea typeface="Roboto" panose="020B0604020202020204" charset="0"/>
              </a:rPr>
              <a:t>COP</a:t>
            </a:r>
            <a:r>
              <a:rPr lang="nl-NL" sz="3200" baseline="-50000" dirty="0">
                <a:solidFill>
                  <a:srgbClr val="B1D249"/>
                </a:solidFill>
                <a:latin typeface="Roboto" panose="020B0604020202020204" charset="0"/>
                <a:ea typeface="Roboto" panose="020B0604020202020204" charset="0"/>
              </a:rPr>
              <a:t>CH</a:t>
            </a:r>
            <a:r>
              <a:rPr lang="nl-NL" sz="3200" dirty="0">
                <a:solidFill>
                  <a:srgbClr val="B1D249"/>
                </a:solidFill>
              </a:rPr>
              <a:t> </a:t>
            </a:r>
            <a:r>
              <a:rPr lang="nl-NL" sz="3200" dirty="0">
                <a:solidFill>
                  <a:schemeClr val="bg1">
                    <a:lumMod val="75000"/>
                  </a:schemeClr>
                </a:solidFill>
              </a:rPr>
              <a:t>[-]</a:t>
            </a:r>
            <a:r>
              <a:rPr lang="nl-NL" sz="3200" dirty="0">
                <a:solidFill>
                  <a:srgbClr val="B1D249"/>
                </a:solidFill>
              </a:rPr>
              <a:t>, </a:t>
            </a:r>
            <a:r>
              <a:rPr lang="nl-NL" sz="3200" dirty="0" err="1">
                <a:solidFill>
                  <a:srgbClr val="B1D249"/>
                </a:solidFill>
              </a:rPr>
              <a:t>P</a:t>
            </a:r>
            <a:r>
              <a:rPr lang="nl-NL" sz="3200" baseline="-25000" dirty="0" err="1">
                <a:solidFill>
                  <a:srgbClr val="B1D249"/>
                </a:solidFill>
              </a:rPr>
              <a:t>max;HP</a:t>
            </a:r>
            <a:r>
              <a:rPr lang="nl-NL" sz="3200" dirty="0">
                <a:solidFill>
                  <a:srgbClr val="B1D249"/>
                </a:solidFill>
              </a:rPr>
              <a:t> </a:t>
            </a:r>
            <a:r>
              <a:rPr lang="nl-NL" sz="3200" dirty="0">
                <a:solidFill>
                  <a:schemeClr val="bg1">
                    <a:lumMod val="75000"/>
                  </a:schemeClr>
                </a:solidFill>
              </a:rPr>
              <a:t>[W], </a:t>
            </a:r>
            <a:r>
              <a:rPr lang="nl-NL" sz="3200" dirty="0">
                <a:solidFill>
                  <a:srgbClr val="B1D249"/>
                </a:solidFill>
              </a:rPr>
              <a:t>H </a:t>
            </a:r>
            <a:r>
              <a:rPr lang="nl-NL" sz="3200" dirty="0">
                <a:solidFill>
                  <a:schemeClr val="bg1">
                    <a:lumMod val="75000"/>
                  </a:schemeClr>
                </a:solidFill>
              </a:rPr>
              <a:t>[W/K], </a:t>
            </a:r>
            <a:r>
              <a:rPr lang="nl-NL" sz="3200" dirty="0">
                <a:solidFill>
                  <a:srgbClr val="B1D249"/>
                </a:solidFill>
                <a:sym typeface="Symbol" panose="05050102010706020507" pitchFamily="18" charset="2"/>
              </a:rPr>
              <a:t> </a:t>
            </a:r>
            <a:r>
              <a:rPr lang="nl-NL" sz="3200" dirty="0">
                <a:solidFill>
                  <a:schemeClr val="bg1">
                    <a:lumMod val="75000"/>
                  </a:schemeClr>
                </a:solidFill>
                <a:sym typeface="Symbol" panose="05050102010706020507" pitchFamily="18" charset="2"/>
              </a:rPr>
              <a:t>[h], </a:t>
            </a:r>
            <a:r>
              <a:rPr lang="nl-NL" sz="3200" dirty="0">
                <a:solidFill>
                  <a:srgbClr val="B1D249"/>
                </a:solidFill>
                <a:sym typeface="Symbol" panose="05050102010706020507" pitchFamily="18" charset="2"/>
              </a:rPr>
              <a:t> A </a:t>
            </a:r>
            <a:r>
              <a:rPr lang="nl-NL" sz="3200" dirty="0">
                <a:solidFill>
                  <a:schemeClr val="bg1">
                    <a:lumMod val="75000"/>
                  </a:schemeClr>
                </a:solidFill>
                <a:sym typeface="Symbol" panose="05050102010706020507" pitchFamily="18" charset="2"/>
              </a:rPr>
              <a:t>[m</a:t>
            </a:r>
            <a:r>
              <a:rPr lang="nl-NL" sz="3200" baseline="30000" dirty="0">
                <a:solidFill>
                  <a:schemeClr val="bg1">
                    <a:lumMod val="75000"/>
                  </a:schemeClr>
                </a:solidFill>
                <a:sym typeface="Symbol" panose="05050102010706020507" pitchFamily="18" charset="2"/>
              </a:rPr>
              <a:t>2</a:t>
            </a:r>
            <a:r>
              <a:rPr lang="nl-NL" sz="3200" dirty="0">
                <a:solidFill>
                  <a:schemeClr val="bg1">
                    <a:lumMod val="75000"/>
                  </a:schemeClr>
                </a:solidFill>
                <a:sym typeface="Symbol" panose="05050102010706020507" pitchFamily="18" charset="2"/>
              </a:rPr>
              <a:t>], </a:t>
            </a:r>
            <a:r>
              <a:rPr lang="nl-NL" sz="3200" dirty="0">
                <a:solidFill>
                  <a:srgbClr val="B1D249"/>
                </a:solidFill>
              </a:rPr>
              <a:t>&lt;</a:t>
            </a:r>
            <a:r>
              <a:rPr lang="nl-NL" sz="3200" dirty="0" err="1">
                <a:solidFill>
                  <a:srgbClr val="B1D249"/>
                </a:solidFill>
              </a:rPr>
              <a:t>T</a:t>
            </a:r>
            <a:r>
              <a:rPr lang="nl-NL" sz="3200" baseline="-50000" dirty="0" err="1">
                <a:solidFill>
                  <a:srgbClr val="B1D249"/>
                </a:solidFill>
                <a:latin typeface="Roboto" panose="020B0604020202020204" charset="0"/>
                <a:ea typeface="Roboto" panose="020B0604020202020204" charset="0"/>
              </a:rPr>
              <a:t>set;h;d</a:t>
            </a:r>
            <a:r>
              <a:rPr lang="nl-NL" sz="3200" dirty="0">
                <a:solidFill>
                  <a:srgbClr val="B1D249"/>
                </a:solidFill>
              </a:rPr>
              <a:t>&gt; </a:t>
            </a:r>
            <a:r>
              <a:rPr lang="nl-NL" sz="3200" dirty="0">
                <a:solidFill>
                  <a:schemeClr val="bg1">
                    <a:lumMod val="75000"/>
                  </a:schemeClr>
                </a:solidFill>
              </a:rPr>
              <a:t>[</a:t>
            </a:r>
            <a:r>
              <a:rPr lang="nl-NL" sz="3200" dirty="0" err="1">
                <a:solidFill>
                  <a:schemeClr val="bg1">
                    <a:lumMod val="75000"/>
                  </a:schemeClr>
                </a:solidFill>
                <a:latin typeface="Calibri" panose="020F0502020204030204" pitchFamily="34" charset="0"/>
                <a:ea typeface="Roboto" panose="020B0604020202020204" charset="0"/>
                <a:cs typeface="Calibri" panose="020F0502020204030204" pitchFamily="34" charset="0"/>
              </a:rPr>
              <a:t>Ks</a:t>
            </a:r>
            <a:r>
              <a:rPr lang="nl-NL" sz="3200" dirty="0">
                <a:solidFill>
                  <a:schemeClr val="bg1">
                    <a:lumMod val="75000"/>
                  </a:schemeClr>
                </a:solidFill>
                <a:latin typeface="Calibri" panose="020F0502020204030204" pitchFamily="34" charset="0"/>
                <a:ea typeface="Roboto" panose="020B0604020202020204" charset="0"/>
                <a:cs typeface="Calibri" panose="020F0502020204030204" pitchFamily="34" charset="0"/>
              </a:rPr>
              <a:t>] </a:t>
            </a:r>
          </a:p>
          <a:p>
            <a:pPr lvl="1" defTabSz="360000">
              <a:lnSpc>
                <a:spcPct val="120000"/>
              </a:lnSpc>
            </a:pPr>
            <a:r>
              <a:rPr lang="nl-NL" sz="2600" dirty="0" err="1"/>
              <a:t>Weather</a:t>
            </a:r>
            <a:r>
              <a:rPr lang="nl-NL" sz="2600" dirty="0"/>
              <a:t> </a:t>
            </a:r>
            <a:r>
              <a:rPr lang="nl-NL" sz="2600" dirty="0" err="1"/>
              <a:t>prediction</a:t>
            </a:r>
            <a:endParaRPr lang="nl-NL" sz="2600" dirty="0"/>
          </a:p>
          <a:p>
            <a:pPr marL="742950" indent="-742950">
              <a:buFont typeface="+mj-lt"/>
              <a:buAutoNum type="arabicPeriod"/>
            </a:pPr>
            <a:endParaRPr lang="nl-NL" sz="4400" dirty="0"/>
          </a:p>
          <a:p>
            <a:pPr lvl="1"/>
            <a:endParaRPr lang="nl-NL" sz="3600" dirty="0"/>
          </a:p>
          <a:p>
            <a:pPr lvl="2"/>
            <a:endParaRPr lang="nl-NL" sz="2800" dirty="0"/>
          </a:p>
          <a:p>
            <a:pPr lvl="2"/>
            <a:endParaRPr lang="nl-NL" sz="2800" dirty="0"/>
          </a:p>
          <a:p>
            <a:pPr lvl="2"/>
            <a:endParaRPr lang="nl-NL" sz="2800" dirty="0"/>
          </a:p>
          <a:p>
            <a:pPr lvl="1"/>
            <a:endParaRPr lang="nl-NL" i="1" dirty="0"/>
          </a:p>
        </p:txBody>
      </p:sp>
    </p:spTree>
    <p:extLst>
      <p:ext uri="{BB962C8B-B14F-4D97-AF65-F5344CB8AC3E}">
        <p14:creationId xmlns:p14="http://schemas.microsoft.com/office/powerpoint/2010/main" val="25334308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E035A8F-56E3-433D-95F0-85B7EE4EFA2A}"/>
              </a:ext>
            </a:extLst>
          </p:cNvPr>
          <p:cNvSpPr>
            <a:spLocks noGrp="1"/>
          </p:cNvSpPr>
          <p:nvPr>
            <p:ph type="body" sz="quarter" idx="14"/>
          </p:nvPr>
        </p:nvSpPr>
        <p:spPr/>
        <p:txBody>
          <a:bodyPr/>
          <a:lstStyle/>
          <a:p>
            <a:r>
              <a:rPr lang="en-US" dirty="0"/>
              <a:t>Twomes: Digital Twins for the Home Heating Transition</a:t>
            </a:r>
            <a:endParaRPr lang="nl-NL" dirty="0"/>
          </a:p>
        </p:txBody>
      </p:sp>
      <p:sp>
        <p:nvSpPr>
          <p:cNvPr id="2" name="Title 1"/>
          <p:cNvSpPr>
            <a:spLocks noGrp="1"/>
          </p:cNvSpPr>
          <p:nvPr>
            <p:ph type="title"/>
          </p:nvPr>
        </p:nvSpPr>
        <p:spPr/>
        <p:txBody>
          <a:bodyPr>
            <a:normAutofit/>
          </a:bodyPr>
          <a:lstStyle/>
          <a:p>
            <a:r>
              <a:rPr lang="nl-NL" sz="8000" dirty="0" err="1"/>
              <a:t>Possible</a:t>
            </a:r>
            <a:r>
              <a:rPr lang="nl-NL" sz="8000" dirty="0"/>
              <a:t> </a:t>
            </a:r>
            <a:r>
              <a:rPr lang="nl-NL" sz="8000" dirty="0" err="1"/>
              <a:t>scale</a:t>
            </a:r>
            <a:r>
              <a:rPr lang="nl-NL" sz="8000" dirty="0"/>
              <a:t>-ups</a:t>
            </a:r>
            <a:endParaRPr lang="nl-NL" dirty="0"/>
          </a:p>
        </p:txBody>
      </p:sp>
      <p:sp>
        <p:nvSpPr>
          <p:cNvPr id="3" name="Content Placeholder 2"/>
          <p:cNvSpPr>
            <a:spLocks noGrp="1"/>
          </p:cNvSpPr>
          <p:nvPr>
            <p:ph idx="1"/>
          </p:nvPr>
        </p:nvSpPr>
        <p:spPr>
          <a:xfrm>
            <a:off x="1231200" y="4066162"/>
            <a:ext cx="21008156" cy="8430638"/>
          </a:xfrm>
        </p:spPr>
        <p:txBody>
          <a:bodyPr>
            <a:normAutofit lnSpcReduction="10000"/>
          </a:bodyPr>
          <a:lstStyle/>
          <a:p>
            <a:pPr defTabSz="360000">
              <a:lnSpc>
                <a:spcPct val="120000"/>
              </a:lnSpc>
            </a:pPr>
            <a:r>
              <a:rPr lang="nl-NL" dirty="0">
                <a:solidFill>
                  <a:schemeClr val="bg1">
                    <a:lumMod val="65000"/>
                  </a:schemeClr>
                </a:solidFill>
              </a:rPr>
              <a:t>Winter ’21-’22</a:t>
            </a:r>
          </a:p>
          <a:p>
            <a:pPr lvl="1" defTabSz="360000">
              <a:lnSpc>
                <a:spcPct val="120000"/>
              </a:lnSpc>
            </a:pPr>
            <a:r>
              <a:rPr lang="nl-NL" dirty="0">
                <a:solidFill>
                  <a:schemeClr val="bg1">
                    <a:lumMod val="65000"/>
                  </a:schemeClr>
                </a:solidFill>
              </a:rPr>
              <a:t>20 – 40 homes in Assendorp, Zwolle</a:t>
            </a:r>
          </a:p>
          <a:p>
            <a:pPr defTabSz="360000">
              <a:lnSpc>
                <a:spcPct val="120000"/>
              </a:lnSpc>
            </a:pPr>
            <a:r>
              <a:rPr lang="nl-NL" dirty="0">
                <a:solidFill>
                  <a:schemeClr val="bg1">
                    <a:lumMod val="65000"/>
                  </a:schemeClr>
                </a:solidFill>
              </a:rPr>
              <a:t>2022</a:t>
            </a:r>
          </a:p>
          <a:p>
            <a:pPr lvl="1" defTabSz="360000">
              <a:lnSpc>
                <a:spcPct val="120000"/>
              </a:lnSpc>
            </a:pPr>
            <a:r>
              <a:rPr lang="nl-NL" dirty="0">
                <a:solidFill>
                  <a:schemeClr val="bg1">
                    <a:lumMod val="65000"/>
                  </a:schemeClr>
                </a:solidFill>
              </a:rPr>
              <a:t>Brains4Buildings: </a:t>
            </a:r>
            <a:r>
              <a:rPr lang="nl-NL" dirty="0" err="1">
                <a:solidFill>
                  <a:schemeClr val="bg1">
                    <a:lumMod val="65000"/>
                  </a:schemeClr>
                </a:solidFill>
              </a:rPr>
              <a:t>quantify</a:t>
            </a:r>
            <a:r>
              <a:rPr lang="nl-NL" dirty="0">
                <a:solidFill>
                  <a:schemeClr val="bg1">
                    <a:lumMod val="65000"/>
                  </a:schemeClr>
                </a:solidFill>
              </a:rPr>
              <a:t> flexibility</a:t>
            </a:r>
          </a:p>
          <a:p>
            <a:pPr defTabSz="360000">
              <a:lnSpc>
                <a:spcPct val="120000"/>
              </a:lnSpc>
            </a:pPr>
            <a:r>
              <a:rPr lang="nl-NL" dirty="0"/>
              <a:t>Winter ’22-’23</a:t>
            </a:r>
          </a:p>
          <a:p>
            <a:pPr lvl="1" defTabSz="360000">
              <a:lnSpc>
                <a:spcPct val="120000"/>
              </a:lnSpc>
            </a:pPr>
            <a:r>
              <a:rPr lang="nl-NL" dirty="0"/>
              <a:t>100 – 200 homes?</a:t>
            </a:r>
          </a:p>
          <a:p>
            <a:pPr defTabSz="360000">
              <a:lnSpc>
                <a:spcPct val="120000"/>
              </a:lnSpc>
            </a:pPr>
            <a:r>
              <a:rPr lang="nl-NL" dirty="0"/>
              <a:t>Winter ’23-’24</a:t>
            </a:r>
          </a:p>
          <a:p>
            <a:pPr lvl="1" defTabSz="360000">
              <a:lnSpc>
                <a:spcPct val="120000"/>
              </a:lnSpc>
            </a:pPr>
            <a:r>
              <a:rPr lang="nl-NL" dirty="0"/>
              <a:t>1000 – 2000 homes</a:t>
            </a:r>
          </a:p>
          <a:p>
            <a:pPr marL="742950" indent="-742950">
              <a:buFont typeface="+mj-lt"/>
              <a:buAutoNum type="arabicPeriod"/>
            </a:pPr>
            <a:endParaRPr lang="nl-NL" sz="4400" dirty="0"/>
          </a:p>
          <a:p>
            <a:pPr lvl="1"/>
            <a:endParaRPr lang="nl-NL" sz="3600" dirty="0"/>
          </a:p>
          <a:p>
            <a:pPr lvl="2"/>
            <a:endParaRPr lang="nl-NL" sz="2800" dirty="0"/>
          </a:p>
          <a:p>
            <a:pPr lvl="2"/>
            <a:endParaRPr lang="nl-NL" sz="2800" dirty="0"/>
          </a:p>
          <a:p>
            <a:pPr lvl="2"/>
            <a:endParaRPr lang="nl-NL" sz="2800" dirty="0"/>
          </a:p>
          <a:p>
            <a:pPr lvl="1"/>
            <a:endParaRPr lang="nl-NL" i="1" dirty="0"/>
          </a:p>
        </p:txBody>
      </p:sp>
    </p:spTree>
    <p:extLst>
      <p:ext uri="{BB962C8B-B14F-4D97-AF65-F5344CB8AC3E}">
        <p14:creationId xmlns:p14="http://schemas.microsoft.com/office/powerpoint/2010/main" val="3691772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00A4124B-5906-333D-8B76-FCAC03C8C8D8}"/>
              </a:ext>
            </a:extLst>
          </p:cNvPr>
          <p:cNvPicPr>
            <a:picLocks noChangeAspect="1"/>
          </p:cNvPicPr>
          <p:nvPr/>
        </p:nvPicPr>
        <p:blipFill>
          <a:blip r:embed="rId2"/>
          <a:stretch>
            <a:fillRect/>
          </a:stretch>
        </p:blipFill>
        <p:spPr>
          <a:xfrm>
            <a:off x="16751031" y="1094282"/>
            <a:ext cx="5460366" cy="11527436"/>
          </a:xfrm>
          <a:prstGeom prst="rect">
            <a:avLst/>
          </a:prstGeom>
          <a:effectLst>
            <a:reflection blurRad="6350" stA="50000" endA="295" endPos="92000" dist="101600" dir="5400000" sy="-100000" algn="bl" rotWithShape="0"/>
          </a:effectLst>
          <a:scene3d>
            <a:camera prst="perspectiveContrastingLeftFacing" fov="2700000">
              <a:rot lat="250255" lon="1759464" rev="20700000"/>
            </a:camera>
            <a:lightRig rig="threePt" dir="t"/>
          </a:scene3d>
          <a:sp3d>
            <a:bevelT/>
          </a:sp3d>
        </p:spPr>
      </p:pic>
      <p:sp>
        <p:nvSpPr>
          <p:cNvPr id="2" name="Titel 1">
            <a:extLst>
              <a:ext uri="{FF2B5EF4-FFF2-40B4-BE49-F238E27FC236}">
                <a16:creationId xmlns:a16="http://schemas.microsoft.com/office/drawing/2014/main" id="{E79E07A9-895D-2C41-AC67-C334EB6DCCF2}"/>
              </a:ext>
            </a:extLst>
          </p:cNvPr>
          <p:cNvSpPr>
            <a:spLocks noGrp="1"/>
          </p:cNvSpPr>
          <p:nvPr>
            <p:ph type="ctrTitle"/>
          </p:nvPr>
        </p:nvSpPr>
        <p:spPr>
          <a:xfrm>
            <a:off x="5469407" y="3529201"/>
            <a:ext cx="18234655" cy="7374889"/>
          </a:xfrm>
        </p:spPr>
        <p:txBody>
          <a:bodyPr>
            <a:normAutofit/>
          </a:bodyPr>
          <a:lstStyle/>
          <a:p>
            <a:r>
              <a:rPr lang="nl-NL" sz="9600" dirty="0" err="1"/>
              <a:t>ill</a:t>
            </a:r>
            <a:r>
              <a:rPr lang="nl-NL" sz="9600" dirty="0"/>
              <a:t> </a:t>
            </a:r>
            <a:r>
              <a:rPr lang="nl-NL" sz="9600" dirty="0" err="1"/>
              <a:t>our</a:t>
            </a:r>
            <a:r>
              <a:rPr lang="nl-NL" sz="9600" dirty="0"/>
              <a:t> home </a:t>
            </a:r>
            <a:r>
              <a:rPr lang="nl-NL" sz="9600" dirty="0" err="1"/>
              <a:t>be</a:t>
            </a:r>
            <a:r>
              <a:rPr lang="nl-NL" sz="9600" dirty="0"/>
              <a:t> </a:t>
            </a:r>
            <a:br>
              <a:rPr lang="nl-NL" sz="9600" dirty="0"/>
            </a:br>
            <a:r>
              <a:rPr lang="nl-NL" sz="9600" dirty="0" err="1"/>
              <a:t>comfortable</a:t>
            </a:r>
            <a:r>
              <a:rPr lang="nl-NL" sz="9600" dirty="0"/>
              <a:t> </a:t>
            </a:r>
            <a:r>
              <a:rPr lang="nl-NL" sz="9600" dirty="0" err="1"/>
              <a:t>enough</a:t>
            </a:r>
            <a:r>
              <a:rPr lang="nl-NL" sz="9600" dirty="0"/>
              <a:t> </a:t>
            </a:r>
            <a:br>
              <a:rPr lang="nl-NL" sz="9600" dirty="0"/>
            </a:br>
            <a:r>
              <a:rPr lang="nl-NL" sz="9600" dirty="0" err="1"/>
              <a:t>if</a:t>
            </a:r>
            <a:r>
              <a:rPr lang="nl-NL" sz="9600" dirty="0"/>
              <a:t> we switch </a:t>
            </a:r>
            <a:r>
              <a:rPr lang="nl-NL" sz="9600" dirty="0" err="1"/>
              <a:t>to</a:t>
            </a:r>
            <a:r>
              <a:rPr lang="nl-NL" sz="9600" dirty="0"/>
              <a:t> a </a:t>
            </a:r>
            <a:br>
              <a:rPr lang="nl-NL" sz="9600" dirty="0"/>
            </a:br>
            <a:r>
              <a:rPr lang="nl-NL" sz="9600" dirty="0"/>
              <a:t>(</a:t>
            </a:r>
            <a:r>
              <a:rPr lang="nl-NL" sz="9600" dirty="0" err="1"/>
              <a:t>hybrid</a:t>
            </a:r>
            <a:r>
              <a:rPr lang="nl-NL" sz="9600" dirty="0"/>
              <a:t>) heat pump?</a:t>
            </a:r>
          </a:p>
        </p:txBody>
      </p:sp>
    </p:spTree>
    <p:extLst>
      <p:ext uri="{BB962C8B-B14F-4D97-AF65-F5344CB8AC3E}">
        <p14:creationId xmlns:p14="http://schemas.microsoft.com/office/powerpoint/2010/main" val="325353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F34A0F6F-F1D8-4050-B5AB-8B4BABFAF3C1}"/>
              </a:ext>
            </a:extLst>
          </p:cNvPr>
          <p:cNvGraphicFramePr>
            <a:graphicFrameLocks noGrp="1"/>
          </p:cNvGraphicFramePr>
          <p:nvPr>
            <p:ph idx="1"/>
            <p:extLst>
              <p:ext uri="{D42A27DB-BD31-4B8C-83A1-F6EECF244321}">
                <p14:modId xmlns:p14="http://schemas.microsoft.com/office/powerpoint/2010/main" val="1169576762"/>
              </p:ext>
            </p:extLst>
          </p:nvPr>
        </p:nvGraphicFramePr>
        <p:xfrm>
          <a:off x="1231899" y="3928187"/>
          <a:ext cx="21967752" cy="7797648"/>
        </p:xfrm>
        <a:graphic>
          <a:graphicData uri="http://schemas.openxmlformats.org/drawingml/2006/table">
            <a:tbl>
              <a:tblPr firstRow="1" bandRow="1">
                <a:tableStyleId>{93296810-A885-4BE3-A3E7-6D5BEEA58F35}</a:tableStyleId>
              </a:tblPr>
              <a:tblGrid>
                <a:gridCol w="2301010">
                  <a:extLst>
                    <a:ext uri="{9D8B030D-6E8A-4147-A177-3AD203B41FA5}">
                      <a16:colId xmlns:a16="http://schemas.microsoft.com/office/drawing/2014/main" val="2403187281"/>
                    </a:ext>
                  </a:extLst>
                </a:gridCol>
                <a:gridCol w="3512127">
                  <a:extLst>
                    <a:ext uri="{9D8B030D-6E8A-4147-A177-3AD203B41FA5}">
                      <a16:colId xmlns:a16="http://schemas.microsoft.com/office/drawing/2014/main" val="4284909027"/>
                    </a:ext>
                  </a:extLst>
                </a:gridCol>
                <a:gridCol w="12863946">
                  <a:extLst>
                    <a:ext uri="{9D8B030D-6E8A-4147-A177-3AD203B41FA5}">
                      <a16:colId xmlns:a16="http://schemas.microsoft.com/office/drawing/2014/main" val="563871663"/>
                    </a:ext>
                  </a:extLst>
                </a:gridCol>
                <a:gridCol w="3290669">
                  <a:extLst>
                    <a:ext uri="{9D8B030D-6E8A-4147-A177-3AD203B41FA5}">
                      <a16:colId xmlns:a16="http://schemas.microsoft.com/office/drawing/2014/main" val="4066702045"/>
                    </a:ext>
                  </a:extLst>
                </a:gridCol>
              </a:tblGrid>
              <a:tr h="974706">
                <a:tc>
                  <a:txBody>
                    <a:bodyPr/>
                    <a:lstStyle/>
                    <a:p>
                      <a:pPr algn="l" fontAlgn="t"/>
                      <a:r>
                        <a:rPr lang="nl-NL" sz="4000" u="none" strike="noStrike" dirty="0" err="1">
                          <a:effectLst/>
                        </a:rPr>
                        <a:t>symbol</a:t>
                      </a:r>
                      <a:endParaRPr lang="nl-NL" sz="4000" b="1" i="0" u="none" strike="noStrike" dirty="0">
                        <a:solidFill>
                          <a:srgbClr val="000000"/>
                        </a:solidFill>
                        <a:effectLst/>
                        <a:latin typeface="Roboto" panose="020B0604020202020204" charset="0"/>
                        <a:ea typeface="Roboto" panose="020B0604020202020204" charset="0"/>
                      </a:endParaRPr>
                    </a:p>
                  </a:txBody>
                  <a:tcPr/>
                </a:tc>
                <a:tc>
                  <a:txBody>
                    <a:bodyPr/>
                    <a:lstStyle/>
                    <a:p>
                      <a:pPr algn="l" fontAlgn="t"/>
                      <a:r>
                        <a:rPr lang="nl-NL" sz="4000" u="none" strike="noStrike">
                          <a:effectLst/>
                        </a:rPr>
                        <a:t>scope</a:t>
                      </a:r>
                      <a:endParaRPr lang="nl-NL" sz="4000" b="1" i="0" u="none" strike="noStrike">
                        <a:solidFill>
                          <a:srgbClr val="000000"/>
                        </a:solidFill>
                        <a:effectLst/>
                        <a:latin typeface="Roboto" panose="020B0604020202020204" charset="0"/>
                        <a:ea typeface="Roboto" panose="020B0604020202020204" charset="0"/>
                      </a:endParaRPr>
                    </a:p>
                  </a:txBody>
                  <a:tcPr/>
                </a:tc>
                <a:tc>
                  <a:txBody>
                    <a:bodyPr/>
                    <a:lstStyle/>
                    <a:p>
                      <a:pPr algn="l" fontAlgn="t"/>
                      <a:r>
                        <a:rPr lang="nl-NL" sz="4000" u="none" strike="noStrike" dirty="0">
                          <a:effectLst/>
                        </a:rPr>
                        <a:t>parameter</a:t>
                      </a:r>
                      <a:endParaRPr lang="nl-NL" sz="4000" b="1" i="0" u="none" strike="noStrike" dirty="0">
                        <a:solidFill>
                          <a:srgbClr val="000000"/>
                        </a:solidFill>
                        <a:effectLst/>
                        <a:latin typeface="Roboto" panose="020B0604020202020204" charset="0"/>
                        <a:ea typeface="Roboto" panose="020B0604020202020204" charset="0"/>
                      </a:endParaRPr>
                    </a:p>
                  </a:txBody>
                  <a:tcPr/>
                </a:tc>
                <a:tc>
                  <a:txBody>
                    <a:bodyPr/>
                    <a:lstStyle/>
                    <a:p>
                      <a:pPr algn="l" fontAlgn="t"/>
                      <a:r>
                        <a:rPr lang="nl-NL" sz="4000" u="none" strike="noStrike">
                          <a:effectLst/>
                        </a:rPr>
                        <a:t>unit</a:t>
                      </a:r>
                      <a:endParaRPr lang="nl-NL" sz="4000" b="1" i="0" u="none" strike="noStrike">
                        <a:solidFill>
                          <a:srgbClr val="000000"/>
                        </a:solidFill>
                        <a:effectLst/>
                        <a:latin typeface="Roboto" panose="020B0604020202020204" charset="0"/>
                        <a:ea typeface="Roboto" panose="020B0604020202020204" charset="0"/>
                      </a:endParaRPr>
                    </a:p>
                  </a:txBody>
                  <a:tcPr/>
                </a:tc>
                <a:extLst>
                  <a:ext uri="{0D108BD9-81ED-4DB2-BD59-A6C34878D82A}">
                    <a16:rowId xmlns:a16="http://schemas.microsoft.com/office/drawing/2014/main" val="3031229204"/>
                  </a:ext>
                </a:extLst>
              </a:tr>
              <a:tr h="974706">
                <a:tc>
                  <a:txBody>
                    <a:bodyPr/>
                    <a:lstStyle/>
                    <a:p>
                      <a:pPr algn="l" fontAlgn="t"/>
                      <a:r>
                        <a:rPr lang="nl-NL" sz="4000" u="none" strike="noStrike" dirty="0">
                          <a:effectLst/>
                        </a:rPr>
                        <a:t>H</a:t>
                      </a:r>
                      <a:endParaRPr lang="nl-NL" sz="4000" b="0" i="0" u="none" strike="noStrike" dirty="0">
                        <a:solidFill>
                          <a:srgbClr val="000000"/>
                        </a:solidFill>
                        <a:effectLst/>
                        <a:latin typeface="Roboto" panose="020B0604020202020204" charset="0"/>
                        <a:ea typeface="Roboto" panose="020B0604020202020204" charset="0"/>
                      </a:endParaRPr>
                    </a:p>
                  </a:txBody>
                  <a:tcPr/>
                </a:tc>
                <a:tc>
                  <a:txBody>
                    <a:bodyPr/>
                    <a:lstStyle/>
                    <a:p>
                      <a:pPr algn="l" fontAlgn="t"/>
                      <a:r>
                        <a:rPr lang="nl-NL" sz="4000" u="none" strike="noStrike">
                          <a:effectLst/>
                        </a:rPr>
                        <a:t>building</a:t>
                      </a:r>
                      <a:endParaRPr lang="nl-NL" sz="4000" b="0" i="0" u="none" strike="noStrike">
                        <a:solidFill>
                          <a:srgbClr val="000000"/>
                        </a:solidFill>
                        <a:effectLst/>
                        <a:latin typeface="Roboto" panose="020B0604020202020204" charset="0"/>
                        <a:ea typeface="Roboto" panose="020B0604020202020204" charset="0"/>
                      </a:endParaRPr>
                    </a:p>
                  </a:txBody>
                  <a:tcPr/>
                </a:tc>
                <a:tc>
                  <a:txBody>
                    <a:bodyPr/>
                    <a:lstStyle/>
                    <a:p>
                      <a:pPr algn="l" fontAlgn="t"/>
                      <a:r>
                        <a:rPr lang="nl-NL" sz="4000" u="none" strike="noStrike" dirty="0" err="1">
                          <a:effectLst/>
                        </a:rPr>
                        <a:t>specific</a:t>
                      </a:r>
                      <a:r>
                        <a:rPr lang="nl-NL" sz="4000" u="none" strike="noStrike" dirty="0">
                          <a:effectLst/>
                        </a:rPr>
                        <a:t> heat </a:t>
                      </a:r>
                      <a:r>
                        <a:rPr lang="nl-NL" sz="4000" u="none" strike="noStrike" dirty="0" err="1">
                          <a:effectLst/>
                        </a:rPr>
                        <a:t>loss</a:t>
                      </a:r>
                      <a:endParaRPr lang="nl-NL" sz="4000" b="0" i="0" u="none" strike="noStrike" dirty="0">
                        <a:solidFill>
                          <a:srgbClr val="000000"/>
                        </a:solidFill>
                        <a:effectLst/>
                        <a:latin typeface="Roboto" panose="020B0604020202020204" charset="0"/>
                        <a:ea typeface="Roboto" panose="020B0604020202020204" charset="0"/>
                      </a:endParaRPr>
                    </a:p>
                  </a:txBody>
                  <a:tcPr/>
                </a:tc>
                <a:tc>
                  <a:txBody>
                    <a:bodyPr/>
                    <a:lstStyle/>
                    <a:p>
                      <a:pPr algn="l" fontAlgn="t"/>
                      <a:r>
                        <a:rPr lang="nl-NL" sz="4000" u="none" strike="noStrike" dirty="0">
                          <a:effectLst/>
                        </a:rPr>
                        <a:t>W/K</a:t>
                      </a:r>
                      <a:endParaRPr lang="nl-NL" sz="4000" b="0" i="0" u="none" strike="noStrike" dirty="0">
                        <a:solidFill>
                          <a:srgbClr val="000000"/>
                        </a:solidFill>
                        <a:effectLst/>
                        <a:latin typeface="Roboto" panose="020B0604020202020204" charset="0"/>
                        <a:ea typeface="Roboto" panose="020B0604020202020204" charset="0"/>
                      </a:endParaRPr>
                    </a:p>
                  </a:txBody>
                  <a:tcPr/>
                </a:tc>
                <a:extLst>
                  <a:ext uri="{0D108BD9-81ED-4DB2-BD59-A6C34878D82A}">
                    <a16:rowId xmlns:a16="http://schemas.microsoft.com/office/drawing/2014/main" val="1791645784"/>
                  </a:ext>
                </a:extLst>
              </a:tr>
              <a:tr h="974706">
                <a:tc>
                  <a:txBody>
                    <a:bodyPr/>
                    <a:lstStyle/>
                    <a:p>
                      <a:pPr algn="l" fontAlgn="t"/>
                      <a:r>
                        <a:rPr lang="el-GR" sz="4000" u="none" strike="noStrike" dirty="0">
                          <a:effectLst/>
                        </a:rPr>
                        <a:t>τ</a:t>
                      </a:r>
                      <a:endParaRPr lang="nl-NL" sz="4000" b="0" i="0" u="none" strike="noStrike" dirty="0">
                        <a:solidFill>
                          <a:srgbClr val="000000"/>
                        </a:solidFill>
                        <a:effectLst/>
                        <a:latin typeface="Roboto" panose="020B0604020202020204" charset="0"/>
                        <a:ea typeface="Roboto" panose="020B0604020202020204" charset="0"/>
                      </a:endParaRPr>
                    </a:p>
                  </a:txBody>
                  <a:tcPr/>
                </a:tc>
                <a:tc>
                  <a:txBody>
                    <a:bodyPr/>
                    <a:lstStyle/>
                    <a:p>
                      <a:pPr marL="0" marR="0" lvl="0" indent="0" algn="l" defTabSz="1828800" rtl="0" eaLnBrk="1" fontAlgn="t" latinLnBrk="0" hangingPunct="1">
                        <a:lnSpc>
                          <a:spcPct val="100000"/>
                        </a:lnSpc>
                        <a:spcBef>
                          <a:spcPts val="0"/>
                        </a:spcBef>
                        <a:spcAft>
                          <a:spcPts val="0"/>
                        </a:spcAft>
                        <a:buClrTx/>
                        <a:buSzTx/>
                        <a:buFontTx/>
                        <a:buNone/>
                        <a:tabLst/>
                        <a:defRPr/>
                      </a:pPr>
                      <a:r>
                        <a:rPr lang="nl-NL" sz="4000" b="0" u="none" strike="noStrike">
                          <a:solidFill>
                            <a:srgbClr val="000000"/>
                          </a:solidFill>
                          <a:effectLst/>
                        </a:rPr>
                        <a:t>building</a:t>
                      </a:r>
                      <a:endParaRPr lang="nl-NL" sz="4000" b="0" i="0" u="none" strike="noStrike">
                        <a:solidFill>
                          <a:srgbClr val="000000"/>
                        </a:solidFill>
                        <a:effectLst/>
                        <a:latin typeface="Roboto" panose="020B0604020202020204" charset="0"/>
                        <a:ea typeface="Roboto" panose="020B0604020202020204" charset="0"/>
                      </a:endParaRPr>
                    </a:p>
                  </a:txBody>
                  <a:tcPr/>
                </a:tc>
                <a:tc>
                  <a:txBody>
                    <a:bodyPr/>
                    <a:lstStyle/>
                    <a:p>
                      <a:pPr algn="l" fontAlgn="t"/>
                      <a:r>
                        <a:rPr lang="nl-NL" sz="4000" u="none" strike="noStrike" dirty="0" err="1">
                          <a:effectLst/>
                        </a:rPr>
                        <a:t>thermal</a:t>
                      </a:r>
                      <a:r>
                        <a:rPr lang="nl-NL" sz="4000" u="none" strike="noStrike" dirty="0">
                          <a:effectLst/>
                        </a:rPr>
                        <a:t> </a:t>
                      </a:r>
                      <a:r>
                        <a:rPr lang="nl-NL" sz="4000" u="none" strike="noStrike" dirty="0" err="1">
                          <a:effectLst/>
                        </a:rPr>
                        <a:t>inertia</a:t>
                      </a:r>
                      <a:endParaRPr lang="nl-NL" sz="4000" b="0" i="0" u="none" strike="noStrike" dirty="0">
                        <a:solidFill>
                          <a:srgbClr val="000000"/>
                        </a:solidFill>
                        <a:effectLst/>
                        <a:latin typeface="Roboto" panose="020B0604020202020204" charset="0"/>
                        <a:ea typeface="Roboto" panose="020B0604020202020204" charset="0"/>
                      </a:endParaRPr>
                    </a:p>
                  </a:txBody>
                  <a:tcPr/>
                </a:tc>
                <a:tc>
                  <a:txBody>
                    <a:bodyPr/>
                    <a:lstStyle/>
                    <a:p>
                      <a:pPr marL="0" algn="l" defTabSz="1828800" rtl="0" eaLnBrk="1" fontAlgn="t" latinLnBrk="0" hangingPunct="1"/>
                      <a:r>
                        <a:rPr lang="nl-NL" sz="4000" u="none" strike="noStrike" kern="1200" dirty="0">
                          <a:solidFill>
                            <a:schemeClr val="dk1"/>
                          </a:solidFill>
                          <a:effectLst/>
                        </a:rPr>
                        <a:t>s </a:t>
                      </a:r>
                      <a:r>
                        <a:rPr lang="nl-NL" sz="4000" u="none" strike="noStrike" kern="1200" dirty="0">
                          <a:solidFill>
                            <a:schemeClr val="bg1">
                              <a:lumMod val="65000"/>
                            </a:schemeClr>
                          </a:solidFill>
                          <a:effectLst/>
                        </a:rPr>
                        <a:t>(or h)</a:t>
                      </a:r>
                      <a:endParaRPr lang="nl-NL" sz="4000" u="none" strike="noStrike" kern="1200" dirty="0">
                        <a:solidFill>
                          <a:schemeClr val="bg1">
                            <a:lumMod val="65000"/>
                          </a:schemeClr>
                        </a:solidFill>
                        <a:effectLst/>
                        <a:latin typeface="Roboto" panose="020B0604020202020204" charset="0"/>
                        <a:ea typeface="Roboto" panose="020B0604020202020204" charset="0"/>
                        <a:cs typeface="+mn-cs"/>
                      </a:endParaRPr>
                    </a:p>
                  </a:txBody>
                  <a:tcPr/>
                </a:tc>
                <a:extLst>
                  <a:ext uri="{0D108BD9-81ED-4DB2-BD59-A6C34878D82A}">
                    <a16:rowId xmlns:a16="http://schemas.microsoft.com/office/drawing/2014/main" val="1123029317"/>
                  </a:ext>
                </a:extLst>
              </a:tr>
              <a:tr h="974706">
                <a:tc>
                  <a:txBody>
                    <a:bodyPr/>
                    <a:lstStyle/>
                    <a:p>
                      <a:pPr marL="0" marR="0" lvl="0" indent="0" algn="l" defTabSz="1828800" rtl="0" eaLnBrk="1" fontAlgn="t" latinLnBrk="0" hangingPunct="1">
                        <a:lnSpc>
                          <a:spcPct val="100000"/>
                        </a:lnSpc>
                        <a:spcBef>
                          <a:spcPts val="0"/>
                        </a:spcBef>
                        <a:spcAft>
                          <a:spcPts val="0"/>
                        </a:spcAft>
                        <a:buClrTx/>
                        <a:buSzTx/>
                        <a:buFontTx/>
                        <a:buNone/>
                        <a:tabLst/>
                        <a:defRPr/>
                      </a:pPr>
                      <a:r>
                        <a:rPr lang="nl-NL" sz="3600" u="none" strike="noStrike" dirty="0">
                          <a:solidFill>
                            <a:schemeClr val="bg1">
                              <a:lumMod val="65000"/>
                            </a:schemeClr>
                          </a:solidFill>
                          <a:effectLst/>
                        </a:rPr>
                        <a:t>C</a:t>
                      </a:r>
                      <a:endParaRPr lang="nl-NL" sz="3600" b="0" i="0" u="none" strike="noStrike" baseline="-50000" dirty="0">
                        <a:solidFill>
                          <a:schemeClr val="bg1">
                            <a:lumMod val="65000"/>
                          </a:schemeClr>
                        </a:solidFill>
                        <a:effectLst/>
                        <a:latin typeface="Roboto" panose="020B0604020202020204" charset="0"/>
                        <a:ea typeface="Roboto" panose="020B0604020202020204" charset="0"/>
                      </a:endParaRPr>
                    </a:p>
                  </a:txBody>
                  <a:tcPr/>
                </a:tc>
                <a:tc>
                  <a:txBody>
                    <a:bodyPr/>
                    <a:lstStyle/>
                    <a:p>
                      <a:pPr algn="l" fontAlgn="t"/>
                      <a:r>
                        <a:rPr lang="nl-NL" sz="4000" b="0" u="none" strike="noStrike" dirty="0">
                          <a:solidFill>
                            <a:schemeClr val="bg1">
                              <a:lumMod val="65000"/>
                            </a:schemeClr>
                          </a:solidFill>
                          <a:effectLst/>
                        </a:rPr>
                        <a:t>building</a:t>
                      </a:r>
                      <a:endParaRPr lang="nl-NL" sz="4000" b="0" i="0" u="none" strike="noStrike" dirty="0">
                        <a:solidFill>
                          <a:schemeClr val="bg1">
                            <a:lumMod val="65000"/>
                          </a:schemeClr>
                        </a:solidFill>
                        <a:effectLst/>
                        <a:latin typeface="Roboto" panose="020B0604020202020204" charset="0"/>
                        <a:ea typeface="Roboto" panose="020B0604020202020204" charset="0"/>
                      </a:endParaRPr>
                    </a:p>
                  </a:txBody>
                  <a:tcPr/>
                </a:tc>
                <a:tc>
                  <a:txBody>
                    <a:bodyPr/>
                    <a:lstStyle/>
                    <a:p>
                      <a:pPr marL="0" marR="0" lvl="0" indent="0" algn="l" defTabSz="1828800" rtl="0" eaLnBrk="1" fontAlgn="t" latinLnBrk="0" hangingPunct="1">
                        <a:lnSpc>
                          <a:spcPct val="100000"/>
                        </a:lnSpc>
                        <a:spcBef>
                          <a:spcPts val="0"/>
                        </a:spcBef>
                        <a:spcAft>
                          <a:spcPts val="0"/>
                        </a:spcAft>
                        <a:buClrTx/>
                        <a:buSzTx/>
                        <a:buFontTx/>
                        <a:buNone/>
                        <a:tabLst/>
                        <a:defRPr/>
                      </a:pPr>
                      <a:r>
                        <a:rPr lang="nl-NL" sz="4000" b="0" u="none" strike="noStrike" dirty="0" err="1">
                          <a:solidFill>
                            <a:schemeClr val="bg1">
                              <a:lumMod val="65000"/>
                            </a:schemeClr>
                          </a:solidFill>
                          <a:effectLst/>
                        </a:rPr>
                        <a:t>thermal</a:t>
                      </a:r>
                      <a:r>
                        <a:rPr lang="nl-NL" sz="4000" b="0" u="none" strike="noStrike" dirty="0">
                          <a:solidFill>
                            <a:schemeClr val="bg1">
                              <a:lumMod val="65000"/>
                            </a:schemeClr>
                          </a:solidFill>
                          <a:effectLst/>
                        </a:rPr>
                        <a:t> </a:t>
                      </a:r>
                      <a:r>
                        <a:rPr lang="nl-NL" sz="4000" b="0" u="none" strike="noStrike" dirty="0" err="1">
                          <a:solidFill>
                            <a:schemeClr val="bg1">
                              <a:lumMod val="65000"/>
                            </a:schemeClr>
                          </a:solidFill>
                          <a:effectLst/>
                        </a:rPr>
                        <a:t>mass</a:t>
                      </a:r>
                      <a:r>
                        <a:rPr lang="nl-NL" sz="4000" b="0" u="none" strike="noStrike" dirty="0">
                          <a:solidFill>
                            <a:schemeClr val="bg1">
                              <a:lumMod val="65000"/>
                            </a:schemeClr>
                          </a:solidFill>
                          <a:effectLst/>
                        </a:rPr>
                        <a:t> (</a:t>
                      </a:r>
                      <a:r>
                        <a:rPr lang="nl-NL" sz="4000" u="none" strike="noStrike" dirty="0">
                          <a:solidFill>
                            <a:schemeClr val="bg1">
                              <a:lumMod val="65000"/>
                            </a:schemeClr>
                          </a:solidFill>
                          <a:effectLst/>
                        </a:rPr>
                        <a:t>C</a:t>
                      </a:r>
                      <a:r>
                        <a:rPr lang="nl-NL" sz="4000" u="none" strike="noStrike" baseline="-50000" dirty="0">
                          <a:solidFill>
                            <a:schemeClr val="bg1">
                              <a:lumMod val="65000"/>
                            </a:schemeClr>
                          </a:solidFill>
                          <a:effectLst/>
                        </a:rPr>
                        <a:t> </a:t>
                      </a:r>
                      <a:r>
                        <a:rPr lang="nl-NL" dirty="0">
                          <a:solidFill>
                            <a:schemeClr val="bg1">
                              <a:lumMod val="65000"/>
                            </a:schemeClr>
                          </a:solidFill>
                        </a:rPr>
                        <a:t>= H </a:t>
                      </a:r>
                      <a:r>
                        <a:rPr lang="nl-NL" dirty="0">
                          <a:solidFill>
                            <a:schemeClr val="bg1">
                              <a:lumMod val="65000"/>
                            </a:schemeClr>
                          </a:solidFill>
                          <a:sym typeface="Symbol" panose="05050102010706020507" pitchFamily="18" charset="2"/>
                        </a:rPr>
                        <a:t></a:t>
                      </a:r>
                      <a:r>
                        <a:rPr lang="nl-NL" dirty="0">
                          <a:solidFill>
                            <a:schemeClr val="bg1">
                              <a:lumMod val="65000"/>
                            </a:schemeClr>
                          </a:solidFill>
                        </a:rPr>
                        <a:t> </a:t>
                      </a:r>
                      <a:r>
                        <a:rPr lang="el-GR" sz="4000" u="none" strike="noStrike" dirty="0">
                          <a:solidFill>
                            <a:schemeClr val="bg1">
                              <a:lumMod val="65000"/>
                            </a:schemeClr>
                          </a:solidFill>
                          <a:effectLst/>
                        </a:rPr>
                        <a:t>τ</a:t>
                      </a:r>
                      <a:r>
                        <a:rPr lang="nl-NL" sz="4000" u="none" strike="noStrike" dirty="0">
                          <a:solidFill>
                            <a:schemeClr val="bg1">
                              <a:lumMod val="65000"/>
                            </a:schemeClr>
                          </a:solidFill>
                          <a:effectLst/>
                        </a:rPr>
                        <a:t>)</a:t>
                      </a:r>
                      <a:endParaRPr lang="nl-NL" sz="4000" b="0" i="0" u="none" strike="noStrike" dirty="0">
                        <a:solidFill>
                          <a:schemeClr val="bg1">
                            <a:lumMod val="65000"/>
                          </a:schemeClr>
                        </a:solidFill>
                        <a:effectLst/>
                        <a:latin typeface="Roboto" panose="020B0604020202020204" charset="0"/>
                        <a:ea typeface="Roboto" panose="020B0604020202020204" charset="0"/>
                      </a:endParaRPr>
                    </a:p>
                  </a:txBody>
                  <a:tcPr/>
                </a:tc>
                <a:tc>
                  <a:txBody>
                    <a:bodyPr/>
                    <a:lstStyle/>
                    <a:p>
                      <a:pPr algn="l" fontAlgn="t"/>
                      <a:r>
                        <a:rPr lang="nl-NL" sz="4000" b="0" u="none" strike="noStrike" dirty="0">
                          <a:solidFill>
                            <a:schemeClr val="bg1">
                              <a:lumMod val="65000"/>
                            </a:schemeClr>
                          </a:solidFill>
                          <a:effectLst/>
                        </a:rPr>
                        <a:t>J/K (or Wh/K)</a:t>
                      </a:r>
                      <a:endParaRPr lang="nl-NL" sz="4000" b="0" i="0" u="none" strike="noStrike" dirty="0">
                        <a:solidFill>
                          <a:schemeClr val="bg1">
                            <a:lumMod val="65000"/>
                          </a:schemeClr>
                        </a:solidFill>
                        <a:effectLst/>
                        <a:latin typeface="Roboto" panose="020B0604020202020204" charset="0"/>
                        <a:ea typeface="Roboto" panose="020B0604020202020204" charset="0"/>
                      </a:endParaRPr>
                    </a:p>
                  </a:txBody>
                  <a:tcPr/>
                </a:tc>
                <a:extLst>
                  <a:ext uri="{0D108BD9-81ED-4DB2-BD59-A6C34878D82A}">
                    <a16:rowId xmlns:a16="http://schemas.microsoft.com/office/drawing/2014/main" val="2980327911"/>
                  </a:ext>
                </a:extLst>
              </a:tr>
              <a:tr h="974706">
                <a:tc>
                  <a:txBody>
                    <a:bodyPr/>
                    <a:lstStyle/>
                    <a:p>
                      <a:pPr algn="l" fontAlgn="t"/>
                      <a:r>
                        <a:rPr lang="nl-NL" sz="4000" u="none" strike="noStrike" dirty="0">
                          <a:effectLst/>
                        </a:rPr>
                        <a:t>A</a:t>
                      </a:r>
                      <a:endParaRPr lang="nl-NL" sz="4000" b="0" i="0" u="none" strike="noStrike" baseline="-50000" dirty="0">
                        <a:solidFill>
                          <a:srgbClr val="000000"/>
                        </a:solidFill>
                        <a:effectLst/>
                        <a:latin typeface="Roboto" panose="020B0604020202020204" charset="0"/>
                        <a:ea typeface="Roboto" panose="020B0604020202020204" charset="0"/>
                      </a:endParaRPr>
                    </a:p>
                  </a:txBody>
                  <a:tcPr/>
                </a:tc>
                <a:tc>
                  <a:txBody>
                    <a:bodyPr/>
                    <a:lstStyle/>
                    <a:p>
                      <a:pPr algn="l" fontAlgn="t"/>
                      <a:r>
                        <a:rPr lang="nl-NL" sz="4000" b="0" u="none" strike="noStrike">
                          <a:solidFill>
                            <a:srgbClr val="000000"/>
                          </a:solidFill>
                          <a:effectLst/>
                        </a:rPr>
                        <a:t>building</a:t>
                      </a:r>
                      <a:endParaRPr lang="nl-NL" sz="4000" b="0" i="0" u="none" strike="noStrike">
                        <a:solidFill>
                          <a:srgbClr val="000000"/>
                        </a:solidFill>
                        <a:effectLst/>
                        <a:latin typeface="Roboto" panose="020B0604020202020204" charset="0"/>
                        <a:ea typeface="Roboto" panose="020B0604020202020204" charset="0"/>
                      </a:endParaRPr>
                    </a:p>
                  </a:txBody>
                  <a:tcPr/>
                </a:tc>
                <a:tc>
                  <a:txBody>
                    <a:bodyPr/>
                    <a:lstStyle/>
                    <a:p>
                      <a:pPr algn="l" fontAlgn="t"/>
                      <a:r>
                        <a:rPr lang="nl-NL" sz="4000" u="none" strike="noStrike" dirty="0">
                          <a:effectLst/>
                        </a:rPr>
                        <a:t>apparent </a:t>
                      </a:r>
                      <a:r>
                        <a:rPr lang="nl-NL" sz="4000" u="none" strike="noStrike" dirty="0" err="1">
                          <a:effectLst/>
                        </a:rPr>
                        <a:t>window</a:t>
                      </a:r>
                      <a:r>
                        <a:rPr lang="nl-NL" sz="4000" u="none" strike="noStrike" dirty="0">
                          <a:effectLst/>
                        </a:rPr>
                        <a:t> area (</a:t>
                      </a:r>
                      <a:r>
                        <a:rPr lang="nl-NL" sz="4000" u="none" strike="noStrike" dirty="0" err="1">
                          <a:effectLst/>
                        </a:rPr>
                        <a:t>imaginary</a:t>
                      </a:r>
                      <a:r>
                        <a:rPr lang="nl-NL" sz="4000" u="none" strike="noStrike" dirty="0">
                          <a:effectLst/>
                        </a:rPr>
                        <a:t> </a:t>
                      </a:r>
                      <a:r>
                        <a:rPr lang="nl-NL" sz="4000" u="none" strike="noStrike" dirty="0" err="1">
                          <a:effectLst/>
                        </a:rPr>
                        <a:t>horizontal</a:t>
                      </a:r>
                      <a:r>
                        <a:rPr lang="nl-NL" sz="4000" u="none" strike="noStrike" dirty="0">
                          <a:effectLst/>
                        </a:rPr>
                        <a:t> </a:t>
                      </a:r>
                      <a:r>
                        <a:rPr lang="nl-NL" sz="4000" u="none" strike="noStrike" dirty="0" err="1">
                          <a:effectLst/>
                        </a:rPr>
                        <a:t>window</a:t>
                      </a:r>
                      <a:r>
                        <a:rPr lang="nl-NL" sz="4000" u="none" strike="noStrike" dirty="0">
                          <a:effectLst/>
                        </a:rPr>
                        <a:t> in roof)</a:t>
                      </a:r>
                      <a:endParaRPr lang="nl-NL" sz="4000" b="0" i="0" u="none" strike="noStrike" dirty="0">
                        <a:solidFill>
                          <a:srgbClr val="000000"/>
                        </a:solidFill>
                        <a:effectLst/>
                        <a:latin typeface="Roboto" panose="020B0604020202020204" charset="0"/>
                        <a:ea typeface="Roboto" panose="020B0604020202020204" charset="0"/>
                      </a:endParaRPr>
                    </a:p>
                  </a:txBody>
                  <a:tcPr/>
                </a:tc>
                <a:tc>
                  <a:txBody>
                    <a:bodyPr/>
                    <a:lstStyle/>
                    <a:p>
                      <a:pPr algn="l" fontAlgn="t"/>
                      <a:r>
                        <a:rPr lang="nl-NL" sz="4000" u="none" strike="noStrike" dirty="0">
                          <a:effectLst/>
                        </a:rPr>
                        <a:t>m</a:t>
                      </a:r>
                      <a:r>
                        <a:rPr lang="nl-NL" sz="4000" u="none" strike="noStrike" baseline="30000" dirty="0">
                          <a:effectLst/>
                        </a:rPr>
                        <a:t>2</a:t>
                      </a:r>
                      <a:endParaRPr lang="nl-NL" sz="4000" b="0" i="0" u="none" strike="noStrike" dirty="0">
                        <a:solidFill>
                          <a:srgbClr val="000000"/>
                        </a:solidFill>
                        <a:effectLst/>
                        <a:latin typeface="Roboto" panose="020B0604020202020204" charset="0"/>
                        <a:ea typeface="Roboto" panose="020B0604020202020204" charset="0"/>
                      </a:endParaRPr>
                    </a:p>
                  </a:txBody>
                  <a:tcPr/>
                </a:tc>
                <a:extLst>
                  <a:ext uri="{0D108BD9-81ED-4DB2-BD59-A6C34878D82A}">
                    <a16:rowId xmlns:a16="http://schemas.microsoft.com/office/drawing/2014/main" val="1173142849"/>
                  </a:ext>
                </a:extLst>
              </a:tr>
              <a:tr h="974706">
                <a:tc>
                  <a:txBody>
                    <a:bodyPr/>
                    <a:lstStyle/>
                    <a:p>
                      <a:pPr algn="l" fontAlgn="t"/>
                      <a:r>
                        <a:rPr lang="nl-NL" sz="4000" u="none" strike="noStrike" err="1">
                          <a:effectLst/>
                        </a:rPr>
                        <a:t>P</a:t>
                      </a:r>
                      <a:r>
                        <a:rPr lang="nl-NL" sz="4000" u="none" strike="noStrike" baseline="-50000" err="1">
                          <a:effectLst/>
                        </a:rPr>
                        <a:t>max</a:t>
                      </a:r>
                      <a:endParaRPr lang="nl-NL" sz="4000" b="0" i="0" u="none" strike="noStrike" baseline="-50000">
                        <a:solidFill>
                          <a:srgbClr val="000000"/>
                        </a:solidFill>
                        <a:effectLst/>
                        <a:latin typeface="Roboto" panose="020B0604020202020204" charset="0"/>
                        <a:ea typeface="Roboto" panose="020B0604020202020204" charset="0"/>
                      </a:endParaRPr>
                    </a:p>
                  </a:txBody>
                  <a:tcPr/>
                </a:tc>
                <a:tc>
                  <a:txBody>
                    <a:bodyPr/>
                    <a:lstStyle/>
                    <a:p>
                      <a:pPr algn="l" fontAlgn="t"/>
                      <a:r>
                        <a:rPr lang="nl-NL" sz="4000" u="none" strike="noStrike" err="1">
                          <a:effectLst/>
                        </a:rPr>
                        <a:t>installation</a:t>
                      </a:r>
                      <a:endParaRPr lang="nl-NL" sz="4000" b="0" i="0" u="none" strike="noStrike">
                        <a:solidFill>
                          <a:srgbClr val="000000"/>
                        </a:solidFill>
                        <a:effectLst/>
                        <a:latin typeface="Roboto" panose="020B0604020202020204" charset="0"/>
                        <a:ea typeface="Roboto" panose="020B0604020202020204" charset="0"/>
                      </a:endParaRPr>
                    </a:p>
                  </a:txBody>
                  <a:tcPr/>
                </a:tc>
                <a:tc>
                  <a:txBody>
                    <a:bodyPr/>
                    <a:lstStyle/>
                    <a:p>
                      <a:pPr algn="l" fontAlgn="t"/>
                      <a:r>
                        <a:rPr lang="nl-NL" sz="4000" b="0" u="none" strike="noStrike" dirty="0">
                          <a:solidFill>
                            <a:srgbClr val="000000"/>
                          </a:solidFill>
                          <a:effectLst/>
                        </a:rPr>
                        <a:t>maximum </a:t>
                      </a:r>
                      <a:r>
                        <a:rPr lang="nl-NL" sz="4000" b="0" u="none" strike="noStrike" dirty="0" err="1">
                          <a:solidFill>
                            <a:srgbClr val="000000"/>
                          </a:solidFill>
                          <a:effectLst/>
                        </a:rPr>
                        <a:t>heating</a:t>
                      </a:r>
                      <a:r>
                        <a:rPr lang="nl-NL" sz="4000" b="0" u="none" strike="noStrike" dirty="0">
                          <a:solidFill>
                            <a:srgbClr val="000000"/>
                          </a:solidFill>
                          <a:effectLst/>
                        </a:rPr>
                        <a:t> system power (boiler + </a:t>
                      </a:r>
                      <a:r>
                        <a:rPr lang="nl-NL" sz="4000" b="0" u="none" strike="noStrike" dirty="0" err="1">
                          <a:solidFill>
                            <a:srgbClr val="000000"/>
                          </a:solidFill>
                          <a:effectLst/>
                        </a:rPr>
                        <a:t>distribution</a:t>
                      </a:r>
                      <a:r>
                        <a:rPr lang="nl-NL" sz="4000" b="0" u="none" strike="noStrike" dirty="0">
                          <a:solidFill>
                            <a:srgbClr val="000000"/>
                          </a:solidFill>
                          <a:effectLst/>
                        </a:rPr>
                        <a:t>)</a:t>
                      </a:r>
                      <a:endParaRPr lang="nl-NL" sz="4000" b="0" i="0" u="none" strike="noStrike" dirty="0">
                        <a:solidFill>
                          <a:srgbClr val="000000"/>
                        </a:solidFill>
                        <a:effectLst/>
                        <a:latin typeface="Roboto" panose="020B0604020202020204" charset="0"/>
                        <a:ea typeface="Roboto" panose="020B0604020202020204" charset="0"/>
                      </a:endParaRPr>
                    </a:p>
                  </a:txBody>
                  <a:tcPr/>
                </a:tc>
                <a:tc>
                  <a:txBody>
                    <a:bodyPr/>
                    <a:lstStyle/>
                    <a:p>
                      <a:pPr algn="l" fontAlgn="t"/>
                      <a:r>
                        <a:rPr lang="nl-NL" sz="4000" b="0" u="none" strike="noStrike" dirty="0">
                          <a:solidFill>
                            <a:srgbClr val="000000"/>
                          </a:solidFill>
                          <a:effectLst/>
                        </a:rPr>
                        <a:t>W</a:t>
                      </a:r>
                      <a:endParaRPr lang="nl-NL" sz="4000" b="0" i="0" u="none" strike="noStrike" dirty="0">
                        <a:solidFill>
                          <a:srgbClr val="000000"/>
                        </a:solidFill>
                        <a:effectLst/>
                        <a:latin typeface="Roboto" panose="020B0604020202020204" charset="0"/>
                        <a:ea typeface="Roboto" panose="020B0604020202020204" charset="0"/>
                      </a:endParaRPr>
                    </a:p>
                  </a:txBody>
                  <a:tcPr/>
                </a:tc>
                <a:extLst>
                  <a:ext uri="{0D108BD9-81ED-4DB2-BD59-A6C34878D82A}">
                    <a16:rowId xmlns:a16="http://schemas.microsoft.com/office/drawing/2014/main" val="1651470679"/>
                  </a:ext>
                </a:extLst>
              </a:tr>
              <a:tr h="974706">
                <a:tc>
                  <a:txBody>
                    <a:bodyPr/>
                    <a:lstStyle/>
                    <a:p>
                      <a:pPr algn="l" fontAlgn="t"/>
                      <a:r>
                        <a:rPr lang="el-GR" sz="4000" u="none" strike="noStrike" dirty="0">
                          <a:effectLst/>
                        </a:rPr>
                        <a:t>η</a:t>
                      </a:r>
                      <a:r>
                        <a:rPr lang="nl-NL" sz="4000" u="none" strike="noStrike" baseline="-50000" dirty="0" err="1">
                          <a:effectLst/>
                        </a:rPr>
                        <a:t>s;CH</a:t>
                      </a:r>
                      <a:endParaRPr lang="nl-NL" sz="4000" b="0" i="0" u="none" strike="noStrike" baseline="-50000" dirty="0">
                        <a:solidFill>
                          <a:srgbClr val="000000"/>
                        </a:solidFill>
                        <a:effectLst/>
                        <a:latin typeface="Roboto" panose="020B0604020202020204" charset="0"/>
                        <a:ea typeface="Roboto" panose="020B0604020202020204" charset="0"/>
                      </a:endParaRPr>
                    </a:p>
                  </a:txBody>
                  <a:tcPr/>
                </a:tc>
                <a:tc>
                  <a:txBody>
                    <a:bodyPr/>
                    <a:lstStyle/>
                    <a:p>
                      <a:pPr algn="l" fontAlgn="t"/>
                      <a:r>
                        <a:rPr lang="nl-NL" sz="4000" u="none" strike="noStrike" err="1">
                          <a:effectLst/>
                        </a:rPr>
                        <a:t>installation</a:t>
                      </a:r>
                      <a:endParaRPr lang="nl-NL" sz="4000" b="0" i="0" u="none" strike="noStrike">
                        <a:solidFill>
                          <a:srgbClr val="000000"/>
                        </a:solidFill>
                        <a:effectLst/>
                        <a:latin typeface="Roboto" panose="020B0604020202020204" charset="0"/>
                        <a:ea typeface="Roboto" panose="020B0604020202020204" charset="0"/>
                      </a:endParaRPr>
                    </a:p>
                  </a:txBody>
                  <a:tcPr/>
                </a:tc>
                <a:tc>
                  <a:txBody>
                    <a:bodyPr/>
                    <a:lstStyle/>
                    <a:p>
                      <a:pPr algn="l" fontAlgn="t"/>
                      <a:r>
                        <a:rPr lang="nl-NL" sz="4000" b="0" u="none" strike="noStrike" dirty="0" err="1">
                          <a:solidFill>
                            <a:srgbClr val="000000"/>
                          </a:solidFill>
                          <a:effectLst/>
                        </a:rPr>
                        <a:t>central</a:t>
                      </a:r>
                      <a:r>
                        <a:rPr lang="nl-NL" sz="4000" b="0" u="none" strike="noStrike" dirty="0">
                          <a:solidFill>
                            <a:srgbClr val="000000"/>
                          </a:solidFill>
                          <a:effectLst/>
                        </a:rPr>
                        <a:t> </a:t>
                      </a:r>
                      <a:r>
                        <a:rPr lang="nl-NL" sz="4000" b="0" u="none" strike="noStrike" dirty="0" err="1">
                          <a:solidFill>
                            <a:srgbClr val="000000"/>
                          </a:solidFill>
                          <a:effectLst/>
                        </a:rPr>
                        <a:t>heating</a:t>
                      </a:r>
                      <a:r>
                        <a:rPr lang="nl-NL" sz="4000" b="0" u="none" strike="noStrike" dirty="0">
                          <a:solidFill>
                            <a:srgbClr val="000000"/>
                          </a:solidFill>
                          <a:effectLst/>
                        </a:rPr>
                        <a:t> system efficiency (superior </a:t>
                      </a:r>
                      <a:r>
                        <a:rPr lang="nl-NL" sz="4000" b="0" u="none" strike="noStrike" dirty="0" err="1">
                          <a:solidFill>
                            <a:srgbClr val="000000"/>
                          </a:solidFill>
                          <a:effectLst/>
                        </a:rPr>
                        <a:t>value</a:t>
                      </a:r>
                      <a:r>
                        <a:rPr lang="nl-NL" sz="4000" b="0" u="none" strike="noStrike" dirty="0">
                          <a:solidFill>
                            <a:srgbClr val="000000"/>
                          </a:solidFill>
                          <a:effectLst/>
                        </a:rPr>
                        <a:t>)</a:t>
                      </a:r>
                      <a:endParaRPr lang="nl-NL" sz="4000" b="0" i="0" u="none" strike="noStrike" dirty="0">
                        <a:solidFill>
                          <a:srgbClr val="000000"/>
                        </a:solidFill>
                        <a:effectLst/>
                        <a:latin typeface="Roboto" panose="020B0604020202020204" charset="0"/>
                        <a:ea typeface="Roboto" panose="020B0604020202020204" charset="0"/>
                      </a:endParaRPr>
                    </a:p>
                  </a:txBody>
                  <a:tcPr/>
                </a:tc>
                <a:tc>
                  <a:txBody>
                    <a:bodyPr/>
                    <a:lstStyle/>
                    <a:p>
                      <a:pPr algn="l" fontAlgn="t"/>
                      <a:r>
                        <a:rPr lang="nl-NL" sz="4000" u="none" strike="noStrike" dirty="0">
                          <a:effectLst/>
                        </a:rPr>
                        <a:t>%</a:t>
                      </a:r>
                      <a:endParaRPr lang="nl-NL" sz="4000" b="0" i="0" u="none" strike="noStrike" dirty="0">
                        <a:solidFill>
                          <a:srgbClr val="000000"/>
                        </a:solidFill>
                        <a:effectLst/>
                        <a:latin typeface="Roboto" panose="020B0604020202020204" charset="0"/>
                        <a:ea typeface="Roboto" panose="020B0604020202020204" charset="0"/>
                      </a:endParaRPr>
                    </a:p>
                  </a:txBody>
                  <a:tcPr/>
                </a:tc>
                <a:extLst>
                  <a:ext uri="{0D108BD9-81ED-4DB2-BD59-A6C34878D82A}">
                    <a16:rowId xmlns:a16="http://schemas.microsoft.com/office/drawing/2014/main" val="2844977733"/>
                  </a:ext>
                </a:extLst>
              </a:tr>
              <a:tr h="974706">
                <a:tc>
                  <a:txBody>
                    <a:bodyPr/>
                    <a:lstStyle/>
                    <a:p>
                      <a:pPr algn="l" fontAlgn="t"/>
                      <a:r>
                        <a:rPr lang="nl-NL"/>
                        <a:t>&lt;</a:t>
                      </a:r>
                      <a:r>
                        <a:rPr lang="nl-NL" err="1"/>
                        <a:t>T</a:t>
                      </a:r>
                      <a:r>
                        <a:rPr lang="nl-NL" sz="4000" b="0" u="none" strike="noStrike" baseline="-50000" err="1">
                          <a:solidFill>
                            <a:srgbClr val="000000"/>
                          </a:solidFill>
                          <a:effectLst/>
                        </a:rPr>
                        <a:t>set;h;d</a:t>
                      </a:r>
                      <a:r>
                        <a:rPr lang="nl-NL"/>
                        <a:t>&gt;</a:t>
                      </a:r>
                      <a:endParaRPr lang="nl-NL" sz="4000" b="0" i="0" u="none" strike="noStrike" baseline="-50000">
                        <a:solidFill>
                          <a:srgbClr val="000000"/>
                        </a:solidFill>
                        <a:effectLst/>
                        <a:latin typeface="Roboto" panose="020B0604020202020204" charset="0"/>
                        <a:ea typeface="Roboto" panose="020B0604020202020204" charset="0"/>
                      </a:endParaRPr>
                    </a:p>
                  </a:txBody>
                  <a:tcPr/>
                </a:tc>
                <a:tc>
                  <a:txBody>
                    <a:bodyPr/>
                    <a:lstStyle/>
                    <a:p>
                      <a:pPr algn="l" fontAlgn="t"/>
                      <a:r>
                        <a:rPr lang="nl-NL" sz="4000" b="0" u="none" strike="noStrike">
                          <a:solidFill>
                            <a:srgbClr val="000000"/>
                          </a:solidFill>
                          <a:effectLst/>
                        </a:rPr>
                        <a:t>comfort </a:t>
                      </a:r>
                      <a:r>
                        <a:rPr lang="nl-NL" sz="4000" b="0" u="none" strike="noStrike" err="1">
                          <a:solidFill>
                            <a:srgbClr val="000000"/>
                          </a:solidFill>
                          <a:effectLst/>
                        </a:rPr>
                        <a:t>needs</a:t>
                      </a:r>
                      <a:endParaRPr lang="nl-NL" sz="4000" b="0" i="0" u="none" strike="noStrike">
                        <a:solidFill>
                          <a:srgbClr val="000000"/>
                        </a:solidFill>
                        <a:effectLst/>
                        <a:latin typeface="Roboto" panose="020B0604020202020204" charset="0"/>
                        <a:ea typeface="Roboto" panose="020B0604020202020204" charset="0"/>
                      </a:endParaRPr>
                    </a:p>
                  </a:txBody>
                  <a:tcPr/>
                </a:tc>
                <a:tc>
                  <a:txBody>
                    <a:bodyPr/>
                    <a:lstStyle/>
                    <a:p>
                      <a:pPr algn="l" fontAlgn="t"/>
                      <a:r>
                        <a:rPr lang="nl-NL" sz="4000" b="0" u="none" strike="noStrike" dirty="0" err="1">
                          <a:solidFill>
                            <a:srgbClr val="000000"/>
                          </a:solidFill>
                          <a:effectLst/>
                        </a:rPr>
                        <a:t>weekly</a:t>
                      </a:r>
                      <a:r>
                        <a:rPr lang="nl-NL" sz="4000" b="0" u="none" strike="noStrike" dirty="0">
                          <a:solidFill>
                            <a:srgbClr val="000000"/>
                          </a:solidFill>
                          <a:effectLst/>
                        </a:rPr>
                        <a:t> </a:t>
                      </a:r>
                      <a:r>
                        <a:rPr lang="nl-NL" sz="4000" b="0" u="none" strike="noStrike" dirty="0" err="1">
                          <a:solidFill>
                            <a:srgbClr val="000000"/>
                          </a:solidFill>
                          <a:effectLst/>
                        </a:rPr>
                        <a:t>thermostat</a:t>
                      </a:r>
                      <a:r>
                        <a:rPr lang="nl-NL" sz="4000" b="0" u="none" strike="noStrike" dirty="0">
                          <a:solidFill>
                            <a:srgbClr val="000000"/>
                          </a:solidFill>
                          <a:effectLst/>
                        </a:rPr>
                        <a:t> setpoints (home/</a:t>
                      </a:r>
                      <a:r>
                        <a:rPr lang="nl-NL" sz="4000" b="0" u="none" strike="noStrike" dirty="0" err="1">
                          <a:solidFill>
                            <a:srgbClr val="000000"/>
                          </a:solidFill>
                          <a:effectLst/>
                        </a:rPr>
                        <a:t>away</a:t>
                      </a:r>
                      <a:r>
                        <a:rPr lang="nl-NL" sz="4000" b="0" u="none" strike="noStrike" dirty="0">
                          <a:solidFill>
                            <a:srgbClr val="000000"/>
                          </a:solidFill>
                          <a:effectLst/>
                        </a:rPr>
                        <a:t>/</a:t>
                      </a:r>
                      <a:r>
                        <a:rPr lang="nl-NL" sz="4000" b="0" u="none" strike="noStrike" dirty="0" err="1">
                          <a:solidFill>
                            <a:srgbClr val="000000"/>
                          </a:solidFill>
                          <a:effectLst/>
                        </a:rPr>
                        <a:t>asleep</a:t>
                      </a:r>
                      <a:r>
                        <a:rPr lang="nl-NL" sz="4000" b="0" u="none" strike="noStrike" dirty="0">
                          <a:solidFill>
                            <a:srgbClr val="000000"/>
                          </a:solidFill>
                          <a:effectLst/>
                        </a:rPr>
                        <a:t>)</a:t>
                      </a:r>
                      <a:endParaRPr lang="nl-NL" sz="4000" b="0" i="0" u="none" strike="noStrike" dirty="0">
                        <a:solidFill>
                          <a:srgbClr val="000000"/>
                        </a:solidFill>
                        <a:effectLst/>
                        <a:latin typeface="Roboto" panose="020B0604020202020204" charset="0"/>
                        <a:ea typeface="Roboto" panose="020B0604020202020204" charset="0"/>
                      </a:endParaRPr>
                    </a:p>
                  </a:txBody>
                  <a:tcPr/>
                </a:tc>
                <a:tc>
                  <a:txBody>
                    <a:bodyPr/>
                    <a:lstStyle/>
                    <a:p>
                      <a:pPr algn="l" fontAlgn="t"/>
                      <a:r>
                        <a:rPr lang="nl-NL" sz="4000" b="0" u="none" strike="noStrike" dirty="0" err="1">
                          <a:solidFill>
                            <a:srgbClr val="000000"/>
                          </a:solidFill>
                          <a:effectLst/>
                        </a:rPr>
                        <a:t>K</a:t>
                      </a:r>
                      <a:r>
                        <a:rPr lang="nl-NL" sz="4000" b="0" u="none" strike="noStrike" dirty="0" err="1">
                          <a:solidFill>
                            <a:srgbClr val="000000"/>
                          </a:solidFill>
                          <a:effectLst/>
                          <a:latin typeface="Roboto" panose="02000000000000000000" pitchFamily="2" charset="0"/>
                          <a:ea typeface="Roboto" panose="02000000000000000000" pitchFamily="2" charset="0"/>
                        </a:rPr>
                        <a:t>‧</a:t>
                      </a:r>
                      <a:r>
                        <a:rPr lang="nl-NL" sz="4000" b="0" u="none" strike="noStrike" dirty="0" err="1">
                          <a:solidFill>
                            <a:srgbClr val="000000"/>
                          </a:solidFill>
                          <a:effectLst/>
                        </a:rPr>
                        <a:t>s</a:t>
                      </a:r>
                      <a:endParaRPr lang="nl-NL" sz="4000" b="0" i="0" u="none" strike="noStrike" dirty="0">
                        <a:solidFill>
                          <a:srgbClr val="000000"/>
                        </a:solidFill>
                        <a:effectLst/>
                        <a:latin typeface="Roboto" panose="020B0604020202020204" charset="0"/>
                        <a:ea typeface="Roboto" panose="020B0604020202020204" charset="0"/>
                      </a:endParaRPr>
                    </a:p>
                  </a:txBody>
                  <a:tcPr/>
                </a:tc>
                <a:extLst>
                  <a:ext uri="{0D108BD9-81ED-4DB2-BD59-A6C34878D82A}">
                    <a16:rowId xmlns:a16="http://schemas.microsoft.com/office/drawing/2014/main" val="664055486"/>
                  </a:ext>
                </a:extLst>
              </a:tr>
            </a:tbl>
          </a:graphicData>
        </a:graphic>
      </p:graphicFrame>
      <p:sp>
        <p:nvSpPr>
          <p:cNvPr id="3" name="Tijdelijke aanduiding voor tekst 2">
            <a:extLst>
              <a:ext uri="{FF2B5EF4-FFF2-40B4-BE49-F238E27FC236}">
                <a16:creationId xmlns:a16="http://schemas.microsoft.com/office/drawing/2014/main" id="{BDECE168-4C1A-4211-A4E1-EDE6C92E293E}"/>
              </a:ext>
            </a:extLst>
          </p:cNvPr>
          <p:cNvSpPr>
            <a:spLocks noGrp="1"/>
          </p:cNvSpPr>
          <p:nvPr>
            <p:ph type="body" sz="quarter" idx="14"/>
          </p:nvPr>
        </p:nvSpPr>
        <p:spPr/>
        <p:txBody>
          <a:bodyPr/>
          <a:lstStyle/>
          <a:p>
            <a:r>
              <a:rPr lang="en-US" dirty="0">
                <a:solidFill>
                  <a:srgbClr val="B1D249"/>
                </a:solidFill>
              </a:rPr>
              <a:t>Twomes WP3: Data Analysis &amp; Prediction</a:t>
            </a:r>
            <a:endParaRPr lang="nl-NL" dirty="0">
              <a:solidFill>
                <a:srgbClr val="B1D249"/>
              </a:solidFill>
            </a:endParaRPr>
          </a:p>
        </p:txBody>
      </p:sp>
      <p:sp>
        <p:nvSpPr>
          <p:cNvPr id="4" name="Titel 3">
            <a:extLst>
              <a:ext uri="{FF2B5EF4-FFF2-40B4-BE49-F238E27FC236}">
                <a16:creationId xmlns:a16="http://schemas.microsoft.com/office/drawing/2014/main" id="{F9C07BA7-A5A3-47BF-979D-0D51D3A391F6}"/>
              </a:ext>
            </a:extLst>
          </p:cNvPr>
          <p:cNvSpPr>
            <a:spLocks noGrp="1"/>
          </p:cNvSpPr>
          <p:nvPr>
            <p:ph type="title"/>
          </p:nvPr>
        </p:nvSpPr>
        <p:spPr/>
        <p:txBody>
          <a:bodyPr/>
          <a:lstStyle/>
          <a:p>
            <a:r>
              <a:rPr lang="nl-NL" dirty="0">
                <a:solidFill>
                  <a:srgbClr val="B1D249"/>
                </a:solidFill>
              </a:rPr>
              <a:t>Model parameters we want </a:t>
            </a:r>
            <a:r>
              <a:rPr lang="nl-NL" dirty="0" err="1">
                <a:solidFill>
                  <a:srgbClr val="B1D249"/>
                </a:solidFill>
              </a:rPr>
              <a:t>to</a:t>
            </a:r>
            <a:r>
              <a:rPr lang="nl-NL" dirty="0">
                <a:solidFill>
                  <a:srgbClr val="B1D249"/>
                </a:solidFill>
              </a:rPr>
              <a:t> </a:t>
            </a:r>
            <a:r>
              <a:rPr lang="nl-NL" dirty="0" err="1">
                <a:solidFill>
                  <a:srgbClr val="B1D249"/>
                </a:solidFill>
              </a:rPr>
              <a:t>learn</a:t>
            </a:r>
            <a:endParaRPr lang="nl-NL" dirty="0">
              <a:solidFill>
                <a:srgbClr val="B1D249"/>
              </a:solidFill>
            </a:endParaRPr>
          </a:p>
        </p:txBody>
      </p:sp>
    </p:spTree>
    <p:extLst>
      <p:ext uri="{BB962C8B-B14F-4D97-AF65-F5344CB8AC3E}">
        <p14:creationId xmlns:p14="http://schemas.microsoft.com/office/powerpoint/2010/main" val="153960959"/>
      </p:ext>
    </p:extLst>
  </p:cSld>
  <p:clrMapOvr>
    <a:masterClrMapping/>
  </p:clrMapOvr>
</p:sld>
</file>

<file path=ppt/theme/theme1.xml><?xml version="1.0" encoding="utf-8"?>
<a:theme xmlns:a="http://schemas.openxmlformats.org/drawingml/2006/main" name="Kantoorthema">
  <a:themeElements>
    <a:clrScheme name="Aangepast 1">
      <a:dk1>
        <a:srgbClr val="000000"/>
      </a:dk1>
      <a:lt1>
        <a:srgbClr val="FFFFFF"/>
      </a:lt1>
      <a:dk2>
        <a:srgbClr val="44546A"/>
      </a:dk2>
      <a:lt2>
        <a:srgbClr val="E7E6E6"/>
      </a:lt2>
      <a:accent1>
        <a:srgbClr val="FAA61A"/>
      </a:accent1>
      <a:accent2>
        <a:srgbClr val="FFCB05"/>
      </a:accent2>
      <a:accent3>
        <a:srgbClr val="FFF578"/>
      </a:accent3>
      <a:accent4>
        <a:srgbClr val="EE3034"/>
      </a:accent4>
      <a:accent5>
        <a:srgbClr val="F16682"/>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is-PP-Windeheim-16-9" id="{0468D834-CABC-E04A-9363-F436E29F7596}" vid="{BD4278CC-1326-FB47-A7D2-C63D709A14E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angepast 1">
    <a:dk1>
      <a:srgbClr val="000000"/>
    </a:dk1>
    <a:lt1>
      <a:srgbClr val="FFFFFF"/>
    </a:lt1>
    <a:dk2>
      <a:srgbClr val="44546A"/>
    </a:dk2>
    <a:lt2>
      <a:srgbClr val="E7E6E6"/>
    </a:lt2>
    <a:accent1>
      <a:srgbClr val="FAA61A"/>
    </a:accent1>
    <a:accent2>
      <a:srgbClr val="FFCB05"/>
    </a:accent2>
    <a:accent3>
      <a:srgbClr val="FFF578"/>
    </a:accent3>
    <a:accent4>
      <a:srgbClr val="EE3034"/>
    </a:accent4>
    <a:accent5>
      <a:srgbClr val="F16682"/>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f0ab6f9-9ad7-4376-9881-ef5b6ae0bdef">
      <UserInfo>
        <DisplayName>Stephan Peters</DisplayName>
        <AccountId>54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44438AA0724FA40B98FC7EF2B95A2B5" ma:contentTypeVersion="13" ma:contentTypeDescription="Een nieuw document maken." ma:contentTypeScope="" ma:versionID="522859244fb6365af8537b3632bb3abe">
  <xsd:schema xmlns:xsd="http://www.w3.org/2001/XMLSchema" xmlns:xs="http://www.w3.org/2001/XMLSchema" xmlns:p="http://schemas.microsoft.com/office/2006/metadata/properties" xmlns:ns2="29955e8c-5030-4f3f-aa82-8136156c1f3e" xmlns:ns3="bf0ab6f9-9ad7-4376-9881-ef5b6ae0bdef" targetNamespace="http://schemas.microsoft.com/office/2006/metadata/properties" ma:root="true" ma:fieldsID="62e144910c63a65d8874e58681cab098" ns2:_="" ns3:_="">
    <xsd:import namespace="29955e8c-5030-4f3f-aa82-8136156c1f3e"/>
    <xsd:import namespace="bf0ab6f9-9ad7-4376-9881-ef5b6ae0bde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955e8c-5030-4f3f-aa82-8136156c1f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f0ab6f9-9ad7-4376-9881-ef5b6ae0bdef"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FCCB36-3C14-415D-AAB3-4CC78BE023AB}">
  <ds:schemaRefs>
    <ds:schemaRef ds:uri="http://schemas.microsoft.com/sharepoint/v3/contenttype/forms"/>
  </ds:schemaRefs>
</ds:datastoreItem>
</file>

<file path=customXml/itemProps2.xml><?xml version="1.0" encoding="utf-8"?>
<ds:datastoreItem xmlns:ds="http://schemas.openxmlformats.org/officeDocument/2006/customXml" ds:itemID="{6207249F-E1B1-4863-AAE8-B981A27A14C2}">
  <ds:schemaRefs>
    <ds:schemaRef ds:uri="29955e8c-5030-4f3f-aa82-8136156c1f3e"/>
    <ds:schemaRef ds:uri="bf0ab6f9-9ad7-4376-9881-ef5b6ae0bde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19276F6-AFD3-477E-ABDE-FAA87C8BB2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955e8c-5030-4f3f-aa82-8136156c1f3e"/>
    <ds:schemaRef ds:uri="bf0ab6f9-9ad7-4376-9881-ef5b6ae0bd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19513</TotalTime>
  <Words>5111</Words>
  <Application>Microsoft Office PowerPoint</Application>
  <PresentationFormat>Aangepast</PresentationFormat>
  <Paragraphs>922</Paragraphs>
  <Slides>73</Slides>
  <Notes>34</Notes>
  <HiddenSlides>32</HiddenSlides>
  <MMClips>1</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73</vt:i4>
      </vt:variant>
    </vt:vector>
  </HeadingPairs>
  <TitlesOfParts>
    <vt:vector size="85" baseType="lpstr">
      <vt:lpstr>Cambria Math</vt:lpstr>
      <vt:lpstr>Courier New</vt:lpstr>
      <vt:lpstr>Arial</vt:lpstr>
      <vt:lpstr>Roboto Light</vt:lpstr>
      <vt:lpstr>Calibri Light</vt:lpstr>
      <vt:lpstr>Helvetica</vt:lpstr>
      <vt:lpstr>Roboto Black</vt:lpstr>
      <vt:lpstr>Roboto</vt:lpstr>
      <vt:lpstr>Roboto Medium</vt:lpstr>
      <vt:lpstr>Calibri</vt:lpstr>
      <vt:lpstr>Symbol</vt:lpstr>
      <vt:lpstr>Kantoorthema</vt:lpstr>
      <vt:lpstr>PowerPoint-presentatie</vt:lpstr>
      <vt:lpstr>Digital twins for the heating transition: 50 shades of green, from 4 white measurement devices, and 1 inverse grey-boxmodel?   </vt:lpstr>
      <vt:lpstr>In short</vt:lpstr>
      <vt:lpstr>Who?</vt:lpstr>
      <vt:lpstr>PowerPoint-presentatie</vt:lpstr>
      <vt:lpstr>hich home heating model parameters  of specific homes  can we learn automatically  from energy monitoring data  in order provide better advice  to a specific household  about their home heating transition?</vt:lpstr>
      <vt:lpstr>Which kind of questions should Twomes help answer?</vt:lpstr>
      <vt:lpstr>ill our home be  comfortable enough  if we switch to a  (hybrid) heat pump?</vt:lpstr>
      <vt:lpstr>Model parameters we want to learn</vt:lpstr>
      <vt:lpstr>Model parameters for simulation</vt:lpstr>
      <vt:lpstr>Model parameters for simulation</vt:lpstr>
      <vt:lpstr>Learn model parameters? Inverse grey-box modelling!</vt:lpstr>
      <vt:lpstr>Predict how changed parameters change outcome</vt:lpstr>
      <vt:lpstr>Architecture</vt:lpstr>
      <vt:lpstr>Recruitment: variety in smart meters</vt:lpstr>
      <vt:lpstr>Recruitment: variety in thermostats</vt:lpstr>
      <vt:lpstr>Recruitment: variety in boilers (+thermostats)</vt:lpstr>
      <vt:lpstr>Device preparation</vt:lpstr>
      <vt:lpstr>Device deployment</vt:lpstr>
      <vt:lpstr>Device deployment: 04-jan-22</vt:lpstr>
      <vt:lpstr>Device deployment; follow-up</vt:lpstr>
      <vt:lpstr>Data collection &amp; pre-processing</vt:lpstr>
      <vt:lpstr>Model: heat balance in interval</vt:lpstr>
      <vt:lpstr>Analysis model equations (GEKKO Python)</vt:lpstr>
      <vt:lpstr>Analysis: weather in Assendorp, Zwolle</vt:lpstr>
      <vt:lpstr>Analysis: weather in Assendorp, Zwolle</vt:lpstr>
      <vt:lpstr>Analysis: data fora single home single week</vt:lpstr>
      <vt:lpstr>Analysis results (example; Berkum data; 1 week)</vt:lpstr>
      <vt:lpstr>Model parameters we wanted to learn</vt:lpstr>
      <vt:lpstr>Learning H [W/K] (specific heat loss) A = 6,0 [m2] (assumed; not learnt)</vt:lpstr>
      <vt:lpstr>Learning  [h] (thermal inertia) A = 6,0 [m2] (assumed; not learnt)</vt:lpstr>
      <vt:lpstr>Combining H [W/K] &amp;  [h] each week one dot A = 6,0 [m2] (assumed; not learnt)</vt:lpstr>
      <vt:lpstr>Combining H [W/K] &amp;  [h]; multi-week average A = 6,0 [m2] (assumed; not learnt)</vt:lpstr>
      <vt:lpstr>Model parameters we wanted to learn</vt:lpstr>
      <vt:lpstr>Learning A [m2]  [h] (thermal inertia) / H [W/K] (specific heat loss) also learnt</vt:lpstr>
      <vt:lpstr>Learning H [W/K] (specific heat loss) A [m2] (apparent window area) &amp;  [h] (thermal inertia) / H [W/K] (specific heat loss) also learnt</vt:lpstr>
      <vt:lpstr>Learning  [h] (thermal inertia) A [m2] (apparent window area) &amp; H [W/K] (specific heat loss) also learnt</vt:lpstr>
      <vt:lpstr>Combining H [W/K] &amp;  [h] each week one dot A [m2] (apparent window area) also learnt</vt:lpstr>
      <vt:lpstr>Combining H [W/K] &amp;  [h]; multi-week average A [m2] (apparent window area) also learnt</vt:lpstr>
      <vt:lpstr>Conclusions</vt:lpstr>
      <vt:lpstr>hich questions  do you have?</vt:lpstr>
      <vt:lpstr>ill not present this hidden slide and others after this one. Slides may be used to answer questions.</vt:lpstr>
      <vt:lpstr>In a nutshell; questions</vt:lpstr>
      <vt:lpstr>Agenda</vt:lpstr>
      <vt:lpstr>Research Group Energy Transition, Windesheim University of Applied Sciences</vt:lpstr>
      <vt:lpstr>PowerPoint-presentatie</vt:lpstr>
      <vt:lpstr>PowerPoint-presentatie</vt:lpstr>
      <vt:lpstr>PowerPoint-presentatie</vt:lpstr>
      <vt:lpstr>We need to stop burning fossil fuels (gas) for home heating in the Netherlands within one generation!  Meaning: switch to another energy source</vt:lpstr>
      <vt:lpstr>Some interventions to reduce home heating CO2-emissions</vt:lpstr>
      <vt:lpstr>elke bepalende parameters voor de warmtetransitie van specifieke woningen kunnen we leren met monitoringdata  en welke vragen van huishoudens kunnen we daarmee beantwoorden?</vt:lpstr>
      <vt:lpstr>at kunnen we besparen met isolatie en/of  het dichten van kieren van onze woning?</vt:lpstr>
      <vt:lpstr>at kunnen we besparen met betere instellingen van onze verwarming?</vt:lpstr>
      <vt:lpstr>Intro</vt:lpstr>
      <vt:lpstr>Energy monitoring data we collect</vt:lpstr>
      <vt:lpstr>Measurement devices we designed &amp; made</vt:lpstr>
      <vt:lpstr>Open Source and Open Hardware</vt:lpstr>
      <vt:lpstr>Measurement device software stack</vt:lpstr>
      <vt:lpstr>Firmware data flow</vt:lpstr>
      <vt:lpstr>Deployment: 26-jan-22 (+3 wk)</vt:lpstr>
      <vt:lpstr>Deployment: 21-apr-22 (+15 wk)</vt:lpstr>
      <vt:lpstr>Heat balance</vt:lpstr>
      <vt:lpstr>Heat balance</vt:lpstr>
      <vt:lpstr>Occupancy, ventilation &amp; CO2 concentration</vt:lpstr>
      <vt:lpstr>Color coding legend</vt:lpstr>
      <vt:lpstr>Some model equations (see also Twomes D3)</vt:lpstr>
      <vt:lpstr>Berkum: Learning H [W/K] (specific heat loss) A = 6,0 [m2]</vt:lpstr>
      <vt:lpstr>Berkum: Learning  [h] (thermal inertia) A = 6,0 [m2]</vt:lpstr>
      <vt:lpstr>Berkum: Learning A [m2] (window aperture)</vt:lpstr>
      <vt:lpstr>Berkum: Learning H [W/K]  together with  [h] &amp; A [m2]</vt:lpstr>
      <vt:lpstr>Berkum: Learning  [h]  together with H [W/K] and A [m2]</vt:lpstr>
      <vt:lpstr>Now what? Possible follow-ups </vt:lpstr>
      <vt:lpstr>Possible scale-ups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Twomes Digital Twins voor de warmtetransitie</dc:title>
  <dc:creator>Henri ter Hofte</dc:creator>
  <cp:lastModifiedBy>Mirjam Bakker</cp:lastModifiedBy>
  <cp:revision>13</cp:revision>
  <dcterms:created xsi:type="dcterms:W3CDTF">2020-02-25T23:32:40Z</dcterms:created>
  <dcterms:modified xsi:type="dcterms:W3CDTF">2022-07-13T09:47:03Z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0x010100344438AA0724FA40B98FC7EF2B95A2B5</vt:lpwstr>
  </property>
</Properties>
</file>