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42"/>
  </p:notesMasterIdLst>
  <p:sldIdLst>
    <p:sldId id="334" r:id="rId5"/>
    <p:sldId id="433" r:id="rId6"/>
    <p:sldId id="307" r:id="rId7"/>
    <p:sldId id="306" r:id="rId8"/>
    <p:sldId id="396" r:id="rId9"/>
    <p:sldId id="398" r:id="rId10"/>
    <p:sldId id="430" r:id="rId11"/>
    <p:sldId id="387" r:id="rId12"/>
    <p:sldId id="400" r:id="rId13"/>
    <p:sldId id="401" r:id="rId14"/>
    <p:sldId id="338" r:id="rId15"/>
    <p:sldId id="404" r:id="rId16"/>
    <p:sldId id="405" r:id="rId17"/>
    <p:sldId id="386" r:id="rId18"/>
    <p:sldId id="375" r:id="rId19"/>
    <p:sldId id="434" r:id="rId20"/>
    <p:sldId id="407" r:id="rId21"/>
    <p:sldId id="408" r:id="rId22"/>
    <p:sldId id="409" r:id="rId23"/>
    <p:sldId id="414" r:id="rId24"/>
    <p:sldId id="415" r:id="rId25"/>
    <p:sldId id="412" r:id="rId26"/>
    <p:sldId id="413" r:id="rId27"/>
    <p:sldId id="416" r:id="rId28"/>
    <p:sldId id="410" r:id="rId29"/>
    <p:sldId id="417" r:id="rId30"/>
    <p:sldId id="428" r:id="rId31"/>
    <p:sldId id="424" r:id="rId32"/>
    <p:sldId id="406" r:id="rId33"/>
    <p:sldId id="426" r:id="rId34"/>
    <p:sldId id="427" r:id="rId35"/>
    <p:sldId id="420" r:id="rId36"/>
    <p:sldId id="418" r:id="rId37"/>
    <p:sldId id="421" r:id="rId38"/>
    <p:sldId id="422" r:id="rId39"/>
    <p:sldId id="423" r:id="rId40"/>
    <p:sldId id="379" r:id="rId41"/>
  </p:sldIdLst>
  <p:sldSz cx="24387175" cy="13716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regular r:id="rId52"/>
      <p:bold r:id="rId53"/>
      <p:italic r:id="rId54"/>
      <p:boldItalic r:id="rId55"/>
    </p:embeddedFont>
    <p:embeddedFont>
      <p:font typeface="Roboto Medium" panose="02000000000000000000" pitchFamily="2" charset="0"/>
      <p:regular r:id="rId56"/>
      <p:bold r:id="rId57"/>
      <p:italic r:id="rId58"/>
      <p:boldItalic r:id="rId59"/>
    </p:embeddedFont>
    <p:embeddedFont>
      <p:font typeface="Segoe UI" panose="020B0502040204020203" pitchFamily="34"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 Hofte, ter" initials="HHt" lastIdx="9" clrIdx="0">
    <p:extLst>
      <p:ext uri="{19B8F6BF-5375-455C-9EA6-DF929625EA0E}">
        <p15:presenceInfo xmlns:p15="http://schemas.microsoft.com/office/powerpoint/2012/main" userId="Henri Hofte, ter" providerId="None"/>
      </p:ext>
    </p:extLst>
  </p:cmAuthor>
  <p:cmAuthor id="2" name="Henri" initials="H" lastIdx="12" clrIdx="1">
    <p:extLst>
      <p:ext uri="{19B8F6BF-5375-455C-9EA6-DF929625EA0E}">
        <p15:presenceInfo xmlns:p15="http://schemas.microsoft.com/office/powerpoint/2012/main" userId="Henri" providerId="None"/>
      </p:ext>
    </p:extLst>
  </p:cmAuthor>
  <p:cmAuthor id="3" name="Jeike Wallinga" initials="JW" lastIdx="23" clrIdx="2">
    <p:extLst>
      <p:ext uri="{19B8F6BF-5375-455C-9EA6-DF929625EA0E}">
        <p15:presenceInfo xmlns:p15="http://schemas.microsoft.com/office/powerpoint/2012/main" userId="S::va0117536@windesheim.nl::c6fb06b9-3d60-46cd-a8a5-6421d5f59e37" providerId="AD"/>
      </p:ext>
    </p:extLst>
  </p:cmAuthor>
  <p:cmAuthor id="4" name="Henri ter Hofte" initials="HtH" lastIdx="22" clrIdx="3">
    <p:extLst>
      <p:ext uri="{19B8F6BF-5375-455C-9EA6-DF929625EA0E}">
        <p15:presenceInfo xmlns:p15="http://schemas.microsoft.com/office/powerpoint/2012/main" userId="Henri ter Hofte" providerId="None"/>
      </p:ext>
    </p:extLst>
  </p:cmAuthor>
  <p:cmAuthor id="5" name="Casper Bloemendaal (student)" initials="C(" lastIdx="7" clrIdx="4">
    <p:extLst>
      <p:ext uri="{19B8F6BF-5375-455C-9EA6-DF929625EA0E}">
        <p15:presenceInfo xmlns:p15="http://schemas.microsoft.com/office/powerpoint/2012/main" userId="S::s1133305@student.windesheim.nl::a3755154-0f6e-4ab9-b026-f81db277d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82"/>
    <a:srgbClr val="1EBCC5"/>
    <a:srgbClr val="D5E05B"/>
    <a:srgbClr val="B1D249"/>
    <a:srgbClr val="FFFFFF"/>
    <a:srgbClr val="FF0000"/>
    <a:srgbClr val="84D0D9"/>
    <a:srgbClr val="4594D3"/>
    <a:srgbClr val="F287B7"/>
    <a:srgbClr val="EE3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86" autoAdjust="0"/>
  </p:normalViewPr>
  <p:slideViewPr>
    <p:cSldViewPr snapToGrid="0">
      <p:cViewPr varScale="1">
        <p:scale>
          <a:sx n="25" d="100"/>
          <a:sy n="25" d="100"/>
        </p:scale>
        <p:origin x="1906" y="19"/>
      </p:cViewPr>
      <p:guideLst>
        <p:guide orient="horz" pos="4320"/>
        <p:guide pos="7681"/>
      </p:guideLst>
    </p:cSldViewPr>
  </p:slideViewPr>
  <p:notesTextViewPr>
    <p:cViewPr>
      <p:scale>
        <a:sx n="1" d="1"/>
        <a:sy n="1" d="1"/>
      </p:scale>
      <p:origin x="0" y="0"/>
    </p:cViewPr>
  </p:notesTextViewPr>
  <p:sorterViewPr>
    <p:cViewPr>
      <p:scale>
        <a:sx n="100" d="100"/>
        <a:sy n="100" d="100"/>
      </p:scale>
      <p:origin x="0" y="-4194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C0F18-BC14-534D-8E72-8393DEAEE11F}" type="datetimeFigureOut">
              <a:rPr lang="nl-NL" smtClean="0"/>
              <a:t>13-7-2022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1D2F-8C2F-F245-AE96-3E43BC318AAF}" type="slidenum">
              <a:rPr lang="nl-NL" smtClean="0"/>
              <a:t>‹nr.›</a:t>
            </a:fld>
            <a:endParaRPr lang="nl-NL"/>
          </a:p>
        </p:txBody>
      </p:sp>
    </p:spTree>
    <p:extLst>
      <p:ext uri="{BB962C8B-B14F-4D97-AF65-F5344CB8AC3E}">
        <p14:creationId xmlns:p14="http://schemas.microsoft.com/office/powerpoint/2010/main" val="3250996812"/>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pository.tudelft.nl/view/tno/uuid:a91d541a-c09a-4e23-8a0f-bc3911d808a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repository.tudelft.nl/view/tno/uuid:a91d541a-c09a-4e23-8a0f-bc3911d808a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pository.tudelft.nl/view/tno/uuid:a91d541a-c09a-4e23-8a0f-bc3911d808a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repository.tudelft.nl/view/tno/uuid:a91d541a-c09a-4e23-8a0f-bc3911d808a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pository.tudelft.nl/view/tno/uuid:a91d541a-c09a-4e23-8a0f-bc3911d808a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repository.tudelft.nl/view/tno/uuid:a91d541a-c09a-4e23-8a0f-bc3911d808a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pository.tudelft.nl/view/tno/uuid:a91d541a-c09a-4e23-8a0f-bc3911d808a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1</a:t>
            </a:fld>
            <a:endParaRPr lang="nl-NL"/>
          </a:p>
        </p:txBody>
      </p:sp>
    </p:spTree>
    <p:extLst>
      <p:ext uri="{BB962C8B-B14F-4D97-AF65-F5344CB8AC3E}">
        <p14:creationId xmlns:p14="http://schemas.microsoft.com/office/powerpoint/2010/main" val="104176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19</a:t>
            </a:fld>
            <a:endParaRPr lang="nl-NL"/>
          </a:p>
        </p:txBody>
      </p:sp>
    </p:spTree>
    <p:extLst>
      <p:ext uri="{BB962C8B-B14F-4D97-AF65-F5344CB8AC3E}">
        <p14:creationId xmlns:p14="http://schemas.microsoft.com/office/powerpoint/2010/main" val="356400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24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2400" err="1">
                    <a:effectLst/>
                    <a:latin typeface="Arial" panose="020B0604020202020204" pitchFamily="34" charset="0"/>
                    <a:ea typeface="Arial Unicode MS"/>
                    <a:cs typeface="Times New Roman" panose="02020603050405020304" pitchFamily="18" charset="0"/>
                  </a:rPr>
                  <a:t>VeniVidiFlexi</a:t>
                </a:r>
                <a:r>
                  <a:rPr lang="nl-NL" sz="24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2400" err="1">
                    <a:effectLst/>
                    <a:latin typeface="Arial" panose="020B0604020202020204" pitchFamily="34" charset="0"/>
                    <a:ea typeface="Arial Unicode MS"/>
                    <a:cs typeface="Times New Roman" panose="02020603050405020304" pitchFamily="18" charset="0"/>
                  </a:rPr>
                  <a:t>Available</a:t>
                </a:r>
                <a:r>
                  <a:rPr lang="nl-NL" sz="2400">
                    <a:effectLst/>
                    <a:latin typeface="Arial" panose="020B0604020202020204" pitchFamily="34" charset="0"/>
                    <a:ea typeface="Arial Unicode MS"/>
                    <a:cs typeface="Times New Roman" panose="02020603050405020304" pitchFamily="18" charset="0"/>
                  </a:rPr>
                  <a:t> online: </a:t>
                </a:r>
                <a:r>
                  <a:rPr lang="nl-NL" sz="1800">
                    <a:hlinkClick r:id="rId3"/>
                  </a:rPr>
                  <a:t>Bevindingen haalbaarheidsonderzoek </a:t>
                </a:r>
                <a:r>
                  <a:rPr lang="nl-NL" sz="1800" err="1">
                    <a:hlinkClick r:id="rId3"/>
                  </a:rPr>
                  <a:t>VeniVidiFlexi</a:t>
                </a:r>
                <a:r>
                  <a:rPr lang="nl-NL" sz="1800">
                    <a:hlinkClick r:id="rId3"/>
                  </a:rPr>
                  <a:t>. Onderzoek naar </a:t>
                </a:r>
                <a:r>
                  <a:rPr lang="nl-NL" sz="1800" err="1">
                    <a:hlinkClick r:id="rId3"/>
                  </a:rPr>
                  <a:t>energiebesparin</a:t>
                </a:r>
                <a:r>
                  <a:rPr lang="nl-NL" sz="1800">
                    <a:hlinkClick r:id="rId3"/>
                  </a:rPr>
                  <a:t> :: TNO </a:t>
                </a:r>
                <a:r>
                  <a:rPr lang="nl-NL" sz="1800" err="1">
                    <a:hlinkClick r:id="rId3"/>
                  </a:rPr>
                  <a:t>Repository</a:t>
                </a:r>
                <a:r>
                  <a:rPr lang="nl-NL" sz="1800">
                    <a:hlinkClick r:id="rId3"/>
                  </a:rPr>
                  <a:t> (tudelft.nl)</a:t>
                </a:r>
                <a:endParaRPr lang="nl-NL" sz="1800"/>
              </a:p>
              <a:p>
                <a:pPr>
                  <a:lnSpc>
                    <a:spcPts val="1300"/>
                  </a:lnSpc>
                  <a:spcBef>
                    <a:spcPts val="600"/>
                  </a:spcBef>
                  <a:spcAft>
                    <a:spcPts val="600"/>
                  </a:spcAft>
                </a:pP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2400" err="1">
                    <a:effectLst/>
                    <a:latin typeface="Arial" panose="020B0604020202020204" pitchFamily="34" charset="0"/>
                    <a:ea typeface="Arial Unicode MS"/>
                    <a:cs typeface="Times New Roman" panose="02020603050405020304" pitchFamily="18" charset="0"/>
                  </a:rPr>
                  <a:t>Q</a:t>
                </a:r>
                <a:r>
                  <a:rPr lang="nl-NL" sz="2400" baseline="-25000" err="1">
                    <a:effectLst/>
                    <a:latin typeface="Arial" panose="020B0604020202020204" pitchFamily="34" charset="0"/>
                    <a:ea typeface="Arial Unicode MS"/>
                    <a:cs typeface="Times New Roman" panose="02020603050405020304" pitchFamily="18" charset="0"/>
                  </a:rPr>
                  <a:t>rest;pp</a:t>
                </a:r>
                <a:r>
                  <a:rPr lang="nl-NL" sz="24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&amp;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1916), geciteerd in (</a:t>
                </a:r>
                <a:r>
                  <a:rPr lang="nl-NL" sz="2400" err="1">
                    <a:effectLst/>
                    <a:latin typeface="Arial" panose="020B0604020202020204" pitchFamily="34" charset="0"/>
                    <a:ea typeface="Arial Unicode MS"/>
                    <a:cs typeface="Times New Roman" panose="02020603050405020304" pitchFamily="18" charset="0"/>
                  </a:rPr>
                  <a:t>Nicol</a:t>
                </a:r>
                <a:r>
                  <a:rPr lang="nl-NL" sz="2400">
                    <a:effectLst/>
                    <a:latin typeface="Arial" panose="020B0604020202020204" pitchFamily="34" charset="0"/>
                    <a:ea typeface="Arial Unicode MS"/>
                    <a:cs typeface="Times New Roman" panose="02020603050405020304" pitchFamily="18" charset="0"/>
                  </a:rPr>
                  <a:t>, Humphreys, &amp; </a:t>
                </a:r>
                <a:r>
                  <a:rPr lang="nl-NL" sz="2400" err="1">
                    <a:effectLst/>
                    <a:latin typeface="Arial" panose="020B0604020202020204" pitchFamily="34" charset="0"/>
                    <a:ea typeface="Arial Unicode MS"/>
                    <a:cs typeface="Times New Roman" panose="02020603050405020304" pitchFamily="18" charset="0"/>
                  </a:rPr>
                  <a:t>Roaf</a:t>
                </a:r>
                <a:r>
                  <a:rPr lang="nl-NL" sz="24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14:m>
                  <m:oMathPara xmlns:m="http://schemas.openxmlformats.org/officeDocument/2006/math">
                    <m:oMathParaPr>
                      <m:jc m:val="centerGroup"/>
                    </m:oMathParaPr>
                    <m:oMath xmlns:m="http://schemas.openxmlformats.org/officeDocument/2006/math">
                      <m:r>
                        <a:rPr lang="nl-NL" sz="2400" b="0" i="1" smtClean="0">
                          <a:effectLst/>
                          <a:latin typeface="Cambria Math" panose="02040503050406030204" pitchFamily="18" charset="0"/>
                          <a:ea typeface="Arial Unicode MS"/>
                          <a:cs typeface="Times New Roman" panose="02020603050405020304" pitchFamily="18" charset="0"/>
                        </a:rPr>
                        <m:t>𝑏𝑜𝑑𝑦</m:t>
                      </m:r>
                      <m:r>
                        <a:rPr lang="nl-NL" sz="2400" b="0" i="1" smtClean="0">
                          <a:effectLst/>
                          <a:latin typeface="Cambria Math" panose="02040503050406030204" pitchFamily="18" charset="0"/>
                          <a:ea typeface="Arial Unicode MS"/>
                          <a:cs typeface="Times New Roman" panose="02020603050405020304" pitchFamily="18" charset="0"/>
                        </a:rPr>
                        <m:t> </m:t>
                      </m:r>
                      <m:r>
                        <a:rPr lang="nl-NL" sz="2400" b="0" i="1" smtClean="0">
                          <a:effectLst/>
                          <a:latin typeface="Cambria Math" panose="02040503050406030204" pitchFamily="18" charset="0"/>
                          <a:ea typeface="Arial Unicode MS"/>
                          <a:cs typeface="Times New Roman" panose="02020603050405020304" pitchFamily="18" charset="0"/>
                        </a:rPr>
                        <m:t>𝑠𝑢𝑟𝑓𝑎𝑐𝑒</m:t>
                      </m:r>
                      <m:r>
                        <a:rPr lang="nl-NL" sz="2400" b="0" i="1" smtClean="0">
                          <a:effectLst/>
                          <a:latin typeface="Cambria Math" panose="02040503050406030204" pitchFamily="18" charset="0"/>
                          <a:ea typeface="Arial Unicode MS"/>
                          <a:cs typeface="Times New Roman" panose="02020603050405020304" pitchFamily="18" charset="0"/>
                        </a:rPr>
                        <m:t> </m:t>
                      </m:r>
                      <m:r>
                        <a:rPr lang="nl-NL" sz="2400" b="0" i="1" smtClean="0">
                          <a:effectLst/>
                          <a:latin typeface="Cambria Math" panose="02040503050406030204" pitchFamily="18" charset="0"/>
                          <a:ea typeface="Arial Unicode MS"/>
                          <a:cs typeface="Times New Roman" panose="02020603050405020304" pitchFamily="18" charset="0"/>
                        </a:rPr>
                        <m:t>𝑎𝑟𝑒𝑎</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𝑚</m:t>
                              </m:r>
                            </m:e>
                            <m:sup>
                              <m:r>
                                <a:rPr lang="nl-NL" sz="2400" i="1">
                                  <a:effectLst/>
                                  <a:latin typeface="Cambria Math" panose="02040503050406030204" pitchFamily="18" charset="0"/>
                                  <a:ea typeface="Arial Unicode MS"/>
                                  <a:cs typeface="Times New Roman" panose="02020603050405020304" pitchFamily="18" charset="0"/>
                                </a:rPr>
                                <m:t>2</m:t>
                              </m:r>
                            </m:sup>
                          </m:sSup>
                        </m:e>
                      </m:d>
                      <m:r>
                        <a:rPr lang="nl-NL" sz="2400" i="1">
                          <a:effectLst/>
                          <a:latin typeface="Cambria Math" panose="02040503050406030204" pitchFamily="18" charset="0"/>
                          <a:ea typeface="Arial Unicode MS"/>
                          <a:cs typeface="Times New Roman" panose="02020603050405020304" pitchFamily="18" charset="0"/>
                        </a:rPr>
                        <m:t>=</m:t>
                      </m:r>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0,202× </m:t>
                          </m:r>
                          <m:r>
                            <a:rPr lang="nl-NL" sz="2400" i="1">
                              <a:effectLst/>
                              <a:latin typeface="Cambria Math" panose="02040503050406030204" pitchFamily="18" charset="0"/>
                              <a:ea typeface="Arial Unicode MS"/>
                              <a:cs typeface="Times New Roman" panose="02020603050405020304" pitchFamily="18" charset="0"/>
                            </a:rPr>
                            <m:t>𝑤𝑒𝑖𝑔h𝑡</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r>
                                <a:rPr lang="nl-NL" sz="2400" i="1">
                                  <a:effectLst/>
                                  <a:latin typeface="Cambria Math" panose="02040503050406030204" pitchFamily="18" charset="0"/>
                                  <a:ea typeface="Arial Unicode MS"/>
                                  <a:cs typeface="Times New Roman" panose="02020603050405020304" pitchFamily="18" charset="0"/>
                                </a:rPr>
                                <m:t>𝑘𝑔</m:t>
                              </m:r>
                            </m:e>
                          </m:d>
                        </m:e>
                        <m:sup>
                          <m:r>
                            <a:rPr lang="nl-NL" sz="2400" i="1">
                              <a:effectLst/>
                              <a:latin typeface="Cambria Math" panose="02040503050406030204" pitchFamily="18" charset="0"/>
                              <a:ea typeface="Arial Unicode MS"/>
                              <a:cs typeface="Times New Roman" panose="02020603050405020304" pitchFamily="18" charset="0"/>
                            </a:rPr>
                            <m:t>0,425</m:t>
                          </m:r>
                        </m:sup>
                      </m:sSup>
                      <m:r>
                        <a:rPr lang="nl-NL" sz="2400" i="1">
                          <a:effectLst/>
                          <a:latin typeface="Cambria Math" panose="02040503050406030204" pitchFamily="18" charset="0"/>
                          <a:ea typeface="Arial Unicode MS"/>
                          <a:cs typeface="Times New Roman" panose="02020603050405020304" pitchFamily="18" charset="0"/>
                        </a:rPr>
                        <m:t>×</m:t>
                      </m:r>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𝑙𝑒𝑛𝑔𝑡</m:t>
                          </m:r>
                          <m:r>
                            <a:rPr lang="nl-NL" sz="2400" b="0" i="1" smtClean="0">
                              <a:effectLst/>
                              <a:latin typeface="Cambria Math" panose="02040503050406030204" pitchFamily="18" charset="0"/>
                              <a:ea typeface="Arial Unicode MS"/>
                              <a:cs typeface="Times New Roman" panose="02020603050405020304" pitchFamily="18" charset="0"/>
                            </a:rPr>
                            <m:t>h</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r>
                                <a:rPr lang="nl-NL" sz="2400" i="1">
                                  <a:effectLst/>
                                  <a:latin typeface="Cambria Math" panose="02040503050406030204" pitchFamily="18" charset="0"/>
                                  <a:ea typeface="Arial Unicode MS"/>
                                  <a:cs typeface="Times New Roman" panose="02020603050405020304" pitchFamily="18" charset="0"/>
                                </a:rPr>
                                <m:t>𝑚</m:t>
                              </m:r>
                            </m:e>
                          </m:d>
                        </m:e>
                        <m:sup>
                          <m:r>
                            <a:rPr lang="nl-NL" sz="2400" i="1">
                              <a:effectLst/>
                              <a:latin typeface="Cambria Math" panose="02040503050406030204" pitchFamily="18" charset="0"/>
                              <a:ea typeface="Arial Unicode MS"/>
                              <a:cs typeface="Times New Roman" panose="02020603050405020304" pitchFamily="18" charset="0"/>
                            </a:rPr>
                            <m:t>0,725</m:t>
                          </m:r>
                        </m:sup>
                      </m:sSup>
                    </m:oMath>
                  </m:oMathPara>
                </a14:m>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2400" err="1">
                    <a:effectLst/>
                    <a:latin typeface="Arial" panose="020B0604020202020204" pitchFamily="34" charset="0"/>
                    <a:ea typeface="Arial Unicode MS"/>
                    <a:cs typeface="Times New Roman" panose="02020603050405020304" pitchFamily="18" charset="0"/>
                  </a:rPr>
                  <a:t>Drebbl</a:t>
                </a:r>
                <a:r>
                  <a:rPr lang="nl-NL" sz="24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endParaRPr lang="nl-NL"/>
              </a:p>
            </p:txBody>
          </p:sp>
        </mc:Choice>
        <mc:Fallback xmlns="">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24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2400" err="1">
                    <a:effectLst/>
                    <a:latin typeface="Arial" panose="020B0604020202020204" pitchFamily="34" charset="0"/>
                    <a:ea typeface="Arial Unicode MS"/>
                    <a:cs typeface="Times New Roman" panose="02020603050405020304" pitchFamily="18" charset="0"/>
                  </a:rPr>
                  <a:t>VeniVidiFlexi</a:t>
                </a:r>
                <a:r>
                  <a:rPr lang="nl-NL" sz="24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2400" err="1">
                    <a:effectLst/>
                    <a:latin typeface="Arial" panose="020B0604020202020204" pitchFamily="34" charset="0"/>
                    <a:ea typeface="Arial Unicode MS"/>
                    <a:cs typeface="Times New Roman" panose="02020603050405020304" pitchFamily="18" charset="0"/>
                  </a:rPr>
                  <a:t>Available</a:t>
                </a:r>
                <a:r>
                  <a:rPr lang="nl-NL" sz="2400">
                    <a:effectLst/>
                    <a:latin typeface="Arial" panose="020B0604020202020204" pitchFamily="34" charset="0"/>
                    <a:ea typeface="Arial Unicode MS"/>
                    <a:cs typeface="Times New Roman" panose="02020603050405020304" pitchFamily="18" charset="0"/>
                  </a:rPr>
                  <a:t> online: </a:t>
                </a:r>
                <a:r>
                  <a:rPr lang="nl-NL" sz="1800">
                    <a:hlinkClick r:id="rId4"/>
                  </a:rPr>
                  <a:t>Bevindingen haalbaarheidsonderzoek </a:t>
                </a:r>
                <a:r>
                  <a:rPr lang="nl-NL" sz="1800" err="1">
                    <a:hlinkClick r:id="rId4"/>
                  </a:rPr>
                  <a:t>VeniVidiFlexi</a:t>
                </a:r>
                <a:r>
                  <a:rPr lang="nl-NL" sz="1800">
                    <a:hlinkClick r:id="rId4"/>
                  </a:rPr>
                  <a:t>. Onderzoek naar </a:t>
                </a:r>
                <a:r>
                  <a:rPr lang="nl-NL" sz="1800" err="1">
                    <a:hlinkClick r:id="rId4"/>
                  </a:rPr>
                  <a:t>energiebesparin</a:t>
                </a:r>
                <a:r>
                  <a:rPr lang="nl-NL" sz="1800">
                    <a:hlinkClick r:id="rId4"/>
                  </a:rPr>
                  <a:t> :: TNO </a:t>
                </a:r>
                <a:r>
                  <a:rPr lang="nl-NL" sz="1800" err="1">
                    <a:hlinkClick r:id="rId4"/>
                  </a:rPr>
                  <a:t>Repository</a:t>
                </a:r>
                <a:r>
                  <a:rPr lang="nl-NL" sz="1800">
                    <a:hlinkClick r:id="rId4"/>
                  </a:rPr>
                  <a:t> (tudelft.nl)</a:t>
                </a:r>
                <a:endParaRPr lang="nl-NL" sz="1800"/>
              </a:p>
              <a:p>
                <a:pPr>
                  <a:lnSpc>
                    <a:spcPts val="1300"/>
                  </a:lnSpc>
                  <a:spcBef>
                    <a:spcPts val="600"/>
                  </a:spcBef>
                  <a:spcAft>
                    <a:spcPts val="600"/>
                  </a:spcAft>
                </a:pP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2400" err="1">
                    <a:effectLst/>
                    <a:latin typeface="Arial" panose="020B0604020202020204" pitchFamily="34" charset="0"/>
                    <a:ea typeface="Arial Unicode MS"/>
                    <a:cs typeface="Times New Roman" panose="02020603050405020304" pitchFamily="18" charset="0"/>
                  </a:rPr>
                  <a:t>Q</a:t>
                </a:r>
                <a:r>
                  <a:rPr lang="nl-NL" sz="2400" baseline="-25000" err="1">
                    <a:effectLst/>
                    <a:latin typeface="Arial" panose="020B0604020202020204" pitchFamily="34" charset="0"/>
                    <a:ea typeface="Arial Unicode MS"/>
                    <a:cs typeface="Times New Roman" panose="02020603050405020304" pitchFamily="18" charset="0"/>
                  </a:rPr>
                  <a:t>rest;pp</a:t>
                </a:r>
                <a:r>
                  <a:rPr lang="nl-NL" sz="24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&amp;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1916), geciteerd in (</a:t>
                </a:r>
                <a:r>
                  <a:rPr lang="nl-NL" sz="2400" err="1">
                    <a:effectLst/>
                    <a:latin typeface="Arial" panose="020B0604020202020204" pitchFamily="34" charset="0"/>
                    <a:ea typeface="Arial Unicode MS"/>
                    <a:cs typeface="Times New Roman" panose="02020603050405020304" pitchFamily="18" charset="0"/>
                  </a:rPr>
                  <a:t>Nicol</a:t>
                </a:r>
                <a:r>
                  <a:rPr lang="nl-NL" sz="2400">
                    <a:effectLst/>
                    <a:latin typeface="Arial" panose="020B0604020202020204" pitchFamily="34" charset="0"/>
                    <a:ea typeface="Arial Unicode MS"/>
                    <a:cs typeface="Times New Roman" panose="02020603050405020304" pitchFamily="18" charset="0"/>
                  </a:rPr>
                  <a:t>, Humphreys, &amp; </a:t>
                </a:r>
                <a:r>
                  <a:rPr lang="nl-NL" sz="2400" err="1">
                    <a:effectLst/>
                    <a:latin typeface="Arial" panose="020B0604020202020204" pitchFamily="34" charset="0"/>
                    <a:ea typeface="Arial Unicode MS"/>
                    <a:cs typeface="Times New Roman" panose="02020603050405020304" pitchFamily="18" charset="0"/>
                  </a:rPr>
                  <a:t>Roaf</a:t>
                </a:r>
                <a:r>
                  <a:rPr lang="nl-NL" sz="24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r>
                  <a:rPr lang="nl-NL" sz="2400" b="0" i="0">
                    <a:effectLst/>
                    <a:latin typeface="Cambria Math" panose="02040503050406030204" pitchFamily="18" charset="0"/>
                    <a:ea typeface="Arial Unicode MS"/>
                    <a:cs typeface="Times New Roman" panose="02020603050405020304" pitchFamily="18" charset="0"/>
                  </a:rPr>
                  <a:t>𝑏𝑜𝑑𝑦 𝑠𝑢𝑟𝑓𝑎𝑐𝑒 𝑎𝑟𝑒𝑎</a:t>
                </a:r>
                <a:r>
                  <a:rPr lang="nl-NL" sz="2400" i="0">
                    <a:effectLst/>
                    <a:latin typeface="Cambria Math" panose="02040503050406030204" pitchFamily="18" charset="0"/>
                    <a:ea typeface="Arial Unicode MS"/>
                    <a:cs typeface="Times New Roman" panose="02020603050405020304" pitchFamily="18" charset="0"/>
                  </a:rPr>
                  <a:t> </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𝑚^2 ]=</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0,202× 𝑤𝑒𝑖𝑔ℎ𝑡 [𝑘𝑔]〗^0,425×</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𝑙𝑒𝑛𝑔𝑡</a:t>
                </a:r>
                <a:r>
                  <a:rPr lang="nl-NL" sz="2400" b="0" i="0">
                    <a:effectLst/>
                    <a:latin typeface="Cambria Math" panose="02040503050406030204" pitchFamily="18" charset="0"/>
                    <a:ea typeface="Arial Unicode MS"/>
                    <a:cs typeface="Times New Roman" panose="02020603050405020304" pitchFamily="18" charset="0"/>
                  </a:rPr>
                  <a:t>ℎ</a:t>
                </a:r>
                <a:r>
                  <a:rPr lang="nl-NL" sz="2400" i="0">
                    <a:effectLst/>
                    <a:latin typeface="Cambria Math" panose="02040503050406030204" pitchFamily="18" charset="0"/>
                    <a:ea typeface="Arial Unicode MS"/>
                    <a:cs typeface="Times New Roman" panose="02020603050405020304" pitchFamily="18" charset="0"/>
                  </a:rPr>
                  <a:t> [𝑚]〗^0,725</a:t>
                </a: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2400" err="1">
                    <a:effectLst/>
                    <a:latin typeface="Arial" panose="020B0604020202020204" pitchFamily="34" charset="0"/>
                    <a:ea typeface="Arial Unicode MS"/>
                    <a:cs typeface="Times New Roman" panose="02020603050405020304" pitchFamily="18" charset="0"/>
                  </a:rPr>
                  <a:t>Drebbl</a:t>
                </a:r>
                <a:r>
                  <a:rPr lang="nl-NL" sz="24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endParaRPr lang="nl-NL"/>
              </a:p>
            </p:txBody>
          </p:sp>
        </mc:Fallback>
      </mc:AlternateContent>
      <p:sp>
        <p:nvSpPr>
          <p:cNvPr id="4" name="Slide Number Placeholder 3"/>
          <p:cNvSpPr>
            <a:spLocks noGrp="1"/>
          </p:cNvSpPr>
          <p:nvPr>
            <p:ph type="sldNum" sz="quarter" idx="5"/>
          </p:nvPr>
        </p:nvSpPr>
        <p:spPr/>
        <p:txBody>
          <a:bodyPr/>
          <a:lstStyle/>
          <a:p>
            <a:fld id="{FAA21D2F-8C2F-F245-AE96-3E43BC318AAF}" type="slidenum">
              <a:rPr lang="nl-NL" smtClean="0"/>
              <a:t>20</a:t>
            </a:fld>
            <a:endParaRPr lang="nl-NL"/>
          </a:p>
        </p:txBody>
      </p:sp>
    </p:spTree>
    <p:extLst>
      <p:ext uri="{BB962C8B-B14F-4D97-AF65-F5344CB8AC3E}">
        <p14:creationId xmlns:p14="http://schemas.microsoft.com/office/powerpoint/2010/main" val="201366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24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2400" err="1">
                    <a:effectLst/>
                    <a:latin typeface="Arial" panose="020B0604020202020204" pitchFamily="34" charset="0"/>
                    <a:ea typeface="Arial Unicode MS"/>
                    <a:cs typeface="Times New Roman" panose="02020603050405020304" pitchFamily="18" charset="0"/>
                  </a:rPr>
                  <a:t>VeniVidiFlexi</a:t>
                </a:r>
                <a:r>
                  <a:rPr lang="nl-NL" sz="24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2400" err="1">
                    <a:effectLst/>
                    <a:latin typeface="Arial" panose="020B0604020202020204" pitchFamily="34" charset="0"/>
                    <a:ea typeface="Arial Unicode MS"/>
                    <a:cs typeface="Times New Roman" panose="02020603050405020304" pitchFamily="18" charset="0"/>
                  </a:rPr>
                  <a:t>Available</a:t>
                </a:r>
                <a:r>
                  <a:rPr lang="nl-NL" sz="2400">
                    <a:effectLst/>
                    <a:latin typeface="Arial" panose="020B0604020202020204" pitchFamily="34" charset="0"/>
                    <a:ea typeface="Arial Unicode MS"/>
                    <a:cs typeface="Times New Roman" panose="02020603050405020304" pitchFamily="18" charset="0"/>
                  </a:rPr>
                  <a:t> online: </a:t>
                </a:r>
                <a:r>
                  <a:rPr lang="nl-NL" sz="1800">
                    <a:hlinkClick r:id="rId3"/>
                  </a:rPr>
                  <a:t>Bevindingen haalbaarheidsonderzoek </a:t>
                </a:r>
                <a:r>
                  <a:rPr lang="nl-NL" sz="1800" err="1">
                    <a:hlinkClick r:id="rId3"/>
                  </a:rPr>
                  <a:t>VeniVidiFlexi</a:t>
                </a:r>
                <a:r>
                  <a:rPr lang="nl-NL" sz="1800">
                    <a:hlinkClick r:id="rId3"/>
                  </a:rPr>
                  <a:t>. Onderzoek naar </a:t>
                </a:r>
                <a:r>
                  <a:rPr lang="nl-NL" sz="1800" err="1">
                    <a:hlinkClick r:id="rId3"/>
                  </a:rPr>
                  <a:t>energiebesparin</a:t>
                </a:r>
                <a:r>
                  <a:rPr lang="nl-NL" sz="1800">
                    <a:hlinkClick r:id="rId3"/>
                  </a:rPr>
                  <a:t> :: TNO </a:t>
                </a:r>
                <a:r>
                  <a:rPr lang="nl-NL" sz="1800" err="1">
                    <a:hlinkClick r:id="rId3"/>
                  </a:rPr>
                  <a:t>Repository</a:t>
                </a:r>
                <a:r>
                  <a:rPr lang="nl-NL" sz="1800">
                    <a:hlinkClick r:id="rId3"/>
                  </a:rPr>
                  <a:t> (tudelft.nl)</a:t>
                </a:r>
                <a:endParaRPr lang="nl-NL" sz="1800"/>
              </a:p>
              <a:p>
                <a:pPr>
                  <a:lnSpc>
                    <a:spcPts val="1300"/>
                  </a:lnSpc>
                  <a:spcBef>
                    <a:spcPts val="600"/>
                  </a:spcBef>
                  <a:spcAft>
                    <a:spcPts val="600"/>
                  </a:spcAft>
                </a:pP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2400" err="1">
                    <a:effectLst/>
                    <a:latin typeface="Arial" panose="020B0604020202020204" pitchFamily="34" charset="0"/>
                    <a:ea typeface="Arial Unicode MS"/>
                    <a:cs typeface="Times New Roman" panose="02020603050405020304" pitchFamily="18" charset="0"/>
                  </a:rPr>
                  <a:t>Q</a:t>
                </a:r>
                <a:r>
                  <a:rPr lang="nl-NL" sz="2400" baseline="-25000" err="1">
                    <a:effectLst/>
                    <a:latin typeface="Arial" panose="020B0604020202020204" pitchFamily="34" charset="0"/>
                    <a:ea typeface="Arial Unicode MS"/>
                    <a:cs typeface="Times New Roman" panose="02020603050405020304" pitchFamily="18" charset="0"/>
                  </a:rPr>
                  <a:t>rest;pp</a:t>
                </a:r>
                <a:r>
                  <a:rPr lang="nl-NL" sz="24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&amp;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1916), geciteerd in (</a:t>
                </a:r>
                <a:r>
                  <a:rPr lang="nl-NL" sz="2400" err="1">
                    <a:effectLst/>
                    <a:latin typeface="Arial" panose="020B0604020202020204" pitchFamily="34" charset="0"/>
                    <a:ea typeface="Arial Unicode MS"/>
                    <a:cs typeface="Times New Roman" panose="02020603050405020304" pitchFamily="18" charset="0"/>
                  </a:rPr>
                  <a:t>Nicol</a:t>
                </a:r>
                <a:r>
                  <a:rPr lang="nl-NL" sz="2400">
                    <a:effectLst/>
                    <a:latin typeface="Arial" panose="020B0604020202020204" pitchFamily="34" charset="0"/>
                    <a:ea typeface="Arial Unicode MS"/>
                    <a:cs typeface="Times New Roman" panose="02020603050405020304" pitchFamily="18" charset="0"/>
                  </a:rPr>
                  <a:t>, Humphreys, &amp; </a:t>
                </a:r>
                <a:r>
                  <a:rPr lang="nl-NL" sz="2400" err="1">
                    <a:effectLst/>
                    <a:latin typeface="Arial" panose="020B0604020202020204" pitchFamily="34" charset="0"/>
                    <a:ea typeface="Arial Unicode MS"/>
                    <a:cs typeface="Times New Roman" panose="02020603050405020304" pitchFamily="18" charset="0"/>
                  </a:rPr>
                  <a:t>Roaf</a:t>
                </a:r>
                <a:r>
                  <a:rPr lang="nl-NL" sz="24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14:m>
                  <m:oMathPara xmlns:m="http://schemas.openxmlformats.org/officeDocument/2006/math">
                    <m:oMathParaPr>
                      <m:jc m:val="centerGroup"/>
                    </m:oMathParaPr>
                    <m:oMath xmlns:m="http://schemas.openxmlformats.org/officeDocument/2006/math">
                      <m:r>
                        <a:rPr lang="nl-NL" sz="2400" b="0" i="1" smtClean="0">
                          <a:effectLst/>
                          <a:latin typeface="Cambria Math" panose="02040503050406030204" pitchFamily="18" charset="0"/>
                          <a:ea typeface="Arial Unicode MS"/>
                          <a:cs typeface="Times New Roman" panose="02020603050405020304" pitchFamily="18" charset="0"/>
                        </a:rPr>
                        <m:t>𝑏𝑜𝑑𝑦</m:t>
                      </m:r>
                      <m:r>
                        <a:rPr lang="nl-NL" sz="2400" b="0" i="1" smtClean="0">
                          <a:effectLst/>
                          <a:latin typeface="Cambria Math" panose="02040503050406030204" pitchFamily="18" charset="0"/>
                          <a:ea typeface="Arial Unicode MS"/>
                          <a:cs typeface="Times New Roman" panose="02020603050405020304" pitchFamily="18" charset="0"/>
                        </a:rPr>
                        <m:t> </m:t>
                      </m:r>
                      <m:r>
                        <a:rPr lang="nl-NL" sz="2400" b="0" i="1" smtClean="0">
                          <a:effectLst/>
                          <a:latin typeface="Cambria Math" panose="02040503050406030204" pitchFamily="18" charset="0"/>
                          <a:ea typeface="Arial Unicode MS"/>
                          <a:cs typeface="Times New Roman" panose="02020603050405020304" pitchFamily="18" charset="0"/>
                        </a:rPr>
                        <m:t>𝑠𝑢𝑟𝑓𝑎𝑐𝑒</m:t>
                      </m:r>
                      <m:r>
                        <a:rPr lang="nl-NL" sz="2400" b="0" i="1" smtClean="0">
                          <a:effectLst/>
                          <a:latin typeface="Cambria Math" panose="02040503050406030204" pitchFamily="18" charset="0"/>
                          <a:ea typeface="Arial Unicode MS"/>
                          <a:cs typeface="Times New Roman" panose="02020603050405020304" pitchFamily="18" charset="0"/>
                        </a:rPr>
                        <m:t> </m:t>
                      </m:r>
                      <m:r>
                        <a:rPr lang="nl-NL" sz="2400" b="0" i="1" smtClean="0">
                          <a:effectLst/>
                          <a:latin typeface="Cambria Math" panose="02040503050406030204" pitchFamily="18" charset="0"/>
                          <a:ea typeface="Arial Unicode MS"/>
                          <a:cs typeface="Times New Roman" panose="02020603050405020304" pitchFamily="18" charset="0"/>
                        </a:rPr>
                        <m:t>𝑎𝑟𝑒𝑎</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𝑚</m:t>
                              </m:r>
                            </m:e>
                            <m:sup>
                              <m:r>
                                <a:rPr lang="nl-NL" sz="2400" i="1">
                                  <a:effectLst/>
                                  <a:latin typeface="Cambria Math" panose="02040503050406030204" pitchFamily="18" charset="0"/>
                                  <a:ea typeface="Arial Unicode MS"/>
                                  <a:cs typeface="Times New Roman" panose="02020603050405020304" pitchFamily="18" charset="0"/>
                                </a:rPr>
                                <m:t>2</m:t>
                              </m:r>
                            </m:sup>
                          </m:sSup>
                        </m:e>
                      </m:d>
                      <m:r>
                        <a:rPr lang="nl-NL" sz="2400" i="1">
                          <a:effectLst/>
                          <a:latin typeface="Cambria Math" panose="02040503050406030204" pitchFamily="18" charset="0"/>
                          <a:ea typeface="Arial Unicode MS"/>
                          <a:cs typeface="Times New Roman" panose="02020603050405020304" pitchFamily="18" charset="0"/>
                        </a:rPr>
                        <m:t>=</m:t>
                      </m:r>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0,202× </m:t>
                          </m:r>
                          <m:r>
                            <a:rPr lang="nl-NL" sz="2400" i="1">
                              <a:effectLst/>
                              <a:latin typeface="Cambria Math" panose="02040503050406030204" pitchFamily="18" charset="0"/>
                              <a:ea typeface="Arial Unicode MS"/>
                              <a:cs typeface="Times New Roman" panose="02020603050405020304" pitchFamily="18" charset="0"/>
                            </a:rPr>
                            <m:t>𝑤𝑒𝑖𝑔h𝑡</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r>
                                <a:rPr lang="nl-NL" sz="2400" i="1">
                                  <a:effectLst/>
                                  <a:latin typeface="Cambria Math" panose="02040503050406030204" pitchFamily="18" charset="0"/>
                                  <a:ea typeface="Arial Unicode MS"/>
                                  <a:cs typeface="Times New Roman" panose="02020603050405020304" pitchFamily="18" charset="0"/>
                                </a:rPr>
                                <m:t>𝑘𝑔</m:t>
                              </m:r>
                            </m:e>
                          </m:d>
                        </m:e>
                        <m:sup>
                          <m:r>
                            <a:rPr lang="nl-NL" sz="2400" i="1">
                              <a:effectLst/>
                              <a:latin typeface="Cambria Math" panose="02040503050406030204" pitchFamily="18" charset="0"/>
                              <a:ea typeface="Arial Unicode MS"/>
                              <a:cs typeface="Times New Roman" panose="02020603050405020304" pitchFamily="18" charset="0"/>
                            </a:rPr>
                            <m:t>0,425</m:t>
                          </m:r>
                        </m:sup>
                      </m:sSup>
                      <m:r>
                        <a:rPr lang="nl-NL" sz="2400" i="1">
                          <a:effectLst/>
                          <a:latin typeface="Cambria Math" panose="02040503050406030204" pitchFamily="18" charset="0"/>
                          <a:ea typeface="Arial Unicode MS"/>
                          <a:cs typeface="Times New Roman" panose="02020603050405020304" pitchFamily="18" charset="0"/>
                        </a:rPr>
                        <m:t>×</m:t>
                      </m:r>
                      <m:sSup>
                        <m:sSupPr>
                          <m:ctrlPr>
                            <a:rPr lang="nl-NL" sz="2400" i="1">
                              <a:effectLst/>
                              <a:latin typeface="Cambria Math" panose="02040503050406030204" pitchFamily="18" charset="0"/>
                              <a:ea typeface="Arial Unicode MS"/>
                              <a:cs typeface="Times New Roman" panose="02020603050405020304" pitchFamily="18" charset="0"/>
                            </a:rPr>
                          </m:ctrlPr>
                        </m:sSupPr>
                        <m:e>
                          <m:r>
                            <a:rPr lang="nl-NL" sz="2400" i="1">
                              <a:effectLst/>
                              <a:latin typeface="Cambria Math" panose="02040503050406030204" pitchFamily="18" charset="0"/>
                              <a:ea typeface="Arial Unicode MS"/>
                              <a:cs typeface="Times New Roman" panose="02020603050405020304" pitchFamily="18" charset="0"/>
                            </a:rPr>
                            <m:t>𝑙𝑒𝑛𝑔𝑡</m:t>
                          </m:r>
                          <m:r>
                            <a:rPr lang="nl-NL" sz="2400" b="0" i="1" smtClean="0">
                              <a:effectLst/>
                              <a:latin typeface="Cambria Math" panose="02040503050406030204" pitchFamily="18" charset="0"/>
                              <a:ea typeface="Arial Unicode MS"/>
                              <a:cs typeface="Times New Roman" panose="02020603050405020304" pitchFamily="18" charset="0"/>
                            </a:rPr>
                            <m:t>h</m:t>
                          </m:r>
                          <m:r>
                            <a:rPr lang="nl-NL" sz="2400" i="1">
                              <a:effectLst/>
                              <a:latin typeface="Cambria Math" panose="02040503050406030204" pitchFamily="18" charset="0"/>
                              <a:ea typeface="Arial Unicode MS"/>
                              <a:cs typeface="Times New Roman" panose="02020603050405020304" pitchFamily="18" charset="0"/>
                            </a:rPr>
                            <m:t> </m:t>
                          </m:r>
                          <m:d>
                            <m:dPr>
                              <m:begChr m:val="["/>
                              <m:endChr m:val="]"/>
                              <m:ctrlPr>
                                <a:rPr lang="nl-NL" sz="2400" i="1">
                                  <a:effectLst/>
                                  <a:latin typeface="Cambria Math" panose="02040503050406030204" pitchFamily="18" charset="0"/>
                                  <a:ea typeface="Arial Unicode MS"/>
                                  <a:cs typeface="Times New Roman" panose="02020603050405020304" pitchFamily="18" charset="0"/>
                                </a:rPr>
                              </m:ctrlPr>
                            </m:dPr>
                            <m:e>
                              <m:r>
                                <a:rPr lang="nl-NL" sz="2400" i="1">
                                  <a:effectLst/>
                                  <a:latin typeface="Cambria Math" panose="02040503050406030204" pitchFamily="18" charset="0"/>
                                  <a:ea typeface="Arial Unicode MS"/>
                                  <a:cs typeface="Times New Roman" panose="02020603050405020304" pitchFamily="18" charset="0"/>
                                </a:rPr>
                                <m:t>𝑚</m:t>
                              </m:r>
                            </m:e>
                          </m:d>
                        </m:e>
                        <m:sup>
                          <m:r>
                            <a:rPr lang="nl-NL" sz="2400" i="1">
                              <a:effectLst/>
                              <a:latin typeface="Cambria Math" panose="02040503050406030204" pitchFamily="18" charset="0"/>
                              <a:ea typeface="Arial Unicode MS"/>
                              <a:cs typeface="Times New Roman" panose="02020603050405020304" pitchFamily="18" charset="0"/>
                            </a:rPr>
                            <m:t>0,725</m:t>
                          </m:r>
                        </m:sup>
                      </m:sSup>
                    </m:oMath>
                  </m:oMathPara>
                </a14:m>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2400" err="1">
                    <a:effectLst/>
                    <a:latin typeface="Arial" panose="020B0604020202020204" pitchFamily="34" charset="0"/>
                    <a:ea typeface="Arial Unicode MS"/>
                    <a:cs typeface="Times New Roman" panose="02020603050405020304" pitchFamily="18" charset="0"/>
                  </a:rPr>
                  <a:t>Drebbl</a:t>
                </a:r>
                <a:r>
                  <a:rPr lang="nl-NL" sz="24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endParaRPr lang="nl-NL"/>
              </a:p>
            </p:txBody>
          </p:sp>
        </mc:Choice>
        <mc:Fallback xmlns="">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24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2400" err="1">
                    <a:effectLst/>
                    <a:latin typeface="Arial" panose="020B0604020202020204" pitchFamily="34" charset="0"/>
                    <a:ea typeface="Arial Unicode MS"/>
                    <a:cs typeface="Times New Roman" panose="02020603050405020304" pitchFamily="18" charset="0"/>
                  </a:rPr>
                  <a:t>VeniVidiFlexi</a:t>
                </a:r>
                <a:r>
                  <a:rPr lang="nl-NL" sz="24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2400" err="1">
                    <a:effectLst/>
                    <a:latin typeface="Arial" panose="020B0604020202020204" pitchFamily="34" charset="0"/>
                    <a:ea typeface="Arial Unicode MS"/>
                    <a:cs typeface="Times New Roman" panose="02020603050405020304" pitchFamily="18" charset="0"/>
                  </a:rPr>
                  <a:t>Available</a:t>
                </a:r>
                <a:r>
                  <a:rPr lang="nl-NL" sz="2400">
                    <a:effectLst/>
                    <a:latin typeface="Arial" panose="020B0604020202020204" pitchFamily="34" charset="0"/>
                    <a:ea typeface="Arial Unicode MS"/>
                    <a:cs typeface="Times New Roman" panose="02020603050405020304" pitchFamily="18" charset="0"/>
                  </a:rPr>
                  <a:t> online: </a:t>
                </a:r>
                <a:r>
                  <a:rPr lang="nl-NL" sz="1800">
                    <a:hlinkClick r:id="rId4"/>
                  </a:rPr>
                  <a:t>Bevindingen haalbaarheidsonderzoek </a:t>
                </a:r>
                <a:r>
                  <a:rPr lang="nl-NL" sz="1800" err="1">
                    <a:hlinkClick r:id="rId4"/>
                  </a:rPr>
                  <a:t>VeniVidiFlexi</a:t>
                </a:r>
                <a:r>
                  <a:rPr lang="nl-NL" sz="1800">
                    <a:hlinkClick r:id="rId4"/>
                  </a:rPr>
                  <a:t>. Onderzoek naar </a:t>
                </a:r>
                <a:r>
                  <a:rPr lang="nl-NL" sz="1800" err="1">
                    <a:hlinkClick r:id="rId4"/>
                  </a:rPr>
                  <a:t>energiebesparin</a:t>
                </a:r>
                <a:r>
                  <a:rPr lang="nl-NL" sz="1800">
                    <a:hlinkClick r:id="rId4"/>
                  </a:rPr>
                  <a:t> :: TNO </a:t>
                </a:r>
                <a:r>
                  <a:rPr lang="nl-NL" sz="1800" err="1">
                    <a:hlinkClick r:id="rId4"/>
                  </a:rPr>
                  <a:t>Repository</a:t>
                </a:r>
                <a:r>
                  <a:rPr lang="nl-NL" sz="1800">
                    <a:hlinkClick r:id="rId4"/>
                  </a:rPr>
                  <a:t> (tudelft.nl)</a:t>
                </a:r>
                <a:endParaRPr lang="nl-NL" sz="1800"/>
              </a:p>
              <a:p>
                <a:pPr>
                  <a:lnSpc>
                    <a:spcPts val="1300"/>
                  </a:lnSpc>
                  <a:spcBef>
                    <a:spcPts val="600"/>
                  </a:spcBef>
                  <a:spcAft>
                    <a:spcPts val="600"/>
                  </a:spcAft>
                </a:pP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2400" err="1">
                    <a:effectLst/>
                    <a:latin typeface="Arial" panose="020B0604020202020204" pitchFamily="34" charset="0"/>
                    <a:ea typeface="Arial Unicode MS"/>
                    <a:cs typeface="Times New Roman" panose="02020603050405020304" pitchFamily="18" charset="0"/>
                  </a:rPr>
                  <a:t>Q</a:t>
                </a:r>
                <a:r>
                  <a:rPr lang="nl-NL" sz="2400" baseline="-25000" err="1">
                    <a:effectLst/>
                    <a:latin typeface="Arial" panose="020B0604020202020204" pitchFamily="34" charset="0"/>
                    <a:ea typeface="Arial Unicode MS"/>
                    <a:cs typeface="Times New Roman" panose="02020603050405020304" pitchFamily="18" charset="0"/>
                  </a:rPr>
                  <a:t>rest;pp</a:t>
                </a:r>
                <a:r>
                  <a:rPr lang="nl-NL" sz="24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&amp; </a:t>
                </a:r>
                <a:r>
                  <a:rPr lang="nl-NL" sz="2400" err="1">
                    <a:effectLst/>
                    <a:latin typeface="Arial" panose="020B0604020202020204" pitchFamily="34" charset="0"/>
                    <a:ea typeface="Arial Unicode MS"/>
                    <a:cs typeface="Times New Roman" panose="02020603050405020304" pitchFamily="18" charset="0"/>
                  </a:rPr>
                  <a:t>DuBois</a:t>
                </a:r>
                <a:r>
                  <a:rPr lang="nl-NL" sz="2400">
                    <a:effectLst/>
                    <a:latin typeface="Arial" panose="020B0604020202020204" pitchFamily="34" charset="0"/>
                    <a:ea typeface="Arial Unicode MS"/>
                    <a:cs typeface="Times New Roman" panose="02020603050405020304" pitchFamily="18" charset="0"/>
                  </a:rPr>
                  <a:t>, 1916), geciteerd in (</a:t>
                </a:r>
                <a:r>
                  <a:rPr lang="nl-NL" sz="2400" err="1">
                    <a:effectLst/>
                    <a:latin typeface="Arial" panose="020B0604020202020204" pitchFamily="34" charset="0"/>
                    <a:ea typeface="Arial Unicode MS"/>
                    <a:cs typeface="Times New Roman" panose="02020603050405020304" pitchFamily="18" charset="0"/>
                  </a:rPr>
                  <a:t>Nicol</a:t>
                </a:r>
                <a:r>
                  <a:rPr lang="nl-NL" sz="2400">
                    <a:effectLst/>
                    <a:latin typeface="Arial" panose="020B0604020202020204" pitchFamily="34" charset="0"/>
                    <a:ea typeface="Arial Unicode MS"/>
                    <a:cs typeface="Times New Roman" panose="02020603050405020304" pitchFamily="18" charset="0"/>
                  </a:rPr>
                  <a:t>, Humphreys, &amp; </a:t>
                </a:r>
                <a:r>
                  <a:rPr lang="nl-NL" sz="2400" err="1">
                    <a:effectLst/>
                    <a:latin typeface="Arial" panose="020B0604020202020204" pitchFamily="34" charset="0"/>
                    <a:ea typeface="Arial Unicode MS"/>
                    <a:cs typeface="Times New Roman" panose="02020603050405020304" pitchFamily="18" charset="0"/>
                  </a:rPr>
                  <a:t>Roaf</a:t>
                </a:r>
                <a:r>
                  <a:rPr lang="nl-NL" sz="24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r>
                  <a:rPr lang="nl-NL" sz="2400" b="0" i="0">
                    <a:effectLst/>
                    <a:latin typeface="Cambria Math" panose="02040503050406030204" pitchFamily="18" charset="0"/>
                    <a:ea typeface="Arial Unicode MS"/>
                    <a:cs typeface="Times New Roman" panose="02020603050405020304" pitchFamily="18" charset="0"/>
                  </a:rPr>
                  <a:t>𝑏𝑜𝑑𝑦 𝑠𝑢𝑟𝑓𝑎𝑐𝑒 𝑎𝑟𝑒𝑎</a:t>
                </a:r>
                <a:r>
                  <a:rPr lang="nl-NL" sz="2400" i="0">
                    <a:effectLst/>
                    <a:latin typeface="Cambria Math" panose="02040503050406030204" pitchFamily="18" charset="0"/>
                    <a:ea typeface="Arial Unicode MS"/>
                    <a:cs typeface="Times New Roman" panose="02020603050405020304" pitchFamily="18" charset="0"/>
                  </a:rPr>
                  <a:t> </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𝑚^2 ]=</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0,202× 𝑤𝑒𝑖𝑔ℎ𝑡 [𝑘𝑔]〗^0,425×</a:t>
                </a:r>
                <a:r>
                  <a:rPr lang="nl-NL" sz="2400" i="0">
                    <a:effectLst/>
                    <a:latin typeface="Cambria Math" panose="02040503050406030204" pitchFamily="18" charset="0"/>
                    <a:cs typeface="Times New Roman" panose="02020603050405020304" pitchFamily="18" charset="0"/>
                  </a:rPr>
                  <a:t>〖</a:t>
                </a:r>
                <a:r>
                  <a:rPr lang="nl-NL" sz="2400" i="0">
                    <a:effectLst/>
                    <a:latin typeface="Cambria Math" panose="02040503050406030204" pitchFamily="18" charset="0"/>
                    <a:ea typeface="Arial Unicode MS"/>
                    <a:cs typeface="Times New Roman" panose="02020603050405020304" pitchFamily="18" charset="0"/>
                  </a:rPr>
                  <a:t>𝑙𝑒𝑛𝑔𝑡</a:t>
                </a:r>
                <a:r>
                  <a:rPr lang="nl-NL" sz="2400" b="0" i="0">
                    <a:effectLst/>
                    <a:latin typeface="Cambria Math" panose="02040503050406030204" pitchFamily="18" charset="0"/>
                    <a:ea typeface="Arial Unicode MS"/>
                    <a:cs typeface="Times New Roman" panose="02020603050405020304" pitchFamily="18" charset="0"/>
                  </a:rPr>
                  <a:t>ℎ</a:t>
                </a:r>
                <a:r>
                  <a:rPr lang="nl-NL" sz="2400" i="0">
                    <a:effectLst/>
                    <a:latin typeface="Cambria Math" panose="02040503050406030204" pitchFamily="18" charset="0"/>
                    <a:ea typeface="Arial Unicode MS"/>
                    <a:cs typeface="Times New Roman" panose="02020603050405020304" pitchFamily="18" charset="0"/>
                  </a:rPr>
                  <a:t> [𝑚]〗^0,725</a:t>
                </a:r>
                <a:endParaRPr lang="nl-NL" sz="24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24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2400" err="1">
                    <a:effectLst/>
                    <a:latin typeface="Arial" panose="020B0604020202020204" pitchFamily="34" charset="0"/>
                    <a:ea typeface="Arial Unicode MS"/>
                    <a:cs typeface="Times New Roman" panose="02020603050405020304" pitchFamily="18" charset="0"/>
                  </a:rPr>
                  <a:t>Drebbl</a:t>
                </a:r>
                <a:r>
                  <a:rPr lang="nl-NL" sz="24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endParaRPr lang="nl-NL"/>
              </a:p>
            </p:txBody>
          </p:sp>
        </mc:Fallback>
      </mc:AlternateContent>
      <p:sp>
        <p:nvSpPr>
          <p:cNvPr id="4" name="Slide Number Placeholder 3"/>
          <p:cNvSpPr>
            <a:spLocks noGrp="1"/>
          </p:cNvSpPr>
          <p:nvPr>
            <p:ph type="sldNum" sz="quarter" idx="5"/>
          </p:nvPr>
        </p:nvSpPr>
        <p:spPr/>
        <p:txBody>
          <a:bodyPr/>
          <a:lstStyle/>
          <a:p>
            <a:fld id="{FAA21D2F-8C2F-F245-AE96-3E43BC318AAF}" type="slidenum">
              <a:rPr lang="nl-NL" smtClean="0"/>
              <a:t>21</a:t>
            </a:fld>
            <a:endParaRPr lang="nl-NL"/>
          </a:p>
        </p:txBody>
      </p:sp>
    </p:spTree>
    <p:extLst>
      <p:ext uri="{BB962C8B-B14F-4D97-AF65-F5344CB8AC3E}">
        <p14:creationId xmlns:p14="http://schemas.microsoft.com/office/powerpoint/2010/main" val="204258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18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1800" err="1">
                    <a:effectLst/>
                    <a:latin typeface="Arial" panose="020B0604020202020204" pitchFamily="34" charset="0"/>
                    <a:ea typeface="Arial Unicode MS"/>
                    <a:cs typeface="Times New Roman" panose="02020603050405020304" pitchFamily="18" charset="0"/>
                  </a:rPr>
                  <a:t>VeniVidiFlexi</a:t>
                </a:r>
                <a:r>
                  <a:rPr lang="nl-NL" sz="18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1800" err="1">
                    <a:effectLst/>
                    <a:latin typeface="Arial" panose="020B0604020202020204" pitchFamily="34" charset="0"/>
                    <a:ea typeface="Arial Unicode MS"/>
                    <a:cs typeface="Times New Roman" panose="02020603050405020304" pitchFamily="18" charset="0"/>
                  </a:rPr>
                  <a:t>Available</a:t>
                </a:r>
                <a:r>
                  <a:rPr lang="nl-NL" sz="1800">
                    <a:effectLst/>
                    <a:latin typeface="Arial" panose="020B0604020202020204" pitchFamily="34" charset="0"/>
                    <a:ea typeface="Arial Unicode MS"/>
                    <a:cs typeface="Times New Roman" panose="02020603050405020304" pitchFamily="18" charset="0"/>
                  </a:rPr>
                  <a:t> online: </a:t>
                </a:r>
                <a:r>
                  <a:rPr lang="nl-NL" sz="1400">
                    <a:hlinkClick r:id="rId3"/>
                  </a:rPr>
                  <a:t>Bevindingen haalbaarheidsonderzoek </a:t>
                </a:r>
                <a:r>
                  <a:rPr lang="nl-NL" sz="1400" err="1">
                    <a:hlinkClick r:id="rId3"/>
                  </a:rPr>
                  <a:t>VeniVidiFlexi</a:t>
                </a:r>
                <a:r>
                  <a:rPr lang="nl-NL" sz="1400">
                    <a:hlinkClick r:id="rId3"/>
                  </a:rPr>
                  <a:t>. Onderzoek naar </a:t>
                </a:r>
                <a:r>
                  <a:rPr lang="nl-NL" sz="1400" err="1">
                    <a:hlinkClick r:id="rId3"/>
                  </a:rPr>
                  <a:t>energiebesparin</a:t>
                </a:r>
                <a:r>
                  <a:rPr lang="nl-NL" sz="1400">
                    <a:hlinkClick r:id="rId3"/>
                  </a:rPr>
                  <a:t> :: TNO </a:t>
                </a:r>
                <a:r>
                  <a:rPr lang="nl-NL" sz="1400" err="1">
                    <a:hlinkClick r:id="rId3"/>
                  </a:rPr>
                  <a:t>Repository</a:t>
                </a:r>
                <a:r>
                  <a:rPr lang="nl-NL" sz="1400">
                    <a:hlinkClick r:id="rId3"/>
                  </a:rPr>
                  <a:t> (tudelft.nl)</a:t>
                </a:r>
                <a:endParaRPr lang="nl-NL" sz="1400"/>
              </a:p>
              <a:p>
                <a:pPr>
                  <a:lnSpc>
                    <a:spcPts val="1300"/>
                  </a:lnSpc>
                  <a:spcBef>
                    <a:spcPts val="600"/>
                  </a:spcBef>
                  <a:spcAft>
                    <a:spcPts val="600"/>
                  </a:spcAft>
                </a:pPr>
                <a:endParaRPr lang="nl-NL" sz="18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1800" err="1">
                    <a:effectLst/>
                    <a:latin typeface="Arial" panose="020B0604020202020204" pitchFamily="34" charset="0"/>
                    <a:ea typeface="Arial Unicode MS"/>
                    <a:cs typeface="Times New Roman" panose="02020603050405020304" pitchFamily="18" charset="0"/>
                  </a:rPr>
                  <a:t>Q</a:t>
                </a:r>
                <a:r>
                  <a:rPr lang="nl-NL" sz="1800" baseline="-25000" err="1">
                    <a:effectLst/>
                    <a:latin typeface="Arial" panose="020B0604020202020204" pitchFamily="34" charset="0"/>
                    <a:ea typeface="Arial Unicode MS"/>
                    <a:cs typeface="Times New Roman" panose="02020603050405020304" pitchFamily="18" charset="0"/>
                  </a:rPr>
                  <a:t>rest;pp</a:t>
                </a:r>
                <a:r>
                  <a:rPr lang="nl-NL" sz="18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1800" err="1">
                    <a:effectLst/>
                    <a:latin typeface="Arial" panose="020B0604020202020204" pitchFamily="34" charset="0"/>
                    <a:ea typeface="Arial Unicode MS"/>
                    <a:cs typeface="Times New Roman" panose="02020603050405020304" pitchFamily="18" charset="0"/>
                  </a:rPr>
                  <a:t>DuBois</a:t>
                </a:r>
                <a:r>
                  <a:rPr lang="nl-NL" sz="1800">
                    <a:effectLst/>
                    <a:latin typeface="Arial" panose="020B0604020202020204" pitchFamily="34" charset="0"/>
                    <a:ea typeface="Arial Unicode MS"/>
                    <a:cs typeface="Times New Roman" panose="02020603050405020304" pitchFamily="18" charset="0"/>
                  </a:rPr>
                  <a:t> &amp; </a:t>
                </a:r>
                <a:r>
                  <a:rPr lang="nl-NL" sz="1800" err="1">
                    <a:effectLst/>
                    <a:latin typeface="Arial" panose="020B0604020202020204" pitchFamily="34" charset="0"/>
                    <a:ea typeface="Arial Unicode MS"/>
                    <a:cs typeface="Times New Roman" panose="02020603050405020304" pitchFamily="18" charset="0"/>
                  </a:rPr>
                  <a:t>DuBois</a:t>
                </a:r>
                <a:r>
                  <a:rPr lang="nl-NL" sz="1800">
                    <a:effectLst/>
                    <a:latin typeface="Arial" panose="020B0604020202020204" pitchFamily="34" charset="0"/>
                    <a:ea typeface="Arial Unicode MS"/>
                    <a:cs typeface="Times New Roman" panose="02020603050405020304" pitchFamily="18" charset="0"/>
                  </a:rPr>
                  <a:t>, 1916), geciteerd in (</a:t>
                </a:r>
                <a:r>
                  <a:rPr lang="nl-NL" sz="1800" err="1">
                    <a:effectLst/>
                    <a:latin typeface="Arial" panose="020B0604020202020204" pitchFamily="34" charset="0"/>
                    <a:ea typeface="Arial Unicode MS"/>
                    <a:cs typeface="Times New Roman" panose="02020603050405020304" pitchFamily="18" charset="0"/>
                  </a:rPr>
                  <a:t>Nicol</a:t>
                </a:r>
                <a:r>
                  <a:rPr lang="nl-NL" sz="1800">
                    <a:effectLst/>
                    <a:latin typeface="Arial" panose="020B0604020202020204" pitchFamily="34" charset="0"/>
                    <a:ea typeface="Arial Unicode MS"/>
                    <a:cs typeface="Times New Roman" panose="02020603050405020304" pitchFamily="18" charset="0"/>
                  </a:rPr>
                  <a:t>, Humphreys, &amp; </a:t>
                </a:r>
                <a:r>
                  <a:rPr lang="nl-NL" sz="1800" err="1">
                    <a:effectLst/>
                    <a:latin typeface="Arial" panose="020B0604020202020204" pitchFamily="34" charset="0"/>
                    <a:ea typeface="Arial Unicode MS"/>
                    <a:cs typeface="Times New Roman" panose="02020603050405020304" pitchFamily="18" charset="0"/>
                  </a:rPr>
                  <a:t>Roaf</a:t>
                </a:r>
                <a:r>
                  <a:rPr lang="nl-NL" sz="18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14:m>
                  <m:oMathPara xmlns:m="http://schemas.openxmlformats.org/officeDocument/2006/math">
                    <m:oMathParaPr>
                      <m:jc m:val="centerGroup"/>
                    </m:oMathParaPr>
                    <m:oMath xmlns:m="http://schemas.openxmlformats.org/officeDocument/2006/math">
                      <m:r>
                        <a:rPr lang="nl-NL" sz="1800" b="0" i="1" smtClean="0">
                          <a:effectLst/>
                          <a:latin typeface="Cambria Math" panose="02040503050406030204" pitchFamily="18" charset="0"/>
                          <a:ea typeface="Arial Unicode MS"/>
                          <a:cs typeface="Times New Roman" panose="02020603050405020304" pitchFamily="18" charset="0"/>
                        </a:rPr>
                        <m:t>𝑏𝑜𝑑𝑦</m:t>
                      </m:r>
                      <m:r>
                        <a:rPr lang="nl-NL" sz="1800" b="0" i="1" smtClean="0">
                          <a:effectLst/>
                          <a:latin typeface="Cambria Math" panose="02040503050406030204" pitchFamily="18" charset="0"/>
                          <a:ea typeface="Arial Unicode MS"/>
                          <a:cs typeface="Times New Roman" panose="02020603050405020304" pitchFamily="18" charset="0"/>
                        </a:rPr>
                        <m:t> </m:t>
                      </m:r>
                      <m:r>
                        <a:rPr lang="nl-NL" sz="1800" b="0" i="1" smtClean="0">
                          <a:effectLst/>
                          <a:latin typeface="Cambria Math" panose="02040503050406030204" pitchFamily="18" charset="0"/>
                          <a:ea typeface="Arial Unicode MS"/>
                          <a:cs typeface="Times New Roman" panose="02020603050405020304" pitchFamily="18" charset="0"/>
                        </a:rPr>
                        <m:t>𝑠𝑢𝑟𝑓𝑎𝑐𝑒</m:t>
                      </m:r>
                      <m:r>
                        <a:rPr lang="nl-NL" sz="1800" b="0" i="1" smtClean="0">
                          <a:effectLst/>
                          <a:latin typeface="Cambria Math" panose="02040503050406030204" pitchFamily="18" charset="0"/>
                          <a:ea typeface="Arial Unicode MS"/>
                          <a:cs typeface="Times New Roman" panose="02020603050405020304" pitchFamily="18" charset="0"/>
                        </a:rPr>
                        <m:t> </m:t>
                      </m:r>
                      <m:r>
                        <a:rPr lang="nl-NL" sz="1800" b="0" i="1" smtClean="0">
                          <a:effectLst/>
                          <a:latin typeface="Cambria Math" panose="02040503050406030204" pitchFamily="18" charset="0"/>
                          <a:ea typeface="Arial Unicode MS"/>
                          <a:cs typeface="Times New Roman" panose="02020603050405020304" pitchFamily="18" charset="0"/>
                        </a:rPr>
                        <m:t>𝑎𝑟𝑒𝑎</m:t>
                      </m:r>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𝑚</m:t>
                              </m:r>
                            </m:e>
                            <m:sup>
                              <m:r>
                                <a:rPr lang="nl-NL" sz="1800" i="1">
                                  <a:effectLst/>
                                  <a:latin typeface="Cambria Math" panose="02040503050406030204" pitchFamily="18" charset="0"/>
                                  <a:ea typeface="Arial Unicode MS"/>
                                  <a:cs typeface="Times New Roman" panose="02020603050405020304" pitchFamily="18" charset="0"/>
                                </a:rPr>
                                <m:t>2</m:t>
                              </m:r>
                            </m:sup>
                          </m:sSup>
                        </m:e>
                      </m:d>
                      <m:r>
                        <a:rPr lang="nl-NL" sz="1800" i="1">
                          <a:effectLst/>
                          <a:latin typeface="Cambria Math" panose="02040503050406030204" pitchFamily="18" charset="0"/>
                          <a:ea typeface="Arial Unicode MS"/>
                          <a:cs typeface="Times New Roman" panose="02020603050405020304" pitchFamily="18" charset="0"/>
                        </a:rPr>
                        <m:t>=</m:t>
                      </m:r>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0,202× </m:t>
                          </m:r>
                          <m:r>
                            <a:rPr lang="nl-NL" sz="1800" i="1">
                              <a:effectLst/>
                              <a:latin typeface="Cambria Math" panose="02040503050406030204" pitchFamily="18" charset="0"/>
                              <a:ea typeface="Arial Unicode MS"/>
                              <a:cs typeface="Times New Roman" panose="02020603050405020304" pitchFamily="18" charset="0"/>
                            </a:rPr>
                            <m:t>𝑤𝑒𝑖𝑔h𝑡</m:t>
                          </m:r>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r>
                                <a:rPr lang="nl-NL" sz="1800" i="1">
                                  <a:effectLst/>
                                  <a:latin typeface="Cambria Math" panose="02040503050406030204" pitchFamily="18" charset="0"/>
                                  <a:ea typeface="Arial Unicode MS"/>
                                  <a:cs typeface="Times New Roman" panose="02020603050405020304" pitchFamily="18" charset="0"/>
                                </a:rPr>
                                <m:t>𝑘𝑔</m:t>
                              </m:r>
                            </m:e>
                          </m:d>
                        </m:e>
                        <m:sup>
                          <m:r>
                            <a:rPr lang="nl-NL" sz="1800" i="1">
                              <a:effectLst/>
                              <a:latin typeface="Cambria Math" panose="02040503050406030204" pitchFamily="18" charset="0"/>
                              <a:ea typeface="Arial Unicode MS"/>
                              <a:cs typeface="Times New Roman" panose="02020603050405020304" pitchFamily="18" charset="0"/>
                            </a:rPr>
                            <m:t>0,425</m:t>
                          </m:r>
                        </m:sup>
                      </m:sSup>
                      <m:r>
                        <a:rPr lang="nl-NL" sz="1800" i="1">
                          <a:effectLst/>
                          <a:latin typeface="Cambria Math" panose="02040503050406030204" pitchFamily="18" charset="0"/>
                          <a:ea typeface="Arial Unicode MS"/>
                          <a:cs typeface="Times New Roman" panose="02020603050405020304" pitchFamily="18" charset="0"/>
                        </a:rPr>
                        <m:t>×</m:t>
                      </m:r>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𝑙𝑒𝑛𝑔𝑡</m:t>
                          </m:r>
                          <m:r>
                            <a:rPr lang="nl-NL" sz="1800" b="0" i="1" smtClean="0">
                              <a:effectLst/>
                              <a:latin typeface="Cambria Math" panose="02040503050406030204" pitchFamily="18" charset="0"/>
                              <a:ea typeface="Arial Unicode MS"/>
                              <a:cs typeface="Times New Roman" panose="02020603050405020304" pitchFamily="18" charset="0"/>
                            </a:rPr>
                            <m:t>h</m:t>
                          </m:r>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r>
                                <a:rPr lang="nl-NL" sz="1800" i="1">
                                  <a:effectLst/>
                                  <a:latin typeface="Cambria Math" panose="02040503050406030204" pitchFamily="18" charset="0"/>
                                  <a:ea typeface="Arial Unicode MS"/>
                                  <a:cs typeface="Times New Roman" panose="02020603050405020304" pitchFamily="18" charset="0"/>
                                </a:rPr>
                                <m:t>𝑚</m:t>
                              </m:r>
                            </m:e>
                          </m:d>
                        </m:e>
                        <m:sup>
                          <m:r>
                            <a:rPr lang="nl-NL" sz="1800" i="1">
                              <a:effectLst/>
                              <a:latin typeface="Cambria Math" panose="02040503050406030204" pitchFamily="18" charset="0"/>
                              <a:ea typeface="Arial Unicode MS"/>
                              <a:cs typeface="Times New Roman" panose="02020603050405020304" pitchFamily="18" charset="0"/>
                            </a:rPr>
                            <m:t>0,725</m:t>
                          </m:r>
                        </m:sup>
                      </m:sSup>
                    </m:oMath>
                  </m:oMathPara>
                </a14:m>
                <a:endParaRPr lang="nl-NL" sz="18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1800" err="1">
                    <a:effectLst/>
                    <a:latin typeface="Arial" panose="020B0604020202020204" pitchFamily="34" charset="0"/>
                    <a:ea typeface="Arial Unicode MS"/>
                    <a:cs typeface="Times New Roman" panose="02020603050405020304" pitchFamily="18" charset="0"/>
                  </a:rPr>
                  <a:t>Drebbl</a:t>
                </a:r>
                <a:r>
                  <a:rPr lang="nl-NL" sz="18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pPr>
                  <a:lnSpc>
                    <a:spcPts val="1300"/>
                  </a:lnSpc>
                  <a:spcBef>
                    <a:spcPts val="600"/>
                  </a:spcBef>
                  <a:spcAft>
                    <a:spcPts val="600"/>
                  </a:spcAft>
                </a:pPr>
                <a:endParaRPr lang="nl-NL" sz="1800">
                  <a:effectLst/>
                  <a:latin typeface="Arial" panose="020B0604020202020204" pitchFamily="34" charset="0"/>
                  <a:ea typeface="Arial Unicode MS"/>
                  <a:cs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marL="0" marR="0" lvl="0" indent="0" algn="l" defTabSz="1828891" rtl="0" eaLnBrk="1" fontAlgn="auto" latinLnBrk="0" hangingPunct="1">
                  <a:lnSpc>
                    <a:spcPts val="1300"/>
                  </a:lnSpc>
                  <a:spcBef>
                    <a:spcPts val="600"/>
                  </a:spcBef>
                  <a:spcAft>
                    <a:spcPts val="600"/>
                  </a:spcAft>
                  <a:buClrTx/>
                  <a:buSzTx/>
                  <a:buFontTx/>
                  <a:buNone/>
                  <a:tabLst/>
                  <a:defRPr/>
                </a:pPr>
                <a:r>
                  <a:rPr lang="nl-NL" sz="18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1800" err="1">
                    <a:effectLst/>
                    <a:latin typeface="Arial" panose="020B0604020202020204" pitchFamily="34" charset="0"/>
                    <a:ea typeface="Arial Unicode MS"/>
                    <a:cs typeface="Times New Roman" panose="02020603050405020304" pitchFamily="18" charset="0"/>
                  </a:rPr>
                  <a:t>VeniVidiFlexi</a:t>
                </a:r>
                <a:r>
                  <a:rPr lang="nl-NL" sz="18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1800" err="1">
                    <a:effectLst/>
                    <a:latin typeface="Arial" panose="020B0604020202020204" pitchFamily="34" charset="0"/>
                    <a:ea typeface="Arial Unicode MS"/>
                    <a:cs typeface="Times New Roman" panose="02020603050405020304" pitchFamily="18" charset="0"/>
                  </a:rPr>
                  <a:t>Available</a:t>
                </a:r>
                <a:r>
                  <a:rPr lang="nl-NL" sz="1800">
                    <a:effectLst/>
                    <a:latin typeface="Arial" panose="020B0604020202020204" pitchFamily="34" charset="0"/>
                    <a:ea typeface="Arial Unicode MS"/>
                    <a:cs typeface="Times New Roman" panose="02020603050405020304" pitchFamily="18" charset="0"/>
                  </a:rPr>
                  <a:t> online: </a:t>
                </a:r>
                <a:r>
                  <a:rPr lang="nl-NL" sz="1400">
                    <a:hlinkClick r:id="rId4"/>
                  </a:rPr>
                  <a:t>Bevindingen haalbaarheidsonderzoek </a:t>
                </a:r>
                <a:r>
                  <a:rPr lang="nl-NL" sz="1400" err="1">
                    <a:hlinkClick r:id="rId4"/>
                  </a:rPr>
                  <a:t>VeniVidiFlexi</a:t>
                </a:r>
                <a:r>
                  <a:rPr lang="nl-NL" sz="1400">
                    <a:hlinkClick r:id="rId4"/>
                  </a:rPr>
                  <a:t>. Onderzoek naar </a:t>
                </a:r>
                <a:r>
                  <a:rPr lang="nl-NL" sz="1400" err="1">
                    <a:hlinkClick r:id="rId4"/>
                  </a:rPr>
                  <a:t>energiebesparin</a:t>
                </a:r>
                <a:r>
                  <a:rPr lang="nl-NL" sz="1400">
                    <a:hlinkClick r:id="rId4"/>
                  </a:rPr>
                  <a:t> :: TNO </a:t>
                </a:r>
                <a:r>
                  <a:rPr lang="nl-NL" sz="1400" err="1">
                    <a:hlinkClick r:id="rId4"/>
                  </a:rPr>
                  <a:t>Repository</a:t>
                </a:r>
                <a:r>
                  <a:rPr lang="nl-NL" sz="1400">
                    <a:hlinkClick r:id="rId4"/>
                  </a:rPr>
                  <a:t> (tudelft.nl)</a:t>
                </a:r>
                <a:endParaRPr lang="nl-NL" sz="1400"/>
              </a:p>
              <a:p>
                <a:pPr>
                  <a:lnSpc>
                    <a:spcPts val="1300"/>
                  </a:lnSpc>
                  <a:spcBef>
                    <a:spcPts val="600"/>
                  </a:spcBef>
                  <a:spcAft>
                    <a:spcPts val="600"/>
                  </a:spcAft>
                </a:pPr>
                <a:endParaRPr lang="nl-NL" sz="18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Voor het bepalen van de nuttige restwarmte van personen, </a:t>
                </a:r>
                <a:r>
                  <a:rPr lang="nl-NL" sz="1800" err="1">
                    <a:effectLst/>
                    <a:latin typeface="Arial" panose="020B0604020202020204" pitchFamily="34" charset="0"/>
                    <a:ea typeface="Arial Unicode MS"/>
                    <a:cs typeface="Times New Roman" panose="02020603050405020304" pitchFamily="18" charset="0"/>
                  </a:rPr>
                  <a:t>Q</a:t>
                </a:r>
                <a:r>
                  <a:rPr lang="nl-NL" sz="1800" baseline="-25000" err="1">
                    <a:effectLst/>
                    <a:latin typeface="Arial" panose="020B0604020202020204" pitchFamily="34" charset="0"/>
                    <a:ea typeface="Arial Unicode MS"/>
                    <a:cs typeface="Times New Roman" panose="02020603050405020304" pitchFamily="18" charset="0"/>
                  </a:rPr>
                  <a:t>rest;pp</a:t>
                </a:r>
                <a:r>
                  <a:rPr lang="nl-NL" sz="1800">
                    <a:effectLst/>
                    <a:latin typeface="Arial" panose="020B0604020202020204" pitchFamily="34" charset="0"/>
                    <a:ea typeface="Arial Unicode MS"/>
                    <a:cs typeface="Times New Roman" panose="02020603050405020304" pitchFamily="18" charset="0"/>
                  </a:rPr>
                  <a:t>, gebruiken we een daggemiddelde waarde van 5,29 MJ per dag (gemiddeld 61 W op per bewoner). Hierbij hebben we een gemiddelde verondersteld van 8,6 uur per dag slapen met restwarmtevermogen van 77 W, 7,7 uur per dag aanwezigheid met gemiddeld restwarmtevermogen van 105 W en 7,7 uur per dag afwezigheid, met een gemiddeld restwarmtevermogen van 0 W. </a:t>
                </a: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De wattages per vierkante meter huidoppervlak uit Tabel B.3 van (ISO, 2004) en het huidoppervlak met de formule van (</a:t>
                </a:r>
                <a:r>
                  <a:rPr lang="nl-NL" sz="1800" err="1">
                    <a:effectLst/>
                    <a:latin typeface="Arial" panose="020B0604020202020204" pitchFamily="34" charset="0"/>
                    <a:ea typeface="Arial Unicode MS"/>
                    <a:cs typeface="Times New Roman" panose="02020603050405020304" pitchFamily="18" charset="0"/>
                  </a:rPr>
                  <a:t>DuBois</a:t>
                </a:r>
                <a:r>
                  <a:rPr lang="nl-NL" sz="1800">
                    <a:effectLst/>
                    <a:latin typeface="Arial" panose="020B0604020202020204" pitchFamily="34" charset="0"/>
                    <a:ea typeface="Arial Unicode MS"/>
                    <a:cs typeface="Times New Roman" panose="02020603050405020304" pitchFamily="18" charset="0"/>
                  </a:rPr>
                  <a:t> &amp; </a:t>
                </a:r>
                <a:r>
                  <a:rPr lang="nl-NL" sz="1800" err="1">
                    <a:effectLst/>
                    <a:latin typeface="Arial" panose="020B0604020202020204" pitchFamily="34" charset="0"/>
                    <a:ea typeface="Arial Unicode MS"/>
                    <a:cs typeface="Times New Roman" panose="02020603050405020304" pitchFamily="18" charset="0"/>
                  </a:rPr>
                  <a:t>DuBois</a:t>
                </a:r>
                <a:r>
                  <a:rPr lang="nl-NL" sz="1800">
                    <a:effectLst/>
                    <a:latin typeface="Arial" panose="020B0604020202020204" pitchFamily="34" charset="0"/>
                    <a:ea typeface="Arial Unicode MS"/>
                    <a:cs typeface="Times New Roman" panose="02020603050405020304" pitchFamily="18" charset="0"/>
                  </a:rPr>
                  <a:t>, 1916), geciteerd in (</a:t>
                </a:r>
                <a:r>
                  <a:rPr lang="nl-NL" sz="1800" err="1">
                    <a:effectLst/>
                    <a:latin typeface="Arial" panose="020B0604020202020204" pitchFamily="34" charset="0"/>
                    <a:ea typeface="Arial Unicode MS"/>
                    <a:cs typeface="Times New Roman" panose="02020603050405020304" pitchFamily="18" charset="0"/>
                  </a:rPr>
                  <a:t>Nicol</a:t>
                </a:r>
                <a:r>
                  <a:rPr lang="nl-NL" sz="1800">
                    <a:effectLst/>
                    <a:latin typeface="Arial" panose="020B0604020202020204" pitchFamily="34" charset="0"/>
                    <a:ea typeface="Arial Unicode MS"/>
                    <a:cs typeface="Times New Roman" panose="02020603050405020304" pitchFamily="18" charset="0"/>
                  </a:rPr>
                  <a:t>, Humphreys, &amp; </a:t>
                </a:r>
                <a:r>
                  <a:rPr lang="nl-NL" sz="1800" err="1">
                    <a:effectLst/>
                    <a:latin typeface="Arial" panose="020B0604020202020204" pitchFamily="34" charset="0"/>
                    <a:ea typeface="Arial Unicode MS"/>
                    <a:cs typeface="Times New Roman" panose="02020603050405020304" pitchFamily="18" charset="0"/>
                  </a:rPr>
                  <a:t>Roaf</a:t>
                </a:r>
                <a:r>
                  <a:rPr lang="nl-NL" sz="1800">
                    <a:effectLst/>
                    <a:latin typeface="Arial" panose="020B0604020202020204" pitchFamily="34" charset="0"/>
                    <a:ea typeface="Arial Unicode MS"/>
                    <a:cs typeface="Times New Roman" panose="02020603050405020304" pitchFamily="18" charset="0"/>
                  </a:rPr>
                  <a:t>, 2012):</a:t>
                </a:r>
              </a:p>
              <a:p>
                <a:pPr>
                  <a:lnSpc>
                    <a:spcPts val="1300"/>
                  </a:lnSpc>
                  <a:spcBef>
                    <a:spcPts val="1200"/>
                  </a:spcBef>
                  <a:spcAft>
                    <a:spcPts val="1200"/>
                  </a:spcAft>
                </a:pPr>
                <a:r>
                  <a:rPr lang="nl-NL" sz="1800" b="0" i="0">
                    <a:effectLst/>
                    <a:latin typeface="Cambria Math" panose="02040503050406030204" pitchFamily="18" charset="0"/>
                    <a:ea typeface="Arial Unicode MS"/>
                    <a:cs typeface="Times New Roman" panose="02020603050405020304" pitchFamily="18" charset="0"/>
                  </a:rPr>
                  <a:t>𝑏𝑜𝑑𝑦 𝑠𝑢𝑟𝑓𝑎𝑐𝑒 𝑎𝑟𝑒𝑎</a:t>
                </a:r>
                <a:r>
                  <a:rPr lang="nl-NL" sz="1800" i="0">
                    <a:effectLst/>
                    <a:latin typeface="Cambria Math" panose="02040503050406030204" pitchFamily="18" charset="0"/>
                    <a:ea typeface="Arial Unicode MS"/>
                    <a:cs typeface="Times New Roman" panose="02020603050405020304" pitchFamily="18" charset="0"/>
                  </a:rPr>
                  <a:t> </a:t>
                </a:r>
                <a:r>
                  <a:rPr lang="nl-NL" sz="1800" i="0">
                    <a:effectLst/>
                    <a:latin typeface="Cambria Math" panose="02040503050406030204" pitchFamily="18" charset="0"/>
                    <a:cs typeface="Times New Roman" panose="02020603050405020304" pitchFamily="18" charset="0"/>
                  </a:rPr>
                  <a:t>[</a:t>
                </a:r>
                <a:r>
                  <a:rPr lang="nl-NL" sz="1800" i="0">
                    <a:effectLst/>
                    <a:latin typeface="Cambria Math" panose="02040503050406030204" pitchFamily="18" charset="0"/>
                    <a:ea typeface="Arial Unicode MS"/>
                    <a:cs typeface="Times New Roman" panose="02020603050405020304" pitchFamily="18" charset="0"/>
                  </a:rPr>
                  <a:t>𝑚^2 ]=</a:t>
                </a:r>
                <a:r>
                  <a:rPr lang="nl-NL" sz="1800" i="0">
                    <a:effectLst/>
                    <a:latin typeface="Cambria Math" panose="02040503050406030204" pitchFamily="18" charset="0"/>
                    <a:cs typeface="Times New Roman" panose="02020603050405020304" pitchFamily="18" charset="0"/>
                  </a:rPr>
                  <a:t>〖</a:t>
                </a:r>
                <a:r>
                  <a:rPr lang="nl-NL" sz="1800" i="0">
                    <a:effectLst/>
                    <a:latin typeface="Cambria Math" panose="02040503050406030204" pitchFamily="18" charset="0"/>
                    <a:ea typeface="Arial Unicode MS"/>
                    <a:cs typeface="Times New Roman" panose="02020603050405020304" pitchFamily="18" charset="0"/>
                  </a:rPr>
                  <a:t>0,202× 𝑤𝑒𝑖𝑔ℎ𝑡 [𝑘𝑔]〗^0,425×</a:t>
                </a:r>
                <a:r>
                  <a:rPr lang="nl-NL" sz="1800" i="0">
                    <a:effectLst/>
                    <a:latin typeface="Cambria Math" panose="02040503050406030204" pitchFamily="18" charset="0"/>
                    <a:cs typeface="Times New Roman" panose="02020603050405020304" pitchFamily="18" charset="0"/>
                  </a:rPr>
                  <a:t>〖</a:t>
                </a:r>
                <a:r>
                  <a:rPr lang="nl-NL" sz="1800" i="0">
                    <a:effectLst/>
                    <a:latin typeface="Cambria Math" panose="02040503050406030204" pitchFamily="18" charset="0"/>
                    <a:ea typeface="Arial Unicode MS"/>
                    <a:cs typeface="Times New Roman" panose="02020603050405020304" pitchFamily="18" charset="0"/>
                  </a:rPr>
                  <a:t>𝑙𝑒𝑛𝑔𝑡</a:t>
                </a:r>
                <a:r>
                  <a:rPr lang="nl-NL" sz="1800" b="0" i="0">
                    <a:effectLst/>
                    <a:latin typeface="Cambria Math" panose="02040503050406030204" pitchFamily="18" charset="0"/>
                    <a:ea typeface="Arial Unicode MS"/>
                    <a:cs typeface="Times New Roman" panose="02020603050405020304" pitchFamily="18" charset="0"/>
                  </a:rPr>
                  <a:t>ℎ</a:t>
                </a:r>
                <a:r>
                  <a:rPr lang="nl-NL" sz="1800" i="0">
                    <a:effectLst/>
                    <a:latin typeface="Cambria Math" panose="02040503050406030204" pitchFamily="18" charset="0"/>
                    <a:ea typeface="Arial Unicode MS"/>
                    <a:cs typeface="Times New Roman" panose="02020603050405020304" pitchFamily="18" charset="0"/>
                  </a:rPr>
                  <a:t> [𝑚]〗^0,725</a:t>
                </a:r>
                <a:endParaRPr lang="nl-NL" sz="1800">
                  <a:effectLst/>
                  <a:latin typeface="Arial" panose="020B0604020202020204" pitchFamily="34" charset="0"/>
                  <a:ea typeface="Arial Unicode MS"/>
                  <a:cs typeface="Times New Roman" panose="02020603050405020304" pitchFamily="18" charset="0"/>
                </a:endParaRP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Hierbij hebben we voor het gemiddelde gewicht 77,5 kg gebruikt en voor de gemiddelde lengte van 1,741 cm, overeenkomstig de gemiddelde waarden van inwoners van Nederland van 20 jaar (Centraal Bureau voor de Statistiek, 2019).</a:t>
                </a:r>
              </a:p>
              <a:p>
                <a:pPr>
                  <a:lnSpc>
                    <a:spcPts val="1300"/>
                  </a:lnSpc>
                  <a:spcBef>
                    <a:spcPts val="600"/>
                  </a:spcBef>
                  <a:spcAft>
                    <a:spcPts val="600"/>
                  </a:spcAft>
                </a:pPr>
                <a:r>
                  <a:rPr lang="nl-NL" sz="1800">
                    <a:effectLst/>
                    <a:latin typeface="Arial" panose="020B0604020202020204" pitchFamily="34" charset="0"/>
                    <a:ea typeface="Arial Unicode MS"/>
                    <a:cs typeface="Times New Roman" panose="02020603050405020304" pitchFamily="18" charset="0"/>
                  </a:rPr>
                  <a:t>De gemiddelde tijdsduren voor slapen, aanwezigheid en afwezigheid hebben we daarbij niet afgeleid van de data van de </a:t>
                </a:r>
                <a:r>
                  <a:rPr lang="nl-NL" sz="1800" err="1">
                    <a:effectLst/>
                    <a:latin typeface="Arial" panose="020B0604020202020204" pitchFamily="34" charset="0"/>
                    <a:ea typeface="Arial Unicode MS"/>
                    <a:cs typeface="Times New Roman" panose="02020603050405020304" pitchFamily="18" charset="0"/>
                  </a:rPr>
                  <a:t>Drebbl</a:t>
                </a:r>
                <a:r>
                  <a:rPr lang="nl-NL" sz="1800">
                    <a:effectLst/>
                    <a:latin typeface="Arial" panose="020B0604020202020204" pitchFamily="34" charset="0"/>
                    <a:ea typeface="Arial Unicode MS"/>
                    <a:cs typeface="Times New Roman" panose="02020603050405020304" pitchFamily="18" charset="0"/>
                  </a:rPr>
                  <a:t> app, maar van (Sociaal en Cultureel Planbureau, 2019). De berekening van de energiebesparing door beter aan te sluiten op aanwezigheidspatronen is niet erg gevoelig voor de restwarmte die aanwezige personen opleveren. </a:t>
                </a:r>
              </a:p>
              <a:p>
                <a:pPr>
                  <a:lnSpc>
                    <a:spcPts val="1300"/>
                  </a:lnSpc>
                  <a:spcBef>
                    <a:spcPts val="600"/>
                  </a:spcBef>
                  <a:spcAft>
                    <a:spcPts val="600"/>
                  </a:spcAft>
                </a:pPr>
                <a:endParaRPr lang="nl-NL" sz="1800">
                  <a:effectLst/>
                  <a:latin typeface="Arial" panose="020B0604020202020204" pitchFamily="34" charset="0"/>
                  <a:ea typeface="Arial Unicode MS"/>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FAA21D2F-8C2F-F245-AE96-3E43BC318AAF}" type="slidenum">
              <a:rPr lang="nl-NL" smtClean="0"/>
              <a:t>22</a:t>
            </a:fld>
            <a:endParaRPr lang="nl-NL"/>
          </a:p>
        </p:txBody>
      </p:sp>
    </p:spTree>
    <p:extLst>
      <p:ext uri="{BB962C8B-B14F-4D97-AF65-F5344CB8AC3E}">
        <p14:creationId xmlns:p14="http://schemas.microsoft.com/office/powerpoint/2010/main" val="26734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pPr>
            <a:r>
              <a:rPr lang="nl-NL" sz="1800">
                <a:effectLst/>
                <a:latin typeface="Arial" panose="020B0604020202020204" pitchFamily="34" charset="0"/>
                <a:ea typeface="Arial Unicode MS"/>
                <a:cs typeface="Times New Roman" panose="02020603050405020304" pitchFamily="18" charset="0"/>
              </a:rPr>
              <a:t>Uit: Kooger, Ter Hofte, Dreijerink, Tigchelaar, De Smidt, Peddemors (2019), Bevindingen haalbaarheidsonderzoek </a:t>
            </a:r>
            <a:r>
              <a:rPr lang="nl-NL" sz="1800" err="1">
                <a:effectLst/>
                <a:latin typeface="Arial" panose="020B0604020202020204" pitchFamily="34" charset="0"/>
                <a:ea typeface="Arial Unicode MS"/>
                <a:cs typeface="Times New Roman" panose="02020603050405020304" pitchFamily="18" charset="0"/>
              </a:rPr>
              <a:t>VeniVidiFlexi</a:t>
            </a:r>
            <a:r>
              <a:rPr lang="nl-NL" sz="1800">
                <a:effectLst/>
                <a:latin typeface="Arial" panose="020B0604020202020204" pitchFamily="34" charset="0"/>
                <a:ea typeface="Arial Unicode MS"/>
                <a:cs typeface="Times New Roman" panose="02020603050405020304" pitchFamily="18" charset="0"/>
              </a:rPr>
              <a:t>. Onderzoek naar energiebesparing bij huishoudens door slim verwarmen tijdens afwezigheid, TNO, </a:t>
            </a:r>
            <a:r>
              <a:rPr lang="nl-NL" sz="1800" err="1">
                <a:effectLst/>
                <a:latin typeface="Arial" panose="020B0604020202020204" pitchFamily="34" charset="0"/>
                <a:ea typeface="Arial Unicode MS"/>
                <a:cs typeface="Times New Roman" panose="02020603050405020304" pitchFamily="18" charset="0"/>
              </a:rPr>
              <a:t>Available</a:t>
            </a:r>
            <a:r>
              <a:rPr lang="nl-NL" sz="1800">
                <a:effectLst/>
                <a:latin typeface="Arial" panose="020B0604020202020204" pitchFamily="34" charset="0"/>
                <a:ea typeface="Arial Unicode MS"/>
                <a:cs typeface="Times New Roman" panose="02020603050405020304" pitchFamily="18" charset="0"/>
              </a:rPr>
              <a:t> online: </a:t>
            </a:r>
            <a:r>
              <a:rPr lang="nl-NL" sz="1400">
                <a:hlinkClick r:id="rId3"/>
              </a:rPr>
              <a:t>Bevindingen haalbaarheidsonderzoek </a:t>
            </a:r>
            <a:r>
              <a:rPr lang="nl-NL" sz="1400" err="1">
                <a:hlinkClick r:id="rId3"/>
              </a:rPr>
              <a:t>VeniVidiFlexi</a:t>
            </a:r>
            <a:r>
              <a:rPr lang="nl-NL" sz="1400">
                <a:hlinkClick r:id="rId3"/>
              </a:rPr>
              <a:t>. Onderzoek naar </a:t>
            </a:r>
            <a:r>
              <a:rPr lang="nl-NL" sz="1400" err="1">
                <a:hlinkClick r:id="rId3"/>
              </a:rPr>
              <a:t>energiebesparin</a:t>
            </a:r>
            <a:r>
              <a:rPr lang="nl-NL" sz="1400">
                <a:hlinkClick r:id="rId3"/>
              </a:rPr>
              <a:t> :: TNO </a:t>
            </a:r>
            <a:r>
              <a:rPr lang="nl-NL" sz="1400" err="1">
                <a:hlinkClick r:id="rId3"/>
              </a:rPr>
              <a:t>Repository</a:t>
            </a:r>
            <a:r>
              <a:rPr lang="nl-NL" sz="1400">
                <a:hlinkClick r:id="rId3"/>
              </a:rPr>
              <a:t> (tudelft.nl)</a:t>
            </a:r>
            <a:endParaRPr lang="nl-NL" sz="1400"/>
          </a:p>
          <a:p>
            <a:pPr>
              <a:lnSpc>
                <a:spcPts val="1300"/>
              </a:lnSpc>
            </a:pPr>
            <a:r>
              <a:rPr lang="nl-NL" sz="1400">
                <a:effectLst/>
                <a:latin typeface="Arial" panose="020B0604020202020204" pitchFamily="34" charset="0"/>
                <a:ea typeface="Arial Unicode MS"/>
                <a:cs typeface="Times New Roman" panose="02020603050405020304" pitchFamily="18" charset="0"/>
              </a:rPr>
              <a:t>N.B. </a:t>
            </a:r>
            <a:r>
              <a:rPr lang="nl-NL" sz="1400" err="1">
                <a:effectLst/>
                <a:latin typeface="Arial" panose="020B0604020202020204" pitchFamily="34" charset="0"/>
                <a:ea typeface="Arial Unicode MS"/>
                <a:cs typeface="Times New Roman" panose="02020603050405020304" pitchFamily="18" charset="0"/>
              </a:rPr>
              <a:t>to</a:t>
            </a:r>
            <a:r>
              <a:rPr lang="nl-NL" sz="1400">
                <a:effectLst/>
                <a:latin typeface="Arial" panose="020B0604020202020204" pitchFamily="34" charset="0"/>
                <a:ea typeface="Arial Unicode MS"/>
                <a:cs typeface="Times New Roman" panose="02020603050405020304" pitchFamily="18" charset="0"/>
              </a:rPr>
              <a:t> get </a:t>
            </a:r>
            <a:r>
              <a:rPr lang="nl-NL" sz="1400" err="1">
                <a:effectLst/>
                <a:latin typeface="Arial" panose="020B0604020202020204" pitchFamily="34" charset="0"/>
                <a:ea typeface="Arial Unicode MS"/>
                <a:cs typeface="Times New Roman" panose="02020603050405020304" pitchFamily="18" charset="0"/>
              </a:rPr>
              <a:t>from</a:t>
            </a:r>
            <a:r>
              <a:rPr lang="nl-NL" sz="1400">
                <a:effectLst/>
                <a:latin typeface="Arial" panose="020B0604020202020204" pitchFamily="34" charset="0"/>
                <a:ea typeface="Arial Unicode MS"/>
                <a:cs typeface="Times New Roman" panose="02020603050405020304" pitchFamily="18" charset="0"/>
              </a:rPr>
              <a:t> [NM^3/y] via </a:t>
            </a:r>
            <a:r>
              <a:rPr lang="nl-NL" sz="1800">
                <a:effectLst/>
                <a:latin typeface="Arial" panose="020B0604020202020204" pitchFamily="34" charset="0"/>
                <a:ea typeface="Arial Unicode MS"/>
                <a:cs typeface="Times New Roman" panose="02020603050405020304" pitchFamily="18" charset="0"/>
              </a:rPr>
              <a:t>efficiency </a:t>
            </a:r>
            <a:r>
              <a:rPr lang="nl-NL" sz="1800" err="1">
                <a:effectLst/>
                <a:latin typeface="Arial" panose="020B0604020202020204" pitchFamily="34" charset="0"/>
                <a:ea typeface="Arial Unicode MS"/>
                <a:cs typeface="Times New Roman" panose="02020603050405020304" pitchFamily="18" charset="0"/>
              </a:rPr>
              <a:t>and</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remaining</a:t>
            </a:r>
            <a:r>
              <a:rPr lang="nl-NL" sz="1800">
                <a:effectLst/>
                <a:latin typeface="Arial" panose="020B0604020202020204" pitchFamily="34" charset="0"/>
                <a:ea typeface="Arial Unicode MS"/>
                <a:cs typeface="Times New Roman" panose="02020603050405020304" pitchFamily="18" charset="0"/>
              </a:rPr>
              <a:t> heat </a:t>
            </a:r>
            <a:r>
              <a:rPr lang="nl-NL" sz="1800" err="1">
                <a:effectLst/>
                <a:latin typeface="Arial" panose="020B0604020202020204" pitchFamily="34" charset="0"/>
                <a:ea typeface="Arial Unicode MS"/>
                <a:cs typeface="Times New Roman" panose="02020603050405020304" pitchFamily="18" charset="0"/>
              </a:rPr>
              <a:t>to</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average</a:t>
            </a:r>
            <a:r>
              <a:rPr lang="nl-NL" sz="1800">
                <a:effectLst/>
                <a:latin typeface="Arial" panose="020B0604020202020204" pitchFamily="34" charset="0"/>
                <a:ea typeface="Arial Unicode MS"/>
                <a:cs typeface="Times New Roman" panose="02020603050405020304" pitchFamily="18" charset="0"/>
              </a:rPr>
              <a:t> heat in </a:t>
            </a:r>
            <a:r>
              <a:rPr lang="nl-NL" sz="1800" err="1">
                <a:effectLst/>
                <a:latin typeface="Arial" panose="020B0604020202020204" pitchFamily="34" charset="0"/>
                <a:ea typeface="Arial Unicode MS"/>
                <a:cs typeface="Times New Roman" panose="02020603050405020304" pitchFamily="18" charset="0"/>
              </a:rPr>
              <a:t>value</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multiply</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by</a:t>
            </a:r>
            <a:r>
              <a:rPr lang="nl-NL" sz="1800">
                <a:effectLst/>
                <a:latin typeface="Arial" panose="020B0604020202020204" pitchFamily="34" charset="0"/>
                <a:ea typeface="Arial Unicode MS"/>
                <a:cs typeface="Times New Roman" panose="02020603050405020304" pitchFamily="18" charset="0"/>
              </a:rPr>
              <a:t> superior </a:t>
            </a:r>
            <a:r>
              <a:rPr lang="nl-NL" sz="1800" err="1">
                <a:effectLst/>
                <a:latin typeface="Arial" panose="020B0604020202020204" pitchFamily="34" charset="0"/>
                <a:ea typeface="Arial Unicode MS"/>
                <a:cs typeface="Times New Roman" panose="02020603050405020304" pitchFamily="18" charset="0"/>
              </a:rPr>
              <a:t>calorific</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value</a:t>
            </a:r>
            <a:r>
              <a:rPr lang="nl-NL" sz="1800">
                <a:effectLst/>
                <a:latin typeface="Arial" panose="020B0604020202020204" pitchFamily="34" charset="0"/>
                <a:ea typeface="Arial Unicode MS"/>
                <a:cs typeface="Times New Roman" panose="02020603050405020304" pitchFamily="18" charset="0"/>
              </a:rPr>
              <a:t> of 35.170.000 J/NM^3 </a:t>
            </a:r>
            <a:r>
              <a:rPr lang="nl-NL" sz="1800" err="1">
                <a:effectLst/>
                <a:latin typeface="Arial" panose="020B0604020202020204" pitchFamily="34" charset="0"/>
                <a:ea typeface="Arial Unicode MS"/>
                <a:cs typeface="Times New Roman" panose="02020603050405020304" pitchFamily="18" charset="0"/>
              </a:rPr>
              <a:t>and</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divide</a:t>
            </a:r>
            <a:r>
              <a:rPr lang="nl-NL" sz="1800">
                <a:effectLst/>
                <a:latin typeface="Arial" panose="020B0604020202020204" pitchFamily="34" charset="0"/>
                <a:ea typeface="Arial Unicode MS"/>
                <a:cs typeface="Times New Roman" panose="02020603050405020304" pitchFamily="18" charset="0"/>
              </a:rPr>
              <a:t> </a:t>
            </a:r>
            <a:r>
              <a:rPr lang="nl-NL" sz="1800" err="1">
                <a:effectLst/>
                <a:latin typeface="Arial" panose="020B0604020202020204" pitchFamily="34" charset="0"/>
                <a:ea typeface="Arial Unicode MS"/>
                <a:cs typeface="Times New Roman" panose="02020603050405020304" pitchFamily="18" charset="0"/>
              </a:rPr>
              <a:t>by</a:t>
            </a:r>
            <a:r>
              <a:rPr lang="nl-NL" sz="1800">
                <a:effectLst/>
                <a:latin typeface="Arial" panose="020B0604020202020204" pitchFamily="34" charset="0"/>
                <a:ea typeface="Arial Unicode MS"/>
                <a:cs typeface="Times New Roman" panose="02020603050405020304" pitchFamily="18" charset="0"/>
              </a:rPr>
              <a:t> (365,25[d/y]*24[h/d]*60[min/h]*60[s/min])</a:t>
            </a:r>
            <a:br>
              <a:rPr lang="nl-NL" sz="1800">
                <a:effectLst/>
                <a:latin typeface="Arial" panose="020B0604020202020204" pitchFamily="34" charset="0"/>
                <a:ea typeface="Arial Unicode MS"/>
                <a:cs typeface="Times New Roman" panose="02020603050405020304" pitchFamily="18" charset="0"/>
              </a:rPr>
            </a:br>
            <a:r>
              <a:rPr lang="nl-NL" sz="1800">
                <a:effectLst/>
                <a:latin typeface="Arial" panose="020B0604020202020204" pitchFamily="34" charset="0"/>
                <a:ea typeface="Arial Unicode MS"/>
                <a:cs typeface="Times New Roman" panose="02020603050405020304" pitchFamily="18" charset="0"/>
              </a:rPr>
              <a:t>Het gasverbruik voor koken en warm tapwaterbereiding, </a:t>
            </a:r>
            <a:r>
              <a:rPr lang="nl-NL" sz="1800" i="1" err="1">
                <a:effectLst/>
                <a:latin typeface="Arial" panose="020B0604020202020204" pitchFamily="34" charset="0"/>
                <a:ea typeface="Arial Unicode MS"/>
                <a:cs typeface="Times New Roman" panose="02020603050405020304" pitchFamily="18" charset="0"/>
              </a:rPr>
              <a:t>G</a:t>
            </a:r>
            <a:r>
              <a:rPr lang="nl-NL" sz="1800" i="1" baseline="-25000" err="1">
                <a:effectLst/>
                <a:latin typeface="Arial" panose="020B0604020202020204" pitchFamily="34" charset="0"/>
                <a:ea typeface="Arial Unicode MS"/>
                <a:cs typeface="Times New Roman" panose="02020603050405020304" pitchFamily="18" charset="0"/>
              </a:rPr>
              <a:t>koken+ww</a:t>
            </a:r>
            <a:r>
              <a:rPr lang="nl-NL" sz="1800">
                <a:effectLst/>
                <a:latin typeface="Arial" panose="020B0604020202020204" pitchFamily="34" charset="0"/>
                <a:ea typeface="Arial Unicode MS"/>
                <a:cs typeface="Times New Roman" panose="02020603050405020304" pitchFamily="18" charset="0"/>
              </a:rPr>
              <a:t>, is niet af te lezen uit de intervalstanden van de slimme meter, daaruit kan alleen het totale gasverbruik worden afgeleid. We leiden </a:t>
            </a:r>
            <a:r>
              <a:rPr lang="nl-NL" sz="1800" i="1" err="1">
                <a:effectLst/>
                <a:latin typeface="Arial" panose="020B0604020202020204" pitchFamily="34" charset="0"/>
                <a:ea typeface="Arial Unicode MS"/>
                <a:cs typeface="Times New Roman" panose="02020603050405020304" pitchFamily="18" charset="0"/>
              </a:rPr>
              <a:t>G</a:t>
            </a:r>
            <a:r>
              <a:rPr lang="nl-NL" sz="1800" i="1" baseline="-25000" err="1">
                <a:effectLst/>
                <a:latin typeface="Arial" panose="020B0604020202020204" pitchFamily="34" charset="0"/>
                <a:ea typeface="Arial Unicode MS"/>
                <a:cs typeface="Times New Roman" panose="02020603050405020304" pitchFamily="18" charset="0"/>
              </a:rPr>
              <a:t>dag;koken+ww</a:t>
            </a:r>
            <a:r>
              <a:rPr lang="nl-NL" sz="1800">
                <a:effectLst/>
                <a:latin typeface="Arial" panose="020B0604020202020204" pitchFamily="34" charset="0"/>
                <a:ea typeface="Arial Unicode MS"/>
                <a:cs typeface="Times New Roman" panose="02020603050405020304" pitchFamily="18" charset="0"/>
              </a:rPr>
              <a:t>, het gemiddelde </a:t>
            </a:r>
            <a:r>
              <a:rPr lang="nl-NL" sz="1800" err="1">
                <a:effectLst/>
                <a:latin typeface="Arial" panose="020B0604020202020204" pitchFamily="34" charset="0"/>
                <a:ea typeface="Arial Unicode MS"/>
                <a:cs typeface="Times New Roman" panose="02020603050405020304" pitchFamily="18" charset="0"/>
              </a:rPr>
              <a:t>dagverbruik</a:t>
            </a:r>
            <a:r>
              <a:rPr lang="nl-NL" sz="1800">
                <a:effectLst/>
                <a:latin typeface="Arial" panose="020B0604020202020204" pitchFamily="34" charset="0"/>
                <a:ea typeface="Arial Unicode MS"/>
                <a:cs typeface="Times New Roman" panose="02020603050405020304" pitchFamily="18" charset="0"/>
              </a:rPr>
              <a:t> voor koken en warm tapwater, af uit het verbruik buiten het stookseizoen, waarbij we de dagen en het verbruik tijdens de dagen dat er niemand afwezig is (bijvoorbeeld tijdens een zomervakantie), uitsluiten van de berekening.</a:t>
            </a:r>
          </a:p>
          <a:p>
            <a:pPr>
              <a:lnSpc>
                <a:spcPts val="1300"/>
              </a:lnSpc>
            </a:pPr>
            <a:r>
              <a:rPr lang="nl-NL" sz="1800">
                <a:effectLst/>
                <a:latin typeface="Arial" panose="020B0604020202020204" pitchFamily="34" charset="0"/>
                <a:ea typeface="Arial Unicode MS"/>
                <a:cs typeface="Times New Roman" panose="02020603050405020304" pitchFamily="18" charset="0"/>
              </a:rPr>
              <a:t> </a:t>
            </a:r>
          </a:p>
          <a:p>
            <a:pPr>
              <a:lnSpc>
                <a:spcPct val="107000"/>
              </a:lnSpc>
              <a:spcAft>
                <a:spcPts val="800"/>
              </a:spcAft>
            </a:pPr>
            <a:r>
              <a:rPr lang="nl-NL" sz="1800">
                <a:effectLst/>
                <a:latin typeface="Arial" panose="020B0604020202020204" pitchFamily="34" charset="0"/>
                <a:ea typeface="Arial Unicode MS"/>
                <a:cs typeface="Times New Roman" panose="02020603050405020304" pitchFamily="18" charset="0"/>
              </a:rPr>
              <a:t>Elke toepassing van aardgas heeft daarbij een eigen efficiëntie voor het opwekken van warmte. Uit onze gevoeligheidsanalyse (zie ook A.9) bleek dat de </a:t>
            </a:r>
            <a:r>
              <a:rPr lang="nl-NL" sz="1800" i="1">
                <a:effectLst/>
                <a:latin typeface="Arial" panose="020B0604020202020204" pitchFamily="34" charset="0"/>
                <a:ea typeface="Arial Unicode MS"/>
                <a:cs typeface="Times New Roman" panose="02020603050405020304" pitchFamily="18" charset="0"/>
              </a:rPr>
              <a:t>relatieve </a:t>
            </a:r>
            <a:r>
              <a:rPr lang="nl-NL" sz="1800">
                <a:effectLst/>
                <a:latin typeface="Arial" panose="020B0604020202020204" pitchFamily="34" charset="0"/>
                <a:ea typeface="Arial Unicode MS"/>
                <a:cs typeface="Times New Roman" panose="02020603050405020304" pitchFamily="18" charset="0"/>
              </a:rPr>
              <a:t>besparing op ruimteverwarming door stookonderbrekingen niet bijzonder gevoelig is voor de efficiëntie waarmee gas wordt omgezet in warmte (dit in tegenstelling tot de gevoeligheid van het </a:t>
            </a:r>
            <a:r>
              <a:rPr lang="nl-NL" sz="1800" i="1">
                <a:effectLst/>
                <a:latin typeface="Arial" panose="020B0604020202020204" pitchFamily="34" charset="0"/>
                <a:ea typeface="Arial Unicode MS"/>
                <a:cs typeface="Times New Roman" panose="02020603050405020304" pitchFamily="18" charset="0"/>
              </a:rPr>
              <a:t>absolute</a:t>
            </a:r>
            <a:r>
              <a:rPr lang="nl-NL" sz="1800">
                <a:effectLst/>
                <a:latin typeface="Arial" panose="020B0604020202020204" pitchFamily="34" charset="0"/>
                <a:ea typeface="Arial Unicode MS"/>
                <a:cs typeface="Times New Roman" panose="02020603050405020304" pitchFamily="18" charset="0"/>
              </a:rPr>
              <a:t> energiegebruik, dat natuurlijk wel gevoelig is voor de efficiëntie waarmee gas wordt omgezet in warmte!). Daarom volstaan we in de berekeningen van de nuttige restwarmte die gasverbruik voor koken en warm tapwater met een landelijk gemiddelde voor het nuttig rendement van restwarmte uit koken en warm tapwater, namelijk 34 %, zoals berekend in Tabel 1.</a:t>
            </a: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25</a:t>
            </a:fld>
            <a:endParaRPr lang="nl-NL"/>
          </a:p>
        </p:txBody>
      </p:sp>
    </p:spTree>
    <p:extLst>
      <p:ext uri="{BB962C8B-B14F-4D97-AF65-F5344CB8AC3E}">
        <p14:creationId xmlns:p14="http://schemas.microsoft.com/office/powerpoint/2010/main" val="248932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29</a:t>
            </a:fld>
            <a:endParaRPr lang="nl-NL"/>
          </a:p>
        </p:txBody>
      </p:sp>
    </p:spTree>
    <p:extLst>
      <p:ext uri="{BB962C8B-B14F-4D97-AF65-F5344CB8AC3E}">
        <p14:creationId xmlns:p14="http://schemas.microsoft.com/office/powerpoint/2010/main" val="375917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30</a:t>
            </a:fld>
            <a:endParaRPr lang="nl-NL"/>
          </a:p>
        </p:txBody>
      </p:sp>
    </p:spTree>
    <p:extLst>
      <p:ext uri="{BB962C8B-B14F-4D97-AF65-F5344CB8AC3E}">
        <p14:creationId xmlns:p14="http://schemas.microsoft.com/office/powerpoint/2010/main" val="98920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31</a:t>
            </a:fld>
            <a:endParaRPr lang="nl-NL"/>
          </a:p>
        </p:txBody>
      </p:sp>
    </p:spTree>
    <p:extLst>
      <p:ext uri="{BB962C8B-B14F-4D97-AF65-F5344CB8AC3E}">
        <p14:creationId xmlns:p14="http://schemas.microsoft.com/office/powerpoint/2010/main" val="275304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Natural gas from the Groningen field has a lower heating value of 31,65 [MJ/Nm^3] and an superior calorific value of 35,17 [MJ/Nm^3] (source: https://nl.wikipedia.org/wiki/Verbrandingswarmte) </a:t>
            </a:r>
          </a:p>
          <a:p>
            <a:r>
              <a:rPr lang="en-US"/>
              <a:t>The superior calorific value includes the potential energy you can fully harvest latent heat present in the exhaust gasses, by letting these condensate within the boiler. </a:t>
            </a:r>
          </a:p>
          <a:p>
            <a:r>
              <a:rPr lang="en-US"/>
              <a:t>The efficiency percentages you encounter in systems burning natural gas be expresses as upper heating value efficiency of low heating value efficiency. To avoid confusion, make sure you output all metrics below:</a:t>
            </a:r>
          </a:p>
          <a:p>
            <a:r>
              <a:rPr lang="en-US"/>
              <a:t>When using Groningen natural gas, either calculate: </a:t>
            </a:r>
          </a:p>
          <a:p>
            <a:r>
              <a:rPr lang="en-US"/>
              <a:t>volumetric efficiency [J/Nm^3] == 31,65 [MJ/Nm^3] </a:t>
            </a:r>
            <a:r>
              <a:rPr lang="en-US">
                <a:sym typeface="Symbol" panose="05050102010706020507" pitchFamily="18" charset="2"/>
              </a:rPr>
              <a:t></a:t>
            </a:r>
            <a:r>
              <a:rPr lang="en-US"/>
              <a:t> 1.000.000 [J/MJ] </a:t>
            </a:r>
            <a:r>
              <a:rPr lang="en-US">
                <a:sym typeface="Symbol" panose="05050102010706020507" pitchFamily="18" charset="2"/>
              </a:rPr>
              <a:t></a:t>
            </a:r>
            <a:r>
              <a:rPr lang="en-US"/>
              <a:t> lower heating efficiency [%].</a:t>
            </a:r>
          </a:p>
          <a:p>
            <a:r>
              <a:rPr lang="en-US"/>
              <a:t>volumetric efficiency [J/Nm^3] == 35,17 [MJ/Nm^3] </a:t>
            </a:r>
            <a:r>
              <a:rPr lang="en-US">
                <a:sym typeface="Symbol" panose="05050102010706020507" pitchFamily="18" charset="2"/>
              </a:rPr>
              <a:t></a:t>
            </a:r>
            <a:r>
              <a:rPr lang="en-US"/>
              <a:t> 1.000.000 [J/MJ] </a:t>
            </a:r>
            <a:r>
              <a:rPr lang="en-US">
                <a:sym typeface="Symbol" panose="05050102010706020507" pitchFamily="18" charset="2"/>
              </a:rPr>
              <a:t></a:t>
            </a:r>
            <a:r>
              <a:rPr lang="en-US"/>
              <a:t> upper heating efficiency [%].</a:t>
            </a: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32</a:t>
            </a:fld>
            <a:endParaRPr lang="nl-NL"/>
          </a:p>
        </p:txBody>
      </p:sp>
    </p:spTree>
    <p:extLst>
      <p:ext uri="{BB962C8B-B14F-4D97-AF65-F5344CB8AC3E}">
        <p14:creationId xmlns:p14="http://schemas.microsoft.com/office/powerpoint/2010/main" val="149499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Natural gas from the Groningen field has a lower heating value of 31,65 [MJ/Nm^3] and a superior calorific value of 35,17 [MJ/Nm^3] (source: https://nl.wikipedia.org/wiki/Verbrandingswarmte) </a:t>
            </a:r>
          </a:p>
          <a:p>
            <a:r>
              <a:rPr lang="en-US"/>
              <a:t>The upper heating value includes the potential energy you can fully harvest latent heat present in the exhaust gasses, by letting these condensate within the boiler. </a:t>
            </a:r>
          </a:p>
          <a:p>
            <a:r>
              <a:rPr lang="en-US"/>
              <a:t>The efficiency percentages you encounter in systems burning natural gas be expresses as upper heating value efficiency of low heating value efficiency. To avoid confusion, make sure you output all metrics below:</a:t>
            </a:r>
          </a:p>
          <a:p>
            <a:r>
              <a:rPr lang="en-US"/>
              <a:t>When using Groningen natural gas, either calculate: </a:t>
            </a:r>
          </a:p>
          <a:p>
            <a:r>
              <a:rPr lang="en-US"/>
              <a:t>volumetric efficiency [J/Nm^3] == 31,65 [MJ/Nm^3] </a:t>
            </a:r>
            <a:r>
              <a:rPr lang="en-US">
                <a:sym typeface="Symbol" panose="05050102010706020507" pitchFamily="18" charset="2"/>
              </a:rPr>
              <a:t></a:t>
            </a:r>
            <a:r>
              <a:rPr lang="en-US"/>
              <a:t> 1.000.000 [J/MJ] </a:t>
            </a:r>
            <a:r>
              <a:rPr lang="en-US">
                <a:sym typeface="Symbol" panose="05050102010706020507" pitchFamily="18" charset="2"/>
              </a:rPr>
              <a:t></a:t>
            </a:r>
            <a:r>
              <a:rPr lang="en-US"/>
              <a:t> lower heating efficiency [%].</a:t>
            </a:r>
          </a:p>
          <a:p>
            <a:r>
              <a:rPr lang="en-US"/>
              <a:t>volumetric efficiency [J/Nm^3] == 35,17 [MJ/Nm^3] </a:t>
            </a:r>
            <a:r>
              <a:rPr lang="en-US">
                <a:sym typeface="Symbol" panose="05050102010706020507" pitchFamily="18" charset="2"/>
              </a:rPr>
              <a:t></a:t>
            </a:r>
            <a:r>
              <a:rPr lang="en-US"/>
              <a:t> 1.000.000 [J/MJ] </a:t>
            </a:r>
            <a:r>
              <a:rPr lang="en-US">
                <a:sym typeface="Symbol" panose="05050102010706020507" pitchFamily="18" charset="2"/>
              </a:rPr>
              <a:t></a:t>
            </a:r>
            <a:r>
              <a:rPr lang="en-US"/>
              <a:t> upper heating efficiency [%].</a:t>
            </a: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34</a:t>
            </a:fld>
            <a:endParaRPr lang="nl-NL"/>
          </a:p>
        </p:txBody>
      </p:sp>
    </p:spTree>
    <p:extLst>
      <p:ext uri="{BB962C8B-B14F-4D97-AF65-F5344CB8AC3E}">
        <p14:creationId xmlns:p14="http://schemas.microsoft.com/office/powerpoint/2010/main" val="260968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The </a:t>
            </a:r>
            <a:r>
              <a:rPr lang="nl-NL" sz="1100" dirty="0" err="1">
                <a:effectLst/>
                <a:latin typeface="Calibri" panose="020F0502020204030204" pitchFamily="34" charset="0"/>
                <a:ea typeface="Times New Roman" panose="02020603050405020304" pitchFamily="18" charset="0"/>
                <a:cs typeface="Times New Roman" panose="02020603050405020304" pitchFamily="18" charset="0"/>
              </a:rPr>
              <a:t>results</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of project Twomes are </a:t>
            </a:r>
            <a:r>
              <a:rPr lang="nl-NL" sz="1100" dirty="0" err="1">
                <a:effectLst/>
                <a:latin typeface="Calibri" panose="020F0502020204030204" pitchFamily="34" charset="0"/>
                <a:ea typeface="Times New Roman" panose="02020603050405020304" pitchFamily="18" charset="0"/>
                <a:cs typeface="Times New Roman" panose="02020603050405020304" pitchFamily="18" charset="0"/>
              </a:rPr>
              <a:t>described</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in </a:t>
            </a:r>
            <a:r>
              <a:rPr lang="nl-NL" sz="1100"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100" dirty="0" err="1">
                <a:effectLst/>
                <a:latin typeface="Calibri" panose="020F0502020204030204" pitchFamily="34" charset="0"/>
                <a:ea typeface="Times New Roman" panose="02020603050405020304" pitchFamily="18" charset="0"/>
                <a:cs typeface="Times New Roman" panose="02020603050405020304" pitchFamily="18" charset="0"/>
              </a:rPr>
              <a:t>following</a:t>
            </a:r>
            <a:r>
              <a:rPr lang="nl-NL" sz="1100" dirty="0">
                <a:effectLst/>
                <a:latin typeface="Calibri" panose="020F0502020204030204" pitchFamily="34" charset="0"/>
                <a:ea typeface="Times New Roman" panose="02020603050405020304" pitchFamily="18" charset="0"/>
                <a:cs typeface="Times New Roman" panose="02020603050405020304" pitchFamily="18" charset="0"/>
              </a:rPr>
              <a:t> deliverables:</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D1a Project Plan</a:t>
            </a:r>
            <a:br>
              <a:rPr lang="en-US" sz="1000" b="0" i="0"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contains the project plan that forms the basis for research activities.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D1b Data management plan</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describes what data is collected in the project, how data should be handled during the project and after the project is finished.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D1c: </a:t>
            </a:r>
            <a:r>
              <a:rPr lang="nl-NL" sz="1000" i="1" dirty="0">
                <a:effectLst/>
                <a:latin typeface="Calibri" panose="020F0502020204030204" pitchFamily="34" charset="0"/>
                <a:ea typeface="Times New Roman" panose="02020603050405020304" pitchFamily="18" charset="0"/>
                <a:cs typeface="Times New Roman" panose="02020603050405020304" pitchFamily="18" charset="0"/>
              </a:rPr>
              <a:t>Uitkomsten bewonersonderzoek </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describes (in Dutch) the results of the research we conducted into questions residents have about the heat transition, via surveys and/or interviews. We used insights gained to focus further research in the project lays the foundation for advice modules.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D2: Dataset 1</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contains the monitoring data that we collected for exploratory analysis.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D3: Analysis Methods and Tools, Version 1</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contains a description of the analysis methods and tools used to analyze data from Deliverable D2. We also describe what we can learn from the available data and what additional measurements we deem necessary.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D4: Testable Hypotheses</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describes the hypotheses we want to test with the research in Twomes.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D5: Measurement methods and techniques</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describes the (additional) measurement methods and techniques that we have developed to collect data used to test hypotheses from D4.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D6: Subject Information, Consent Forms</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includes all information and documents (in Dutch) we use to recruit and educate subjects, including a description of how we obtain consent to collect data.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D7: Dataset 2</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contains the data that we collected to do a detailed analysis including research into the hypotheses of D4.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D8: Analysis Methods and Tools</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describes not only the analysis methods and tools we applied to the dataset from D7, but also the results and conclusions of this analysis.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D9: Dissemination and design follow-up research</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includes all external presentations and publications for interested parties outside the project, including a plan for a follow-up study for the realization of advice modules. </a:t>
            </a:r>
          </a:p>
          <a:p>
            <a:pPr marL="171450" indent="-171450">
              <a:spcBef>
                <a:spcPts val="1200"/>
              </a:spcBef>
              <a:buFont typeface="Arial" panose="020B0604020202020204" pitchFamily="34" charset="0"/>
              <a:buChar char="•"/>
            </a:pPr>
            <a:r>
              <a:rPr lang="en-US" sz="1000" b="0" i="1" dirty="0">
                <a:solidFill>
                  <a:srgbClr val="000000"/>
                </a:solidFill>
                <a:effectLst/>
                <a:latin typeface="Roboto" panose="02000000000000000000" pitchFamily="2" charset="0"/>
              </a:rPr>
              <a:t>Deliverable D10: Presentations, Report, Update Plan and Schedule</a:t>
            </a:r>
            <a:br>
              <a:rPr lang="en-US" sz="1000" b="0" i="1" dirty="0">
                <a:solidFill>
                  <a:srgbClr val="000000"/>
                </a:solidFill>
                <a:effectLst/>
                <a:latin typeface="Roboto" panose="02000000000000000000" pitchFamily="2" charset="0"/>
              </a:rPr>
            </a:br>
            <a:r>
              <a:rPr lang="en-US" sz="1000" b="0" i="0" dirty="0">
                <a:solidFill>
                  <a:srgbClr val="000000"/>
                </a:solidFill>
                <a:effectLst/>
                <a:latin typeface="Roboto" panose="02000000000000000000" pitchFamily="2" charset="0"/>
              </a:rPr>
              <a:t>includes all interim and progress presentations of the project, and updated plans. </a:t>
            </a:r>
          </a:p>
        </p:txBody>
      </p:sp>
      <p:sp>
        <p:nvSpPr>
          <p:cNvPr id="4" name="Slide Number Placeholder 3"/>
          <p:cNvSpPr>
            <a:spLocks noGrp="1"/>
          </p:cNvSpPr>
          <p:nvPr>
            <p:ph type="sldNum" sz="quarter" idx="5"/>
          </p:nvPr>
        </p:nvSpPr>
        <p:spPr/>
        <p:txBody>
          <a:bodyPr/>
          <a:lstStyle/>
          <a:p>
            <a:fld id="{FAA21D2F-8C2F-F245-AE96-3E43BC318AAF}" type="slidenum">
              <a:rPr lang="nl-NL" smtClean="0"/>
              <a:t>2</a:t>
            </a:fld>
            <a:endParaRPr lang="nl-NL"/>
          </a:p>
        </p:txBody>
      </p:sp>
    </p:spTree>
    <p:extLst>
      <p:ext uri="{BB962C8B-B14F-4D97-AF65-F5344CB8AC3E}">
        <p14:creationId xmlns:p14="http://schemas.microsoft.com/office/powerpoint/2010/main" val="411025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gas from the Groningen field has a lower heating value of 31,65 [MJ/Nm^3] and an upper heating value of 35,17 [MJ/Nm^3] (source: https://nl.wikipedia.org/wiki/Verbrandingswarmte) </a:t>
            </a:r>
          </a:p>
          <a:p>
            <a:r>
              <a:rPr lang="en-US" dirty="0"/>
              <a:t>The upper heating value includes the potential energy you can fully harvest latent heat present in the exhaust gasses, by letting these condensate within the boiler. </a:t>
            </a:r>
          </a:p>
          <a:p>
            <a:r>
              <a:rPr lang="en-US" dirty="0"/>
              <a:t>The efficiency percentages you encounter in systems burning natural gas be expresses as upper heating value efficiency of low heating value efficiency. To avoid confusion, make sure you output all metrics below:</a:t>
            </a:r>
          </a:p>
          <a:p>
            <a:r>
              <a:rPr lang="en-US" dirty="0"/>
              <a:t>When using Groningen natural gas, either calculate: </a:t>
            </a:r>
          </a:p>
          <a:p>
            <a:r>
              <a:rPr lang="en-US" dirty="0"/>
              <a:t>volumetric efficiency [J/Nm^3] == 31,65 [MJ/Nm^3] </a:t>
            </a:r>
            <a:r>
              <a:rPr lang="en-US" dirty="0">
                <a:sym typeface="Symbol" panose="05050102010706020507" pitchFamily="18" charset="2"/>
              </a:rPr>
              <a:t></a:t>
            </a:r>
            <a:r>
              <a:rPr lang="en-US" dirty="0"/>
              <a:t> 1.000.000 [J/MJ] </a:t>
            </a:r>
            <a:r>
              <a:rPr lang="en-US" dirty="0">
                <a:sym typeface="Symbol" panose="05050102010706020507" pitchFamily="18" charset="2"/>
              </a:rPr>
              <a:t></a:t>
            </a:r>
            <a:r>
              <a:rPr lang="en-US" dirty="0"/>
              <a:t> lower heating efficiency [%].</a:t>
            </a:r>
          </a:p>
          <a:p>
            <a:r>
              <a:rPr lang="en-US" dirty="0"/>
              <a:t>volumetric efficiency [J/Nm^3] == 35,17 [MJ/Nm^3] </a:t>
            </a:r>
            <a:r>
              <a:rPr lang="en-US" dirty="0">
                <a:sym typeface="Symbol" panose="05050102010706020507" pitchFamily="18" charset="2"/>
              </a:rPr>
              <a:t></a:t>
            </a:r>
            <a:r>
              <a:rPr lang="en-US" dirty="0"/>
              <a:t> 1.000.000 [J/MJ] </a:t>
            </a:r>
            <a:r>
              <a:rPr lang="en-US" dirty="0">
                <a:sym typeface="Symbol" panose="05050102010706020507" pitchFamily="18" charset="2"/>
              </a:rPr>
              <a:t></a:t>
            </a:r>
            <a:r>
              <a:rPr lang="en-US" dirty="0"/>
              <a:t> upper heating efficiency [%].</a:t>
            </a:r>
          </a:p>
          <a:p>
            <a:endParaRPr lang="nl-NL" dirty="0"/>
          </a:p>
        </p:txBody>
      </p:sp>
      <p:sp>
        <p:nvSpPr>
          <p:cNvPr id="4" name="Slide Number Placeholder 3"/>
          <p:cNvSpPr>
            <a:spLocks noGrp="1"/>
          </p:cNvSpPr>
          <p:nvPr>
            <p:ph type="sldNum" sz="quarter" idx="5"/>
          </p:nvPr>
        </p:nvSpPr>
        <p:spPr/>
        <p:txBody>
          <a:bodyPr/>
          <a:lstStyle/>
          <a:p>
            <a:fld id="{FAA21D2F-8C2F-F245-AE96-3E43BC318AAF}" type="slidenum">
              <a:rPr lang="nl-NL" smtClean="0"/>
              <a:t>35</a:t>
            </a:fld>
            <a:endParaRPr lang="nl-NL"/>
          </a:p>
        </p:txBody>
      </p:sp>
    </p:spTree>
    <p:extLst>
      <p:ext uri="{BB962C8B-B14F-4D97-AF65-F5344CB8AC3E}">
        <p14:creationId xmlns:p14="http://schemas.microsoft.com/office/powerpoint/2010/main" val="335478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Natural gas from the Groningen field has a lower heating value of 31,65 [MJ/Nm^3] and an upper heating value of 35,17 [MJ/Nm^3] (source: https://nl.wikipedia.org/wiki/Verbrandingswarmte) </a:t>
            </a:r>
          </a:p>
          <a:p>
            <a:r>
              <a:rPr lang="en-US"/>
              <a:t>The upper heating value includes the potential energy you can fully harvest latent heat present in the exhaust gasses, by letting these condensate within the boiler. </a:t>
            </a:r>
          </a:p>
          <a:p>
            <a:r>
              <a:rPr lang="en-US"/>
              <a:t>The efficiency percentages you encounter in systems burning natural gas be expresses as upper heating value efficiency of low heating value efficiency. To avoid confusion, make sure you output all metrics below:</a:t>
            </a:r>
          </a:p>
          <a:p>
            <a:r>
              <a:rPr lang="en-US"/>
              <a:t>When using Groningen natural gas, either calculate: </a:t>
            </a:r>
          </a:p>
          <a:p>
            <a:r>
              <a:rPr lang="en-US"/>
              <a:t>volumetric efficiency [J/Nm^3] == 31,65 [MJ/Nm^3] </a:t>
            </a:r>
            <a:r>
              <a:rPr lang="en-US">
                <a:sym typeface="Symbol" panose="05050102010706020507" pitchFamily="18" charset="2"/>
              </a:rPr>
              <a:t></a:t>
            </a:r>
            <a:r>
              <a:rPr lang="en-US"/>
              <a:t> 1.000.000 [J/MJ] </a:t>
            </a:r>
            <a:r>
              <a:rPr lang="en-US">
                <a:sym typeface="Symbol" panose="05050102010706020507" pitchFamily="18" charset="2"/>
              </a:rPr>
              <a:t></a:t>
            </a:r>
            <a:r>
              <a:rPr lang="en-US"/>
              <a:t> lower heating efficiency [%].</a:t>
            </a:r>
          </a:p>
          <a:p>
            <a:r>
              <a:rPr lang="en-US"/>
              <a:t>volumetric efficiency [J/Nm^3] == 35,17 [MJ/Nm^3] </a:t>
            </a:r>
            <a:r>
              <a:rPr lang="en-US">
                <a:sym typeface="Symbol" panose="05050102010706020507" pitchFamily="18" charset="2"/>
              </a:rPr>
              <a:t></a:t>
            </a:r>
            <a:r>
              <a:rPr lang="en-US"/>
              <a:t> 1.000.000 [J/MJ] </a:t>
            </a:r>
            <a:r>
              <a:rPr lang="en-US">
                <a:sym typeface="Symbol" panose="05050102010706020507" pitchFamily="18" charset="2"/>
              </a:rPr>
              <a:t></a:t>
            </a:r>
            <a:r>
              <a:rPr lang="en-US"/>
              <a:t> upper heating efficiency [%].</a:t>
            </a: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36</a:t>
            </a:fld>
            <a:endParaRPr lang="nl-NL"/>
          </a:p>
        </p:txBody>
      </p:sp>
    </p:spTree>
    <p:extLst>
      <p:ext uri="{BB962C8B-B14F-4D97-AF65-F5344CB8AC3E}">
        <p14:creationId xmlns:p14="http://schemas.microsoft.com/office/powerpoint/2010/main" val="376356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Since</a:t>
            </a:r>
            <a:r>
              <a:rPr lang="nl-NL"/>
              <a:t> </a:t>
            </a:r>
            <a:r>
              <a:rPr lang="nl-NL" err="1"/>
              <a:t>space</a:t>
            </a:r>
            <a:r>
              <a:rPr lang="nl-NL"/>
              <a:t> in </a:t>
            </a:r>
            <a:r>
              <a:rPr lang="nl-NL" err="1"/>
              <a:t>diagrams</a:t>
            </a:r>
            <a:r>
              <a:rPr lang="nl-NL"/>
              <a:t> is </a:t>
            </a:r>
            <a:r>
              <a:rPr lang="nl-NL" err="1"/>
              <a:t>limited</a:t>
            </a:r>
            <a:r>
              <a:rPr lang="nl-NL"/>
              <a:t>; I </a:t>
            </a:r>
            <a:r>
              <a:rPr lang="nl-NL" err="1"/>
              <a:t>switched</a:t>
            </a:r>
            <a:r>
              <a:rPr lang="nl-NL"/>
              <a:t> </a:t>
            </a:r>
            <a:r>
              <a:rPr lang="nl-NL" err="1"/>
              <a:t>to</a:t>
            </a:r>
            <a:r>
              <a:rPr lang="nl-NL"/>
              <a:t> </a:t>
            </a:r>
            <a:r>
              <a:rPr lang="nl-NL" err="1"/>
              <a:t>collapsing</a:t>
            </a:r>
            <a:r>
              <a:rPr lang="nl-NL"/>
              <a:t> </a:t>
            </a:r>
            <a:r>
              <a:rPr lang="nl-NL" err="1"/>
              <a:t>instatataion</a:t>
            </a:r>
            <a:r>
              <a:rPr lang="nl-NL"/>
              <a:t> hardware </a:t>
            </a:r>
            <a:r>
              <a:rPr lang="nl-NL" err="1"/>
              <a:t>interventions</a:t>
            </a:r>
            <a:r>
              <a:rPr lang="nl-NL"/>
              <a:t> </a:t>
            </a:r>
            <a:r>
              <a:rPr lang="nl-NL" err="1"/>
              <a:t>and</a:t>
            </a:r>
            <a:r>
              <a:rPr lang="nl-NL"/>
              <a:t> </a:t>
            </a:r>
            <a:r>
              <a:rPr lang="nl-NL" err="1"/>
              <a:t>installation</a:t>
            </a:r>
            <a:r>
              <a:rPr lang="nl-NL"/>
              <a:t> </a:t>
            </a:r>
            <a:r>
              <a:rPr lang="nl-NL" err="1"/>
              <a:t>settings</a:t>
            </a:r>
            <a:r>
              <a:rPr lang="nl-NL"/>
              <a:t> </a:t>
            </a:r>
            <a:r>
              <a:rPr lang="nl-NL" err="1"/>
              <a:t>interventions</a:t>
            </a:r>
            <a:r>
              <a:rPr lang="nl-NL"/>
              <a:t> </a:t>
            </a:r>
            <a:r>
              <a:rPr lang="nl-NL" err="1"/>
              <a:t>into</a:t>
            </a:r>
            <a:r>
              <a:rPr lang="nl-NL"/>
              <a:t> </a:t>
            </a:r>
            <a:r>
              <a:rPr lang="nl-NL" err="1"/>
              <a:t>one</a:t>
            </a:r>
            <a:r>
              <a:rPr lang="nl-NL"/>
              <a:t> </a:t>
            </a:r>
            <a:r>
              <a:rPr lang="nl-NL" err="1"/>
              <a:t>category</a:t>
            </a:r>
            <a:r>
              <a:rPr lang="nl-NL"/>
              <a:t>. In </a:t>
            </a:r>
            <a:r>
              <a:rPr lang="nl-NL" err="1"/>
              <a:t>subsequent</a:t>
            </a:r>
            <a:r>
              <a:rPr lang="nl-NL"/>
              <a:t> slides, </a:t>
            </a:r>
            <a:r>
              <a:rPr lang="nl-NL" err="1"/>
              <a:t>this</a:t>
            </a:r>
            <a:r>
              <a:rPr lang="nl-NL"/>
              <a:t> </a:t>
            </a:r>
            <a:r>
              <a:rPr lang="nl-NL" err="1"/>
              <a:t>allows</a:t>
            </a:r>
            <a:r>
              <a:rPr lang="nl-NL"/>
              <a:t> </a:t>
            </a:r>
            <a:r>
              <a:rPr lang="nl-NL" err="1"/>
              <a:t>for</a:t>
            </a:r>
            <a:r>
              <a:rPr lang="nl-NL"/>
              <a:t> model parameter </a:t>
            </a:r>
            <a:r>
              <a:rPr lang="nl-NL" err="1"/>
              <a:t>categories</a:t>
            </a:r>
            <a:r>
              <a:rPr lang="nl-NL"/>
              <a:t> </a:t>
            </a:r>
            <a:r>
              <a:rPr lang="nl-NL" err="1"/>
              <a:t>to</a:t>
            </a:r>
            <a:r>
              <a:rPr lang="nl-NL"/>
              <a:t> </a:t>
            </a:r>
            <a:r>
              <a:rPr lang="nl-NL" err="1"/>
              <a:t>be</a:t>
            </a:r>
            <a:r>
              <a:rPr lang="nl-NL"/>
              <a:t> </a:t>
            </a:r>
            <a:r>
              <a:rPr lang="nl-NL" err="1"/>
              <a:t>collapsed</a:t>
            </a:r>
            <a:r>
              <a:rPr lang="nl-NL"/>
              <a:t> in </a:t>
            </a:r>
            <a:r>
              <a:rPr lang="nl-NL" err="1"/>
              <a:t>to</a:t>
            </a:r>
            <a:r>
              <a:rPr lang="nl-NL"/>
              <a:t> ‘</a:t>
            </a:r>
            <a:r>
              <a:rPr lang="nl-NL" err="1"/>
              <a:t>installation</a:t>
            </a:r>
            <a:r>
              <a:rPr lang="nl-NL"/>
              <a:t> parameters’. </a:t>
            </a:r>
          </a:p>
          <a:p>
            <a:endParaRPr lang="nl-NL"/>
          </a:p>
          <a:p>
            <a:r>
              <a:rPr lang="nl-NL"/>
              <a:t>Installation </a:t>
            </a:r>
            <a:r>
              <a:rPr lang="nl-NL" err="1"/>
              <a:t>settings</a:t>
            </a:r>
            <a:r>
              <a:rPr lang="nl-NL"/>
              <a:t>, </a:t>
            </a:r>
            <a:r>
              <a:rPr lang="nl-NL" err="1"/>
              <a:t>however</a:t>
            </a:r>
            <a:r>
              <a:rPr lang="nl-NL"/>
              <a:t> are </a:t>
            </a:r>
            <a:r>
              <a:rPr lang="nl-NL" err="1"/>
              <a:t>often</a:t>
            </a:r>
            <a:r>
              <a:rPr lang="nl-NL"/>
              <a:t> </a:t>
            </a:r>
            <a:r>
              <a:rPr lang="nl-NL" err="1"/>
              <a:t>much</a:t>
            </a:r>
            <a:r>
              <a:rPr lang="nl-NL"/>
              <a:t> </a:t>
            </a:r>
            <a:r>
              <a:rPr lang="nl-NL" err="1"/>
              <a:t>easier</a:t>
            </a:r>
            <a:r>
              <a:rPr lang="nl-NL"/>
              <a:t> </a:t>
            </a:r>
            <a:r>
              <a:rPr lang="nl-NL" err="1"/>
              <a:t>to</a:t>
            </a:r>
            <a:r>
              <a:rPr lang="nl-NL"/>
              <a:t> change </a:t>
            </a:r>
            <a:r>
              <a:rPr lang="nl-NL" err="1"/>
              <a:t>than</a:t>
            </a:r>
            <a:r>
              <a:rPr lang="nl-NL"/>
              <a:t> </a:t>
            </a:r>
            <a:r>
              <a:rPr lang="nl-NL" err="1"/>
              <a:t>installation</a:t>
            </a:r>
            <a:r>
              <a:rPr lang="nl-NL"/>
              <a:t> hardware. For </a:t>
            </a:r>
            <a:r>
              <a:rPr lang="nl-NL" err="1"/>
              <a:t>example</a:t>
            </a:r>
            <a:r>
              <a:rPr lang="nl-NL"/>
              <a:t>, </a:t>
            </a:r>
            <a:r>
              <a:rPr lang="nl-NL" err="1"/>
              <a:t>changing</a:t>
            </a:r>
            <a:r>
              <a:rPr lang="nl-NL"/>
              <a:t> </a:t>
            </a:r>
            <a:r>
              <a:rPr lang="nl-NL" err="1"/>
              <a:t>the</a:t>
            </a:r>
            <a:r>
              <a:rPr lang="nl-NL"/>
              <a:t> </a:t>
            </a:r>
            <a:r>
              <a:rPr lang="nl-NL" err="1"/>
              <a:t>supply</a:t>
            </a:r>
            <a:r>
              <a:rPr lang="nl-NL"/>
              <a:t> </a:t>
            </a:r>
            <a:r>
              <a:rPr lang="nl-NL" err="1"/>
              <a:t>temperature</a:t>
            </a:r>
            <a:r>
              <a:rPr lang="nl-NL"/>
              <a:t> of a gas-</a:t>
            </a:r>
            <a:r>
              <a:rPr lang="nl-NL" err="1"/>
              <a:t>fired</a:t>
            </a:r>
            <a:r>
              <a:rPr lang="nl-NL"/>
              <a:t> boiler is </a:t>
            </a:r>
            <a:r>
              <a:rPr lang="nl-NL" err="1"/>
              <a:t>much</a:t>
            </a:r>
            <a:r>
              <a:rPr lang="nl-NL"/>
              <a:t> </a:t>
            </a:r>
            <a:r>
              <a:rPr lang="nl-NL" err="1"/>
              <a:t>easier</a:t>
            </a:r>
            <a:r>
              <a:rPr lang="nl-NL"/>
              <a:t> </a:t>
            </a:r>
            <a:r>
              <a:rPr lang="nl-NL" err="1"/>
              <a:t>than</a:t>
            </a:r>
            <a:r>
              <a:rPr lang="nl-NL"/>
              <a:t> </a:t>
            </a:r>
            <a:r>
              <a:rPr lang="nl-NL" err="1"/>
              <a:t>changing</a:t>
            </a:r>
            <a:r>
              <a:rPr lang="nl-NL"/>
              <a:t> </a:t>
            </a:r>
            <a:r>
              <a:rPr lang="nl-NL" err="1"/>
              <a:t>the</a:t>
            </a:r>
            <a:r>
              <a:rPr lang="nl-NL"/>
              <a:t> gas-</a:t>
            </a:r>
            <a:r>
              <a:rPr lang="nl-NL" err="1"/>
              <a:t>fired</a:t>
            </a:r>
            <a:r>
              <a:rPr lang="nl-NL"/>
              <a:t> boiler </a:t>
            </a:r>
            <a:r>
              <a:rPr lang="nl-NL" err="1"/>
              <a:t>for</a:t>
            </a:r>
            <a:r>
              <a:rPr lang="nl-NL"/>
              <a:t> a heat pump (</a:t>
            </a:r>
            <a:r>
              <a:rPr lang="nl-NL" err="1"/>
              <a:t>which</a:t>
            </a:r>
            <a:r>
              <a:rPr lang="nl-NL"/>
              <a:t> </a:t>
            </a:r>
            <a:r>
              <a:rPr lang="nl-NL" err="1"/>
              <a:t>often</a:t>
            </a:r>
            <a:r>
              <a:rPr lang="nl-NL"/>
              <a:t> </a:t>
            </a:r>
            <a:r>
              <a:rPr lang="nl-NL" err="1"/>
              <a:t>also</a:t>
            </a:r>
            <a:r>
              <a:rPr lang="nl-NL"/>
              <a:t> </a:t>
            </a:r>
            <a:r>
              <a:rPr lang="nl-NL" err="1"/>
              <a:t>implies</a:t>
            </a:r>
            <a:r>
              <a:rPr lang="nl-NL"/>
              <a:t> </a:t>
            </a:r>
            <a:r>
              <a:rPr lang="nl-NL" err="1"/>
              <a:t>changing</a:t>
            </a:r>
            <a:r>
              <a:rPr lang="nl-NL"/>
              <a:t> </a:t>
            </a:r>
            <a:r>
              <a:rPr lang="nl-NL" err="1"/>
              <a:t>the</a:t>
            </a:r>
            <a:r>
              <a:rPr lang="nl-NL"/>
              <a:t> </a:t>
            </a:r>
            <a:r>
              <a:rPr lang="nl-NL" err="1"/>
              <a:t>hydronic</a:t>
            </a:r>
            <a:r>
              <a:rPr lang="nl-NL"/>
              <a:t> heat </a:t>
            </a:r>
            <a:r>
              <a:rPr lang="nl-NL" err="1"/>
              <a:t>distribution</a:t>
            </a:r>
            <a:r>
              <a:rPr lang="nl-NL"/>
              <a:t> system </a:t>
            </a:r>
            <a:r>
              <a:rPr lang="nl-NL" err="1"/>
              <a:t>and</a:t>
            </a:r>
            <a:r>
              <a:rPr lang="nl-NL"/>
              <a:t> </a:t>
            </a:r>
            <a:r>
              <a:rPr lang="nl-NL" err="1"/>
              <a:t>sometimes</a:t>
            </a:r>
            <a:r>
              <a:rPr lang="nl-NL"/>
              <a:t> even </a:t>
            </a:r>
            <a:r>
              <a:rPr lang="nl-NL" err="1"/>
              <a:t>requires</a:t>
            </a:r>
            <a:r>
              <a:rPr lang="nl-NL"/>
              <a:t> </a:t>
            </a:r>
            <a:r>
              <a:rPr lang="nl-NL" err="1"/>
              <a:t>changing</a:t>
            </a:r>
            <a:r>
              <a:rPr lang="nl-NL"/>
              <a:t> heat </a:t>
            </a:r>
            <a:r>
              <a:rPr lang="nl-NL" err="1"/>
              <a:t>distribution</a:t>
            </a:r>
            <a:r>
              <a:rPr lang="nl-NL"/>
              <a:t> of </a:t>
            </a:r>
            <a:r>
              <a:rPr lang="nl-NL" err="1"/>
              <a:t>the</a:t>
            </a:r>
            <a:r>
              <a:rPr lang="nl-NL"/>
              <a:t> </a:t>
            </a:r>
            <a:r>
              <a:rPr lang="nl-NL" err="1"/>
              <a:t>the</a:t>
            </a:r>
            <a:r>
              <a:rPr lang="nl-NL"/>
              <a:t> building </a:t>
            </a:r>
            <a:r>
              <a:rPr lang="nl-NL" err="1"/>
              <a:t>envelope</a:t>
            </a:r>
            <a:r>
              <a:rPr lang="nl-NL"/>
              <a:t>.</a:t>
            </a:r>
          </a:p>
        </p:txBody>
      </p:sp>
      <p:sp>
        <p:nvSpPr>
          <p:cNvPr id="4" name="Slide Number Placeholder 3"/>
          <p:cNvSpPr>
            <a:spLocks noGrp="1"/>
          </p:cNvSpPr>
          <p:nvPr>
            <p:ph type="sldNum" sz="quarter" idx="5"/>
          </p:nvPr>
        </p:nvSpPr>
        <p:spPr/>
        <p:txBody>
          <a:bodyPr/>
          <a:lstStyle/>
          <a:p>
            <a:fld id="{FAA21D2F-8C2F-F245-AE96-3E43BC318AAF}" type="slidenum">
              <a:rPr lang="nl-NL" smtClean="0"/>
              <a:t>3</a:t>
            </a:fld>
            <a:endParaRPr lang="nl-NL"/>
          </a:p>
        </p:txBody>
      </p:sp>
    </p:spTree>
    <p:extLst>
      <p:ext uri="{BB962C8B-B14F-4D97-AF65-F5344CB8AC3E}">
        <p14:creationId xmlns:p14="http://schemas.microsoft.com/office/powerpoint/2010/main" val="369722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Model </a:t>
            </a:r>
            <a:r>
              <a:rPr lang="nl-NL" err="1"/>
              <a:t>paramters</a:t>
            </a:r>
            <a:r>
              <a:rPr lang="nl-NL"/>
              <a:t> are </a:t>
            </a:r>
            <a:r>
              <a:rPr lang="nl-NL" err="1"/>
              <a:t>formatted</a:t>
            </a:r>
            <a:r>
              <a:rPr lang="nl-NL"/>
              <a:t> in </a:t>
            </a:r>
            <a:r>
              <a:rPr lang="nl-NL" b="0" i="0">
                <a:solidFill>
                  <a:srgbClr val="B1D249"/>
                </a:solidFill>
              </a:rPr>
              <a:t>green</a:t>
            </a:r>
          </a:p>
          <a:p>
            <a:r>
              <a:rPr lang="nl-NL"/>
              <a:t>Time series data is has a </a:t>
            </a:r>
            <a:r>
              <a:rPr lang="nl-NL" err="1"/>
              <a:t>subscript</a:t>
            </a:r>
            <a:r>
              <a:rPr lang="nl-NL"/>
              <a:t> t; e.g. </a:t>
            </a:r>
            <a:r>
              <a:rPr lang="nl-NL" err="1"/>
              <a:t>T</a:t>
            </a:r>
            <a:r>
              <a:rPr lang="nl-NL" baseline="-25000" err="1"/>
              <a:t>in;t</a:t>
            </a:r>
            <a:r>
              <a:rPr lang="nl-NL"/>
              <a:t> is T</a:t>
            </a:r>
            <a:r>
              <a:rPr lang="nl-NL" baseline="-25000"/>
              <a:t>in</a:t>
            </a:r>
            <a:r>
              <a:rPr lang="nl-NL"/>
              <a:t> (</a:t>
            </a:r>
            <a:r>
              <a:rPr lang="nl-NL" err="1"/>
              <a:t>the</a:t>
            </a:r>
            <a:r>
              <a:rPr lang="nl-NL"/>
              <a:t> </a:t>
            </a:r>
            <a:r>
              <a:rPr lang="nl-NL" err="1"/>
              <a:t>average</a:t>
            </a:r>
            <a:r>
              <a:rPr lang="nl-NL"/>
              <a:t> indoor </a:t>
            </a:r>
            <a:r>
              <a:rPr lang="nl-NL" err="1"/>
              <a:t>temperature</a:t>
            </a:r>
            <a:r>
              <a:rPr lang="nl-NL"/>
              <a:t>) at time interval t. Time </a:t>
            </a:r>
            <a:r>
              <a:rPr lang="nl-NL" err="1"/>
              <a:t>intervals</a:t>
            </a:r>
            <a:r>
              <a:rPr lang="nl-NL"/>
              <a:t> last a </a:t>
            </a:r>
            <a:r>
              <a:rPr lang="nl-NL" err="1"/>
              <a:t>duration</a:t>
            </a:r>
            <a:r>
              <a:rPr lang="nl-NL"/>
              <a:t> </a:t>
            </a:r>
            <a:r>
              <a:rPr lang="el-GR" sz="2400">
                <a:solidFill>
                  <a:srgbClr val="1EBCC5"/>
                </a:solidFill>
                <a:latin typeface="Calibri" panose="020F0502020204030204" pitchFamily="34" charset="0"/>
                <a:ea typeface="Roboto" panose="020B0604020202020204" charset="0"/>
                <a:cs typeface="Calibri" panose="020F0502020204030204" pitchFamily="34" charset="0"/>
              </a:rPr>
              <a:t>Δ</a:t>
            </a:r>
            <a:r>
              <a:rPr lang="nl-NL" sz="2400">
                <a:solidFill>
                  <a:srgbClr val="1EBCC5"/>
                </a:solidFill>
                <a:latin typeface="Roboto" panose="020B0604020202020204" charset="0"/>
                <a:ea typeface="Roboto" panose="020B0604020202020204" charset="0"/>
              </a:rPr>
              <a:t>t.</a:t>
            </a:r>
          </a:p>
          <a:p>
            <a:endParaRPr lang="nl-NL" sz="2400">
              <a:solidFill>
                <a:srgbClr val="1EBCC5"/>
              </a:solidFill>
              <a:latin typeface="Roboto" panose="020B0604020202020204" charset="0"/>
              <a:ea typeface="Roboto" panose="020B0604020202020204" charset="0"/>
            </a:endParaRPr>
          </a:p>
          <a:p>
            <a:br>
              <a:rPr lang="nl-NL"/>
            </a:br>
            <a:r>
              <a:rPr lang="nl-NL"/>
              <a:t>N.B. </a:t>
            </a:r>
            <a:r>
              <a:rPr lang="nl-NL" err="1"/>
              <a:t>This</a:t>
            </a:r>
            <a:r>
              <a:rPr lang="nl-NL"/>
              <a:t> is </a:t>
            </a:r>
            <a:r>
              <a:rPr lang="nl-NL" err="1"/>
              <a:t>the</a:t>
            </a:r>
            <a:r>
              <a:rPr lang="nl-NL"/>
              <a:t> most </a:t>
            </a:r>
            <a:r>
              <a:rPr lang="nl-NL" err="1"/>
              <a:t>simple</a:t>
            </a:r>
            <a:r>
              <a:rPr lang="nl-NL"/>
              <a:t> building model; </a:t>
            </a:r>
            <a:r>
              <a:rPr lang="nl-NL" err="1"/>
              <a:t>the</a:t>
            </a:r>
            <a:r>
              <a:rPr lang="nl-NL"/>
              <a:t> effect of wind (a factor in </a:t>
            </a:r>
            <a:r>
              <a:rPr lang="nl-NL" err="1"/>
              <a:t>infiltration</a:t>
            </a:r>
            <a:r>
              <a:rPr lang="nl-NL"/>
              <a:t>) </a:t>
            </a:r>
            <a:r>
              <a:rPr lang="nl-NL" err="1"/>
              <a:t>and</a:t>
            </a:r>
            <a:r>
              <a:rPr lang="nl-NL"/>
              <a:t> changes in </a:t>
            </a:r>
            <a:r>
              <a:rPr lang="nl-NL" err="1"/>
              <a:t>ventilation</a:t>
            </a:r>
            <a:r>
              <a:rPr lang="nl-NL"/>
              <a:t> </a:t>
            </a:r>
            <a:r>
              <a:rPr lang="nl-NL" err="1"/>
              <a:t>behaviour</a:t>
            </a:r>
            <a:r>
              <a:rPr lang="nl-NL"/>
              <a:t> are </a:t>
            </a:r>
            <a:r>
              <a:rPr lang="nl-NL" err="1"/>
              <a:t>modelled</a:t>
            </a:r>
            <a:r>
              <a:rPr lang="nl-NL"/>
              <a:t> via </a:t>
            </a:r>
            <a:r>
              <a:rPr lang="nl-NL" err="1"/>
              <a:t>effective</a:t>
            </a:r>
            <a:r>
              <a:rPr lang="nl-NL"/>
              <a:t> outdoor </a:t>
            </a:r>
            <a:r>
              <a:rPr lang="nl-NL" err="1"/>
              <a:t>temperature</a:t>
            </a:r>
            <a:r>
              <a:rPr lang="nl-NL"/>
              <a:t> (</a:t>
            </a:r>
            <a:r>
              <a:rPr lang="nl-NL" err="1"/>
              <a:t>T</a:t>
            </a:r>
            <a:r>
              <a:rPr lang="nl-NL" baseline="-25000" err="1"/>
              <a:t>out;eff;t</a:t>
            </a:r>
            <a:r>
              <a:rPr lang="nl-NL"/>
              <a:t>), </a:t>
            </a:r>
            <a:r>
              <a:rPr lang="nl-NL" err="1"/>
              <a:t>where</a:t>
            </a:r>
            <a:r>
              <a:rPr lang="nl-NL"/>
              <a:t> </a:t>
            </a:r>
            <a:r>
              <a:rPr lang="nl-NL" err="1"/>
              <a:t>accurding</a:t>
            </a:r>
            <a:r>
              <a:rPr lang="nl-NL"/>
              <a:t> </a:t>
            </a:r>
            <a:r>
              <a:rPr lang="nl-NL" err="1"/>
              <a:t>to</a:t>
            </a:r>
            <a:r>
              <a:rPr lang="nl-NL"/>
              <a:t> KNMI research, </a:t>
            </a:r>
            <a:r>
              <a:rPr lang="nl-NL" err="1"/>
              <a:t>the</a:t>
            </a:r>
            <a:r>
              <a:rPr lang="nl-NL"/>
              <a:t> best </a:t>
            </a:r>
            <a:r>
              <a:rPr lang="nl-NL" err="1"/>
              <a:t>simple</a:t>
            </a:r>
            <a:r>
              <a:rPr lang="nl-NL"/>
              <a:t> </a:t>
            </a:r>
            <a:r>
              <a:rPr lang="nl-NL" err="1"/>
              <a:t>approsimation</a:t>
            </a:r>
            <a:r>
              <a:rPr lang="nl-NL"/>
              <a:t> is </a:t>
            </a:r>
            <a:r>
              <a:rPr lang="nl-NL" err="1"/>
              <a:t>T</a:t>
            </a:r>
            <a:r>
              <a:rPr lang="nl-NL" baseline="-25000" err="1"/>
              <a:t>out;eff;t</a:t>
            </a:r>
            <a:r>
              <a:rPr lang="nl-NL" baseline="-25000"/>
              <a:t> </a:t>
            </a:r>
            <a:r>
              <a:rPr lang="nl-NL"/>
              <a:t>[</a:t>
            </a:r>
            <a:r>
              <a:rPr lang="nl-NL">
                <a:latin typeface="Calibri" panose="020F0502020204030204" pitchFamily="34" charset="0"/>
                <a:cs typeface="Calibri" panose="020F0502020204030204" pitchFamily="34" charset="0"/>
              </a:rPr>
              <a:t>°C</a:t>
            </a:r>
            <a:r>
              <a:rPr lang="nl-NL"/>
              <a:t>] =  </a:t>
            </a:r>
            <a:r>
              <a:rPr lang="nl-NL" err="1"/>
              <a:t>T</a:t>
            </a:r>
            <a:r>
              <a:rPr lang="nl-NL" baseline="-25000" err="1"/>
              <a:t>out;eff;t</a:t>
            </a:r>
            <a:r>
              <a:rPr lang="nl-NL" baseline="-25000"/>
              <a:t> </a:t>
            </a:r>
            <a:r>
              <a:rPr lang="nl-NL"/>
              <a:t>– 2/3* u</a:t>
            </a:r>
            <a:r>
              <a:rPr lang="nl-NL" baseline="-25000"/>
              <a:t>t</a:t>
            </a:r>
            <a:r>
              <a:rPr lang="nl-NL"/>
              <a:t> [m/s], </a:t>
            </a:r>
            <a:r>
              <a:rPr lang="nl-NL" err="1"/>
              <a:t>where</a:t>
            </a:r>
            <a:r>
              <a:rPr lang="nl-NL"/>
              <a:t> u</a:t>
            </a:r>
            <a:r>
              <a:rPr lang="nl-NL" baseline="-25000"/>
              <a:t>t</a:t>
            </a:r>
            <a:r>
              <a:rPr lang="nl-NL"/>
              <a:t> is </a:t>
            </a:r>
            <a:r>
              <a:rPr lang="nl-NL" err="1"/>
              <a:t>the</a:t>
            </a:r>
            <a:r>
              <a:rPr lang="nl-NL"/>
              <a:t> </a:t>
            </a:r>
            <a:r>
              <a:rPr lang="nl-NL" err="1"/>
              <a:t>average</a:t>
            </a:r>
            <a:r>
              <a:rPr lang="nl-NL"/>
              <a:t> wind speed </a:t>
            </a:r>
            <a:r>
              <a:rPr lang="nl-NL" err="1"/>
              <a:t>during</a:t>
            </a:r>
            <a:r>
              <a:rPr lang="nl-NL"/>
              <a:t> time interval t. In more </a:t>
            </a:r>
            <a:r>
              <a:rPr lang="nl-NL" err="1"/>
              <a:t>refines</a:t>
            </a:r>
            <a:r>
              <a:rPr lang="nl-NL"/>
              <a:t> </a:t>
            </a:r>
            <a:r>
              <a:rPr lang="nl-NL" err="1"/>
              <a:t>models</a:t>
            </a:r>
            <a:r>
              <a:rPr lang="nl-NL"/>
              <a:t>, we </a:t>
            </a:r>
            <a:r>
              <a:rPr lang="nl-NL" err="1"/>
              <a:t>will</a:t>
            </a:r>
            <a:r>
              <a:rPr lang="nl-NL"/>
              <a:t> </a:t>
            </a:r>
            <a:r>
              <a:rPr lang="nl-NL" err="1"/>
              <a:t>try</a:t>
            </a:r>
            <a:r>
              <a:rPr lang="nl-NL"/>
              <a:t> </a:t>
            </a:r>
            <a:r>
              <a:rPr lang="nl-NL" err="1"/>
              <a:t>to</a:t>
            </a:r>
            <a:r>
              <a:rPr lang="nl-NL"/>
              <a:t> separate </a:t>
            </a:r>
            <a:r>
              <a:rPr lang="nl-NL" err="1"/>
              <a:t>the</a:t>
            </a:r>
            <a:r>
              <a:rPr lang="nl-NL"/>
              <a:t> </a:t>
            </a:r>
            <a:r>
              <a:rPr lang="nl-NL" err="1"/>
              <a:t>influence</a:t>
            </a:r>
            <a:r>
              <a:rPr lang="nl-NL"/>
              <a:t> of wind on </a:t>
            </a:r>
            <a:r>
              <a:rPr lang="nl-NL" err="1"/>
              <a:t>the</a:t>
            </a:r>
            <a:r>
              <a:rPr lang="nl-NL"/>
              <a:t> home heat los as a separate model parameter </a:t>
            </a:r>
            <a:r>
              <a:rPr lang="nl-NL" err="1"/>
              <a:t>that</a:t>
            </a:r>
            <a:r>
              <a:rPr lang="nl-NL"/>
              <a:t> is </a:t>
            </a:r>
            <a:r>
              <a:rPr lang="nl-NL" err="1"/>
              <a:t>to</a:t>
            </a:r>
            <a:r>
              <a:rPr lang="nl-NL"/>
              <a:t> </a:t>
            </a:r>
            <a:r>
              <a:rPr lang="nl-NL" err="1"/>
              <a:t>be</a:t>
            </a:r>
            <a:r>
              <a:rPr lang="nl-NL"/>
              <a:t> </a:t>
            </a:r>
            <a:r>
              <a:rPr lang="nl-NL" err="1"/>
              <a:t>learned</a:t>
            </a:r>
            <a:r>
              <a:rPr lang="nl-NL"/>
              <a:t>.</a:t>
            </a: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7</a:t>
            </a:fld>
            <a:endParaRPr lang="nl-NL"/>
          </a:p>
        </p:txBody>
      </p:sp>
    </p:spTree>
    <p:extLst>
      <p:ext uri="{BB962C8B-B14F-4D97-AF65-F5344CB8AC3E}">
        <p14:creationId xmlns:p14="http://schemas.microsoft.com/office/powerpoint/2010/main" val="305073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8</a:t>
            </a:fld>
            <a:endParaRPr lang="nl-NL"/>
          </a:p>
        </p:txBody>
      </p:sp>
    </p:spTree>
    <p:extLst>
      <p:ext uri="{BB962C8B-B14F-4D97-AF65-F5344CB8AC3E}">
        <p14:creationId xmlns:p14="http://schemas.microsoft.com/office/powerpoint/2010/main" val="213501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Thermostat</a:t>
            </a:r>
            <a:r>
              <a:rPr lang="nl-NL"/>
              <a:t> setpoints </a:t>
            </a:r>
            <a:r>
              <a:rPr lang="nl-NL" err="1"/>
              <a:t>can</a:t>
            </a:r>
            <a:r>
              <a:rPr lang="nl-NL"/>
              <a:t> </a:t>
            </a:r>
            <a:r>
              <a:rPr lang="nl-NL" err="1"/>
              <a:t>be</a:t>
            </a:r>
            <a:r>
              <a:rPr lang="nl-NL"/>
              <a:t> e.g. </a:t>
            </a:r>
            <a:r>
              <a:rPr lang="nl-NL" err="1"/>
              <a:t>replayed</a:t>
            </a:r>
            <a:r>
              <a:rPr lang="nl-NL"/>
              <a:t> </a:t>
            </a:r>
            <a:r>
              <a:rPr lang="nl-NL" err="1"/>
              <a:t>from</a:t>
            </a:r>
            <a:r>
              <a:rPr lang="nl-NL"/>
              <a:t> a </a:t>
            </a:r>
            <a:r>
              <a:rPr lang="nl-NL" err="1"/>
              <a:t>previous</a:t>
            </a:r>
            <a:r>
              <a:rPr lang="nl-NL"/>
              <a:t> </a:t>
            </a:r>
            <a:r>
              <a:rPr lang="nl-NL" err="1"/>
              <a:t>year</a:t>
            </a:r>
            <a:r>
              <a:rPr lang="nl-NL"/>
              <a:t>, or </a:t>
            </a:r>
            <a:r>
              <a:rPr lang="nl-NL" err="1"/>
              <a:t>derived</a:t>
            </a:r>
            <a:r>
              <a:rPr lang="nl-NL"/>
              <a:t> </a:t>
            </a:r>
            <a:r>
              <a:rPr lang="nl-NL" err="1"/>
              <a:t>from</a:t>
            </a:r>
            <a:r>
              <a:rPr lang="nl-NL"/>
              <a:t> comfort </a:t>
            </a:r>
            <a:r>
              <a:rPr lang="nl-NL" err="1"/>
              <a:t>needs</a:t>
            </a:r>
            <a:r>
              <a:rPr lang="nl-NL"/>
              <a:t>. </a:t>
            </a:r>
            <a:r>
              <a:rPr lang="nl-NL" err="1"/>
              <a:t>This</a:t>
            </a:r>
            <a:r>
              <a:rPr lang="nl-NL"/>
              <a:t> </a:t>
            </a:r>
            <a:r>
              <a:rPr lang="nl-NL" err="1"/>
              <a:t>depends</a:t>
            </a:r>
            <a:r>
              <a:rPr lang="nl-NL"/>
              <a:t> on </a:t>
            </a:r>
            <a:r>
              <a:rPr lang="nl-NL" err="1"/>
              <a:t>the</a:t>
            </a:r>
            <a:r>
              <a:rPr lang="nl-NL"/>
              <a:t> type of </a:t>
            </a:r>
            <a:r>
              <a:rPr lang="nl-NL" err="1"/>
              <a:t>prediction</a:t>
            </a:r>
            <a:r>
              <a:rPr lang="nl-NL"/>
              <a:t> </a:t>
            </a:r>
            <a:r>
              <a:rPr lang="nl-NL" err="1"/>
              <a:t>and</a:t>
            </a:r>
            <a:r>
              <a:rPr lang="nl-NL"/>
              <a:t> </a:t>
            </a:r>
            <a:r>
              <a:rPr lang="nl-NL" err="1"/>
              <a:t>comparison</a:t>
            </a:r>
            <a:r>
              <a:rPr lang="nl-NL"/>
              <a:t> </a:t>
            </a:r>
            <a:r>
              <a:rPr lang="nl-NL" err="1"/>
              <a:t>desired</a:t>
            </a:r>
            <a:r>
              <a:rPr lang="nl-NL"/>
              <a:t>.</a:t>
            </a:r>
            <a:br>
              <a:rPr lang="nl-NL"/>
            </a:br>
            <a:r>
              <a:rPr lang="nl-NL" err="1"/>
              <a:t>Similarly</a:t>
            </a:r>
            <a:r>
              <a:rPr lang="nl-NL"/>
              <a:t>, </a:t>
            </a:r>
            <a:r>
              <a:rPr lang="nl-NL" err="1"/>
              <a:t>weather</a:t>
            </a:r>
            <a:r>
              <a:rPr lang="nl-NL"/>
              <a:t> data </a:t>
            </a:r>
            <a:r>
              <a:rPr lang="nl-NL" err="1"/>
              <a:t>can</a:t>
            </a:r>
            <a:r>
              <a:rPr lang="nl-NL"/>
              <a:t> </a:t>
            </a:r>
            <a:r>
              <a:rPr lang="nl-NL" err="1"/>
              <a:t>be</a:t>
            </a:r>
            <a:r>
              <a:rPr lang="nl-NL"/>
              <a:t> e.g. </a:t>
            </a:r>
            <a:r>
              <a:rPr lang="nl-NL" err="1"/>
              <a:t>replayed</a:t>
            </a:r>
            <a:r>
              <a:rPr lang="nl-NL"/>
              <a:t> </a:t>
            </a:r>
            <a:r>
              <a:rPr lang="nl-NL" err="1"/>
              <a:t>from</a:t>
            </a:r>
            <a:r>
              <a:rPr lang="nl-NL"/>
              <a:t> a </a:t>
            </a:r>
            <a:r>
              <a:rPr lang="nl-NL" err="1"/>
              <a:t>prvious</a:t>
            </a:r>
            <a:r>
              <a:rPr lang="nl-NL"/>
              <a:t> </a:t>
            </a:r>
            <a:r>
              <a:rPr lang="nl-NL" err="1"/>
              <a:t>year</a:t>
            </a:r>
            <a:r>
              <a:rPr lang="nl-NL"/>
              <a:t>, or </a:t>
            </a:r>
            <a:r>
              <a:rPr lang="nl-NL" err="1"/>
              <a:t>derived</a:t>
            </a:r>
            <a:r>
              <a:rPr lang="nl-NL"/>
              <a:t> </a:t>
            </a:r>
            <a:r>
              <a:rPr lang="nl-NL" err="1"/>
              <a:t>from</a:t>
            </a:r>
            <a:r>
              <a:rPr lang="nl-NL"/>
              <a:t> a pre-</a:t>
            </a:r>
            <a:r>
              <a:rPr lang="nl-NL" err="1"/>
              <a:t>determind</a:t>
            </a:r>
            <a:r>
              <a:rPr lang="nl-NL"/>
              <a:t> </a:t>
            </a:r>
            <a:r>
              <a:rPr lang="nl-NL" err="1"/>
              <a:t>average</a:t>
            </a:r>
            <a:r>
              <a:rPr lang="nl-NL"/>
              <a:t>, </a:t>
            </a:r>
            <a:r>
              <a:rPr lang="nl-NL" err="1"/>
              <a:t>also</a:t>
            </a:r>
            <a:r>
              <a:rPr lang="nl-NL"/>
              <a:t> </a:t>
            </a:r>
            <a:r>
              <a:rPr lang="nl-NL" err="1"/>
              <a:t>known</a:t>
            </a:r>
            <a:r>
              <a:rPr lang="nl-NL"/>
              <a:t> as a ‘</a:t>
            </a:r>
            <a:r>
              <a:rPr lang="nl-NL" err="1"/>
              <a:t>reference</a:t>
            </a:r>
            <a:r>
              <a:rPr lang="nl-NL"/>
              <a:t> </a:t>
            </a:r>
            <a:r>
              <a:rPr lang="nl-NL" err="1"/>
              <a:t>climate</a:t>
            </a:r>
            <a:r>
              <a:rPr lang="nl-NL"/>
              <a:t> </a:t>
            </a:r>
            <a:r>
              <a:rPr lang="nl-NL" err="1"/>
              <a:t>year</a:t>
            </a:r>
            <a:r>
              <a:rPr lang="nl-NL"/>
              <a:t>’. </a:t>
            </a:r>
            <a:r>
              <a:rPr lang="nl-NL" err="1"/>
              <a:t>Again</a:t>
            </a:r>
            <a:r>
              <a:rPr lang="nl-NL"/>
              <a:t>, </a:t>
            </a:r>
            <a:r>
              <a:rPr lang="nl-NL" err="1"/>
              <a:t>this</a:t>
            </a:r>
            <a:r>
              <a:rPr lang="nl-NL"/>
              <a:t> </a:t>
            </a:r>
            <a:r>
              <a:rPr lang="nl-NL" err="1"/>
              <a:t>depends</a:t>
            </a:r>
            <a:r>
              <a:rPr lang="nl-NL"/>
              <a:t> on </a:t>
            </a:r>
            <a:r>
              <a:rPr lang="nl-NL" err="1"/>
              <a:t>the</a:t>
            </a:r>
            <a:r>
              <a:rPr lang="nl-NL"/>
              <a:t> type of </a:t>
            </a:r>
            <a:r>
              <a:rPr lang="nl-NL" err="1"/>
              <a:t>prediction</a:t>
            </a:r>
            <a:r>
              <a:rPr lang="nl-NL"/>
              <a:t> </a:t>
            </a:r>
            <a:r>
              <a:rPr lang="nl-NL" err="1"/>
              <a:t>and</a:t>
            </a:r>
            <a:r>
              <a:rPr lang="nl-NL"/>
              <a:t> </a:t>
            </a:r>
            <a:r>
              <a:rPr lang="nl-NL" err="1"/>
              <a:t>comparison</a:t>
            </a:r>
            <a:r>
              <a:rPr lang="nl-NL"/>
              <a:t> </a:t>
            </a:r>
            <a:r>
              <a:rPr lang="nl-NL" err="1"/>
              <a:t>desired</a:t>
            </a:r>
            <a:r>
              <a:rPr lang="nl-NL"/>
              <a:t>.</a:t>
            </a:r>
          </a:p>
        </p:txBody>
      </p:sp>
      <p:sp>
        <p:nvSpPr>
          <p:cNvPr id="4" name="Slide Number Placeholder 3"/>
          <p:cNvSpPr>
            <a:spLocks noGrp="1"/>
          </p:cNvSpPr>
          <p:nvPr>
            <p:ph type="sldNum" sz="quarter" idx="5"/>
          </p:nvPr>
        </p:nvSpPr>
        <p:spPr/>
        <p:txBody>
          <a:bodyPr/>
          <a:lstStyle/>
          <a:p>
            <a:fld id="{FAA21D2F-8C2F-F245-AE96-3E43BC318AAF}" type="slidenum">
              <a:rPr lang="nl-NL" smtClean="0"/>
              <a:t>12</a:t>
            </a:fld>
            <a:endParaRPr lang="nl-NL"/>
          </a:p>
        </p:txBody>
      </p:sp>
    </p:spTree>
    <p:extLst>
      <p:ext uri="{BB962C8B-B14F-4D97-AF65-F5344CB8AC3E}">
        <p14:creationId xmlns:p14="http://schemas.microsoft.com/office/powerpoint/2010/main" val="126680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Other</a:t>
            </a:r>
            <a:r>
              <a:rPr lang="nl-NL"/>
              <a:t> </a:t>
            </a:r>
            <a:r>
              <a:rPr lang="nl-NL" err="1"/>
              <a:t>words</a:t>
            </a:r>
            <a:r>
              <a:rPr lang="nl-NL"/>
              <a:t> </a:t>
            </a:r>
            <a:r>
              <a:rPr lang="nl-NL" err="1"/>
              <a:t>used</a:t>
            </a:r>
            <a:r>
              <a:rPr lang="nl-NL"/>
              <a:t> in </a:t>
            </a:r>
            <a:r>
              <a:rPr lang="nl-NL" err="1"/>
              <a:t>the</a:t>
            </a:r>
            <a:r>
              <a:rPr lang="nl-NL"/>
              <a:t> Twomes project </a:t>
            </a:r>
            <a:r>
              <a:rPr lang="nl-NL" err="1"/>
              <a:t>for</a:t>
            </a:r>
            <a:r>
              <a:rPr lang="nl-NL"/>
              <a:t> ‘data </a:t>
            </a:r>
            <a:r>
              <a:rPr lang="nl-NL" err="1"/>
              <a:t>observation</a:t>
            </a:r>
            <a:r>
              <a:rPr lang="nl-NL"/>
              <a:t>’ in </a:t>
            </a:r>
            <a:r>
              <a:rPr lang="nl-NL" err="1"/>
              <a:t>the</a:t>
            </a:r>
            <a:r>
              <a:rPr lang="nl-NL"/>
              <a:t> project are </a:t>
            </a:r>
            <a:r>
              <a:rPr lang="nl-NL" err="1"/>
              <a:t>also</a:t>
            </a:r>
            <a:r>
              <a:rPr lang="nl-NL"/>
              <a:t> ‘data monitoring’ (in ‘energy data monitoring’) </a:t>
            </a:r>
            <a:r>
              <a:rPr lang="nl-NL" err="1"/>
              <a:t>and</a:t>
            </a:r>
            <a:r>
              <a:rPr lang="nl-NL"/>
              <a:t> ‘</a:t>
            </a:r>
            <a:r>
              <a:rPr lang="nl-NL" err="1"/>
              <a:t>acquire</a:t>
            </a:r>
            <a:r>
              <a:rPr lang="nl-NL"/>
              <a:t>’ (in ‘WP2 Data </a:t>
            </a:r>
            <a:r>
              <a:rPr lang="nl-NL" err="1"/>
              <a:t>acquisition</a:t>
            </a:r>
            <a:r>
              <a:rPr lang="nl-NL"/>
              <a:t>’).</a:t>
            </a:r>
          </a:p>
        </p:txBody>
      </p:sp>
      <p:sp>
        <p:nvSpPr>
          <p:cNvPr id="4" name="Slide Number Placeholder 3"/>
          <p:cNvSpPr>
            <a:spLocks noGrp="1"/>
          </p:cNvSpPr>
          <p:nvPr>
            <p:ph type="sldNum" sz="quarter" idx="5"/>
          </p:nvPr>
        </p:nvSpPr>
        <p:spPr/>
        <p:txBody>
          <a:bodyPr/>
          <a:lstStyle/>
          <a:p>
            <a:fld id="{FAA21D2F-8C2F-F245-AE96-3E43BC318AAF}" type="slidenum">
              <a:rPr lang="nl-NL" smtClean="0"/>
              <a:t>13</a:t>
            </a:fld>
            <a:endParaRPr lang="nl-NL"/>
          </a:p>
        </p:txBody>
      </p:sp>
    </p:spTree>
    <p:extLst>
      <p:ext uri="{BB962C8B-B14F-4D97-AF65-F5344CB8AC3E}">
        <p14:creationId xmlns:p14="http://schemas.microsoft.com/office/powerpoint/2010/main" val="81086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Effective</a:t>
            </a:r>
            <a:r>
              <a:rPr lang="nl-NL"/>
              <a:t> outdoor </a:t>
            </a:r>
            <a:r>
              <a:rPr lang="nl-NL" err="1"/>
              <a:t>temperature</a:t>
            </a:r>
            <a:r>
              <a:rPr lang="nl-NL"/>
              <a:t> </a:t>
            </a:r>
            <a:r>
              <a:rPr lang="nl-NL" err="1"/>
              <a:t>calculation</a:t>
            </a:r>
            <a:r>
              <a:rPr lang="nl-NL"/>
              <a:t> </a:t>
            </a:r>
            <a:r>
              <a:rPr lang="nl-NL" err="1"/>
              <a:t>correction</a:t>
            </a:r>
            <a:r>
              <a:rPr lang="nl-NL"/>
              <a:t> factor is </a:t>
            </a:r>
            <a:r>
              <a:rPr lang="nl-NL" err="1"/>
              <a:t>derived</a:t>
            </a:r>
            <a:r>
              <a:rPr lang="nl-NL"/>
              <a:t> </a:t>
            </a:r>
            <a:r>
              <a:rPr lang="nl-NL" err="1"/>
              <a:t>from</a:t>
            </a:r>
            <a:r>
              <a:rPr lang="nl-NL"/>
              <a:t> </a:t>
            </a:r>
            <a:r>
              <a:rPr lang="nl-NL" b="0" i="0">
                <a:solidFill>
                  <a:srgbClr val="3A3A3A"/>
                </a:solidFill>
                <a:effectLst/>
                <a:latin typeface="Sans"/>
              </a:rPr>
              <a:t>N Wever. Effectieve temperatuur en graaddagen, klimatologie en klimaatscenario\'s</a:t>
            </a:r>
            <a:br>
              <a:rPr lang="nl-NL"/>
            </a:br>
            <a:r>
              <a:rPr lang="nl-NL" b="0" i="0">
                <a:solidFill>
                  <a:srgbClr val="3A3A3A"/>
                </a:solidFill>
                <a:effectLst/>
                <a:latin typeface="Sans"/>
              </a:rPr>
              <a:t>KNMI </a:t>
            </a:r>
            <a:r>
              <a:rPr lang="nl-NL" b="0" i="0" err="1">
                <a:solidFill>
                  <a:srgbClr val="3A3A3A"/>
                </a:solidFill>
                <a:effectLst/>
                <a:latin typeface="Sans"/>
              </a:rPr>
              <a:t>number</a:t>
            </a:r>
            <a:r>
              <a:rPr lang="nl-NL" b="0" i="0">
                <a:solidFill>
                  <a:srgbClr val="3A3A3A"/>
                </a:solidFill>
                <a:effectLst/>
                <a:latin typeface="Sans"/>
              </a:rPr>
              <a:t>: PUBL-219, </a:t>
            </a:r>
            <a:r>
              <a:rPr lang="nl-NL" b="0" i="0" err="1">
                <a:solidFill>
                  <a:srgbClr val="3A3A3A"/>
                </a:solidFill>
                <a:effectLst/>
                <a:latin typeface="Sans"/>
              </a:rPr>
              <a:t>Year</a:t>
            </a:r>
            <a:r>
              <a:rPr lang="nl-NL" b="0" i="0">
                <a:solidFill>
                  <a:srgbClr val="3A3A3A"/>
                </a:solidFill>
                <a:effectLst/>
                <a:latin typeface="Sans"/>
              </a:rPr>
              <a:t>: 2008. </a:t>
            </a:r>
            <a:r>
              <a:rPr lang="nl-NL"/>
              <a:t>https://cdn.knmi.nl/knmi/pdf/bibliotheek/knmipubmetnummer/knmipub219.pdf </a:t>
            </a:r>
          </a:p>
        </p:txBody>
      </p:sp>
      <p:sp>
        <p:nvSpPr>
          <p:cNvPr id="4" name="Slide Number Placeholder 3"/>
          <p:cNvSpPr>
            <a:spLocks noGrp="1"/>
          </p:cNvSpPr>
          <p:nvPr>
            <p:ph type="sldNum" sz="quarter" idx="5"/>
          </p:nvPr>
        </p:nvSpPr>
        <p:spPr/>
        <p:txBody>
          <a:bodyPr/>
          <a:lstStyle/>
          <a:p>
            <a:fld id="{FAA21D2F-8C2F-F245-AE96-3E43BC318AAF}" type="slidenum">
              <a:rPr lang="nl-NL" smtClean="0"/>
              <a:t>17</a:t>
            </a:fld>
            <a:endParaRPr lang="nl-NL"/>
          </a:p>
        </p:txBody>
      </p:sp>
    </p:spTree>
    <p:extLst>
      <p:ext uri="{BB962C8B-B14F-4D97-AF65-F5344CB8AC3E}">
        <p14:creationId xmlns:p14="http://schemas.microsoft.com/office/powerpoint/2010/main" val="181580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a:effectLst/>
                <a:latin typeface="Segoe UI" panose="020B0502040204020203" pitchFamily="34" charset="0"/>
              </a:rPr>
              <a:t>I </a:t>
            </a:r>
            <a:r>
              <a:rPr lang="nl-NL" sz="1800" err="1">
                <a:effectLst/>
                <a:latin typeface="Segoe UI" panose="020B0502040204020203" pitchFamily="34" charset="0"/>
              </a:rPr>
              <a:t>need</a:t>
            </a:r>
            <a:r>
              <a:rPr lang="nl-NL" sz="1800">
                <a:effectLst/>
                <a:latin typeface="Segoe UI" panose="020B0502040204020203" pitchFamily="34" charset="0"/>
              </a:rPr>
              <a:t> </a:t>
            </a:r>
            <a:r>
              <a:rPr lang="nl-NL" sz="1800" err="1">
                <a:effectLst/>
                <a:latin typeface="Segoe UI" panose="020B0502040204020203" pitchFamily="34" charset="0"/>
              </a:rPr>
              <a:t>to</a:t>
            </a:r>
            <a:r>
              <a:rPr lang="nl-NL" sz="1800">
                <a:effectLst/>
                <a:latin typeface="Segoe UI" panose="020B0502040204020203" pitchFamily="34" charset="0"/>
              </a:rPr>
              <a:t> </a:t>
            </a:r>
            <a:r>
              <a:rPr lang="nl-NL" sz="1800" err="1">
                <a:effectLst/>
                <a:latin typeface="Segoe UI" panose="020B0502040204020203" pitchFamily="34" charset="0"/>
              </a:rPr>
              <a:t>figure</a:t>
            </a:r>
            <a:r>
              <a:rPr lang="nl-NL" sz="1800">
                <a:effectLst/>
                <a:latin typeface="Segoe UI" panose="020B0502040204020203" pitchFamily="34" charset="0"/>
              </a:rPr>
              <a:t> out </a:t>
            </a:r>
            <a:r>
              <a:rPr lang="nl-NL" sz="1800" err="1">
                <a:effectLst/>
                <a:latin typeface="Segoe UI" panose="020B0502040204020203" pitchFamily="34" charset="0"/>
              </a:rPr>
              <a:t>what</a:t>
            </a:r>
            <a:r>
              <a:rPr lang="nl-NL" sz="1800">
                <a:effectLst/>
                <a:latin typeface="Segoe UI" panose="020B0502040204020203" pitchFamily="34" charset="0"/>
              </a:rPr>
              <a:t> we </a:t>
            </a:r>
            <a:r>
              <a:rPr lang="nl-NL" sz="1800" err="1">
                <a:effectLst/>
                <a:latin typeface="Segoe UI" panose="020B0502040204020203" pitchFamily="34" charset="0"/>
              </a:rPr>
              <a:t>really</a:t>
            </a:r>
            <a:r>
              <a:rPr lang="nl-NL" sz="1800">
                <a:effectLst/>
                <a:latin typeface="Segoe UI" panose="020B0502040204020203" pitchFamily="34" charset="0"/>
              </a:rPr>
              <a:t> </a:t>
            </a:r>
            <a:r>
              <a:rPr lang="nl-NL" sz="1800" err="1">
                <a:effectLst/>
                <a:latin typeface="Segoe UI" panose="020B0502040204020203" pitchFamily="34" charset="0"/>
              </a:rPr>
              <a:t>measure</a:t>
            </a:r>
            <a:r>
              <a:rPr lang="nl-NL" sz="1800">
                <a:effectLst/>
                <a:latin typeface="Segoe UI" panose="020B0502040204020203" pitchFamily="34" charset="0"/>
              </a:rPr>
              <a:t> here: [Nm^3], or [</a:t>
            </a:r>
            <a:r>
              <a:rPr lang="nl-NL" sz="1800" err="1">
                <a:effectLst/>
                <a:latin typeface="Segoe UI" panose="020B0502040204020203" pitchFamily="34" charset="0"/>
              </a:rPr>
              <a:t>Geq</a:t>
            </a:r>
            <a:r>
              <a:rPr lang="nl-NL" sz="1800">
                <a:effectLst/>
                <a:latin typeface="Segoe UI" panose="020B0502040204020203" pitchFamily="34" charset="0"/>
              </a:rPr>
              <a:t>]. </a:t>
            </a:r>
            <a:endParaRPr lang="nl-NL" sz="1800">
              <a:effectLst/>
              <a:latin typeface="Arial" panose="020B0604020202020204" pitchFamily="34" charset="0"/>
            </a:endParaRPr>
          </a:p>
          <a:p>
            <a:r>
              <a:rPr lang="nl-NL" sz="1800">
                <a:effectLst/>
                <a:latin typeface="Segoe UI" panose="020B0502040204020203" pitchFamily="34" charset="0"/>
              </a:rPr>
              <a:t>"- Normaal m3 (Nm3): Idem bij een druk van 101,325 kPa (of 1,01325 bar) en 0 °C. Deze kubieke meter wordt als Normaal m3 omschreven in norm met nummer 5024-1976(E) van de Internationale Organisatie voor Standaardisatie (ISO);</a:t>
            </a:r>
            <a:endParaRPr lang="nl-NL" sz="1800">
              <a:effectLst/>
              <a:latin typeface="Arial" panose="020B0604020202020204" pitchFamily="34" charset="0"/>
            </a:endParaRPr>
          </a:p>
          <a:p>
            <a:r>
              <a:rPr lang="nl-NL" sz="1800">
                <a:effectLst/>
                <a:latin typeface="Segoe UI" panose="020B0502040204020203" pitchFamily="34" charset="0"/>
              </a:rPr>
              <a:t>- Gronings-aardgasequivalent (</a:t>
            </a:r>
            <a:r>
              <a:rPr lang="nl-NL" sz="1800" err="1">
                <a:effectLst/>
                <a:latin typeface="Segoe UI" panose="020B0502040204020203" pitchFamily="34" charset="0"/>
              </a:rPr>
              <a:t>Geq</a:t>
            </a:r>
            <a:r>
              <a:rPr lang="nl-NL" sz="1800">
                <a:effectLst/>
                <a:latin typeface="Segoe UI" panose="020B0502040204020203" pitchFamily="34" charset="0"/>
              </a:rPr>
              <a:t>): Om te kunnen rekenen met volumes aardgas van verschillende kwaliteit worden deze herleid tot een Gronings-aardgasequivalent. Op basis van het verschil in verbrandingswarmte van de diverse gaskwaliteiten wordt deze omgerekend tot een (fictief) volume van Groningen kwaliteit (dat is 35,17 megajoule (MJ) per m3 van 0 °C en 101,325 kPa, of 1,01325 bar). Bijvoorbeeld: Eén Nm3 gas met een verbrandingswaarde van 36,5 MJ is 36,5/35,17 is 1,0378 Nm3 </a:t>
            </a:r>
            <a:r>
              <a:rPr lang="nl-NL" sz="1800" err="1">
                <a:effectLst/>
                <a:latin typeface="Segoe UI" panose="020B0502040204020203" pitchFamily="34" charset="0"/>
              </a:rPr>
              <a:t>Geq</a:t>
            </a:r>
            <a:r>
              <a:rPr lang="nl-NL" sz="1800">
                <a:effectLst/>
                <a:latin typeface="Segoe UI" panose="020B0502040204020203" pitchFamily="34" charset="0"/>
              </a:rPr>
              <a:t>."</a:t>
            </a:r>
            <a:endParaRPr lang="nl-NL" sz="1800">
              <a:effectLst/>
              <a:latin typeface="Arial" panose="020B0604020202020204" pitchFamily="34" charset="0"/>
            </a:endParaRPr>
          </a:p>
          <a:p>
            <a:r>
              <a:rPr lang="nl-NL" sz="1800">
                <a:effectLst/>
                <a:latin typeface="Segoe UI" panose="020B0502040204020203" pitchFamily="34" charset="0"/>
              </a:rPr>
              <a:t>Source: https://nl.wikipedia.org/wiki/Aardgaswinning_in_Nederland</a:t>
            </a:r>
          </a:p>
          <a:p>
            <a:endParaRPr lang="nl-NL" sz="1800">
              <a:effectLst/>
              <a:latin typeface="Segoe UI" panose="020B0502040204020203" pitchFamily="34" charset="0"/>
            </a:endParaRPr>
          </a:p>
          <a:p>
            <a:r>
              <a:rPr lang="nl-NL" sz="1800">
                <a:effectLst/>
                <a:latin typeface="Segoe UI" panose="020B0502040204020203" pitchFamily="34" charset="0"/>
              </a:rPr>
              <a:t>De DSMR5 standaard voor de slimme meter schrijft voor dat de P1 poort elke seconde de laatst ontvangen 5-minuten waarde &amp; timestamp doorgeeft|: "Last 5-minute </a:t>
            </a:r>
            <a:r>
              <a:rPr lang="nl-NL" sz="1800" err="1">
                <a:effectLst/>
                <a:latin typeface="Segoe UI" panose="020B0502040204020203" pitchFamily="34" charset="0"/>
              </a:rPr>
              <a:t>value</a:t>
            </a:r>
            <a:r>
              <a:rPr lang="nl-NL" sz="1800">
                <a:effectLst/>
                <a:latin typeface="Segoe UI" panose="020B0502040204020203" pitchFamily="34" charset="0"/>
              </a:rPr>
              <a:t> (</a:t>
            </a:r>
            <a:r>
              <a:rPr lang="nl-NL" sz="1800" err="1">
                <a:effectLst/>
                <a:latin typeface="Segoe UI" panose="020B0502040204020203" pitchFamily="34" charset="0"/>
              </a:rPr>
              <a:t>temperature</a:t>
            </a:r>
            <a:endParaRPr lang="nl-NL" sz="1800">
              <a:effectLst/>
              <a:latin typeface="Arial" panose="020B0604020202020204" pitchFamily="34" charset="0"/>
            </a:endParaRPr>
          </a:p>
          <a:p>
            <a:r>
              <a:rPr lang="nl-NL" sz="1800" err="1">
                <a:effectLst/>
                <a:latin typeface="Segoe UI" panose="020B0502040204020203" pitchFamily="34" charset="0"/>
              </a:rPr>
              <a:t>converted</a:t>
            </a:r>
            <a:r>
              <a:rPr lang="nl-NL" sz="1800">
                <a:effectLst/>
                <a:latin typeface="Segoe UI" panose="020B0502040204020203" pitchFamily="34" charset="0"/>
              </a:rPr>
              <a:t>), gas </a:t>
            </a:r>
            <a:r>
              <a:rPr lang="nl-NL" sz="1800" err="1">
                <a:effectLst/>
                <a:latin typeface="Segoe UI" panose="020B0502040204020203" pitchFamily="34" charset="0"/>
              </a:rPr>
              <a:t>delivered</a:t>
            </a:r>
            <a:r>
              <a:rPr lang="nl-NL" sz="1800">
                <a:effectLst/>
                <a:latin typeface="Segoe UI" panose="020B0502040204020203" pitchFamily="34" charset="0"/>
              </a:rPr>
              <a:t> </a:t>
            </a:r>
            <a:r>
              <a:rPr lang="nl-NL" sz="1800" err="1">
                <a:effectLst/>
                <a:latin typeface="Segoe UI" panose="020B0502040204020203" pitchFamily="34" charset="0"/>
              </a:rPr>
              <a:t>to</a:t>
            </a:r>
            <a:r>
              <a:rPr lang="nl-NL" sz="1800">
                <a:effectLst/>
                <a:latin typeface="Segoe UI" panose="020B0502040204020203" pitchFamily="34" charset="0"/>
              </a:rPr>
              <a:t> client in m3, </a:t>
            </a:r>
            <a:r>
              <a:rPr lang="nl-NL" sz="1800" err="1">
                <a:effectLst/>
                <a:latin typeface="Segoe UI" panose="020B0502040204020203" pitchFamily="34" charset="0"/>
              </a:rPr>
              <a:t>including</a:t>
            </a:r>
            <a:r>
              <a:rPr lang="nl-NL" sz="1800">
                <a:effectLst/>
                <a:latin typeface="Segoe UI" panose="020B0502040204020203" pitchFamily="34" charset="0"/>
              </a:rPr>
              <a:t> </a:t>
            </a:r>
            <a:r>
              <a:rPr lang="nl-NL" sz="1800" err="1">
                <a:effectLst/>
                <a:latin typeface="Segoe UI" panose="020B0502040204020203" pitchFamily="34" charset="0"/>
              </a:rPr>
              <a:t>decimal</a:t>
            </a:r>
            <a:r>
              <a:rPr lang="nl-NL" sz="1800">
                <a:effectLst/>
                <a:latin typeface="Segoe UI" panose="020B0502040204020203" pitchFamily="34" charset="0"/>
              </a:rPr>
              <a:t> </a:t>
            </a:r>
            <a:r>
              <a:rPr lang="nl-NL" sz="1800" err="1">
                <a:effectLst/>
                <a:latin typeface="Segoe UI" panose="020B0502040204020203" pitchFamily="34" charset="0"/>
              </a:rPr>
              <a:t>values</a:t>
            </a:r>
            <a:r>
              <a:rPr lang="nl-NL" sz="1800">
                <a:effectLst/>
                <a:latin typeface="Segoe UI" panose="020B0502040204020203" pitchFamily="34" charset="0"/>
              </a:rPr>
              <a:t> </a:t>
            </a:r>
            <a:r>
              <a:rPr lang="nl-NL" sz="1800" err="1">
                <a:effectLst/>
                <a:latin typeface="Segoe UI" panose="020B0502040204020203" pitchFamily="34" charset="0"/>
              </a:rPr>
              <a:t>and</a:t>
            </a:r>
            <a:r>
              <a:rPr lang="nl-NL" sz="1800">
                <a:effectLst/>
                <a:latin typeface="Segoe UI" panose="020B0502040204020203" pitchFamily="34" charset="0"/>
              </a:rPr>
              <a:t> </a:t>
            </a:r>
            <a:r>
              <a:rPr lang="nl-NL" sz="1800" err="1">
                <a:effectLst/>
                <a:latin typeface="Segoe UI" panose="020B0502040204020203" pitchFamily="34" charset="0"/>
              </a:rPr>
              <a:t>capture</a:t>
            </a:r>
            <a:r>
              <a:rPr lang="nl-NL" sz="1800">
                <a:effectLst/>
                <a:latin typeface="Segoe UI" panose="020B0502040204020203" pitchFamily="34" charset="0"/>
              </a:rPr>
              <a:t> time"</a:t>
            </a:r>
            <a:endParaRPr lang="nl-NL" sz="1800">
              <a:effectLst/>
              <a:latin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nl-NL" sz="1800">
                <a:effectLst/>
                <a:latin typeface="Segoe UI" panose="020B0502040204020203" pitchFamily="34" charset="0"/>
              </a:rPr>
              <a:t>Deze waarde is dus </a:t>
            </a:r>
            <a:r>
              <a:rPr lang="nl-NL" sz="1800" err="1">
                <a:effectLst/>
                <a:latin typeface="Segoe UI" panose="020B0502040204020203" pitchFamily="34" charset="0"/>
              </a:rPr>
              <a:t>temperatuurgecorrigeerd</a:t>
            </a:r>
            <a:r>
              <a:rPr lang="nl-NL" sz="1800">
                <a:effectLst/>
                <a:latin typeface="Segoe UI" panose="020B0502040204020203" pitchFamily="34" charset="0"/>
              </a:rPr>
              <a:t>, dus Nm^3; het is niet gecorrigeerd voor calorische samenstelling.</a:t>
            </a:r>
          </a:p>
          <a:p>
            <a:pPr marL="0" marR="0" lvl="0" indent="0" algn="l" defTabSz="1828891" rtl="0" eaLnBrk="1" fontAlgn="auto" latinLnBrk="0" hangingPunct="1">
              <a:lnSpc>
                <a:spcPct val="100000"/>
              </a:lnSpc>
              <a:spcBef>
                <a:spcPts val="0"/>
              </a:spcBef>
              <a:spcAft>
                <a:spcPts val="0"/>
              </a:spcAft>
              <a:buClrTx/>
              <a:buSzTx/>
              <a:buFontTx/>
              <a:buNone/>
              <a:tabLst/>
              <a:defRPr/>
            </a:pPr>
            <a:endParaRPr lang="nl-NL" sz="1800">
              <a:effectLst/>
              <a:latin typeface="Segoe UI" panose="020B0502040204020203"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nl-NL" sz="1800">
                <a:effectLst/>
                <a:latin typeface="Segoe UI" panose="020B0502040204020203" pitchFamily="34" charset="0"/>
              </a:rPr>
              <a:t>Als het nodig is kunnen we de </a:t>
            </a:r>
            <a:r>
              <a:rPr lang="nl-NL" sz="1800" err="1">
                <a:effectLst/>
                <a:latin typeface="Segoe UI" panose="020B0502040204020203" pitchFamily="34" charset="0"/>
              </a:rPr>
              <a:t>Geq</a:t>
            </a:r>
            <a:r>
              <a:rPr lang="nl-NL" sz="1800">
                <a:effectLst/>
                <a:latin typeface="Segoe UI" panose="020B0502040204020203" pitchFamily="34" charset="0"/>
              </a:rPr>
              <a:t> berekenen via data die hier beschikbaar is; https://www.gasunietransportservices.nl/aangeslotenen/gaskwaliteit-en-meetzaken/calorische-waarden</a:t>
            </a:r>
            <a:endParaRPr lang="nl-NL" sz="1800">
              <a:effectLst/>
              <a:latin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lang="nl-NL" sz="1800">
              <a:effectLst/>
              <a:latin typeface="Arial" panose="020B0604020202020204" pitchFamily="34" charset="0"/>
            </a:endParaRPr>
          </a:p>
          <a:p>
            <a:endParaRPr lang="nl-NL" sz="1800">
              <a:effectLst/>
              <a:latin typeface="Arial" panose="020B0604020202020204" pitchFamily="34" charset="0"/>
            </a:endParaRPr>
          </a:p>
          <a:p>
            <a:endParaRPr lang="nl-NL"/>
          </a:p>
        </p:txBody>
      </p:sp>
      <p:sp>
        <p:nvSpPr>
          <p:cNvPr id="4" name="Slide Number Placeholder 3"/>
          <p:cNvSpPr>
            <a:spLocks noGrp="1"/>
          </p:cNvSpPr>
          <p:nvPr>
            <p:ph type="sldNum" sz="quarter" idx="5"/>
          </p:nvPr>
        </p:nvSpPr>
        <p:spPr/>
        <p:txBody>
          <a:bodyPr/>
          <a:lstStyle/>
          <a:p>
            <a:fld id="{FAA21D2F-8C2F-F245-AE96-3E43BC318AAF}" type="slidenum">
              <a:rPr lang="nl-NL" smtClean="0"/>
              <a:t>18</a:t>
            </a:fld>
            <a:endParaRPr lang="nl-NL"/>
          </a:p>
        </p:txBody>
      </p:sp>
    </p:spTree>
    <p:extLst>
      <p:ext uri="{BB962C8B-B14F-4D97-AF65-F5344CB8AC3E}">
        <p14:creationId xmlns:p14="http://schemas.microsoft.com/office/powerpoint/2010/main" val="2921799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Beeld-GEEL">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7952213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met beeld-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77959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dia met beeld-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383201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met beeld-ROOD">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40950" y="-932679"/>
            <a:ext cx="1273815" cy="16028151"/>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54661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419988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308073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212759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dia-ROOD">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91955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dia-ROZE">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6889" y="4956548"/>
            <a:ext cx="1273815" cy="9475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821304" y="8327668"/>
            <a:ext cx="1633030" cy="6088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3" name="Inhoud"/>
          <p:cNvSpPr>
            <a:spLocks noGrp="1"/>
          </p:cNvSpPr>
          <p:nvPr>
            <p:ph idx="1"/>
          </p:nvPr>
        </p:nvSpPr>
        <p:spPr>
          <a:xfrm>
            <a:off x="1231200" y="5613991"/>
            <a:ext cx="2100815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Tree>
    <p:extLst>
      <p:ext uri="{BB962C8B-B14F-4D97-AF65-F5344CB8AC3E}">
        <p14:creationId xmlns:p14="http://schemas.microsoft.com/office/powerpoint/2010/main" val="42006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dia-2koloms-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32687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dia-2koloms-BLAUW">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6921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Beeld-BLAUW">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175122949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dia-2koloms-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893298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dia-2koloms-ROZE">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23315105" y="4969241"/>
            <a:ext cx="1273815" cy="946261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941344" y="7473542"/>
            <a:ext cx="1633030" cy="6959333"/>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379017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elddia-GEEL">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248807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elddia-BLAUW">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143770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elddia-GROEN">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393774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elddia-ROZE">
    <p:spTree>
      <p:nvGrpSpPr>
        <p:cNvPr id="1" name=""/>
        <p:cNvGrpSpPr/>
        <p:nvPr/>
      </p:nvGrpSpPr>
      <p:grpSpPr>
        <a:xfrm>
          <a:off x="0" y="0"/>
          <a:ext cx="0" cy="0"/>
          <a:chOff x="0" y="0"/>
          <a:chExt cx="0" cy="0"/>
        </a:xfrm>
      </p:grpSpPr>
      <p:sp>
        <p:nvSpPr>
          <p:cNvPr id="5" name="Vlak schuine baan rechts">
            <a:extLst>
              <a:ext uri="{FF2B5EF4-FFF2-40B4-BE49-F238E27FC236}">
                <a16:creationId xmlns:a16="http://schemas.microsoft.com/office/drawing/2014/main" id="{A27E8C90-240E-9945-A559-A87669ADC5A1}"/>
              </a:ext>
            </a:extLst>
          </p:cNvPr>
          <p:cNvSpPr/>
          <p:nvPr userDrawn="1"/>
        </p:nvSpPr>
        <p:spPr>
          <a:xfrm rot="960000">
            <a:off x="22194955" y="-432017"/>
            <a:ext cx="2409228" cy="14930804"/>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lak schuine baan rechtsonder">
            <a:extLst>
              <a:ext uri="{FF2B5EF4-FFF2-40B4-BE49-F238E27FC236}">
                <a16:creationId xmlns:a16="http://schemas.microsoft.com/office/drawing/2014/main" id="{E4598019-5692-8B40-8998-BFDBED66E17D}"/>
              </a:ext>
            </a:extLst>
          </p:cNvPr>
          <p:cNvSpPr/>
          <p:nvPr userDrawn="1"/>
        </p:nvSpPr>
        <p:spPr>
          <a:xfrm rot="960000">
            <a:off x="23401546" y="7217851"/>
            <a:ext cx="1913734" cy="725952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linksboven">
            <a:extLst>
              <a:ext uri="{FF2B5EF4-FFF2-40B4-BE49-F238E27FC236}">
                <a16:creationId xmlns:a16="http://schemas.microsoft.com/office/drawing/2014/main" id="{8100B2F3-D596-1B4F-A277-C590C883B8AF}"/>
              </a:ext>
            </a:extLst>
          </p:cNvPr>
          <p:cNvSpPr/>
          <p:nvPr userDrawn="1"/>
        </p:nvSpPr>
        <p:spPr>
          <a:xfrm rot="960000">
            <a:off x="-1501523" y="-1165435"/>
            <a:ext cx="3249960" cy="12582552"/>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W rond witgeel">
            <a:extLst>
              <a:ext uri="{FF2B5EF4-FFF2-40B4-BE49-F238E27FC236}">
                <a16:creationId xmlns:a16="http://schemas.microsoft.com/office/drawing/2014/main" id="{6985607C-74B6-9341-A629-EF93B0104D45}"/>
              </a:ext>
            </a:extLst>
          </p:cNvPr>
          <p:cNvPicPr>
            <a:picLocks noChangeAspect="1"/>
          </p:cNvPicPr>
          <p:nvPr userDrawn="1"/>
        </p:nvPicPr>
        <p:blipFill>
          <a:blip r:embed="rId2"/>
          <a:srcRect/>
          <a:stretch/>
        </p:blipFill>
        <p:spPr>
          <a:xfrm>
            <a:off x="22080813" y="12633233"/>
            <a:ext cx="889186" cy="889186"/>
          </a:xfrm>
          <a:prstGeom prst="rect">
            <a:avLst/>
          </a:prstGeom>
        </p:spPr>
      </p:pic>
      <p:sp>
        <p:nvSpPr>
          <p:cNvPr id="11" name="Tijdelijke aanduiding afbeelding">
            <a:extLst>
              <a:ext uri="{FF2B5EF4-FFF2-40B4-BE49-F238E27FC236}">
                <a16:creationId xmlns:a16="http://schemas.microsoft.com/office/drawing/2014/main" id="{F22425E0-A088-334C-AE2D-918E836CAD4E}"/>
              </a:ext>
            </a:extLst>
          </p:cNvPr>
          <p:cNvSpPr>
            <a:spLocks noGrp="1"/>
          </p:cNvSpPr>
          <p:nvPr>
            <p:ph type="pic" sz="quarter" idx="13"/>
          </p:nvPr>
        </p:nvSpPr>
        <p:spPr>
          <a:xfrm>
            <a:off x="-48820" y="-25526"/>
            <a:ext cx="24442232" cy="13781646"/>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0381"/>
              <a:gd name="connsiteX1" fmla="*/ 25271572 w 25271572"/>
              <a:gd name="connsiteY1" fmla="*/ 0 h 13760381"/>
              <a:gd name="connsiteX2" fmla="*/ 13561903 w 25271572"/>
              <a:gd name="connsiteY2" fmla="*/ 13741527 h 13760381"/>
              <a:gd name="connsiteX3" fmla="*/ 0 w 25271572"/>
              <a:gd name="connsiteY3" fmla="*/ 13760381 h 13760381"/>
              <a:gd name="connsiteX4" fmla="*/ 3949688 w 25271572"/>
              <a:gd name="connsiteY4" fmla="*/ 1812 h 13760381"/>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3949688 w 25271572"/>
              <a:gd name="connsiteY4" fmla="*/ 1812 h 13762792"/>
              <a:gd name="connsiteX0" fmla="*/ 3949688 w 25271572"/>
              <a:gd name="connsiteY0" fmla="*/ 1812 h 13762792"/>
              <a:gd name="connsiteX1" fmla="*/ 25271572 w 25271572"/>
              <a:gd name="connsiteY1" fmla="*/ 0 h 13762792"/>
              <a:gd name="connsiteX2" fmla="*/ 21323671 w 25271572"/>
              <a:gd name="connsiteY2" fmla="*/ 13762792 h 13762792"/>
              <a:gd name="connsiteX3" fmla="*/ 0 w 25271572"/>
              <a:gd name="connsiteY3" fmla="*/ 13760381 h 13762792"/>
              <a:gd name="connsiteX4" fmla="*/ 644244 w 25271572"/>
              <a:gd name="connsiteY4" fmla="*/ 11466159 h 13762792"/>
              <a:gd name="connsiteX5" fmla="*/ 3949688 w 25271572"/>
              <a:gd name="connsiteY5" fmla="*/ 1812 h 13762792"/>
              <a:gd name="connsiteX0" fmla="*/ 3305444 w 24627328"/>
              <a:gd name="connsiteY0" fmla="*/ 1812 h 13762792"/>
              <a:gd name="connsiteX1" fmla="*/ 24627328 w 24627328"/>
              <a:gd name="connsiteY1" fmla="*/ 0 h 13762792"/>
              <a:gd name="connsiteX2" fmla="*/ 20679427 w 24627328"/>
              <a:gd name="connsiteY2" fmla="*/ 13762792 h 13762792"/>
              <a:gd name="connsiteX3" fmla="*/ 1014435 w 24627328"/>
              <a:gd name="connsiteY3" fmla="*/ 13611525 h 13762792"/>
              <a:gd name="connsiteX4" fmla="*/ 0 w 24627328"/>
              <a:gd name="connsiteY4" fmla="*/ 11466159 h 13762792"/>
              <a:gd name="connsiteX5" fmla="*/ 3305444 w 24627328"/>
              <a:gd name="connsiteY5" fmla="*/ 1812 h 13762792"/>
              <a:gd name="connsiteX0" fmla="*/ 3305444 w 24627328"/>
              <a:gd name="connsiteY0" fmla="*/ 1812 h 13781646"/>
              <a:gd name="connsiteX1" fmla="*/ 24627328 w 24627328"/>
              <a:gd name="connsiteY1" fmla="*/ 0 h 13781646"/>
              <a:gd name="connsiteX2" fmla="*/ 20679427 w 24627328"/>
              <a:gd name="connsiteY2" fmla="*/ 13762792 h 13781646"/>
              <a:gd name="connsiteX3" fmla="*/ 185096 w 24627328"/>
              <a:gd name="connsiteY3" fmla="*/ 13781646 h 13781646"/>
              <a:gd name="connsiteX4" fmla="*/ 0 w 24627328"/>
              <a:gd name="connsiteY4" fmla="*/ 11466159 h 13781646"/>
              <a:gd name="connsiteX5" fmla="*/ 3305444 w 24627328"/>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346532 w 24442232"/>
              <a:gd name="connsiteY4" fmla="*/ 10955797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 name="connsiteX0" fmla="*/ 3120348 w 24442232"/>
              <a:gd name="connsiteY0" fmla="*/ 1812 h 13781646"/>
              <a:gd name="connsiteX1" fmla="*/ 24442232 w 24442232"/>
              <a:gd name="connsiteY1" fmla="*/ 0 h 13781646"/>
              <a:gd name="connsiteX2" fmla="*/ 20494331 w 24442232"/>
              <a:gd name="connsiteY2" fmla="*/ 13762792 h 13781646"/>
              <a:gd name="connsiteX3" fmla="*/ 0 w 24442232"/>
              <a:gd name="connsiteY3" fmla="*/ 13781646 h 13781646"/>
              <a:gd name="connsiteX4" fmla="*/ 27556 w 24442232"/>
              <a:gd name="connsiteY4" fmla="*/ 10892002 h 13781646"/>
              <a:gd name="connsiteX5" fmla="*/ 3120348 w 24442232"/>
              <a:gd name="connsiteY5" fmla="*/ 1812 h 1378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2232" h="13781646">
                <a:moveTo>
                  <a:pt x="3120348" y="1812"/>
                </a:moveTo>
                <a:lnTo>
                  <a:pt x="24442232" y="0"/>
                </a:lnTo>
                <a:cubicBezTo>
                  <a:pt x="23136896" y="4566332"/>
                  <a:pt x="21810298" y="9175195"/>
                  <a:pt x="20494331" y="13762792"/>
                </a:cubicBezTo>
                <a:lnTo>
                  <a:pt x="0" y="13781646"/>
                </a:lnTo>
                <a:lnTo>
                  <a:pt x="27556" y="10892002"/>
                </a:lnTo>
                <a:lnTo>
                  <a:pt x="3120348" y="1812"/>
                </a:lnTo>
                <a:close/>
              </a:path>
            </a:pathLst>
          </a:custGeom>
          <a:solidFill>
            <a:schemeClr val="bg1">
              <a:lumMod val="85000"/>
            </a:schemeClr>
          </a:solidFill>
          <a:ln>
            <a:noFill/>
          </a:ln>
        </p:spPr>
        <p:txBody>
          <a:bodyPr anchor="ctr"/>
          <a:lstStyle>
            <a:lvl1pPr algn="ctr">
              <a:defRPr/>
            </a:lvl1pPr>
          </a:lstStyle>
          <a:p>
            <a:r>
              <a:rPr lang="nl-NL"/>
              <a:t>Klik op het pictogram als u een afbeelding wilt toevoegen</a:t>
            </a:r>
          </a:p>
        </p:txBody>
      </p:sp>
      <p:sp>
        <p:nvSpPr>
          <p:cNvPr id="3" name="Voettekst"/>
          <p:cNvSpPr>
            <a:spLocks noGrp="1"/>
          </p:cNvSpPr>
          <p:nvPr>
            <p:ph type="ftr" sz="quarter" idx="11"/>
          </p:nvPr>
        </p:nvSpPr>
        <p:spPr>
          <a:xfrm>
            <a:off x="3196059" y="12712701"/>
            <a:ext cx="6484414" cy="730250"/>
          </a:xfrm>
        </p:spPr>
        <p:txBody>
          <a:bodyPr/>
          <a:lstStyle/>
          <a:p>
            <a:endParaRPr lang="nl-NL"/>
          </a:p>
        </p:txBody>
      </p:sp>
      <p:sp>
        <p:nvSpPr>
          <p:cNvPr id="4" name="Slidenummer"/>
          <p:cNvSpPr>
            <a:spLocks noGrp="1"/>
          </p:cNvSpPr>
          <p:nvPr>
            <p:ph type="sldNum" sz="quarter" idx="12"/>
          </p:nvPr>
        </p:nvSpPr>
        <p:spPr>
          <a:xfrm>
            <a:off x="1231200" y="12712701"/>
            <a:ext cx="1607557" cy="730250"/>
          </a:xfrm>
        </p:spPr>
        <p:txBody>
          <a:bodyPr/>
          <a:lstStyle/>
          <a:p>
            <a:fld id="{B3761A81-E545-3C41-97A5-08DA8ED0F4C4}" type="slidenum">
              <a:rPr lang="nl-NL" smtClean="0"/>
              <a:t>‹nr.›</a:t>
            </a:fld>
            <a:endParaRPr lang="nl-NL"/>
          </a:p>
        </p:txBody>
      </p:sp>
    </p:spTree>
    <p:extLst>
      <p:ext uri="{BB962C8B-B14F-4D97-AF65-F5344CB8AC3E}">
        <p14:creationId xmlns:p14="http://schemas.microsoft.com/office/powerpoint/2010/main" val="123988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mpagnedia-Tekst-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11617071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mpagnedia-Tekst-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114923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mpagnedia-Tekst-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7569044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mpagnedia-Tekst-ROZE">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5092532" y="-2645138"/>
            <a:ext cx="14776395" cy="1897177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basisontwerp" hidden="1">
            <a:extLst>
              <a:ext uri="{FF2B5EF4-FFF2-40B4-BE49-F238E27FC236}">
                <a16:creationId xmlns:a16="http://schemas.microsoft.com/office/drawing/2014/main" id="{5E8FF51D-3E6C-854C-B682-8D075B3E1555}"/>
              </a:ext>
            </a:extLst>
          </p:cNvPr>
          <p:cNvPicPr>
            <a:picLocks noChangeAspect="1"/>
          </p:cNvPicPr>
          <p:nvPr userDrawn="1"/>
        </p:nvPicPr>
        <p:blipFill>
          <a:blip r:embed="rId2"/>
          <a:srcRect/>
          <a:stretch/>
        </p:blipFill>
        <p:spPr>
          <a:xfrm>
            <a:off x="-21266" y="0"/>
            <a:ext cx="24384000" cy="13716000"/>
          </a:xfrm>
          <a:prstGeom prst="rect">
            <a:avLst/>
          </a:prstGeom>
        </p:spPr>
      </p:pic>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3"/>
          <a:stretch>
            <a:fillRect/>
          </a:stretch>
        </p:blipFill>
        <p:spPr>
          <a:xfrm>
            <a:off x="3466553" y="2761111"/>
            <a:ext cx="2520690" cy="2520690"/>
          </a:xfrm>
          <a:prstGeom prst="rect">
            <a:avLst/>
          </a:prstGeom>
        </p:spPr>
      </p:pic>
      <p:sp>
        <p:nvSpPr>
          <p:cNvPr id="2" name="Quote"/>
          <p:cNvSpPr>
            <a:spLocks noGrp="1"/>
          </p:cNvSpPr>
          <p:nvPr>
            <p:ph type="ctrTitle" hasCustomPrompt="1"/>
          </p:nvPr>
        </p:nvSpPr>
        <p:spPr>
          <a:xfrm>
            <a:off x="5469408" y="3529201"/>
            <a:ext cx="15798800" cy="7374889"/>
          </a:xfrm>
        </p:spPr>
        <p:txBody>
          <a:bodyPr anchor="t">
            <a:normAutofit/>
          </a:bodyPr>
          <a:lstStyle>
            <a:lvl1pPr algn="l">
              <a:lnSpc>
                <a:spcPct val="100000"/>
              </a:lnSpc>
              <a:defRPr sz="11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a:t>
            </a:r>
            <a:endParaRPr lang="en-US"/>
          </a:p>
        </p:txBody>
      </p:sp>
      <p:pic>
        <p:nvPicPr>
          <p:cNvPr id="13" name="Afbeelding 12">
            <a:extLst>
              <a:ext uri="{FF2B5EF4-FFF2-40B4-BE49-F238E27FC236}">
                <a16:creationId xmlns:a16="http://schemas.microsoft.com/office/drawing/2014/main" id="{BC7080C8-824E-8B4F-B2A0-C08F18EA2554}"/>
              </a:ext>
            </a:extLst>
          </p:cNvPr>
          <p:cNvPicPr>
            <a:picLocks noChangeAspect="1"/>
          </p:cNvPicPr>
          <p:nvPr userDrawn="1"/>
        </p:nvPicPr>
        <p:blipFill>
          <a:blip r:embed="rId4"/>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2381253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Beeld-GROEN">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4495043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mpagnedia-Tekst met beeld-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30407368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mpagnedia-Tekst met beeld-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42940897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mpagnedia-Tekst met beeld-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4005610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mpagnedia-Tekst met beeld-ROZE">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4968153"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2425823" y="-3500537"/>
            <a:ext cx="8569684" cy="1897177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W-quote-zwart">
            <a:extLst>
              <a:ext uri="{FF2B5EF4-FFF2-40B4-BE49-F238E27FC236}">
                <a16:creationId xmlns:a16="http://schemas.microsoft.com/office/drawing/2014/main" id="{C11788C3-6B89-0A41-8BA4-7B5911140707}"/>
              </a:ext>
            </a:extLst>
          </p:cNvPr>
          <p:cNvPicPr>
            <a:picLocks noChangeAspect="1"/>
          </p:cNvPicPr>
          <p:nvPr userDrawn="1"/>
        </p:nvPicPr>
        <p:blipFill>
          <a:blip r:embed="rId2"/>
          <a:stretch>
            <a:fillRect/>
          </a:stretch>
        </p:blipFill>
        <p:spPr>
          <a:xfrm>
            <a:off x="1519829" y="1285874"/>
            <a:ext cx="2094909" cy="2094909"/>
          </a:xfrm>
          <a:prstGeom prst="rect">
            <a:avLst/>
          </a:prstGeom>
        </p:spPr>
      </p:pic>
      <p:sp>
        <p:nvSpPr>
          <p:cNvPr id="13" name="Tijdelijke aanduiding afbeelding">
            <a:extLst>
              <a:ext uri="{FF2B5EF4-FFF2-40B4-BE49-F238E27FC236}">
                <a16:creationId xmlns:a16="http://schemas.microsoft.com/office/drawing/2014/main" id="{CFCFD8D0-AD7C-5147-A994-6115A39B9751}"/>
              </a:ext>
            </a:extLst>
          </p:cNvPr>
          <p:cNvSpPr>
            <a:spLocks noGrp="1"/>
          </p:cNvSpPr>
          <p:nvPr>
            <p:ph type="pic" sz="quarter" idx="13"/>
          </p:nvPr>
        </p:nvSpPr>
        <p:spPr>
          <a:xfrm>
            <a:off x="8690875" y="-46792"/>
            <a:ext cx="13410621" cy="13791034"/>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805322"/>
              <a:gd name="connsiteX1" fmla="*/ 13410621 w 13410621"/>
              <a:gd name="connsiteY1" fmla="*/ 0 h 13805322"/>
              <a:gd name="connsiteX2" fmla="*/ 8224359 w 13410621"/>
              <a:gd name="connsiteY2" fmla="*/ 13805322 h 13805322"/>
              <a:gd name="connsiteX3" fmla="*/ 0 w 13410621"/>
              <a:gd name="connsiteY3" fmla="*/ 13781646 h 13805322"/>
              <a:gd name="connsiteX4" fmla="*/ 3949688 w 13410621"/>
              <a:gd name="connsiteY4" fmla="*/ 23077 h 13805322"/>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24509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 name="connsiteX0" fmla="*/ 3949688 w 13410621"/>
              <a:gd name="connsiteY0" fmla="*/ 23077 h 13791034"/>
              <a:gd name="connsiteX1" fmla="*/ 13410621 w 13410621"/>
              <a:gd name="connsiteY1" fmla="*/ 0 h 13791034"/>
              <a:gd name="connsiteX2" fmla="*/ 9438797 w 13410621"/>
              <a:gd name="connsiteY2" fmla="*/ 13791034 h 13791034"/>
              <a:gd name="connsiteX3" fmla="*/ 0 w 13410621"/>
              <a:gd name="connsiteY3" fmla="*/ 13781646 h 13791034"/>
              <a:gd name="connsiteX4" fmla="*/ 3949688 w 13410621"/>
              <a:gd name="connsiteY4" fmla="*/ 23077 h 1379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621" h="13791034">
                <a:moveTo>
                  <a:pt x="3949688" y="23077"/>
                </a:moveTo>
                <a:lnTo>
                  <a:pt x="13410621" y="0"/>
                </a:lnTo>
                <a:cubicBezTo>
                  <a:pt x="12077560" y="4597301"/>
                  <a:pt x="10724429" y="9282258"/>
                  <a:pt x="9438797" y="13791034"/>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2" name="Quote"/>
          <p:cNvSpPr>
            <a:spLocks noGrp="1"/>
          </p:cNvSpPr>
          <p:nvPr>
            <p:ph type="ctrTitle" hasCustomPrompt="1"/>
          </p:nvPr>
        </p:nvSpPr>
        <p:spPr>
          <a:xfrm>
            <a:off x="3186859" y="1980981"/>
            <a:ext cx="6917854" cy="11314429"/>
          </a:xfrm>
        </p:spPr>
        <p:txBody>
          <a:bodyPr anchor="t">
            <a:normAutofit/>
          </a:bodyPr>
          <a:lstStyle>
            <a:lvl1pPr algn="l">
              <a:lnSpc>
                <a:spcPct val="100000"/>
              </a:lnSpc>
              <a:defRPr sz="9000" b="1" i="1" u="sng">
                <a:latin typeface="Roboto Black" panose="02000000000000000000" pitchFamily="2" charset="0"/>
                <a:ea typeface="Roboto Black" panose="02000000000000000000" pitchFamily="2" charset="0"/>
              </a:defRPr>
            </a:lvl1pPr>
          </a:lstStyle>
          <a:p>
            <a:r>
              <a:rPr lang="nl-NL"/>
              <a:t>aar is de </a:t>
            </a:r>
            <a:r>
              <a:rPr lang="nl-NL" err="1"/>
              <a:t>placeholder</a:t>
            </a:r>
            <a:r>
              <a:rPr lang="nl-NL"/>
              <a:t> voor een interessante vraag of quote met beeld?</a:t>
            </a:r>
            <a:endParaRPr lang="en-US"/>
          </a:p>
        </p:txBody>
      </p:sp>
      <p:pic>
        <p:nvPicPr>
          <p:cNvPr id="10" name="Afbeelding 9">
            <a:extLst>
              <a:ext uri="{FF2B5EF4-FFF2-40B4-BE49-F238E27FC236}">
                <a16:creationId xmlns:a16="http://schemas.microsoft.com/office/drawing/2014/main" id="{F531E363-E8DE-3240-9D01-841D595797B1}"/>
              </a:ext>
            </a:extLst>
          </p:cNvPr>
          <p:cNvPicPr>
            <a:picLocks noChangeAspect="1"/>
          </p:cNvPicPr>
          <p:nvPr userDrawn="1"/>
        </p:nvPicPr>
        <p:blipFill>
          <a:blip r:embed="rId3"/>
          <a:stretch>
            <a:fillRect/>
          </a:stretch>
        </p:blipFill>
        <p:spPr>
          <a:xfrm>
            <a:off x="19524646" y="10529888"/>
            <a:ext cx="3922175" cy="2513517"/>
          </a:xfrm>
          <a:prstGeom prst="rect">
            <a:avLst/>
          </a:prstGeom>
        </p:spPr>
      </p:pic>
    </p:spTree>
    <p:extLst>
      <p:ext uri="{BB962C8B-B14F-4D97-AF65-F5344CB8AC3E}">
        <p14:creationId xmlns:p14="http://schemas.microsoft.com/office/powerpoint/2010/main" val="2533784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CIAL-Tekstdia met beeld-GEEL">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76520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CIAL-Tekstdia met beeld-BLAUW">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861307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CIAL-Tekstdia met beeld-GROEN">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42284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ECIAL-Tekstdia met beeld-ROZE">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20287795" cy="13716000"/>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4241743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CIAL-Tekstdia-2koloms-GEEL">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62635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CIAL-Tekstdia-2koloms-BLAUW">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40878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Beeld-ROZE">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13854" y="-13856"/>
            <a:ext cx="12898582" cy="13729855"/>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9204205" y="-1146246"/>
            <a:ext cx="3541874" cy="16028151"/>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10837540" y="-25527"/>
            <a:ext cx="13575758" cy="1376038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p:nvPr>
        </p:nvSpPr>
        <p:spPr>
          <a:xfrm>
            <a:off x="1203154" y="9602328"/>
            <a:ext cx="8542420" cy="1555333"/>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en-US"/>
          </a:p>
        </p:txBody>
      </p:sp>
      <p:sp>
        <p:nvSpPr>
          <p:cNvPr id="2" name="Titel"/>
          <p:cNvSpPr>
            <a:spLocks noGrp="1"/>
          </p:cNvSpPr>
          <p:nvPr>
            <p:ph type="ctrTitle" hasCustomPrompt="1"/>
          </p:nvPr>
        </p:nvSpPr>
        <p:spPr>
          <a:xfrm>
            <a:off x="1203154" y="4676648"/>
            <a:ext cx="9336504" cy="4307306"/>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9819752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CIAL-Tekstdia-2koloms-GROEN">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1092010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Tekstdia-2koloms-ROZE">
    <p:spTree>
      <p:nvGrpSpPr>
        <p:cNvPr id="1" name=""/>
        <p:cNvGrpSpPr/>
        <p:nvPr/>
      </p:nvGrpSpPr>
      <p:grpSpPr>
        <a:xfrm>
          <a:off x="0" y="0"/>
          <a:ext cx="0" cy="0"/>
          <a:chOff x="0" y="0"/>
          <a:chExt cx="0" cy="0"/>
        </a:xfrm>
      </p:grpSpPr>
      <p:sp>
        <p:nvSpPr>
          <p:cNvPr id="12" name="Vlak achtergrond licht">
            <a:extLst>
              <a:ext uri="{FF2B5EF4-FFF2-40B4-BE49-F238E27FC236}">
                <a16:creationId xmlns:a16="http://schemas.microsoft.com/office/drawing/2014/main" id="{640CCD6C-B5FD-634F-B36D-6A9C3BFDEF6E}"/>
              </a:ext>
            </a:extLst>
          </p:cNvPr>
          <p:cNvSpPr/>
          <p:nvPr userDrawn="1"/>
        </p:nvSpPr>
        <p:spPr>
          <a:xfrm>
            <a:off x="0" y="1"/>
            <a:ext cx="24387175" cy="13716000"/>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23744343" y="8875279"/>
            <a:ext cx="1633030" cy="5529909"/>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0" name="Inhoud 2">
            <a:extLst>
              <a:ext uri="{FF2B5EF4-FFF2-40B4-BE49-F238E27FC236}">
                <a16:creationId xmlns:a16="http://schemas.microsoft.com/office/drawing/2014/main" id="{DCF58E73-AC61-3948-8593-897AA801EB7E}"/>
              </a:ext>
            </a:extLst>
          </p:cNvPr>
          <p:cNvSpPr>
            <a:spLocks noGrp="1"/>
          </p:cNvSpPr>
          <p:nvPr>
            <p:ph idx="15"/>
          </p:nvPr>
        </p:nvSpPr>
        <p:spPr>
          <a:xfrm>
            <a:off x="12193586" y="5613991"/>
            <a:ext cx="10044621"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Inhoud 1"/>
          <p:cNvSpPr>
            <a:spLocks noGrp="1"/>
          </p:cNvSpPr>
          <p:nvPr>
            <p:ph idx="1"/>
          </p:nvPr>
        </p:nvSpPr>
        <p:spPr>
          <a:xfrm>
            <a:off x="1230052" y="5613991"/>
            <a:ext cx="10044620"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2105068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2102912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00570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Tekst-GEEL">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31709983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Tekst-BLAUW">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9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3633874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Tekst-GROEN">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794405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Tekst-ROOD">
    <p:bg>
      <p:bgRef idx="1001">
        <a:schemeClr val="bg1"/>
      </p:bgRef>
    </p:bg>
    <p:spTree>
      <p:nvGrpSpPr>
        <p:cNvPr id="1" name=""/>
        <p:cNvGrpSpPr/>
        <p:nvPr/>
      </p:nvGrpSpPr>
      <p:grpSpPr>
        <a:xfrm>
          <a:off x="0" y="0"/>
          <a:ext cx="0" cy="0"/>
          <a:chOff x="0" y="0"/>
          <a:chExt cx="0" cy="0"/>
        </a:xfrm>
      </p:grpSpPr>
      <p:sp>
        <p:nvSpPr>
          <p:cNvPr id="15" name="Vlak links">
            <a:extLst>
              <a:ext uri="{FF2B5EF4-FFF2-40B4-BE49-F238E27FC236}">
                <a16:creationId xmlns:a16="http://schemas.microsoft.com/office/drawing/2014/main" id="{18D4EC64-D79F-5240-A2C2-6F3425115007}"/>
              </a:ext>
            </a:extLst>
          </p:cNvPr>
          <p:cNvSpPr/>
          <p:nvPr userDrawn="1"/>
        </p:nvSpPr>
        <p:spPr>
          <a:xfrm>
            <a:off x="-21266" y="-13856"/>
            <a:ext cx="10607380" cy="13729855"/>
          </a:xfrm>
          <a:prstGeom prst="rect">
            <a:avLst/>
          </a:prstGeom>
          <a:solidFill>
            <a:srgbClr val="F2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lak rechts">
            <a:extLst>
              <a:ext uri="{FF2B5EF4-FFF2-40B4-BE49-F238E27FC236}">
                <a16:creationId xmlns:a16="http://schemas.microsoft.com/office/drawing/2014/main" id="{E8561B04-8EC8-EB41-AEDC-00751FE368BD}"/>
              </a:ext>
            </a:extLst>
          </p:cNvPr>
          <p:cNvSpPr/>
          <p:nvPr userDrawn="1"/>
        </p:nvSpPr>
        <p:spPr>
          <a:xfrm>
            <a:off x="13779795" y="-13856"/>
            <a:ext cx="10607380" cy="13729855"/>
          </a:xfrm>
          <a:prstGeom prst="rect">
            <a:avLst/>
          </a:prstGeom>
          <a:solidFill>
            <a:srgbClr val="EE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midden">
            <a:extLst>
              <a:ext uri="{FF2B5EF4-FFF2-40B4-BE49-F238E27FC236}">
                <a16:creationId xmlns:a16="http://schemas.microsoft.com/office/drawing/2014/main" id="{AFA99A25-679D-8A47-9E57-A53D6534C58A}"/>
              </a:ext>
            </a:extLst>
          </p:cNvPr>
          <p:cNvSpPr/>
          <p:nvPr userDrawn="1"/>
        </p:nvSpPr>
        <p:spPr>
          <a:xfrm rot="960000">
            <a:off x="7235587" y="-2612436"/>
            <a:ext cx="10766217" cy="18631306"/>
          </a:xfrm>
          <a:prstGeom prst="rect">
            <a:avLst/>
          </a:prstGeom>
          <a:solidFill>
            <a:srgbClr val="F1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a:stretch>
            <a:fillRect/>
          </a:stretch>
        </p:blipFill>
        <p:spPr>
          <a:xfrm>
            <a:off x="1258570" y="762001"/>
            <a:ext cx="3980971" cy="1936170"/>
          </a:xfrm>
          <a:prstGeom prst="rect">
            <a:avLst/>
          </a:prstGeom>
        </p:spPr>
      </p:pic>
      <p:sp>
        <p:nvSpPr>
          <p:cNvPr id="3" name="Subtitel"/>
          <p:cNvSpPr>
            <a:spLocks noGrp="1"/>
          </p:cNvSpPr>
          <p:nvPr>
            <p:ph type="subTitle" idx="1" hasCustomPrompt="1"/>
          </p:nvPr>
        </p:nvSpPr>
        <p:spPr>
          <a:xfrm>
            <a:off x="4921244" y="8873800"/>
            <a:ext cx="16047691" cy="1205866"/>
          </a:xfrm>
        </p:spPr>
        <p:txBody>
          <a:bodyPr/>
          <a:lstStyle>
            <a:lvl1pPr marL="0" indent="0" algn="l">
              <a:buNone/>
              <a:defRPr sz="4800" b="1" i="0" u="sng">
                <a:latin typeface="Roboto" panose="02000000000000000000" pitchFamily="2" charset="0"/>
                <a:ea typeface="Roboto" panose="02000000000000000000" pitchFamily="2"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te bewerken</a:t>
            </a:r>
            <a:endParaRPr lang="en-US"/>
          </a:p>
        </p:txBody>
      </p:sp>
      <p:sp>
        <p:nvSpPr>
          <p:cNvPr id="2" name="Titel"/>
          <p:cNvSpPr>
            <a:spLocks noGrp="1"/>
          </p:cNvSpPr>
          <p:nvPr>
            <p:ph type="ctrTitle" hasCustomPrompt="1"/>
          </p:nvPr>
        </p:nvSpPr>
        <p:spPr>
          <a:xfrm>
            <a:off x="4965362" y="5245564"/>
            <a:ext cx="16047691" cy="3175422"/>
          </a:xfrm>
        </p:spPr>
        <p:txBody>
          <a:bodyPr anchor="t">
            <a:normAutofit/>
          </a:bodyPr>
          <a:lstStyle>
            <a:lvl1pPr algn="l">
              <a:lnSpc>
                <a:spcPts val="11000"/>
              </a:lnSpc>
              <a:defRPr sz="9600" b="1" i="0">
                <a:latin typeface="Roboto Black" panose="02000000000000000000" pitchFamily="2" charset="0"/>
                <a:ea typeface="Roboto Black" panose="02000000000000000000" pitchFamily="2" charset="0"/>
              </a:defRPr>
            </a:lvl1pPr>
          </a:lstStyle>
          <a:p>
            <a:r>
              <a:rPr lang="nl-NL"/>
              <a:t>Klik om stijl van de titel te bewerken</a:t>
            </a:r>
            <a:endParaRPr lang="en-US"/>
          </a:p>
        </p:txBody>
      </p:sp>
    </p:spTree>
    <p:extLst>
      <p:ext uri="{BB962C8B-B14F-4D97-AF65-F5344CB8AC3E}">
        <p14:creationId xmlns:p14="http://schemas.microsoft.com/office/powerpoint/2010/main" val="2330440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dia met beeld-GEEL">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5506178" y="-932678"/>
            <a:ext cx="1273815" cy="160281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6477416" y="-883172"/>
            <a:ext cx="1633030" cy="16028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1316674" y="12633233"/>
            <a:ext cx="889186" cy="889186"/>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1230052" y="5613991"/>
            <a:ext cx="14990336" cy="5854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16220388" y="-46792"/>
            <a:ext cx="8224749" cy="13805322"/>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1187522" y="2495806"/>
            <a:ext cx="15032866"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1209085" y="1449990"/>
            <a:ext cx="14968773" cy="946803"/>
          </a:xfrm>
        </p:spPr>
        <p:txBody>
          <a:bodyPr>
            <a:normAutofit/>
          </a:bodyPr>
          <a:lstStyle>
            <a:lvl1pPr marL="0" indent="0">
              <a:buFontTx/>
              <a:buNone/>
              <a:defRPr sz="5400" b="0" i="0" u="sng">
                <a:latin typeface="Roboto Medium" panose="02000000000000000000" pitchFamily="2" charset="0"/>
                <a:ea typeface="Roboto Medium" panose="02000000000000000000" pitchFamily="2" charset="0"/>
              </a:defRPr>
            </a:lvl1pPr>
          </a:lstStyle>
          <a:p>
            <a:pPr lvl="0"/>
            <a:r>
              <a:rPr lang="nl-NL" err="1"/>
              <a:t>Placeholder</a:t>
            </a:r>
            <a:r>
              <a:rPr lang="nl-NL"/>
              <a:t> bovenkop</a:t>
            </a:r>
          </a:p>
        </p:txBody>
      </p:sp>
    </p:spTree>
    <p:extLst>
      <p:ext uri="{BB962C8B-B14F-4D97-AF65-F5344CB8AC3E}">
        <p14:creationId xmlns:p14="http://schemas.microsoft.com/office/powerpoint/2010/main" val="277054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522" y="2495806"/>
            <a:ext cx="21033938" cy="2651126"/>
          </a:xfrm>
          <a:prstGeom prst="rect">
            <a:avLst/>
          </a:prstGeom>
        </p:spPr>
        <p:txBody>
          <a:bodyPr vert="horz" lIns="91440" tIns="45720" rIns="91440" bIns="45720" rtlCol="0" anchor="t">
            <a:normAutofit/>
          </a:bodyPr>
          <a:lstStyle/>
          <a:p>
            <a:r>
              <a:rPr lang="nl-NL"/>
              <a:t>Klik om stijl van de titel te bewerken</a:t>
            </a:r>
            <a:endParaRPr lang="en-US"/>
          </a:p>
        </p:txBody>
      </p:sp>
      <p:sp>
        <p:nvSpPr>
          <p:cNvPr id="3" name="Text Placeholder 2"/>
          <p:cNvSpPr>
            <a:spLocks noGrp="1"/>
          </p:cNvSpPr>
          <p:nvPr>
            <p:ph type="body" idx="1"/>
          </p:nvPr>
        </p:nvSpPr>
        <p:spPr>
          <a:xfrm>
            <a:off x="1208787" y="5607640"/>
            <a:ext cx="11443957" cy="619449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Voettekst"/>
          <p:cNvSpPr>
            <a:spLocks noGrp="1"/>
          </p:cNvSpPr>
          <p:nvPr>
            <p:ph type="ftr" sz="quarter" idx="3"/>
          </p:nvPr>
        </p:nvSpPr>
        <p:spPr>
          <a:xfrm>
            <a:off x="4520678" y="12712701"/>
            <a:ext cx="64844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nl-NL"/>
          </a:p>
        </p:txBody>
      </p:sp>
      <p:sp>
        <p:nvSpPr>
          <p:cNvPr id="6" name="Paginanummer"/>
          <p:cNvSpPr>
            <a:spLocks noGrp="1"/>
          </p:cNvSpPr>
          <p:nvPr>
            <p:ph type="sldNum" sz="quarter" idx="4"/>
          </p:nvPr>
        </p:nvSpPr>
        <p:spPr>
          <a:xfrm>
            <a:off x="2539535" y="12712701"/>
            <a:ext cx="1607557"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3761A81-E545-3C41-97A5-08DA8ED0F4C4}" type="slidenum">
              <a:rPr lang="nl-NL" smtClean="0"/>
              <a:pPr/>
              <a:t>‹nr.›</a:t>
            </a:fld>
            <a:endParaRPr lang="nl-NL"/>
          </a:p>
        </p:txBody>
      </p:sp>
    </p:spTree>
    <p:extLst>
      <p:ext uri="{BB962C8B-B14F-4D97-AF65-F5344CB8AC3E}">
        <p14:creationId xmlns:p14="http://schemas.microsoft.com/office/powerpoint/2010/main" val="3070878648"/>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72" r:id="rId5"/>
    <p:sldLayoutId id="2147483682" r:id="rId6"/>
    <p:sldLayoutId id="2147483683" r:id="rId7"/>
    <p:sldLayoutId id="2147483684" r:id="rId8"/>
    <p:sldLayoutId id="2147483662" r:id="rId9"/>
    <p:sldLayoutId id="2147483685" r:id="rId10"/>
    <p:sldLayoutId id="2147483686" r:id="rId11"/>
    <p:sldLayoutId id="2147483687" r:id="rId12"/>
    <p:sldLayoutId id="2147483673" r:id="rId13"/>
    <p:sldLayoutId id="2147483688" r:id="rId14"/>
    <p:sldLayoutId id="2147483689" r:id="rId15"/>
    <p:sldLayoutId id="2147483690" r:id="rId16"/>
    <p:sldLayoutId id="2147483694" r:id="rId17"/>
    <p:sldLayoutId id="2147483674" r:id="rId18"/>
    <p:sldLayoutId id="2147483695" r:id="rId19"/>
    <p:sldLayoutId id="2147483696" r:id="rId20"/>
    <p:sldLayoutId id="2147483697" r:id="rId21"/>
    <p:sldLayoutId id="2147483667" r:id="rId22"/>
    <p:sldLayoutId id="2147483691" r:id="rId23"/>
    <p:sldLayoutId id="2147483692" r:id="rId24"/>
    <p:sldLayoutId id="2147483693" r:id="rId25"/>
    <p:sldLayoutId id="2147483675" r:id="rId26"/>
    <p:sldLayoutId id="2147483698" r:id="rId27"/>
    <p:sldLayoutId id="2147483699" r:id="rId28"/>
    <p:sldLayoutId id="2147483700" r:id="rId29"/>
    <p:sldLayoutId id="2147483676" r:id="rId30"/>
    <p:sldLayoutId id="2147483701" r:id="rId31"/>
    <p:sldLayoutId id="2147483702" r:id="rId32"/>
    <p:sldLayoutId id="2147483703" r:id="rId33"/>
    <p:sldLayoutId id="2147483677" r:id="rId34"/>
    <p:sldLayoutId id="2147483704" r:id="rId35"/>
    <p:sldLayoutId id="2147483705" r:id="rId36"/>
    <p:sldLayoutId id="2147483706" r:id="rId37"/>
    <p:sldLayoutId id="2147483678" r:id="rId38"/>
    <p:sldLayoutId id="2147483707" r:id="rId39"/>
    <p:sldLayoutId id="2147483708" r:id="rId40"/>
    <p:sldLayoutId id="2147483709" r:id="rId41"/>
  </p:sldLayoutIdLst>
  <p:hf sldNum="0" hdr="0" ftr="0" dt="0"/>
  <p:txStyles>
    <p:titleStyle>
      <a:lvl1pPr algn="l" defTabSz="1828800" rtl="0" eaLnBrk="1" latinLnBrk="0" hangingPunct="1">
        <a:lnSpc>
          <a:spcPts val="9000"/>
        </a:lnSpc>
        <a:spcBef>
          <a:spcPct val="0"/>
        </a:spcBef>
        <a:buNone/>
        <a:defRPr sz="8000" b="1" i="0" kern="1200">
          <a:solidFill>
            <a:schemeClr val="tx1"/>
          </a:solidFill>
          <a:latin typeface="Roboto Black" panose="02000000000000000000" pitchFamily="2" charset="0"/>
          <a:ea typeface="Roboto Black" panose="02000000000000000000" pitchFamily="2" charset="0"/>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5.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hyperlink" Target="https://www.windesheim.nl/energietransitie" TargetMode="External"/><Relationship Id="rId4" Type="http://schemas.openxmlformats.org/officeDocument/2006/relationships/hyperlink" Target="http://creativecommons.org/licenses/by/4.0/?ref=chooser-v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tatline.cbs.nl/Statweb/publication/?VW=T&amp;DM=SLNL&amp;PA=81565NED&amp;D1=2-6&amp;D2=0&amp;D3=5&amp;D4=0&amp;D5=43-45&amp;HD=180910-2138&amp;HDR=G1,T&amp;STB=G2,G3,G4"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hyperlink" Target="https://www.scp.nl/Onderzoek/Bronnen/Beknopte_onderzoeksbeschrijvingen/Tijdsbestedingsonderzoek_TBO" TargetMode="External"/><Relationship Id="rId4" Type="http://schemas.openxmlformats.org/officeDocument/2006/relationships/hyperlink" Target="https://statline.cbs.nl/Statweb/publication/?DM=SLNL&amp;PA=81565NED&amp;D1=5-6&amp;D2=0&amp;D3=5&amp;D4=0&amp;D5=l&amp;HDR=G1,T&amp;STB=G2,G3,G4&amp;VW=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liveadminwindesheim.sharepoint.com/:x:/r/sites/O365-TFFTwomes_DigitalTwinsWarmtetransitie/Gedeelde%20documenten/WP3%20Data%20analysis%20and%20prediction/Studentenwerk/Digital%20Twin%20analysepipeline%20-%20HBO-ICTQSD%202020-2021s1/Tret_BoilerInferiorHeatingEfficiency.xlsx?d=w7be36a92f02f4bdaa1d6d92a55c5f1ec&amp;csf=1&amp;web=1&amp;e=QBjNGE"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hyperlink" Target="https://www.rijksoverheid.nl/ministeries/ministerie-van-economische-zaken-en-klimaat/documenten/rapporten/2019/11/15/besparingspotentieel-van-waterzijdig-inregelen-van-cv-systemen" TargetMode="External"/><Relationship Id="rId4" Type="http://schemas.openxmlformats.org/officeDocument/2006/relationships/hyperlink" Target="https://automeris.io/WebPlotDigitize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9.sv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1.sv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A0FA1AE-F3A9-4F5F-96E2-EBA2D7294796}"/>
              </a:ext>
            </a:extLst>
          </p:cNvPr>
          <p:cNvPicPr>
            <a:picLocks noGrp="1" noChangeAspect="1"/>
          </p:cNvPicPr>
          <p:nvPr>
            <p:ph type="pic" sz="quarter" idx="13"/>
          </p:nvPr>
        </p:nvPicPr>
        <p:blipFill>
          <a:blip r:embed="rId3"/>
          <a:srcRect l="675" r="675"/>
          <a:stretch>
            <a:fillRect/>
          </a:stretch>
        </p:blipFill>
        <p:spPr/>
      </p:pic>
      <p:pic>
        <p:nvPicPr>
          <p:cNvPr id="5" name="Picture 4" descr="A picture containing drawing&#10;&#10;Description automatically generated">
            <a:extLst>
              <a:ext uri="{FF2B5EF4-FFF2-40B4-BE49-F238E27FC236}">
                <a16:creationId xmlns:a16="http://schemas.microsoft.com/office/drawing/2014/main" id="{2C0130B9-1044-47D6-91E3-7E429613378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89034" y="1745123"/>
            <a:ext cx="5065396" cy="1318267"/>
          </a:xfrm>
          <a:prstGeom prst="rect">
            <a:avLst/>
          </a:prstGeom>
        </p:spPr>
      </p:pic>
      <p:grpSp>
        <p:nvGrpSpPr>
          <p:cNvPr id="7" name="Group 6">
            <a:extLst>
              <a:ext uri="{FF2B5EF4-FFF2-40B4-BE49-F238E27FC236}">
                <a16:creationId xmlns:a16="http://schemas.microsoft.com/office/drawing/2014/main" id="{B0E115E4-18A5-4359-ABCC-5E0EFD94458C}"/>
              </a:ext>
            </a:extLst>
          </p:cNvPr>
          <p:cNvGrpSpPr/>
          <p:nvPr/>
        </p:nvGrpSpPr>
        <p:grpSpPr>
          <a:xfrm>
            <a:off x="1290239" y="2917368"/>
            <a:ext cx="5042720" cy="5416318"/>
            <a:chOff x="1290238" y="2917368"/>
            <a:chExt cx="6863133" cy="7371600"/>
          </a:xfrm>
        </p:grpSpPr>
        <p:grpSp>
          <p:nvGrpSpPr>
            <p:cNvPr id="8" name="Group 7">
              <a:extLst>
                <a:ext uri="{FF2B5EF4-FFF2-40B4-BE49-F238E27FC236}">
                  <a16:creationId xmlns:a16="http://schemas.microsoft.com/office/drawing/2014/main" id="{1C914EDE-77E0-45CD-8B93-F599935C8487}"/>
                </a:ext>
              </a:extLst>
            </p:cNvPr>
            <p:cNvGrpSpPr/>
            <p:nvPr/>
          </p:nvGrpSpPr>
          <p:grpSpPr>
            <a:xfrm>
              <a:off x="1290238" y="2917368"/>
              <a:ext cx="6852276" cy="7371600"/>
              <a:chOff x="5994035" y="361239"/>
              <a:chExt cx="11539569" cy="13292761"/>
            </a:xfrm>
          </p:grpSpPr>
          <p:sp>
            <p:nvSpPr>
              <p:cNvPr id="11" name="Isosceles Triangle 10">
                <a:extLst>
                  <a:ext uri="{FF2B5EF4-FFF2-40B4-BE49-F238E27FC236}">
                    <a16:creationId xmlns:a16="http://schemas.microsoft.com/office/drawing/2014/main" id="{7F0BB2F8-2D3C-4E1E-AED8-096C1ABBB3D1}"/>
                  </a:ext>
                </a:extLst>
              </p:cNvPr>
              <p:cNvSpPr/>
              <p:nvPr/>
            </p:nvSpPr>
            <p:spPr>
              <a:xfrm>
                <a:off x="6012322" y="361239"/>
                <a:ext cx="11521277" cy="3521773"/>
              </a:xfrm>
              <a:prstGeom prst="triangle">
                <a:avLst/>
              </a:pr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atin typeface="Roboto" panose="020B0604020202020204" charset="0"/>
                  <a:ea typeface="Roboto" panose="020B0604020202020204" charset="0"/>
                </a:endParaRPr>
              </a:p>
            </p:txBody>
          </p:sp>
          <p:sp>
            <p:nvSpPr>
              <p:cNvPr id="12" name="Rectangle 11">
                <a:extLst>
                  <a:ext uri="{FF2B5EF4-FFF2-40B4-BE49-F238E27FC236}">
                    <a16:creationId xmlns:a16="http://schemas.microsoft.com/office/drawing/2014/main" id="{F14C7EB6-656D-4A9C-9593-B64ECA74D8B6}"/>
                  </a:ext>
                </a:extLst>
              </p:cNvPr>
              <p:cNvSpPr/>
              <p:nvPr/>
            </p:nvSpPr>
            <p:spPr>
              <a:xfrm>
                <a:off x="6012323" y="3921190"/>
                <a:ext cx="4608512" cy="8640892"/>
              </a:xfrm>
              <a:prstGeom prst="rect">
                <a:avLst/>
              </a:prstGeom>
              <a:solidFill>
                <a:srgbClr val="1EBCC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oboto" panose="020B0604020202020204" charset="0"/>
                    <a:ea typeface="Roboto" panose="020B0604020202020204" charset="0"/>
                  </a:rPr>
                  <a:t>transmission</a:t>
                </a:r>
                <a:br>
                  <a:rPr lang="nl-NL" sz="2000">
                    <a:latin typeface="Roboto" panose="020B0604020202020204" charset="0"/>
                    <a:ea typeface="Roboto" panose="020B0604020202020204" charset="0"/>
                  </a:rPr>
                </a:br>
                <a:r>
                  <a:rPr lang="nl-NL" sz="2000" err="1">
                    <a:latin typeface="Roboto" panose="020B0604020202020204" charset="0"/>
                    <a:ea typeface="Roboto" panose="020B0604020202020204" charset="0"/>
                  </a:rPr>
                  <a:t>infiltration</a:t>
                </a:r>
                <a:br>
                  <a:rPr lang="nl-NL" sz="2000">
                    <a:latin typeface="Roboto" panose="020B0604020202020204" charset="0"/>
                    <a:ea typeface="Roboto" panose="020B0604020202020204" charset="0"/>
                  </a:rPr>
                </a:br>
                <a:r>
                  <a:rPr lang="nl-NL" sz="2000" err="1">
                    <a:latin typeface="Roboto" panose="020B0604020202020204" charset="0"/>
                    <a:ea typeface="Roboto" panose="020B0604020202020204" charset="0"/>
                  </a:rPr>
                  <a:t>ventilation</a:t>
                </a:r>
                <a:endParaRPr lang="en-US" sz="2000">
                  <a:latin typeface="Roboto" panose="020B0604020202020204" charset="0"/>
                  <a:ea typeface="Roboto" panose="020B0604020202020204" charset="0"/>
                </a:endParaRPr>
              </a:p>
            </p:txBody>
          </p:sp>
          <p:sp>
            <p:nvSpPr>
              <p:cNvPr id="13" name="Rectangle 12">
                <a:extLst>
                  <a:ext uri="{FF2B5EF4-FFF2-40B4-BE49-F238E27FC236}">
                    <a16:creationId xmlns:a16="http://schemas.microsoft.com/office/drawing/2014/main" id="{74B816B3-FBFB-476E-A0A4-A8609EC9F6B9}"/>
                  </a:ext>
                </a:extLst>
              </p:cNvPr>
              <p:cNvSpPr/>
              <p:nvPr/>
            </p:nvSpPr>
            <p:spPr>
              <a:xfrm>
                <a:off x="12925091" y="3921190"/>
                <a:ext cx="4608512" cy="5788800"/>
              </a:xfrm>
              <a:prstGeom prst="rect">
                <a:avLst/>
              </a:prstGeom>
              <a:solidFill>
                <a:srgbClr val="F166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err="1">
                    <a:latin typeface="Roboto" panose="020B0604020202020204" charset="0"/>
                    <a:ea typeface="Roboto" panose="020B0604020202020204" charset="0"/>
                  </a:rPr>
                  <a:t>heating</a:t>
                </a:r>
                <a:endParaRPr lang="en-US" sz="2000" dirty="0">
                  <a:latin typeface="Roboto" panose="020B0604020202020204" charset="0"/>
                  <a:ea typeface="Roboto" panose="020B0604020202020204" charset="0"/>
                </a:endParaRPr>
              </a:p>
            </p:txBody>
          </p:sp>
          <p:sp>
            <p:nvSpPr>
              <p:cNvPr id="14" name="Rectangle 13">
                <a:extLst>
                  <a:ext uri="{FF2B5EF4-FFF2-40B4-BE49-F238E27FC236}">
                    <a16:creationId xmlns:a16="http://schemas.microsoft.com/office/drawing/2014/main" id="{E00D60C6-4928-4424-B680-D7C559A14E8D}"/>
                  </a:ext>
                </a:extLst>
              </p:cNvPr>
              <p:cNvSpPr/>
              <p:nvPr/>
            </p:nvSpPr>
            <p:spPr>
              <a:xfrm>
                <a:off x="12925092" y="9710882"/>
                <a:ext cx="4608512" cy="1900800"/>
              </a:xfrm>
              <a:prstGeom prst="rect">
                <a:avLst/>
              </a:prstGeom>
              <a:solidFill>
                <a:srgbClr val="B1D24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err="1">
                    <a:latin typeface="Roboto" panose="020B0604020202020204" charset="0"/>
                    <a:ea typeface="Roboto" panose="020B0604020202020204" charset="0"/>
                  </a:rPr>
                  <a:t>solar</a:t>
                </a:r>
                <a:r>
                  <a:rPr lang="nl-NL" sz="2000">
                    <a:latin typeface="Roboto" panose="020B0604020202020204" charset="0"/>
                    <a:ea typeface="Roboto" panose="020B0604020202020204" charset="0"/>
                  </a:rPr>
                  <a:t> </a:t>
                </a:r>
                <a:r>
                  <a:rPr lang="nl-NL" sz="2000" err="1">
                    <a:latin typeface="Roboto" panose="020B0604020202020204" charset="0"/>
                    <a:ea typeface="Roboto" panose="020B0604020202020204" charset="0"/>
                  </a:rPr>
                  <a:t>irradiance</a:t>
                </a:r>
                <a:endParaRPr lang="en-US" sz="2000">
                  <a:latin typeface="Roboto" panose="020B0604020202020204" charset="0"/>
                  <a:ea typeface="Roboto" panose="020B0604020202020204" charset="0"/>
                </a:endParaRPr>
              </a:p>
            </p:txBody>
          </p:sp>
          <p:sp>
            <p:nvSpPr>
              <p:cNvPr id="15" name="Rectangle 14">
                <a:extLst>
                  <a:ext uri="{FF2B5EF4-FFF2-40B4-BE49-F238E27FC236}">
                    <a16:creationId xmlns:a16="http://schemas.microsoft.com/office/drawing/2014/main" id="{B07A2092-E8DE-491B-933F-01B0DA711ED3}"/>
                  </a:ext>
                </a:extLst>
              </p:cNvPr>
              <p:cNvSpPr/>
              <p:nvPr/>
            </p:nvSpPr>
            <p:spPr>
              <a:xfrm>
                <a:off x="12925091" y="11611681"/>
                <a:ext cx="4608513" cy="950399"/>
              </a:xfrm>
              <a:prstGeom prst="rect">
                <a:avLst/>
              </a:prstGeom>
              <a:solidFill>
                <a:srgbClr val="D5E0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Roboto" panose="020B0604020202020204" charset="0"/>
                    <a:ea typeface="Roboto" panose="020B0604020202020204" charset="0"/>
                  </a:rPr>
                  <a:t>‘</a:t>
                </a:r>
                <a:r>
                  <a:rPr lang="nl-NL" sz="2000" err="1">
                    <a:latin typeface="Roboto" panose="020B0604020202020204" charset="0"/>
                    <a:ea typeface="Roboto" panose="020B0604020202020204" charset="0"/>
                  </a:rPr>
                  <a:t>internal</a:t>
                </a:r>
                <a:r>
                  <a:rPr lang="nl-NL" sz="2000">
                    <a:latin typeface="Roboto" panose="020B0604020202020204" charset="0"/>
                    <a:ea typeface="Roboto" panose="020B0604020202020204" charset="0"/>
                  </a:rPr>
                  <a:t>’ heat</a:t>
                </a:r>
                <a:endParaRPr lang="en-US" sz="2000">
                  <a:latin typeface="Roboto" panose="020B0604020202020204" charset="0"/>
                  <a:ea typeface="Roboto" panose="020B0604020202020204" charset="0"/>
                </a:endParaRPr>
              </a:p>
            </p:txBody>
          </p:sp>
          <p:cxnSp>
            <p:nvCxnSpPr>
              <p:cNvPr id="16" name="Straight Connector 15">
                <a:extLst>
                  <a:ext uri="{FF2B5EF4-FFF2-40B4-BE49-F238E27FC236}">
                    <a16:creationId xmlns:a16="http://schemas.microsoft.com/office/drawing/2014/main" id="{5971EAF8-E3AE-42B1-A578-3231FF3C1691}"/>
                  </a:ext>
                </a:extLst>
              </p:cNvPr>
              <p:cNvCxnSpPr>
                <a:cxnSpLocks/>
              </p:cNvCxnSpPr>
              <p:nvPr/>
            </p:nvCxnSpPr>
            <p:spPr>
              <a:xfrm>
                <a:off x="6012323" y="12562082"/>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DC576F8-82BD-4544-970F-14A61159E9F7}"/>
                  </a:ext>
                </a:extLst>
              </p:cNvPr>
              <p:cNvCxnSpPr>
                <a:cxnSpLocks/>
              </p:cNvCxnSpPr>
              <p:nvPr/>
            </p:nvCxnSpPr>
            <p:spPr>
              <a:xfrm>
                <a:off x="6012323" y="3921194"/>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172A9E-6847-4B99-873F-1B01BFD01F16}"/>
                  </a:ext>
                </a:extLst>
              </p:cNvPr>
              <p:cNvSpPr txBox="1"/>
              <p:nvPr/>
            </p:nvSpPr>
            <p:spPr>
              <a:xfrm>
                <a:off x="5994035" y="12672048"/>
                <a:ext cx="4608513" cy="981952"/>
              </a:xfrm>
              <a:prstGeom prst="rect">
                <a:avLst/>
              </a:prstGeom>
              <a:noFill/>
            </p:spPr>
            <p:txBody>
              <a:bodyPr wrap="square" rtlCol="0">
                <a:spAutoFit/>
              </a:bodyPr>
              <a:lstStyle/>
              <a:p>
                <a:pPr algn="ctr"/>
                <a:r>
                  <a:rPr lang="nl-NL" sz="2000">
                    <a:solidFill>
                      <a:srgbClr val="00B0F0"/>
                    </a:solidFill>
                    <a:latin typeface="Roboto" panose="020B0604020202020204" charset="0"/>
                    <a:ea typeface="Roboto" panose="020B0604020202020204" charset="0"/>
                  </a:rPr>
                  <a:t>heat </a:t>
                </a:r>
                <a:r>
                  <a:rPr lang="nl-NL" sz="2000" err="1">
                    <a:solidFill>
                      <a:srgbClr val="00B0F0"/>
                    </a:solidFill>
                    <a:latin typeface="Roboto" panose="020B0604020202020204" charset="0"/>
                    <a:ea typeface="Roboto" panose="020B0604020202020204" charset="0"/>
                  </a:rPr>
                  <a:t>loss</a:t>
                </a:r>
                <a:endParaRPr lang="en-US" sz="2000">
                  <a:solidFill>
                    <a:srgbClr val="00B0F0"/>
                  </a:solidFill>
                  <a:latin typeface="Roboto" panose="020B0604020202020204" charset="0"/>
                  <a:ea typeface="Roboto" panose="020B0604020202020204" charset="0"/>
                </a:endParaRPr>
              </a:p>
            </p:txBody>
          </p:sp>
          <p:sp>
            <p:nvSpPr>
              <p:cNvPr id="19" name="TextBox 18">
                <a:extLst>
                  <a:ext uri="{FF2B5EF4-FFF2-40B4-BE49-F238E27FC236}">
                    <a16:creationId xmlns:a16="http://schemas.microsoft.com/office/drawing/2014/main" id="{C1DAE2F9-A6CB-4F50-8721-70C6EAAE48E5}"/>
                  </a:ext>
                </a:extLst>
              </p:cNvPr>
              <p:cNvSpPr txBox="1"/>
              <p:nvPr/>
            </p:nvSpPr>
            <p:spPr>
              <a:xfrm>
                <a:off x="12906805" y="12671537"/>
                <a:ext cx="4608513" cy="981952"/>
              </a:xfrm>
              <a:prstGeom prst="rect">
                <a:avLst/>
              </a:prstGeom>
              <a:noFill/>
            </p:spPr>
            <p:txBody>
              <a:bodyPr wrap="square" rtlCol="0">
                <a:spAutoFit/>
              </a:bodyPr>
              <a:lstStyle/>
              <a:p>
                <a:pPr algn="ctr"/>
                <a:r>
                  <a:rPr lang="nl-NL" sz="2000">
                    <a:solidFill>
                      <a:srgbClr val="F16682"/>
                    </a:solidFill>
                    <a:latin typeface="Roboto" panose="020B0604020202020204" charset="0"/>
                    <a:ea typeface="Roboto" panose="020B0604020202020204" charset="0"/>
                  </a:rPr>
                  <a:t>heat </a:t>
                </a:r>
                <a:r>
                  <a:rPr lang="nl-NL" sz="2000" err="1">
                    <a:solidFill>
                      <a:srgbClr val="F16682"/>
                    </a:solidFill>
                    <a:latin typeface="Roboto" panose="020B0604020202020204" charset="0"/>
                    <a:ea typeface="Roboto" panose="020B0604020202020204" charset="0"/>
                  </a:rPr>
                  <a:t>gain</a:t>
                </a:r>
                <a:endParaRPr lang="en-US" sz="2000">
                  <a:solidFill>
                    <a:srgbClr val="F16682"/>
                  </a:solidFill>
                  <a:latin typeface="Roboto" panose="020B0604020202020204" charset="0"/>
                  <a:ea typeface="Roboto" panose="020B0604020202020204" charset="0"/>
                </a:endParaRPr>
              </a:p>
            </p:txBody>
          </p:sp>
        </p:grpSp>
        <p:sp>
          <p:nvSpPr>
            <p:cNvPr id="9" name="Rectangle 8">
              <a:extLst>
                <a:ext uri="{FF2B5EF4-FFF2-40B4-BE49-F238E27FC236}">
                  <a16:creationId xmlns:a16="http://schemas.microsoft.com/office/drawing/2014/main" id="{9C3E4429-FC22-4AA9-883F-A52D8AA7C53A}"/>
                </a:ext>
              </a:extLst>
            </p:cNvPr>
            <p:cNvSpPr/>
            <p:nvPr/>
          </p:nvSpPr>
          <p:spPr>
            <a:xfrm>
              <a:off x="5405947" y="4364489"/>
              <a:ext cx="2736567" cy="527051"/>
            </a:xfrm>
            <a:prstGeom prst="rect">
              <a:avLst/>
            </a:prstGeom>
            <a:noFill/>
            <a:ln w="19050">
              <a:solidFill>
                <a:srgbClr val="FF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B0604020202020204" charset="0"/>
                <a:ea typeface="Roboto" panose="020B0604020202020204" charset="0"/>
              </a:endParaRPr>
            </a:p>
          </p:txBody>
        </p:sp>
        <p:sp>
          <p:nvSpPr>
            <p:cNvPr id="10" name="Rectangle 9">
              <a:extLst>
                <a:ext uri="{FF2B5EF4-FFF2-40B4-BE49-F238E27FC236}">
                  <a16:creationId xmlns:a16="http://schemas.microsoft.com/office/drawing/2014/main" id="{D50DE410-837B-46E6-9C1A-2596894AE4CC}"/>
                </a:ext>
              </a:extLst>
            </p:cNvPr>
            <p:cNvSpPr/>
            <p:nvPr/>
          </p:nvSpPr>
          <p:spPr>
            <a:xfrm>
              <a:off x="5416804" y="4891905"/>
              <a:ext cx="2736567" cy="527051"/>
            </a:xfrm>
            <a:prstGeom prst="rect">
              <a:avLst/>
            </a:prstGeom>
            <a:noFill/>
            <a:ln w="19050">
              <a:solidFill>
                <a:srgbClr val="FFFF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B0604020202020204" charset="0"/>
                <a:ea typeface="Roboto" panose="020B0604020202020204" charset="0"/>
              </a:endParaRPr>
            </a:p>
          </p:txBody>
        </p:sp>
      </p:grpSp>
      <p:sp>
        <p:nvSpPr>
          <p:cNvPr id="23" name="Subtitle 2">
            <a:extLst>
              <a:ext uri="{FF2B5EF4-FFF2-40B4-BE49-F238E27FC236}">
                <a16:creationId xmlns:a16="http://schemas.microsoft.com/office/drawing/2014/main" id="{DFA2CA65-71BC-417F-B5DD-748735A0269F}"/>
              </a:ext>
            </a:extLst>
          </p:cNvPr>
          <p:cNvSpPr>
            <a:spLocks noGrp="1"/>
          </p:cNvSpPr>
          <p:nvPr>
            <p:ph type="subTitle" idx="1"/>
          </p:nvPr>
        </p:nvSpPr>
        <p:spPr>
          <a:xfrm>
            <a:off x="1203153" y="9050892"/>
            <a:ext cx="10057029" cy="3953908"/>
          </a:xfrm>
        </p:spPr>
        <p:txBody>
          <a:bodyPr>
            <a:normAutofit fontScale="85000" lnSpcReduction="20000"/>
          </a:bodyPr>
          <a:lstStyle/>
          <a:p>
            <a:r>
              <a:rPr lang="nl-NL" sz="8000" u="none" dirty="0"/>
              <a:t>Digital Twins </a:t>
            </a:r>
            <a:r>
              <a:rPr lang="nl-NL" sz="8000" u="none" dirty="0" err="1"/>
              <a:t>for</a:t>
            </a:r>
            <a:r>
              <a:rPr lang="nl-NL" sz="8000" u="none" dirty="0"/>
              <a:t> </a:t>
            </a:r>
            <a:r>
              <a:rPr lang="nl-NL" sz="8000" u="none" dirty="0" err="1"/>
              <a:t>the</a:t>
            </a:r>
            <a:r>
              <a:rPr lang="nl-NL" sz="8000" u="none" dirty="0"/>
              <a:t> </a:t>
            </a:r>
            <a:r>
              <a:rPr lang="nl-NL" sz="8000" u="none" dirty="0" err="1"/>
              <a:t>heating</a:t>
            </a:r>
            <a:r>
              <a:rPr lang="nl-NL" sz="8000" u="none" dirty="0"/>
              <a:t> </a:t>
            </a:r>
            <a:r>
              <a:rPr lang="nl-NL" sz="8000" u="none" dirty="0" err="1"/>
              <a:t>transition</a:t>
            </a:r>
            <a:r>
              <a:rPr lang="nl-NL" sz="8000" u="none" dirty="0"/>
              <a:t>: Analysis </a:t>
            </a:r>
            <a:r>
              <a:rPr lang="nl-NL" sz="8000" u="none" dirty="0" err="1"/>
              <a:t>methods</a:t>
            </a:r>
            <a:r>
              <a:rPr lang="nl-NL" sz="8000" u="none" dirty="0"/>
              <a:t> </a:t>
            </a:r>
            <a:r>
              <a:rPr lang="nl-NL" sz="8000" u="none" dirty="0" err="1"/>
              <a:t>and</a:t>
            </a:r>
            <a:r>
              <a:rPr lang="nl-NL" sz="8000" u="none" dirty="0"/>
              <a:t> tools, v1</a:t>
            </a:r>
          </a:p>
          <a:p>
            <a:r>
              <a:rPr lang="nl-NL" sz="4400" u="none" dirty="0"/>
              <a:t>Twomes Deliverable D3</a:t>
            </a:r>
            <a:endParaRPr lang="nl-NL" dirty="0"/>
          </a:p>
        </p:txBody>
      </p:sp>
    </p:spTree>
    <p:extLst>
      <p:ext uri="{BB962C8B-B14F-4D97-AF65-F5344CB8AC3E}">
        <p14:creationId xmlns:p14="http://schemas.microsoft.com/office/powerpoint/2010/main" val="360409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p:txBody>
          <a:bodyPr vert="horz" lIns="91440" tIns="45720" rIns="91440" bIns="45720" rtlCol="0" anchor="t">
            <a:normAutofit fontScale="92500"/>
          </a:bodyPr>
          <a:lstStyle/>
          <a:p>
            <a:r>
              <a:rPr lang="nl-NL" err="1">
                <a:latin typeface="Roboto"/>
                <a:ea typeface="Roboto"/>
              </a:rPr>
              <a:t>Normal</a:t>
            </a:r>
            <a:r>
              <a:rPr lang="nl-NL">
                <a:latin typeface="Roboto"/>
                <a:ea typeface="Roboto"/>
              </a:rPr>
              <a:t> (forward) </a:t>
            </a:r>
            <a:r>
              <a:rPr lang="nl-NL" err="1">
                <a:latin typeface="Roboto"/>
                <a:ea typeface="Roboto"/>
              </a:rPr>
              <a:t>modelling</a:t>
            </a:r>
            <a:endParaRPr lang="nl-NL">
              <a:latin typeface="Roboto"/>
              <a:ea typeface="Roboto"/>
            </a:endParaRPr>
          </a:p>
          <a:p>
            <a:pPr lvl="1"/>
            <a:r>
              <a:rPr lang="nl-NL">
                <a:latin typeface="Roboto"/>
                <a:ea typeface="Roboto"/>
              </a:rPr>
              <a:t>IN: time series data + model parameters</a:t>
            </a:r>
          </a:p>
          <a:p>
            <a:pPr lvl="1"/>
            <a:r>
              <a:rPr lang="nl-NL">
                <a:latin typeface="Roboto"/>
                <a:ea typeface="Roboto"/>
              </a:rPr>
              <a:t>OUT: </a:t>
            </a:r>
            <a:r>
              <a:rPr lang="nl-NL" err="1">
                <a:latin typeface="Roboto"/>
                <a:ea typeface="Roboto"/>
              </a:rPr>
              <a:t>calculated</a:t>
            </a:r>
            <a:r>
              <a:rPr lang="nl-NL">
                <a:latin typeface="Roboto"/>
                <a:ea typeface="Roboto"/>
              </a:rPr>
              <a:t> time series data &amp; performance </a:t>
            </a:r>
            <a:r>
              <a:rPr lang="nl-NL" err="1">
                <a:latin typeface="Roboto"/>
                <a:ea typeface="Roboto"/>
              </a:rPr>
              <a:t>metrics</a:t>
            </a:r>
            <a:endParaRPr lang="nl-NL">
              <a:latin typeface="Roboto"/>
              <a:ea typeface="Roboto"/>
            </a:endParaRPr>
          </a:p>
          <a:p>
            <a:r>
              <a:rPr lang="nl-NL">
                <a:latin typeface="Roboto"/>
                <a:ea typeface="Roboto"/>
              </a:rPr>
              <a:t>Inverse </a:t>
            </a:r>
            <a:r>
              <a:rPr lang="nl-NL" err="1">
                <a:latin typeface="Roboto"/>
                <a:ea typeface="Roboto"/>
              </a:rPr>
              <a:t>modelling</a:t>
            </a:r>
            <a:endParaRPr lang="nl-NL">
              <a:latin typeface="Roboto"/>
              <a:ea typeface="Roboto"/>
            </a:endParaRPr>
          </a:p>
          <a:p>
            <a:pPr lvl="1"/>
            <a:r>
              <a:rPr lang="nl-NL">
                <a:latin typeface="Roboto"/>
                <a:ea typeface="Roboto"/>
              </a:rPr>
              <a:t>IN: time series data + </a:t>
            </a:r>
            <a:r>
              <a:rPr lang="nl-NL" err="1">
                <a:latin typeface="Roboto"/>
                <a:ea typeface="Roboto"/>
              </a:rPr>
              <a:t>measured</a:t>
            </a:r>
            <a:r>
              <a:rPr lang="nl-NL">
                <a:latin typeface="Roboto"/>
                <a:ea typeface="Roboto"/>
              </a:rPr>
              <a:t> time series data &amp; performance </a:t>
            </a:r>
            <a:r>
              <a:rPr lang="nl-NL" err="1">
                <a:latin typeface="Roboto"/>
                <a:ea typeface="Roboto"/>
              </a:rPr>
              <a:t>metrics</a:t>
            </a:r>
            <a:endParaRPr lang="nl-NL">
              <a:latin typeface="Roboto"/>
              <a:ea typeface="Roboto"/>
            </a:endParaRPr>
          </a:p>
          <a:p>
            <a:pPr lvl="1"/>
            <a:r>
              <a:rPr lang="nl-NL">
                <a:latin typeface="Roboto"/>
                <a:ea typeface="Roboto"/>
              </a:rPr>
              <a:t>OUT: model parameters</a:t>
            </a:r>
          </a:p>
          <a:p>
            <a:r>
              <a:rPr lang="nl-NL">
                <a:latin typeface="Roboto"/>
                <a:ea typeface="Roboto"/>
              </a:rPr>
              <a:t>A model </a:t>
            </a:r>
            <a:r>
              <a:rPr lang="nl-NL" err="1">
                <a:latin typeface="Roboto"/>
                <a:ea typeface="Roboto"/>
              </a:rPr>
              <a:t>with</a:t>
            </a:r>
            <a:r>
              <a:rPr lang="nl-NL">
                <a:latin typeface="Roboto"/>
                <a:ea typeface="Roboto"/>
              </a:rPr>
              <a:t> well </a:t>
            </a:r>
            <a:r>
              <a:rPr lang="nl-NL" err="1">
                <a:latin typeface="Roboto"/>
                <a:ea typeface="Roboto"/>
              </a:rPr>
              <a:t>learnt</a:t>
            </a:r>
            <a:r>
              <a:rPr lang="nl-NL">
                <a:latin typeface="Roboto"/>
                <a:ea typeface="Roboto"/>
              </a:rPr>
              <a:t> parameters is </a:t>
            </a:r>
            <a:r>
              <a:rPr lang="nl-NL" err="1">
                <a:latin typeface="Roboto"/>
                <a:ea typeface="Roboto"/>
              </a:rPr>
              <a:t>called</a:t>
            </a:r>
            <a:r>
              <a:rPr lang="nl-NL">
                <a:latin typeface="Roboto"/>
                <a:ea typeface="Roboto"/>
              </a:rPr>
              <a:t> a ‘digital </a:t>
            </a:r>
            <a:r>
              <a:rPr lang="nl-NL" err="1">
                <a:latin typeface="Roboto"/>
                <a:ea typeface="Roboto"/>
              </a:rPr>
              <a:t>twin</a:t>
            </a:r>
            <a:r>
              <a:rPr lang="nl-NL">
                <a:latin typeface="Roboto"/>
                <a:ea typeface="Roboto"/>
              </a:rPr>
              <a:t>’</a:t>
            </a:r>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1" y="2495806"/>
            <a:ext cx="23008910" cy="2651126"/>
          </a:xfrm>
        </p:spPr>
        <p:txBody>
          <a:bodyPr>
            <a:noAutofit/>
          </a:bodyPr>
          <a:lstStyle/>
          <a:p>
            <a:r>
              <a:rPr lang="nl-NL" sz="6600" err="1"/>
              <a:t>Why</a:t>
            </a:r>
            <a:r>
              <a:rPr lang="nl-NL" sz="6600"/>
              <a:t> ‘inverse’ </a:t>
            </a:r>
            <a:r>
              <a:rPr lang="nl-NL" sz="6600" err="1"/>
              <a:t>modelling</a:t>
            </a:r>
            <a:r>
              <a:rPr lang="nl-NL" sz="6600"/>
              <a:t> </a:t>
            </a:r>
            <a:r>
              <a:rPr lang="nl-NL" sz="6600" err="1"/>
              <a:t>and</a:t>
            </a:r>
            <a:r>
              <a:rPr lang="nl-NL" sz="6600"/>
              <a:t> </a:t>
            </a:r>
            <a:r>
              <a:rPr lang="nl-NL" sz="6600" err="1"/>
              <a:t>what</a:t>
            </a:r>
            <a:r>
              <a:rPr lang="nl-NL" sz="6600"/>
              <a:t> is a ‘digital </a:t>
            </a:r>
            <a:r>
              <a:rPr lang="nl-NL" sz="6600" err="1"/>
              <a:t>twin</a:t>
            </a:r>
            <a:r>
              <a:rPr lang="nl-NL" sz="6600"/>
              <a:t>’?</a:t>
            </a:r>
          </a:p>
        </p:txBody>
      </p:sp>
    </p:spTree>
    <p:extLst>
      <p:ext uri="{BB962C8B-B14F-4D97-AF65-F5344CB8AC3E}">
        <p14:creationId xmlns:p14="http://schemas.microsoft.com/office/powerpoint/2010/main" val="192139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p:txBody>
          <a:bodyPr>
            <a:normAutofit/>
          </a:bodyPr>
          <a:lstStyle/>
          <a:p>
            <a:r>
              <a:rPr lang="nl-NL" sz="6600"/>
              <a:t>Building model parameters</a:t>
            </a:r>
          </a:p>
          <a:p>
            <a:r>
              <a:rPr lang="nl-NL" sz="6600"/>
              <a:t>Installation model parameters</a:t>
            </a:r>
          </a:p>
          <a:p>
            <a:pPr lvl="1"/>
            <a:r>
              <a:rPr lang="nl-NL" sz="5800"/>
              <a:t>Installation hardware model parameters</a:t>
            </a:r>
          </a:p>
          <a:p>
            <a:pPr lvl="1"/>
            <a:r>
              <a:rPr lang="nl-NL" sz="5800"/>
              <a:t>Installation </a:t>
            </a:r>
            <a:r>
              <a:rPr lang="nl-NL" sz="5800" err="1"/>
              <a:t>settings</a:t>
            </a:r>
            <a:r>
              <a:rPr lang="nl-NL" sz="5800"/>
              <a:t> model parameters</a:t>
            </a:r>
          </a:p>
          <a:p>
            <a:r>
              <a:rPr lang="nl-NL" sz="6600">
                <a:solidFill>
                  <a:schemeClr val="bg1">
                    <a:lumMod val="65000"/>
                  </a:schemeClr>
                </a:solidFill>
              </a:rPr>
              <a:t>Comfort </a:t>
            </a:r>
            <a:r>
              <a:rPr lang="nl-NL" sz="6600" err="1">
                <a:solidFill>
                  <a:schemeClr val="bg1">
                    <a:lumMod val="65000"/>
                  </a:schemeClr>
                </a:solidFill>
              </a:rPr>
              <a:t>needs</a:t>
            </a:r>
            <a:r>
              <a:rPr lang="nl-NL" sz="6600">
                <a:solidFill>
                  <a:schemeClr val="bg1">
                    <a:lumMod val="65000"/>
                  </a:schemeClr>
                </a:solidFill>
              </a:rPr>
              <a:t> model parameters</a:t>
            </a:r>
            <a:endParaRPr lang="nl-NL"/>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1" y="2495806"/>
            <a:ext cx="23008910" cy="2651126"/>
          </a:xfrm>
        </p:spPr>
        <p:txBody>
          <a:bodyPr>
            <a:noAutofit/>
          </a:bodyPr>
          <a:lstStyle/>
          <a:p>
            <a:r>
              <a:rPr lang="nl-NL" sz="6600"/>
              <a:t>Model parameters: time-independent </a:t>
            </a:r>
            <a:r>
              <a:rPr lang="nl-NL" sz="6600" err="1"/>
              <a:t>characteristics</a:t>
            </a:r>
            <a:r>
              <a:rPr lang="nl-NL" sz="6600"/>
              <a:t> </a:t>
            </a:r>
            <a:r>
              <a:rPr lang="nl-NL" sz="6600" err="1"/>
              <a:t>that</a:t>
            </a:r>
            <a:r>
              <a:rPr lang="nl-NL" sz="6600"/>
              <a:t> </a:t>
            </a:r>
            <a:r>
              <a:rPr lang="nl-NL" sz="6600" err="1"/>
              <a:t>determine</a:t>
            </a:r>
            <a:r>
              <a:rPr lang="nl-NL" sz="6600"/>
              <a:t> home </a:t>
            </a:r>
            <a:r>
              <a:rPr lang="nl-NL" sz="6600" err="1"/>
              <a:t>heating</a:t>
            </a:r>
            <a:r>
              <a:rPr lang="nl-NL" sz="6600"/>
              <a:t> performance</a:t>
            </a:r>
          </a:p>
        </p:txBody>
      </p:sp>
      <p:grpSp>
        <p:nvGrpSpPr>
          <p:cNvPr id="5" name="Group 4">
            <a:extLst>
              <a:ext uri="{FF2B5EF4-FFF2-40B4-BE49-F238E27FC236}">
                <a16:creationId xmlns:a16="http://schemas.microsoft.com/office/drawing/2014/main" id="{3C40A095-50F3-4661-8D97-42BD6872C334}"/>
              </a:ext>
            </a:extLst>
          </p:cNvPr>
          <p:cNvGrpSpPr/>
          <p:nvPr/>
        </p:nvGrpSpPr>
        <p:grpSpPr>
          <a:xfrm>
            <a:off x="939185" y="5736080"/>
            <a:ext cx="611170" cy="611170"/>
            <a:chOff x="13947677" y="717157"/>
            <a:chExt cx="2012395" cy="2012395"/>
          </a:xfrm>
        </p:grpSpPr>
        <p:sp>
          <p:nvSpPr>
            <p:cNvPr id="6" name="Oval 5">
              <a:extLst>
                <a:ext uri="{FF2B5EF4-FFF2-40B4-BE49-F238E27FC236}">
                  <a16:creationId xmlns:a16="http://schemas.microsoft.com/office/drawing/2014/main" id="{D9AA84C8-63D9-4F68-84BC-787C59D8F63F}"/>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06FFF70E-5291-4FB3-A5BC-5AF7E70449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61576" y="976464"/>
              <a:ext cx="1493780" cy="1493780"/>
            </a:xfrm>
            <a:prstGeom prst="rect">
              <a:avLst/>
            </a:prstGeom>
          </p:spPr>
        </p:pic>
      </p:grpSp>
      <p:grpSp>
        <p:nvGrpSpPr>
          <p:cNvPr id="8" name="Group 7">
            <a:extLst>
              <a:ext uri="{FF2B5EF4-FFF2-40B4-BE49-F238E27FC236}">
                <a16:creationId xmlns:a16="http://schemas.microsoft.com/office/drawing/2014/main" id="{72DE84A8-EB09-47B8-B452-34E4FBE863CD}"/>
              </a:ext>
            </a:extLst>
          </p:cNvPr>
          <p:cNvGrpSpPr/>
          <p:nvPr/>
        </p:nvGrpSpPr>
        <p:grpSpPr>
          <a:xfrm>
            <a:off x="939185" y="6892001"/>
            <a:ext cx="611170" cy="611170"/>
            <a:chOff x="13947677" y="717157"/>
            <a:chExt cx="2012395" cy="2012395"/>
          </a:xfrm>
        </p:grpSpPr>
        <p:sp>
          <p:nvSpPr>
            <p:cNvPr id="9" name="Oval 8">
              <a:extLst>
                <a:ext uri="{FF2B5EF4-FFF2-40B4-BE49-F238E27FC236}">
                  <a16:creationId xmlns:a16="http://schemas.microsoft.com/office/drawing/2014/main" id="{CFFE095F-73C2-4818-B293-D9298C960D20}"/>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7D827B0-360B-43D2-AF62-1CD85A8F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61576" y="976464"/>
              <a:ext cx="1493780" cy="1493780"/>
            </a:xfrm>
            <a:prstGeom prst="rect">
              <a:avLst/>
            </a:prstGeom>
          </p:spPr>
        </p:pic>
      </p:grpSp>
      <p:grpSp>
        <p:nvGrpSpPr>
          <p:cNvPr id="17" name="Group 16">
            <a:extLst>
              <a:ext uri="{FF2B5EF4-FFF2-40B4-BE49-F238E27FC236}">
                <a16:creationId xmlns:a16="http://schemas.microsoft.com/office/drawing/2014/main" id="{4BCA305E-A492-489E-BEAA-408AE29BB464}"/>
              </a:ext>
            </a:extLst>
          </p:cNvPr>
          <p:cNvGrpSpPr/>
          <p:nvPr/>
        </p:nvGrpSpPr>
        <p:grpSpPr>
          <a:xfrm>
            <a:off x="939185" y="9970660"/>
            <a:ext cx="611170" cy="611170"/>
            <a:chOff x="920079" y="8729231"/>
            <a:chExt cx="611170" cy="611170"/>
          </a:xfrm>
        </p:grpSpPr>
        <p:sp>
          <p:nvSpPr>
            <p:cNvPr id="18" name="Oval 17">
              <a:extLst>
                <a:ext uri="{FF2B5EF4-FFF2-40B4-BE49-F238E27FC236}">
                  <a16:creationId xmlns:a16="http://schemas.microsoft.com/office/drawing/2014/main" id="{A5838F6E-99B5-4811-8118-1E9EB6F1DAD9}"/>
                </a:ext>
              </a:extLst>
            </p:cNvPr>
            <p:cNvSpPr/>
            <p:nvPr/>
          </p:nvSpPr>
          <p:spPr>
            <a:xfrm>
              <a:off x="920079" y="8729231"/>
              <a:ext cx="611170" cy="61117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a:extLst>
                <a:ext uri="{FF2B5EF4-FFF2-40B4-BE49-F238E27FC236}">
                  <a16:creationId xmlns:a16="http://schemas.microsoft.com/office/drawing/2014/main" id="{77F4EEF5-3EB7-4EA0-8EDF-1A7B06FD6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411" y="8807983"/>
              <a:ext cx="453665" cy="453665"/>
            </a:xfrm>
            <a:prstGeom prst="rect">
              <a:avLst/>
            </a:prstGeom>
          </p:spPr>
        </p:pic>
      </p:grpSp>
    </p:spTree>
    <p:extLst>
      <p:ext uri="{BB962C8B-B14F-4D97-AF65-F5344CB8AC3E}">
        <p14:creationId xmlns:p14="http://schemas.microsoft.com/office/powerpoint/2010/main" val="349346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F5B60A-9519-429D-8D6B-49D15A2D0D8A}"/>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274238FF-4382-4132-859F-36F98256B513}"/>
              </a:ext>
            </a:extLst>
          </p:cNvPr>
          <p:cNvSpPr>
            <a:spLocks noGrp="1"/>
          </p:cNvSpPr>
          <p:nvPr>
            <p:ph type="title"/>
          </p:nvPr>
        </p:nvSpPr>
        <p:spPr/>
        <p:txBody>
          <a:bodyPr>
            <a:normAutofit/>
          </a:bodyPr>
          <a:lstStyle/>
          <a:p>
            <a:r>
              <a:rPr lang="nl-NL" sz="7200" err="1"/>
              <a:t>Predict</a:t>
            </a:r>
            <a:r>
              <a:rPr lang="nl-NL" sz="7200"/>
              <a:t> </a:t>
            </a:r>
            <a:r>
              <a:rPr lang="nl-NL" sz="7200" err="1"/>
              <a:t>how</a:t>
            </a:r>
            <a:r>
              <a:rPr lang="nl-NL" sz="7200"/>
              <a:t> </a:t>
            </a:r>
            <a:r>
              <a:rPr lang="nl-NL" sz="7200" err="1">
                <a:solidFill>
                  <a:schemeClr val="accent6"/>
                </a:solidFill>
              </a:rPr>
              <a:t>changed</a:t>
            </a:r>
            <a:r>
              <a:rPr lang="nl-NL" sz="7200">
                <a:solidFill>
                  <a:schemeClr val="accent6"/>
                </a:solidFill>
              </a:rPr>
              <a:t> parameters</a:t>
            </a:r>
            <a:r>
              <a:rPr lang="nl-NL" sz="7200"/>
              <a:t> change </a:t>
            </a:r>
            <a:r>
              <a:rPr lang="nl-NL" sz="7200" err="1">
                <a:solidFill>
                  <a:schemeClr val="accent5"/>
                </a:solidFill>
              </a:rPr>
              <a:t>outcome</a:t>
            </a:r>
            <a:endParaRPr lang="nl-NL" sz="7200">
              <a:solidFill>
                <a:schemeClr val="accent5"/>
              </a:solidFill>
            </a:endParaRPr>
          </a:p>
        </p:txBody>
      </p:sp>
      <p:sp>
        <p:nvSpPr>
          <p:cNvPr id="22" name="Rectangle 21">
            <a:extLst>
              <a:ext uri="{FF2B5EF4-FFF2-40B4-BE49-F238E27FC236}">
                <a16:creationId xmlns:a16="http://schemas.microsoft.com/office/drawing/2014/main" id="{5FC9FDC0-A81F-4668-A2D6-6EEAB2B6FDD9}"/>
              </a:ext>
            </a:extLst>
          </p:cNvPr>
          <p:cNvSpPr/>
          <p:nvPr/>
        </p:nvSpPr>
        <p:spPr>
          <a:xfrm>
            <a:off x="8945997" y="5255861"/>
            <a:ext cx="1768054" cy="3741156"/>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3" name="Rectangle 22">
            <a:extLst>
              <a:ext uri="{FF2B5EF4-FFF2-40B4-BE49-F238E27FC236}">
                <a16:creationId xmlns:a16="http://schemas.microsoft.com/office/drawing/2014/main" id="{F9F560A3-D08A-492A-A5BE-9FE1F49C03DB}"/>
              </a:ext>
            </a:extLst>
          </p:cNvPr>
          <p:cNvSpPr/>
          <p:nvPr/>
        </p:nvSpPr>
        <p:spPr>
          <a:xfrm>
            <a:off x="11598079" y="5255861"/>
            <a:ext cx="1768054" cy="2494113"/>
          </a:xfrm>
          <a:prstGeom prst="rec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4" name="Rectangle 23">
            <a:extLst>
              <a:ext uri="{FF2B5EF4-FFF2-40B4-BE49-F238E27FC236}">
                <a16:creationId xmlns:a16="http://schemas.microsoft.com/office/drawing/2014/main" id="{10FF7C60-2F6E-40C7-AA84-7DE9B5223627}"/>
              </a:ext>
            </a:extLst>
          </p:cNvPr>
          <p:cNvSpPr/>
          <p:nvPr/>
        </p:nvSpPr>
        <p:spPr>
          <a:xfrm>
            <a:off x="11598079" y="7749960"/>
            <a:ext cx="1768054" cy="623538"/>
          </a:xfrm>
          <a:prstGeom prst="rect">
            <a:avLst/>
          </a:prstGeom>
          <a:solidFill>
            <a:schemeClr val="bg1">
              <a:lumMod val="50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5" name="Rectangle 24">
            <a:extLst>
              <a:ext uri="{FF2B5EF4-FFF2-40B4-BE49-F238E27FC236}">
                <a16:creationId xmlns:a16="http://schemas.microsoft.com/office/drawing/2014/main" id="{97EACCA8-510A-4F8C-BDA9-FF84923D6559}"/>
              </a:ext>
            </a:extLst>
          </p:cNvPr>
          <p:cNvSpPr/>
          <p:nvPr/>
        </p:nvSpPr>
        <p:spPr>
          <a:xfrm>
            <a:off x="11598079" y="8373498"/>
            <a:ext cx="1768054" cy="623538"/>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cxnSp>
        <p:nvCxnSpPr>
          <p:cNvPr id="26" name="Straight Connector 25">
            <a:extLst>
              <a:ext uri="{FF2B5EF4-FFF2-40B4-BE49-F238E27FC236}">
                <a16:creationId xmlns:a16="http://schemas.microsoft.com/office/drawing/2014/main" id="{2E1D0843-BE1C-4C10-A7ED-06031CBAC078}"/>
              </a:ext>
            </a:extLst>
          </p:cNvPr>
          <p:cNvCxnSpPr>
            <a:cxnSpLocks/>
          </p:cNvCxnSpPr>
          <p:nvPr/>
        </p:nvCxnSpPr>
        <p:spPr>
          <a:xfrm>
            <a:off x="8945997" y="8997017"/>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D33A66-65EF-488D-9749-59EE3A28CCC1}"/>
              </a:ext>
            </a:extLst>
          </p:cNvPr>
          <p:cNvCxnSpPr>
            <a:cxnSpLocks/>
          </p:cNvCxnSpPr>
          <p:nvPr/>
        </p:nvCxnSpPr>
        <p:spPr>
          <a:xfrm>
            <a:off x="8945997" y="5255863"/>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D08CC8-2A02-430F-9E15-D4D22B86A743}"/>
              </a:ext>
            </a:extLst>
          </p:cNvPr>
          <p:cNvGrpSpPr/>
          <p:nvPr/>
        </p:nvGrpSpPr>
        <p:grpSpPr>
          <a:xfrm>
            <a:off x="8945997" y="5255851"/>
            <a:ext cx="4420136" cy="498834"/>
            <a:chOff x="3131840" y="4149073"/>
            <a:chExt cx="3600400" cy="288039"/>
          </a:xfrm>
        </p:grpSpPr>
        <p:cxnSp>
          <p:nvCxnSpPr>
            <p:cNvPr id="29" name="Straight Connector 28">
              <a:extLst>
                <a:ext uri="{FF2B5EF4-FFF2-40B4-BE49-F238E27FC236}">
                  <a16:creationId xmlns:a16="http://schemas.microsoft.com/office/drawing/2014/main" id="{C1A8D020-5070-42A7-848E-87C0D3C17192}"/>
                </a:ext>
              </a:extLst>
            </p:cNvPr>
            <p:cNvCxnSpPr>
              <a:cxnSpLocks/>
            </p:cNvCxnSpPr>
            <p:nvPr/>
          </p:nvCxnSpPr>
          <p:spPr>
            <a:xfrm>
              <a:off x="3131840" y="4437112"/>
              <a:ext cx="36004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EC7D802-9176-4FC6-AD2A-E407A36CD8B2}"/>
                </a:ext>
              </a:extLst>
            </p:cNvPr>
            <p:cNvSpPr/>
            <p:nvPr/>
          </p:nvSpPr>
          <p:spPr>
            <a:xfrm>
              <a:off x="3131840" y="4149079"/>
              <a:ext cx="3600400" cy="288032"/>
            </a:xfrm>
            <a:prstGeom prst="rect">
              <a:avLst/>
            </a:prstGeom>
            <a:solidFill>
              <a:srgbClr val="FFFFFF">
                <a:alpha val="50196"/>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1" name="Straight Arrow Connector 30">
              <a:extLst>
                <a:ext uri="{FF2B5EF4-FFF2-40B4-BE49-F238E27FC236}">
                  <a16:creationId xmlns:a16="http://schemas.microsoft.com/office/drawing/2014/main" id="{79D2ECD8-07B1-4700-BC11-12B0A4CE1542}"/>
                </a:ext>
              </a:extLst>
            </p:cNvPr>
            <p:cNvCxnSpPr/>
            <p:nvPr/>
          </p:nvCxnSpPr>
          <p:spPr>
            <a:xfrm>
              <a:off x="4160526"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576080-9726-4620-B3AF-ABFB11E9C747}"/>
                </a:ext>
              </a:extLst>
            </p:cNvPr>
            <p:cNvCxnSpPr/>
            <p:nvPr/>
          </p:nvCxnSpPr>
          <p:spPr>
            <a:xfrm>
              <a:off x="5703554"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1FEED1A5-BCD8-447E-8D65-9AE0B989ECFD}"/>
              </a:ext>
            </a:extLst>
          </p:cNvPr>
          <p:cNvGrpSpPr/>
          <p:nvPr/>
        </p:nvGrpSpPr>
        <p:grpSpPr>
          <a:xfrm>
            <a:off x="8945997" y="3830589"/>
            <a:ext cx="4434099" cy="5161823"/>
            <a:chOff x="10125877" y="3535619"/>
            <a:chExt cx="4434099" cy="5161823"/>
          </a:xfrm>
        </p:grpSpPr>
        <p:sp>
          <p:nvSpPr>
            <p:cNvPr id="21" name="Isosceles Triangle 20">
              <a:extLst>
                <a:ext uri="{FF2B5EF4-FFF2-40B4-BE49-F238E27FC236}">
                  <a16:creationId xmlns:a16="http://schemas.microsoft.com/office/drawing/2014/main" id="{59B347B6-E43F-4B92-B276-582CDABDF2F2}"/>
                </a:ext>
              </a:extLst>
            </p:cNvPr>
            <p:cNvSpPr/>
            <p:nvPr/>
          </p:nvSpPr>
          <p:spPr>
            <a:xfrm>
              <a:off x="10139840" y="3535619"/>
              <a:ext cx="4420136" cy="1427522"/>
            </a:xfrm>
            <a:prstGeom prst="triangle">
              <a:avLst>
                <a:gd name="adj" fmla="val 4872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663BBF09-DFBD-4E59-9B21-090A38C3F3C9}"/>
                </a:ext>
              </a:extLst>
            </p:cNvPr>
            <p:cNvSpPr/>
            <p:nvPr/>
          </p:nvSpPr>
          <p:spPr>
            <a:xfrm>
              <a:off x="10125877" y="4956295"/>
              <a:ext cx="4420136" cy="37411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9" name="Group 208">
            <a:extLst>
              <a:ext uri="{FF2B5EF4-FFF2-40B4-BE49-F238E27FC236}">
                <a16:creationId xmlns:a16="http://schemas.microsoft.com/office/drawing/2014/main" id="{5175CB55-56B0-4E1E-9545-77A349BCF98B}"/>
              </a:ext>
            </a:extLst>
          </p:cNvPr>
          <p:cNvGrpSpPr/>
          <p:nvPr/>
        </p:nvGrpSpPr>
        <p:grpSpPr>
          <a:xfrm>
            <a:off x="13366133" y="6116435"/>
            <a:ext cx="8634262" cy="2010807"/>
            <a:chOff x="13424855" y="6162838"/>
            <a:chExt cx="8204645" cy="2010807"/>
          </a:xfrm>
        </p:grpSpPr>
        <p:cxnSp>
          <p:nvCxnSpPr>
            <p:cNvPr id="38" name="Straight Arrow Connector 37">
              <a:extLst>
                <a:ext uri="{FF2B5EF4-FFF2-40B4-BE49-F238E27FC236}">
                  <a16:creationId xmlns:a16="http://schemas.microsoft.com/office/drawing/2014/main" id="{EA9F9173-13CF-4C60-A1A7-FEAFC14CE48C}"/>
                </a:ext>
              </a:extLst>
            </p:cNvPr>
            <p:cNvCxnSpPr>
              <a:cxnSpLocks/>
              <a:stCxn id="35" idx="3"/>
              <a:endCxn id="40" idx="1"/>
            </p:cNvCxnSpPr>
            <p:nvPr/>
          </p:nvCxnSpPr>
          <p:spPr>
            <a:xfrm>
              <a:off x="13424855" y="7168242"/>
              <a:ext cx="2876693"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C018006-C74D-4455-8875-940A9C9FEDE2}"/>
                </a:ext>
              </a:extLst>
            </p:cNvPr>
            <p:cNvSpPr txBox="1"/>
            <p:nvPr/>
          </p:nvSpPr>
          <p:spPr>
            <a:xfrm>
              <a:off x="16301548" y="6162838"/>
              <a:ext cx="5327952" cy="2010807"/>
            </a:xfrm>
            <a:prstGeom prst="rect">
              <a:avLst/>
            </a:prstGeom>
            <a:noFill/>
            <a:ln>
              <a:solidFill>
                <a:schemeClr val="accent5"/>
              </a:solidFill>
              <a:prstDash val="dash"/>
            </a:ln>
          </p:spPr>
          <p:txBody>
            <a:bodyPr wrap="square" lIns="180000" rIns="180000" rtlCol="0">
              <a:spAutoFit/>
            </a:bodyPr>
            <a:lstStyle/>
            <a:p>
              <a:pPr>
                <a:lnSpc>
                  <a:spcPct val="150000"/>
                </a:lnSpc>
              </a:pPr>
              <a:r>
                <a:rPr lang="nl-NL" sz="4400">
                  <a:solidFill>
                    <a:schemeClr val="accent5"/>
                  </a:solidFill>
                  <a:latin typeface="Roboto" panose="020B0604020202020204" charset="0"/>
                  <a:ea typeface="Roboto" panose="020B0604020202020204" charset="0"/>
                </a:rPr>
                <a:t>indoor </a:t>
              </a:r>
              <a:r>
                <a:rPr lang="nl-NL" sz="4400" err="1">
                  <a:solidFill>
                    <a:schemeClr val="accent5"/>
                  </a:solidFill>
                  <a:latin typeface="Roboto" panose="020B0604020202020204" charset="0"/>
                  <a:ea typeface="Roboto" panose="020B0604020202020204" charset="0"/>
                </a:rPr>
                <a:t>temperature</a:t>
              </a:r>
              <a:endParaRPr lang="nl-NL" sz="4400">
                <a:solidFill>
                  <a:schemeClr val="accent5"/>
                </a:solidFill>
                <a:latin typeface="Roboto" panose="020B0604020202020204" charset="0"/>
                <a:ea typeface="Roboto" panose="020B0604020202020204" charset="0"/>
              </a:endParaRPr>
            </a:p>
            <a:p>
              <a:pPr>
                <a:lnSpc>
                  <a:spcPct val="150000"/>
                </a:lnSpc>
              </a:pPr>
              <a:r>
                <a:rPr lang="nl-NL" sz="4400">
                  <a:solidFill>
                    <a:schemeClr val="accent5"/>
                  </a:solidFill>
                  <a:latin typeface="Roboto" panose="020B0604020202020204" charset="0"/>
                  <a:ea typeface="Roboto" panose="020B0604020202020204" charset="0"/>
                </a:rPr>
                <a:t>energy </a:t>
              </a:r>
              <a:r>
                <a:rPr lang="nl-NL" sz="4400" err="1">
                  <a:solidFill>
                    <a:schemeClr val="accent5"/>
                  </a:solidFill>
                  <a:latin typeface="Roboto" panose="020B0604020202020204" charset="0"/>
                  <a:ea typeface="Roboto" panose="020B0604020202020204" charset="0"/>
                </a:rPr>
                <a:t>use</a:t>
              </a:r>
              <a:endParaRPr lang="nl-NL" sz="4400">
                <a:solidFill>
                  <a:schemeClr val="accent5"/>
                </a:solidFill>
                <a:latin typeface="Roboto" panose="020B0604020202020204" charset="0"/>
                <a:ea typeface="Roboto" panose="020B0604020202020204" charset="0"/>
              </a:endParaRPr>
            </a:p>
          </p:txBody>
        </p:sp>
      </p:grpSp>
      <p:grpSp>
        <p:nvGrpSpPr>
          <p:cNvPr id="208" name="Group 207">
            <a:extLst>
              <a:ext uri="{FF2B5EF4-FFF2-40B4-BE49-F238E27FC236}">
                <a16:creationId xmlns:a16="http://schemas.microsoft.com/office/drawing/2014/main" id="{BEE6D70D-475F-4004-8E97-BCCA3E0F93DB}"/>
              </a:ext>
            </a:extLst>
          </p:cNvPr>
          <p:cNvGrpSpPr/>
          <p:nvPr/>
        </p:nvGrpSpPr>
        <p:grpSpPr>
          <a:xfrm>
            <a:off x="1010007" y="6116435"/>
            <a:ext cx="7935990" cy="2010807"/>
            <a:chOff x="1214870" y="6123230"/>
            <a:chExt cx="7935990" cy="2010807"/>
          </a:xfrm>
        </p:grpSpPr>
        <p:cxnSp>
          <p:nvCxnSpPr>
            <p:cNvPr id="34" name="Straight Arrow Connector 33">
              <a:extLst>
                <a:ext uri="{FF2B5EF4-FFF2-40B4-BE49-F238E27FC236}">
                  <a16:creationId xmlns:a16="http://schemas.microsoft.com/office/drawing/2014/main" id="{B373D734-62A8-402E-A50D-E0F8B9E5A309}"/>
                </a:ext>
              </a:extLst>
            </p:cNvPr>
            <p:cNvCxnSpPr>
              <a:cxnSpLocks/>
              <a:stCxn id="42" idx="3"/>
              <a:endCxn id="35" idx="1"/>
            </p:cNvCxnSpPr>
            <p:nvPr/>
          </p:nvCxnSpPr>
          <p:spPr>
            <a:xfrm>
              <a:off x="6821810" y="7128634"/>
              <a:ext cx="2329050"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10EC3F5-68CA-406C-90F1-75B1CB7618A0}"/>
                </a:ext>
              </a:extLst>
            </p:cNvPr>
            <p:cNvSpPr txBox="1"/>
            <p:nvPr/>
          </p:nvSpPr>
          <p:spPr>
            <a:xfrm>
              <a:off x="1214870" y="6123230"/>
              <a:ext cx="5606940" cy="2010807"/>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lnSpc>
                  <a:spcPct val="150000"/>
                </a:lnSpc>
              </a:pPr>
              <a:r>
                <a:rPr lang="nl-NL" sz="4400">
                  <a:latin typeface="Roboto" panose="020B0604020202020204" charset="0"/>
                  <a:ea typeface="Roboto" panose="020B0604020202020204" charset="0"/>
                </a:rPr>
                <a:t>setpoint changes</a:t>
              </a:r>
            </a:p>
            <a:p>
              <a:pPr algn="r">
                <a:lnSpc>
                  <a:spcPct val="150000"/>
                </a:lnSpc>
              </a:pPr>
              <a:r>
                <a:rPr lang="nl-NL" sz="4400" err="1">
                  <a:latin typeface="Roboto" panose="020B0604020202020204" charset="0"/>
                  <a:ea typeface="Roboto" panose="020B0604020202020204" charset="0"/>
                </a:rPr>
                <a:t>weather</a:t>
              </a:r>
              <a:endParaRPr lang="nl-NL" sz="4400">
                <a:latin typeface="Roboto" panose="020B0604020202020204" charset="0"/>
                <a:ea typeface="Roboto" panose="020B0604020202020204" charset="0"/>
              </a:endParaRPr>
            </a:p>
          </p:txBody>
        </p:sp>
      </p:grpSp>
      <p:pic>
        <p:nvPicPr>
          <p:cNvPr id="64" name="Graphic 63">
            <a:extLst>
              <a:ext uri="{FF2B5EF4-FFF2-40B4-BE49-F238E27FC236}">
                <a16:creationId xmlns:a16="http://schemas.microsoft.com/office/drawing/2014/main" id="{C09A9739-6D8B-4797-94E1-37B1A3960B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4360" y="5863600"/>
            <a:ext cx="806506" cy="806504"/>
          </a:xfrm>
          <a:prstGeom prst="rect">
            <a:avLst/>
          </a:prstGeom>
        </p:spPr>
      </p:pic>
      <p:grpSp>
        <p:nvGrpSpPr>
          <p:cNvPr id="66" name="Group 65">
            <a:extLst>
              <a:ext uri="{FF2B5EF4-FFF2-40B4-BE49-F238E27FC236}">
                <a16:creationId xmlns:a16="http://schemas.microsoft.com/office/drawing/2014/main" id="{AA3A6AFA-D1B0-471C-9815-BC585B39E2C6}"/>
              </a:ext>
            </a:extLst>
          </p:cNvPr>
          <p:cNvGrpSpPr/>
          <p:nvPr/>
        </p:nvGrpSpPr>
        <p:grpSpPr>
          <a:xfrm>
            <a:off x="12473183" y="8202409"/>
            <a:ext cx="611170" cy="611170"/>
            <a:chOff x="13947677" y="717157"/>
            <a:chExt cx="2012395" cy="2012395"/>
          </a:xfrm>
        </p:grpSpPr>
        <p:sp>
          <p:nvSpPr>
            <p:cNvPr id="65" name="Oval 64">
              <a:extLst>
                <a:ext uri="{FF2B5EF4-FFF2-40B4-BE49-F238E27FC236}">
                  <a16:creationId xmlns:a16="http://schemas.microsoft.com/office/drawing/2014/main" id="{E853D021-B06A-4F1C-B9D8-8C8A1472B32A}"/>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2" name="Graphic 61">
              <a:extLst>
                <a:ext uri="{FF2B5EF4-FFF2-40B4-BE49-F238E27FC236}">
                  <a16:creationId xmlns:a16="http://schemas.microsoft.com/office/drawing/2014/main" id="{E47300E2-8EB2-41C8-B191-9656128123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1576" y="976464"/>
              <a:ext cx="1493780" cy="1493780"/>
            </a:xfrm>
            <a:prstGeom prst="rect">
              <a:avLst/>
            </a:prstGeom>
          </p:spPr>
        </p:pic>
      </p:grpSp>
      <p:grpSp>
        <p:nvGrpSpPr>
          <p:cNvPr id="67" name="Group 66">
            <a:extLst>
              <a:ext uri="{FF2B5EF4-FFF2-40B4-BE49-F238E27FC236}">
                <a16:creationId xmlns:a16="http://schemas.microsoft.com/office/drawing/2014/main" id="{4660F771-2718-4B4D-847A-56C886B2DB01}"/>
              </a:ext>
            </a:extLst>
          </p:cNvPr>
          <p:cNvGrpSpPr/>
          <p:nvPr/>
        </p:nvGrpSpPr>
        <p:grpSpPr>
          <a:xfrm>
            <a:off x="10905298" y="8202409"/>
            <a:ext cx="611170" cy="611170"/>
            <a:chOff x="13947677" y="717157"/>
            <a:chExt cx="2012395" cy="2012395"/>
          </a:xfrm>
        </p:grpSpPr>
        <p:sp>
          <p:nvSpPr>
            <p:cNvPr id="68" name="Oval 67">
              <a:extLst>
                <a:ext uri="{FF2B5EF4-FFF2-40B4-BE49-F238E27FC236}">
                  <a16:creationId xmlns:a16="http://schemas.microsoft.com/office/drawing/2014/main" id="{277A744A-2E14-4B6A-BFE4-788404287BE8}"/>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9" name="Graphic 68">
              <a:extLst>
                <a:ext uri="{FF2B5EF4-FFF2-40B4-BE49-F238E27FC236}">
                  <a16:creationId xmlns:a16="http://schemas.microsoft.com/office/drawing/2014/main" id="{48107F01-04E6-4B22-9589-AFDEFB4AD9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1576" y="976464"/>
              <a:ext cx="1493780" cy="1493780"/>
            </a:xfrm>
            <a:prstGeom prst="rect">
              <a:avLst/>
            </a:prstGeom>
          </p:spPr>
        </p:pic>
      </p:grpSp>
      <p:grpSp>
        <p:nvGrpSpPr>
          <p:cNvPr id="70" name="Group 69">
            <a:extLst>
              <a:ext uri="{FF2B5EF4-FFF2-40B4-BE49-F238E27FC236}">
                <a16:creationId xmlns:a16="http://schemas.microsoft.com/office/drawing/2014/main" id="{80F11062-2BAE-4C6B-9488-B2AD3CB587B6}"/>
              </a:ext>
            </a:extLst>
          </p:cNvPr>
          <p:cNvGrpSpPr/>
          <p:nvPr/>
        </p:nvGrpSpPr>
        <p:grpSpPr>
          <a:xfrm>
            <a:off x="9394562" y="8202409"/>
            <a:ext cx="611170" cy="611170"/>
            <a:chOff x="13947677" y="717157"/>
            <a:chExt cx="2012395" cy="2012395"/>
          </a:xfrm>
        </p:grpSpPr>
        <p:sp>
          <p:nvSpPr>
            <p:cNvPr id="71" name="Oval 70">
              <a:extLst>
                <a:ext uri="{FF2B5EF4-FFF2-40B4-BE49-F238E27FC236}">
                  <a16:creationId xmlns:a16="http://schemas.microsoft.com/office/drawing/2014/main" id="{B0FE7A87-D0FD-4C22-9947-245A766D79B0}"/>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2" name="Graphic 71">
              <a:extLst>
                <a:ext uri="{FF2B5EF4-FFF2-40B4-BE49-F238E27FC236}">
                  <a16:creationId xmlns:a16="http://schemas.microsoft.com/office/drawing/2014/main" id="{066EF00D-92A7-4362-8CDC-CDE74786CA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1576" y="976464"/>
              <a:ext cx="1493780" cy="1493780"/>
            </a:xfrm>
            <a:prstGeom prst="rect">
              <a:avLst/>
            </a:prstGeom>
          </p:spPr>
        </p:pic>
      </p:grpSp>
      <p:pic>
        <p:nvPicPr>
          <p:cNvPr id="76" name="Graphic 75">
            <a:extLst>
              <a:ext uri="{FF2B5EF4-FFF2-40B4-BE49-F238E27FC236}">
                <a16:creationId xmlns:a16="http://schemas.microsoft.com/office/drawing/2014/main" id="{1DB38D79-89D6-46E4-90DE-49845A660008}"/>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0752560" y="6504813"/>
            <a:ext cx="806506" cy="806504"/>
          </a:xfrm>
          <a:prstGeom prst="rect">
            <a:avLst/>
          </a:prstGeom>
        </p:spPr>
      </p:pic>
      <p:pic>
        <p:nvPicPr>
          <p:cNvPr id="77" name="Graphic 76">
            <a:extLst>
              <a:ext uri="{FF2B5EF4-FFF2-40B4-BE49-F238E27FC236}">
                <a16:creationId xmlns:a16="http://schemas.microsoft.com/office/drawing/2014/main" id="{55BE8D1E-40F9-4BBB-A3BD-FC4E77A424C0}"/>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9473356" y="6629752"/>
            <a:ext cx="806506" cy="806504"/>
          </a:xfrm>
          <a:prstGeom prst="rect">
            <a:avLst/>
          </a:prstGeom>
        </p:spPr>
      </p:pic>
      <p:pic>
        <p:nvPicPr>
          <p:cNvPr id="78" name="Graphic 77">
            <a:extLst>
              <a:ext uri="{FF2B5EF4-FFF2-40B4-BE49-F238E27FC236}">
                <a16:creationId xmlns:a16="http://schemas.microsoft.com/office/drawing/2014/main" id="{EF404D62-CECC-44D5-934D-5717A02A3019}"/>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2135667" y="6595506"/>
            <a:ext cx="806506" cy="806504"/>
          </a:xfrm>
          <a:prstGeom prst="rect">
            <a:avLst/>
          </a:prstGeom>
        </p:spPr>
      </p:pic>
      <p:pic>
        <p:nvPicPr>
          <p:cNvPr id="79" name="Graphic 78">
            <a:extLst>
              <a:ext uri="{FF2B5EF4-FFF2-40B4-BE49-F238E27FC236}">
                <a16:creationId xmlns:a16="http://schemas.microsoft.com/office/drawing/2014/main" id="{74A40600-5D32-4D86-AFF4-EC8445A3D34C}"/>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1714464" y="5813030"/>
            <a:ext cx="806506" cy="806504"/>
          </a:xfrm>
          <a:prstGeom prst="rect">
            <a:avLst/>
          </a:prstGeom>
        </p:spPr>
      </p:pic>
      <p:pic>
        <p:nvPicPr>
          <p:cNvPr id="80" name="Graphic 79">
            <a:extLst>
              <a:ext uri="{FF2B5EF4-FFF2-40B4-BE49-F238E27FC236}">
                <a16:creationId xmlns:a16="http://schemas.microsoft.com/office/drawing/2014/main" id="{9F8506D4-7FFE-42F9-9069-A8EDF0FDEE7A}"/>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11349773" y="7334012"/>
            <a:ext cx="806506" cy="806504"/>
          </a:xfrm>
          <a:prstGeom prst="rect">
            <a:avLst/>
          </a:prstGeom>
        </p:spPr>
      </p:pic>
      <p:cxnSp>
        <p:nvCxnSpPr>
          <p:cNvPr id="82" name="Straight Arrow Connector 81">
            <a:extLst>
              <a:ext uri="{FF2B5EF4-FFF2-40B4-BE49-F238E27FC236}">
                <a16:creationId xmlns:a16="http://schemas.microsoft.com/office/drawing/2014/main" id="{775293A9-4D9B-4207-8D28-7E13A366F388}"/>
              </a:ext>
            </a:extLst>
          </p:cNvPr>
          <p:cNvCxnSpPr>
            <a:cxnSpLocks/>
            <a:stCxn id="77" idx="3"/>
            <a:endCxn id="76" idx="1"/>
          </p:cNvCxnSpPr>
          <p:nvPr/>
        </p:nvCxnSpPr>
        <p:spPr>
          <a:xfrm flipV="1">
            <a:off x="10279862" y="6908065"/>
            <a:ext cx="472698" cy="124939"/>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81F28F5-8C64-4329-B8DD-A238D6DEDB58}"/>
              </a:ext>
            </a:extLst>
          </p:cNvPr>
          <p:cNvCxnSpPr>
            <a:cxnSpLocks/>
            <a:stCxn id="77" idx="3"/>
            <a:endCxn id="80" idx="1"/>
          </p:cNvCxnSpPr>
          <p:nvPr/>
        </p:nvCxnSpPr>
        <p:spPr>
          <a:xfrm>
            <a:off x="10279862" y="7033004"/>
            <a:ext cx="1069911" cy="70426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7607260-CC33-4E95-80CF-33BC5A71F406}"/>
              </a:ext>
            </a:extLst>
          </p:cNvPr>
          <p:cNvCxnSpPr>
            <a:cxnSpLocks/>
            <a:stCxn id="64" idx="3"/>
            <a:endCxn id="76" idx="0"/>
          </p:cNvCxnSpPr>
          <p:nvPr/>
        </p:nvCxnSpPr>
        <p:spPr>
          <a:xfrm>
            <a:off x="10770866" y="6266852"/>
            <a:ext cx="384947" cy="23796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28CE77-BBE8-498C-A925-CEF5972A12E2}"/>
              </a:ext>
            </a:extLst>
          </p:cNvPr>
          <p:cNvCxnSpPr>
            <a:cxnSpLocks/>
            <a:stCxn id="76" idx="3"/>
            <a:endCxn id="78" idx="1"/>
          </p:cNvCxnSpPr>
          <p:nvPr/>
        </p:nvCxnSpPr>
        <p:spPr>
          <a:xfrm>
            <a:off x="11559066" y="6908065"/>
            <a:ext cx="576601" cy="90693"/>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025B8FB-006B-4221-B133-6063559697FF}"/>
              </a:ext>
            </a:extLst>
          </p:cNvPr>
          <p:cNvCxnSpPr>
            <a:cxnSpLocks/>
            <a:stCxn id="79" idx="3"/>
            <a:endCxn id="78" idx="0"/>
          </p:cNvCxnSpPr>
          <p:nvPr/>
        </p:nvCxnSpPr>
        <p:spPr>
          <a:xfrm>
            <a:off x="12520970" y="6216282"/>
            <a:ext cx="17950" cy="37922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2B6B5D5-40BA-40EE-91FA-E09144BCC6A2}"/>
              </a:ext>
            </a:extLst>
          </p:cNvPr>
          <p:cNvCxnSpPr>
            <a:cxnSpLocks/>
            <a:stCxn id="76" idx="3"/>
            <a:endCxn id="80" idx="0"/>
          </p:cNvCxnSpPr>
          <p:nvPr/>
        </p:nvCxnSpPr>
        <p:spPr>
          <a:xfrm>
            <a:off x="11559066" y="6908065"/>
            <a:ext cx="193960" cy="425947"/>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D355560-C3A6-4530-A6B4-DFB3A53FA091}"/>
              </a:ext>
            </a:extLst>
          </p:cNvPr>
          <p:cNvCxnSpPr>
            <a:cxnSpLocks/>
            <a:stCxn id="76" idx="0"/>
            <a:endCxn id="79" idx="1"/>
          </p:cNvCxnSpPr>
          <p:nvPr/>
        </p:nvCxnSpPr>
        <p:spPr>
          <a:xfrm flipV="1">
            <a:off x="11155813" y="6216282"/>
            <a:ext cx="558651" cy="28853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8FEF0DA-A975-4934-9897-73B3D166AF00}"/>
              </a:ext>
            </a:extLst>
          </p:cNvPr>
          <p:cNvCxnSpPr>
            <a:cxnSpLocks/>
            <a:stCxn id="65" idx="0"/>
            <a:endCxn id="80" idx="3"/>
          </p:cNvCxnSpPr>
          <p:nvPr/>
        </p:nvCxnSpPr>
        <p:spPr>
          <a:xfrm flipH="1" flipV="1">
            <a:off x="12156279" y="7737264"/>
            <a:ext cx="622489"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4CBB94-B4F0-4CF0-B705-73A6D5C07763}"/>
              </a:ext>
            </a:extLst>
          </p:cNvPr>
          <p:cNvCxnSpPr>
            <a:cxnSpLocks/>
            <a:stCxn id="68" idx="0"/>
            <a:endCxn id="77" idx="2"/>
          </p:cNvCxnSpPr>
          <p:nvPr/>
        </p:nvCxnSpPr>
        <p:spPr>
          <a:xfrm flipH="1" flipV="1">
            <a:off x="9876609" y="7436256"/>
            <a:ext cx="1334274"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4C0E872-C6C8-4CE7-8976-FF5CDBFFA5EA}"/>
              </a:ext>
            </a:extLst>
          </p:cNvPr>
          <p:cNvCxnSpPr>
            <a:cxnSpLocks/>
            <a:stCxn id="71" idx="0"/>
            <a:endCxn id="77" idx="2"/>
          </p:cNvCxnSpPr>
          <p:nvPr/>
        </p:nvCxnSpPr>
        <p:spPr>
          <a:xfrm flipV="1">
            <a:off x="9700147" y="7436256"/>
            <a:ext cx="176462"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0D24E55-D6BD-4004-AAF3-42B70EF7E7DC}"/>
              </a:ext>
            </a:extLst>
          </p:cNvPr>
          <p:cNvCxnSpPr>
            <a:cxnSpLocks/>
            <a:stCxn id="78" idx="3"/>
            <a:endCxn id="35" idx="3"/>
          </p:cNvCxnSpPr>
          <p:nvPr/>
        </p:nvCxnSpPr>
        <p:spPr>
          <a:xfrm>
            <a:off x="12942173" y="6998758"/>
            <a:ext cx="423960" cy="123081"/>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CA32362-8197-4846-8AA9-5FA7F50A0494}"/>
              </a:ext>
            </a:extLst>
          </p:cNvPr>
          <p:cNvCxnSpPr>
            <a:cxnSpLocks/>
            <a:stCxn id="80" idx="3"/>
            <a:endCxn id="78" idx="2"/>
          </p:cNvCxnSpPr>
          <p:nvPr/>
        </p:nvCxnSpPr>
        <p:spPr>
          <a:xfrm flipV="1">
            <a:off x="12156279" y="7402010"/>
            <a:ext cx="382641" cy="33525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4F64B2A-B65E-425F-9B03-C37014535989}"/>
              </a:ext>
            </a:extLst>
          </p:cNvPr>
          <p:cNvCxnSpPr>
            <a:cxnSpLocks/>
            <a:stCxn id="64" idx="1"/>
            <a:endCxn id="77" idx="0"/>
          </p:cNvCxnSpPr>
          <p:nvPr/>
        </p:nvCxnSpPr>
        <p:spPr>
          <a:xfrm flipH="1">
            <a:off x="9876609" y="6266852"/>
            <a:ext cx="87751" cy="36290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37112FB-5B71-4846-9A6B-601D9B770785}"/>
              </a:ext>
            </a:extLst>
          </p:cNvPr>
          <p:cNvCxnSpPr>
            <a:cxnSpLocks/>
            <a:stCxn id="68" idx="0"/>
            <a:endCxn id="80" idx="1"/>
          </p:cNvCxnSpPr>
          <p:nvPr/>
        </p:nvCxnSpPr>
        <p:spPr>
          <a:xfrm flipV="1">
            <a:off x="11210883" y="7737264"/>
            <a:ext cx="138890"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9AF00F4-B3CD-4397-911A-9F66659FE07C}"/>
              </a:ext>
            </a:extLst>
          </p:cNvPr>
          <p:cNvCxnSpPr>
            <a:cxnSpLocks/>
            <a:stCxn id="35" idx="1"/>
            <a:endCxn id="77" idx="1"/>
          </p:cNvCxnSpPr>
          <p:nvPr/>
        </p:nvCxnSpPr>
        <p:spPr>
          <a:xfrm flipV="1">
            <a:off x="8945997" y="7033004"/>
            <a:ext cx="527359" cy="88835"/>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9056727-35BD-4440-8CBF-9A330AB19C9C}"/>
              </a:ext>
            </a:extLst>
          </p:cNvPr>
          <p:cNvCxnSpPr>
            <a:cxnSpLocks/>
            <a:stCxn id="78" idx="3"/>
            <a:endCxn id="77" idx="1"/>
          </p:cNvCxnSpPr>
          <p:nvPr/>
        </p:nvCxnSpPr>
        <p:spPr>
          <a:xfrm flipH="1">
            <a:off x="9473356" y="6998758"/>
            <a:ext cx="3468817" cy="34246"/>
          </a:xfrm>
          <a:prstGeom prst="bentConnector5">
            <a:avLst>
              <a:gd name="adj1" fmla="val -6590"/>
              <a:gd name="adj2" fmla="val -4201737"/>
              <a:gd name="adj3" fmla="val 10659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C95AB22C-A244-43FA-ADD8-7E8E0FEDA980}"/>
              </a:ext>
            </a:extLst>
          </p:cNvPr>
          <p:cNvGrpSpPr/>
          <p:nvPr/>
        </p:nvGrpSpPr>
        <p:grpSpPr>
          <a:xfrm>
            <a:off x="16393457" y="4337662"/>
            <a:ext cx="5606939" cy="1446550"/>
            <a:chOff x="857608" y="4233020"/>
            <a:chExt cx="5606939" cy="1446550"/>
          </a:xfrm>
          <a:solidFill>
            <a:schemeClr val="bg1">
              <a:lumMod val="65000"/>
            </a:schemeClr>
          </a:solidFill>
        </p:grpSpPr>
        <p:sp>
          <p:nvSpPr>
            <p:cNvPr id="213" name="TextBox 212">
              <a:extLst>
                <a:ext uri="{FF2B5EF4-FFF2-40B4-BE49-F238E27FC236}">
                  <a16:creationId xmlns:a16="http://schemas.microsoft.com/office/drawing/2014/main" id="{06D5A02C-6715-4FAB-8C2B-D11BCB0F9B0F}"/>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11" name="Graphic 210" descr="Periodic Graph">
              <a:extLst>
                <a:ext uri="{FF2B5EF4-FFF2-40B4-BE49-F238E27FC236}">
                  <a16:creationId xmlns:a16="http://schemas.microsoft.com/office/drawing/2014/main" id="{E7C23AD3-CBD6-401E-8D6B-D6E2B62FDD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2858" y="4617792"/>
              <a:ext cx="769441" cy="769441"/>
            </a:xfrm>
            <a:prstGeom prst="rect">
              <a:avLst/>
            </a:prstGeom>
          </p:spPr>
        </p:pic>
        <p:sp>
          <p:nvSpPr>
            <p:cNvPr id="212" name="TextBox 211">
              <a:extLst>
                <a:ext uri="{FF2B5EF4-FFF2-40B4-BE49-F238E27FC236}">
                  <a16:creationId xmlns:a16="http://schemas.microsoft.com/office/drawing/2014/main" id="{74A6B389-C598-4A05-B3EF-A72DD4526669}"/>
                </a:ext>
              </a:extLst>
            </p:cNvPr>
            <p:cNvSpPr txBox="1"/>
            <p:nvPr/>
          </p:nvSpPr>
          <p:spPr>
            <a:xfrm>
              <a:off x="1139663" y="4617793"/>
              <a:ext cx="3654270" cy="769441"/>
            </a:xfrm>
            <a:prstGeom prst="rect">
              <a:avLst/>
            </a:prstGeom>
            <a:grpFill/>
          </p:spPr>
          <p:txBody>
            <a:bodyPr wrap="none" rtlCol="0" anchor="ctr">
              <a:spAutoFit/>
            </a:bodyPr>
            <a:lstStyle/>
            <a:p>
              <a:r>
                <a:rPr lang="nl-NL" sz="4400" err="1">
                  <a:solidFill>
                    <a:srgbClr val="FFFFFF"/>
                  </a:solidFill>
                </a:rPr>
                <a:t>calculated</a:t>
              </a:r>
              <a:r>
                <a:rPr lang="nl-NL" sz="4400">
                  <a:solidFill>
                    <a:srgbClr val="FFFFFF"/>
                  </a:solidFill>
                </a:rPr>
                <a:t> data</a:t>
              </a:r>
            </a:p>
          </p:txBody>
        </p:sp>
      </p:grpSp>
      <p:grpSp>
        <p:nvGrpSpPr>
          <p:cNvPr id="215" name="Group 214">
            <a:extLst>
              <a:ext uri="{FF2B5EF4-FFF2-40B4-BE49-F238E27FC236}">
                <a16:creationId xmlns:a16="http://schemas.microsoft.com/office/drawing/2014/main" id="{49A83275-E341-4848-9095-C472810EC5F2}"/>
              </a:ext>
            </a:extLst>
          </p:cNvPr>
          <p:cNvGrpSpPr/>
          <p:nvPr/>
        </p:nvGrpSpPr>
        <p:grpSpPr>
          <a:xfrm>
            <a:off x="1010008" y="4337662"/>
            <a:ext cx="5606939" cy="1446550"/>
            <a:chOff x="857608" y="4233020"/>
            <a:chExt cx="5606939" cy="1446550"/>
          </a:xfrm>
          <a:solidFill>
            <a:schemeClr val="bg1">
              <a:lumMod val="65000"/>
            </a:schemeClr>
          </a:solidFill>
        </p:grpSpPr>
        <p:sp>
          <p:nvSpPr>
            <p:cNvPr id="216" name="TextBox 215">
              <a:extLst>
                <a:ext uri="{FF2B5EF4-FFF2-40B4-BE49-F238E27FC236}">
                  <a16:creationId xmlns:a16="http://schemas.microsoft.com/office/drawing/2014/main" id="{87ECC62C-1598-477F-B1B8-814D7D0CA5C2}"/>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8" name="TextBox 217">
              <a:extLst>
                <a:ext uri="{FF2B5EF4-FFF2-40B4-BE49-F238E27FC236}">
                  <a16:creationId xmlns:a16="http://schemas.microsoft.com/office/drawing/2014/main" id="{6091E6DB-819C-4AD2-AEA9-BA611E47D834}"/>
                </a:ext>
              </a:extLst>
            </p:cNvPr>
            <p:cNvSpPr txBox="1"/>
            <p:nvPr/>
          </p:nvSpPr>
          <p:spPr>
            <a:xfrm>
              <a:off x="1139663" y="4617793"/>
              <a:ext cx="3837012" cy="769441"/>
            </a:xfrm>
            <a:prstGeom prst="rect">
              <a:avLst/>
            </a:prstGeom>
            <a:grpFill/>
          </p:spPr>
          <p:txBody>
            <a:bodyPr wrap="none" rtlCol="0" anchor="ctr">
              <a:spAutoFit/>
            </a:bodyPr>
            <a:lstStyle/>
            <a:p>
              <a:r>
                <a:rPr lang="nl-NL" sz="4400">
                  <a:solidFill>
                    <a:srgbClr val="FFFFFF"/>
                  </a:solidFill>
                </a:rPr>
                <a:t>time series data</a:t>
              </a:r>
            </a:p>
          </p:txBody>
        </p:sp>
      </p:grpSp>
      <p:sp>
        <p:nvSpPr>
          <p:cNvPr id="63" name="TextBox 62">
            <a:extLst>
              <a:ext uri="{FF2B5EF4-FFF2-40B4-BE49-F238E27FC236}">
                <a16:creationId xmlns:a16="http://schemas.microsoft.com/office/drawing/2014/main" id="{D1BE40C8-F18D-4BA1-ABED-A9D8D0EE4C88}"/>
              </a:ext>
            </a:extLst>
          </p:cNvPr>
          <p:cNvSpPr txBox="1"/>
          <p:nvPr/>
        </p:nvSpPr>
        <p:spPr>
          <a:xfrm rot="16200000">
            <a:off x="9164752" y="9164860"/>
            <a:ext cx="4027958" cy="3683060"/>
          </a:xfrm>
          <a:prstGeom prst="rect">
            <a:avLst/>
          </a:prstGeom>
          <a:noFill/>
          <a:ln>
            <a:no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spcAft>
                <a:spcPts val="1000"/>
              </a:spcAft>
            </a:pPr>
            <a:r>
              <a:rPr lang="nl-NL" sz="4000" i="1">
                <a:solidFill>
                  <a:srgbClr val="B1D249"/>
                </a:solidFill>
                <a:latin typeface="Roboto" panose="020B0604020202020204" charset="0"/>
                <a:ea typeface="Roboto" panose="020B0604020202020204" charset="0"/>
              </a:rPr>
              <a:t>building</a:t>
            </a: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chemeClr val="accent6"/>
                </a:solidFill>
                <a:latin typeface="Roboto" panose="020B0604020202020204" charset="0"/>
                <a:ea typeface="Roboto" panose="020B0604020202020204" charset="0"/>
              </a:rPr>
              <a:t>installation</a:t>
            </a:r>
            <a:endParaRPr lang="nl-NL" sz="4000" i="1">
              <a:solidFill>
                <a:schemeClr val="accent6"/>
              </a:solidFill>
              <a:latin typeface="Roboto" panose="020B0604020202020204" charset="0"/>
              <a:ea typeface="Roboto" panose="020B0604020202020204" charset="0"/>
            </a:endParaRP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rgbClr val="B1D249"/>
                </a:solidFill>
                <a:latin typeface="Roboto" panose="020B0604020202020204" charset="0"/>
                <a:ea typeface="Roboto" panose="020B0604020202020204" charset="0"/>
              </a:rPr>
              <a:t>comf.needs</a:t>
            </a:r>
            <a:endParaRPr lang="nl-NL" sz="4000" i="1">
              <a:solidFill>
                <a:srgbClr val="B1D249"/>
              </a:solidFill>
              <a:latin typeface="Roboto" panose="020B0604020202020204" charset="0"/>
              <a:ea typeface="Roboto" panose="020B0604020202020204" charset="0"/>
            </a:endParaRPr>
          </a:p>
        </p:txBody>
      </p:sp>
      <p:sp>
        <p:nvSpPr>
          <p:cNvPr id="73" name="TextBox 72">
            <a:extLst>
              <a:ext uri="{FF2B5EF4-FFF2-40B4-BE49-F238E27FC236}">
                <a16:creationId xmlns:a16="http://schemas.microsoft.com/office/drawing/2014/main" id="{41932593-435E-4DAE-A42A-EE22B5C27EA8}"/>
              </a:ext>
            </a:extLst>
          </p:cNvPr>
          <p:cNvSpPr txBox="1"/>
          <p:nvPr/>
        </p:nvSpPr>
        <p:spPr>
          <a:xfrm>
            <a:off x="8920963" y="11986154"/>
            <a:ext cx="4685450" cy="1446550"/>
          </a:xfrm>
          <a:prstGeom prst="rect">
            <a:avLst/>
          </a:prstGeom>
          <a:solidFill>
            <a:srgbClr val="B1D249"/>
          </a:solidFill>
        </p:spPr>
        <p:txBody>
          <a:bodyPr wrap="none" rtlCol="0">
            <a:spAutoFit/>
          </a:bodyPr>
          <a:lstStyle/>
          <a:p>
            <a:r>
              <a:rPr lang="nl-NL" sz="4400">
                <a:solidFill>
                  <a:srgbClr val="FFFFFF"/>
                </a:solidFill>
              </a:rPr>
              <a:t>model parameters</a:t>
            </a:r>
            <a:br>
              <a:rPr lang="nl-NL" sz="4400">
                <a:solidFill>
                  <a:srgbClr val="FFFFFF"/>
                </a:solidFill>
              </a:rPr>
            </a:br>
            <a:r>
              <a:rPr lang="nl-NL" sz="4400">
                <a:solidFill>
                  <a:srgbClr val="FFFFFF"/>
                </a:solidFill>
              </a:rPr>
              <a:t>(time-independent)</a:t>
            </a:r>
          </a:p>
        </p:txBody>
      </p:sp>
    </p:spTree>
    <p:extLst>
      <p:ext uri="{BB962C8B-B14F-4D97-AF65-F5344CB8AC3E}">
        <p14:creationId xmlns:p14="http://schemas.microsoft.com/office/powerpoint/2010/main" val="301361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B74300E-2797-42E9-B4AA-9BF4FC0F3BFB}"/>
              </a:ext>
            </a:extLst>
          </p:cNvPr>
          <p:cNvGraphicFramePr>
            <a:graphicFrameLocks noGrp="1"/>
          </p:cNvGraphicFramePr>
          <p:nvPr>
            <p:ph idx="1"/>
            <p:extLst>
              <p:ext uri="{D42A27DB-BD31-4B8C-83A1-F6EECF244321}">
                <p14:modId xmlns:p14="http://schemas.microsoft.com/office/powerpoint/2010/main" val="751182083"/>
              </p:ext>
            </p:extLst>
          </p:nvPr>
        </p:nvGraphicFramePr>
        <p:xfrm>
          <a:off x="1209085" y="3821369"/>
          <a:ext cx="8934380" cy="8070003"/>
        </p:xfrm>
        <a:graphic>
          <a:graphicData uri="http://schemas.openxmlformats.org/drawingml/2006/table">
            <a:tbl>
              <a:tblPr firstRow="1" bandRow="1">
                <a:tableStyleId>{5C22544A-7EE6-4342-B048-85BDC9FD1C3A}</a:tableStyleId>
              </a:tblPr>
              <a:tblGrid>
                <a:gridCol w="3675736">
                  <a:extLst>
                    <a:ext uri="{9D8B030D-6E8A-4147-A177-3AD203B41FA5}">
                      <a16:colId xmlns:a16="http://schemas.microsoft.com/office/drawing/2014/main" val="1697422595"/>
                    </a:ext>
                  </a:extLst>
                </a:gridCol>
                <a:gridCol w="5258644">
                  <a:extLst>
                    <a:ext uri="{9D8B030D-6E8A-4147-A177-3AD203B41FA5}">
                      <a16:colId xmlns:a16="http://schemas.microsoft.com/office/drawing/2014/main" val="1861832830"/>
                    </a:ext>
                  </a:extLst>
                </a:gridCol>
              </a:tblGrid>
              <a:tr h="1029123">
                <a:tc>
                  <a:txBody>
                    <a:bodyPr/>
                    <a:lstStyle/>
                    <a:p>
                      <a:pPr algn="l" fontAlgn="b"/>
                      <a:r>
                        <a:rPr lang="nl-NL" sz="3600" u="none" strike="noStrike" err="1">
                          <a:effectLst/>
                          <a:latin typeface="Roboto" panose="020B0604020202020204" charset="0"/>
                          <a:ea typeface="Roboto" panose="020B0604020202020204" charset="0"/>
                        </a:rPr>
                        <a:t>category</a:t>
                      </a:r>
                      <a:endParaRPr lang="nl-NL" sz="3600" b="1" i="0" u="none" strike="noStrike">
                        <a:solidFill>
                          <a:srgbClr val="000000"/>
                        </a:solidFill>
                        <a:effectLst/>
                        <a:latin typeface="Roboto" panose="020B0604020202020204" charset="0"/>
                        <a:ea typeface="Roboto" panose="020B0604020202020204" charset="0"/>
                      </a:endParaRPr>
                    </a:p>
                  </a:txBody>
                  <a:tcPr/>
                </a:tc>
                <a:tc>
                  <a:txBody>
                    <a:bodyPr/>
                    <a:lstStyle/>
                    <a:p>
                      <a:pPr algn="l" fontAlgn="b"/>
                      <a:r>
                        <a:rPr lang="nl-NL" sz="3600" u="none" strike="noStrike">
                          <a:effectLst/>
                          <a:latin typeface="Roboto" panose="020B0604020202020204" charset="0"/>
                          <a:ea typeface="Roboto" panose="020B0604020202020204" charset="0"/>
                        </a:rPr>
                        <a:t>measured data</a:t>
                      </a:r>
                      <a:endParaRPr lang="nl-NL" sz="3600" b="1" i="0" u="none" strike="noStrike">
                        <a:solidFill>
                          <a:srgbClr val="000000"/>
                        </a:solidFill>
                        <a:effectLst/>
                        <a:latin typeface="Roboto" panose="020B0604020202020204" charset="0"/>
                        <a:ea typeface="Roboto" panose="020B0604020202020204" charset="0"/>
                      </a:endParaRPr>
                    </a:p>
                  </a:txBody>
                  <a:tcPr/>
                </a:tc>
                <a:extLst>
                  <a:ext uri="{0D108BD9-81ED-4DB2-BD59-A6C34878D82A}">
                    <a16:rowId xmlns:a16="http://schemas.microsoft.com/office/drawing/2014/main" val="341984266"/>
                  </a:ext>
                </a:extLst>
              </a:tr>
              <a:tr h="554143">
                <a:tc>
                  <a:txBody>
                    <a:bodyPr/>
                    <a:lstStyle/>
                    <a:p>
                      <a:pPr algn="l" fontAlgn="b"/>
                      <a:r>
                        <a:rPr lang="nl-NL" sz="3600" u="none" strike="noStrike">
                          <a:effectLst/>
                          <a:latin typeface="Roboto" panose="020B0604020202020204" charset="0"/>
                          <a:ea typeface="Roboto" panose="020B0604020202020204" charset="0"/>
                        </a:rPr>
                        <a:t>comfort </a:t>
                      </a:r>
                      <a:r>
                        <a:rPr lang="nl-NL" sz="3600" u="none" strike="noStrike" err="1">
                          <a:effectLst/>
                          <a:latin typeface="Roboto" panose="020B0604020202020204" charset="0"/>
                          <a:ea typeface="Roboto" panose="020B0604020202020204" charset="0"/>
                        </a:rPr>
                        <a:t>desires</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setpoint</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1266990134"/>
                  </a:ext>
                </a:extLst>
              </a:tr>
              <a:tr h="554143">
                <a:tc rowSpan="3">
                  <a:txBody>
                    <a:bodyPr/>
                    <a:lstStyle/>
                    <a:p>
                      <a:pPr algn="l" fontAlgn="b"/>
                      <a:r>
                        <a:rPr lang="nl-NL" sz="3600" u="none" strike="noStrike" err="1">
                          <a:effectLst/>
                          <a:latin typeface="Roboto" panose="020B0604020202020204" charset="0"/>
                          <a:ea typeface="Roboto" panose="020B0604020202020204" charset="0"/>
                        </a:rPr>
                        <a:t>weather</a:t>
                      </a:r>
                      <a:r>
                        <a:rPr lang="nl-NL" sz="3600" u="none" strike="noStrike">
                          <a:effectLst/>
                          <a:latin typeface="Roboto" panose="020B0604020202020204" charset="0"/>
                          <a:ea typeface="Roboto" panose="020B0604020202020204" charset="0"/>
                        </a:rPr>
                        <a:t> </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a:effectLst/>
                          <a:latin typeface="Roboto" panose="020B0604020202020204" charset="0"/>
                          <a:ea typeface="Roboto" panose="020B0604020202020204" charset="0"/>
                        </a:rPr>
                        <a:t>outdoor </a:t>
                      </a:r>
                      <a:r>
                        <a:rPr lang="nl-NL" sz="3600" u="none" strike="noStrike" err="1">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2884696984"/>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wind</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245236582"/>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err="1">
                          <a:effectLst/>
                          <a:latin typeface="Roboto" panose="020B0604020202020204" charset="0"/>
                          <a:ea typeface="Roboto" panose="020B0604020202020204" charset="0"/>
                        </a:rPr>
                        <a:t>solar</a:t>
                      </a:r>
                      <a:r>
                        <a:rPr lang="nl-NL" sz="3600" u="none" strike="noStrike">
                          <a:effectLst/>
                          <a:latin typeface="Roboto" panose="020B0604020202020204" charset="0"/>
                          <a:ea typeface="Roboto" panose="020B0604020202020204" charset="0"/>
                        </a:rPr>
                        <a:t> </a:t>
                      </a:r>
                      <a:r>
                        <a:rPr lang="nl-NL" sz="3600" u="none" strike="noStrike" err="1">
                          <a:effectLst/>
                          <a:latin typeface="Roboto" panose="020B0604020202020204" charset="0"/>
                          <a:ea typeface="Roboto" panose="020B0604020202020204" charset="0"/>
                        </a:rPr>
                        <a:t>irradiation</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399360862"/>
                  </a:ext>
                </a:extLst>
              </a:tr>
              <a:tr h="554143">
                <a:tc>
                  <a:txBody>
                    <a:bodyPr/>
                    <a:lstStyle/>
                    <a:p>
                      <a:pPr algn="l" fontAlgn="b"/>
                      <a:r>
                        <a:rPr lang="nl-NL" sz="3600" u="none" strike="noStrike">
                          <a:effectLst/>
                          <a:latin typeface="Roboto" panose="020B0604020202020204" charset="0"/>
                          <a:ea typeface="Roboto" panose="020B0604020202020204" charset="0"/>
                        </a:rPr>
                        <a:t>indoor</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indoor </a:t>
                      </a:r>
                      <a:r>
                        <a:rPr lang="nl-NL" sz="3600" u="none" strike="noStrike" err="1">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1790623197"/>
                  </a:ext>
                </a:extLst>
              </a:tr>
              <a:tr h="554143">
                <a:tc rowSpan="3">
                  <a:txBody>
                    <a:bodyPr/>
                    <a:lstStyle/>
                    <a:p>
                      <a:pPr algn="l" fontAlgn="b"/>
                      <a:r>
                        <a:rPr lang="nl-NL" sz="3600" b="0" i="0" u="none" strike="noStrike" err="1">
                          <a:solidFill>
                            <a:srgbClr val="000000"/>
                          </a:solidFill>
                          <a:effectLst/>
                          <a:latin typeface="Roboto" panose="020B0604020202020204" charset="0"/>
                          <a:ea typeface="Roboto" panose="020B0604020202020204" charset="0"/>
                        </a:rPr>
                        <a:t>installation</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b="0" i="0" u="none" strike="noStrike" err="1">
                          <a:solidFill>
                            <a:srgbClr val="000000"/>
                          </a:solidFill>
                          <a:effectLst/>
                          <a:latin typeface="Roboto" panose="020B0604020202020204" charset="0"/>
                          <a:ea typeface="Roboto" panose="020B0604020202020204" charset="0"/>
                        </a:rPr>
                        <a:t>supply</a:t>
                      </a:r>
                      <a:r>
                        <a:rPr lang="nl-NL" sz="3600" b="0" i="0" u="none" strike="noStrike">
                          <a:solidFill>
                            <a:srgbClr val="000000"/>
                          </a:solidFill>
                          <a:effectLst/>
                          <a:latin typeface="Roboto" panose="020B0604020202020204" charset="0"/>
                          <a:ea typeface="Roboto" panose="020B0604020202020204" charset="0"/>
                        </a:rPr>
                        <a:t> </a:t>
                      </a:r>
                      <a:r>
                        <a:rPr lang="nl-NL" sz="3600" b="0" i="0" u="none" strike="noStrike" err="1">
                          <a:solidFill>
                            <a:srgbClr val="000000"/>
                          </a:solidFill>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3169501734"/>
                  </a:ext>
                </a:extLst>
              </a:tr>
              <a:tr h="554143">
                <a:tc vMerge="1">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b="0" i="0" u="none" strike="noStrike">
                          <a:solidFill>
                            <a:srgbClr val="000000"/>
                          </a:solidFill>
                          <a:effectLst/>
                          <a:latin typeface="Roboto" panose="020B0604020202020204" charset="0"/>
                          <a:ea typeface="Roboto" panose="020B0604020202020204" charset="0"/>
                        </a:rPr>
                        <a:t>return </a:t>
                      </a:r>
                      <a:r>
                        <a:rPr lang="nl-NL" sz="3600" b="0" i="0" u="none" strike="noStrike" err="1">
                          <a:solidFill>
                            <a:srgbClr val="000000"/>
                          </a:solidFill>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4107464504"/>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err="1">
                          <a:solidFill>
                            <a:srgbClr val="000000"/>
                          </a:solidFill>
                          <a:effectLst/>
                          <a:latin typeface="Roboto" panose="020B0604020202020204" charset="0"/>
                          <a:ea typeface="Roboto" panose="020B0604020202020204" charset="0"/>
                        </a:rPr>
                        <a:t>burn</a:t>
                      </a:r>
                      <a:r>
                        <a:rPr lang="nl-NL" sz="3600" b="0" i="0" u="none" strike="noStrike">
                          <a:solidFill>
                            <a:srgbClr val="000000"/>
                          </a:solidFill>
                          <a:effectLst/>
                          <a:latin typeface="Roboto" panose="020B0604020202020204" charset="0"/>
                          <a:ea typeface="Roboto" panose="020B0604020202020204" charset="0"/>
                        </a:rPr>
                        <a:t> mode</a:t>
                      </a:r>
                    </a:p>
                  </a:txBody>
                  <a:tcPr anchor="b"/>
                </a:tc>
                <a:extLst>
                  <a:ext uri="{0D108BD9-81ED-4DB2-BD59-A6C34878D82A}">
                    <a16:rowId xmlns:a16="http://schemas.microsoft.com/office/drawing/2014/main" val="3374049566"/>
                  </a:ext>
                </a:extLst>
              </a:tr>
              <a:tr h="554143">
                <a:tc rowSpan="2">
                  <a:txBody>
                    <a:bodyPr/>
                    <a:lstStyle/>
                    <a:p>
                      <a:pPr algn="l" fontAlgn="ctr"/>
                      <a:r>
                        <a:rPr lang="nl-NL" sz="3600" u="none" strike="noStrike">
                          <a:effectLst/>
                          <a:latin typeface="Roboto" panose="020B0604020202020204" charset="0"/>
                          <a:ea typeface="Roboto" panose="020B0604020202020204" charset="0"/>
                        </a:rPr>
                        <a:t>energy </a:t>
                      </a:r>
                      <a:r>
                        <a:rPr lang="nl-NL" sz="3600" u="none" strike="noStrike" err="1">
                          <a:effectLst/>
                          <a:latin typeface="Roboto" panose="020B0604020202020204" charset="0"/>
                          <a:ea typeface="Roboto" panose="020B0604020202020204" charset="0"/>
                        </a:rPr>
                        <a:t>use</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err="1">
                          <a:effectLst/>
                          <a:latin typeface="Roboto" panose="020B0604020202020204" charset="0"/>
                          <a:ea typeface="Roboto" panose="020B0604020202020204" charset="0"/>
                        </a:rPr>
                        <a:t>electricity</a:t>
                      </a:r>
                      <a:r>
                        <a:rPr lang="nl-NL" sz="3600" u="none" strike="noStrike">
                          <a:effectLst/>
                          <a:latin typeface="Roboto" panose="020B0604020202020204" charset="0"/>
                          <a:ea typeface="Roboto" panose="020B0604020202020204" charset="0"/>
                        </a:rPr>
                        <a:t> </a:t>
                      </a:r>
                      <a:r>
                        <a:rPr lang="nl-NL" sz="3600" u="none" strike="noStrike" err="1">
                          <a:effectLst/>
                          <a:latin typeface="Roboto" panose="020B0604020202020204" charset="0"/>
                          <a:ea typeface="Roboto" panose="020B0604020202020204" charset="0"/>
                        </a:rPr>
                        <a:t>usage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2674967916"/>
                  </a:ext>
                </a:extLst>
              </a:tr>
              <a:tr h="554143">
                <a:tc vMerge="1">
                  <a:txBody>
                    <a:bodyPr/>
                    <a:lstStyle/>
                    <a:p>
                      <a:pPr algn="l" fontAlgn="ctr"/>
                      <a:endParaRPr lang="nl-NL" sz="40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a:effectLst/>
                          <a:latin typeface="Roboto" panose="020B0604020202020204" charset="0"/>
                          <a:ea typeface="Roboto" panose="020B0604020202020204" charset="0"/>
                        </a:rPr>
                        <a:t>gas </a:t>
                      </a:r>
                      <a:r>
                        <a:rPr lang="nl-NL" sz="3600" u="none" strike="noStrike" err="1">
                          <a:effectLst/>
                          <a:latin typeface="Roboto" panose="020B0604020202020204" charset="0"/>
                          <a:ea typeface="Roboto" panose="020B0604020202020204" charset="0"/>
                        </a:rPr>
                        <a:t>usage</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3943583204"/>
                  </a:ext>
                </a:extLst>
              </a:tr>
              <a:tr h="554143">
                <a:tc>
                  <a:txBody>
                    <a:bodyPr/>
                    <a:lstStyle/>
                    <a:p>
                      <a:pPr algn="l" fontAlgn="ctr"/>
                      <a:r>
                        <a:rPr lang="nl-NL" sz="3600" b="0" i="0" u="none" strike="noStrike">
                          <a:solidFill>
                            <a:schemeClr val="bg1">
                              <a:lumMod val="50000"/>
                            </a:schemeClr>
                          </a:solidFill>
                          <a:effectLst/>
                          <a:latin typeface="Roboto" panose="020B0604020202020204" charset="0"/>
                          <a:ea typeface="Roboto" panose="020B0604020202020204" charset="0"/>
                        </a:rPr>
                        <a:t>building</a:t>
                      </a:r>
                    </a:p>
                  </a:txBody>
                  <a:tcPr anchor="ctr"/>
                </a:tc>
                <a:tc>
                  <a:txBody>
                    <a:bodyPr/>
                    <a:lstStyle/>
                    <a:p>
                      <a:pPr algn="l" fontAlgn="b"/>
                      <a:r>
                        <a:rPr lang="nl-NL" sz="3600" b="0" i="0" u="none" strike="noStrike" err="1">
                          <a:solidFill>
                            <a:schemeClr val="bg1">
                              <a:lumMod val="50000"/>
                            </a:schemeClr>
                          </a:solidFill>
                          <a:effectLst/>
                          <a:latin typeface="Roboto" panose="020B0604020202020204" charset="0"/>
                          <a:ea typeface="Roboto" panose="020B0604020202020204" charset="0"/>
                        </a:rPr>
                        <a:t>address</a:t>
                      </a:r>
                      <a:r>
                        <a:rPr lang="nl-NL" sz="3600" b="0" i="0" u="none" strike="noStrike">
                          <a:solidFill>
                            <a:schemeClr val="bg1">
                              <a:lumMod val="50000"/>
                            </a:schemeClr>
                          </a:solidFill>
                          <a:effectLst/>
                          <a:latin typeface="Roboto" panose="020B0604020202020204" charset="0"/>
                          <a:ea typeface="Roboto" panose="020B0604020202020204" charset="0"/>
                        </a:rPr>
                        <a:t>, floor area, type</a:t>
                      </a:r>
                    </a:p>
                  </a:txBody>
                  <a:tcPr anchor="b"/>
                </a:tc>
                <a:extLst>
                  <a:ext uri="{0D108BD9-81ED-4DB2-BD59-A6C34878D82A}">
                    <a16:rowId xmlns:a16="http://schemas.microsoft.com/office/drawing/2014/main" val="3872061353"/>
                  </a:ext>
                </a:extLst>
              </a:tr>
            </a:tbl>
          </a:graphicData>
        </a:graphic>
      </p:graphicFrame>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WP2 Data </a:t>
            </a:r>
            <a:r>
              <a:rPr lang="nl-NL" err="1"/>
              <a:t>Acquisition</a:t>
            </a:r>
            <a:r>
              <a:rPr lang="nl-NL"/>
              <a:t>, Privacy &amp; Open Data</a:t>
            </a:r>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p:txBody>
          <a:bodyPr/>
          <a:lstStyle/>
          <a:p>
            <a:r>
              <a:rPr lang="nl-NL"/>
              <a:t>Data we </a:t>
            </a:r>
            <a:r>
              <a:rPr lang="nl-NL" err="1"/>
              <a:t>intend</a:t>
            </a:r>
            <a:r>
              <a:rPr lang="nl-NL"/>
              <a:t> </a:t>
            </a:r>
            <a:r>
              <a:rPr lang="nl-NL" err="1"/>
              <a:t>to</a:t>
            </a:r>
            <a:r>
              <a:rPr lang="nl-NL"/>
              <a:t> </a:t>
            </a:r>
            <a:r>
              <a:rPr lang="nl-NL" err="1">
                <a:solidFill>
                  <a:schemeClr val="accent5"/>
                </a:solidFill>
              </a:rPr>
              <a:t>measure</a:t>
            </a:r>
            <a:endParaRPr lang="nl-NL">
              <a:solidFill>
                <a:schemeClr val="accent5"/>
              </a:solidFill>
            </a:endParaRPr>
          </a:p>
        </p:txBody>
      </p:sp>
    </p:spTree>
    <p:extLst>
      <p:ext uri="{BB962C8B-B14F-4D97-AF65-F5344CB8AC3E}">
        <p14:creationId xmlns:p14="http://schemas.microsoft.com/office/powerpoint/2010/main" val="118146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B74300E-2797-42E9-B4AA-9BF4FC0F3BFB}"/>
              </a:ext>
            </a:extLst>
          </p:cNvPr>
          <p:cNvGraphicFramePr>
            <a:graphicFrameLocks noGrp="1"/>
          </p:cNvGraphicFramePr>
          <p:nvPr>
            <p:ph idx="1"/>
            <p:extLst>
              <p:ext uri="{D42A27DB-BD31-4B8C-83A1-F6EECF244321}">
                <p14:modId xmlns:p14="http://schemas.microsoft.com/office/powerpoint/2010/main" val="1342857140"/>
              </p:ext>
            </p:extLst>
          </p:nvPr>
        </p:nvGraphicFramePr>
        <p:xfrm>
          <a:off x="1209085" y="3821369"/>
          <a:ext cx="20291038" cy="8229600"/>
        </p:xfrm>
        <a:graphic>
          <a:graphicData uri="http://schemas.openxmlformats.org/drawingml/2006/table">
            <a:tbl>
              <a:tblPr firstRow="1" bandRow="1">
                <a:tableStyleId>{5C22544A-7EE6-4342-B048-85BDC9FD1C3A}</a:tableStyleId>
              </a:tblPr>
              <a:tblGrid>
                <a:gridCol w="3756690">
                  <a:extLst>
                    <a:ext uri="{9D8B030D-6E8A-4147-A177-3AD203B41FA5}">
                      <a16:colId xmlns:a16="http://schemas.microsoft.com/office/drawing/2014/main" val="1697422595"/>
                    </a:ext>
                  </a:extLst>
                </a:gridCol>
                <a:gridCol w="6124256">
                  <a:extLst>
                    <a:ext uri="{9D8B030D-6E8A-4147-A177-3AD203B41FA5}">
                      <a16:colId xmlns:a16="http://schemas.microsoft.com/office/drawing/2014/main" val="1861832830"/>
                    </a:ext>
                  </a:extLst>
                </a:gridCol>
                <a:gridCol w="2274277">
                  <a:extLst>
                    <a:ext uri="{9D8B030D-6E8A-4147-A177-3AD203B41FA5}">
                      <a16:colId xmlns:a16="http://schemas.microsoft.com/office/drawing/2014/main" val="601608578"/>
                    </a:ext>
                  </a:extLst>
                </a:gridCol>
                <a:gridCol w="1594338">
                  <a:extLst>
                    <a:ext uri="{9D8B030D-6E8A-4147-A177-3AD203B41FA5}">
                      <a16:colId xmlns:a16="http://schemas.microsoft.com/office/drawing/2014/main" val="1317351599"/>
                    </a:ext>
                  </a:extLst>
                </a:gridCol>
                <a:gridCol w="2297723">
                  <a:extLst>
                    <a:ext uri="{9D8B030D-6E8A-4147-A177-3AD203B41FA5}">
                      <a16:colId xmlns:a16="http://schemas.microsoft.com/office/drawing/2014/main" val="885908352"/>
                    </a:ext>
                  </a:extLst>
                </a:gridCol>
                <a:gridCol w="2629862">
                  <a:extLst>
                    <a:ext uri="{9D8B030D-6E8A-4147-A177-3AD203B41FA5}">
                      <a16:colId xmlns:a16="http://schemas.microsoft.com/office/drawing/2014/main" val="3831186982"/>
                    </a:ext>
                  </a:extLst>
                </a:gridCol>
                <a:gridCol w="1613892">
                  <a:extLst>
                    <a:ext uri="{9D8B030D-6E8A-4147-A177-3AD203B41FA5}">
                      <a16:colId xmlns:a16="http://schemas.microsoft.com/office/drawing/2014/main" val="2448906774"/>
                    </a:ext>
                  </a:extLst>
                </a:gridCol>
              </a:tblGrid>
              <a:tr h="1029123">
                <a:tc>
                  <a:txBody>
                    <a:bodyPr/>
                    <a:lstStyle/>
                    <a:p>
                      <a:pPr algn="l" fontAlgn="b"/>
                      <a:r>
                        <a:rPr lang="nl-NL" sz="3600" u="none" strike="noStrike" err="1">
                          <a:effectLst/>
                          <a:latin typeface="Roboto" panose="020B0604020202020204" charset="0"/>
                          <a:ea typeface="Roboto" panose="020B0604020202020204" charset="0"/>
                        </a:rPr>
                        <a:t>category</a:t>
                      </a:r>
                      <a:endParaRPr lang="nl-NL" sz="3600" b="1" i="0" u="none" strike="noStrike">
                        <a:solidFill>
                          <a:srgbClr val="000000"/>
                        </a:solidFill>
                        <a:effectLst/>
                        <a:latin typeface="Roboto" panose="020B0604020202020204" charset="0"/>
                        <a:ea typeface="Roboto" panose="020B0604020202020204" charset="0"/>
                      </a:endParaRPr>
                    </a:p>
                  </a:txBody>
                  <a:tcPr/>
                </a:tc>
                <a:tc>
                  <a:txBody>
                    <a:bodyPr/>
                    <a:lstStyle/>
                    <a:p>
                      <a:pPr algn="l" fontAlgn="b"/>
                      <a:r>
                        <a:rPr lang="nl-NL" sz="3600" u="none" strike="noStrike">
                          <a:effectLst/>
                          <a:latin typeface="Roboto" panose="020B0604020202020204" charset="0"/>
                          <a:ea typeface="Roboto" panose="020B0604020202020204" charset="0"/>
                        </a:rPr>
                        <a:t>measured data</a:t>
                      </a:r>
                      <a:endParaRPr lang="nl-NL" sz="3600" b="1" i="0" u="none" strike="noStrike">
                        <a:solidFill>
                          <a:srgbClr val="000000"/>
                        </a:solidFill>
                        <a:effectLst/>
                        <a:latin typeface="Roboto" panose="020B0604020202020204" charset="0"/>
                        <a:ea typeface="Roboto" panose="020B0604020202020204" charset="0"/>
                      </a:endParaRPr>
                    </a:p>
                  </a:txBody>
                  <a:tcPr/>
                </a:tc>
                <a:tc>
                  <a:txBody>
                    <a:bodyPr/>
                    <a:lstStyle/>
                    <a:p>
                      <a:pPr algn="l" fontAlgn="b"/>
                      <a:r>
                        <a:rPr lang="nl-NL" sz="3600" u="none" strike="noStrike" err="1">
                          <a:effectLst/>
                          <a:latin typeface="Roboto" panose="020B0604020202020204" charset="0"/>
                          <a:ea typeface="Roboto" panose="020B0604020202020204" charset="0"/>
                        </a:rPr>
                        <a:t>symbol</a:t>
                      </a:r>
                      <a:endParaRPr lang="nl-NL" sz="3600" b="1" i="0" u="none" strike="noStrike">
                        <a:solidFill>
                          <a:srgbClr val="000000"/>
                        </a:solidFill>
                        <a:effectLst/>
                        <a:latin typeface="Roboto" panose="020B0604020202020204" charset="0"/>
                        <a:ea typeface="Roboto" panose="020B0604020202020204" charset="0"/>
                      </a:endParaRPr>
                    </a:p>
                  </a:txBody>
                  <a:tcPr/>
                </a:tc>
                <a:tc>
                  <a:txBody>
                    <a:bodyPr/>
                    <a:lstStyle/>
                    <a:p>
                      <a:pPr algn="l" fontAlgn="b"/>
                      <a:r>
                        <a:rPr lang="nl-NL" sz="3600" u="none" strike="noStrike">
                          <a:effectLst/>
                          <a:latin typeface="Roboto" panose="020B0604020202020204" charset="0"/>
                          <a:ea typeface="Roboto" panose="020B0604020202020204" charset="0"/>
                        </a:rPr>
                        <a:t>unit</a:t>
                      </a:r>
                      <a:endParaRPr lang="nl-NL" sz="3600" b="1" i="0" u="none" strike="noStrike">
                        <a:solidFill>
                          <a:srgbClr val="000000"/>
                        </a:solidFill>
                        <a:effectLst/>
                        <a:latin typeface="Roboto" panose="020B0604020202020204" charset="0"/>
                        <a:ea typeface="Roboto" panose="020B0604020202020204" charset="0"/>
                      </a:endParaRPr>
                    </a:p>
                  </a:txBody>
                  <a:tcPr/>
                </a:tc>
                <a:tc>
                  <a:txBody>
                    <a:bodyPr/>
                    <a:lstStyle/>
                    <a:p>
                      <a:pPr algn="l" fontAlgn="b"/>
                      <a:r>
                        <a:rPr lang="nl-NL" sz="3600" b="1" i="0" u="none" strike="noStrike" err="1">
                          <a:solidFill>
                            <a:schemeClr val="bg1"/>
                          </a:solidFill>
                          <a:effectLst/>
                          <a:latin typeface="Roboto" panose="020B0604020202020204" charset="0"/>
                          <a:ea typeface="Roboto" panose="020B0604020202020204" charset="0"/>
                        </a:rPr>
                        <a:t>connect</a:t>
                      </a:r>
                      <a:r>
                        <a:rPr lang="nl-NL" sz="3600" b="1" i="0" u="none" strike="noStrike">
                          <a:solidFill>
                            <a:schemeClr val="bg1"/>
                          </a:solidFill>
                          <a:effectLst/>
                          <a:latin typeface="Roboto" panose="020B0604020202020204" charset="0"/>
                          <a:ea typeface="Roboto" panose="020B0604020202020204" charset="0"/>
                        </a:rPr>
                        <a:t>?</a:t>
                      </a:r>
                      <a:br>
                        <a:rPr lang="nl-NL" sz="3600" b="1" i="0" u="none" strike="noStrike">
                          <a:solidFill>
                            <a:schemeClr val="bg1"/>
                          </a:solidFill>
                          <a:effectLst/>
                          <a:latin typeface="Roboto" panose="020B0604020202020204" charset="0"/>
                          <a:ea typeface="Roboto" panose="020B0604020202020204" charset="0"/>
                        </a:rPr>
                      </a:br>
                      <a:r>
                        <a:rPr lang="nl-NL" sz="3600" b="1" i="0" u="none" strike="noStrike">
                          <a:solidFill>
                            <a:schemeClr val="bg1"/>
                          </a:solidFill>
                          <a:effectLst/>
                          <a:latin typeface="Roboto" panose="020B0604020202020204" charset="0"/>
                          <a:ea typeface="Roboto" panose="020B0604020202020204" charset="0"/>
                        </a:rPr>
                        <a:t>(API)</a:t>
                      </a:r>
                    </a:p>
                  </a:txBody>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OpenTherm (ID)</a:t>
                      </a:r>
                    </a:p>
                  </a:txBody>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sensor</a:t>
                      </a:r>
                      <a:br>
                        <a:rPr lang="nl-NL" sz="3600" b="1" i="0" u="none" strike="noStrike">
                          <a:solidFill>
                            <a:schemeClr val="bg1"/>
                          </a:solidFill>
                          <a:effectLst/>
                          <a:latin typeface="Roboto" panose="020B0604020202020204" charset="0"/>
                          <a:ea typeface="Roboto" panose="020B0604020202020204" charset="0"/>
                        </a:rPr>
                      </a:br>
                      <a:endParaRPr lang="nl-NL" sz="3600" b="1" i="0" u="none" strike="noStrike">
                        <a:solidFill>
                          <a:schemeClr val="bg1"/>
                        </a:solidFill>
                        <a:effectLst/>
                        <a:latin typeface="Roboto" panose="020B0604020202020204" charset="0"/>
                        <a:ea typeface="Roboto" panose="020B0604020202020204" charset="0"/>
                      </a:endParaRPr>
                    </a:p>
                  </a:txBody>
                  <a:tcPr/>
                </a:tc>
                <a:extLst>
                  <a:ext uri="{0D108BD9-81ED-4DB2-BD59-A6C34878D82A}">
                    <a16:rowId xmlns:a16="http://schemas.microsoft.com/office/drawing/2014/main" val="341984266"/>
                  </a:ext>
                </a:extLst>
              </a:tr>
              <a:tr h="554143">
                <a:tc>
                  <a:txBody>
                    <a:bodyPr/>
                    <a:lstStyle/>
                    <a:p>
                      <a:pPr algn="l" fontAlgn="b"/>
                      <a:r>
                        <a:rPr lang="nl-NL" sz="3600" u="none" strike="noStrike">
                          <a:effectLst/>
                          <a:latin typeface="Roboto" panose="020B0604020202020204" charset="0"/>
                          <a:ea typeface="Roboto" panose="020B0604020202020204" charset="0"/>
                        </a:rPr>
                        <a:t>comfort </a:t>
                      </a:r>
                      <a:r>
                        <a:rPr lang="nl-NL" sz="3600" u="none" strike="noStrike" err="1">
                          <a:effectLst/>
                          <a:latin typeface="Roboto" panose="020B0604020202020204" charset="0"/>
                          <a:ea typeface="Roboto" panose="020B0604020202020204" charset="0"/>
                        </a:rPr>
                        <a:t>desires</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setpoint</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u="none" strike="noStrike" err="1">
                          <a:effectLst/>
                          <a:latin typeface="Roboto" panose="020B0604020202020204" charset="0"/>
                          <a:ea typeface="Roboto" panose="020B0604020202020204" charset="0"/>
                        </a:rPr>
                        <a:t>T</a:t>
                      </a:r>
                      <a:r>
                        <a:rPr lang="nl-NL" sz="3600" u="none" strike="noStrike" baseline="-25000" err="1">
                          <a:effectLst/>
                          <a:latin typeface="Roboto" panose="020B0604020202020204" charset="0"/>
                          <a:ea typeface="Roboto" panose="020B0604020202020204" charset="0"/>
                        </a:rPr>
                        <a:t>set</a:t>
                      </a:r>
                      <a:endParaRPr lang="nl-NL" sz="3600" b="0" i="0" u="none" strike="noStrike" baseline="-25000">
                        <a:solidFill>
                          <a:schemeClr val="bg1">
                            <a:lumMod val="65000"/>
                          </a:schemeClr>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°C</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solidFill>
                            <a:schemeClr val="bg1">
                              <a:lumMod val="65000"/>
                            </a:schemeClr>
                          </a:solidFill>
                          <a:effectLst/>
                          <a:latin typeface="Roboto" panose="020B0604020202020204" charset="0"/>
                          <a:ea typeface="Roboto" panose="020B0604020202020204" charset="0"/>
                        </a:rPr>
                        <a:t>?</a:t>
                      </a:r>
                      <a:endParaRPr lang="nl-NL" sz="3600" u="none" strike="noStrike" baseline="-25000">
                        <a:solidFill>
                          <a:schemeClr val="bg1">
                            <a:lumMod val="65000"/>
                          </a:schemeClr>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(16)</a:t>
                      </a:r>
                      <a:endParaRPr lang="nl-NL" sz="3600" u="none" strike="noStrike">
                        <a:solidFill>
                          <a:schemeClr val="tx1"/>
                        </a:solidFill>
                        <a:effectLst/>
                        <a:latin typeface="Roboto" panose="020B0604020202020204" charset="0"/>
                        <a:ea typeface="Roboto" panose="020B0604020202020204" charset="0"/>
                      </a:endParaRPr>
                    </a:p>
                  </a:txBody>
                  <a:tcPr anchor="b"/>
                </a:tc>
                <a:tc>
                  <a:txBody>
                    <a:bodyPr/>
                    <a:lstStyle/>
                    <a:p>
                      <a:pPr algn="l" fontAlgn="b"/>
                      <a:endParaRPr lang="nl-NL" sz="3600" u="none" strike="noStrike">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1266990134"/>
                  </a:ext>
                </a:extLst>
              </a:tr>
              <a:tr h="554143">
                <a:tc rowSpan="3">
                  <a:txBody>
                    <a:bodyPr/>
                    <a:lstStyle/>
                    <a:p>
                      <a:pPr algn="l" fontAlgn="b"/>
                      <a:r>
                        <a:rPr lang="nl-NL" sz="3600" u="none" strike="noStrike" err="1">
                          <a:effectLst/>
                          <a:latin typeface="Roboto" panose="020B0604020202020204" charset="0"/>
                          <a:ea typeface="Roboto" panose="020B0604020202020204" charset="0"/>
                        </a:rPr>
                        <a:t>weather</a:t>
                      </a:r>
                      <a:r>
                        <a:rPr lang="nl-NL" sz="3600" u="none" strike="noStrike">
                          <a:effectLst/>
                          <a:latin typeface="Roboto" panose="020B0604020202020204" charset="0"/>
                          <a:ea typeface="Roboto" panose="020B0604020202020204" charset="0"/>
                        </a:rPr>
                        <a:t> </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a:effectLst/>
                          <a:latin typeface="Roboto" panose="020B0604020202020204" charset="0"/>
                          <a:ea typeface="Roboto" panose="020B0604020202020204" charset="0"/>
                        </a:rPr>
                        <a:t>outdoor </a:t>
                      </a:r>
                      <a:r>
                        <a:rPr lang="nl-NL" sz="3600" u="none" strike="noStrike" err="1">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err="1">
                          <a:effectLst/>
                          <a:latin typeface="Roboto" panose="020B0604020202020204" charset="0"/>
                          <a:ea typeface="Roboto" panose="020B0604020202020204" charset="0"/>
                        </a:rPr>
                        <a:t>T</a:t>
                      </a:r>
                      <a:r>
                        <a:rPr lang="nl-NL" sz="3600" u="none" strike="noStrike" baseline="-25000" err="1">
                          <a:effectLst/>
                          <a:latin typeface="Roboto" panose="020B0604020202020204" charset="0"/>
                          <a:ea typeface="Roboto" panose="020B0604020202020204" charset="0"/>
                        </a:rPr>
                        <a:t>out</a:t>
                      </a:r>
                      <a:endParaRPr lang="nl-NL" sz="3600" b="0" i="0" u="none" strike="noStrike" baseline="-25000">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°C</a:t>
                      </a:r>
                      <a:endParaRPr lang="nl-NL" sz="3600" b="0" i="0" u="none" strike="noStrike">
                        <a:solidFill>
                          <a:srgbClr val="000000"/>
                        </a:solidFill>
                        <a:effectLst/>
                        <a:latin typeface="Roboto" panose="020B0604020202020204" charset="0"/>
                        <a:ea typeface="Roboto" panose="020B0604020202020204" charset="0"/>
                      </a:endParaRPr>
                    </a:p>
                  </a:txBody>
                  <a:tcPr anchor="b"/>
                </a:tc>
                <a:tc rowSpan="3">
                  <a:txBody>
                    <a:bodyPr/>
                    <a:lstStyle/>
                    <a:p>
                      <a:pPr marL="571500" indent="-571500" algn="l" fontAlgn="b">
                        <a:buFont typeface="Wingdings" panose="05000000000000000000" pitchFamily="2" charset="2"/>
                        <a:buChar char="ü"/>
                      </a:pPr>
                      <a:r>
                        <a:rPr lang="nl-NL" sz="3600" u="none" strike="noStrike">
                          <a:effectLst/>
                          <a:latin typeface="Roboto" panose="020B0604020202020204" charset="0"/>
                          <a:ea typeface="Roboto" panose="020B0604020202020204" charset="0"/>
                        </a:rPr>
                        <a:t>(KNMI)</a:t>
                      </a:r>
                      <a:endParaRPr lang="nl-NL" sz="3600" b="0" i="0" u="none" strike="noStrike">
                        <a:solidFill>
                          <a:srgbClr val="000000"/>
                        </a:solidFill>
                        <a:effectLst/>
                        <a:latin typeface="Roboto" panose="020B0604020202020204" charset="0"/>
                        <a:ea typeface="Roboto" panose="020B0604020202020204" charset="0"/>
                      </a:endParaRPr>
                    </a:p>
                  </a:txBody>
                  <a:tcPr anchor="ctr"/>
                </a:tc>
                <a:tc rowSpan="3">
                  <a:txBody>
                    <a:bodyPr/>
                    <a:lstStyle/>
                    <a:p>
                      <a:pPr algn="l" fontAlgn="b"/>
                      <a:endParaRPr lang="nl-NL" sz="3600" b="0" i="0" u="none" strike="noStrike">
                        <a:solidFill>
                          <a:schemeClr val="tx1"/>
                        </a:solidFill>
                        <a:effectLst/>
                        <a:latin typeface="Roboto" panose="020B0604020202020204" charset="0"/>
                        <a:ea typeface="Roboto" panose="020B0604020202020204" charset="0"/>
                      </a:endParaRPr>
                    </a:p>
                  </a:txBody>
                  <a:tcPr anchor="ctr"/>
                </a:tc>
                <a:tc rowSpan="3">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ctr"/>
                </a:tc>
                <a:extLst>
                  <a:ext uri="{0D108BD9-81ED-4DB2-BD59-A6C34878D82A}">
                    <a16:rowId xmlns:a16="http://schemas.microsoft.com/office/drawing/2014/main" val="2884696984"/>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wind</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baseline="0">
                          <a:solidFill>
                            <a:srgbClr val="000000"/>
                          </a:solidFill>
                          <a:effectLst/>
                          <a:latin typeface="Roboto" panose="020B0604020202020204" charset="0"/>
                          <a:ea typeface="Roboto" panose="020B0604020202020204" charset="0"/>
                        </a:rPr>
                        <a:t>W</a:t>
                      </a:r>
                    </a:p>
                  </a:txBody>
                  <a:tcPr anchor="b"/>
                </a:tc>
                <a:tc>
                  <a:txBody>
                    <a:bodyPr/>
                    <a:lstStyle/>
                    <a:p>
                      <a:pPr algn="l" fontAlgn="b"/>
                      <a:r>
                        <a:rPr lang="nl-NL" sz="3600" u="none" strike="noStrike">
                          <a:effectLst/>
                          <a:latin typeface="Roboto" panose="020B0604020202020204" charset="0"/>
                          <a:ea typeface="Roboto" panose="020B0604020202020204" charset="0"/>
                        </a:rPr>
                        <a:t>m/s</a:t>
                      </a:r>
                      <a:endParaRPr lang="nl-NL" sz="3600" b="0" i="0" u="none" strike="noStrike">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extLst>
                  <a:ext uri="{0D108BD9-81ED-4DB2-BD59-A6C34878D82A}">
                    <a16:rowId xmlns:a16="http://schemas.microsoft.com/office/drawing/2014/main" val="245236582"/>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err="1">
                          <a:effectLst/>
                          <a:latin typeface="Roboto" panose="020B0604020202020204" charset="0"/>
                          <a:ea typeface="Roboto" panose="020B0604020202020204" charset="0"/>
                        </a:rPr>
                        <a:t>global</a:t>
                      </a:r>
                      <a:r>
                        <a:rPr lang="nl-NL" sz="3600" u="none" strike="noStrike">
                          <a:effectLst/>
                          <a:latin typeface="Roboto" panose="020B0604020202020204" charset="0"/>
                          <a:ea typeface="Roboto" panose="020B0604020202020204" charset="0"/>
                        </a:rPr>
                        <a:t> </a:t>
                      </a:r>
                      <a:r>
                        <a:rPr lang="nl-NL" sz="3600" u="none" strike="noStrike" err="1">
                          <a:effectLst/>
                          <a:latin typeface="Roboto" panose="020B0604020202020204" charset="0"/>
                          <a:ea typeface="Roboto" panose="020B0604020202020204" charset="0"/>
                        </a:rPr>
                        <a:t>horizontal</a:t>
                      </a:r>
                      <a:r>
                        <a:rPr lang="nl-NL" sz="3600" u="none" strike="noStrike">
                          <a:effectLst/>
                          <a:latin typeface="Roboto" panose="020B0604020202020204" charset="0"/>
                          <a:ea typeface="Roboto" panose="020B0604020202020204" charset="0"/>
                        </a:rPr>
                        <a:t> </a:t>
                      </a:r>
                      <a:r>
                        <a:rPr lang="nl-NL" sz="3600" u="none" strike="noStrike" err="1">
                          <a:effectLst/>
                          <a:latin typeface="Roboto" panose="020B0604020202020204" charset="0"/>
                          <a:ea typeface="Roboto" panose="020B0604020202020204" charset="0"/>
                        </a:rPr>
                        <a:t>irradiance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I</a:t>
                      </a:r>
                      <a:endParaRPr lang="nl-NL" sz="3600" b="0" i="0" u="none" strike="noStrike" baseline="-25000">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W/m</a:t>
                      </a:r>
                      <a:r>
                        <a:rPr lang="nl-NL" sz="3600" u="none" strike="noStrike" baseline="30000">
                          <a:effectLst/>
                          <a:latin typeface="Roboto" panose="020B0604020202020204" charset="0"/>
                          <a:ea typeface="Roboto" panose="020B0604020202020204" charset="0"/>
                        </a:rPr>
                        <a:t>2</a:t>
                      </a:r>
                      <a:endParaRPr lang="nl-NL" sz="3600" b="0" i="0" u="none" strike="noStrike" baseline="0">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extLst>
                  <a:ext uri="{0D108BD9-81ED-4DB2-BD59-A6C34878D82A}">
                    <a16:rowId xmlns:a16="http://schemas.microsoft.com/office/drawing/2014/main" val="399360862"/>
                  </a:ext>
                </a:extLst>
              </a:tr>
              <a:tr h="554143">
                <a:tc>
                  <a:txBody>
                    <a:bodyPr/>
                    <a:lstStyle/>
                    <a:p>
                      <a:pPr algn="l" fontAlgn="b"/>
                      <a:r>
                        <a:rPr lang="nl-NL" sz="3600" u="none" strike="noStrike">
                          <a:effectLst/>
                          <a:latin typeface="Roboto" panose="020B0604020202020204" charset="0"/>
                          <a:ea typeface="Roboto" panose="020B0604020202020204" charset="0"/>
                        </a:rPr>
                        <a:t>indoor</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indoor </a:t>
                      </a:r>
                      <a:r>
                        <a:rPr lang="nl-NL" sz="3600" u="none" strike="noStrike" err="1">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rgbClr val="000000"/>
                          </a:solidFill>
                          <a:effectLst/>
                          <a:latin typeface="Roboto" panose="020B0604020202020204" charset="0"/>
                          <a:ea typeface="Roboto" panose="020B0604020202020204" charset="0"/>
                        </a:rPr>
                        <a:t>T</a:t>
                      </a:r>
                      <a:r>
                        <a:rPr lang="nl-NL" sz="3600" b="0" i="0" u="none" strike="noStrike" baseline="-25000">
                          <a:solidFill>
                            <a:srgbClr val="000000"/>
                          </a:solidFill>
                          <a:effectLst/>
                          <a:latin typeface="Roboto" panose="020B0604020202020204" charset="0"/>
                          <a:ea typeface="Roboto" panose="020B0604020202020204" charset="0"/>
                        </a:rPr>
                        <a:t>in</a:t>
                      </a:r>
                    </a:p>
                  </a:txBody>
                  <a:tcPr anchor="b"/>
                </a:tc>
                <a:tc>
                  <a:txBody>
                    <a:bodyPr/>
                    <a:lstStyle/>
                    <a:p>
                      <a:pPr algn="l" fontAlgn="b"/>
                      <a:r>
                        <a:rPr lang="nl-NL" sz="3600" u="none" strike="noStrike">
                          <a:effectLst/>
                          <a:latin typeface="Roboto" panose="020B0604020202020204" charset="0"/>
                          <a:ea typeface="Roboto" panose="020B0604020202020204" charset="0"/>
                        </a:rPr>
                        <a:t>°C</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(24)</a:t>
                      </a:r>
                      <a:endParaRPr lang="nl-NL" sz="3600" b="0" i="0" u="none" strike="noStrike">
                        <a:solidFill>
                          <a:schemeClr val="tx1"/>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rgbClr val="000000"/>
                          </a:solidFill>
                          <a:effectLst/>
                          <a:latin typeface="Roboto" panose="020B0604020202020204" charset="0"/>
                          <a:ea typeface="Roboto" panose="020B0604020202020204" charset="0"/>
                          <a:sym typeface="Wingdings" panose="05000000000000000000" pitchFamily="2" charset="2"/>
                        </a:rPr>
                        <a:t></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1790623197"/>
                  </a:ext>
                </a:extLst>
              </a:tr>
              <a:tr h="554143">
                <a:tc rowSpan="3">
                  <a:txBody>
                    <a:bodyPr/>
                    <a:lstStyle/>
                    <a:p>
                      <a:pPr algn="l" fontAlgn="b"/>
                      <a:r>
                        <a:rPr lang="nl-NL" sz="3600" b="0" i="0" u="none" strike="noStrike" err="1">
                          <a:solidFill>
                            <a:srgbClr val="000000"/>
                          </a:solidFill>
                          <a:effectLst/>
                          <a:latin typeface="Roboto" panose="020B0604020202020204" charset="0"/>
                          <a:ea typeface="Roboto" panose="020B0604020202020204" charset="0"/>
                        </a:rPr>
                        <a:t>installation</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b="0" i="0" u="none" strike="noStrike" err="1">
                          <a:solidFill>
                            <a:srgbClr val="000000"/>
                          </a:solidFill>
                          <a:effectLst/>
                          <a:latin typeface="Roboto" panose="020B0604020202020204" charset="0"/>
                          <a:ea typeface="Roboto" panose="020B0604020202020204" charset="0"/>
                        </a:rPr>
                        <a:t>supply</a:t>
                      </a:r>
                      <a:r>
                        <a:rPr lang="nl-NL" sz="3600" b="0" i="0" u="none" strike="noStrike">
                          <a:solidFill>
                            <a:srgbClr val="000000"/>
                          </a:solidFill>
                          <a:effectLst/>
                          <a:latin typeface="Roboto" panose="020B0604020202020204" charset="0"/>
                          <a:ea typeface="Roboto" panose="020B0604020202020204" charset="0"/>
                        </a:rPr>
                        <a:t> </a:t>
                      </a:r>
                      <a:r>
                        <a:rPr lang="nl-NL" sz="3600" b="0" i="0" u="none" strike="noStrike" err="1">
                          <a:solidFill>
                            <a:srgbClr val="000000"/>
                          </a:solidFill>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200" b="0" i="0" u="none" strike="noStrike" dirty="0" err="1">
                          <a:solidFill>
                            <a:srgbClr val="000000"/>
                          </a:solidFill>
                          <a:effectLst/>
                          <a:latin typeface="Roboto" panose="020B0604020202020204" charset="0"/>
                          <a:ea typeface="Roboto" panose="020B0604020202020204" charset="0"/>
                        </a:rPr>
                        <a:t>T</a:t>
                      </a:r>
                      <a:r>
                        <a:rPr lang="nl-NL" sz="3200" b="0" i="0" u="none" strike="noStrike" baseline="-25000" dirty="0" err="1">
                          <a:solidFill>
                            <a:srgbClr val="000000"/>
                          </a:solidFill>
                          <a:effectLst/>
                          <a:latin typeface="Roboto" panose="020B0604020202020204" charset="0"/>
                          <a:ea typeface="Roboto" panose="020B0604020202020204" charset="0"/>
                        </a:rPr>
                        <a:t>sup</a:t>
                      </a:r>
                      <a:endParaRPr lang="nl-NL" sz="3200" b="0" i="0" u="none" strike="noStrike" baseline="-25000" dirty="0">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u="none" strike="noStrike">
                          <a:effectLst/>
                          <a:latin typeface="Roboto" panose="020B0604020202020204" charset="0"/>
                          <a:ea typeface="Roboto" panose="020B0604020202020204" charset="0"/>
                        </a:rPr>
                        <a:t>°C</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(25)</a:t>
                      </a:r>
                      <a:endParaRPr lang="nl-NL" sz="3600" b="0" i="0" u="none" strike="noStrike">
                        <a:solidFill>
                          <a:schemeClr val="tx1"/>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b="0" i="0" u="none" strike="noStrike">
                          <a:solidFill>
                            <a:srgbClr val="000000"/>
                          </a:solidFill>
                          <a:effectLst/>
                          <a:latin typeface="Roboto" panose="020B0604020202020204" charset="0"/>
                          <a:ea typeface="Roboto" panose="020B0604020202020204" charset="0"/>
                          <a:sym typeface="Wingdings" panose="05000000000000000000" pitchFamily="2" charset="2"/>
                        </a:rPr>
                        <a:t></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3169501734"/>
                  </a:ext>
                </a:extLst>
              </a:tr>
              <a:tr h="554143">
                <a:tc vMerge="1">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b="0" i="0" u="none" strike="noStrike">
                          <a:solidFill>
                            <a:srgbClr val="000000"/>
                          </a:solidFill>
                          <a:effectLst/>
                          <a:latin typeface="Roboto" panose="020B0604020202020204" charset="0"/>
                          <a:ea typeface="Roboto" panose="020B0604020202020204" charset="0"/>
                        </a:rPr>
                        <a:t>return </a:t>
                      </a:r>
                      <a:r>
                        <a:rPr lang="nl-NL" sz="3600" b="0" i="0" u="none" strike="noStrike" err="1">
                          <a:solidFill>
                            <a:srgbClr val="000000"/>
                          </a:solidFill>
                          <a:effectLst/>
                          <a:latin typeface="Roboto" panose="020B0604020202020204" charset="0"/>
                          <a:ea typeface="Roboto" panose="020B0604020202020204" charset="0"/>
                        </a:rPr>
                        <a:t>temperature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200" b="0" i="0" u="none" strike="noStrike" dirty="0" err="1">
                          <a:solidFill>
                            <a:srgbClr val="000000"/>
                          </a:solidFill>
                          <a:effectLst/>
                          <a:latin typeface="Roboto" panose="020B0604020202020204" charset="0"/>
                          <a:ea typeface="Roboto" panose="020B0604020202020204" charset="0"/>
                        </a:rPr>
                        <a:t>T</a:t>
                      </a:r>
                      <a:r>
                        <a:rPr lang="nl-NL" sz="3200" b="0" i="0" u="none" strike="noStrike" baseline="-25000" dirty="0" err="1">
                          <a:solidFill>
                            <a:srgbClr val="000000"/>
                          </a:solidFill>
                          <a:effectLst/>
                          <a:latin typeface="Roboto" panose="020B0604020202020204" charset="0"/>
                          <a:ea typeface="Roboto" panose="020B0604020202020204" charset="0"/>
                        </a:rPr>
                        <a:t>ret</a:t>
                      </a:r>
                      <a:endParaRPr lang="nl-NL" sz="3200" b="0" i="0" u="none" strike="noStrike" baseline="-25000" dirty="0">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u="none" strike="noStrike">
                          <a:effectLst/>
                          <a:latin typeface="Roboto" panose="020B0604020202020204" charset="0"/>
                          <a:ea typeface="Roboto" panose="020B0604020202020204" charset="0"/>
                        </a:rPr>
                        <a:t>°C</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(28)</a:t>
                      </a:r>
                      <a:endParaRPr lang="nl-NL" sz="3600" b="0" i="0" u="none" strike="noStrike">
                        <a:solidFill>
                          <a:schemeClr val="tx1"/>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b="0" i="0" u="none" strike="noStrike">
                          <a:solidFill>
                            <a:srgbClr val="000000"/>
                          </a:solidFill>
                          <a:effectLst/>
                          <a:latin typeface="Roboto" panose="020B0604020202020204" charset="0"/>
                          <a:ea typeface="Roboto" panose="020B0604020202020204" charset="0"/>
                          <a:sym typeface="Wingdings" panose="05000000000000000000" pitchFamily="2" charset="2"/>
                        </a:rPr>
                        <a:t></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4107464504"/>
                  </a:ext>
                </a:extLst>
              </a:tr>
              <a:tr h="554143">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err="1">
                          <a:solidFill>
                            <a:srgbClr val="000000"/>
                          </a:solidFill>
                          <a:effectLst/>
                          <a:latin typeface="Roboto" panose="020B0604020202020204" charset="0"/>
                          <a:ea typeface="Roboto" panose="020B0604020202020204" charset="0"/>
                        </a:rPr>
                        <a:t>burn</a:t>
                      </a:r>
                      <a:r>
                        <a:rPr lang="nl-NL" sz="3600" b="0" i="0" u="none" strike="noStrike">
                          <a:solidFill>
                            <a:srgbClr val="000000"/>
                          </a:solidFill>
                          <a:effectLst/>
                          <a:latin typeface="Roboto" panose="020B0604020202020204" charset="0"/>
                          <a:ea typeface="Roboto" panose="020B0604020202020204" charset="0"/>
                        </a:rPr>
                        <a:t> mode</a:t>
                      </a: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200" b="0" i="0" u="none" strike="noStrike" dirty="0">
                          <a:solidFill>
                            <a:srgbClr val="000000"/>
                          </a:solidFill>
                          <a:effectLst/>
                          <a:latin typeface="Roboto" panose="020B0604020202020204" charset="0"/>
                          <a:ea typeface="Roboto" panose="020B0604020202020204" charset="0"/>
                        </a:rPr>
                        <a:t>CH/DHW</a:t>
                      </a:r>
                      <a:endParaRPr lang="nl-NL" sz="3200" b="0" i="0" u="none" strike="noStrike" baseline="-25000" dirty="0">
                        <a:solidFill>
                          <a:srgbClr val="000000"/>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(0)</a:t>
                      </a:r>
                      <a:endParaRPr lang="nl-NL" sz="3600" b="0" i="0" u="none" strike="noStrike">
                        <a:solidFill>
                          <a:schemeClr val="tx1"/>
                        </a:solidFill>
                        <a:effectLst/>
                        <a:latin typeface="Roboto" panose="020B0604020202020204" charset="0"/>
                        <a:ea typeface="Roboto" panose="020B0604020202020204" charset="0"/>
                      </a:endParaRPr>
                    </a:p>
                  </a:txBody>
                  <a:tcPr anchor="b"/>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nl-NL" sz="3600" b="0" i="0" u="none" strike="noStrike">
                          <a:solidFill>
                            <a:srgbClr val="000000"/>
                          </a:solidFill>
                          <a:effectLst/>
                          <a:latin typeface="Roboto" panose="020B0604020202020204" charset="0"/>
                          <a:ea typeface="Roboto" panose="020B0604020202020204" charset="0"/>
                          <a:sym typeface="Wingdings" panose="05000000000000000000" pitchFamily="2" charset="2"/>
                        </a:rPr>
                        <a:t></a:t>
                      </a:r>
                      <a:endParaRPr lang="nl-NL" sz="3600" b="0" i="0" u="none" strike="noStrike">
                        <a:solidFill>
                          <a:srgbClr val="000000"/>
                        </a:solidFill>
                        <a:effectLst/>
                        <a:latin typeface="Roboto" panose="020B0604020202020204" charset="0"/>
                        <a:ea typeface="Roboto" panose="020B0604020202020204" charset="0"/>
                      </a:endParaRPr>
                    </a:p>
                  </a:txBody>
                  <a:tcPr anchor="b"/>
                </a:tc>
                <a:extLst>
                  <a:ext uri="{0D108BD9-81ED-4DB2-BD59-A6C34878D82A}">
                    <a16:rowId xmlns:a16="http://schemas.microsoft.com/office/drawing/2014/main" val="3374049566"/>
                  </a:ext>
                </a:extLst>
              </a:tr>
              <a:tr h="554143">
                <a:tc rowSpan="2">
                  <a:txBody>
                    <a:bodyPr/>
                    <a:lstStyle/>
                    <a:p>
                      <a:pPr algn="l" fontAlgn="ctr"/>
                      <a:r>
                        <a:rPr lang="nl-NL" sz="3600" u="none" strike="noStrike">
                          <a:effectLst/>
                          <a:latin typeface="Roboto" panose="020B0604020202020204" charset="0"/>
                          <a:ea typeface="Roboto" panose="020B0604020202020204" charset="0"/>
                        </a:rPr>
                        <a:t>energy </a:t>
                      </a:r>
                      <a:r>
                        <a:rPr lang="nl-NL" sz="3600" u="none" strike="noStrike" err="1">
                          <a:effectLst/>
                          <a:latin typeface="Roboto" panose="020B0604020202020204" charset="0"/>
                          <a:ea typeface="Roboto" panose="020B0604020202020204" charset="0"/>
                        </a:rPr>
                        <a:t>use</a:t>
                      </a:r>
                      <a:endParaRPr lang="nl-NL" sz="36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err="1">
                          <a:effectLst/>
                          <a:latin typeface="Roboto" panose="020B0604020202020204" charset="0"/>
                          <a:ea typeface="Roboto" panose="020B0604020202020204" charset="0"/>
                        </a:rPr>
                        <a:t>electricity</a:t>
                      </a:r>
                      <a:r>
                        <a:rPr lang="nl-NL" sz="3600" u="none" strike="noStrike">
                          <a:effectLst/>
                          <a:latin typeface="Roboto" panose="020B0604020202020204" charset="0"/>
                          <a:ea typeface="Roboto" panose="020B0604020202020204" charset="0"/>
                        </a:rPr>
                        <a:t> </a:t>
                      </a:r>
                      <a:r>
                        <a:rPr lang="nl-NL" sz="3600" u="none" strike="noStrike" err="1">
                          <a:effectLst/>
                          <a:latin typeface="Roboto" panose="020B0604020202020204" charset="0"/>
                          <a:ea typeface="Roboto" panose="020B0604020202020204" charset="0"/>
                        </a:rPr>
                        <a:t>usage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kWh</a:t>
                      </a:r>
                      <a:endParaRPr lang="nl-NL" sz="3600" b="0" i="0" u="none" strike="noStrike">
                        <a:solidFill>
                          <a:srgbClr val="000000"/>
                        </a:solidFill>
                        <a:effectLst/>
                        <a:latin typeface="Roboto" panose="020B0604020202020204" charset="0"/>
                        <a:ea typeface="Roboto" panose="020B0604020202020204" charset="0"/>
                      </a:endParaRPr>
                    </a:p>
                  </a:txBody>
                  <a:tcPr anchor="b"/>
                </a:tc>
                <a:tc rowSpan="2">
                  <a:txBody>
                    <a:bodyPr/>
                    <a:lstStyle/>
                    <a:p>
                      <a:pPr algn="l" fontAlgn="b"/>
                      <a:r>
                        <a:rPr lang="nl-NL" sz="3600" b="0" i="0" u="none" strike="noStrike">
                          <a:solidFill>
                            <a:schemeClr val="tx1"/>
                          </a:solidFill>
                          <a:effectLst/>
                          <a:latin typeface="Roboto" panose="020B0604020202020204" charset="0"/>
                          <a:ea typeface="Roboto" panose="020B0604020202020204" charset="0"/>
                          <a:sym typeface="Wingdings" panose="05000000000000000000" pitchFamily="2" charset="2"/>
                        </a:rPr>
                        <a:t> </a:t>
                      </a:r>
                      <a:r>
                        <a:rPr lang="nl-NL" sz="3600" b="0" i="0" u="none" strike="noStrike">
                          <a:solidFill>
                            <a:srgbClr val="000000"/>
                          </a:solidFill>
                          <a:effectLst/>
                          <a:latin typeface="Roboto" panose="020B0604020202020204" charset="0"/>
                          <a:ea typeface="Roboto" panose="020B0604020202020204" charset="0"/>
                        </a:rPr>
                        <a:t>P3/P4 (</a:t>
                      </a:r>
                      <a:r>
                        <a:rPr lang="nl-NL" sz="3600" b="0" i="0" u="none" strike="noStrike" err="1">
                          <a:solidFill>
                            <a:srgbClr val="000000"/>
                          </a:solidFill>
                          <a:effectLst/>
                          <a:latin typeface="Roboto" panose="020B0604020202020204" charset="0"/>
                          <a:ea typeface="Roboto" panose="020B0604020202020204" charset="0"/>
                        </a:rPr>
                        <a:t>Enelogic</a:t>
                      </a:r>
                      <a:r>
                        <a:rPr lang="nl-NL" sz="3600" b="0" i="0" u="none" strike="noStrike">
                          <a:solidFill>
                            <a:srgbClr val="000000"/>
                          </a:solidFill>
                          <a:effectLst/>
                          <a:latin typeface="Roboto" panose="020B0604020202020204" charset="0"/>
                          <a:ea typeface="Roboto" panose="020B0604020202020204" charset="0"/>
                        </a:rPr>
                        <a:t>)</a:t>
                      </a:r>
                    </a:p>
                  </a:txBody>
                  <a:tcPr anchor="ctr"/>
                </a:tc>
                <a:tc rowSpan="2">
                  <a:txBody>
                    <a:bodyPr/>
                    <a:lstStyle/>
                    <a:p>
                      <a:pPr algn="l" fontAlgn="b"/>
                      <a:r>
                        <a:rPr lang="nl-NL" sz="3600" u="none" strike="noStrike">
                          <a:solidFill>
                            <a:schemeClr val="tx1"/>
                          </a:solidFill>
                          <a:effectLst/>
                          <a:latin typeface="Roboto" panose="020B0604020202020204" charset="0"/>
                          <a:ea typeface="Roboto" panose="020B0604020202020204" charset="0"/>
                        </a:rPr>
                        <a:t>P1</a:t>
                      </a:r>
                      <a:endParaRPr lang="nl-NL" sz="3600" b="0" i="0" u="none" strike="noStrike">
                        <a:solidFill>
                          <a:schemeClr val="tx1"/>
                        </a:solidFill>
                        <a:effectLst/>
                        <a:latin typeface="Roboto" panose="020B0604020202020204" charset="0"/>
                        <a:ea typeface="Roboto" panose="020B0604020202020204" charset="0"/>
                      </a:endParaRPr>
                    </a:p>
                  </a:txBody>
                  <a:tcPr anchor="ctr"/>
                </a:tc>
                <a:tc rowSpan="2">
                  <a:txBody>
                    <a:bodyPr/>
                    <a:lstStyle/>
                    <a:p>
                      <a:pPr algn="l" fontAlgn="b"/>
                      <a:r>
                        <a:rPr lang="nl-NL" sz="3600" b="0" i="0" u="none" strike="noStrike">
                          <a:solidFill>
                            <a:srgbClr val="000000"/>
                          </a:solidFill>
                          <a:effectLst/>
                          <a:latin typeface="Roboto" panose="020B0604020202020204" charset="0"/>
                          <a:ea typeface="Roboto" panose="020B0604020202020204" charset="0"/>
                          <a:sym typeface="Wingdings" panose="05000000000000000000" pitchFamily="2" charset="2"/>
                        </a:rPr>
                        <a:t></a:t>
                      </a:r>
                      <a:endParaRPr lang="nl-NL" sz="3600" b="0" i="0" u="none" strike="noStrike">
                        <a:solidFill>
                          <a:srgbClr val="000000"/>
                        </a:solidFill>
                        <a:effectLst/>
                        <a:latin typeface="Roboto" panose="020B0604020202020204" charset="0"/>
                        <a:ea typeface="Roboto" panose="020B0604020202020204" charset="0"/>
                      </a:endParaRPr>
                    </a:p>
                  </a:txBody>
                  <a:tcPr anchor="ctr"/>
                </a:tc>
                <a:extLst>
                  <a:ext uri="{0D108BD9-81ED-4DB2-BD59-A6C34878D82A}">
                    <a16:rowId xmlns:a16="http://schemas.microsoft.com/office/drawing/2014/main" val="2674967916"/>
                  </a:ext>
                </a:extLst>
              </a:tr>
              <a:tr h="554143">
                <a:tc vMerge="1">
                  <a:txBody>
                    <a:bodyPr/>
                    <a:lstStyle/>
                    <a:p>
                      <a:pPr algn="l" fontAlgn="ctr"/>
                      <a:endParaRPr lang="nl-NL" sz="4000" b="0" i="0" u="none" strike="noStrike">
                        <a:solidFill>
                          <a:srgbClr val="000000"/>
                        </a:solidFill>
                        <a:effectLst/>
                        <a:latin typeface="Roboto" panose="020B0604020202020204" charset="0"/>
                        <a:ea typeface="Roboto" panose="020B0604020202020204" charset="0"/>
                      </a:endParaRPr>
                    </a:p>
                  </a:txBody>
                  <a:tcPr anchor="ctr"/>
                </a:tc>
                <a:tc>
                  <a:txBody>
                    <a:bodyPr/>
                    <a:lstStyle/>
                    <a:p>
                      <a:pPr algn="l" fontAlgn="b"/>
                      <a:r>
                        <a:rPr lang="nl-NL" sz="3600" u="none" strike="noStrike">
                          <a:effectLst/>
                          <a:latin typeface="Roboto" panose="020B0604020202020204" charset="0"/>
                          <a:ea typeface="Roboto" panose="020B0604020202020204" charset="0"/>
                        </a:rPr>
                        <a:t>gas </a:t>
                      </a:r>
                      <a:r>
                        <a:rPr lang="nl-NL" sz="3600" u="none" strike="noStrike" err="1">
                          <a:effectLst/>
                          <a:latin typeface="Roboto" panose="020B0604020202020204" charset="0"/>
                          <a:ea typeface="Roboto" panose="020B0604020202020204" charset="0"/>
                        </a:rPr>
                        <a:t>usage</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G</a:t>
                      </a:r>
                      <a:endParaRPr lang="nl-NL" sz="3600" b="0" i="0" u="none" strike="noStrike">
                        <a:solidFill>
                          <a:srgbClr val="000000"/>
                        </a:solidFill>
                        <a:effectLst/>
                        <a:latin typeface="Roboto" panose="020B0604020202020204" charset="0"/>
                        <a:ea typeface="Roboto" panose="020B0604020202020204" charset="0"/>
                      </a:endParaRPr>
                    </a:p>
                  </a:txBody>
                  <a:tcPr anchor="b"/>
                </a:tc>
                <a:tc>
                  <a:txBody>
                    <a:bodyPr/>
                    <a:lstStyle/>
                    <a:p>
                      <a:pPr algn="l" fontAlgn="b"/>
                      <a:r>
                        <a:rPr lang="nl-NL" sz="3600" u="none" strike="noStrike">
                          <a:effectLst/>
                          <a:latin typeface="Roboto" panose="020B0604020202020204" charset="0"/>
                          <a:ea typeface="Roboto" panose="020B0604020202020204" charset="0"/>
                        </a:rPr>
                        <a:t>m</a:t>
                      </a:r>
                      <a:r>
                        <a:rPr lang="nl-NL" sz="3600" u="none" strike="noStrike" baseline="30000">
                          <a:effectLst/>
                          <a:latin typeface="Roboto" panose="020B0604020202020204" charset="0"/>
                          <a:ea typeface="Roboto" panose="020B0604020202020204" charset="0"/>
                        </a:rPr>
                        <a:t>3</a:t>
                      </a:r>
                      <a:endParaRPr lang="nl-NL" sz="3600" b="0" i="0" u="none" strike="noStrike">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tc vMerge="1">
                  <a:txBody>
                    <a:bodyPr/>
                    <a:lstStyle/>
                    <a:p>
                      <a:pPr algn="l" fontAlgn="b"/>
                      <a:endParaRPr lang="nl-NL" sz="4000" b="0" i="0" u="none" strike="noStrike">
                        <a:solidFill>
                          <a:srgbClr val="000000"/>
                        </a:solidFill>
                        <a:effectLst/>
                        <a:latin typeface="Roboto" panose="020B0604020202020204" charset="0"/>
                        <a:ea typeface="Roboto" panose="020B0604020202020204" charset="0"/>
                      </a:endParaRPr>
                    </a:p>
                  </a:txBody>
                  <a:tcPr anchor="b"/>
                </a:tc>
                <a:tc vMerge="1">
                  <a:txBody>
                    <a:bodyPr/>
                    <a:lstStyle/>
                    <a:p>
                      <a:endParaRPr lang="nl-NL"/>
                    </a:p>
                  </a:txBody>
                  <a:tcPr/>
                </a:tc>
                <a:extLst>
                  <a:ext uri="{0D108BD9-81ED-4DB2-BD59-A6C34878D82A}">
                    <a16:rowId xmlns:a16="http://schemas.microsoft.com/office/drawing/2014/main" val="3943583204"/>
                  </a:ext>
                </a:extLst>
              </a:tr>
              <a:tr h="554143">
                <a:tc>
                  <a:txBody>
                    <a:bodyPr/>
                    <a:lstStyle/>
                    <a:p>
                      <a:pPr algn="l" fontAlgn="ctr"/>
                      <a:r>
                        <a:rPr lang="nl-NL" sz="3600" b="0" i="0" u="none" strike="noStrike">
                          <a:solidFill>
                            <a:schemeClr val="bg1">
                              <a:lumMod val="50000"/>
                            </a:schemeClr>
                          </a:solidFill>
                          <a:effectLst/>
                          <a:latin typeface="Roboto" panose="020B0604020202020204" charset="0"/>
                          <a:ea typeface="Roboto" panose="020B0604020202020204" charset="0"/>
                        </a:rPr>
                        <a:t>building</a:t>
                      </a:r>
                    </a:p>
                  </a:txBody>
                  <a:tcPr anchor="ctr"/>
                </a:tc>
                <a:tc>
                  <a:txBody>
                    <a:bodyPr/>
                    <a:lstStyle/>
                    <a:p>
                      <a:pPr algn="l" fontAlgn="b"/>
                      <a:r>
                        <a:rPr lang="nl-NL" sz="3600" b="0" i="0" u="none" strike="noStrike" err="1">
                          <a:solidFill>
                            <a:schemeClr val="bg1">
                              <a:lumMod val="50000"/>
                            </a:schemeClr>
                          </a:solidFill>
                          <a:effectLst/>
                          <a:latin typeface="Roboto" panose="020B0604020202020204" charset="0"/>
                          <a:ea typeface="Roboto" panose="020B0604020202020204" charset="0"/>
                        </a:rPr>
                        <a:t>address</a:t>
                      </a:r>
                      <a:r>
                        <a:rPr lang="nl-NL" sz="3600" b="0" i="0" u="none" strike="noStrike">
                          <a:solidFill>
                            <a:schemeClr val="bg1">
                              <a:lumMod val="50000"/>
                            </a:schemeClr>
                          </a:solidFill>
                          <a:effectLst/>
                          <a:latin typeface="Roboto" panose="020B0604020202020204" charset="0"/>
                          <a:ea typeface="Roboto" panose="020B0604020202020204" charset="0"/>
                        </a:rPr>
                        <a:t>, floor area, type</a:t>
                      </a:r>
                    </a:p>
                  </a:txBody>
                  <a:tcPr anchor="b"/>
                </a:tc>
                <a:tc>
                  <a:txBody>
                    <a:bodyPr/>
                    <a:lstStyle/>
                    <a:p>
                      <a:pPr algn="l" fontAlgn="b"/>
                      <a:endParaRPr lang="nl-NL" sz="3600" b="0" i="0" u="none" strike="noStrike">
                        <a:solidFill>
                          <a:schemeClr val="bg1">
                            <a:lumMod val="50000"/>
                          </a:schemeClr>
                        </a:solidFill>
                        <a:effectLst/>
                        <a:latin typeface="Roboto" panose="020B0604020202020204" charset="0"/>
                        <a:ea typeface="Roboto" panose="020B0604020202020204" charset="0"/>
                      </a:endParaRPr>
                    </a:p>
                  </a:txBody>
                  <a:tcPr anchor="b"/>
                </a:tc>
                <a:tc>
                  <a:txBody>
                    <a:bodyPr/>
                    <a:lstStyle/>
                    <a:p>
                      <a:pPr algn="l" fontAlgn="b"/>
                      <a:endParaRPr lang="nl-NL" sz="3600" b="0" i="0" u="none" strike="noStrike">
                        <a:solidFill>
                          <a:schemeClr val="bg1">
                            <a:lumMod val="50000"/>
                          </a:schemeClr>
                        </a:solidFill>
                        <a:effectLst/>
                        <a:latin typeface="Roboto" panose="020B0604020202020204" charset="0"/>
                        <a:ea typeface="Roboto" panose="020B0604020202020204" charset="0"/>
                      </a:endParaRPr>
                    </a:p>
                  </a:txBody>
                  <a:tcPr anchor="b"/>
                </a:tc>
                <a:tc>
                  <a:txBody>
                    <a:bodyPr/>
                    <a:lstStyle/>
                    <a:p>
                      <a:pPr algn="l" fontAlgn="b"/>
                      <a:r>
                        <a:rPr lang="nl-NL" sz="3600" b="0" i="0" u="none" strike="noStrike">
                          <a:solidFill>
                            <a:schemeClr val="bg1">
                              <a:lumMod val="65000"/>
                            </a:schemeClr>
                          </a:solidFill>
                          <a:effectLst/>
                          <a:latin typeface="Roboto" panose="020B0604020202020204" charset="0"/>
                          <a:ea typeface="Roboto" panose="020B0604020202020204" charset="0"/>
                        </a:rPr>
                        <a:t>? (BAG)</a:t>
                      </a:r>
                    </a:p>
                  </a:txBody>
                  <a:tcPr anchor="ctr"/>
                </a:tc>
                <a:tc>
                  <a:txBody>
                    <a:bodyPr/>
                    <a:lstStyle/>
                    <a:p>
                      <a:pPr algn="l" fontAlgn="b"/>
                      <a:endParaRPr lang="nl-NL" sz="3600" b="0" i="0" u="none" strike="noStrike">
                        <a:solidFill>
                          <a:schemeClr val="bg1">
                            <a:lumMod val="50000"/>
                          </a:schemeClr>
                        </a:solidFill>
                        <a:effectLst/>
                        <a:latin typeface="Roboto" panose="020B0604020202020204" charset="0"/>
                        <a:ea typeface="Roboto" panose="020B0604020202020204" charset="0"/>
                      </a:endParaRPr>
                    </a:p>
                  </a:txBody>
                  <a:tcPr anchor="ctr"/>
                </a:tc>
                <a:tc>
                  <a:txBody>
                    <a:bodyPr/>
                    <a:lstStyle/>
                    <a:p>
                      <a:pPr algn="l" fontAlgn="b"/>
                      <a:endParaRPr lang="nl-NL" sz="3600" b="0" i="0" u="none" strike="noStrike" dirty="0">
                        <a:solidFill>
                          <a:schemeClr val="bg1">
                            <a:lumMod val="50000"/>
                          </a:schemeClr>
                        </a:solidFill>
                        <a:effectLst/>
                        <a:latin typeface="Roboto" panose="020B0604020202020204" charset="0"/>
                        <a:ea typeface="Roboto" panose="020B0604020202020204" charset="0"/>
                      </a:endParaRPr>
                    </a:p>
                  </a:txBody>
                  <a:tcPr anchor="ctr"/>
                </a:tc>
                <a:extLst>
                  <a:ext uri="{0D108BD9-81ED-4DB2-BD59-A6C34878D82A}">
                    <a16:rowId xmlns:a16="http://schemas.microsoft.com/office/drawing/2014/main" val="3872061353"/>
                  </a:ext>
                </a:extLst>
              </a:tr>
            </a:tbl>
          </a:graphicData>
        </a:graphic>
      </p:graphicFrame>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WP2 Data </a:t>
            </a:r>
            <a:r>
              <a:rPr lang="nl-NL" err="1"/>
              <a:t>Acquisition</a:t>
            </a:r>
            <a:r>
              <a:rPr lang="nl-NL"/>
              <a:t>, Privacy &amp; Open Data</a:t>
            </a:r>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p:txBody>
          <a:bodyPr/>
          <a:lstStyle/>
          <a:p>
            <a:r>
              <a:rPr lang="nl-NL"/>
              <a:t>Data we </a:t>
            </a:r>
            <a:r>
              <a:rPr lang="nl-NL" err="1"/>
              <a:t>intend</a:t>
            </a:r>
            <a:r>
              <a:rPr lang="nl-NL"/>
              <a:t> </a:t>
            </a:r>
            <a:r>
              <a:rPr lang="nl-NL" err="1"/>
              <a:t>to</a:t>
            </a:r>
            <a:r>
              <a:rPr lang="nl-NL"/>
              <a:t> </a:t>
            </a:r>
            <a:r>
              <a:rPr lang="nl-NL" err="1">
                <a:solidFill>
                  <a:schemeClr val="accent5"/>
                </a:solidFill>
              </a:rPr>
              <a:t>measure</a:t>
            </a:r>
            <a:endParaRPr lang="nl-NL">
              <a:solidFill>
                <a:schemeClr val="accent5"/>
              </a:solidFill>
            </a:endParaRPr>
          </a:p>
        </p:txBody>
      </p:sp>
    </p:spTree>
    <p:extLst>
      <p:ext uri="{BB962C8B-B14F-4D97-AF65-F5344CB8AC3E}">
        <p14:creationId xmlns:p14="http://schemas.microsoft.com/office/powerpoint/2010/main" val="14469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F34A0F6F-F1D8-4050-B5AB-8B4BABFAF3C1}"/>
              </a:ext>
            </a:extLst>
          </p:cNvPr>
          <p:cNvGraphicFramePr>
            <a:graphicFrameLocks noGrp="1"/>
          </p:cNvGraphicFramePr>
          <p:nvPr>
            <p:ph idx="1"/>
            <p:extLst>
              <p:ext uri="{D42A27DB-BD31-4B8C-83A1-F6EECF244321}">
                <p14:modId xmlns:p14="http://schemas.microsoft.com/office/powerpoint/2010/main" val="4034760397"/>
              </p:ext>
            </p:extLst>
          </p:nvPr>
        </p:nvGraphicFramePr>
        <p:xfrm>
          <a:off x="1231900" y="3928186"/>
          <a:ext cx="21006308" cy="7865226"/>
        </p:xfrm>
        <a:graphic>
          <a:graphicData uri="http://schemas.openxmlformats.org/drawingml/2006/table">
            <a:tbl>
              <a:tblPr firstRow="1" bandRow="1">
                <a:tableStyleId>{5C22544A-7EE6-4342-B048-85BDC9FD1C3A}</a:tableStyleId>
              </a:tblPr>
              <a:tblGrid>
                <a:gridCol w="2775896">
                  <a:extLst>
                    <a:ext uri="{9D8B030D-6E8A-4147-A177-3AD203B41FA5}">
                      <a16:colId xmlns:a16="http://schemas.microsoft.com/office/drawing/2014/main" val="2403187281"/>
                    </a:ext>
                  </a:extLst>
                </a:gridCol>
                <a:gridCol w="3715966">
                  <a:extLst>
                    <a:ext uri="{9D8B030D-6E8A-4147-A177-3AD203B41FA5}">
                      <a16:colId xmlns:a16="http://schemas.microsoft.com/office/drawing/2014/main" val="4284909027"/>
                    </a:ext>
                  </a:extLst>
                </a:gridCol>
                <a:gridCol w="12640688">
                  <a:extLst>
                    <a:ext uri="{9D8B030D-6E8A-4147-A177-3AD203B41FA5}">
                      <a16:colId xmlns:a16="http://schemas.microsoft.com/office/drawing/2014/main" val="563871663"/>
                    </a:ext>
                  </a:extLst>
                </a:gridCol>
                <a:gridCol w="1873758">
                  <a:extLst>
                    <a:ext uri="{9D8B030D-6E8A-4147-A177-3AD203B41FA5}">
                      <a16:colId xmlns:a16="http://schemas.microsoft.com/office/drawing/2014/main" val="4066702045"/>
                    </a:ext>
                  </a:extLst>
                </a:gridCol>
              </a:tblGrid>
              <a:tr h="873914">
                <a:tc>
                  <a:txBody>
                    <a:bodyPr/>
                    <a:lstStyle/>
                    <a:p>
                      <a:pPr algn="l" fontAlgn="t"/>
                      <a:r>
                        <a:rPr lang="nl-NL" sz="4000" u="none" strike="noStrike" err="1">
                          <a:effectLst/>
                          <a:latin typeface="Roboto" panose="020B0604020202020204" charset="0"/>
                          <a:ea typeface="Roboto" panose="020B0604020202020204" charset="0"/>
                        </a:rPr>
                        <a:t>symbol</a:t>
                      </a:r>
                      <a:endParaRPr lang="nl-NL" sz="4000" b="1"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scope</a:t>
                      </a:r>
                      <a:endParaRPr lang="nl-NL" sz="4000" b="1"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parameter</a:t>
                      </a:r>
                      <a:endParaRPr lang="nl-NL" sz="4000" b="1"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unit</a:t>
                      </a:r>
                      <a:endParaRPr lang="nl-NL" sz="4000" b="1" i="0" u="none" strike="noStrike">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3031229204"/>
                  </a:ext>
                </a:extLst>
              </a:tr>
              <a:tr h="873914">
                <a:tc>
                  <a:txBody>
                    <a:bodyPr/>
                    <a:lstStyle/>
                    <a:p>
                      <a:pPr algn="l" fontAlgn="t"/>
                      <a:r>
                        <a:rPr lang="nl-NL" sz="4000" u="none" strike="noStrike">
                          <a:effectLst/>
                          <a:latin typeface="Roboto" panose="020B0604020202020204" charset="0"/>
                          <a:ea typeface="Roboto" panose="020B0604020202020204" charset="0"/>
                        </a:rPr>
                        <a:t>H</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building</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err="1">
                          <a:effectLst/>
                          <a:latin typeface="Roboto" panose="020B0604020202020204" charset="0"/>
                          <a:ea typeface="Roboto" panose="020B0604020202020204" charset="0"/>
                        </a:rPr>
                        <a:t>specific</a:t>
                      </a:r>
                      <a:r>
                        <a:rPr lang="nl-NL" sz="4000" u="none" strike="noStrike">
                          <a:effectLst/>
                          <a:latin typeface="Roboto" panose="020B0604020202020204" charset="0"/>
                          <a:ea typeface="Roboto" panose="020B0604020202020204" charset="0"/>
                        </a:rPr>
                        <a:t> heat </a:t>
                      </a:r>
                      <a:r>
                        <a:rPr lang="nl-NL" sz="4000" u="none" strike="noStrike" err="1">
                          <a:effectLst/>
                          <a:latin typeface="Roboto" panose="020B0604020202020204" charset="0"/>
                          <a:ea typeface="Roboto" panose="020B0604020202020204" charset="0"/>
                        </a:rPr>
                        <a:t>loss</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W/K</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1791645784"/>
                  </a:ext>
                </a:extLst>
              </a:tr>
              <a:tr h="873914">
                <a:tc>
                  <a:txBody>
                    <a:bodyPr/>
                    <a:lstStyle/>
                    <a:p>
                      <a:pPr algn="l" fontAlgn="t"/>
                      <a:r>
                        <a:rPr lang="el-GR" sz="4000" u="none" strike="noStrike" dirty="0">
                          <a:effectLst/>
                          <a:latin typeface="Roboto" panose="020B0604020202020204" charset="0"/>
                          <a:ea typeface="Roboto" panose="020B0604020202020204" charset="0"/>
                          <a:sym typeface="Symbol" panose="05050102010706020507" pitchFamily="18" charset="2"/>
                        </a:rPr>
                        <a:t></a:t>
                      </a:r>
                      <a:endParaRPr lang="nl-NL" sz="4000" b="0" i="0" u="none" strike="noStrike" dirty="0">
                        <a:solidFill>
                          <a:srgbClr val="000000"/>
                        </a:solidFill>
                        <a:effectLst/>
                        <a:latin typeface="Roboto" panose="020B0604020202020204" charset="0"/>
                        <a:ea typeface="Roboto" panose="020B0604020202020204" charset="0"/>
                      </a:endParaRPr>
                    </a:p>
                  </a:txBody>
                  <a:tcPr marT="90000" marB="90000"/>
                </a:tc>
                <a:tc>
                  <a:txBody>
                    <a:bodyPr/>
                    <a:lstStyle/>
                    <a:p>
                      <a:pPr marL="0" marR="0" lvl="0" indent="0" algn="l" defTabSz="1828800" rtl="0" eaLnBrk="1" fontAlgn="t" latinLnBrk="0" hangingPunct="1">
                        <a:lnSpc>
                          <a:spcPct val="100000"/>
                        </a:lnSpc>
                        <a:spcBef>
                          <a:spcPts val="0"/>
                        </a:spcBef>
                        <a:spcAft>
                          <a:spcPts val="0"/>
                        </a:spcAft>
                        <a:buClrTx/>
                        <a:buSzTx/>
                        <a:buFontTx/>
                        <a:buNone/>
                        <a:tabLst/>
                        <a:defRPr/>
                      </a:pPr>
                      <a:r>
                        <a:rPr lang="nl-NL" sz="4000" b="0" i="0" u="none" strike="noStrike">
                          <a:solidFill>
                            <a:srgbClr val="000000"/>
                          </a:solidFill>
                          <a:effectLst/>
                          <a:latin typeface="Roboto" panose="020B0604020202020204" charset="0"/>
                          <a:ea typeface="Roboto" panose="020B0604020202020204" charset="0"/>
                        </a:rPr>
                        <a:t>building</a:t>
                      </a:r>
                    </a:p>
                  </a:txBody>
                  <a:tcPr marT="90000" marB="90000"/>
                </a:tc>
                <a:tc>
                  <a:txBody>
                    <a:bodyPr/>
                    <a:lstStyle/>
                    <a:p>
                      <a:pPr algn="l" fontAlgn="t"/>
                      <a:r>
                        <a:rPr lang="nl-NL" sz="4000" u="none" strike="noStrike" err="1">
                          <a:effectLst/>
                          <a:latin typeface="Roboto" panose="020B0604020202020204" charset="0"/>
                          <a:ea typeface="Roboto" panose="020B0604020202020204" charset="0"/>
                        </a:rPr>
                        <a:t>thermal</a:t>
                      </a:r>
                      <a:r>
                        <a:rPr lang="nl-NL" sz="4000" u="none" strike="noStrike">
                          <a:effectLst/>
                          <a:latin typeface="Roboto" panose="020B0604020202020204" charset="0"/>
                          <a:ea typeface="Roboto" panose="020B0604020202020204" charset="0"/>
                        </a:rPr>
                        <a:t> </a:t>
                      </a:r>
                      <a:r>
                        <a:rPr lang="nl-NL" sz="4000" u="none" strike="noStrike" err="1">
                          <a:effectLst/>
                          <a:latin typeface="Roboto" panose="020B0604020202020204" charset="0"/>
                          <a:ea typeface="Roboto" panose="020B0604020202020204" charset="0"/>
                        </a:rPr>
                        <a:t>inertia</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h</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1123029317"/>
                  </a:ext>
                </a:extLst>
              </a:tr>
              <a:tr h="873914">
                <a:tc>
                  <a:txBody>
                    <a:bodyPr/>
                    <a:lstStyle/>
                    <a:p>
                      <a:pPr marL="0" marR="0" lvl="0" indent="0" algn="l" defTabSz="1828800" rtl="0" eaLnBrk="1" fontAlgn="t" latinLnBrk="0" hangingPunct="1">
                        <a:lnSpc>
                          <a:spcPct val="100000"/>
                        </a:lnSpc>
                        <a:spcBef>
                          <a:spcPts val="0"/>
                        </a:spcBef>
                        <a:spcAft>
                          <a:spcPts val="0"/>
                        </a:spcAft>
                        <a:buClrTx/>
                        <a:buSzTx/>
                        <a:buFontTx/>
                        <a:buNone/>
                        <a:tabLst/>
                        <a:defRPr/>
                      </a:pPr>
                      <a:r>
                        <a:rPr lang="nl-NL" sz="3600" u="none" strike="noStrike" err="1">
                          <a:solidFill>
                            <a:schemeClr val="bg1">
                              <a:lumMod val="50000"/>
                            </a:schemeClr>
                          </a:solidFill>
                          <a:effectLst/>
                          <a:latin typeface="Roboto" panose="020B0604020202020204" charset="0"/>
                          <a:ea typeface="Roboto" panose="020B0604020202020204" charset="0"/>
                        </a:rPr>
                        <a:t>C</a:t>
                      </a:r>
                      <a:r>
                        <a:rPr lang="nl-NL" sz="3600" u="none" strike="noStrike" baseline="-50000" err="1">
                          <a:solidFill>
                            <a:schemeClr val="bg1">
                              <a:lumMod val="50000"/>
                            </a:schemeClr>
                          </a:solidFill>
                          <a:effectLst/>
                          <a:latin typeface="Roboto" panose="020B0604020202020204" charset="0"/>
                          <a:ea typeface="Roboto" panose="020B0604020202020204" charset="0"/>
                        </a:rPr>
                        <a:t>eff</a:t>
                      </a:r>
                      <a:endParaRPr lang="nl-NL" sz="3600" b="0" i="0" u="none" strike="noStrike" baseline="-50000">
                        <a:solidFill>
                          <a:schemeClr val="bg1">
                            <a:lumMod val="50000"/>
                          </a:schemeClr>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a:solidFill>
                            <a:schemeClr val="bg1">
                              <a:lumMod val="50000"/>
                            </a:schemeClr>
                          </a:solidFill>
                          <a:effectLst/>
                          <a:latin typeface="Roboto" panose="020B0604020202020204" charset="0"/>
                          <a:ea typeface="Roboto" panose="020B0604020202020204" charset="0"/>
                        </a:rPr>
                        <a:t>building</a:t>
                      </a:r>
                    </a:p>
                  </a:txBody>
                  <a:tcPr marT="90000" marB="90000"/>
                </a:tc>
                <a:tc>
                  <a:txBody>
                    <a:bodyPr/>
                    <a:lstStyle/>
                    <a:p>
                      <a:pPr marL="0" marR="0" lvl="0" indent="0" algn="l" defTabSz="1828800" rtl="0" eaLnBrk="1" fontAlgn="t" latinLnBrk="0" hangingPunct="1">
                        <a:lnSpc>
                          <a:spcPct val="100000"/>
                        </a:lnSpc>
                        <a:spcBef>
                          <a:spcPts val="0"/>
                        </a:spcBef>
                        <a:spcAft>
                          <a:spcPts val="0"/>
                        </a:spcAft>
                        <a:buClrTx/>
                        <a:buSzTx/>
                        <a:buFontTx/>
                        <a:buNone/>
                        <a:tabLst/>
                        <a:defRPr/>
                      </a:pPr>
                      <a:r>
                        <a:rPr lang="nl-NL" sz="4000" b="0" i="0" u="none" strike="noStrike" err="1">
                          <a:solidFill>
                            <a:schemeClr val="bg1">
                              <a:lumMod val="50000"/>
                            </a:schemeClr>
                          </a:solidFill>
                          <a:effectLst/>
                          <a:latin typeface="Roboto" panose="020B0604020202020204" charset="0"/>
                          <a:ea typeface="Roboto" panose="020B0604020202020204" charset="0"/>
                        </a:rPr>
                        <a:t>effective</a:t>
                      </a:r>
                      <a:r>
                        <a:rPr lang="nl-NL" sz="4000" b="0" i="0" u="none" strike="noStrike">
                          <a:solidFill>
                            <a:schemeClr val="bg1">
                              <a:lumMod val="50000"/>
                            </a:schemeClr>
                          </a:solidFill>
                          <a:effectLst/>
                          <a:latin typeface="Roboto" panose="020B0604020202020204" charset="0"/>
                          <a:ea typeface="Roboto" panose="020B0604020202020204" charset="0"/>
                        </a:rPr>
                        <a:t> </a:t>
                      </a:r>
                      <a:r>
                        <a:rPr lang="nl-NL" sz="4000" b="0" i="0" u="none" strike="noStrike" err="1">
                          <a:solidFill>
                            <a:schemeClr val="bg1">
                              <a:lumMod val="50000"/>
                            </a:schemeClr>
                          </a:solidFill>
                          <a:effectLst/>
                          <a:latin typeface="Roboto" panose="020B0604020202020204" charset="0"/>
                          <a:ea typeface="Roboto" panose="020B0604020202020204" charset="0"/>
                        </a:rPr>
                        <a:t>thermal</a:t>
                      </a:r>
                      <a:r>
                        <a:rPr lang="nl-NL" sz="4000" b="0" i="0" u="none" strike="noStrike">
                          <a:solidFill>
                            <a:schemeClr val="bg1">
                              <a:lumMod val="50000"/>
                            </a:schemeClr>
                          </a:solidFill>
                          <a:effectLst/>
                          <a:latin typeface="Roboto" panose="020B0604020202020204" charset="0"/>
                          <a:ea typeface="Roboto" panose="020B0604020202020204" charset="0"/>
                        </a:rPr>
                        <a:t> </a:t>
                      </a:r>
                      <a:r>
                        <a:rPr lang="nl-NL" sz="4000" b="0" i="0" u="none" strike="noStrike" err="1">
                          <a:solidFill>
                            <a:schemeClr val="bg1">
                              <a:lumMod val="50000"/>
                            </a:schemeClr>
                          </a:solidFill>
                          <a:effectLst/>
                          <a:latin typeface="Roboto" panose="020B0604020202020204" charset="0"/>
                          <a:ea typeface="Roboto" panose="020B0604020202020204" charset="0"/>
                        </a:rPr>
                        <a:t>mass</a:t>
                      </a:r>
                      <a:r>
                        <a:rPr lang="nl-NL" sz="4000" b="0" i="0" u="none" strike="noStrike">
                          <a:solidFill>
                            <a:schemeClr val="bg1">
                              <a:lumMod val="50000"/>
                            </a:schemeClr>
                          </a:solidFill>
                          <a:effectLst/>
                          <a:latin typeface="Roboto" panose="020B0604020202020204" charset="0"/>
                          <a:ea typeface="Roboto" panose="020B0604020202020204" charset="0"/>
                        </a:rPr>
                        <a:t> (</a:t>
                      </a:r>
                      <a:r>
                        <a:rPr lang="nl-NL" sz="4000" u="none" strike="noStrike" err="1">
                          <a:solidFill>
                            <a:schemeClr val="bg1">
                              <a:lumMod val="50000"/>
                            </a:schemeClr>
                          </a:solidFill>
                          <a:effectLst/>
                          <a:latin typeface="Roboto" panose="020B0604020202020204" charset="0"/>
                          <a:ea typeface="Roboto" panose="020B0604020202020204" charset="0"/>
                        </a:rPr>
                        <a:t>C</a:t>
                      </a:r>
                      <a:r>
                        <a:rPr lang="nl-NL" sz="4000" u="none" strike="noStrike" baseline="-50000" err="1">
                          <a:solidFill>
                            <a:schemeClr val="bg1">
                              <a:lumMod val="50000"/>
                            </a:schemeClr>
                          </a:solidFill>
                          <a:effectLst/>
                          <a:latin typeface="Roboto" panose="020B0604020202020204" charset="0"/>
                          <a:ea typeface="Roboto" panose="020B0604020202020204" charset="0"/>
                        </a:rPr>
                        <a:t>eff</a:t>
                      </a:r>
                      <a:r>
                        <a:rPr lang="nl-NL">
                          <a:solidFill>
                            <a:schemeClr val="bg1">
                              <a:lumMod val="50000"/>
                            </a:schemeClr>
                          </a:solidFill>
                        </a:rPr>
                        <a:t> = H </a:t>
                      </a:r>
                      <a:r>
                        <a:rPr lang="nl-NL">
                          <a:solidFill>
                            <a:schemeClr val="bg1">
                              <a:lumMod val="50000"/>
                            </a:schemeClr>
                          </a:solidFill>
                          <a:sym typeface="Symbol" panose="05050102010706020507" pitchFamily="18" charset="2"/>
                        </a:rPr>
                        <a:t></a:t>
                      </a:r>
                      <a:r>
                        <a:rPr lang="nl-NL">
                          <a:solidFill>
                            <a:schemeClr val="bg1">
                              <a:lumMod val="50000"/>
                            </a:schemeClr>
                          </a:solidFill>
                        </a:rPr>
                        <a:t> </a:t>
                      </a:r>
                      <a:r>
                        <a:rPr lang="el-GR" sz="4000" u="none" strike="noStrike">
                          <a:solidFill>
                            <a:schemeClr val="bg1">
                              <a:lumMod val="50000"/>
                            </a:schemeClr>
                          </a:solidFill>
                          <a:effectLst/>
                          <a:latin typeface="Roboto" panose="020B0604020202020204" charset="0"/>
                          <a:ea typeface="Roboto" panose="020B0604020202020204" charset="0"/>
                        </a:rPr>
                        <a:t>τ</a:t>
                      </a:r>
                      <a:r>
                        <a:rPr lang="nl-NL" sz="4000" u="none" strike="noStrike">
                          <a:solidFill>
                            <a:schemeClr val="bg1">
                              <a:lumMod val="50000"/>
                            </a:schemeClr>
                          </a:solidFill>
                          <a:effectLst/>
                          <a:latin typeface="Roboto" panose="020B0604020202020204" charset="0"/>
                          <a:ea typeface="Roboto" panose="020B0604020202020204" charset="0"/>
                        </a:rPr>
                        <a:t> </a:t>
                      </a:r>
                      <a:r>
                        <a:rPr lang="nl-NL" sz="4000">
                          <a:solidFill>
                            <a:schemeClr val="bg1">
                              <a:lumMod val="50000"/>
                            </a:schemeClr>
                          </a:solidFill>
                          <a:sym typeface="Symbol" panose="05050102010706020507" pitchFamily="18" charset="2"/>
                        </a:rPr>
                        <a:t></a:t>
                      </a:r>
                      <a:r>
                        <a:rPr lang="nl-NL" sz="4000" u="none" strike="noStrike">
                          <a:solidFill>
                            <a:schemeClr val="bg1">
                              <a:lumMod val="50000"/>
                            </a:schemeClr>
                          </a:solidFill>
                          <a:effectLst/>
                          <a:latin typeface="Roboto" panose="020B0604020202020204" charset="0"/>
                          <a:ea typeface="Roboto" panose="020B0604020202020204" charset="0"/>
                        </a:rPr>
                        <a:t> 60</a:t>
                      </a:r>
                      <a:r>
                        <a:rPr lang="nl-NL" sz="4000">
                          <a:solidFill>
                            <a:schemeClr val="bg1">
                              <a:lumMod val="50000"/>
                            </a:schemeClr>
                          </a:solidFill>
                          <a:sym typeface="Symbol" panose="05050102010706020507" pitchFamily="18" charset="2"/>
                        </a:rPr>
                        <a:t></a:t>
                      </a:r>
                      <a:r>
                        <a:rPr lang="nl-NL" sz="4000" u="none" strike="noStrike">
                          <a:solidFill>
                            <a:schemeClr val="bg1">
                              <a:lumMod val="50000"/>
                            </a:schemeClr>
                          </a:solidFill>
                          <a:effectLst/>
                          <a:latin typeface="Roboto" panose="020B0604020202020204" charset="0"/>
                          <a:ea typeface="Roboto" panose="020B0604020202020204" charset="0"/>
                        </a:rPr>
                        <a:t> 60)</a:t>
                      </a:r>
                      <a:endParaRPr lang="nl-NL" sz="4000" b="0" i="0" u="none" strike="noStrike">
                        <a:solidFill>
                          <a:schemeClr val="bg1">
                            <a:lumMod val="50000"/>
                          </a:schemeClr>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a:solidFill>
                            <a:schemeClr val="bg1">
                              <a:lumMod val="50000"/>
                            </a:schemeClr>
                          </a:solidFill>
                          <a:effectLst/>
                          <a:latin typeface="Roboto" panose="020B0604020202020204" charset="0"/>
                          <a:ea typeface="Roboto" panose="020B0604020202020204" charset="0"/>
                        </a:rPr>
                        <a:t>J/K</a:t>
                      </a:r>
                    </a:p>
                  </a:txBody>
                  <a:tcPr marT="90000" marB="90000"/>
                </a:tc>
                <a:extLst>
                  <a:ext uri="{0D108BD9-81ED-4DB2-BD59-A6C34878D82A}">
                    <a16:rowId xmlns:a16="http://schemas.microsoft.com/office/drawing/2014/main" val="2980327911"/>
                  </a:ext>
                </a:extLst>
              </a:tr>
              <a:tr h="873914">
                <a:tc>
                  <a:txBody>
                    <a:bodyPr/>
                    <a:lstStyle/>
                    <a:p>
                      <a:pPr algn="l" fontAlgn="t"/>
                      <a:r>
                        <a:rPr lang="nl-NL" sz="4000" u="none" strike="noStrike" err="1">
                          <a:effectLst/>
                          <a:latin typeface="Roboto" panose="020B0604020202020204" charset="0"/>
                          <a:ea typeface="Roboto" panose="020B0604020202020204" charset="0"/>
                        </a:rPr>
                        <a:t>A</a:t>
                      </a:r>
                      <a:r>
                        <a:rPr lang="nl-NL" sz="4000" u="none" strike="noStrike" baseline="-50000" err="1">
                          <a:effectLst/>
                          <a:latin typeface="Roboto" panose="020B0604020202020204" charset="0"/>
                          <a:ea typeface="Roboto" panose="020B0604020202020204" charset="0"/>
                        </a:rPr>
                        <a:t>eff</a:t>
                      </a:r>
                      <a:endParaRPr lang="nl-NL" sz="4000" b="0" i="0" u="none" strike="noStrike" baseline="-50000">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a:solidFill>
                            <a:srgbClr val="000000"/>
                          </a:solidFill>
                          <a:effectLst/>
                          <a:latin typeface="Roboto" panose="020B0604020202020204" charset="0"/>
                          <a:ea typeface="Roboto" panose="020B0604020202020204" charset="0"/>
                        </a:rPr>
                        <a:t>building</a:t>
                      </a:r>
                    </a:p>
                  </a:txBody>
                  <a:tcPr marT="90000" marB="90000"/>
                </a:tc>
                <a:tc>
                  <a:txBody>
                    <a:bodyPr/>
                    <a:lstStyle/>
                    <a:p>
                      <a:pPr algn="l" fontAlgn="t"/>
                      <a:r>
                        <a:rPr lang="nl-NL" sz="4000" u="none" strike="noStrike" err="1">
                          <a:effectLst/>
                          <a:latin typeface="Roboto" panose="020B0604020202020204" charset="0"/>
                          <a:ea typeface="Roboto" panose="020B0604020202020204" charset="0"/>
                        </a:rPr>
                        <a:t>effective</a:t>
                      </a:r>
                      <a:r>
                        <a:rPr lang="nl-NL" sz="4000" u="none" strike="noStrike">
                          <a:effectLst/>
                          <a:latin typeface="Roboto" panose="020B0604020202020204" charset="0"/>
                          <a:ea typeface="Roboto" panose="020B0604020202020204" charset="0"/>
                        </a:rPr>
                        <a:t> </a:t>
                      </a:r>
                      <a:r>
                        <a:rPr lang="nl-NL" sz="4000" u="none" strike="noStrike" err="1">
                          <a:effectLst/>
                          <a:latin typeface="Roboto" panose="020B0604020202020204" charset="0"/>
                          <a:ea typeface="Roboto" panose="020B0604020202020204" charset="0"/>
                        </a:rPr>
                        <a:t>horizontal</a:t>
                      </a:r>
                      <a:r>
                        <a:rPr lang="nl-NL" sz="4000" u="none" strike="noStrike">
                          <a:effectLst/>
                          <a:latin typeface="Roboto" panose="020B0604020202020204" charset="0"/>
                          <a:ea typeface="Roboto" panose="020B0604020202020204" charset="0"/>
                        </a:rPr>
                        <a:t> area of </a:t>
                      </a:r>
                      <a:r>
                        <a:rPr lang="nl-NL" sz="4000" u="none" strike="noStrike" err="1">
                          <a:effectLst/>
                          <a:latin typeface="Roboto" panose="020B0604020202020204" charset="0"/>
                          <a:ea typeface="Roboto" panose="020B0604020202020204" charset="0"/>
                        </a:rPr>
                        <a:t>the</a:t>
                      </a:r>
                      <a:r>
                        <a:rPr lang="nl-NL" sz="4000" u="none" strike="noStrike">
                          <a:effectLst/>
                          <a:latin typeface="Roboto" panose="020B0604020202020204" charset="0"/>
                          <a:ea typeface="Roboto" panose="020B0604020202020204" charset="0"/>
                        </a:rPr>
                        <a:t> </a:t>
                      </a:r>
                      <a:r>
                        <a:rPr lang="nl-NL" sz="4000" u="none" strike="noStrike" err="1">
                          <a:effectLst/>
                          <a:latin typeface="Roboto" panose="020B0604020202020204" charset="0"/>
                          <a:ea typeface="Roboto" panose="020B0604020202020204" charset="0"/>
                        </a:rPr>
                        <a:t>solar</a:t>
                      </a:r>
                      <a:r>
                        <a:rPr lang="nl-NL" sz="4000" u="none" strike="noStrike">
                          <a:effectLst/>
                          <a:latin typeface="Roboto" panose="020B0604020202020204" charset="0"/>
                          <a:ea typeface="Roboto" panose="020B0604020202020204" charset="0"/>
                        </a:rPr>
                        <a:t> </a:t>
                      </a:r>
                      <a:r>
                        <a:rPr lang="nl-NL" sz="4000" u="none" strike="noStrike" err="1">
                          <a:effectLst/>
                          <a:latin typeface="Roboto" panose="020B0604020202020204" charset="0"/>
                          <a:ea typeface="Roboto" panose="020B0604020202020204" charset="0"/>
                        </a:rPr>
                        <a:t>aperture</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a:effectLst/>
                          <a:latin typeface="Roboto" panose="020B0604020202020204" charset="0"/>
                          <a:ea typeface="Roboto" panose="020B0604020202020204" charset="0"/>
                        </a:rPr>
                        <a:t>m</a:t>
                      </a:r>
                      <a:r>
                        <a:rPr lang="nl-NL" sz="4000" u="none" strike="noStrike" baseline="30000">
                          <a:effectLst/>
                          <a:latin typeface="Roboto" panose="020B0604020202020204" charset="0"/>
                          <a:ea typeface="Roboto" panose="020B0604020202020204" charset="0"/>
                        </a:rPr>
                        <a:t>2</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1173142849"/>
                  </a:ext>
                </a:extLst>
              </a:tr>
              <a:tr h="873914">
                <a:tc>
                  <a:txBody>
                    <a:bodyPr/>
                    <a:lstStyle/>
                    <a:p>
                      <a:pPr algn="l" fontAlgn="t"/>
                      <a:r>
                        <a:rPr lang="nl-NL" sz="4000" u="none" strike="noStrike" dirty="0" err="1">
                          <a:effectLst/>
                          <a:latin typeface="Roboto" panose="020B0604020202020204" charset="0"/>
                          <a:ea typeface="Roboto" panose="020B0604020202020204" charset="0"/>
                        </a:rPr>
                        <a:t>P</a:t>
                      </a:r>
                      <a:r>
                        <a:rPr lang="nl-NL" sz="4000" u="none" strike="noStrike" baseline="-50000" dirty="0" err="1">
                          <a:effectLst/>
                          <a:latin typeface="Roboto" panose="020B0604020202020204" charset="0"/>
                          <a:ea typeface="Roboto" panose="020B0604020202020204" charset="0"/>
                        </a:rPr>
                        <a:t>max</a:t>
                      </a:r>
                      <a:endParaRPr lang="nl-NL" sz="4000" b="0" i="0" u="none" strike="noStrike" baseline="-50000" dirty="0">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err="1">
                          <a:effectLst/>
                          <a:latin typeface="Roboto" panose="020B0604020202020204" charset="0"/>
                          <a:ea typeface="Roboto" panose="020B0604020202020204" charset="0"/>
                        </a:rPr>
                        <a:t>installation</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a:solidFill>
                            <a:srgbClr val="000000"/>
                          </a:solidFill>
                          <a:effectLst/>
                          <a:latin typeface="Roboto" panose="020B0604020202020204" charset="0"/>
                          <a:ea typeface="Roboto" panose="020B0604020202020204" charset="0"/>
                        </a:rPr>
                        <a:t>maximum </a:t>
                      </a:r>
                      <a:r>
                        <a:rPr lang="nl-NL" sz="4000" b="0" i="0" u="none" strike="noStrike" err="1">
                          <a:solidFill>
                            <a:srgbClr val="000000"/>
                          </a:solidFill>
                          <a:effectLst/>
                          <a:latin typeface="Roboto" panose="020B0604020202020204" charset="0"/>
                          <a:ea typeface="Roboto" panose="020B0604020202020204" charset="0"/>
                        </a:rPr>
                        <a:t>heating</a:t>
                      </a:r>
                      <a:r>
                        <a:rPr lang="nl-NL" sz="4000" b="0" i="0" u="none" strike="noStrike">
                          <a:solidFill>
                            <a:srgbClr val="000000"/>
                          </a:solidFill>
                          <a:effectLst/>
                          <a:latin typeface="Roboto" panose="020B0604020202020204" charset="0"/>
                          <a:ea typeface="Roboto" panose="020B0604020202020204" charset="0"/>
                        </a:rPr>
                        <a:t> system power (</a:t>
                      </a:r>
                      <a:r>
                        <a:rPr lang="nl-NL" sz="4000" b="0" i="0" u="none" strike="noStrike" err="1">
                          <a:solidFill>
                            <a:srgbClr val="000000"/>
                          </a:solidFill>
                          <a:effectLst/>
                          <a:latin typeface="Roboto" panose="020B0604020202020204" charset="0"/>
                          <a:ea typeface="Roboto" panose="020B0604020202020204" charset="0"/>
                        </a:rPr>
                        <a:t>boiler+distribution</a:t>
                      </a:r>
                      <a:r>
                        <a:rPr lang="nl-NL" sz="4000" b="0" i="0" u="none" strike="noStrike">
                          <a:solidFill>
                            <a:srgbClr val="000000"/>
                          </a:solidFill>
                          <a:effectLst/>
                          <a:latin typeface="Roboto" panose="020B0604020202020204" charset="0"/>
                          <a:ea typeface="Roboto" panose="020B0604020202020204" charset="0"/>
                        </a:rPr>
                        <a:t>)</a:t>
                      </a:r>
                    </a:p>
                  </a:txBody>
                  <a:tcPr marT="90000" marB="90000"/>
                </a:tc>
                <a:tc>
                  <a:txBody>
                    <a:bodyPr/>
                    <a:lstStyle/>
                    <a:p>
                      <a:pPr algn="l" fontAlgn="t"/>
                      <a:r>
                        <a:rPr lang="nl-NL" sz="4000" b="0" i="0" u="none" strike="noStrike">
                          <a:solidFill>
                            <a:srgbClr val="000000"/>
                          </a:solidFill>
                          <a:effectLst/>
                          <a:latin typeface="Roboto" panose="020B0604020202020204" charset="0"/>
                          <a:ea typeface="Roboto" panose="020B0604020202020204" charset="0"/>
                        </a:rPr>
                        <a:t>W</a:t>
                      </a:r>
                    </a:p>
                  </a:txBody>
                  <a:tcPr marT="90000" marB="90000"/>
                </a:tc>
                <a:extLst>
                  <a:ext uri="{0D108BD9-81ED-4DB2-BD59-A6C34878D82A}">
                    <a16:rowId xmlns:a16="http://schemas.microsoft.com/office/drawing/2014/main" val="1651470679"/>
                  </a:ext>
                </a:extLst>
              </a:tr>
              <a:tr h="873914">
                <a:tc>
                  <a:txBody>
                    <a:bodyPr/>
                    <a:lstStyle/>
                    <a:p>
                      <a:pPr algn="l" fontAlgn="t"/>
                      <a:r>
                        <a:rPr lang="el-GR" sz="4000" u="none" strike="noStrike">
                          <a:effectLst/>
                          <a:latin typeface="Roboto" panose="020B0604020202020204" charset="0"/>
                          <a:ea typeface="Roboto" panose="020B0604020202020204" charset="0"/>
                        </a:rPr>
                        <a:t>η</a:t>
                      </a:r>
                      <a:r>
                        <a:rPr lang="nl-NL" sz="4000" u="none" strike="noStrike" baseline="-50000" err="1">
                          <a:effectLst/>
                          <a:latin typeface="Roboto" panose="020B0604020202020204" charset="0"/>
                          <a:ea typeface="Roboto" panose="020B0604020202020204" charset="0"/>
                        </a:rPr>
                        <a:t>upper;CH</a:t>
                      </a:r>
                      <a:endParaRPr lang="nl-NL" sz="4000" b="0" i="0" u="none" strike="noStrike" baseline="-50000">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u="none" strike="noStrike" err="1">
                          <a:effectLst/>
                          <a:latin typeface="Roboto" panose="020B0604020202020204" charset="0"/>
                          <a:ea typeface="Roboto" panose="020B0604020202020204" charset="0"/>
                        </a:rPr>
                        <a:t>installation</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err="1">
                          <a:solidFill>
                            <a:srgbClr val="000000"/>
                          </a:solidFill>
                          <a:effectLst/>
                          <a:latin typeface="Roboto" panose="020B0604020202020204" charset="0"/>
                          <a:ea typeface="Roboto" panose="020B0604020202020204" charset="0"/>
                        </a:rPr>
                        <a:t>upper</a:t>
                      </a:r>
                      <a:r>
                        <a:rPr lang="nl-NL" sz="4000" b="0" i="0" u="none" strike="noStrike">
                          <a:solidFill>
                            <a:srgbClr val="000000"/>
                          </a:solidFill>
                          <a:effectLst/>
                          <a:latin typeface="Roboto" panose="020B0604020202020204" charset="0"/>
                          <a:ea typeface="Roboto" panose="020B0604020202020204" charset="0"/>
                        </a:rPr>
                        <a:t> </a:t>
                      </a:r>
                      <a:r>
                        <a:rPr lang="nl-NL" sz="4000" b="0" i="0" u="none" strike="noStrike" err="1">
                          <a:solidFill>
                            <a:srgbClr val="000000"/>
                          </a:solidFill>
                          <a:effectLst/>
                          <a:latin typeface="Roboto" panose="020B0604020202020204" charset="0"/>
                          <a:ea typeface="Roboto" panose="020B0604020202020204" charset="0"/>
                        </a:rPr>
                        <a:t>central</a:t>
                      </a:r>
                      <a:r>
                        <a:rPr lang="nl-NL" sz="4000" b="0" i="0" u="none" strike="noStrike">
                          <a:solidFill>
                            <a:srgbClr val="000000"/>
                          </a:solidFill>
                          <a:effectLst/>
                          <a:latin typeface="Roboto" panose="020B0604020202020204" charset="0"/>
                          <a:ea typeface="Roboto" panose="020B0604020202020204" charset="0"/>
                        </a:rPr>
                        <a:t> </a:t>
                      </a:r>
                      <a:r>
                        <a:rPr lang="nl-NL" sz="4000" b="0" i="0" u="none" strike="noStrike" err="1">
                          <a:solidFill>
                            <a:srgbClr val="000000"/>
                          </a:solidFill>
                          <a:effectLst/>
                          <a:latin typeface="Roboto" panose="020B0604020202020204" charset="0"/>
                          <a:ea typeface="Roboto" panose="020B0604020202020204" charset="0"/>
                        </a:rPr>
                        <a:t>heating</a:t>
                      </a:r>
                      <a:r>
                        <a:rPr lang="nl-NL" sz="4000" b="0" i="0" u="none" strike="noStrike">
                          <a:solidFill>
                            <a:srgbClr val="000000"/>
                          </a:solidFill>
                          <a:effectLst/>
                          <a:latin typeface="Roboto" panose="020B0604020202020204" charset="0"/>
                          <a:ea typeface="Roboto" panose="020B0604020202020204" charset="0"/>
                        </a:rPr>
                        <a:t> system efficiency</a:t>
                      </a:r>
                    </a:p>
                  </a:txBody>
                  <a:tcPr marT="90000" marB="90000"/>
                </a:tc>
                <a:tc>
                  <a:txBody>
                    <a:bodyPr/>
                    <a:lstStyle/>
                    <a:p>
                      <a:pPr algn="l" fontAlgn="t"/>
                      <a:r>
                        <a:rPr lang="nl-NL" sz="4000" u="none" strike="noStrike">
                          <a:effectLst/>
                          <a:latin typeface="Roboto" panose="020B0604020202020204" charset="0"/>
                          <a:ea typeface="Roboto" panose="020B0604020202020204" charset="0"/>
                        </a:rPr>
                        <a:t>%</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2844977733"/>
                  </a:ext>
                </a:extLst>
              </a:tr>
              <a:tr h="873914">
                <a:tc>
                  <a:txBody>
                    <a:bodyPr/>
                    <a:lstStyle/>
                    <a:p>
                      <a:pPr marL="0" marR="0" lvl="0" indent="0" algn="l" defTabSz="1828800" rtl="0" eaLnBrk="1" fontAlgn="t" latinLnBrk="0" hangingPunct="1">
                        <a:lnSpc>
                          <a:spcPct val="100000"/>
                        </a:lnSpc>
                        <a:spcBef>
                          <a:spcPts val="0"/>
                        </a:spcBef>
                        <a:spcAft>
                          <a:spcPts val="0"/>
                        </a:spcAft>
                        <a:buClrTx/>
                        <a:buSzTx/>
                        <a:buFontTx/>
                        <a:buNone/>
                        <a:tabLst/>
                        <a:defRPr/>
                      </a:pPr>
                      <a:r>
                        <a:rPr lang="nl-NL" sz="3600" u="none" strike="noStrike">
                          <a:solidFill>
                            <a:schemeClr val="bg1">
                              <a:lumMod val="50000"/>
                            </a:schemeClr>
                          </a:solidFill>
                          <a:effectLst/>
                          <a:latin typeface="Roboto" panose="020B0604020202020204" charset="0"/>
                          <a:ea typeface="Roboto" panose="020B0604020202020204" charset="0"/>
                        </a:rPr>
                        <a:t>COP</a:t>
                      </a:r>
                      <a:endParaRPr lang="nl-NL" sz="3600" b="0" i="0" u="none" strike="noStrike" baseline="-50000">
                        <a:solidFill>
                          <a:schemeClr val="bg1">
                            <a:lumMod val="50000"/>
                          </a:schemeClr>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err="1">
                          <a:solidFill>
                            <a:schemeClr val="bg1">
                              <a:lumMod val="50000"/>
                            </a:schemeClr>
                          </a:solidFill>
                          <a:effectLst/>
                          <a:latin typeface="Roboto" panose="020B0604020202020204" charset="0"/>
                          <a:ea typeface="Roboto" panose="020B0604020202020204" charset="0"/>
                        </a:rPr>
                        <a:t>installation</a:t>
                      </a:r>
                      <a:endParaRPr lang="nl-NL" sz="4000" b="0" i="0" u="none" strike="noStrike">
                        <a:solidFill>
                          <a:schemeClr val="bg1">
                            <a:lumMod val="50000"/>
                          </a:schemeClr>
                        </a:solidFill>
                        <a:effectLst/>
                        <a:latin typeface="Roboto" panose="020B0604020202020204" charset="0"/>
                        <a:ea typeface="Roboto" panose="020B0604020202020204" charset="0"/>
                      </a:endParaRPr>
                    </a:p>
                  </a:txBody>
                  <a:tcPr marT="90000" marB="90000"/>
                </a:tc>
                <a:tc>
                  <a:txBody>
                    <a:bodyPr/>
                    <a:lstStyle/>
                    <a:p>
                      <a:pPr marL="0" marR="0" lvl="0" indent="0" algn="l" defTabSz="1828800" rtl="0" eaLnBrk="1" fontAlgn="t" latinLnBrk="0" hangingPunct="1">
                        <a:lnSpc>
                          <a:spcPct val="100000"/>
                        </a:lnSpc>
                        <a:spcBef>
                          <a:spcPts val="0"/>
                        </a:spcBef>
                        <a:spcAft>
                          <a:spcPts val="0"/>
                        </a:spcAft>
                        <a:buClrTx/>
                        <a:buSzTx/>
                        <a:buFontTx/>
                        <a:buNone/>
                        <a:tabLst/>
                        <a:defRPr/>
                      </a:pPr>
                      <a:r>
                        <a:rPr lang="nl-NL" sz="4000" b="0" i="0" u="none" strike="noStrike" err="1">
                          <a:solidFill>
                            <a:schemeClr val="bg1">
                              <a:lumMod val="50000"/>
                            </a:schemeClr>
                          </a:solidFill>
                          <a:effectLst/>
                          <a:latin typeface="Roboto" panose="020B0604020202020204" charset="0"/>
                          <a:ea typeface="Roboto" panose="020B0604020202020204" charset="0"/>
                        </a:rPr>
                        <a:t>coefficient</a:t>
                      </a:r>
                      <a:r>
                        <a:rPr lang="nl-NL" sz="4000" b="0" i="0" u="none" strike="noStrike">
                          <a:solidFill>
                            <a:schemeClr val="bg1">
                              <a:lumMod val="50000"/>
                            </a:schemeClr>
                          </a:solidFill>
                          <a:effectLst/>
                          <a:latin typeface="Roboto" panose="020B0604020202020204" charset="0"/>
                          <a:ea typeface="Roboto" panose="020B0604020202020204" charset="0"/>
                        </a:rPr>
                        <a:t> of performance</a:t>
                      </a:r>
                    </a:p>
                  </a:txBody>
                  <a:tcPr marT="90000" marB="90000"/>
                </a:tc>
                <a:tc>
                  <a:txBody>
                    <a:bodyPr/>
                    <a:lstStyle/>
                    <a:p>
                      <a:pPr algn="l" fontAlgn="t"/>
                      <a:r>
                        <a:rPr lang="nl-NL" sz="4000" b="0" i="0" u="none" strike="noStrike">
                          <a:solidFill>
                            <a:schemeClr val="bg1">
                              <a:lumMod val="50000"/>
                            </a:schemeClr>
                          </a:solidFill>
                          <a:effectLst/>
                          <a:latin typeface="Roboto" panose="020B0604020202020204" charset="0"/>
                          <a:ea typeface="Roboto" panose="020B0604020202020204" charset="0"/>
                        </a:rPr>
                        <a:t>-</a:t>
                      </a:r>
                    </a:p>
                  </a:txBody>
                  <a:tcPr marT="90000" marB="90000"/>
                </a:tc>
                <a:extLst>
                  <a:ext uri="{0D108BD9-81ED-4DB2-BD59-A6C34878D82A}">
                    <a16:rowId xmlns:a16="http://schemas.microsoft.com/office/drawing/2014/main" val="140220126"/>
                  </a:ext>
                </a:extLst>
              </a:tr>
              <a:tr h="873914">
                <a:tc>
                  <a:txBody>
                    <a:bodyPr/>
                    <a:lstStyle/>
                    <a:p>
                      <a:pPr algn="l" fontAlgn="t"/>
                      <a:r>
                        <a:rPr lang="nl-NL"/>
                        <a:t>&lt;</a:t>
                      </a:r>
                      <a:r>
                        <a:rPr lang="nl-NL" err="1"/>
                        <a:t>T</a:t>
                      </a:r>
                      <a:r>
                        <a:rPr lang="nl-NL" sz="4000" b="0" i="0" u="none" strike="noStrike" baseline="-50000" err="1">
                          <a:solidFill>
                            <a:srgbClr val="000000"/>
                          </a:solidFill>
                          <a:effectLst/>
                          <a:latin typeface="Roboto" panose="020B0604020202020204" charset="0"/>
                          <a:ea typeface="Roboto" panose="020B0604020202020204" charset="0"/>
                        </a:rPr>
                        <a:t>set;h;d</a:t>
                      </a:r>
                      <a:r>
                        <a:rPr lang="nl-NL"/>
                        <a:t>&gt;</a:t>
                      </a:r>
                      <a:endParaRPr lang="nl-NL" sz="4000" b="0" i="0" u="none" strike="noStrike" baseline="-50000">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a:solidFill>
                            <a:srgbClr val="000000"/>
                          </a:solidFill>
                          <a:effectLst/>
                          <a:latin typeface="Roboto" panose="020B0604020202020204" charset="0"/>
                          <a:ea typeface="Roboto" panose="020B0604020202020204" charset="0"/>
                        </a:rPr>
                        <a:t>comfort </a:t>
                      </a:r>
                      <a:r>
                        <a:rPr lang="nl-NL" sz="4000" b="0" i="0" u="none" strike="noStrike" err="1">
                          <a:solidFill>
                            <a:srgbClr val="000000"/>
                          </a:solidFill>
                          <a:effectLst/>
                          <a:latin typeface="Roboto" panose="020B0604020202020204" charset="0"/>
                          <a:ea typeface="Roboto" panose="020B0604020202020204" charset="0"/>
                        </a:rPr>
                        <a:t>needs</a:t>
                      </a:r>
                      <a:endParaRPr lang="nl-NL" sz="4000" b="0" i="0" u="none" strike="noStrike">
                        <a:solidFill>
                          <a:srgbClr val="000000"/>
                        </a:solidFill>
                        <a:effectLst/>
                        <a:latin typeface="Roboto" panose="020B0604020202020204" charset="0"/>
                        <a:ea typeface="Roboto" panose="020B0604020202020204" charset="0"/>
                      </a:endParaRPr>
                    </a:p>
                  </a:txBody>
                  <a:tcPr marT="90000" marB="90000"/>
                </a:tc>
                <a:tc>
                  <a:txBody>
                    <a:bodyPr/>
                    <a:lstStyle/>
                    <a:p>
                      <a:pPr algn="l" fontAlgn="t"/>
                      <a:r>
                        <a:rPr lang="nl-NL" sz="4000" b="0" i="0" u="none" strike="noStrike" err="1">
                          <a:solidFill>
                            <a:srgbClr val="000000"/>
                          </a:solidFill>
                          <a:effectLst/>
                          <a:latin typeface="Roboto" panose="020B0604020202020204" charset="0"/>
                          <a:ea typeface="Roboto" panose="020B0604020202020204" charset="0"/>
                        </a:rPr>
                        <a:t>thermostat</a:t>
                      </a:r>
                      <a:r>
                        <a:rPr lang="nl-NL" sz="4000" b="0" i="0" u="none" strike="noStrike">
                          <a:solidFill>
                            <a:srgbClr val="000000"/>
                          </a:solidFill>
                          <a:effectLst/>
                          <a:latin typeface="Roboto" panose="020B0604020202020204" charset="0"/>
                          <a:ea typeface="Roboto" panose="020B0604020202020204" charset="0"/>
                        </a:rPr>
                        <a:t> program (setpoints per </a:t>
                      </a:r>
                      <a:r>
                        <a:rPr lang="nl-NL" sz="4000" b="0" i="0" u="none" strike="noStrike" err="1">
                          <a:solidFill>
                            <a:srgbClr val="000000"/>
                          </a:solidFill>
                          <a:effectLst/>
                          <a:latin typeface="Roboto" panose="020B0604020202020204" charset="0"/>
                          <a:ea typeface="Roboto" panose="020B0604020202020204" charset="0"/>
                        </a:rPr>
                        <a:t>hour</a:t>
                      </a:r>
                      <a:r>
                        <a:rPr lang="nl-NL" sz="4000" b="0" i="0" u="none" strike="noStrike">
                          <a:solidFill>
                            <a:srgbClr val="000000"/>
                          </a:solidFill>
                          <a:effectLst/>
                          <a:latin typeface="Roboto" panose="020B0604020202020204" charset="0"/>
                          <a:ea typeface="Roboto" panose="020B0604020202020204" charset="0"/>
                        </a:rPr>
                        <a:t> per </a:t>
                      </a:r>
                      <a:r>
                        <a:rPr lang="nl-NL" sz="4000" b="0" i="0" u="none" strike="noStrike" err="1">
                          <a:solidFill>
                            <a:srgbClr val="000000"/>
                          </a:solidFill>
                          <a:effectLst/>
                          <a:latin typeface="Roboto" panose="020B0604020202020204" charset="0"/>
                          <a:ea typeface="Roboto" panose="020B0604020202020204" charset="0"/>
                        </a:rPr>
                        <a:t>day</a:t>
                      </a:r>
                      <a:r>
                        <a:rPr lang="nl-NL" sz="4000" b="0" i="0" u="none" strike="noStrike">
                          <a:solidFill>
                            <a:srgbClr val="000000"/>
                          </a:solidFill>
                          <a:effectLst/>
                          <a:latin typeface="Roboto" panose="020B0604020202020204" charset="0"/>
                          <a:ea typeface="Roboto" panose="020B0604020202020204" charset="0"/>
                        </a:rPr>
                        <a:t>)</a:t>
                      </a:r>
                    </a:p>
                  </a:txBody>
                  <a:tcPr marT="90000" marB="90000"/>
                </a:tc>
                <a:tc>
                  <a:txBody>
                    <a:bodyPr/>
                    <a:lstStyle/>
                    <a:p>
                      <a:pPr algn="l" fontAlgn="t"/>
                      <a:r>
                        <a:rPr lang="nl-NL" sz="4000" b="0" i="0" u="none" strike="noStrike" dirty="0">
                          <a:solidFill>
                            <a:srgbClr val="000000"/>
                          </a:solidFill>
                          <a:effectLst/>
                          <a:latin typeface="Calibri" panose="020F0502020204030204" pitchFamily="34" charset="0"/>
                          <a:ea typeface="Roboto" panose="020B0604020202020204" charset="0"/>
                          <a:cs typeface="Calibri" panose="020F0502020204030204" pitchFamily="34" charset="0"/>
                        </a:rPr>
                        <a:t>°C</a:t>
                      </a:r>
                      <a:endParaRPr lang="nl-NL" sz="4000" b="0" i="0" u="none" strike="noStrike" dirty="0">
                        <a:solidFill>
                          <a:srgbClr val="000000"/>
                        </a:solidFill>
                        <a:effectLst/>
                        <a:latin typeface="Roboto" panose="020B0604020202020204" charset="0"/>
                        <a:ea typeface="Roboto" panose="020B0604020202020204" charset="0"/>
                      </a:endParaRPr>
                    </a:p>
                  </a:txBody>
                  <a:tcPr marT="90000" marB="90000"/>
                </a:tc>
                <a:extLst>
                  <a:ext uri="{0D108BD9-81ED-4DB2-BD59-A6C34878D82A}">
                    <a16:rowId xmlns:a16="http://schemas.microsoft.com/office/drawing/2014/main" val="664055486"/>
                  </a:ext>
                </a:extLst>
              </a:tr>
            </a:tbl>
          </a:graphicData>
        </a:graphic>
      </p:graphicFrame>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p:txBody>
          <a:bodyPr/>
          <a:lstStyle/>
          <a:p>
            <a:r>
              <a:rPr lang="nl-NL">
                <a:solidFill>
                  <a:srgbClr val="B1D249"/>
                </a:solidFill>
              </a:rPr>
              <a:t>Model parameters we </a:t>
            </a:r>
            <a:r>
              <a:rPr lang="nl-NL" err="1">
                <a:solidFill>
                  <a:srgbClr val="B1D249"/>
                </a:solidFill>
              </a:rPr>
              <a:t>seek</a:t>
            </a:r>
            <a:r>
              <a:rPr lang="nl-NL">
                <a:solidFill>
                  <a:srgbClr val="B1D249"/>
                </a:solidFill>
              </a:rPr>
              <a:t> </a:t>
            </a:r>
            <a:r>
              <a:rPr lang="nl-NL" err="1">
                <a:solidFill>
                  <a:srgbClr val="B1D249"/>
                </a:solidFill>
              </a:rPr>
              <a:t>to</a:t>
            </a:r>
            <a:r>
              <a:rPr lang="nl-NL">
                <a:solidFill>
                  <a:srgbClr val="B1D249"/>
                </a:solidFill>
              </a:rPr>
              <a:t> </a:t>
            </a:r>
            <a:r>
              <a:rPr lang="nl-NL" err="1">
                <a:solidFill>
                  <a:srgbClr val="B1D249"/>
                </a:solidFill>
              </a:rPr>
              <a:t>learn</a:t>
            </a:r>
            <a:endParaRPr lang="nl-NL">
              <a:solidFill>
                <a:srgbClr val="B1D249"/>
              </a:solidFill>
            </a:endParaRPr>
          </a:p>
        </p:txBody>
      </p:sp>
    </p:spTree>
    <p:extLst>
      <p:ext uri="{BB962C8B-B14F-4D97-AF65-F5344CB8AC3E}">
        <p14:creationId xmlns:p14="http://schemas.microsoft.com/office/powerpoint/2010/main" val="15396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a:xfrm>
            <a:off x="1231200" y="5146932"/>
            <a:ext cx="21008156" cy="6638667"/>
          </a:xfrm>
        </p:spPr>
        <p:txBody>
          <a:bodyPr>
            <a:normAutofit fontScale="92500" lnSpcReduction="10000"/>
          </a:bodyPr>
          <a:lstStyle/>
          <a:p>
            <a:pPr>
              <a:lnSpc>
                <a:spcPct val="120000"/>
              </a:lnSpc>
            </a:pPr>
            <a:r>
              <a:rPr lang="nl-NL" sz="6600">
                <a:solidFill>
                  <a:srgbClr val="B1D249"/>
                </a:solidFill>
              </a:rPr>
              <a:t>model parameters (green)</a:t>
            </a:r>
          </a:p>
          <a:p>
            <a:pPr marL="914400" lvl="1" indent="0">
              <a:lnSpc>
                <a:spcPct val="120000"/>
              </a:lnSpc>
              <a:buNone/>
            </a:pPr>
            <a:r>
              <a:rPr lang="nl-NL" sz="5200">
                <a:solidFill>
                  <a:srgbClr val="B1D249"/>
                </a:solidFill>
              </a:rPr>
              <a:t>case-</a:t>
            </a:r>
            <a:r>
              <a:rPr lang="nl-NL" sz="5200" err="1">
                <a:solidFill>
                  <a:srgbClr val="B1D249"/>
                </a:solidFill>
              </a:rPr>
              <a:t>specific</a:t>
            </a:r>
            <a:r>
              <a:rPr lang="nl-NL" sz="5200">
                <a:solidFill>
                  <a:srgbClr val="B1D249"/>
                </a:solidFill>
              </a:rPr>
              <a:t>, constant in </a:t>
            </a:r>
            <a:r>
              <a:rPr lang="nl-NL" sz="5200" err="1">
                <a:solidFill>
                  <a:srgbClr val="B1D249"/>
                </a:solidFill>
              </a:rPr>
              <a:t>the</a:t>
            </a:r>
            <a:r>
              <a:rPr lang="nl-NL" sz="5200">
                <a:solidFill>
                  <a:srgbClr val="B1D249"/>
                </a:solidFill>
              </a:rPr>
              <a:t> time horizon </a:t>
            </a:r>
            <a:r>
              <a:rPr lang="nl-NL" sz="5200" err="1">
                <a:solidFill>
                  <a:srgbClr val="B1D249"/>
                </a:solidFill>
              </a:rPr>
              <a:t>considered</a:t>
            </a:r>
            <a:endParaRPr lang="nl-NL" sz="5200">
              <a:solidFill>
                <a:srgbClr val="B1D249"/>
              </a:solidFill>
            </a:endParaRPr>
          </a:p>
          <a:p>
            <a:pPr>
              <a:lnSpc>
                <a:spcPct val="120000"/>
              </a:lnSpc>
            </a:pPr>
            <a:r>
              <a:rPr lang="nl-NL" sz="6600" err="1">
                <a:solidFill>
                  <a:srgbClr val="F16682"/>
                </a:solidFill>
              </a:rPr>
              <a:t>measured</a:t>
            </a:r>
            <a:r>
              <a:rPr lang="nl-NL" sz="6600">
                <a:solidFill>
                  <a:srgbClr val="F16682"/>
                </a:solidFill>
              </a:rPr>
              <a:t> input data (pink)</a:t>
            </a:r>
          </a:p>
          <a:p>
            <a:pPr marL="914400" lvl="1" indent="0">
              <a:lnSpc>
                <a:spcPct val="120000"/>
              </a:lnSpc>
              <a:buNone/>
            </a:pPr>
            <a:r>
              <a:rPr lang="nl-NL" sz="5200">
                <a:solidFill>
                  <a:srgbClr val="F16682"/>
                </a:solidFill>
              </a:rPr>
              <a:t>case-</a:t>
            </a:r>
            <a:r>
              <a:rPr lang="nl-NL" sz="5200" err="1">
                <a:solidFill>
                  <a:srgbClr val="F16682"/>
                </a:solidFill>
              </a:rPr>
              <a:t>specific</a:t>
            </a:r>
            <a:r>
              <a:rPr lang="nl-NL" sz="5200">
                <a:solidFill>
                  <a:srgbClr val="F16682"/>
                </a:solidFill>
              </a:rPr>
              <a:t>, </a:t>
            </a:r>
            <a:r>
              <a:rPr lang="nl-NL" sz="5200" err="1">
                <a:solidFill>
                  <a:srgbClr val="F16682"/>
                </a:solidFill>
              </a:rPr>
              <a:t>varying</a:t>
            </a:r>
            <a:r>
              <a:rPr lang="nl-NL" sz="5200">
                <a:solidFill>
                  <a:srgbClr val="F16682"/>
                </a:solidFill>
              </a:rPr>
              <a:t> in </a:t>
            </a:r>
            <a:r>
              <a:rPr lang="nl-NL" sz="5200" err="1">
                <a:solidFill>
                  <a:srgbClr val="F16682"/>
                </a:solidFill>
              </a:rPr>
              <a:t>the</a:t>
            </a:r>
            <a:r>
              <a:rPr lang="nl-NL" sz="5200">
                <a:solidFill>
                  <a:srgbClr val="F16682"/>
                </a:solidFill>
              </a:rPr>
              <a:t> time horizon </a:t>
            </a:r>
            <a:r>
              <a:rPr lang="nl-NL" sz="5200" err="1">
                <a:solidFill>
                  <a:srgbClr val="F16682"/>
                </a:solidFill>
              </a:rPr>
              <a:t>considered</a:t>
            </a:r>
            <a:endParaRPr lang="nl-NL" sz="5200">
              <a:solidFill>
                <a:srgbClr val="F16682"/>
              </a:solidFill>
            </a:endParaRPr>
          </a:p>
          <a:p>
            <a:pPr>
              <a:lnSpc>
                <a:spcPct val="120000"/>
              </a:lnSpc>
            </a:pPr>
            <a:r>
              <a:rPr lang="nl-NL" sz="6600" err="1">
                <a:solidFill>
                  <a:srgbClr val="1EBCC5"/>
                </a:solidFill>
              </a:rPr>
              <a:t>fixed</a:t>
            </a:r>
            <a:r>
              <a:rPr lang="nl-NL" sz="6600">
                <a:solidFill>
                  <a:srgbClr val="1EBCC5"/>
                </a:solidFill>
              </a:rPr>
              <a:t> model parameters (blue)</a:t>
            </a:r>
            <a:endParaRPr lang="nl-NL" sz="6600"/>
          </a:p>
          <a:p>
            <a:pPr marL="914400" lvl="1" indent="0">
              <a:lnSpc>
                <a:spcPct val="120000"/>
              </a:lnSpc>
              <a:buNone/>
            </a:pPr>
            <a:r>
              <a:rPr lang="nl-NL" sz="5200" err="1">
                <a:solidFill>
                  <a:srgbClr val="1EBCC5"/>
                </a:solidFill>
              </a:rPr>
              <a:t>population</a:t>
            </a:r>
            <a:r>
              <a:rPr lang="nl-NL" sz="5200">
                <a:solidFill>
                  <a:srgbClr val="1EBCC5"/>
                </a:solidFill>
              </a:rPr>
              <a:t> </a:t>
            </a:r>
            <a:r>
              <a:rPr lang="nl-NL" sz="5200" err="1">
                <a:solidFill>
                  <a:srgbClr val="1EBCC5"/>
                </a:solidFill>
              </a:rPr>
              <a:t>averages</a:t>
            </a:r>
            <a:r>
              <a:rPr lang="nl-NL" sz="5200">
                <a:solidFill>
                  <a:srgbClr val="1EBCC5"/>
                </a:solidFill>
              </a:rPr>
              <a:t>, constant in </a:t>
            </a:r>
            <a:r>
              <a:rPr lang="nl-NL" sz="5200" err="1">
                <a:solidFill>
                  <a:srgbClr val="1EBCC5"/>
                </a:solidFill>
              </a:rPr>
              <a:t>the</a:t>
            </a:r>
            <a:r>
              <a:rPr lang="nl-NL" sz="5200">
                <a:solidFill>
                  <a:srgbClr val="1EBCC5"/>
                </a:solidFill>
              </a:rPr>
              <a:t> time horizon </a:t>
            </a:r>
            <a:r>
              <a:rPr lang="nl-NL" sz="5200" err="1">
                <a:solidFill>
                  <a:srgbClr val="1EBCC5"/>
                </a:solidFill>
              </a:rPr>
              <a:t>considered</a:t>
            </a:r>
            <a:endParaRPr lang="nl-NL" sz="5200">
              <a:solidFill>
                <a:srgbClr val="1EBCC5"/>
              </a:solidFill>
            </a:endParaRPr>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1" y="2495806"/>
            <a:ext cx="23008910" cy="2651126"/>
          </a:xfrm>
        </p:spPr>
        <p:txBody>
          <a:bodyPr>
            <a:noAutofit/>
          </a:bodyPr>
          <a:lstStyle/>
          <a:p>
            <a:r>
              <a:rPr lang="nl-NL" sz="6600" err="1"/>
              <a:t>Color</a:t>
            </a:r>
            <a:r>
              <a:rPr lang="nl-NL" sz="6600"/>
              <a:t> </a:t>
            </a:r>
            <a:r>
              <a:rPr lang="nl-NL" sz="6600" err="1"/>
              <a:t>coding</a:t>
            </a:r>
            <a:r>
              <a:rPr lang="nl-NL" sz="6600"/>
              <a:t> legend</a:t>
            </a:r>
          </a:p>
        </p:txBody>
      </p:sp>
    </p:spTree>
    <p:extLst>
      <p:ext uri="{BB962C8B-B14F-4D97-AF65-F5344CB8AC3E}">
        <p14:creationId xmlns:p14="http://schemas.microsoft.com/office/powerpoint/2010/main" val="27419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fontScale="40000" lnSpcReduction="20000"/>
              </a:bodyPr>
              <a:lstStyle/>
              <a:p>
                <a:pPr marL="901700" indent="-901700">
                  <a:buFont typeface="+mj-lt"/>
                  <a:buAutoNum type="arabicPeriod"/>
                </a:pPr>
                <a14:m>
                  <m:oMath xmlns:m="http://schemas.openxmlformats.org/officeDocument/2006/math">
                    <m:sSub>
                      <m:sSubPr>
                        <m:ctrlPr>
                          <a:rPr lang="nl-NL" i="1" smtClean="0">
                            <a:latin typeface="Cambria Math" panose="02040503050406030204" pitchFamily="18" charset="0"/>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𝑇</m:t>
                        </m:r>
                      </m:e>
                      <m:sub>
                        <m:r>
                          <a:rPr lang="nl-NL" i="1">
                            <a:latin typeface="Cambria Math" panose="02040503050406030204" pitchFamily="18" charset="0"/>
                            <a:ea typeface="Cambria Math" panose="02040503050406030204" pitchFamily="18" charset="0"/>
                          </a:rPr>
                          <m:t>𝑖𝑛</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 </m:t>
                    </m:r>
                    <m:r>
                      <a:rPr lang="nl-NL" b="0" i="1" smtClean="0">
                        <a:solidFill>
                          <a:schemeClr val="bg1">
                            <a:lumMod val="50000"/>
                          </a:schemeClr>
                        </a:solidFill>
                        <a:latin typeface="Cambria Math" panose="02040503050406030204" pitchFamily="18" charset="0"/>
                        <a:ea typeface="Cambria Math" panose="02040503050406030204" pitchFamily="18" charset="0"/>
                      </a:rPr>
                      <m:t>[</m:t>
                    </m:r>
                    <m:r>
                      <a:rPr lang="nl-NL" b="0" i="1" smtClean="0">
                        <a:solidFill>
                          <a:schemeClr val="bg1">
                            <a:lumMod val="50000"/>
                          </a:schemeClr>
                        </a:solidFill>
                        <a:latin typeface="Cambria Math" panose="02040503050406030204" pitchFamily="18" charset="0"/>
                        <a:ea typeface="Cambria Math" panose="02040503050406030204" pitchFamily="18" charset="0"/>
                      </a:rPr>
                      <m:t>𝐾</m:t>
                    </m:r>
                    <m:r>
                      <a:rPr lang="nl-NL" b="0" i="1" smtClean="0">
                        <a:solidFill>
                          <a:schemeClr val="bg1">
                            <a:lumMod val="50000"/>
                          </a:schemeClr>
                        </a:solidFill>
                        <a:latin typeface="Cambria Math" panose="02040503050406030204" pitchFamily="18" charset="0"/>
                        <a:ea typeface="Cambria Math" panose="02040503050406030204" pitchFamily="18" charset="0"/>
                      </a:rPr>
                      <m:t>] =</m:t>
                    </m:r>
                    <m:f>
                      <m:fPr>
                        <m:ctrlPr>
                          <a:rPr lang="nl-NL" i="1" dirty="0">
                            <a:latin typeface="Cambria Math" panose="02040503050406030204" pitchFamily="18" charset="0"/>
                            <a:ea typeface="Cambria Math" panose="02040503050406030204" pitchFamily="18" charset="0"/>
                          </a:rPr>
                        </m:ctrlPr>
                      </m:fPr>
                      <m:num>
                        <m:sSub>
                          <m:sSubPr>
                            <m:ctrlPr>
                              <a:rPr lang="nl-NL" i="1" dirty="0" smtClean="0">
                                <a:latin typeface="Cambria Math" panose="02040503050406030204" pitchFamily="18" charset="0"/>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m:t>
                            </m:r>
                            <m:r>
                              <a:rPr lang="nl-NL" b="0" i="1" dirty="0" smtClean="0">
                                <a:latin typeface="Cambria Math" panose="02040503050406030204" pitchFamily="18" charset="0"/>
                                <a:ea typeface="Cambria Math" panose="02040503050406030204" pitchFamily="18" charset="0"/>
                              </a:rPr>
                              <m:t>𝑄</m:t>
                            </m:r>
                          </m:e>
                          <m:sub>
                            <m:r>
                              <a:rPr lang="nl-NL" b="0" i="1" dirty="0" smtClean="0">
                                <a:latin typeface="Cambria Math" panose="02040503050406030204" pitchFamily="18" charset="0"/>
                                <a:ea typeface="Cambria Math" panose="02040503050406030204" pitchFamily="18" charset="0"/>
                              </a:rPr>
                              <m:t>𝑔𝑎𝑖𝑛</m:t>
                            </m:r>
                            <m:r>
                              <a:rPr lang="nl-NL" b="0" i="1" dirty="0" smtClean="0">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𝐽</m:t>
                            </m:r>
                          </m:e>
                        </m:d>
                        <m:r>
                          <a:rPr lang="nl-NL" b="0" i="1" dirty="0" smtClean="0">
                            <a:solidFill>
                              <a:schemeClr val="bg1">
                                <a:lumMod val="50000"/>
                              </a:schemeClr>
                            </a:solidFill>
                            <a:latin typeface="Cambria Math" panose="02040503050406030204" pitchFamily="18" charset="0"/>
                            <a:ea typeface="Cambria Math" panose="02040503050406030204" pitchFamily="18" charset="0"/>
                          </a:rPr>
                          <m:t>−</m:t>
                        </m:r>
                        <m:sSub>
                          <m:sSubPr>
                            <m:ctrlPr>
                              <a:rPr lang="nl-NL" i="1" dirty="0">
                                <a:latin typeface="Cambria Math" panose="02040503050406030204" pitchFamily="18" charset="0"/>
                                <a:ea typeface="Cambria Math" panose="02040503050406030204" pitchFamily="18" charset="0"/>
                              </a:rPr>
                            </m:ctrlPr>
                          </m:sSubPr>
                          <m:e>
                            <m:r>
                              <a:rPr lang="nl-NL" i="1" dirty="0" smtClean="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𝑄</m:t>
                            </m:r>
                          </m:e>
                          <m:sub>
                            <m:r>
                              <a:rPr lang="nl-NL" b="0" i="1" dirty="0" smtClean="0">
                                <a:latin typeface="Cambria Math" panose="02040503050406030204" pitchFamily="18" charset="0"/>
                                <a:ea typeface="Cambria Math" panose="02040503050406030204" pitchFamily="18" charset="0"/>
                              </a:rPr>
                              <m:t>𝑙𝑜𝑠𝑠</m:t>
                            </m:r>
                            <m:r>
                              <a:rPr lang="nl-NL" b="0" i="1" dirty="0" smtClean="0">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𝐽</m:t>
                            </m:r>
                          </m:e>
                        </m:d>
                      </m:num>
                      <m:den>
                        <m:r>
                          <a:rPr lang="nl-NL" i="1" dirty="0">
                            <a:latin typeface="Cambria Math" panose="02040503050406030204" pitchFamily="18" charset="0"/>
                          </a:rPr>
                          <m:t>𝐶</m:t>
                        </m:r>
                        <m:r>
                          <a:rPr lang="nl-NL" i="1" baseline="-25000" dirty="0" err="1">
                            <a:latin typeface="Cambria Math" panose="02040503050406030204" pitchFamily="18" charset="0"/>
                          </a:rPr>
                          <m:t>𝑒𝑓𝑓</m:t>
                        </m:r>
                        <m:d>
                          <m:dPr>
                            <m:begChr m:val="["/>
                            <m:endChr m:val="]"/>
                            <m:ctrlPr>
                              <a:rPr lang="nl-NL" i="1" dirty="0">
                                <a:solidFill>
                                  <a:schemeClr val="bg1">
                                    <a:lumMod val="50000"/>
                                  </a:schemeClr>
                                </a:solidFill>
                                <a:latin typeface="Cambria Math" panose="02040503050406030204" pitchFamily="18" charset="0"/>
                              </a:rPr>
                            </m:ctrlPr>
                          </m:dPr>
                          <m:e>
                            <m:r>
                              <a:rPr lang="nl-NL" i="1" dirty="0">
                                <a:solidFill>
                                  <a:schemeClr val="bg1">
                                    <a:lumMod val="50000"/>
                                  </a:schemeClr>
                                </a:solidFill>
                                <a:latin typeface="Cambria Math" panose="02040503050406030204" pitchFamily="18" charset="0"/>
                              </a:rPr>
                              <m:t>𝐽</m:t>
                            </m:r>
                            <m:r>
                              <a:rPr lang="nl-NL" i="1" dirty="0">
                                <a:solidFill>
                                  <a:schemeClr val="bg1">
                                    <a:lumMod val="50000"/>
                                  </a:schemeClr>
                                </a:solidFill>
                                <a:latin typeface="Cambria Math" panose="02040503050406030204" pitchFamily="18" charset="0"/>
                              </a:rPr>
                              <m:t>/</m:t>
                            </m:r>
                            <m:r>
                              <a:rPr lang="nl-NL" i="1" dirty="0">
                                <a:solidFill>
                                  <a:schemeClr val="bg1">
                                    <a:lumMod val="50000"/>
                                  </a:schemeClr>
                                </a:solidFill>
                                <a:latin typeface="Cambria Math" panose="02040503050406030204" pitchFamily="18" charset="0"/>
                              </a:rPr>
                              <m:t>𝐾</m:t>
                            </m:r>
                          </m:e>
                        </m:d>
                      </m:den>
                    </m:f>
                  </m:oMath>
                </a14:m>
                <a:r>
                  <a:rPr lang="nl-NL"/>
                  <a:t>, </a:t>
                </a:r>
                <a:r>
                  <a:rPr lang="nl-NL" err="1"/>
                  <a:t>the</a:t>
                </a:r>
                <a:r>
                  <a:rPr lang="nl-NL"/>
                  <a:t> </a:t>
                </a:r>
                <a:r>
                  <a:rPr lang="nl-NL" err="1"/>
                  <a:t>temperature</a:t>
                </a:r>
                <a:r>
                  <a:rPr lang="nl-NL"/>
                  <a:t> </a:t>
                </a:r>
                <a:r>
                  <a:rPr lang="nl-NL" err="1"/>
                  <a:t>rise</a:t>
                </a:r>
                <a:r>
                  <a:rPr lang="nl-NL"/>
                  <a:t> </a:t>
                </a:r>
                <a:r>
                  <a:rPr lang="nl-NL" err="1"/>
                  <a:t>from</a:t>
                </a:r>
                <a:r>
                  <a:rPr lang="nl-NL"/>
                  <a:t> time t </a:t>
                </a:r>
                <a:r>
                  <a:rPr lang="nl-NL" err="1"/>
                  <a:t>to</a:t>
                </a:r>
                <a:r>
                  <a:rPr lang="nl-NL"/>
                  <a:t> time t+</a:t>
                </a:r>
                <a:r>
                  <a:rPr lang="el-GR">
                    <a:latin typeface="Calibri" panose="020F0502020204030204" pitchFamily="34" charset="0"/>
                    <a:cs typeface="Calibri" panose="020F0502020204030204" pitchFamily="34" charset="0"/>
                  </a:rPr>
                  <a:t>Δ</a:t>
                </a:r>
                <a:r>
                  <a:rPr lang="nl-NL">
                    <a:latin typeface="Calibri" panose="020F0502020204030204" pitchFamily="34" charset="0"/>
                    <a:cs typeface="Calibri" panose="020F0502020204030204" pitchFamily="34" charset="0"/>
                  </a:rPr>
                  <a:t>t</a:t>
                </a:r>
                <a:endParaRPr lang="nl-NL"/>
              </a:p>
              <a:p>
                <a:pPr marL="901700" indent="-901700">
                  <a:buFont typeface="+mj-lt"/>
                  <a:buAutoNum type="arabicPeriod"/>
                </a:pPr>
                <a14:m>
                  <m:oMath xmlns:m="http://schemas.openxmlformats.org/officeDocument/2006/math">
                    <m:sSub>
                      <m:sSubPr>
                        <m:ctrlPr>
                          <a:rPr lang="nl-NL" i="1" dirty="0">
                            <a:latin typeface="Cambria Math" panose="02040503050406030204" pitchFamily="18" charset="0"/>
                            <a:ea typeface="Cambria Math" panose="02040503050406030204" pitchFamily="18" charset="0"/>
                          </a:rPr>
                        </m:ctrlPr>
                      </m:sSubPr>
                      <m:e>
                        <m:r>
                          <a:rPr lang="nl-NL" i="1" dirty="0" smtClean="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𝑄</m:t>
                        </m:r>
                      </m:e>
                      <m:sub>
                        <m:r>
                          <a:rPr lang="nl-NL" i="1">
                            <a:latin typeface="Cambria Math" panose="02040503050406030204" pitchFamily="18" charset="0"/>
                            <a:ea typeface="Cambria Math" panose="02040503050406030204" pitchFamily="18" charset="0"/>
                          </a:rPr>
                          <m:t>𝑙𝑜𝑠𝑠</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𝐽</m:t>
                        </m:r>
                      </m:e>
                    </m:d>
                    <m:r>
                      <a:rPr lang="nl-NL" i="1" dirty="0">
                        <a:latin typeface="Cambria Math" panose="02040503050406030204" pitchFamily="18" charset="0"/>
                        <a:ea typeface="Cambria Math" panose="02040503050406030204" pitchFamily="18" charset="0"/>
                      </a:rPr>
                      <m:t>=</m:t>
                    </m:r>
                  </m:oMath>
                </a14:m>
                <a:r>
                  <a:rPr lang="nl-NL"/>
                  <a:t> </a:t>
                </a:r>
                <a14:m>
                  <m:oMath xmlns:m="http://schemas.openxmlformats.org/officeDocument/2006/math">
                    <m:r>
                      <a:rPr lang="pt-BR" i="1" dirty="0">
                        <a:latin typeface="Cambria Math" panose="02040503050406030204" pitchFamily="18" charset="0"/>
                      </a:rPr>
                      <m:t>𝐻</m:t>
                    </m:r>
                    <m:r>
                      <a:rPr lang="nl-NL" i="1" dirty="0">
                        <a:latin typeface="Cambria Math" panose="02040503050406030204" pitchFamily="18" charset="0"/>
                      </a:rPr>
                      <m:t> </m:t>
                    </m:r>
                    <m:r>
                      <a:rPr lang="nl-NL" i="1" dirty="0">
                        <a:solidFill>
                          <a:schemeClr val="bg1">
                            <a:lumMod val="50000"/>
                          </a:schemeClr>
                        </a:solidFill>
                        <a:latin typeface="Cambria Math" panose="02040503050406030204" pitchFamily="18" charset="0"/>
                      </a:rPr>
                      <m:t>[</m:t>
                    </m:r>
                    <m:r>
                      <a:rPr lang="nl-NL" i="1" dirty="0">
                        <a:solidFill>
                          <a:schemeClr val="bg1">
                            <a:lumMod val="50000"/>
                          </a:schemeClr>
                        </a:solidFill>
                        <a:latin typeface="Cambria Math" panose="02040503050406030204" pitchFamily="18" charset="0"/>
                      </a:rPr>
                      <m:t>𝑊</m:t>
                    </m:r>
                    <m:r>
                      <a:rPr lang="nl-NL" i="1" dirty="0">
                        <a:solidFill>
                          <a:schemeClr val="bg1">
                            <a:lumMod val="50000"/>
                          </a:schemeClr>
                        </a:solidFill>
                        <a:latin typeface="Cambria Math" panose="02040503050406030204" pitchFamily="18" charset="0"/>
                      </a:rPr>
                      <m:t>/</m:t>
                    </m:r>
                    <m:r>
                      <a:rPr lang="nl-NL" i="1" dirty="0">
                        <a:solidFill>
                          <a:schemeClr val="bg1">
                            <a:lumMod val="50000"/>
                          </a:schemeClr>
                        </a:solidFill>
                        <a:latin typeface="Cambria Math" panose="02040503050406030204" pitchFamily="18" charset="0"/>
                      </a:rPr>
                      <m:t>𝐾</m:t>
                    </m:r>
                    <m:r>
                      <a:rPr lang="nl-NL" i="1" dirty="0">
                        <a:solidFill>
                          <a:schemeClr val="bg1">
                            <a:lumMod val="50000"/>
                          </a:schemeClr>
                        </a:solidFill>
                        <a:latin typeface="Cambria Math" panose="02040503050406030204" pitchFamily="18" charset="0"/>
                      </a:rPr>
                      <m:t>]× </m:t>
                    </m:r>
                    <m:sSub>
                      <m:sSubPr>
                        <m:ctrlPr>
                          <a:rPr lang="nl-NL" i="1" dirty="0" smtClean="0">
                            <a:solidFill>
                              <a:schemeClr val="tx1"/>
                            </a:solidFill>
                            <a:latin typeface="Cambria Math" panose="02040503050406030204" pitchFamily="18" charset="0"/>
                          </a:rPr>
                        </m:ctrlPr>
                      </m:sSubPr>
                      <m:e>
                        <m:r>
                          <a:rPr lang="nl-NL" i="1" dirty="0" smtClean="0">
                            <a:solidFill>
                              <a:schemeClr val="tx1"/>
                            </a:solidFill>
                            <a:latin typeface="Cambria Math" panose="02040503050406030204" pitchFamily="18" charset="0"/>
                            <a:ea typeface="Cambria Math" panose="02040503050406030204" pitchFamily="18" charset="0"/>
                          </a:rPr>
                          <m:t>∆</m:t>
                        </m:r>
                        <m:r>
                          <a:rPr lang="nl-NL" b="0" i="1" dirty="0" smtClean="0">
                            <a:solidFill>
                              <a:schemeClr val="tx1"/>
                            </a:solidFill>
                            <a:latin typeface="Cambria Math" panose="02040503050406030204" pitchFamily="18" charset="0"/>
                          </a:rPr>
                          <m:t>𝑆</m:t>
                        </m:r>
                      </m:e>
                      <m:sub>
                        <m:r>
                          <a:rPr lang="nl-NL" b="0" i="1" dirty="0" smtClean="0">
                            <a:solidFill>
                              <a:schemeClr val="tx1"/>
                            </a:solidFill>
                            <a:latin typeface="Cambria Math" panose="02040503050406030204" pitchFamily="18" charset="0"/>
                          </a:rPr>
                          <m:t>𝑒𝑓𝑓</m:t>
                        </m:r>
                        <m:r>
                          <a:rPr lang="nl-NL" b="0" i="1" dirty="0" smtClean="0">
                            <a:solidFill>
                              <a:schemeClr val="tx1"/>
                            </a:solidFill>
                            <a:latin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a:latin typeface="Cambria Math" panose="02040503050406030204" pitchFamily="18" charset="0"/>
                      </a:rPr>
                      <m:t> [</m:t>
                    </m:r>
                    <m:r>
                      <a:rPr lang="nl-NL" i="1">
                        <a:solidFill>
                          <a:schemeClr val="bg1">
                            <a:lumMod val="50000"/>
                          </a:schemeClr>
                        </a:solidFill>
                        <a:latin typeface="Cambria Math" panose="02040503050406030204" pitchFamily="18" charset="0"/>
                      </a:rPr>
                      <m:t>𝐾</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𝑠</m:t>
                    </m:r>
                    <m:r>
                      <a:rPr lang="nl-NL" i="1">
                        <a:solidFill>
                          <a:schemeClr val="bg1">
                            <a:lumMod val="50000"/>
                          </a:schemeClr>
                        </a:solidFill>
                        <a:latin typeface="Cambria Math" panose="02040503050406030204" pitchFamily="18" charset="0"/>
                      </a:rPr>
                      <m:t>]</m:t>
                    </m:r>
                  </m:oMath>
                </a14:m>
                <a:r>
                  <a:rPr lang="nl-NL"/>
                  <a:t>, </a:t>
                </a:r>
                <a:r>
                  <a:rPr lang="nl-NL" err="1"/>
                  <a:t>the</a:t>
                </a:r>
                <a:r>
                  <a:rPr lang="nl-NL"/>
                  <a:t> heat </a:t>
                </a:r>
                <a:r>
                  <a:rPr lang="nl-NL" err="1"/>
                  <a:t>loss</a:t>
                </a:r>
                <a:r>
                  <a:rPr lang="nl-NL"/>
                  <a:t> </a:t>
                </a:r>
                <a:r>
                  <a:rPr lang="nl-NL" err="1"/>
                  <a:t>from</a:t>
                </a:r>
                <a:r>
                  <a:rPr lang="nl-NL"/>
                  <a:t> time t </a:t>
                </a:r>
                <a:r>
                  <a:rPr lang="nl-NL" err="1"/>
                  <a:t>to</a:t>
                </a:r>
                <a:r>
                  <a:rPr lang="nl-NL"/>
                  <a:t> time t+</a:t>
                </a:r>
                <a:r>
                  <a:rPr lang="el-GR">
                    <a:latin typeface="Calibri" panose="020F0502020204030204" pitchFamily="34" charset="0"/>
                    <a:cs typeface="Calibri" panose="020F0502020204030204" pitchFamily="34" charset="0"/>
                  </a:rPr>
                  <a:t>Δ</a:t>
                </a:r>
                <a:r>
                  <a:rPr lang="nl-NL">
                    <a:latin typeface="Calibri" panose="020F0502020204030204" pitchFamily="34" charset="0"/>
                    <a:cs typeface="Calibri" panose="020F0502020204030204" pitchFamily="34" charset="0"/>
                  </a:rPr>
                  <a:t>t</a:t>
                </a:r>
                <a:endParaRPr lang="nl-NL"/>
              </a:p>
              <a:p>
                <a:pPr marL="901700" indent="-901700">
                  <a:buFont typeface="+mj-lt"/>
                  <a:buAutoNum type="arabicPeriod"/>
                </a:pPr>
                <a14:m>
                  <m:oMath xmlns:m="http://schemas.openxmlformats.org/officeDocument/2006/math">
                    <m:r>
                      <a:rPr lang="pt-BR" i="1" dirty="0">
                        <a:solidFill>
                          <a:srgbClr val="B1D249"/>
                        </a:solidFill>
                        <a:latin typeface="Cambria Math" panose="02040503050406030204" pitchFamily="18" charset="0"/>
                      </a:rPr>
                      <m:t>𝐻</m:t>
                    </m:r>
                    <m:r>
                      <a:rPr lang="nl-NL" b="0" i="1" dirty="0" smtClean="0">
                        <a:solidFill>
                          <a:srgbClr val="B1D249"/>
                        </a:solidFill>
                        <a:latin typeface="Cambria Math" panose="02040503050406030204" pitchFamily="18" charset="0"/>
                      </a:rPr>
                      <m:t> </m:t>
                    </m:r>
                    <m:d>
                      <m:dPr>
                        <m:begChr m:val="["/>
                        <m:endChr m:val="]"/>
                        <m:ctrlPr>
                          <a:rPr lang="nl-NL" b="0" i="1" dirty="0" smtClean="0">
                            <a:solidFill>
                              <a:srgbClr val="B1D249"/>
                            </a:solidFill>
                            <a:latin typeface="Cambria Math" panose="02040503050406030204" pitchFamily="18" charset="0"/>
                          </a:rPr>
                        </m:ctrlPr>
                      </m:dPr>
                      <m:e>
                        <m:r>
                          <a:rPr lang="nl-NL" b="0" i="1" dirty="0" smtClean="0">
                            <a:solidFill>
                              <a:srgbClr val="B1D249"/>
                            </a:solidFill>
                            <a:latin typeface="Cambria Math" panose="02040503050406030204" pitchFamily="18" charset="0"/>
                          </a:rPr>
                          <m:t>𝑊</m:t>
                        </m:r>
                        <m:r>
                          <a:rPr lang="nl-NL" b="0" i="1" dirty="0" smtClean="0">
                            <a:solidFill>
                              <a:srgbClr val="B1D249"/>
                            </a:solidFill>
                            <a:latin typeface="Cambria Math" panose="02040503050406030204" pitchFamily="18" charset="0"/>
                          </a:rPr>
                          <m:t>/</m:t>
                        </m:r>
                        <m:r>
                          <a:rPr lang="nl-NL" b="0" i="1" dirty="0" smtClean="0">
                            <a:solidFill>
                              <a:srgbClr val="B1D249"/>
                            </a:solidFill>
                            <a:latin typeface="Cambria Math" panose="02040503050406030204" pitchFamily="18" charset="0"/>
                          </a:rPr>
                          <m:t>𝐾</m:t>
                        </m:r>
                      </m:e>
                    </m:d>
                  </m:oMath>
                </a14:m>
                <a:r>
                  <a:rPr lang="nl-NL">
                    <a:solidFill>
                      <a:srgbClr val="B1D249"/>
                    </a:solidFill>
                  </a:rPr>
                  <a:t> is </a:t>
                </a:r>
                <a:r>
                  <a:rPr lang="nl-NL" err="1">
                    <a:solidFill>
                      <a:srgbClr val="B1D249"/>
                    </a:solidFill>
                  </a:rPr>
                  <a:t>the</a:t>
                </a:r>
                <a:r>
                  <a:rPr lang="nl-NL">
                    <a:solidFill>
                      <a:srgbClr val="B1D249"/>
                    </a:solidFill>
                  </a:rPr>
                  <a:t> </a:t>
                </a:r>
                <a:r>
                  <a:rPr lang="nl-NL" err="1">
                    <a:solidFill>
                      <a:srgbClr val="B1D249"/>
                    </a:solidFill>
                  </a:rPr>
                  <a:t>specific</a:t>
                </a:r>
                <a:r>
                  <a:rPr lang="nl-NL">
                    <a:solidFill>
                      <a:srgbClr val="B1D249"/>
                    </a:solidFill>
                  </a:rPr>
                  <a:t> heat </a:t>
                </a:r>
                <a:r>
                  <a:rPr lang="nl-NL" err="1">
                    <a:solidFill>
                      <a:srgbClr val="B1D249"/>
                    </a:solidFill>
                  </a:rPr>
                  <a:t>loss</a:t>
                </a:r>
                <a:r>
                  <a:rPr lang="nl-NL">
                    <a:solidFill>
                      <a:srgbClr val="B1D249"/>
                    </a:solidFill>
                  </a:rPr>
                  <a:t>, a building model parameter</a:t>
                </a:r>
              </a:p>
              <a:p>
                <a:pPr marL="901700" indent="-901700">
                  <a:buFont typeface="+mj-lt"/>
                  <a:buAutoNum type="arabicPeriod"/>
                </a:pPr>
                <a14:m>
                  <m:oMath xmlns:m="http://schemas.openxmlformats.org/officeDocument/2006/math">
                    <m:sSub>
                      <m:sSubPr>
                        <m:ctrlPr>
                          <a:rPr lang="nl-NL" i="1" smtClean="0">
                            <a:latin typeface="Cambria Math" panose="02040503050406030204" pitchFamily="18" charset="0"/>
                          </a:rPr>
                        </m:ctrlPr>
                      </m:sSubPr>
                      <m:e>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rPr>
                          <m:t>𝑆</m:t>
                        </m:r>
                      </m:e>
                      <m:sub>
                        <m:r>
                          <a:rPr lang="nl-NL" b="0" i="1" smtClean="0">
                            <a:latin typeface="Cambria Math" panose="02040503050406030204" pitchFamily="18" charset="0"/>
                          </a:rPr>
                          <m:t>𝑒𝑓𝑓</m:t>
                        </m:r>
                        <m:r>
                          <a:rPr lang="nl-NL" b="0" i="1" smtClean="0">
                            <a:latin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a:latin typeface="Cambria Math" panose="02040503050406030204" pitchFamily="18" charset="0"/>
                      </a:rPr>
                      <m:t> </m:t>
                    </m:r>
                    <m:d>
                      <m:dPr>
                        <m:begChr m:val="["/>
                        <m:endChr m:val="]"/>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rPr>
                          <m:t>𝐾</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𝑠</m:t>
                        </m:r>
                      </m:e>
                    </m:d>
                    <m:r>
                      <a:rPr lang="pt-BR"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𝑑𝑖𝑓𝑓</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d>
                      <m:dPr>
                        <m:begChr m:val="["/>
                        <m:endChr m:val="]"/>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rPr>
                          <m:t>𝐾</m:t>
                        </m:r>
                      </m:e>
                    </m:d>
                    <m:r>
                      <a:rPr lang="pt-BR"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solidFill>
                          <a:schemeClr val="bg1">
                            <a:lumMod val="50000"/>
                          </a:schemeClr>
                        </a:solidFill>
                        <a:latin typeface="Cambria Math" panose="02040503050406030204" pitchFamily="18" charset="0"/>
                        <a:ea typeface="Cambria Math" panose="02040503050406030204" pitchFamily="18" charset="0"/>
                      </a:rPr>
                      <m:t> </m:t>
                    </m:r>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𝑠</m:t>
                        </m:r>
                      </m:e>
                    </m:d>
                    <m:r>
                      <m:rPr>
                        <m:nor/>
                      </m:rPr>
                      <a:rPr lang="nl-NL" b="0" i="0" dirty="0" smtClean="0"/>
                      <m:t>, </m:t>
                    </m:r>
                    <m:r>
                      <m:rPr>
                        <m:nor/>
                      </m:rPr>
                      <a:rPr lang="nl-NL" b="0" i="0" dirty="0" smtClean="0"/>
                      <m:t>the</m:t>
                    </m:r>
                    <m:r>
                      <m:rPr>
                        <m:nor/>
                      </m:rPr>
                      <a:rPr lang="nl-NL" b="0" i="0" dirty="0" smtClean="0"/>
                      <m:t> </m:t>
                    </m:r>
                    <m:r>
                      <m:rPr>
                        <m:nor/>
                      </m:rPr>
                      <a:rPr lang="nl-NL" b="0" i="0" dirty="0" smtClean="0"/>
                      <m:t>effective</m:t>
                    </m:r>
                    <m:r>
                      <m:rPr>
                        <m:nor/>
                      </m:rPr>
                      <a:rPr lang="nl-NL" b="0" i="0" dirty="0" smtClean="0"/>
                      <m:t> </m:t>
                    </m:r>
                    <m:r>
                      <m:rPr>
                        <m:nor/>
                      </m:rPr>
                      <a:rPr lang="nl-NL" dirty="0"/>
                      <m:t>heat</m:t>
                    </m:r>
                    <m:r>
                      <m:rPr>
                        <m:nor/>
                      </m:rPr>
                      <a:rPr lang="nl-NL" dirty="0"/>
                      <m:t> </m:t>
                    </m:r>
                    <m:r>
                      <m:rPr>
                        <m:nor/>
                      </m:rPr>
                      <a:rPr lang="nl-NL" dirty="0"/>
                      <m:t>demand</m:t>
                    </m:r>
                  </m:oMath>
                </a14:m>
                <a:endParaRPr lang="nl-NL">
                  <a:ea typeface="Cambria Math" panose="02040503050406030204" pitchFamily="18" charset="0"/>
                </a:endParaRPr>
              </a:p>
              <a:p>
                <a:pPr marL="901700" indent="-901700">
                  <a:buFont typeface="+mj-lt"/>
                  <a:buAutoNum type="arabicPeriod"/>
                </a:pPr>
                <a14:m>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b="0" i="1" smtClean="0">
                            <a:latin typeface="Cambria Math" panose="02040503050406030204" pitchFamily="18" charset="0"/>
                          </a:rPr>
                          <m:t>𝑑𝑖𝑓𝑓</m:t>
                        </m:r>
                        <m:r>
                          <a:rPr lang="nl-NL" i="1">
                            <a:latin typeface="Cambria Math" panose="02040503050406030204" pitchFamily="18" charset="0"/>
                          </a:rPr>
                          <m:t>;</m:t>
                        </m:r>
                        <m:r>
                          <a:rPr lang="nl-NL" i="1">
                            <a:latin typeface="Cambria Math" panose="02040503050406030204" pitchFamily="18" charset="0"/>
                          </a:rPr>
                          <m:t>𝑒𝑓𝑓</m:t>
                        </m:r>
                        <m:r>
                          <a:rPr lang="nl-NL" b="0" i="1" smtClean="0">
                            <a:latin typeface="Cambria Math" panose="02040503050406030204" pitchFamily="18" charset="0"/>
                          </a:rPr>
                          <m:t>;</m:t>
                        </m:r>
                        <m:r>
                          <a:rPr lang="nl-NL" b="0" i="1" smtClean="0">
                            <a:latin typeface="Cambria Math" panose="02040503050406030204" pitchFamily="18" charset="0"/>
                          </a:rPr>
                          <m:t>𝑡</m:t>
                        </m:r>
                      </m:sub>
                    </m:sSub>
                    <m:d>
                      <m:dPr>
                        <m:begChr m:val="["/>
                        <m:endChr m:val="]"/>
                        <m:ctrlPr>
                          <a:rPr lang="nl-NL" b="0"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𝐾</m:t>
                        </m:r>
                      </m:e>
                    </m:d>
                    <m:r>
                      <a:rPr lang="nl-NL" b="0" i="1" smtClean="0">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𝑡</m:t>
                        </m:r>
                      </m:sub>
                    </m:sSub>
                    <m:sSub>
                      <m:sSubPr>
                        <m:ctrlPr>
                          <a:rPr lang="pt-BR" i="1">
                            <a:latin typeface="Cambria Math" panose="02040503050406030204" pitchFamily="18" charset="0"/>
                          </a:rPr>
                        </m:ctrlPr>
                      </m:sSubPr>
                      <m:e>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r>
                          <a:rPr lang="nl-NL" i="1">
                            <a:latin typeface="Cambria Math" panose="02040503050406030204" pitchFamily="18" charset="0"/>
                          </a:rPr>
                          <m:t>−</m:t>
                        </m:r>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d>
                      <m:dPr>
                        <m:begChr m:val="["/>
                        <m:endChr m:val="]"/>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oMath>
                </a14:m>
                <a:r>
                  <a:rPr lang="nl-NL" b="0"/>
                  <a:t>, </a:t>
                </a:r>
                <a:r>
                  <a:rPr lang="nl-NL" err="1"/>
                  <a:t>the</a:t>
                </a:r>
                <a:r>
                  <a:rPr lang="nl-NL"/>
                  <a:t> </a:t>
                </a:r>
                <a:r>
                  <a:rPr lang="nl-NL" err="1"/>
                  <a:t>effective</a:t>
                </a:r>
                <a:r>
                  <a:rPr lang="nl-NL"/>
                  <a:t> </a:t>
                </a:r>
                <a:r>
                  <a:rPr lang="nl-NL" err="1"/>
                  <a:t>temperature</a:t>
                </a:r>
                <a:r>
                  <a:rPr lang="nl-NL"/>
                  <a:t> </a:t>
                </a:r>
                <a:r>
                  <a:rPr lang="nl-NL" err="1"/>
                  <a:t>difference</a:t>
                </a:r>
                <a:r>
                  <a:rPr lang="nl-NL"/>
                  <a:t> at time t</a:t>
                </a:r>
                <a:endParaRPr lang="nl-NL" b="0"/>
              </a:p>
              <a:p>
                <a:pPr marL="901700" indent="-901700">
                  <a:buFont typeface="+mj-lt"/>
                  <a:buAutoNum type="arabicPeriod"/>
                </a:pP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𝑖𝑛</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a:t>
                </a:r>
                <a:r>
                  <a:rPr lang="nl-NL" err="1">
                    <a:solidFill>
                      <a:schemeClr val="accent5"/>
                    </a:solidFill>
                  </a:rPr>
                  <a:t>the</a:t>
                </a:r>
                <a:r>
                  <a:rPr lang="nl-NL">
                    <a:solidFill>
                      <a:schemeClr val="accent5"/>
                    </a:solidFill>
                  </a:rPr>
                  <a:t> indoor </a:t>
                </a:r>
                <a:r>
                  <a:rPr lang="nl-NL" err="1">
                    <a:solidFill>
                      <a:schemeClr val="accent5"/>
                    </a:solidFill>
                  </a:rPr>
                  <a:t>temperature</a:t>
                </a:r>
                <a:r>
                  <a:rPr lang="nl-NL">
                    <a:solidFill>
                      <a:schemeClr val="accent5"/>
                    </a:solidFill>
                  </a:rPr>
                  <a:t> at time t, </a:t>
                </a:r>
                <a:r>
                  <a:rPr lang="nl-NL" err="1">
                    <a:solidFill>
                      <a:schemeClr val="accent5"/>
                    </a:solidFill>
                  </a:rPr>
                  <a:t>measured</a:t>
                </a:r>
                <a:r>
                  <a:rPr lang="nl-NL">
                    <a:solidFill>
                      <a:schemeClr val="accent5"/>
                    </a:solidFill>
                  </a:rPr>
                  <a:t> via </a:t>
                </a:r>
                <a:r>
                  <a:rPr lang="nl-NL" err="1">
                    <a:solidFill>
                      <a:schemeClr val="accent5"/>
                    </a:solidFill>
                  </a:rPr>
                  <a:t>an</a:t>
                </a:r>
                <a:r>
                  <a:rPr lang="nl-NL">
                    <a:solidFill>
                      <a:schemeClr val="accent5"/>
                    </a:solidFill>
                  </a:rPr>
                  <a:t> indoor </a:t>
                </a:r>
                <a:r>
                  <a:rPr lang="nl-NL" err="1">
                    <a:solidFill>
                      <a:schemeClr val="accent5"/>
                    </a:solidFill>
                  </a:rPr>
                  <a:t>temperature</a:t>
                </a:r>
                <a:r>
                  <a:rPr lang="nl-NL">
                    <a:solidFill>
                      <a:schemeClr val="accent5"/>
                    </a:solidFill>
                  </a:rPr>
                  <a:t> sensor</a:t>
                </a:r>
              </a:p>
              <a:p>
                <a:pPr marL="901700" indent="-901700">
                  <a:buFont typeface="+mj-lt"/>
                  <a:buAutoNum type="arabicPeriod"/>
                </a:pPr>
                <a14:m>
                  <m:oMath xmlns:m="http://schemas.openxmlformats.org/officeDocument/2006/math">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r>
                      <a:rPr lang="pt-BR" i="1">
                        <a:latin typeface="Cambria Math" panose="02040503050406030204" pitchFamily="18" charset="0"/>
                      </a:rPr>
                      <m:t>=</m:t>
                    </m:r>
                    <m:sSub>
                      <m:sSubPr>
                        <m:ctrlPr>
                          <a:rPr lang="pt-BR" i="1" smtClean="0">
                            <a:solidFill>
                              <a:srgbClr val="F16682"/>
                            </a:solidFill>
                            <a:latin typeface="Cambria Math" panose="02040503050406030204" pitchFamily="18" charset="0"/>
                          </a:rPr>
                        </m:ctrlPr>
                      </m:sSubPr>
                      <m:e>
                        <m:r>
                          <a:rPr lang="nl-NL" i="1">
                            <a:solidFill>
                              <a:srgbClr val="F16682"/>
                            </a:solidFill>
                            <a:latin typeface="Cambria Math" panose="02040503050406030204" pitchFamily="18" charset="0"/>
                          </a:rPr>
                          <m:t>𝑇</m:t>
                        </m:r>
                      </m:e>
                      <m:sub>
                        <m:r>
                          <a:rPr lang="nl-NL" i="1">
                            <a:solidFill>
                              <a:srgbClr val="F16682"/>
                            </a:solidFill>
                            <a:latin typeface="Cambria Math" panose="02040503050406030204" pitchFamily="18" charset="0"/>
                          </a:rPr>
                          <m:t>𝑜𝑢𝑡</m:t>
                        </m:r>
                        <m:r>
                          <a:rPr lang="nl-NL" b="0" i="1" smtClean="0">
                            <a:solidFill>
                              <a:srgbClr val="F16682"/>
                            </a:solidFill>
                            <a:latin typeface="Cambria Math" panose="02040503050406030204" pitchFamily="18" charset="0"/>
                          </a:rPr>
                          <m:t>;</m:t>
                        </m:r>
                        <m:r>
                          <a:rPr lang="nl-NL" b="0" i="1" smtClean="0">
                            <a:solidFill>
                              <a:srgbClr val="F16682"/>
                            </a:solidFill>
                            <a:latin typeface="Cambria Math" panose="02040503050406030204" pitchFamily="18" charset="0"/>
                          </a:rPr>
                          <m:t>𝑔𝑒𝑜</m:t>
                        </m:r>
                        <m:r>
                          <a:rPr lang="nl-NL" b="0" i="1" smtClean="0">
                            <a:solidFill>
                              <a:srgbClr val="F16682"/>
                            </a:solidFill>
                            <a:latin typeface="Cambria Math" panose="02040503050406030204" pitchFamily="18" charset="0"/>
                          </a:rPr>
                          <m:t>_</m:t>
                        </m:r>
                        <m:r>
                          <a:rPr lang="nl-NL" b="0" i="1" smtClean="0">
                            <a:solidFill>
                              <a:srgbClr val="F16682"/>
                            </a:solidFill>
                            <a:latin typeface="Cambria Math" panose="02040503050406030204" pitchFamily="18" charset="0"/>
                          </a:rPr>
                          <m:t>𝑖𝑛𝑡</m:t>
                        </m:r>
                        <m:r>
                          <a:rPr lang="nl-NL" i="1">
                            <a:solidFill>
                              <a:srgbClr val="F16682"/>
                            </a:solidFill>
                            <a:latin typeface="Cambria Math" panose="02040503050406030204" pitchFamily="18" charset="0"/>
                          </a:rPr>
                          <m:t>;</m:t>
                        </m:r>
                        <m:r>
                          <a:rPr lang="nl-NL" i="1">
                            <a:solidFill>
                              <a:srgbClr val="F16682"/>
                            </a:solidFill>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sSub>
                      <m:sSubPr>
                        <m:ctrlPr>
                          <a:rPr lang="pt-BR" i="1" smtClean="0">
                            <a:solidFill>
                              <a:srgbClr val="F16682"/>
                            </a:solidFill>
                            <a:latin typeface="Cambria Math" panose="02040503050406030204" pitchFamily="18" charset="0"/>
                          </a:rPr>
                        </m:ctrlPr>
                      </m:sSubPr>
                      <m:e>
                        <m:r>
                          <a:rPr lang="nl-NL" i="1" smtClean="0">
                            <a:solidFill>
                              <a:schemeClr val="tx1"/>
                            </a:solidFill>
                            <a:latin typeface="Cambria Math" panose="02040503050406030204" pitchFamily="18" charset="0"/>
                          </a:rPr>
                          <m:t>−</m:t>
                        </m:r>
                        <m:r>
                          <a:rPr lang="nl-NL" b="0" i="1" smtClean="0">
                            <a:solidFill>
                              <a:srgbClr val="1EBCC5"/>
                            </a:solidFill>
                            <a:latin typeface="Cambria Math" panose="02040503050406030204" pitchFamily="18" charset="0"/>
                          </a:rPr>
                          <m:t>0,67</m:t>
                        </m:r>
                        <m:r>
                          <a:rPr lang="nl-NL" i="1" smtClean="0">
                            <a:solidFill>
                              <a:srgbClr val="F16682"/>
                            </a:solidFill>
                            <a:latin typeface="Cambria Math" panose="02040503050406030204" pitchFamily="18" charset="0"/>
                          </a:rPr>
                          <m:t> </m:t>
                        </m:r>
                        <m:r>
                          <a:rPr lang="nl-NL" i="1" smtClean="0">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𝐾</m:t>
                        </m:r>
                        <m:r>
                          <a:rPr lang="nl-NL" i="1">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ea typeface="Cambria Math" panose="02040503050406030204" pitchFamily="18" charset="0"/>
                          </a:rPr>
                          <m:t>𝑚</m:t>
                        </m:r>
                        <m:r>
                          <a:rPr lang="nl-NL" b="0" i="1" smtClean="0">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m:t>
                        </m:r>
                        <m:r>
                          <a:rPr lang="nl-NL" i="1">
                            <a:solidFill>
                              <a:srgbClr val="F16682"/>
                            </a:solidFill>
                            <a:latin typeface="Cambria Math" panose="02040503050406030204" pitchFamily="18" charset="0"/>
                            <a:ea typeface="Cambria Math" panose="02040503050406030204" pitchFamily="18" charset="0"/>
                          </a:rPr>
                          <m:t>𝑈</m:t>
                        </m:r>
                      </m:e>
                      <m:sub>
                        <m:r>
                          <a:rPr lang="nl-NL" i="1">
                            <a:solidFill>
                              <a:srgbClr val="F16682"/>
                            </a:solidFill>
                            <a:latin typeface="Cambria Math" panose="02040503050406030204" pitchFamily="18" charset="0"/>
                          </a:rPr>
                          <m:t>𝑔𝑒</m:t>
                        </m:r>
                        <m:r>
                          <a:rPr lang="nl-NL" b="0" i="1" smtClean="0">
                            <a:solidFill>
                              <a:srgbClr val="F16682"/>
                            </a:solidFill>
                            <a:latin typeface="Cambria Math" panose="02040503050406030204" pitchFamily="18" charset="0"/>
                          </a:rPr>
                          <m:t>𝑜</m:t>
                        </m:r>
                        <m:r>
                          <a:rPr lang="nl-NL" b="0" i="1" smtClean="0">
                            <a:solidFill>
                              <a:srgbClr val="F16682"/>
                            </a:solidFill>
                            <a:latin typeface="Cambria Math" panose="02040503050406030204" pitchFamily="18" charset="0"/>
                          </a:rPr>
                          <m:t>_</m:t>
                        </m:r>
                        <m:r>
                          <a:rPr lang="nl-NL" b="0" i="1" smtClean="0">
                            <a:solidFill>
                              <a:srgbClr val="F16682"/>
                            </a:solidFill>
                            <a:latin typeface="Cambria Math" panose="02040503050406030204" pitchFamily="18" charset="0"/>
                          </a:rPr>
                          <m:t>𝑖𝑛𝑡</m:t>
                        </m:r>
                        <m:r>
                          <a:rPr lang="nl-NL" b="0" i="1" smtClean="0">
                            <a:solidFill>
                              <a:srgbClr val="F16682"/>
                            </a:solidFill>
                            <a:latin typeface="Cambria Math" panose="02040503050406030204" pitchFamily="18" charset="0"/>
                          </a:rPr>
                          <m:t>;</m:t>
                        </m:r>
                        <m:r>
                          <a:rPr lang="nl-NL" i="1">
                            <a:solidFill>
                              <a:srgbClr val="F16682"/>
                            </a:solidFill>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m:t>
                    </m:r>
                  </m:oMath>
                </a14:m>
                <a:r>
                  <a:rPr lang="nl-NL"/>
                  <a:t>, </a:t>
                </a:r>
                <a:r>
                  <a:rPr lang="nl-NL" err="1"/>
                  <a:t>the</a:t>
                </a:r>
                <a:r>
                  <a:rPr lang="nl-NL"/>
                  <a:t> </a:t>
                </a:r>
                <a:r>
                  <a:rPr lang="nl-NL" err="1"/>
                  <a:t>effective</a:t>
                </a:r>
                <a:r>
                  <a:rPr lang="nl-NL"/>
                  <a:t> outdoor </a:t>
                </a:r>
                <a:r>
                  <a:rPr lang="nl-NL" err="1"/>
                  <a:t>temperature</a:t>
                </a:r>
                <a:r>
                  <a:rPr lang="nl-NL"/>
                  <a:t> at time t</a:t>
                </a:r>
                <a:endParaRPr lang="nl-NL" baseline="-25000">
                  <a:solidFill>
                    <a:schemeClr val="bg1">
                      <a:lumMod val="50000"/>
                    </a:schemeClr>
                  </a:solidFill>
                </a:endParaRPr>
              </a:p>
              <a:p>
                <a:pPr marL="901700" indent="-901700">
                  <a:lnSpc>
                    <a:spcPct val="120000"/>
                  </a:lnSpc>
                  <a:buFont typeface="+mj-lt"/>
                  <a:buAutoNum type="arabicPeriod"/>
                </a:pPr>
                <a14:m>
                  <m:oMath xmlns:m="http://schemas.openxmlformats.org/officeDocument/2006/math">
                    <m:sSub>
                      <m:sSubPr>
                        <m:ctrlPr>
                          <a:rPr lang="pt-BR" i="1" smtClean="0">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𝑜𝑢𝑡</m:t>
                        </m:r>
                        <m:r>
                          <a:rPr lang="nl-NL" b="0" i="1" smtClean="0">
                            <a:solidFill>
                              <a:schemeClr val="accent5"/>
                            </a:solidFill>
                            <a:latin typeface="Cambria Math" panose="02040503050406030204" pitchFamily="18" charset="0"/>
                          </a:rPr>
                          <m:t>;</m:t>
                        </m:r>
                        <m:r>
                          <a:rPr lang="nl-NL" b="0" i="1" smtClean="0">
                            <a:solidFill>
                              <a:schemeClr val="accent5"/>
                            </a:solidFill>
                            <a:latin typeface="Cambria Math" panose="02040503050406030204" pitchFamily="18" charset="0"/>
                          </a:rPr>
                          <m:t>𝑔𝑒𝑜</m:t>
                        </m:r>
                        <m:r>
                          <a:rPr lang="nl-NL" b="0" i="1" smtClean="0">
                            <a:solidFill>
                              <a:schemeClr val="accent5"/>
                            </a:solidFill>
                            <a:latin typeface="Cambria Math" panose="02040503050406030204" pitchFamily="18" charset="0"/>
                          </a:rPr>
                          <m:t>_</m:t>
                        </m:r>
                        <m:r>
                          <a:rPr lang="nl-NL" b="0" i="1" smtClean="0">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outdoor </a:t>
                </a:r>
                <a:r>
                  <a:rPr lang="nl-NL" err="1">
                    <a:solidFill>
                      <a:schemeClr val="accent5"/>
                    </a:solidFill>
                  </a:rPr>
                  <a:t>temperature</a:t>
                </a:r>
                <a:r>
                  <a:rPr lang="nl-NL">
                    <a:solidFill>
                      <a:schemeClr val="accent5"/>
                    </a:solidFill>
                  </a:rPr>
                  <a:t>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marL="901700" indent="-901700">
                  <a:buFont typeface="+mj-lt"/>
                  <a:buAutoNum type="arabicPeriod"/>
                </a:pP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ea typeface="Cambria Math" panose="02040503050406030204" pitchFamily="18" charset="0"/>
                          </a:rPr>
                          <m:t>𝑈</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𝑠</m:t>
                    </m:r>
                    <m:r>
                      <a:rPr lang="nl-NL" i="1">
                        <a:solidFill>
                          <a:schemeClr val="accent5"/>
                        </a:solidFill>
                        <a:latin typeface="Cambria Math" panose="02040503050406030204" pitchFamily="18" charset="0"/>
                      </a:rPr>
                      <m:t>]</m:t>
                    </m:r>
                  </m:oMath>
                </a14:m>
                <a:r>
                  <a:rPr lang="nl-NL">
                    <a:solidFill>
                      <a:schemeClr val="accent5"/>
                    </a:solidFill>
                  </a:rPr>
                  <a:t>,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wind speed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marL="901700" indent="-901700">
                  <a:buFont typeface="+mj-lt"/>
                  <a:buAutoNum type="arabicPeriod"/>
                </a:pPr>
                <a14:m>
                  <m:oMath xmlns:m="http://schemas.openxmlformats.org/officeDocument/2006/math">
                    <m:sSub>
                      <m:sSubPr>
                        <m:ctrlPr>
                          <a:rPr lang="nl-NL" i="1" dirty="0" smtClean="0">
                            <a:latin typeface="Cambria Math" panose="02040503050406030204" pitchFamily="18" charset="0"/>
                            <a:ea typeface="Cambria Math" panose="02040503050406030204" pitchFamily="18" charset="0"/>
                          </a:rPr>
                        </m:ctrlPr>
                      </m:sSubPr>
                      <m:e>
                        <m:r>
                          <a:rPr lang="nl-NL" i="1" dirty="0" smtClean="0">
                            <a:latin typeface="Cambria Math" panose="02040503050406030204" pitchFamily="18" charset="0"/>
                            <a:ea typeface="Cambria Math" panose="02040503050406030204" pitchFamily="18" charset="0"/>
                          </a:rPr>
                          <m:t>∆</m:t>
                        </m:r>
                        <m:r>
                          <a:rPr lang="nl-NL" b="0" i="1" dirty="0" smtClean="0">
                            <a:latin typeface="Cambria Math" panose="02040503050406030204" pitchFamily="18" charset="0"/>
                            <a:ea typeface="Cambria Math" panose="02040503050406030204" pitchFamily="18" charset="0"/>
                          </a:rPr>
                          <m:t>𝑄</m:t>
                        </m:r>
                      </m:e>
                      <m:sub>
                        <m:r>
                          <a:rPr lang="nl-NL" b="0" i="1" smtClean="0">
                            <a:latin typeface="Cambria Math" panose="02040503050406030204" pitchFamily="18" charset="0"/>
                            <a:ea typeface="Cambria Math" panose="02040503050406030204" pitchFamily="18" charset="0"/>
                          </a:rPr>
                          <m:t>𝑔𝑎𝑖𝑛</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𝑡</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b="0" i="0" dirty="0" smtClean="0"/>
                      <m:t>, </m:t>
                    </m:r>
                    <m:r>
                      <m:rPr>
                        <m:nor/>
                      </m:rPr>
                      <a:rPr lang="nl-NL" b="0" i="0" dirty="0" smtClean="0"/>
                      <m:t>the</m:t>
                    </m:r>
                    <m:r>
                      <m:rPr>
                        <m:nor/>
                      </m:rPr>
                      <a:rPr lang="nl-NL" b="0" i="0" dirty="0" smtClean="0"/>
                      <m:t> </m:t>
                    </m:r>
                    <m:r>
                      <m:rPr>
                        <m:nor/>
                      </m:rPr>
                      <a:rPr lang="nl-NL" b="0" i="0" dirty="0" smtClean="0"/>
                      <m:t>heat</m:t>
                    </m:r>
                    <m:r>
                      <m:rPr>
                        <m:nor/>
                      </m:rPr>
                      <a:rPr lang="nl-NL" b="0" i="0" dirty="0" smtClean="0"/>
                      <m:t> </m:t>
                    </m:r>
                    <m:r>
                      <m:rPr>
                        <m:nor/>
                      </m:rPr>
                      <a:rPr lang="nl-NL" b="0" i="0" dirty="0" smtClean="0"/>
                      <m:t>gain</m:t>
                    </m:r>
                    <m:r>
                      <m:rPr>
                        <m:nor/>
                      </m:rPr>
                      <a:rPr lang="nl-NL" b="0" i="0" dirty="0" smtClean="0"/>
                      <m:t> </m:t>
                    </m:r>
                    <m:r>
                      <m:rPr>
                        <m:nor/>
                      </m:rPr>
                      <a:rPr lang="nl-NL" dirty="0"/>
                      <m:t>f</m:t>
                    </m:r>
                    <m:r>
                      <m:rPr>
                        <m:nor/>
                      </m:rPr>
                      <a:rPr lang="nl-NL" dirty="0" smtClean="0"/>
                      <m:t>rom</m:t>
                    </m:r>
                    <m:r>
                      <m:rPr>
                        <m:nor/>
                      </m:rPr>
                      <a:rPr lang="nl-NL" dirty="0" smtClean="0"/>
                      <m:t> </m:t>
                    </m:r>
                    <m:r>
                      <m:rPr>
                        <m:nor/>
                      </m:rPr>
                      <a:rPr lang="nl-NL" dirty="0"/>
                      <m:t>time</m:t>
                    </m:r>
                    <m:r>
                      <m:rPr>
                        <m:nor/>
                      </m:rPr>
                      <a:rPr lang="nl-NL" dirty="0"/>
                      <m:t> </m:t>
                    </m:r>
                    <m:r>
                      <m:rPr>
                        <m:nor/>
                      </m:rPr>
                      <a:rPr lang="nl-NL" dirty="0"/>
                      <m:t>t</m:t>
                    </m:r>
                    <m:r>
                      <m:rPr>
                        <m:nor/>
                      </m:rPr>
                      <a:rPr lang="nl-NL" dirty="0"/>
                      <m:t> </m:t>
                    </m:r>
                    <m:r>
                      <m:rPr>
                        <m:nor/>
                      </m:rPr>
                      <a:rPr lang="nl-NL" dirty="0"/>
                      <m:t>to</m:t>
                    </m:r>
                    <m:r>
                      <m:rPr>
                        <m:nor/>
                      </m:rPr>
                      <a:rPr lang="nl-NL" dirty="0"/>
                      <m:t> </m:t>
                    </m:r>
                    <m:r>
                      <m:rPr>
                        <m:nor/>
                      </m:rPr>
                      <a:rPr lang="nl-NL" dirty="0"/>
                      <m:t>time</m:t>
                    </m:r>
                    <m:r>
                      <m:rPr>
                        <m:nor/>
                      </m:rPr>
                      <a:rPr lang="nl-NL" dirty="0"/>
                      <m:t> </m:t>
                    </m:r>
                    <m:r>
                      <m:rPr>
                        <m:nor/>
                      </m:rPr>
                      <a:rPr lang="nl-NL" dirty="0"/>
                      <m:t>t</m:t>
                    </m:r>
                    <m:r>
                      <m:rPr>
                        <m:nor/>
                      </m:rPr>
                      <a:rPr lang="nl-NL" dirty="0"/>
                      <m:t>+</m:t>
                    </m:r>
                    <m:r>
                      <m:rPr>
                        <m:nor/>
                      </m:rPr>
                      <a:rPr lang="el-GR" dirty="0">
                        <a:latin typeface="Calibri" panose="020F0502020204030204" pitchFamily="34" charset="0"/>
                        <a:cs typeface="Calibri" panose="020F0502020204030204" pitchFamily="34" charset="0"/>
                      </a:rPr>
                      <m:t>Δ</m:t>
                    </m:r>
                    <m:r>
                      <m:rPr>
                        <m:nor/>
                      </m:rPr>
                      <a:rPr lang="nl-NL" dirty="0">
                        <a:latin typeface="Calibri" panose="020F0502020204030204" pitchFamily="34" charset="0"/>
                        <a:cs typeface="Calibri" panose="020F0502020204030204" pitchFamily="34" charset="0"/>
                      </a:rPr>
                      <m:t>t</m:t>
                    </m:r>
                  </m:oMath>
                </a14:m>
                <a:r>
                  <a:rPr lang="nl-NL"/>
                  <a:t> (</a:t>
                </a:r>
                <a:r>
                  <a:rPr lang="nl-NL" err="1"/>
                  <a:t>see</a:t>
                </a:r>
                <a:r>
                  <a:rPr lang="nl-NL"/>
                  <a:t> next slide)</a:t>
                </a:r>
              </a:p>
              <a:p>
                <a:pPr marL="901700" indent="-901700">
                  <a:buFont typeface="+mj-lt"/>
                  <a:buAutoNum type="arabicPeriod"/>
                </a:pPr>
                <a14:m>
                  <m:oMath xmlns:m="http://schemas.openxmlformats.org/officeDocument/2006/math">
                    <m:sSub>
                      <m:sSubPr>
                        <m:ctrlPr>
                          <a:rPr lang="nl-NL" i="1" dirty="0" smtClean="0">
                            <a:solidFill>
                              <a:srgbClr val="B1D249"/>
                            </a:solidFill>
                            <a:latin typeface="Cambria Math" panose="02040503050406030204" pitchFamily="18" charset="0"/>
                            <a:ea typeface="Cambria Math" panose="02040503050406030204" pitchFamily="18" charset="0"/>
                          </a:rPr>
                        </m:ctrlPr>
                      </m:sSubPr>
                      <m:e>
                        <m:r>
                          <a:rPr lang="pt-BR" i="1" dirty="0">
                            <a:solidFill>
                              <a:srgbClr val="B1D249"/>
                            </a:solidFill>
                            <a:latin typeface="Cambria Math" panose="02040503050406030204" pitchFamily="18" charset="0"/>
                          </a:rPr>
                          <m:t>𝜏</m:t>
                        </m:r>
                      </m:e>
                      <m:sub>
                        <m:r>
                          <a:rPr lang="nl-NL" b="0" i="1" dirty="0" smtClean="0">
                            <a:solidFill>
                              <a:srgbClr val="B1D249"/>
                            </a:solidFill>
                            <a:latin typeface="Cambria Math" panose="02040503050406030204" pitchFamily="18" charset="0"/>
                            <a:ea typeface="Cambria Math" panose="02040503050406030204" pitchFamily="18" charset="0"/>
                          </a:rPr>
                          <m:t>𝑒𝑓𝑓</m:t>
                        </m:r>
                      </m:sub>
                    </m:sSub>
                    <m:d>
                      <m:dPr>
                        <m:begChr m:val="["/>
                        <m:endChr m:val="]"/>
                        <m:ctrlPr>
                          <a:rPr lang="nl-NL" i="1" dirty="0" smtClean="0">
                            <a:solidFill>
                              <a:srgbClr val="B1D249"/>
                            </a:solidFill>
                            <a:latin typeface="Cambria Math" panose="02040503050406030204" pitchFamily="18" charset="0"/>
                            <a:ea typeface="Cambria Math" panose="02040503050406030204" pitchFamily="18" charset="0"/>
                          </a:rPr>
                        </m:ctrlPr>
                      </m:dPr>
                      <m:e>
                        <m:r>
                          <a:rPr lang="nl-NL" b="0" i="1" dirty="0" smtClean="0">
                            <a:solidFill>
                              <a:srgbClr val="B1D249"/>
                            </a:solidFill>
                            <a:latin typeface="Cambria Math" panose="02040503050406030204" pitchFamily="18" charset="0"/>
                            <a:ea typeface="Cambria Math" panose="02040503050406030204" pitchFamily="18" charset="0"/>
                          </a:rPr>
                          <m:t>𝑠</m:t>
                        </m:r>
                      </m:e>
                    </m:d>
                  </m:oMath>
                </a14:m>
                <a:r>
                  <a:rPr lang="nl-NL">
                    <a:solidFill>
                      <a:srgbClr val="B1D249"/>
                    </a:solidFill>
                  </a:rPr>
                  <a:t>, </a:t>
                </a:r>
                <a:r>
                  <a:rPr lang="nl-NL" err="1">
                    <a:solidFill>
                      <a:srgbClr val="B1D249"/>
                    </a:solidFill>
                  </a:rPr>
                  <a:t>the</a:t>
                </a:r>
                <a:r>
                  <a:rPr lang="nl-NL">
                    <a:solidFill>
                      <a:srgbClr val="B1D249"/>
                    </a:solidFill>
                  </a:rPr>
                  <a:t> </a:t>
                </a:r>
                <a:r>
                  <a:rPr lang="nl-NL" err="1">
                    <a:solidFill>
                      <a:srgbClr val="B1D249"/>
                    </a:solidFill>
                  </a:rPr>
                  <a:t>effective</a:t>
                </a:r>
                <a:r>
                  <a:rPr lang="nl-NL">
                    <a:solidFill>
                      <a:srgbClr val="B1D249"/>
                    </a:solidFill>
                  </a:rPr>
                  <a:t> </a:t>
                </a:r>
                <a:r>
                  <a:rPr lang="nl-NL" err="1">
                    <a:solidFill>
                      <a:srgbClr val="B1D249"/>
                    </a:solidFill>
                  </a:rPr>
                  <a:t>thermal</a:t>
                </a:r>
                <a:r>
                  <a:rPr lang="nl-NL">
                    <a:solidFill>
                      <a:srgbClr val="B1D249"/>
                    </a:solidFill>
                  </a:rPr>
                  <a:t> </a:t>
                </a:r>
                <a:r>
                  <a:rPr lang="nl-NL" err="1">
                    <a:solidFill>
                      <a:srgbClr val="B1D249"/>
                    </a:solidFill>
                  </a:rPr>
                  <a:t>inertia</a:t>
                </a:r>
                <a:r>
                  <a:rPr lang="nl-NL">
                    <a:solidFill>
                      <a:srgbClr val="B1D249"/>
                    </a:solidFill>
                  </a:rPr>
                  <a:t>, a building model parameter</a:t>
                </a:r>
              </a:p>
              <a:p>
                <a:pPr marL="901700" indent="-901700">
                  <a:buFont typeface="+mj-lt"/>
                  <a:buAutoNum type="arabicPeriod"/>
                </a:pPr>
                <a14:m>
                  <m:oMath xmlns:m="http://schemas.openxmlformats.org/officeDocument/2006/math">
                    <m:r>
                      <a:rPr lang="nl-NL" i="1" dirty="0" smtClean="0">
                        <a:solidFill>
                          <a:srgbClr val="B1D249"/>
                        </a:solidFill>
                        <a:latin typeface="Cambria Math" panose="02040503050406030204" pitchFamily="18" charset="0"/>
                      </a:rPr>
                      <m:t>𝐶</m:t>
                    </m:r>
                    <m:r>
                      <a:rPr lang="nl-NL" i="1" baseline="-25000" dirty="0" err="1" smtClean="0">
                        <a:solidFill>
                          <a:srgbClr val="B1D249"/>
                        </a:solidFill>
                        <a:latin typeface="Cambria Math" panose="02040503050406030204" pitchFamily="18" charset="0"/>
                      </a:rPr>
                      <m:t>𝑒𝑓𝑓</m:t>
                    </m:r>
                    <m:d>
                      <m:dPr>
                        <m:begChr m:val="["/>
                        <m:endChr m:val="]"/>
                        <m:ctrlPr>
                          <a:rPr lang="nl-NL" i="1" dirty="0" smtClean="0">
                            <a:solidFill>
                              <a:schemeClr val="bg1">
                                <a:lumMod val="50000"/>
                              </a:schemeClr>
                            </a:solidFill>
                            <a:latin typeface="Cambria Math" panose="02040503050406030204" pitchFamily="18" charset="0"/>
                          </a:rPr>
                        </m:ctrlPr>
                      </m:dPr>
                      <m:e>
                        <m:r>
                          <a:rPr lang="nl-NL" i="1" dirty="0">
                            <a:solidFill>
                              <a:schemeClr val="bg1">
                                <a:lumMod val="50000"/>
                              </a:schemeClr>
                            </a:solidFill>
                            <a:latin typeface="Cambria Math" panose="02040503050406030204" pitchFamily="18" charset="0"/>
                          </a:rPr>
                          <m:t>𝐽</m:t>
                        </m:r>
                        <m:r>
                          <a:rPr lang="nl-NL" i="1" dirty="0">
                            <a:solidFill>
                              <a:schemeClr val="bg1">
                                <a:lumMod val="50000"/>
                              </a:schemeClr>
                            </a:solidFill>
                            <a:latin typeface="Cambria Math" panose="02040503050406030204" pitchFamily="18" charset="0"/>
                          </a:rPr>
                          <m:t>/</m:t>
                        </m:r>
                        <m:r>
                          <a:rPr lang="nl-NL" i="1" dirty="0">
                            <a:solidFill>
                              <a:schemeClr val="bg1">
                                <a:lumMod val="50000"/>
                              </a:schemeClr>
                            </a:solidFill>
                            <a:latin typeface="Cambria Math" panose="02040503050406030204" pitchFamily="18" charset="0"/>
                          </a:rPr>
                          <m:t>𝐾</m:t>
                        </m:r>
                      </m:e>
                    </m:d>
                    <m:r>
                      <a:rPr lang="pt-BR" i="1" dirty="0">
                        <a:solidFill>
                          <a:schemeClr val="tx1"/>
                        </a:solidFill>
                        <a:latin typeface="Cambria Math" panose="02040503050406030204" pitchFamily="18" charset="0"/>
                      </a:rPr>
                      <m:t>=</m:t>
                    </m:r>
                    <m:r>
                      <a:rPr lang="pt-BR" i="1" dirty="0" smtClean="0">
                        <a:solidFill>
                          <a:srgbClr val="B1D249"/>
                        </a:solidFill>
                        <a:latin typeface="Cambria Math" panose="02040503050406030204" pitchFamily="18" charset="0"/>
                      </a:rPr>
                      <m:t>𝐻</m:t>
                    </m:r>
                    <m:r>
                      <a:rPr lang="nl-NL" b="0" i="1" dirty="0" smtClean="0">
                        <a:solidFill>
                          <a:schemeClr val="tx1"/>
                        </a:solidFill>
                        <a:latin typeface="Cambria Math" panose="02040503050406030204" pitchFamily="18" charset="0"/>
                      </a:rPr>
                      <m:t> </m:t>
                    </m:r>
                    <m:r>
                      <a:rPr lang="nl-NL" b="0" i="1" dirty="0" smtClean="0">
                        <a:solidFill>
                          <a:schemeClr val="bg1">
                            <a:lumMod val="50000"/>
                          </a:schemeClr>
                        </a:solidFill>
                        <a:latin typeface="Cambria Math" panose="02040503050406030204" pitchFamily="18" charset="0"/>
                      </a:rPr>
                      <m:t>[</m:t>
                    </m:r>
                    <m:r>
                      <a:rPr lang="nl-NL" b="0" i="1" dirty="0" smtClean="0">
                        <a:solidFill>
                          <a:schemeClr val="bg1">
                            <a:lumMod val="50000"/>
                          </a:schemeClr>
                        </a:solidFill>
                        <a:latin typeface="Cambria Math" panose="02040503050406030204" pitchFamily="18" charset="0"/>
                      </a:rPr>
                      <m:t>𝑊</m:t>
                    </m:r>
                    <m:r>
                      <a:rPr lang="nl-NL" b="0" i="1" dirty="0" smtClean="0">
                        <a:solidFill>
                          <a:schemeClr val="bg1">
                            <a:lumMod val="50000"/>
                          </a:schemeClr>
                        </a:solidFill>
                        <a:latin typeface="Cambria Math" panose="02040503050406030204" pitchFamily="18" charset="0"/>
                      </a:rPr>
                      <m:t>/</m:t>
                    </m:r>
                    <m:r>
                      <a:rPr lang="nl-NL" b="0" i="1" dirty="0" smtClean="0">
                        <a:solidFill>
                          <a:schemeClr val="bg1">
                            <a:lumMod val="50000"/>
                          </a:schemeClr>
                        </a:solidFill>
                        <a:latin typeface="Cambria Math" panose="02040503050406030204" pitchFamily="18" charset="0"/>
                      </a:rPr>
                      <m:t>𝐾</m:t>
                    </m:r>
                    <m:r>
                      <a:rPr lang="nl-NL" b="0" i="1" dirty="0" smtClean="0">
                        <a:solidFill>
                          <a:schemeClr val="bg1">
                            <a:lumMod val="50000"/>
                          </a:schemeClr>
                        </a:solidFill>
                        <a:latin typeface="Cambria Math" panose="02040503050406030204" pitchFamily="18" charset="0"/>
                      </a:rPr>
                      <m:t>]×</m:t>
                    </m:r>
                    <m:sSub>
                      <m:sSubPr>
                        <m:ctrlPr>
                          <a:rPr lang="nl-NL" i="1" dirty="0">
                            <a:solidFill>
                              <a:schemeClr val="tx1"/>
                            </a:solidFill>
                            <a:latin typeface="Cambria Math" panose="02040503050406030204" pitchFamily="18" charset="0"/>
                            <a:ea typeface="Cambria Math" panose="02040503050406030204" pitchFamily="18" charset="0"/>
                          </a:rPr>
                        </m:ctrlPr>
                      </m:sSubPr>
                      <m:e>
                        <m:r>
                          <a:rPr lang="pt-BR" i="1" dirty="0" smtClean="0">
                            <a:solidFill>
                              <a:srgbClr val="B1D249"/>
                            </a:solidFill>
                            <a:latin typeface="Cambria Math" panose="02040503050406030204" pitchFamily="18" charset="0"/>
                          </a:rPr>
                          <m:t>𝜏</m:t>
                        </m:r>
                      </m:e>
                      <m:sub>
                        <m:r>
                          <a:rPr lang="nl-NL" i="1" dirty="0">
                            <a:solidFill>
                              <a:schemeClr val="tx1"/>
                            </a:solidFill>
                            <a:latin typeface="Cambria Math" panose="02040503050406030204" pitchFamily="18" charset="0"/>
                            <a:ea typeface="Cambria Math" panose="02040503050406030204" pitchFamily="18" charset="0"/>
                          </a:rPr>
                          <m:t>𝑒𝑓𝑓</m:t>
                        </m:r>
                      </m:sub>
                    </m:sSub>
                    <m:d>
                      <m:dPr>
                        <m:begChr m:val="["/>
                        <m:endChr m:val="]"/>
                        <m:ctrlPr>
                          <a:rPr lang="nl-NL"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b="0" i="1" dirty="0" smtClean="0">
                            <a:solidFill>
                              <a:schemeClr val="bg1">
                                <a:lumMod val="50000"/>
                              </a:schemeClr>
                            </a:solidFill>
                            <a:latin typeface="Cambria Math" panose="02040503050406030204" pitchFamily="18" charset="0"/>
                            <a:ea typeface="Cambria Math" panose="02040503050406030204" pitchFamily="18" charset="0"/>
                          </a:rPr>
                          <m:t>𝑠</m:t>
                        </m:r>
                      </m:e>
                    </m:d>
                  </m:oMath>
                </a14:m>
                <a:r>
                  <a:rPr lang="nl-NL">
                    <a:solidFill>
                      <a:srgbClr val="B1D249"/>
                    </a:solidFill>
                  </a:rPr>
                  <a:t>, </a:t>
                </a:r>
                <a:r>
                  <a:rPr lang="nl-NL" err="1">
                    <a:solidFill>
                      <a:srgbClr val="B1D249"/>
                    </a:solidFill>
                  </a:rPr>
                  <a:t>the</a:t>
                </a:r>
                <a:r>
                  <a:rPr lang="nl-NL">
                    <a:solidFill>
                      <a:srgbClr val="B1D249"/>
                    </a:solidFill>
                  </a:rPr>
                  <a:t> </a:t>
                </a:r>
                <a:r>
                  <a:rPr lang="nl-NL" err="1">
                    <a:solidFill>
                      <a:srgbClr val="B1D249"/>
                    </a:solidFill>
                  </a:rPr>
                  <a:t>effective</a:t>
                </a:r>
                <a:r>
                  <a:rPr lang="nl-NL">
                    <a:solidFill>
                      <a:srgbClr val="B1D249"/>
                    </a:solidFill>
                  </a:rPr>
                  <a:t> heat </a:t>
                </a:r>
                <a:r>
                  <a:rPr lang="nl-NL" err="1">
                    <a:solidFill>
                      <a:srgbClr val="B1D249"/>
                    </a:solidFill>
                  </a:rPr>
                  <a:t>capacity</a:t>
                </a:r>
                <a:r>
                  <a:rPr lang="nl-NL">
                    <a:solidFill>
                      <a:srgbClr val="B1D249"/>
                    </a:solidFill>
                  </a:rPr>
                  <a:t> of </a:t>
                </a:r>
                <a:r>
                  <a:rPr lang="nl-NL" err="1">
                    <a:solidFill>
                      <a:srgbClr val="B1D249"/>
                    </a:solidFill>
                  </a:rPr>
                  <a:t>the</a:t>
                </a:r>
                <a:r>
                  <a:rPr lang="nl-NL">
                    <a:solidFill>
                      <a:srgbClr val="B1D249"/>
                    </a:solidFill>
                  </a:rPr>
                  <a:t> home, a building model parameter </a:t>
                </a:r>
                <a:r>
                  <a:rPr lang="nl-NL" err="1">
                    <a:solidFill>
                      <a:srgbClr val="B1D249"/>
                    </a:solidFill>
                  </a:rPr>
                  <a:t>derived</a:t>
                </a:r>
                <a:r>
                  <a:rPr lang="nl-NL">
                    <a:solidFill>
                      <a:srgbClr val="B1D249"/>
                    </a:solidFill>
                  </a:rPr>
                  <a:t> </a:t>
                </a:r>
                <a:r>
                  <a:rPr lang="nl-NL" err="1">
                    <a:solidFill>
                      <a:srgbClr val="B1D249"/>
                    </a:solidFill>
                  </a:rPr>
                  <a:t>from</a:t>
                </a:r>
                <a:r>
                  <a:rPr lang="nl-NL">
                    <a:solidFill>
                      <a:srgbClr val="B1D249"/>
                    </a:solidFill>
                  </a:rPr>
                  <a:t> </a:t>
                </a:r>
                <a:r>
                  <a:rPr lang="nl-NL" err="1">
                    <a:solidFill>
                      <a:srgbClr val="B1D249"/>
                    </a:solidFill>
                  </a:rPr>
                  <a:t>two</a:t>
                </a:r>
                <a:r>
                  <a:rPr lang="nl-NL">
                    <a:solidFill>
                      <a:srgbClr val="B1D249"/>
                    </a:solidFill>
                  </a:rPr>
                  <a:t> </a:t>
                </a:r>
                <a:r>
                  <a:rPr lang="nl-NL" err="1">
                    <a:solidFill>
                      <a:srgbClr val="B1D249"/>
                    </a:solidFill>
                  </a:rPr>
                  <a:t>others</a:t>
                </a:r>
                <a:endParaRPr lang="nl-NL" baseline="-25000">
                  <a:solidFill>
                    <a:srgbClr val="B1D249"/>
                  </a:solidFill>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l="-377" t="-665"/>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Building model </a:t>
            </a:r>
            <a:r>
              <a:rPr lang="nl-NL" err="1"/>
              <a:t>equations</a:t>
            </a:r>
            <a:endParaRPr lang="nl-NL"/>
          </a:p>
        </p:txBody>
      </p:sp>
    </p:spTree>
    <p:extLst>
      <p:ext uri="{BB962C8B-B14F-4D97-AF65-F5344CB8AC3E}">
        <p14:creationId xmlns:p14="http://schemas.microsoft.com/office/powerpoint/2010/main" val="294917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fontScale="85000" lnSpcReduction="10000"/>
              </a:bodyPr>
              <a:lstStyle/>
              <a:p>
                <a:pPr marL="901700" indent="-901700">
                  <a:lnSpc>
                    <a:spcPct val="110000"/>
                  </a:lnSpc>
                  <a:buFont typeface="+mj-lt"/>
                  <a:buAutoNum type="arabicPeriod" startAt="13"/>
                </a:pPr>
                <a14:m>
                  <m:oMath xmlns:m="http://schemas.openxmlformats.org/officeDocument/2006/math">
                    <m:sSub>
                      <m:sSubPr>
                        <m:ctrlPr>
                          <a:rPr lang="nl-NL" sz="2800" i="1" dirty="0" smtClean="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𝑔𝑎𝑖𝑛</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r>
                          <a:rPr lang="nl-NL" sz="2800" b="0" i="1" smtClean="0">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b="0" i="1" dirty="0" smtClean="0">
                        <a:solidFill>
                          <a:schemeClr val="tx1"/>
                        </a:solidFill>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𝐶𝐻</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sSub>
                      <m:sSubPr>
                        <m:ctrlPr>
                          <a:rPr lang="nl-NL" sz="2800" i="1" dirty="0">
                            <a:latin typeface="Cambria Math" panose="02040503050406030204" pitchFamily="18" charset="0"/>
                            <a:ea typeface="Cambria Math" panose="02040503050406030204" pitchFamily="18" charset="0"/>
                          </a:rPr>
                        </m:ctrlPr>
                      </m:sSubPr>
                      <m:e>
                        <m:r>
                          <a:rPr lang="nl-NL" sz="2800" b="0" i="1" dirty="0" smtClean="0">
                            <a:latin typeface="Cambria Math" panose="02040503050406030204" pitchFamily="18" charset="0"/>
                            <a:ea typeface="Cambria Math" panose="02040503050406030204" pitchFamily="18" charset="0"/>
                          </a:rPr>
                          <m:t>+ ∆</m:t>
                        </m:r>
                        <m:r>
                          <a:rPr lang="nl-NL" sz="2800" i="1" dirty="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𝑠𝑜𝑙</m:t>
                        </m:r>
                        <m:r>
                          <a:rPr lang="nl-NL" sz="2800" i="1" smtClean="0">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a:latin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2800" b="0" i="0" dirty="0" smtClean="0"/>
                      <m:t>, </m:t>
                    </m:r>
                    <m:r>
                      <m:rPr>
                        <m:nor/>
                      </m:rPr>
                      <a:rPr lang="nl-NL" sz="2800" b="0" i="0" dirty="0" smtClean="0"/>
                      <m:t>the</m:t>
                    </m:r>
                    <m:r>
                      <m:rPr>
                        <m:nor/>
                      </m:rPr>
                      <a:rPr lang="nl-NL" sz="2800" b="0" i="0" dirty="0" smtClean="0"/>
                      <m:t> </m:t>
                    </m:r>
                    <m:r>
                      <m:rPr>
                        <m:nor/>
                      </m:rPr>
                      <a:rPr lang="nl-NL" sz="2800" b="0" i="0" dirty="0" smtClean="0"/>
                      <m:t>total</m:t>
                    </m:r>
                    <m:r>
                      <m:rPr>
                        <m:nor/>
                      </m:rPr>
                      <a:rPr lang="nl-NL" sz="2800" b="0" i="0" dirty="0" smtClean="0"/>
                      <m:t> </m:t>
                    </m:r>
                    <m:r>
                      <m:rPr>
                        <m:nor/>
                      </m:rPr>
                      <a:rPr lang="nl-NL" sz="2800" b="0" i="0" dirty="0" smtClean="0"/>
                      <m:t>heat</m:t>
                    </m:r>
                    <m:r>
                      <m:rPr>
                        <m:nor/>
                      </m:rPr>
                      <a:rPr lang="nl-NL" sz="2800" b="0" i="0" dirty="0" smtClean="0"/>
                      <m:t> </m:t>
                    </m:r>
                    <m:r>
                      <m:rPr>
                        <m:nor/>
                      </m:rPr>
                      <a:rPr lang="nl-NL" sz="2800" b="0" i="0" dirty="0" smtClean="0"/>
                      <m:t>gain</m:t>
                    </m:r>
                    <m:r>
                      <m:rPr>
                        <m:nor/>
                      </m:rPr>
                      <a:rPr lang="nl-NL" sz="2800" b="0" i="0" dirty="0" smtClean="0"/>
                      <m:t> </m:t>
                    </m:r>
                    <m:r>
                      <m:rPr>
                        <m:nor/>
                      </m:rPr>
                      <a:rPr lang="nl-NL" sz="2800" dirty="0"/>
                      <m:t>f</m:t>
                    </m:r>
                    <m:r>
                      <m:rPr>
                        <m:nor/>
                      </m:rPr>
                      <a:rPr lang="nl-NL" sz="2800" dirty="0" smtClean="0"/>
                      <m:t>rom</m:t>
                    </m:r>
                    <m:r>
                      <m:rPr>
                        <m:nor/>
                      </m:rPr>
                      <a:rPr lang="nl-NL" sz="2800" dirty="0" smtClean="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time</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p>
              <a:p>
                <a:pPr marL="901700" indent="-901700">
                  <a:lnSpc>
                    <a:spcPct val="110000"/>
                  </a:lnSpc>
                  <a:buFont typeface="+mj-lt"/>
                  <a:buAutoNum type="arabicPeriod" startAt="13"/>
                </a:pPr>
                <a14:m>
                  <m:oMath xmlns:m="http://schemas.openxmlformats.org/officeDocument/2006/math">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𝐶𝐻</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𝐺</m:t>
                        </m:r>
                      </m:e>
                      <m:sub>
                        <m:r>
                          <a:rPr lang="nl-NL" sz="2800" b="0" i="1" dirty="0" smtClean="0">
                            <a:latin typeface="Cambria Math" panose="02040503050406030204" pitchFamily="18" charset="0"/>
                            <a:ea typeface="Cambria Math" panose="02040503050406030204" pitchFamily="18" charset="0"/>
                          </a:rPr>
                          <m:t>𝐶𝐻</m:t>
                        </m:r>
                        <m:r>
                          <a:rPr lang="nl-NL" sz="2800" b="0" i="1" dirty="0" smtClean="0">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𝑁𝑚</m:t>
                        </m:r>
                        <m:r>
                          <a:rPr lang="nl-NL" sz="2800" b="0" i="1" baseline="30000" dirty="0" smtClean="0">
                            <a:solidFill>
                              <a:schemeClr val="bg1">
                                <a:lumMod val="50000"/>
                              </a:schemeClr>
                            </a:solidFill>
                            <a:latin typeface="Cambria Math" panose="02040503050406030204" pitchFamily="18" charset="0"/>
                            <a:ea typeface="Cambria Math" panose="02040503050406030204" pitchFamily="18" charset="0"/>
                          </a:rPr>
                          <m:t>3</m:t>
                        </m:r>
                      </m:e>
                    </m:d>
                    <m:r>
                      <a:rPr lang="nl-NL" sz="2800" i="1" dirty="0" smtClean="0">
                        <a:solidFill>
                          <a:schemeClr val="tx1"/>
                        </a:solidFill>
                        <a:latin typeface="Cambria Math" panose="02040503050406030204" pitchFamily="18" charset="0"/>
                        <a:ea typeface="Cambria Math" panose="02040503050406030204" pitchFamily="18" charset="0"/>
                      </a:rPr>
                      <m:t>×</m:t>
                    </m:r>
                    <m:r>
                      <m:rPr>
                        <m:nor/>
                      </m:rPr>
                      <a:rPr lang="el-GR" sz="2800" i="1" dirty="0" smtClean="0">
                        <a:solidFill>
                          <a:srgbClr val="B1D249"/>
                        </a:solidFill>
                        <a:latin typeface="Cambria Math" panose="02040503050406030204" pitchFamily="18" charset="0"/>
                        <a:ea typeface="Cambria Math" panose="02040503050406030204" pitchFamily="18" charset="0"/>
                      </a:rPr>
                      <m:t>η</m:t>
                    </m:r>
                    <m:r>
                      <m:rPr>
                        <m:nor/>
                      </m:rPr>
                      <a:rPr lang="nl-NL" sz="2800" b="0" i="1" baseline="-50000" dirty="0" smtClean="0">
                        <a:solidFill>
                          <a:srgbClr val="B1D249"/>
                        </a:solidFill>
                        <a:latin typeface="Cambria Math" panose="02040503050406030204" pitchFamily="18" charset="0"/>
                        <a:ea typeface="Cambria Math" panose="02040503050406030204" pitchFamily="18" charset="0"/>
                      </a:rPr>
                      <m:t>hs</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m:t>
                    </m:r>
                    <m:r>
                      <m:rPr>
                        <m:nor/>
                      </m:rPr>
                      <a:rPr lang="nl-NL" sz="2800" b="0" i="1" baseline="-50000" dirty="0" smtClean="0">
                        <a:solidFill>
                          <a:srgbClr val="B1D249"/>
                        </a:solidFill>
                        <a:latin typeface="Cambria Math" panose="02040503050406030204" pitchFamily="18" charset="0"/>
                        <a:ea typeface="Cambria Math" panose="02040503050406030204" pitchFamily="18" charset="0"/>
                      </a:rPr>
                      <m:t>CH</m:t>
                    </m:r>
                    <m:r>
                      <a:rPr lang="nl-NL" sz="2800" i="1" dirty="0" smtClean="0">
                        <a:latin typeface="Cambria Math" panose="02040503050406030204" pitchFamily="18" charset="0"/>
                        <a:ea typeface="Cambria Math" panose="02040503050406030204" pitchFamily="18" charset="0"/>
                      </a:rPr>
                      <m:t> </m:t>
                    </m:r>
                    <m:d>
                      <m:dPr>
                        <m:begChr m:val="["/>
                        <m:endChr m:val="]"/>
                        <m:ctrlPr>
                          <a:rPr lang="nl-NL" sz="28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e>
                    </m:d>
                    <m:r>
                      <a:rPr lang="nl-NL" sz="2800" i="1" dirty="0">
                        <a:latin typeface="Cambria Math" panose="02040503050406030204" pitchFamily="18" charset="0"/>
                        <a:ea typeface="Cambria Math" panose="02040503050406030204" pitchFamily="18" charset="0"/>
                      </a:rPr>
                      <m:t>×</m:t>
                    </m:r>
                    <m:r>
                      <a:rPr lang="nl-NL" sz="2800" b="0" i="1" dirty="0" smtClean="0">
                        <a:solidFill>
                          <a:srgbClr val="1EBCC5"/>
                        </a:solidFill>
                        <a:latin typeface="Cambria Math" panose="02040503050406030204" pitchFamily="18" charset="0"/>
                        <a:ea typeface="Cambria Math" panose="02040503050406030204" pitchFamily="18" charset="0"/>
                      </a:rPr>
                      <m:t>h</m:t>
                    </m:r>
                    <m:r>
                      <a:rPr lang="nl-NL" sz="2800" b="0" i="1" baseline="-25000" dirty="0" smtClean="0">
                        <a:solidFill>
                          <a:srgbClr val="1EBCC5"/>
                        </a:solidFill>
                        <a:latin typeface="Cambria Math" panose="02040503050406030204" pitchFamily="18" charset="0"/>
                        <a:ea typeface="Cambria Math" panose="02040503050406030204" pitchFamily="18" charset="0"/>
                      </a:rPr>
                      <m:t>𝑠𝑢𝑝</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𝐽</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e>
                    </m:d>
                    <m:sSub>
                      <m:sSubPr>
                        <m:ctrlPr>
                          <a:rPr lang="nl-NL" sz="2800" i="1" dirty="0">
                            <a:latin typeface="Cambria Math" panose="02040503050406030204" pitchFamily="18" charset="0"/>
                            <a:ea typeface="Cambria Math" panose="02040503050406030204" pitchFamily="18" charset="0"/>
                          </a:rPr>
                        </m:ctrlPr>
                      </m:sSubPr>
                      <m:e>
                        <m:r>
                          <a:rPr lang="nl-NL" sz="2800" b="0" i="1" dirty="0" smtClean="0">
                            <a:latin typeface="Cambria Math" panose="02040503050406030204" pitchFamily="18" charset="0"/>
                            <a:ea typeface="Cambria Math" panose="02040503050406030204" pitchFamily="18" charset="0"/>
                          </a:rPr>
                          <m:t>+ </m:t>
                        </m:r>
                        <m:r>
                          <a:rPr lang="nl-NL" sz="2800" i="1" dirty="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𝐸</m:t>
                        </m:r>
                      </m:e>
                      <m:sub>
                        <m:r>
                          <a:rPr lang="nl-NL" sz="2800" i="1" dirty="0">
                            <a:latin typeface="Cambria Math" panose="02040503050406030204" pitchFamily="18" charset="0"/>
                            <a:ea typeface="Cambria Math" panose="02040503050406030204" pitchFamily="18" charset="0"/>
                          </a:rPr>
                          <m:t>𝐶𝐻</m:t>
                        </m:r>
                        <m:r>
                          <a:rPr lang="nl-NL" sz="2800" i="1" dirty="0">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a:rPr lang="nl-NL" sz="2800" i="1" dirty="0">
                        <a:latin typeface="Cambria Math" panose="02040503050406030204" pitchFamily="18" charset="0"/>
                        <a:ea typeface="Cambria Math" panose="02040503050406030204" pitchFamily="18" charset="0"/>
                      </a:rPr>
                      <m:t>×</m:t>
                    </m:r>
                    <m:r>
                      <m:rPr>
                        <m:nor/>
                      </m:rPr>
                      <a:rPr lang="nl-NL" sz="2800" i="1" dirty="0" smtClean="0">
                        <a:solidFill>
                          <a:srgbClr val="B1D249"/>
                        </a:solidFill>
                        <a:latin typeface="Cambria Math" panose="02040503050406030204" pitchFamily="18" charset="0"/>
                        <a:ea typeface="Cambria Math" panose="02040503050406030204" pitchFamily="18" charset="0"/>
                      </a:rPr>
                      <m:t>COP</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CH</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t</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t</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m:t>
                    </m:r>
                    <m:r>
                      <m:rPr>
                        <m:sty m:val="p"/>
                      </m:rPr>
                      <a:rPr lang="el-GR" sz="2800" i="1" baseline="-50000" dirty="0">
                        <a:solidFill>
                          <a:srgbClr val="B1D249"/>
                        </a:solidFill>
                        <a:latin typeface="Cambria Math" panose="02040503050406030204" pitchFamily="18" charset="0"/>
                        <a:ea typeface="Cambria Math" panose="02040503050406030204" pitchFamily="18" charset="0"/>
                      </a:rPr>
                      <m:t>Δ</m:t>
                    </m:r>
                    <m:r>
                      <m:rPr>
                        <m:nor/>
                      </m:rPr>
                      <a:rPr lang="nl-NL" sz="2800" i="1" baseline="-50000" dirty="0">
                        <a:solidFill>
                          <a:srgbClr val="B1D249"/>
                        </a:solidFill>
                        <a:latin typeface="Cambria Math" panose="02040503050406030204" pitchFamily="18" charset="0"/>
                        <a:ea typeface="Cambria Math" panose="02040503050406030204" pitchFamily="18" charset="0"/>
                      </a:rPr>
                      <m:t>t</m:t>
                    </m:r>
                    <m:r>
                      <a:rPr lang="nl-NL" sz="2800" i="1" baseline="-50000"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e>
                    </m:d>
                    <m:r>
                      <a:rPr lang="nl-NL" sz="2800" i="1" dirty="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h𝐸</m:t>
                    </m:r>
                    <m:r>
                      <a:rPr lang="nl-NL" sz="2800" i="1" baseline="-25000" dirty="0" smtClean="0">
                        <a:solidFill>
                          <a:schemeClr val="bg1">
                            <a:lumMod val="50000"/>
                          </a:schemeClr>
                        </a:solidFill>
                        <a:latin typeface="Cambria Math" panose="02040503050406030204" pitchFamily="18" charset="0"/>
                        <a:ea typeface="Cambria Math" panose="02040503050406030204" pitchFamily="18" charset="0"/>
                      </a:rPr>
                      <m:t>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𝐽</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𝑘𝑊h</m:t>
                    </m:r>
                    <m:r>
                      <m:rPr>
                        <m:nor/>
                      </m:rPr>
                      <a:rPr lang="nl-NL" sz="2800" b="0" i="0" dirty="0" smtClean="0">
                        <a:solidFill>
                          <a:schemeClr val="bg1">
                            <a:lumMod val="50000"/>
                          </a:schemeClr>
                        </a:solidFill>
                        <a:latin typeface="Cambria Math" panose="02040503050406030204" pitchFamily="18" charset="0"/>
                        <a:ea typeface="Cambria Math" panose="02040503050406030204" pitchFamily="18" charset="0"/>
                      </a:rPr>
                      <m:t>]</m:t>
                    </m:r>
                    <m:r>
                      <m:rPr>
                        <m:nor/>
                      </m:rPr>
                      <a:rPr lang="nl-NL" sz="2800" b="0" i="0" dirty="0" smtClean="0"/>
                      <m:t> </m:t>
                    </m:r>
                  </m:oMath>
                </a14:m>
                <a:br>
                  <a:rPr lang="nl-NL" sz="2800" b="0" i="0"/>
                </a:br>
                <a:r>
                  <a:rPr lang="nl-NL" sz="2800" b="0" i="0"/>
                  <a:t>t</a:t>
                </a:r>
                <a14:m>
                  <m:oMath xmlns:m="http://schemas.openxmlformats.org/officeDocument/2006/math">
                    <m:r>
                      <m:rPr>
                        <m:nor/>
                      </m:rPr>
                      <a:rPr lang="nl-NL" sz="2800" dirty="0"/>
                      <m:t>he</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b="0" i="0" dirty="0" smtClean="0"/>
                      <m:t>the</m:t>
                    </m:r>
                    <m:r>
                      <m:rPr>
                        <m:nor/>
                      </m:rPr>
                      <a:rPr lang="nl-NL" sz="2800" b="0" i="0" dirty="0" smtClean="0"/>
                      <m:t> </m:t>
                    </m:r>
                    <m:r>
                      <m:rPr>
                        <m:nor/>
                      </m:rPr>
                      <a:rPr lang="nl-NL" sz="2800" b="0" i="0" dirty="0" smtClean="0"/>
                      <m:t>central</m:t>
                    </m:r>
                    <m:r>
                      <m:rPr>
                        <m:nor/>
                      </m:rPr>
                      <a:rPr lang="nl-NL" sz="2800" b="0" i="0" dirty="0" smtClean="0"/>
                      <m:t> </m:t>
                    </m:r>
                    <m:r>
                      <m:rPr>
                        <m:nor/>
                      </m:rPr>
                      <a:rPr lang="nl-NL" sz="2800" b="0" i="0" dirty="0" smtClean="0"/>
                      <m:t>heating</m:t>
                    </m:r>
                    <m:r>
                      <m:rPr>
                        <m:nor/>
                      </m:rPr>
                      <a:rPr lang="nl-NL" sz="2800" b="0" i="0" dirty="0" smtClean="0"/>
                      <m:t> </m:t>
                    </m:r>
                    <m:r>
                      <m:rPr>
                        <m:nor/>
                      </m:rPr>
                      <a:rPr lang="nl-NL" sz="2800" b="0" i="0" dirty="0" smtClean="0"/>
                      <m:t>system</m:t>
                    </m:r>
                    <m:r>
                      <m:rPr>
                        <m:nor/>
                      </m:rPr>
                      <a:rPr lang="nl-NL" sz="2800" b="0" i="0" dirty="0" smtClean="0"/>
                      <m:t> </m:t>
                    </m:r>
                    <m:r>
                      <m:rPr>
                        <m:nor/>
                      </m:rPr>
                      <a:rPr lang="nl-NL" sz="2800" b="0" i="0" dirty="0" smtClean="0"/>
                      <m:t>from</m:t>
                    </m:r>
                    <m:r>
                      <m:rPr>
                        <m:nor/>
                      </m:rPr>
                      <a:rPr lang="nl-NL" sz="2800" b="0" i="0" dirty="0" smtClean="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time</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p>
              <a:p>
                <a:pPr marL="901700" indent="-901700">
                  <a:lnSpc>
                    <a:spcPct val="110000"/>
                  </a:lnSpc>
                  <a:buFont typeface="+mj-lt"/>
                  <a:buAutoNum type="arabicPeriod" startAt="13"/>
                </a:pPr>
                <a14:m>
                  <m:oMath xmlns:m="http://schemas.openxmlformats.org/officeDocument/2006/math">
                    <m:r>
                      <m:rPr>
                        <m:nor/>
                      </m:rPr>
                      <a:rPr lang="el-GR" sz="2800" i="1" dirty="0" smtClean="0">
                        <a:solidFill>
                          <a:srgbClr val="B1D249"/>
                        </a:solidFill>
                        <a:latin typeface="Cambria Math" panose="02040503050406030204" pitchFamily="18" charset="0"/>
                        <a:ea typeface="Cambria Math" panose="02040503050406030204" pitchFamily="18" charset="0"/>
                      </a:rPr>
                      <m:t>η</m:t>
                    </m:r>
                    <m:r>
                      <m:rPr>
                        <m:nor/>
                      </m:rPr>
                      <a:rPr lang="nl-NL" sz="2800" b="0" i="1" baseline="-50000" dirty="0" smtClean="0">
                        <a:solidFill>
                          <a:srgbClr val="B1D249"/>
                        </a:solidFill>
                        <a:latin typeface="Cambria Math" panose="02040503050406030204" pitchFamily="18" charset="0"/>
                        <a:ea typeface="Cambria Math" panose="02040503050406030204" pitchFamily="18" charset="0"/>
                      </a:rPr>
                      <m:t>hs</m:t>
                    </m:r>
                    <m:r>
                      <m:rPr>
                        <m:nor/>
                      </m:rPr>
                      <a:rPr lang="nl-NL" sz="2800" i="1" baseline="-50000" dirty="0" smtClean="0">
                        <a:solidFill>
                          <a:srgbClr val="B1D249"/>
                        </a:solidFill>
                        <a:latin typeface="Cambria Math" panose="02040503050406030204" pitchFamily="18" charset="0"/>
                        <a:ea typeface="Cambria Math" panose="02040503050406030204" pitchFamily="18" charset="0"/>
                      </a:rPr>
                      <m:t>;</m:t>
                    </m:r>
                    <m:r>
                      <m:rPr>
                        <m:nor/>
                      </m:rPr>
                      <a:rPr lang="nl-NL" sz="2800" b="0" i="1" baseline="-50000" dirty="0" smtClean="0">
                        <a:solidFill>
                          <a:srgbClr val="B1D249"/>
                        </a:solidFill>
                        <a:latin typeface="Cambria Math" panose="02040503050406030204" pitchFamily="18" charset="0"/>
                        <a:ea typeface="Cambria Math" panose="02040503050406030204" pitchFamily="18" charset="0"/>
                      </a:rPr>
                      <m:t>CH</m:t>
                    </m:r>
                    <m:r>
                      <a:rPr lang="nl-NL" sz="2800" i="1" dirty="0">
                        <a:solidFill>
                          <a:srgbClr val="B1D249"/>
                        </a:solidFill>
                        <a:latin typeface="Cambria Math" panose="02040503050406030204" pitchFamily="18" charset="0"/>
                        <a:ea typeface="Cambria Math" panose="02040503050406030204" pitchFamily="18" charset="0"/>
                      </a:rPr>
                      <m:t> [%]</m:t>
                    </m:r>
                    <m:r>
                      <m:rPr>
                        <m:nor/>
                      </m:rPr>
                      <a:rPr lang="nl-NL" sz="2800" dirty="0">
                        <a:solidFill>
                          <a:srgbClr val="B1D249"/>
                        </a:solidFill>
                      </a:rPr>
                      <m:t>, </m:t>
                    </m:r>
                    <m:r>
                      <m:rPr>
                        <m:nor/>
                      </m:rPr>
                      <a:rPr lang="nl-NL" sz="2800" b="0" i="0" dirty="0" smtClean="0">
                        <a:solidFill>
                          <a:srgbClr val="B1D249"/>
                        </a:solidFill>
                      </a:rPr>
                      <m:t>the</m:t>
                    </m:r>
                    <m:r>
                      <m:rPr>
                        <m:nor/>
                      </m:rPr>
                      <a:rPr lang="nl-NL" sz="2800" b="0" i="0" dirty="0" smtClean="0">
                        <a:solidFill>
                          <a:srgbClr val="B1D249"/>
                        </a:solidFill>
                      </a:rPr>
                      <m:t> </m:t>
                    </m:r>
                    <m:r>
                      <m:rPr>
                        <m:nor/>
                      </m:rPr>
                      <a:rPr lang="nl-NL" sz="2800" b="0" i="0" dirty="0" smtClean="0">
                        <a:solidFill>
                          <a:srgbClr val="B1D249"/>
                        </a:solidFill>
                      </a:rPr>
                      <m:t>upper</m:t>
                    </m:r>
                    <m:r>
                      <m:rPr>
                        <m:nor/>
                      </m:rPr>
                      <a:rPr lang="nl-NL" sz="2800" b="0" i="0" dirty="0" smtClean="0">
                        <a:solidFill>
                          <a:srgbClr val="B1D249"/>
                        </a:solidFill>
                      </a:rPr>
                      <m:t> </m:t>
                    </m:r>
                    <m:r>
                      <m:rPr>
                        <m:nor/>
                      </m:rPr>
                      <a:rPr lang="nl-NL" sz="2800" b="0" i="0" dirty="0" smtClean="0">
                        <a:solidFill>
                          <a:srgbClr val="B1D249"/>
                        </a:solidFill>
                      </a:rPr>
                      <m:t>heating</m:t>
                    </m:r>
                    <m:r>
                      <m:rPr>
                        <m:nor/>
                      </m:rPr>
                      <a:rPr lang="nl-NL" sz="2800" b="0" i="0" dirty="0" smtClean="0">
                        <a:solidFill>
                          <a:srgbClr val="B1D249"/>
                        </a:solidFill>
                      </a:rPr>
                      <m:t> </m:t>
                    </m:r>
                    <m:r>
                      <m:rPr>
                        <m:nor/>
                      </m:rPr>
                      <a:rPr lang="nl-NL" sz="2800" b="0" i="0" dirty="0" smtClean="0">
                        <a:solidFill>
                          <a:srgbClr val="B1D249"/>
                        </a:solidFill>
                      </a:rPr>
                      <m:t>efficiency</m:t>
                    </m:r>
                    <m:r>
                      <m:rPr>
                        <m:nor/>
                      </m:rPr>
                      <a:rPr lang="nl-NL" sz="2800" b="0" i="0" dirty="0" smtClean="0">
                        <a:solidFill>
                          <a:srgbClr val="B1D249"/>
                        </a:solidFill>
                      </a:rPr>
                      <m:t> </m:t>
                    </m:r>
                    <m:r>
                      <m:rPr>
                        <m:nor/>
                      </m:rPr>
                      <a:rPr lang="nl-NL" sz="2800" b="0" i="0" dirty="0" smtClean="0">
                        <a:solidFill>
                          <a:srgbClr val="B1D249"/>
                        </a:solidFill>
                      </a:rPr>
                      <m:t>of</m:t>
                    </m:r>
                    <m:r>
                      <m:rPr>
                        <m:nor/>
                      </m:rPr>
                      <a:rPr lang="nl-NL" sz="2800" b="0" i="0" dirty="0" smtClean="0">
                        <a:solidFill>
                          <a:srgbClr val="B1D249"/>
                        </a:solidFill>
                      </a:rPr>
                      <m:t> </m:t>
                    </m:r>
                    <m:r>
                      <m:rPr>
                        <m:nor/>
                      </m:rPr>
                      <a:rPr lang="nl-NL" sz="2800" b="0" i="0" dirty="0" smtClean="0">
                        <a:solidFill>
                          <a:srgbClr val="B1D249"/>
                        </a:solidFill>
                      </a:rPr>
                      <m:t>the</m:t>
                    </m:r>
                    <m:r>
                      <m:rPr>
                        <m:nor/>
                      </m:rPr>
                      <a:rPr lang="nl-NL" sz="2800" b="0" i="0" dirty="0" smtClean="0">
                        <a:solidFill>
                          <a:srgbClr val="B1D249"/>
                        </a:solidFill>
                      </a:rPr>
                      <m:t> </m:t>
                    </m:r>
                    <m:r>
                      <m:rPr>
                        <m:nor/>
                      </m:rPr>
                      <a:rPr lang="nl-NL" sz="2800" dirty="0">
                        <a:solidFill>
                          <a:srgbClr val="B1D249"/>
                        </a:solidFill>
                      </a:rPr>
                      <m:t>central</m:t>
                    </m:r>
                    <m:r>
                      <m:rPr>
                        <m:nor/>
                      </m:rPr>
                      <a:rPr lang="nl-NL" sz="2800" dirty="0">
                        <a:solidFill>
                          <a:srgbClr val="B1D249"/>
                        </a:solidFill>
                      </a:rPr>
                      <m:t> </m:t>
                    </m:r>
                    <m:r>
                      <m:rPr>
                        <m:nor/>
                      </m:rPr>
                      <a:rPr lang="nl-NL" sz="2800" dirty="0">
                        <a:solidFill>
                          <a:srgbClr val="B1D249"/>
                        </a:solidFill>
                      </a:rPr>
                      <m:t>heating</m:t>
                    </m:r>
                    <m:r>
                      <m:rPr>
                        <m:nor/>
                      </m:rPr>
                      <a:rPr lang="nl-NL" sz="2800" dirty="0">
                        <a:solidFill>
                          <a:srgbClr val="B1D249"/>
                        </a:solidFill>
                      </a:rPr>
                      <m:t> </m:t>
                    </m:r>
                    <m:r>
                      <m:rPr>
                        <m:nor/>
                      </m:rPr>
                      <a:rPr lang="nl-NL" sz="2800" dirty="0">
                        <a:solidFill>
                          <a:srgbClr val="B1D249"/>
                        </a:solidFill>
                      </a:rPr>
                      <m:t>system</m:t>
                    </m:r>
                    <m:r>
                      <m:rPr>
                        <m:nor/>
                      </m:rPr>
                      <a:rPr lang="nl-NL" sz="2800" dirty="0">
                        <a:solidFill>
                          <a:srgbClr val="B1D249"/>
                        </a:solidFill>
                      </a:rPr>
                      <m:t> (</m:t>
                    </m:r>
                    <m:r>
                      <m:rPr>
                        <m:nor/>
                      </m:rPr>
                      <a:rPr lang="nl-NL" sz="2800" b="0" i="0" dirty="0" smtClean="0">
                        <a:solidFill>
                          <a:srgbClr val="B1D249"/>
                        </a:solidFill>
                      </a:rPr>
                      <m:t>boiler</m:t>
                    </m:r>
                    <m:r>
                      <m:rPr>
                        <m:nor/>
                      </m:rPr>
                      <a:rPr lang="nl-NL" sz="2800" b="0" i="0" dirty="0" smtClean="0">
                        <a:solidFill>
                          <a:srgbClr val="B1D249"/>
                        </a:solidFill>
                      </a:rPr>
                      <m:t> </m:t>
                    </m:r>
                    <m:r>
                      <m:rPr>
                        <m:nor/>
                      </m:rPr>
                      <a:rPr lang="nl-NL" sz="2800" b="0" i="0" dirty="0" smtClean="0">
                        <a:solidFill>
                          <a:srgbClr val="B1D249"/>
                        </a:solidFill>
                      </a:rPr>
                      <m:t>and</m:t>
                    </m:r>
                    <m:r>
                      <m:rPr>
                        <m:nor/>
                      </m:rPr>
                      <a:rPr lang="nl-NL" sz="2800" b="0" i="0" dirty="0" smtClean="0">
                        <a:solidFill>
                          <a:srgbClr val="B1D249"/>
                        </a:solidFill>
                      </a:rPr>
                      <m:t> </m:t>
                    </m:r>
                    <m:r>
                      <m:rPr>
                        <m:nor/>
                      </m:rPr>
                      <a:rPr lang="nl-NL" sz="2800" b="0" i="0" dirty="0" smtClean="0">
                        <a:solidFill>
                          <a:srgbClr val="B1D249"/>
                        </a:solidFill>
                      </a:rPr>
                      <m:t>distribution</m:t>
                    </m:r>
                    <m:r>
                      <m:rPr>
                        <m:nor/>
                      </m:rPr>
                      <a:rPr lang="nl-NL" sz="2800" b="0" i="0" dirty="0" smtClean="0">
                        <a:solidFill>
                          <a:srgbClr val="B1D249"/>
                        </a:solidFill>
                      </a:rPr>
                      <m:t> </m:t>
                    </m:r>
                    <m:r>
                      <m:rPr>
                        <m:nor/>
                      </m:rPr>
                      <a:rPr lang="nl-NL" sz="2800" b="0" i="0" dirty="0" smtClean="0">
                        <a:solidFill>
                          <a:srgbClr val="B1D249"/>
                        </a:solidFill>
                      </a:rPr>
                      <m:t>system</m:t>
                    </m:r>
                    <m:r>
                      <m:rPr>
                        <m:nor/>
                      </m:rPr>
                      <a:rPr lang="nl-NL" sz="2800" b="0" i="0" dirty="0" smtClean="0">
                        <a:solidFill>
                          <a:srgbClr val="B1D249"/>
                        </a:solidFill>
                      </a:rPr>
                      <m:t>) </m:t>
                    </m:r>
                    <m:r>
                      <m:rPr>
                        <m:nor/>
                      </m:rPr>
                      <a:rPr lang="nl-NL" sz="2800" dirty="0">
                        <a:solidFill>
                          <a:srgbClr val="B1D249"/>
                        </a:solidFill>
                      </a:rPr>
                      <m:t>from</m:t>
                    </m:r>
                    <m:r>
                      <m:rPr>
                        <m:nor/>
                      </m:rPr>
                      <a:rPr lang="nl-NL" sz="2800" dirty="0">
                        <a:solidFill>
                          <a:srgbClr val="B1D249"/>
                        </a:solidFill>
                      </a:rPr>
                      <m:t> </m:t>
                    </m:r>
                    <m:r>
                      <m:rPr>
                        <m:nor/>
                      </m:rPr>
                      <a:rPr lang="nl-NL" sz="2800" dirty="0">
                        <a:solidFill>
                          <a:srgbClr val="B1D249"/>
                        </a:solidFill>
                      </a:rPr>
                      <m:t>time</m:t>
                    </m:r>
                    <m:r>
                      <m:rPr>
                        <m:nor/>
                      </m:rPr>
                      <a:rPr lang="nl-NL" sz="2800" dirty="0">
                        <a:solidFill>
                          <a:srgbClr val="B1D249"/>
                        </a:solidFill>
                      </a:rPr>
                      <m:t> </m:t>
                    </m:r>
                    <m:r>
                      <m:rPr>
                        <m:nor/>
                      </m:rPr>
                      <a:rPr lang="nl-NL" sz="2800" dirty="0">
                        <a:solidFill>
                          <a:srgbClr val="B1D249"/>
                        </a:solidFill>
                      </a:rPr>
                      <m:t>t</m:t>
                    </m:r>
                    <m:r>
                      <m:rPr>
                        <m:nor/>
                      </m:rPr>
                      <a:rPr lang="nl-NL" sz="2800" dirty="0">
                        <a:solidFill>
                          <a:srgbClr val="B1D249"/>
                        </a:solidFill>
                      </a:rPr>
                      <m:t> </m:t>
                    </m:r>
                    <m:r>
                      <m:rPr>
                        <m:nor/>
                      </m:rPr>
                      <a:rPr lang="nl-NL" sz="2800" dirty="0">
                        <a:solidFill>
                          <a:srgbClr val="B1D249"/>
                        </a:solidFill>
                      </a:rPr>
                      <m:t>to</m:t>
                    </m:r>
                    <m:r>
                      <m:rPr>
                        <m:nor/>
                      </m:rPr>
                      <a:rPr lang="nl-NL" sz="2800" dirty="0">
                        <a:solidFill>
                          <a:srgbClr val="B1D249"/>
                        </a:solidFill>
                      </a:rPr>
                      <m:t> </m:t>
                    </m:r>
                    <m:r>
                      <m:rPr>
                        <m:nor/>
                      </m:rPr>
                      <a:rPr lang="nl-NL" sz="2800" dirty="0">
                        <a:solidFill>
                          <a:srgbClr val="B1D249"/>
                        </a:solidFill>
                      </a:rPr>
                      <m:t>time</m:t>
                    </m:r>
                    <m:r>
                      <m:rPr>
                        <m:nor/>
                      </m:rPr>
                      <a:rPr lang="nl-NL" sz="2800" dirty="0">
                        <a:solidFill>
                          <a:srgbClr val="B1D249"/>
                        </a:solidFill>
                      </a:rPr>
                      <m:t> </m:t>
                    </m:r>
                    <m:r>
                      <m:rPr>
                        <m:nor/>
                      </m:rPr>
                      <a:rPr lang="nl-NL" sz="2800" dirty="0">
                        <a:solidFill>
                          <a:srgbClr val="B1D249"/>
                        </a:solidFill>
                      </a:rPr>
                      <m:t>t</m:t>
                    </m:r>
                    <m:r>
                      <m:rPr>
                        <m:nor/>
                      </m:rPr>
                      <a:rPr lang="nl-NL" sz="2800" dirty="0">
                        <a:solidFill>
                          <a:srgbClr val="B1D249"/>
                        </a:solidFill>
                      </a:rPr>
                      <m:t>+</m:t>
                    </m:r>
                    <m:r>
                      <m:rPr>
                        <m:nor/>
                      </m:rPr>
                      <a:rPr lang="el-GR" sz="2800" dirty="0">
                        <a:solidFill>
                          <a:srgbClr val="B1D249"/>
                        </a:solidFill>
                        <a:latin typeface="Calibri" panose="020F0502020204030204" pitchFamily="34" charset="0"/>
                        <a:cs typeface="Calibri" panose="020F0502020204030204" pitchFamily="34" charset="0"/>
                      </a:rPr>
                      <m:t>Δ</m:t>
                    </m:r>
                    <m:r>
                      <m:rPr>
                        <m:nor/>
                      </m:rPr>
                      <a:rPr lang="nl-NL" sz="2800" dirty="0">
                        <a:solidFill>
                          <a:srgbClr val="B1D249"/>
                        </a:solidFill>
                        <a:latin typeface="Calibri" panose="020F0502020204030204" pitchFamily="34" charset="0"/>
                        <a:cs typeface="Calibri" panose="020F0502020204030204" pitchFamily="34" charset="0"/>
                      </a:rPr>
                      <m:t>t</m:t>
                    </m:r>
                  </m:oMath>
                </a14:m>
                <a:r>
                  <a:rPr lang="nl-NL" sz="2800">
                    <a:solidFill>
                      <a:srgbClr val="B1D249"/>
                    </a:solidFill>
                  </a:rPr>
                  <a:t>, a model parameter</a:t>
                </a:r>
              </a:p>
              <a:p>
                <a:pPr marL="901700" indent="-901700">
                  <a:lnSpc>
                    <a:spcPct val="110000"/>
                  </a:lnSpc>
                  <a:buFont typeface="+mj-lt"/>
                  <a:buAutoNum type="arabicPeriod" startAt="13"/>
                </a:pPr>
                <a14:m>
                  <m:oMath xmlns:m="http://schemas.openxmlformats.org/officeDocument/2006/math">
                    <m:r>
                      <a:rPr lang="nl-NL" sz="2800" i="1" dirty="0" smtClean="0">
                        <a:solidFill>
                          <a:srgbClr val="1EBCC5"/>
                        </a:solidFill>
                        <a:latin typeface="Cambria Math" panose="02040503050406030204" pitchFamily="18" charset="0"/>
                      </a:rPr>
                      <m:t>h</m:t>
                    </m:r>
                    <m:r>
                      <a:rPr lang="nl-NL" sz="2800" i="1" baseline="-25000" dirty="0">
                        <a:solidFill>
                          <a:srgbClr val="1EBCC5"/>
                        </a:solidFill>
                        <a:latin typeface="Cambria Math" panose="02040503050406030204" pitchFamily="18" charset="0"/>
                      </a:rPr>
                      <m:t>𝑠𝑢𝑝</m:t>
                    </m:r>
                    <m:r>
                      <a:rPr lang="nl-NL" sz="2800" dirty="0">
                        <a:solidFill>
                          <a:srgbClr val="1EBCC5"/>
                        </a:solidFill>
                        <a:latin typeface="Cambria Math" panose="02040503050406030204" pitchFamily="18" charset="0"/>
                      </a:rPr>
                      <m:t> [</m:t>
                    </m:r>
                    <m:r>
                      <a:rPr lang="nl-NL" sz="2800" dirty="0">
                        <a:solidFill>
                          <a:srgbClr val="1EBCC5"/>
                        </a:solidFill>
                        <a:latin typeface="Cambria Math" panose="02040503050406030204" pitchFamily="18" charset="0"/>
                      </a:rPr>
                      <m:t>𝐽</m:t>
                    </m:r>
                    <m:r>
                      <a:rPr lang="nl-NL" sz="2800" dirty="0">
                        <a:solidFill>
                          <a:srgbClr val="1EBCC5"/>
                        </a:solidFill>
                        <a:latin typeface="Cambria Math" panose="02040503050406030204" pitchFamily="18" charset="0"/>
                      </a:rPr>
                      <m:t>/</m:t>
                    </m:r>
                    <m:r>
                      <a:rPr lang="nl-NL" sz="2800" dirty="0">
                        <a:solidFill>
                          <a:srgbClr val="1EBCC5"/>
                        </a:solidFill>
                        <a:latin typeface="Cambria Math" panose="02040503050406030204" pitchFamily="18" charset="0"/>
                      </a:rPr>
                      <m:t>𝑁𝑚</m:t>
                    </m:r>
                    <m:r>
                      <a:rPr lang="nl-NL" sz="2800" baseline="30000" dirty="0">
                        <a:solidFill>
                          <a:srgbClr val="1EBCC5"/>
                        </a:solidFill>
                        <a:latin typeface="Cambria Math" panose="02040503050406030204" pitchFamily="18" charset="0"/>
                      </a:rPr>
                      <m:t>3</m:t>
                    </m:r>
                    <m:r>
                      <a:rPr lang="nl-NL" sz="2800" dirty="0">
                        <a:solidFill>
                          <a:srgbClr val="1EBCC5"/>
                        </a:solidFill>
                        <a:latin typeface="Cambria Math" panose="02040503050406030204" pitchFamily="18" charset="0"/>
                      </a:rPr>
                      <m:t>]</m:t>
                    </m:r>
                    <m:r>
                      <m:rPr>
                        <m:nor/>
                      </m:rPr>
                      <a:rPr lang="nl-NL" sz="2800" dirty="0">
                        <a:solidFill>
                          <a:srgbClr val="1EBCC5"/>
                        </a:solidFill>
                      </a:rPr>
                      <m:t> = 35.170.000 [</m:t>
                    </m:r>
                    <m:r>
                      <a:rPr lang="nl-NL" sz="2800" dirty="0">
                        <a:solidFill>
                          <a:srgbClr val="1EBCC5"/>
                        </a:solidFill>
                        <a:latin typeface="Cambria Math" panose="02040503050406030204" pitchFamily="18" charset="0"/>
                      </a:rPr>
                      <m:t>𝐽</m:t>
                    </m:r>
                    <m:r>
                      <a:rPr lang="nl-NL" sz="2800" dirty="0">
                        <a:solidFill>
                          <a:srgbClr val="1EBCC5"/>
                        </a:solidFill>
                        <a:latin typeface="Cambria Math" panose="02040503050406030204" pitchFamily="18" charset="0"/>
                      </a:rPr>
                      <m:t>/</m:t>
                    </m:r>
                    <m:r>
                      <a:rPr lang="nl-NL" sz="2800" dirty="0">
                        <a:solidFill>
                          <a:srgbClr val="1EBCC5"/>
                        </a:solidFill>
                        <a:latin typeface="Cambria Math" panose="02040503050406030204" pitchFamily="18" charset="0"/>
                      </a:rPr>
                      <m:t>𝑁𝑚</m:t>
                    </m:r>
                    <m:r>
                      <a:rPr lang="nl-NL" sz="2800" baseline="30000" dirty="0">
                        <a:solidFill>
                          <a:srgbClr val="1EBCC5"/>
                        </a:solidFill>
                        <a:latin typeface="Cambria Math" panose="02040503050406030204" pitchFamily="18" charset="0"/>
                      </a:rPr>
                      <m:t>3</m:t>
                    </m:r>
                    <m:r>
                      <a:rPr lang="nl-NL" sz="2800" dirty="0">
                        <a:solidFill>
                          <a:srgbClr val="1EBCC5"/>
                        </a:solidFill>
                        <a:latin typeface="Cambria Math" panose="02040503050406030204" pitchFamily="18" charset="0"/>
                      </a:rPr>
                      <m:t>]</m:t>
                    </m:r>
                    <m:r>
                      <m:rPr>
                        <m:nor/>
                      </m:rPr>
                      <a:rPr lang="nl-NL" sz="2800" dirty="0">
                        <a:solidFill>
                          <a:srgbClr val="1EBCC5"/>
                        </a:solidFill>
                      </a:rPr>
                      <m:t>, </m:t>
                    </m:r>
                    <m:r>
                      <m:rPr>
                        <m:nor/>
                      </m:rPr>
                      <a:rPr lang="nl-NL" sz="2800" dirty="0">
                        <a:solidFill>
                          <a:srgbClr val="1EBCC5"/>
                        </a:solidFill>
                      </a:rPr>
                      <m:t>the</m:t>
                    </m:r>
                    <m:r>
                      <m:rPr>
                        <m:nor/>
                      </m:rPr>
                      <a:rPr lang="nl-NL" sz="2800" dirty="0">
                        <a:solidFill>
                          <a:srgbClr val="1EBCC5"/>
                        </a:solidFill>
                      </a:rPr>
                      <m:t> </m:t>
                    </m:r>
                    <m:r>
                      <m:rPr>
                        <m:nor/>
                      </m:rPr>
                      <a:rPr lang="nl-NL" sz="2800" dirty="0">
                        <a:solidFill>
                          <a:srgbClr val="1EBCC5"/>
                        </a:solidFill>
                      </a:rPr>
                      <m:t>superior</m:t>
                    </m:r>
                    <m:r>
                      <m:rPr>
                        <m:nor/>
                      </m:rPr>
                      <a:rPr lang="nl-NL" sz="2800" dirty="0">
                        <a:solidFill>
                          <a:srgbClr val="1EBCC5"/>
                        </a:solidFill>
                      </a:rPr>
                      <m:t> </m:t>
                    </m:r>
                    <m:r>
                      <m:rPr>
                        <m:nor/>
                      </m:rPr>
                      <a:rPr lang="nl-NL" sz="2800" dirty="0">
                        <a:solidFill>
                          <a:srgbClr val="1EBCC5"/>
                        </a:solidFill>
                      </a:rPr>
                      <m:t>calorific</m:t>
                    </m:r>
                    <m:r>
                      <m:rPr>
                        <m:nor/>
                      </m:rPr>
                      <a:rPr lang="nl-NL" sz="2800" dirty="0">
                        <a:solidFill>
                          <a:srgbClr val="1EBCC5"/>
                        </a:solidFill>
                      </a:rPr>
                      <m:t> </m:t>
                    </m:r>
                    <m:r>
                      <m:rPr>
                        <m:nor/>
                      </m:rPr>
                      <a:rPr lang="nl-NL" sz="2800" dirty="0">
                        <a:solidFill>
                          <a:srgbClr val="1EBCC5"/>
                        </a:solidFill>
                      </a:rPr>
                      <m:t>value</m:t>
                    </m:r>
                    <m:r>
                      <m:rPr>
                        <m:nor/>
                      </m:rPr>
                      <a:rPr lang="nl-NL" sz="2800" dirty="0">
                        <a:solidFill>
                          <a:srgbClr val="1EBCC5"/>
                        </a:solidFill>
                      </a:rPr>
                      <m:t> </m:t>
                    </m:r>
                    <m:r>
                      <m:rPr>
                        <m:nor/>
                      </m:rPr>
                      <a:rPr lang="nl-NL" sz="2800" dirty="0">
                        <a:solidFill>
                          <a:srgbClr val="1EBCC5"/>
                        </a:solidFill>
                      </a:rPr>
                      <m:t>of</m:t>
                    </m:r>
                    <m:r>
                      <m:rPr>
                        <m:nor/>
                      </m:rPr>
                      <a:rPr lang="nl-NL" sz="2800" dirty="0">
                        <a:solidFill>
                          <a:srgbClr val="1EBCC5"/>
                        </a:solidFill>
                      </a:rPr>
                      <m:t> </m:t>
                    </m:r>
                    <m:r>
                      <m:rPr>
                        <m:nor/>
                      </m:rPr>
                      <a:rPr lang="nl-NL" sz="2800" dirty="0">
                        <a:solidFill>
                          <a:srgbClr val="1EBCC5"/>
                        </a:solidFill>
                      </a:rPr>
                      <m:t>natural</m:t>
                    </m:r>
                    <m:r>
                      <m:rPr>
                        <m:nor/>
                      </m:rPr>
                      <a:rPr lang="nl-NL" sz="2800" dirty="0">
                        <a:solidFill>
                          <a:srgbClr val="1EBCC5"/>
                        </a:solidFill>
                      </a:rPr>
                      <m:t> </m:t>
                    </m:r>
                    <m:r>
                      <m:rPr>
                        <m:nor/>
                      </m:rPr>
                      <a:rPr lang="nl-NL" sz="2800" dirty="0">
                        <a:solidFill>
                          <a:srgbClr val="1EBCC5"/>
                        </a:solidFill>
                      </a:rPr>
                      <m:t>gas</m:t>
                    </m:r>
                    <m:r>
                      <m:rPr>
                        <m:nor/>
                      </m:rPr>
                      <a:rPr lang="nl-NL" sz="2800" dirty="0">
                        <a:solidFill>
                          <a:srgbClr val="1EBCC5"/>
                        </a:solidFill>
                      </a:rPr>
                      <m:t> </m:t>
                    </m:r>
                    <m:r>
                      <m:rPr>
                        <m:nor/>
                      </m:rPr>
                      <a:rPr lang="nl-NL" sz="2800" dirty="0">
                        <a:solidFill>
                          <a:srgbClr val="1EBCC5"/>
                        </a:solidFill>
                      </a:rPr>
                      <m:t>from</m:t>
                    </m:r>
                    <m:r>
                      <m:rPr>
                        <m:nor/>
                      </m:rPr>
                      <a:rPr lang="nl-NL" sz="2800" dirty="0">
                        <a:solidFill>
                          <a:srgbClr val="1EBCC5"/>
                        </a:solidFill>
                      </a:rPr>
                      <m:t> </m:t>
                    </m:r>
                    <m:r>
                      <m:rPr>
                        <m:nor/>
                      </m:rPr>
                      <a:rPr lang="nl-NL" sz="2800" dirty="0">
                        <a:solidFill>
                          <a:srgbClr val="1EBCC5"/>
                        </a:solidFill>
                      </a:rPr>
                      <m:t>the</m:t>
                    </m:r>
                    <m:r>
                      <m:rPr>
                        <m:nor/>
                      </m:rPr>
                      <a:rPr lang="nl-NL" sz="2800" dirty="0">
                        <a:solidFill>
                          <a:srgbClr val="1EBCC5"/>
                        </a:solidFill>
                      </a:rPr>
                      <m:t> </m:t>
                    </m:r>
                    <m:r>
                      <m:rPr>
                        <m:nor/>
                      </m:rPr>
                      <a:rPr lang="nl-NL" sz="2800" dirty="0">
                        <a:solidFill>
                          <a:srgbClr val="1EBCC5"/>
                        </a:solidFill>
                      </a:rPr>
                      <m:t>Groningen</m:t>
                    </m:r>
                    <m:r>
                      <m:rPr>
                        <m:nor/>
                      </m:rPr>
                      <a:rPr lang="nl-NL" sz="2800" dirty="0">
                        <a:solidFill>
                          <a:srgbClr val="1EBCC5"/>
                        </a:solidFill>
                      </a:rPr>
                      <m:t> </m:t>
                    </m:r>
                    <m:r>
                      <m:rPr>
                        <m:nor/>
                      </m:rPr>
                      <a:rPr lang="nl-NL" sz="2800" dirty="0">
                        <a:solidFill>
                          <a:srgbClr val="1EBCC5"/>
                        </a:solidFill>
                      </a:rPr>
                      <m:t>field</m:t>
                    </m:r>
                  </m:oMath>
                </a14:m>
                <a:endParaRPr lang="nl-NL" sz="2800"/>
              </a:p>
              <a:p>
                <a:pPr marL="901700" indent="-901700">
                  <a:lnSpc>
                    <a:spcPct val="110000"/>
                  </a:lnSpc>
                  <a:buFont typeface="+mj-lt"/>
                  <a:buAutoNum type="arabicPeriod" startAt="13"/>
                </a:pPr>
                <a14:m>
                  <m:oMath xmlns:m="http://schemas.openxmlformats.org/officeDocument/2006/math">
                    <m:sSub>
                      <m:sSubPr>
                        <m:ctrlPr>
                          <a:rPr lang="nl-NL" sz="2800" i="1" smtClean="0">
                            <a:effectLst/>
                            <a:latin typeface="Cambria Math" panose="02040503050406030204" pitchFamily="18" charset="0"/>
                            <a:ea typeface="Arial Unicode MS"/>
                            <a:cs typeface="Times New Roman" panose="02020603050405020304" pitchFamily="18" charset="0"/>
                          </a:rPr>
                        </m:ctrlPr>
                      </m:sSubPr>
                      <m:e>
                        <m:r>
                          <a:rPr lang="nl-NL" sz="28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nl-NL" sz="2800" i="1">
                            <a:effectLst/>
                            <a:latin typeface="Cambria Math" panose="02040503050406030204" pitchFamily="18" charset="0"/>
                            <a:ea typeface="Arial Unicode MS"/>
                            <a:cs typeface="Times New Roman" panose="02020603050405020304" pitchFamily="18" charset="0"/>
                          </a:rPr>
                          <m:t>𝐺</m:t>
                        </m:r>
                      </m:e>
                      <m:sub>
                        <m:r>
                          <a:rPr lang="nl-NL" sz="2800" b="0" i="1" smtClean="0">
                            <a:effectLst/>
                            <a:latin typeface="Cambria Math" panose="02040503050406030204" pitchFamily="18" charset="0"/>
                            <a:ea typeface="Arial Unicode MS"/>
                            <a:cs typeface="Times New Roman" panose="02020603050405020304" pitchFamily="18" charset="0"/>
                          </a:rPr>
                          <m:t>𝐶</m:t>
                        </m:r>
                        <m:r>
                          <a:rPr lang="nl-NL" sz="2800" i="1">
                            <a:effectLst/>
                            <a:latin typeface="Cambria Math" panose="02040503050406030204" pitchFamily="18" charset="0"/>
                            <a:ea typeface="Arial Unicode MS"/>
                            <a:cs typeface="Times New Roman" panose="02020603050405020304" pitchFamily="18" charset="0"/>
                          </a:rPr>
                          <m:t>𝐻</m:t>
                        </m:r>
                        <m:r>
                          <a:rPr lang="nl-NL" sz="2800" b="0" i="1" smtClean="0">
                            <a:effectLst/>
                            <a:latin typeface="Cambria Math" panose="02040503050406030204" pitchFamily="18" charset="0"/>
                            <a:ea typeface="Arial Unicode MS"/>
                            <a:cs typeface="Times New Roman" panose="02020603050405020304" pitchFamily="18" charset="0"/>
                          </a:rPr>
                          <m:t>;</m:t>
                        </m:r>
                        <m:r>
                          <a:rPr lang="nl-NL" sz="2800" b="0" i="1" smtClean="0">
                            <a:effectLst/>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sub>
                    </m:sSub>
                    <m:r>
                      <a:rPr lang="nl-NL" sz="2800" b="0" i="1" smtClean="0">
                        <a:effectLst/>
                        <a:latin typeface="Cambria Math" panose="02040503050406030204" pitchFamily="18" charset="0"/>
                        <a:ea typeface="Arial Unicode MS"/>
                        <a:cs typeface="Times New Roman" panose="02020603050405020304" pitchFamily="18" charset="0"/>
                      </a:rPr>
                      <m:t> </m:t>
                    </m:r>
                    <m:d>
                      <m:dPr>
                        <m:begChr m:val="["/>
                        <m:endChr m:val="]"/>
                        <m:ctrlPr>
                          <a:rPr lang="nl-NL" sz="2800" b="0" i="1" smtClean="0">
                            <a:solidFill>
                              <a:schemeClr val="bg1">
                                <a:lumMod val="5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sz="2800" i="1">
                        <a:effectLst/>
                        <a:latin typeface="Cambria Math" panose="02040503050406030204" pitchFamily="18" charset="0"/>
                        <a:ea typeface="Arial Unicode MS"/>
                        <a:cs typeface="Times New Roman" panose="02020603050405020304" pitchFamily="18" charset="0"/>
                      </a:rPr>
                      <m:t>=</m:t>
                    </m:r>
                    <m:sSub>
                      <m:sSubPr>
                        <m:ctrlPr>
                          <a:rPr lang="nl-NL" sz="2800" i="1" smtClean="0">
                            <a:effectLst/>
                            <a:latin typeface="Cambria Math" panose="02040503050406030204" pitchFamily="18" charset="0"/>
                            <a:ea typeface="Arial Unicode MS"/>
                            <a:cs typeface="Times New Roman" panose="02020603050405020304" pitchFamily="18" charset="0"/>
                          </a:rPr>
                        </m:ctrlPr>
                      </m:sSubPr>
                      <m:e>
                        <m:r>
                          <a:rPr lang="nl-NL" sz="28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nl-NL" sz="2800" i="1">
                            <a:effectLst/>
                            <a:latin typeface="Cambria Math" panose="02040503050406030204" pitchFamily="18" charset="0"/>
                            <a:ea typeface="Arial Unicode MS"/>
                            <a:cs typeface="Times New Roman" panose="02020603050405020304" pitchFamily="18" charset="0"/>
                          </a:rPr>
                          <m:t>𝐺</m:t>
                        </m:r>
                      </m:e>
                      <m:sub>
                        <m:r>
                          <a:rPr lang="nl-NL" sz="2800" i="1">
                            <a:effectLst/>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sub>
                    </m:sSub>
                    <m:d>
                      <m:dPr>
                        <m:begChr m:val="["/>
                        <m:endChr m:val="]"/>
                        <m:ctrlP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sz="2800" i="1">
                        <a:effectLst/>
                        <a:latin typeface="Cambria Math" panose="02040503050406030204" pitchFamily="18" charset="0"/>
                        <a:ea typeface="Arial Unicode MS"/>
                        <a:cs typeface="Times New Roman" panose="02020603050405020304" pitchFamily="18" charset="0"/>
                      </a:rPr>
                      <m:t>− </m:t>
                    </m:r>
                    <m:sSub>
                      <m:sSubPr>
                        <m:ctrlPr>
                          <a:rPr lang="nl-NL" sz="2800" i="1">
                            <a:effectLst/>
                            <a:latin typeface="Cambria Math" panose="02040503050406030204" pitchFamily="18" charset="0"/>
                            <a:ea typeface="Arial Unicode MS"/>
                            <a:cs typeface="Times New Roman" panose="02020603050405020304" pitchFamily="18" charset="0"/>
                          </a:rPr>
                        </m:ctrlPr>
                      </m:sSubPr>
                      <m:e>
                        <m:r>
                          <a:rPr lang="nl-NL" sz="28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nl-NL" sz="2800" i="1">
                            <a:effectLst/>
                            <a:latin typeface="Cambria Math" panose="02040503050406030204" pitchFamily="18" charset="0"/>
                            <a:ea typeface="Arial Unicode MS"/>
                            <a:cs typeface="Times New Roman" panose="02020603050405020304" pitchFamily="18" charset="0"/>
                          </a:rPr>
                          <m:t>𝐺</m:t>
                        </m:r>
                      </m:e>
                      <m:sub>
                        <m:r>
                          <a:rPr lang="nl-NL" sz="2800" b="0" i="1" smtClean="0">
                            <a:effectLst/>
                            <a:latin typeface="Cambria Math" panose="02040503050406030204" pitchFamily="18" charset="0"/>
                            <a:ea typeface="Arial Unicode MS"/>
                            <a:cs typeface="Times New Roman" panose="02020603050405020304" pitchFamily="18" charset="0"/>
                          </a:rPr>
                          <m:t>𝑛𝑜𝐶𝐻</m:t>
                        </m:r>
                        <m:r>
                          <a:rPr lang="nl-NL" sz="2800" i="1">
                            <a:effectLst/>
                            <a:latin typeface="Cambria Math" panose="02040503050406030204" pitchFamily="18" charset="0"/>
                            <a:ea typeface="Arial Unicode MS"/>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sub>
                    </m:sSub>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oMath>
                </a14:m>
                <a:r>
                  <a:rPr lang="nl-NL" sz="2800"/>
                  <a:t>, </a:t>
                </a:r>
                <a:r>
                  <a:rPr lang="nl-NL" sz="2800" err="1"/>
                  <a:t>the</a:t>
                </a:r>
                <a:r>
                  <a:rPr lang="nl-NL" sz="2800"/>
                  <a:t> </a:t>
                </a:r>
                <a:r>
                  <a:rPr lang="nl-NL" sz="2800" err="1"/>
                  <a:t>natural</a:t>
                </a:r>
                <a:r>
                  <a:rPr lang="nl-NL" sz="2800"/>
                  <a:t> gas </a:t>
                </a:r>
                <a:r>
                  <a:rPr lang="nl-NL" sz="2800" err="1"/>
                  <a:t>used</a:t>
                </a:r>
                <a:r>
                  <a:rPr lang="nl-NL" sz="2800"/>
                  <a:t> </a:t>
                </a:r>
                <a:r>
                  <a:rPr lang="nl-NL" sz="2800" err="1"/>
                  <a:t>for</a:t>
                </a:r>
                <a:r>
                  <a:rPr lang="nl-NL" sz="2800"/>
                  <a:t> </a:t>
                </a:r>
                <a:r>
                  <a:rPr lang="nl-NL" sz="2800" err="1"/>
                  <a:t>central</a:t>
                </a:r>
                <a:r>
                  <a:rPr lang="nl-NL" sz="2800"/>
                  <a:t> </a:t>
                </a:r>
                <a:r>
                  <a:rPr lang="nl-NL" sz="2800" err="1"/>
                  <a:t>heating</a:t>
                </a:r>
                <a:endParaRPr lang="nl-NL" sz="4000"/>
              </a:p>
              <a:p>
                <a:pPr marL="901700" indent="-901700">
                  <a:lnSpc>
                    <a:spcPct val="110000"/>
                  </a:lnSpc>
                  <a:buFont typeface="+mj-lt"/>
                  <a:buAutoNum type="arabicPeriod" startAt="13"/>
                </a:pPr>
                <a14:m>
                  <m:oMath xmlns:m="http://schemas.openxmlformats.org/officeDocument/2006/math">
                    <m:sSub>
                      <m:sSubPr>
                        <m:ctrlPr>
                          <a:rPr lang="nl-NL" sz="2800" i="1" smtClean="0">
                            <a:solidFill>
                              <a:schemeClr val="accent5"/>
                            </a:solidFill>
                            <a:latin typeface="Cambria Math" panose="02040503050406030204" pitchFamily="18" charset="0"/>
                          </a:rPr>
                        </m:ctrlPr>
                      </m:sSubPr>
                      <m:e>
                        <m:r>
                          <a:rPr lang="nl-NL" sz="2800" i="1" smtClean="0">
                            <a:solidFill>
                              <a:schemeClr val="accent5"/>
                            </a:solidFill>
                            <a:latin typeface="Cambria Math" panose="02040503050406030204" pitchFamily="18" charset="0"/>
                            <a:ea typeface="Cambria Math" panose="02040503050406030204" pitchFamily="18" charset="0"/>
                          </a:rPr>
                          <m:t>∆</m:t>
                        </m:r>
                        <m:r>
                          <a:rPr lang="nl-NL" sz="2800">
                            <a:solidFill>
                              <a:schemeClr val="accent5"/>
                            </a:solidFill>
                            <a:latin typeface="Cambria Math" panose="02040503050406030204" pitchFamily="18" charset="0"/>
                          </a:rPr>
                          <m:t>𝐺</m:t>
                        </m:r>
                      </m:e>
                      <m:sub>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sub>
                    </m:sSub>
                    <m:d>
                      <m:dPr>
                        <m:begChr m:val="["/>
                        <m:endChr m:val="]"/>
                        <m:ctrlPr>
                          <a:rPr lang="nl-NL" sz="2800" i="1">
                            <a:solidFill>
                              <a:schemeClr val="accent5"/>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𝑁𝑚</m:t>
                        </m:r>
                        <m:r>
                          <a:rPr lang="nl-NL" sz="2800" i="1" baseline="30000" dirty="0">
                            <a:solidFill>
                              <a:schemeClr val="accent5"/>
                            </a:solidFill>
                            <a:latin typeface="Cambria Math" panose="02040503050406030204" pitchFamily="18" charset="0"/>
                            <a:ea typeface="Cambria Math" panose="02040503050406030204" pitchFamily="18" charset="0"/>
                          </a:rPr>
                          <m:t>3</m:t>
                        </m:r>
                      </m:e>
                    </m:d>
                    <m:r>
                      <a:rPr lang="nl-NL" sz="2800" b="0" i="1" dirty="0" smtClean="0">
                        <a:solidFill>
                          <a:schemeClr val="accent5"/>
                        </a:solidFill>
                        <a:latin typeface="Cambria Math" panose="02040503050406030204" pitchFamily="18" charset="0"/>
                        <a:ea typeface="Cambria Math" panose="02040503050406030204" pitchFamily="18" charset="0"/>
                      </a:rPr>
                      <m:t>= </m:t>
                    </m:r>
                    <m:sSub>
                      <m:sSubPr>
                        <m:ctrlPr>
                          <a:rPr lang="nl-NL" sz="2800" i="1">
                            <a:solidFill>
                              <a:schemeClr val="accent5"/>
                            </a:solidFill>
                            <a:latin typeface="Cambria Math" panose="02040503050406030204" pitchFamily="18" charset="0"/>
                          </a:rPr>
                        </m:ctrlPr>
                      </m:sSubPr>
                      <m:e>
                        <m:r>
                          <a:rPr lang="nl-NL" sz="2800">
                            <a:solidFill>
                              <a:schemeClr val="accent5"/>
                            </a:solidFill>
                            <a:latin typeface="Cambria Math" panose="02040503050406030204" pitchFamily="18" charset="0"/>
                          </a:rPr>
                          <m:t>𝐺</m:t>
                        </m:r>
                      </m:e>
                      <m:sub>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sub>
                    </m:sSub>
                    <m:d>
                      <m:dPr>
                        <m:begChr m:val="["/>
                        <m:endChr m:val="]"/>
                        <m:ctrlPr>
                          <a:rPr lang="nl-NL" sz="2800" i="1">
                            <a:solidFill>
                              <a:schemeClr val="accent5"/>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𝑁𝑚</m:t>
                        </m:r>
                        <m:r>
                          <a:rPr lang="nl-NL" sz="2800" i="1" baseline="30000" dirty="0">
                            <a:solidFill>
                              <a:schemeClr val="accent5"/>
                            </a:solidFill>
                            <a:latin typeface="Cambria Math" panose="02040503050406030204" pitchFamily="18" charset="0"/>
                            <a:ea typeface="Cambria Math" panose="02040503050406030204" pitchFamily="18" charset="0"/>
                          </a:rPr>
                          <m:t>3</m:t>
                        </m:r>
                      </m:e>
                    </m:d>
                    <m:r>
                      <a:rPr lang="nl-NL" sz="2800" b="0" i="1" smtClean="0">
                        <a:solidFill>
                          <a:schemeClr val="accent5"/>
                        </a:solidFill>
                        <a:latin typeface="Cambria Math" panose="02040503050406030204" pitchFamily="18" charset="0"/>
                      </a:rPr>
                      <m:t>−</m:t>
                    </m:r>
                    <m:sSub>
                      <m:sSubPr>
                        <m:ctrlPr>
                          <a:rPr lang="nl-NL" sz="2800" i="1">
                            <a:solidFill>
                              <a:schemeClr val="accent5"/>
                            </a:solidFill>
                            <a:latin typeface="Cambria Math" panose="02040503050406030204" pitchFamily="18" charset="0"/>
                          </a:rPr>
                        </m:ctrlPr>
                      </m:sSubPr>
                      <m:e>
                        <m:r>
                          <a:rPr lang="nl-NL" sz="2800">
                            <a:solidFill>
                              <a:schemeClr val="accent5"/>
                            </a:solidFill>
                            <a:latin typeface="Cambria Math" panose="02040503050406030204" pitchFamily="18" charset="0"/>
                          </a:rPr>
                          <m:t>𝐺</m:t>
                        </m:r>
                      </m:e>
                      <m:sub>
                        <m:r>
                          <a:rPr lang="nl-NL" sz="2800">
                            <a:solidFill>
                              <a:schemeClr val="accent5"/>
                            </a:solidFill>
                            <a:latin typeface="Cambria Math" panose="02040503050406030204" pitchFamily="18" charset="0"/>
                          </a:rPr>
                          <m:t>𝑡</m:t>
                        </m:r>
                      </m:sub>
                    </m:sSub>
                    <m:d>
                      <m:dPr>
                        <m:begChr m:val="["/>
                        <m:endChr m:val="]"/>
                        <m:ctrlPr>
                          <a:rPr lang="nl-NL" sz="2800" i="1">
                            <a:solidFill>
                              <a:schemeClr val="accent5"/>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𝑁𝑚</m:t>
                        </m:r>
                        <m:r>
                          <a:rPr lang="nl-NL" sz="2800" i="1" baseline="30000" dirty="0">
                            <a:solidFill>
                              <a:schemeClr val="accent5"/>
                            </a:solidFill>
                            <a:latin typeface="Cambria Math" panose="02040503050406030204" pitchFamily="18" charset="0"/>
                            <a:ea typeface="Cambria Math" panose="02040503050406030204" pitchFamily="18" charset="0"/>
                          </a:rPr>
                          <m:t>3</m:t>
                        </m:r>
                      </m:e>
                    </m:d>
                    <m:r>
                      <a:rPr lang="nl-NL" sz="2800" b="0" i="1" baseline="30000" dirty="0" smtClean="0">
                        <a:solidFill>
                          <a:schemeClr val="accent5"/>
                        </a:solidFill>
                        <a:latin typeface="Cambria Math" panose="02040503050406030204" pitchFamily="18" charset="0"/>
                        <a:ea typeface="Cambria Math" panose="02040503050406030204" pitchFamily="18" charset="0"/>
                      </a:rPr>
                      <m:t> </m:t>
                    </m:r>
                  </m:oMath>
                </a14:m>
                <a:r>
                  <a:rPr lang="nl-NL" sz="2800">
                    <a:solidFill>
                      <a:schemeClr val="accent5"/>
                    </a:solidFill>
                  </a:rPr>
                  <a:t>, </a:t>
                </a:r>
                <a:r>
                  <a:rPr lang="nl-NL" sz="2800" err="1">
                    <a:solidFill>
                      <a:schemeClr val="accent5"/>
                    </a:solidFill>
                  </a:rPr>
                  <a:t>the</a:t>
                </a:r>
                <a:r>
                  <a:rPr lang="nl-NL" sz="2800">
                    <a:solidFill>
                      <a:schemeClr val="accent5"/>
                    </a:solidFill>
                  </a:rPr>
                  <a:t> </a:t>
                </a:r>
                <a:r>
                  <a:rPr lang="nl-NL" sz="2800" err="1">
                    <a:solidFill>
                      <a:schemeClr val="accent5"/>
                    </a:solidFill>
                  </a:rPr>
                  <a:t>natural</a:t>
                </a:r>
                <a:r>
                  <a:rPr lang="nl-NL" sz="2800">
                    <a:solidFill>
                      <a:schemeClr val="accent5"/>
                    </a:solidFill>
                  </a:rPr>
                  <a:t> gas </a:t>
                </a:r>
                <a:r>
                  <a:rPr lang="nl-NL" sz="2800" err="1">
                    <a:solidFill>
                      <a:schemeClr val="accent5"/>
                    </a:solidFill>
                  </a:rPr>
                  <a:t>supplied</a:t>
                </a:r>
                <a:r>
                  <a:rPr lang="nl-NL" sz="2800">
                    <a:solidFill>
                      <a:schemeClr val="accent5"/>
                    </a:solidFill>
                  </a:rPr>
                  <a:t> </a:t>
                </a:r>
                <a:r>
                  <a:rPr lang="nl-NL" sz="2800" err="1">
                    <a:solidFill>
                      <a:schemeClr val="accent5"/>
                    </a:solidFill>
                  </a:rPr>
                  <a:t>to</a:t>
                </a:r>
                <a:r>
                  <a:rPr lang="nl-NL" sz="2800">
                    <a:solidFill>
                      <a:schemeClr val="accent5"/>
                    </a:solidFill>
                  </a:rPr>
                  <a:t> </a:t>
                </a:r>
                <a:r>
                  <a:rPr lang="nl-NL" sz="2800" err="1">
                    <a:solidFill>
                      <a:schemeClr val="accent5"/>
                    </a:solidFill>
                  </a:rPr>
                  <a:t>the</a:t>
                </a:r>
                <a:r>
                  <a:rPr lang="nl-NL" sz="2800">
                    <a:solidFill>
                      <a:schemeClr val="accent5"/>
                    </a:solidFill>
                  </a:rPr>
                  <a:t> home, </a:t>
                </a:r>
                <a:r>
                  <a:rPr lang="nl-NL" sz="2800" err="1">
                    <a:solidFill>
                      <a:schemeClr val="accent5"/>
                    </a:solidFill>
                  </a:rPr>
                  <a:t>measured</a:t>
                </a:r>
                <a:r>
                  <a:rPr lang="nl-NL" sz="2800">
                    <a:solidFill>
                      <a:schemeClr val="accent5"/>
                    </a:solidFill>
                  </a:rPr>
                  <a:t> via smart meter readings</a:t>
                </a:r>
              </a:p>
              <a:p>
                <a:pPr marL="901700" indent="-901700">
                  <a:lnSpc>
                    <a:spcPct val="110000"/>
                  </a:lnSpc>
                  <a:buFont typeface="+mj-lt"/>
                  <a:buAutoNum type="arabicPeriod" startAt="13"/>
                </a:pPr>
                <a14:m>
                  <m:oMath xmlns:m="http://schemas.openxmlformats.org/officeDocument/2006/math">
                    <m:r>
                      <a:rPr lang="nl-NL" sz="28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nl-NL" sz="2800" i="1">
                            <a:latin typeface="Cambria Math" panose="02040503050406030204" pitchFamily="18" charset="0"/>
                            <a:ea typeface="Arial Unicode MS"/>
                            <a:cs typeface="Times New Roman" panose="02020603050405020304" pitchFamily="18" charset="0"/>
                          </a:rPr>
                        </m:ctrlPr>
                      </m:sSubPr>
                      <m:e>
                        <m:r>
                          <a:rPr lang="nl-NL" sz="2800" i="1">
                            <a:latin typeface="Cambria Math" panose="02040503050406030204" pitchFamily="18" charset="0"/>
                            <a:ea typeface="Arial Unicode MS"/>
                            <a:cs typeface="Times New Roman" panose="02020603050405020304" pitchFamily="18" charset="0"/>
                          </a:rPr>
                          <m:t>𝐺</m:t>
                        </m:r>
                      </m:e>
                      <m:sub>
                        <m:r>
                          <a:rPr lang="nl-NL" sz="2800" i="1">
                            <a:latin typeface="Cambria Math" panose="02040503050406030204" pitchFamily="18" charset="0"/>
                            <a:ea typeface="Arial Unicode MS"/>
                            <a:cs typeface="Times New Roman" panose="02020603050405020304" pitchFamily="18" charset="0"/>
                          </a:rPr>
                          <m:t>𝑛𝑜𝐶𝐻</m:t>
                        </m:r>
                        <m:r>
                          <a:rPr lang="nl-NL" sz="2800" i="1">
                            <a:latin typeface="Cambria Math" panose="02040503050406030204" pitchFamily="18" charset="0"/>
                            <a:ea typeface="Arial Unicode MS"/>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m:t>, </m:t>
                    </m:r>
                    <m:r>
                      <m:rPr>
                        <m:nor/>
                      </m:rPr>
                      <a:rPr lang="nl-NL" sz="2800" dirty="0" err="1"/>
                      <m:t>the</m:t>
                    </m:r>
                    <m:r>
                      <m:rPr>
                        <m:nor/>
                      </m:rPr>
                      <a:rPr lang="nl-NL" sz="2800" dirty="0"/>
                      <m:t> </m:t>
                    </m:r>
                    <m:r>
                      <m:rPr>
                        <m:nor/>
                      </m:rPr>
                      <a:rPr lang="nl-NL" sz="2800" b="0" i="0" dirty="0" smtClean="0"/>
                      <m:t>natural</m:t>
                    </m:r>
                    <m:r>
                      <m:rPr>
                        <m:nor/>
                      </m:rPr>
                      <a:rPr lang="nl-NL" sz="2800" b="0" i="0" dirty="0" smtClean="0"/>
                      <m:t> </m:t>
                    </m:r>
                    <m:r>
                      <m:rPr>
                        <m:nor/>
                      </m:rPr>
                      <a:rPr lang="nl-NL" sz="2800" dirty="0"/>
                      <m:t>gas</m:t>
                    </m:r>
                    <m:r>
                      <m:rPr>
                        <m:nor/>
                      </m:rPr>
                      <a:rPr lang="nl-NL" sz="2800" dirty="0"/>
                      <m:t> </m:t>
                    </m:r>
                    <m:r>
                      <m:rPr>
                        <m:nor/>
                      </m:rPr>
                      <a:rPr lang="nl-NL" sz="2800" dirty="0" err="1"/>
                      <m:t>used</m:t>
                    </m:r>
                    <m:r>
                      <m:rPr>
                        <m:nor/>
                      </m:rPr>
                      <a:rPr lang="nl-NL" sz="2800" dirty="0"/>
                      <m:t> </m:t>
                    </m:r>
                    <m:r>
                      <m:rPr>
                        <m:nor/>
                      </m:rPr>
                      <a:rPr lang="nl-NL" sz="2800" dirty="0" err="1"/>
                      <m:t>for</m:t>
                    </m:r>
                    <m:r>
                      <m:rPr>
                        <m:nor/>
                      </m:rPr>
                      <a:rPr lang="nl-NL" sz="2800" dirty="0"/>
                      <m:t> </m:t>
                    </m:r>
                    <m:r>
                      <m:rPr>
                        <m:nor/>
                      </m:rPr>
                      <a:rPr lang="nl-NL" sz="2800" b="0" i="0" dirty="0" smtClean="0"/>
                      <m:t>other</m:t>
                    </m:r>
                    <m:r>
                      <m:rPr>
                        <m:nor/>
                      </m:rPr>
                      <a:rPr lang="nl-NL" sz="2800" b="0" i="0" dirty="0" smtClean="0"/>
                      <m:t> </m:t>
                    </m:r>
                    <m:r>
                      <m:rPr>
                        <m:nor/>
                      </m:rPr>
                      <a:rPr lang="nl-NL" sz="2800" b="0" i="0" dirty="0" smtClean="0"/>
                      <m:t>purposes</m:t>
                    </m:r>
                    <m:r>
                      <m:rPr>
                        <m:nor/>
                      </m:rPr>
                      <a:rPr lang="nl-NL" sz="2800" b="0" i="0" dirty="0" smtClean="0"/>
                      <m:t> </m:t>
                    </m:r>
                    <m:r>
                      <m:rPr>
                        <m:nor/>
                      </m:rPr>
                      <a:rPr lang="nl-NL" sz="2800" b="0" i="0" dirty="0" smtClean="0"/>
                      <m:t>than</m:t>
                    </m:r>
                    <m:r>
                      <m:rPr>
                        <m:nor/>
                      </m:rPr>
                      <a:rPr lang="nl-NL" sz="2800" b="0" i="0" dirty="0" smtClean="0"/>
                      <m:t> </m:t>
                    </m:r>
                    <m:r>
                      <m:rPr>
                        <m:nor/>
                      </m:rPr>
                      <a:rPr lang="nl-NL" sz="2800" dirty="0" err="1"/>
                      <m:t>cent</m:t>
                    </m:r>
                    <m:r>
                      <m:rPr>
                        <m:nor/>
                      </m:rPr>
                      <a:rPr lang="nl-NL" sz="2800" b="0" i="0" dirty="0" smtClean="0"/>
                      <m:t>r</m:t>
                    </m:r>
                    <m:r>
                      <m:rPr>
                        <m:nor/>
                      </m:rPr>
                      <a:rPr lang="nl-NL" sz="2800" dirty="0" err="1"/>
                      <m:t>al</m:t>
                    </m:r>
                    <m:r>
                      <m:rPr>
                        <m:nor/>
                      </m:rPr>
                      <a:rPr lang="nl-NL" sz="2800" dirty="0"/>
                      <m:t> </m:t>
                    </m:r>
                    <m:r>
                      <m:rPr>
                        <m:nor/>
                      </m:rPr>
                      <a:rPr lang="nl-NL" sz="2800" dirty="0" err="1"/>
                      <m:t>heating</m:t>
                    </m:r>
                    <m:r>
                      <m:rPr>
                        <m:nor/>
                      </m:rPr>
                      <a:rPr lang="nl-NL" sz="2800" dirty="0"/>
                      <m:t> </m:t>
                    </m:r>
                    <m:r>
                      <m:rPr>
                        <m:nor/>
                      </m:rPr>
                      <a:rPr lang="nl-NL" sz="2800" b="0" i="0" dirty="0" smtClean="0"/>
                      <m:t>(</m:t>
                    </m:r>
                    <m:r>
                      <m:rPr>
                        <m:nor/>
                      </m:rPr>
                      <a:rPr lang="nl-NL" sz="2800" dirty="0">
                        <a:cs typeface="Calibri" panose="020F0502020204030204" pitchFamily="34" charset="0"/>
                      </a:rPr>
                      <m:t>see</m:t>
                    </m:r>
                    <m:r>
                      <m:rPr>
                        <m:nor/>
                      </m:rPr>
                      <a:rPr lang="nl-NL" sz="2800" dirty="0">
                        <a:cs typeface="Calibri" panose="020F0502020204030204" pitchFamily="34" charset="0"/>
                      </a:rPr>
                      <m:t> </m:t>
                    </m:r>
                    <m:r>
                      <m:rPr>
                        <m:nor/>
                      </m:rPr>
                      <a:rPr lang="nl-NL" sz="2800" dirty="0">
                        <a:cs typeface="Calibri" panose="020F0502020204030204" pitchFamily="34" charset="0"/>
                      </a:rPr>
                      <m:t>Building</m:t>
                    </m:r>
                    <m:r>
                      <m:rPr>
                        <m:nor/>
                      </m:rPr>
                      <a:rPr lang="nl-NL" sz="2800" dirty="0">
                        <a:cs typeface="Calibri" panose="020F0502020204030204" pitchFamily="34" charset="0"/>
                      </a:rPr>
                      <m:t> </m:t>
                    </m:r>
                    <m:r>
                      <m:rPr>
                        <m:nor/>
                      </m:rPr>
                      <a:rPr lang="nl-NL" sz="2800" dirty="0">
                        <a:cs typeface="Calibri" panose="020F0502020204030204" pitchFamily="34" charset="0"/>
                      </a:rPr>
                      <m:t>Model</m:t>
                    </m:r>
                    <m:r>
                      <m:rPr>
                        <m:nor/>
                      </m:rPr>
                      <a:rPr lang="nl-NL" sz="2800" dirty="0">
                        <a:cs typeface="Calibri" panose="020F0502020204030204" pitchFamily="34" charset="0"/>
                      </a:rPr>
                      <m:t> </m:t>
                    </m:r>
                    <m:r>
                      <m:rPr>
                        <m:nor/>
                      </m:rPr>
                      <a:rPr lang="nl-NL" sz="2800" dirty="0">
                        <a:cs typeface="Calibri" panose="020F0502020204030204" pitchFamily="34" charset="0"/>
                      </a:rPr>
                      <m:t>Equations</m:t>
                    </m:r>
                    <m:r>
                      <m:rPr>
                        <m:nor/>
                      </m:rPr>
                      <a:rPr lang="nl-NL" sz="2800" dirty="0">
                        <a:cs typeface="Calibri" panose="020F0502020204030204" pitchFamily="34" charset="0"/>
                      </a:rPr>
                      <m:t> </m:t>
                    </m:r>
                    <m:r>
                      <m:rPr>
                        <m:nor/>
                      </m:rPr>
                      <a:rPr lang="nl-NL" sz="2800" dirty="0">
                        <a:cs typeface="Calibri" panose="020F0502020204030204" pitchFamily="34" charset="0"/>
                      </a:rPr>
                      <m:t>slide</m:t>
                    </m:r>
                    <m:r>
                      <m:rPr>
                        <m:nor/>
                      </m:rPr>
                      <a:rPr lang="nl-NL" sz="2800" dirty="0">
                        <a:cs typeface="Calibri" panose="020F0502020204030204" pitchFamily="34" charset="0"/>
                      </a:rPr>
                      <m:t> 4)</m:t>
                    </m:r>
                  </m:oMath>
                </a14:m>
                <a:endParaRPr lang="nl-NL" sz="4000"/>
              </a:p>
              <a:p>
                <a:pPr marL="901700" indent="-901700">
                  <a:lnSpc>
                    <a:spcPct val="110000"/>
                  </a:lnSpc>
                  <a:buFont typeface="+mj-lt"/>
                  <a:buAutoNum type="arabicPeriod" startAt="13"/>
                </a:pPr>
                <a14:m>
                  <m:oMath xmlns:m="http://schemas.openxmlformats.org/officeDocument/2006/math">
                    <m:r>
                      <a:rPr lang="nl-NL" sz="2800" i="1" dirty="0" smtClean="0">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𝑠𝑜𝑙</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ea typeface="Cambria Math" panose="02040503050406030204" pitchFamily="18" charset="0"/>
                      </a:rPr>
                      <m:t>=</m:t>
                    </m:r>
                    <m:r>
                      <a:rPr lang="nl-NL" sz="2800" b="0" i="1" dirty="0" smtClean="0">
                        <a:solidFill>
                          <a:srgbClr val="B1D249"/>
                        </a:solidFill>
                        <a:latin typeface="Cambria Math" panose="02040503050406030204" pitchFamily="18" charset="0"/>
                        <a:ea typeface="Cambria Math" panose="02040503050406030204" pitchFamily="18" charset="0"/>
                      </a:rPr>
                      <m:t>𝐴</m:t>
                    </m:r>
                    <m:r>
                      <a:rPr lang="nl-NL" sz="2800" b="0" i="1" baseline="-25000" dirty="0" smtClean="0">
                        <a:solidFill>
                          <a:srgbClr val="B1D249"/>
                        </a:solidFill>
                        <a:latin typeface="Cambria Math" panose="02040503050406030204" pitchFamily="18" charset="0"/>
                        <a:ea typeface="Cambria Math" panose="02040503050406030204" pitchFamily="18" charset="0"/>
                      </a:rPr>
                      <m:t>𝑒𝑓𝑓</m:t>
                    </m:r>
                    <m:r>
                      <a:rPr lang="nl-NL" sz="2800" b="0" i="1" dirty="0" smtClean="0">
                        <a:latin typeface="Cambria Math" panose="02040503050406030204" pitchFamily="18" charset="0"/>
                        <a:ea typeface="Cambria Math" panose="02040503050406030204" pitchFamily="18" charset="0"/>
                      </a:rPr>
                      <m:t> </m:t>
                    </m:r>
                    <m:d>
                      <m:dPr>
                        <m:begChr m:val="["/>
                        <m:endChr m:val="]"/>
                        <m:ctrlPr>
                          <a:rPr lang="nl-NL" sz="28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𝑚</m:t>
                        </m:r>
                        <m:r>
                          <a:rPr lang="nl-NL" sz="2800" b="0" i="1" baseline="30000" dirty="0" smtClean="0">
                            <a:solidFill>
                              <a:schemeClr val="bg1">
                                <a:lumMod val="50000"/>
                              </a:schemeClr>
                            </a:solidFill>
                            <a:latin typeface="Cambria Math" panose="02040503050406030204" pitchFamily="18" charset="0"/>
                            <a:ea typeface="Cambria Math" panose="02040503050406030204" pitchFamily="18" charset="0"/>
                          </a:rPr>
                          <m:t>2</m:t>
                        </m:r>
                      </m:e>
                    </m:d>
                    <m:r>
                      <a:rPr lang="nl-NL" sz="2800" i="1" dirty="0">
                        <a:latin typeface="Cambria Math" panose="02040503050406030204" pitchFamily="18" charset="0"/>
                        <a:ea typeface="Cambria Math" panose="02040503050406030204" pitchFamily="18" charset="0"/>
                      </a:rPr>
                      <m:t>×</m:t>
                    </m:r>
                    <m:sSub>
                      <m:sSubPr>
                        <m:ctrlPr>
                          <a:rPr lang="pt-BR" sz="2800" i="1">
                            <a:latin typeface="Cambria Math" panose="02040503050406030204" pitchFamily="18" charset="0"/>
                          </a:rPr>
                        </m:ctrlPr>
                      </m:sSubPr>
                      <m:e>
                        <m:r>
                          <a:rPr lang="nl-NL" sz="2800" i="1">
                            <a:latin typeface="Cambria Math" panose="02040503050406030204" pitchFamily="18" charset="0"/>
                          </a:rPr>
                          <m:t>𝐼</m:t>
                        </m:r>
                      </m:e>
                      <m:sub>
                        <m:r>
                          <a:rPr lang="nl-NL" sz="2800" i="1">
                            <a:latin typeface="Cambria Math" panose="02040503050406030204" pitchFamily="18" charset="0"/>
                          </a:rPr>
                          <m:t>𝑔𝑒𝑜</m:t>
                        </m:r>
                        <m:r>
                          <a:rPr lang="nl-NL" sz="2800" i="1">
                            <a:latin typeface="Cambria Math" panose="02040503050406030204" pitchFamily="18" charset="0"/>
                          </a:rPr>
                          <m:t>_</m:t>
                        </m:r>
                        <m:r>
                          <a:rPr lang="nl-NL" sz="2800" i="1">
                            <a:latin typeface="Cambria Math" panose="02040503050406030204" pitchFamily="18" charset="0"/>
                          </a:rPr>
                          <m:t>𝑖𝑛𝑡𝑝</m:t>
                        </m:r>
                        <m:r>
                          <a:rPr lang="nl-NL" sz="2800" i="1">
                            <a:latin typeface="Cambria Math" panose="02040503050406030204" pitchFamily="18" charset="0"/>
                          </a:rPr>
                          <m:t>;</m:t>
                        </m:r>
                        <m:r>
                          <a:rPr lang="nl-NL" sz="2800" i="1">
                            <a:latin typeface="Cambria Math" panose="02040503050406030204" pitchFamily="18" charset="0"/>
                          </a:rPr>
                          <m:t>𝑡</m:t>
                        </m:r>
                      </m:sub>
                    </m:sSub>
                    <m:r>
                      <a:rPr lang="nl-NL" sz="2800" i="1" smtClean="0">
                        <a:solidFill>
                          <a:schemeClr val="bg1">
                            <a:lumMod val="50000"/>
                          </a:schemeClr>
                        </a:solidFill>
                        <a:latin typeface="Cambria Math" panose="02040503050406030204" pitchFamily="18" charset="0"/>
                      </a:rPr>
                      <m:t>[</m:t>
                    </m:r>
                    <m:r>
                      <a:rPr lang="nl-NL" sz="2800" b="0" i="1" smtClean="0">
                        <a:solidFill>
                          <a:schemeClr val="bg1">
                            <a:lumMod val="50000"/>
                          </a:schemeClr>
                        </a:solidFill>
                        <a:latin typeface="Cambria Math" panose="02040503050406030204" pitchFamily="18" charset="0"/>
                      </a:rPr>
                      <m:t>𝑊</m:t>
                    </m:r>
                    <m:r>
                      <a:rPr lang="nl-NL" sz="2800" i="1" smtClean="0">
                        <a:solidFill>
                          <a:schemeClr val="bg1">
                            <a:lumMod val="50000"/>
                          </a:schemeClr>
                        </a:solidFill>
                        <a:latin typeface="Cambria Math" panose="02040503050406030204" pitchFamily="18" charset="0"/>
                      </a:rPr>
                      <m:t>/</m:t>
                    </m:r>
                    <m:r>
                      <a:rPr lang="nl-NL" sz="2800" i="1" smtClean="0">
                        <a:solidFill>
                          <a:schemeClr val="bg1">
                            <a:lumMod val="50000"/>
                          </a:schemeClr>
                        </a:solidFill>
                        <a:latin typeface="Cambria Math" panose="02040503050406030204" pitchFamily="18" charset="0"/>
                      </a:rPr>
                      <m:t>𝑚</m:t>
                    </m:r>
                    <m:r>
                      <a:rPr lang="nl-NL" sz="2800" i="1" baseline="30000">
                        <a:solidFill>
                          <a:schemeClr val="bg1">
                            <a:lumMod val="50000"/>
                          </a:schemeClr>
                        </a:solidFill>
                        <a:latin typeface="Cambria Math" panose="02040503050406030204" pitchFamily="18" charset="0"/>
                      </a:rPr>
                      <m:t>2</m:t>
                    </m:r>
                    <m:r>
                      <a:rPr lang="nl-NL" sz="2800" i="1">
                        <a:solidFill>
                          <a:schemeClr val="bg1">
                            <a:lumMod val="50000"/>
                          </a:schemeClr>
                        </a:solidFill>
                        <a:latin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𝑡</m:t>
                    </m:r>
                    <m:r>
                      <a:rPr lang="nl-NL" sz="2800" b="0" i="1" dirty="0" smtClean="0">
                        <a:latin typeface="Cambria Math" panose="02040503050406030204" pitchFamily="18" charset="0"/>
                        <a:ea typeface="Cambria Math" panose="02040503050406030204" pitchFamily="18" charset="0"/>
                      </a:rPr>
                      <m:t>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𝑠</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m:rPr>
                        <m:nor/>
                      </m:rPr>
                      <a:rPr lang="nl-NL" sz="2800" b="0" i="0" dirty="0" smtClean="0"/>
                      <m:t>, </m:t>
                    </m:r>
                    <m:r>
                      <m:rPr>
                        <m:nor/>
                      </m:rPr>
                      <a:rPr lang="nl-NL" sz="2800" dirty="0"/>
                      <m:t>the</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dirty="0"/>
                      <m:t>solar</m:t>
                    </m:r>
                    <m:r>
                      <m:rPr>
                        <m:nor/>
                      </m:rPr>
                      <a:rPr lang="nl-NL" sz="2800" dirty="0"/>
                      <m:t> </m:t>
                    </m:r>
                    <m:r>
                      <m:rPr>
                        <m:nor/>
                      </m:rPr>
                      <a:rPr lang="nl-NL" sz="2800" dirty="0"/>
                      <m:t>irradiation</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time</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p>
              <a:p>
                <a:pPr marL="901700" indent="-901700">
                  <a:lnSpc>
                    <a:spcPct val="110000"/>
                  </a:lnSpc>
                  <a:buFont typeface="+mj-lt"/>
                  <a:buAutoNum type="arabicPeriod" startAt="13"/>
                </a:pPr>
                <a14:m>
                  <m:oMath xmlns:m="http://schemas.openxmlformats.org/officeDocument/2006/math">
                    <m:r>
                      <a:rPr lang="nl-NL" sz="2800" i="1" dirty="0" smtClean="0">
                        <a:solidFill>
                          <a:srgbClr val="B1D249"/>
                        </a:solidFill>
                        <a:latin typeface="Cambria Math" panose="02040503050406030204" pitchFamily="18" charset="0"/>
                        <a:ea typeface="Cambria Math" panose="02040503050406030204" pitchFamily="18" charset="0"/>
                      </a:rPr>
                      <m:t>𝐴</m:t>
                    </m:r>
                    <m:r>
                      <a:rPr lang="nl-NL" sz="2800" i="1" baseline="-25000" dirty="0">
                        <a:solidFill>
                          <a:srgbClr val="B1D249"/>
                        </a:solidFill>
                        <a:latin typeface="Cambria Math" panose="02040503050406030204" pitchFamily="18" charset="0"/>
                        <a:ea typeface="Cambria Math" panose="02040503050406030204" pitchFamily="18" charset="0"/>
                      </a:rPr>
                      <m:t>𝑒𝑓𝑓</m:t>
                    </m:r>
                    <m:r>
                      <a:rPr lang="nl-NL" sz="2800" i="1" dirty="0">
                        <a:solidFill>
                          <a:srgbClr val="B1D249"/>
                        </a:solidFill>
                        <a:latin typeface="Cambria Math" panose="02040503050406030204" pitchFamily="18" charset="0"/>
                        <a:ea typeface="Cambria Math" panose="02040503050406030204" pitchFamily="18" charset="0"/>
                      </a:rPr>
                      <m:t> </m:t>
                    </m:r>
                    <m:d>
                      <m:dPr>
                        <m:begChr m:val="["/>
                        <m:endChr m:val="]"/>
                        <m:ctrlPr>
                          <a:rPr lang="nl-NL" sz="2800" i="1" dirty="0">
                            <a:solidFill>
                              <a:srgbClr val="B1D249"/>
                            </a:solidFill>
                            <a:latin typeface="Cambria Math" panose="02040503050406030204" pitchFamily="18" charset="0"/>
                            <a:ea typeface="Cambria Math" panose="02040503050406030204" pitchFamily="18" charset="0"/>
                          </a:rPr>
                        </m:ctrlPr>
                      </m:dPr>
                      <m:e>
                        <m:r>
                          <a:rPr lang="nl-NL" sz="2800" i="1" dirty="0">
                            <a:solidFill>
                              <a:srgbClr val="B1D249"/>
                            </a:solidFill>
                            <a:latin typeface="Cambria Math" panose="02040503050406030204" pitchFamily="18" charset="0"/>
                            <a:ea typeface="Cambria Math" panose="02040503050406030204" pitchFamily="18" charset="0"/>
                          </a:rPr>
                          <m:t>𝑚</m:t>
                        </m:r>
                        <m:r>
                          <a:rPr lang="nl-NL" sz="2800" i="1" baseline="30000" dirty="0">
                            <a:solidFill>
                              <a:srgbClr val="B1D249"/>
                            </a:solidFill>
                            <a:latin typeface="Cambria Math" panose="02040503050406030204" pitchFamily="18" charset="0"/>
                            <a:ea typeface="Cambria Math" panose="02040503050406030204" pitchFamily="18" charset="0"/>
                          </a:rPr>
                          <m:t>2</m:t>
                        </m:r>
                      </m:e>
                    </m:d>
                    <m:r>
                      <m:rPr>
                        <m:nor/>
                      </m:rPr>
                      <a:rPr lang="nl-NL" sz="2800" dirty="0">
                        <a:solidFill>
                          <a:srgbClr val="B1D249"/>
                        </a:solidFill>
                      </a:rPr>
                      <m:t>, </m:t>
                    </m:r>
                    <m:r>
                      <m:rPr>
                        <m:nor/>
                      </m:rPr>
                      <a:rPr lang="nl-NL" sz="2800" dirty="0">
                        <a:solidFill>
                          <a:srgbClr val="B1D249"/>
                        </a:solidFill>
                      </a:rPr>
                      <m:t>the</m:t>
                    </m:r>
                    <m:r>
                      <m:rPr>
                        <m:nor/>
                      </m:rPr>
                      <a:rPr lang="nl-NL" sz="2800" dirty="0">
                        <a:solidFill>
                          <a:srgbClr val="B1D249"/>
                        </a:solidFill>
                      </a:rPr>
                      <m:t> </m:t>
                    </m:r>
                    <m:r>
                      <m:rPr>
                        <m:nor/>
                      </m:rPr>
                      <a:rPr lang="nl-NL" sz="2800" b="0" i="0" dirty="0" smtClean="0">
                        <a:solidFill>
                          <a:srgbClr val="B1D249"/>
                        </a:solidFill>
                      </a:rPr>
                      <m:t>effective</m:t>
                    </m:r>
                    <m:r>
                      <m:rPr>
                        <m:nor/>
                      </m:rPr>
                      <a:rPr lang="nl-NL" sz="2800" b="0" i="0" dirty="0" smtClean="0">
                        <a:solidFill>
                          <a:srgbClr val="B1D249"/>
                        </a:solidFill>
                      </a:rPr>
                      <m:t> </m:t>
                    </m:r>
                    <m:r>
                      <m:rPr>
                        <m:nor/>
                      </m:rPr>
                      <a:rPr lang="nl-NL" sz="2800" b="0" i="0" dirty="0" smtClean="0">
                        <a:solidFill>
                          <a:srgbClr val="B1D249"/>
                        </a:solidFill>
                      </a:rPr>
                      <m:t>area</m:t>
                    </m:r>
                    <m:r>
                      <m:rPr>
                        <m:nor/>
                      </m:rPr>
                      <a:rPr lang="nl-NL" sz="2800" b="0" i="0" dirty="0" smtClean="0">
                        <a:solidFill>
                          <a:srgbClr val="B1D249"/>
                        </a:solidFill>
                      </a:rPr>
                      <m:t> </m:t>
                    </m:r>
                    <m:r>
                      <m:rPr>
                        <m:nor/>
                      </m:rPr>
                      <a:rPr lang="nl-NL" sz="2800" b="0" i="0" dirty="0" smtClean="0">
                        <a:solidFill>
                          <a:srgbClr val="B1D249"/>
                        </a:solidFill>
                      </a:rPr>
                      <m:t>of</m:t>
                    </m:r>
                    <m:r>
                      <m:rPr>
                        <m:nor/>
                      </m:rPr>
                      <a:rPr lang="nl-NL" sz="2800" b="0" i="0" dirty="0" smtClean="0">
                        <a:solidFill>
                          <a:srgbClr val="B1D249"/>
                        </a:solidFill>
                      </a:rPr>
                      <m:t> </m:t>
                    </m:r>
                    <m:r>
                      <m:rPr>
                        <m:nor/>
                      </m:rPr>
                      <a:rPr lang="nl-NL" sz="2800" b="0" i="0" dirty="0" smtClean="0">
                        <a:solidFill>
                          <a:srgbClr val="B1D249"/>
                        </a:solidFill>
                      </a:rPr>
                      <m:t>the</m:t>
                    </m:r>
                    <m:r>
                      <m:rPr>
                        <m:nor/>
                      </m:rPr>
                      <a:rPr lang="nl-NL" sz="2800" b="0" i="0" dirty="0" smtClean="0">
                        <a:solidFill>
                          <a:srgbClr val="B1D249"/>
                        </a:solidFill>
                      </a:rPr>
                      <m:t> </m:t>
                    </m:r>
                    <m:r>
                      <m:rPr>
                        <m:nor/>
                      </m:rPr>
                      <a:rPr lang="nl-NL" sz="2800" b="0" i="0" dirty="0" smtClean="0">
                        <a:solidFill>
                          <a:srgbClr val="B1D249"/>
                        </a:solidFill>
                      </a:rPr>
                      <m:t>imaginary</m:t>
                    </m:r>
                    <m:r>
                      <m:rPr>
                        <m:nor/>
                      </m:rPr>
                      <a:rPr lang="nl-NL" sz="2800" b="0" i="0" dirty="0" smtClean="0">
                        <a:solidFill>
                          <a:srgbClr val="B1D249"/>
                        </a:solidFill>
                      </a:rPr>
                      <m:t> </m:t>
                    </m:r>
                    <m:r>
                      <m:rPr>
                        <m:nor/>
                      </m:rPr>
                      <a:rPr lang="nl-NL" sz="2800" b="0" i="0" dirty="0" smtClean="0">
                        <a:solidFill>
                          <a:srgbClr val="B1D249"/>
                        </a:solidFill>
                      </a:rPr>
                      <m:t>solar</m:t>
                    </m:r>
                    <m:r>
                      <m:rPr>
                        <m:nor/>
                      </m:rPr>
                      <a:rPr lang="nl-NL" sz="2800" b="0" i="0" dirty="0" smtClean="0">
                        <a:solidFill>
                          <a:srgbClr val="B1D249"/>
                        </a:solidFill>
                      </a:rPr>
                      <m:t> </m:t>
                    </m:r>
                    <m:r>
                      <m:rPr>
                        <m:nor/>
                      </m:rPr>
                      <a:rPr lang="nl-NL" sz="2800" b="0" i="0" dirty="0" smtClean="0">
                        <a:solidFill>
                          <a:srgbClr val="B1D249"/>
                        </a:solidFill>
                      </a:rPr>
                      <m:t>aperture</m:t>
                    </m:r>
                    <m:r>
                      <m:rPr>
                        <m:nor/>
                      </m:rPr>
                      <a:rPr lang="nl-NL" sz="2800" b="0" i="0" dirty="0" smtClean="0">
                        <a:solidFill>
                          <a:srgbClr val="B1D249"/>
                        </a:solidFill>
                      </a:rPr>
                      <m:t> </m:t>
                    </m:r>
                    <m:r>
                      <m:rPr>
                        <m:nor/>
                      </m:rPr>
                      <a:rPr lang="nl-NL" sz="2800" b="0" i="0" dirty="0" smtClean="0">
                        <a:solidFill>
                          <a:srgbClr val="B1D249"/>
                        </a:solidFill>
                      </a:rPr>
                      <m:t>in</m:t>
                    </m:r>
                    <m:r>
                      <m:rPr>
                        <m:nor/>
                      </m:rPr>
                      <a:rPr lang="nl-NL" sz="2800" b="0" i="0" dirty="0" smtClean="0">
                        <a:solidFill>
                          <a:srgbClr val="B1D249"/>
                        </a:solidFill>
                      </a:rPr>
                      <m:t> </m:t>
                    </m:r>
                    <m:r>
                      <m:rPr>
                        <m:nor/>
                      </m:rPr>
                      <a:rPr lang="nl-NL" sz="2800" b="0" i="0" dirty="0" smtClean="0">
                        <a:solidFill>
                          <a:srgbClr val="B1D249"/>
                        </a:solidFill>
                      </a:rPr>
                      <m:t>the</m:t>
                    </m:r>
                    <m:r>
                      <m:rPr>
                        <m:nor/>
                      </m:rPr>
                      <a:rPr lang="nl-NL" sz="2800" b="0" i="0" dirty="0" smtClean="0">
                        <a:solidFill>
                          <a:srgbClr val="B1D249"/>
                        </a:solidFill>
                      </a:rPr>
                      <m:t> </m:t>
                    </m:r>
                    <m:r>
                      <m:rPr>
                        <m:nor/>
                      </m:rPr>
                      <a:rPr lang="nl-NL" sz="2800" b="0" i="0" dirty="0" smtClean="0">
                        <a:solidFill>
                          <a:srgbClr val="B1D249"/>
                        </a:solidFill>
                      </a:rPr>
                      <m:t>horizontal</m:t>
                    </m:r>
                    <m:r>
                      <m:rPr>
                        <m:nor/>
                      </m:rPr>
                      <a:rPr lang="nl-NL" sz="2800" b="0" i="0" dirty="0" smtClean="0">
                        <a:solidFill>
                          <a:srgbClr val="B1D249"/>
                        </a:solidFill>
                      </a:rPr>
                      <m:t> </m:t>
                    </m:r>
                    <m:r>
                      <m:rPr>
                        <m:nor/>
                      </m:rPr>
                      <a:rPr lang="nl-NL" sz="2800" b="0" i="0" dirty="0" smtClean="0">
                        <a:solidFill>
                          <a:srgbClr val="B1D249"/>
                        </a:solidFill>
                      </a:rPr>
                      <m:t>plane</m:t>
                    </m:r>
                    <m:r>
                      <m:rPr>
                        <m:nor/>
                      </m:rPr>
                      <a:rPr lang="nl-NL" sz="2800" b="0" i="0" dirty="0" smtClean="0">
                        <a:solidFill>
                          <a:srgbClr val="B1D249"/>
                        </a:solidFill>
                      </a:rPr>
                      <m:t>, </m:t>
                    </m:r>
                    <m:r>
                      <m:rPr>
                        <m:nor/>
                      </m:rPr>
                      <a:rPr lang="nl-NL" sz="2800" b="0" i="0" dirty="0" smtClean="0">
                        <a:solidFill>
                          <a:srgbClr val="B1D249"/>
                        </a:solidFill>
                      </a:rPr>
                      <m:t>a</m:t>
                    </m:r>
                    <m:r>
                      <m:rPr>
                        <m:nor/>
                      </m:rPr>
                      <a:rPr lang="nl-NL" sz="2800" b="0" i="0" dirty="0" smtClean="0">
                        <a:solidFill>
                          <a:srgbClr val="B1D249"/>
                        </a:solidFill>
                      </a:rPr>
                      <m:t> </m:t>
                    </m:r>
                    <m:r>
                      <m:rPr>
                        <m:nor/>
                      </m:rPr>
                      <a:rPr lang="nl-NL" sz="2800" b="0" i="0" dirty="0" smtClean="0">
                        <a:solidFill>
                          <a:srgbClr val="B1D249"/>
                        </a:solidFill>
                      </a:rPr>
                      <m:t>building</m:t>
                    </m:r>
                    <m:r>
                      <m:rPr>
                        <m:nor/>
                      </m:rPr>
                      <a:rPr lang="nl-NL" sz="2800" b="0" i="0" dirty="0" smtClean="0">
                        <a:solidFill>
                          <a:srgbClr val="B1D249"/>
                        </a:solidFill>
                      </a:rPr>
                      <m:t> </m:t>
                    </m:r>
                    <m:r>
                      <m:rPr>
                        <m:nor/>
                      </m:rPr>
                      <a:rPr lang="nl-NL" sz="2800" b="0" i="0" dirty="0" smtClean="0">
                        <a:solidFill>
                          <a:srgbClr val="B1D249"/>
                        </a:solidFill>
                      </a:rPr>
                      <m:t>model</m:t>
                    </m:r>
                    <m:r>
                      <m:rPr>
                        <m:nor/>
                      </m:rPr>
                      <a:rPr lang="nl-NL" sz="2800" b="0" i="0" dirty="0" smtClean="0">
                        <a:solidFill>
                          <a:srgbClr val="B1D249"/>
                        </a:solidFill>
                      </a:rPr>
                      <m:t> </m:t>
                    </m:r>
                    <m:r>
                      <m:rPr>
                        <m:nor/>
                      </m:rPr>
                      <a:rPr lang="nl-NL" sz="2800" b="0" i="0" dirty="0" smtClean="0">
                        <a:solidFill>
                          <a:srgbClr val="B1D249"/>
                        </a:solidFill>
                      </a:rPr>
                      <m:t>parameter</m:t>
                    </m:r>
                  </m:oMath>
                </a14:m>
                <a:endParaRPr lang="nl-NL" sz="2800">
                  <a:solidFill>
                    <a:srgbClr val="B1D249"/>
                  </a:solidFill>
                </a:endParaRPr>
              </a:p>
              <a:p>
                <a:pPr marL="901700" indent="-901700">
                  <a:lnSpc>
                    <a:spcPct val="110000"/>
                  </a:lnSpc>
                  <a:buFont typeface="+mj-lt"/>
                  <a:buAutoNum type="arabicPeriod" startAt="13"/>
                </a:pPr>
                <a14:m>
                  <m:oMath xmlns:m="http://schemas.openxmlformats.org/officeDocument/2006/math">
                    <m:sSub>
                      <m:sSubPr>
                        <m:ctrlPr>
                          <a:rPr lang="pt-BR" sz="2800" i="1" smtClean="0">
                            <a:solidFill>
                              <a:schemeClr val="accent5"/>
                            </a:solidFill>
                            <a:latin typeface="Cambria Math" panose="02040503050406030204" pitchFamily="18" charset="0"/>
                          </a:rPr>
                        </m:ctrlPr>
                      </m:sSubPr>
                      <m:e>
                        <m:r>
                          <a:rPr lang="nl-NL" sz="2800" b="0" i="1" smtClean="0">
                            <a:solidFill>
                              <a:schemeClr val="accent5"/>
                            </a:solidFill>
                            <a:latin typeface="Cambria Math" panose="02040503050406030204" pitchFamily="18" charset="0"/>
                          </a:rPr>
                          <m:t>𝐼</m:t>
                        </m:r>
                      </m:e>
                      <m:sub>
                        <m:r>
                          <a:rPr lang="nl-NL" sz="2800" b="0" i="1" smtClean="0">
                            <a:solidFill>
                              <a:schemeClr val="accent5"/>
                            </a:solidFill>
                            <a:latin typeface="Cambria Math" panose="02040503050406030204" pitchFamily="18" charset="0"/>
                          </a:rPr>
                          <m:t>𝑔𝑒𝑜</m:t>
                        </m:r>
                        <m:r>
                          <a:rPr lang="nl-NL" sz="2800" b="0" i="1" smtClean="0">
                            <a:solidFill>
                              <a:schemeClr val="accent5"/>
                            </a:solidFill>
                            <a:latin typeface="Cambria Math" panose="02040503050406030204" pitchFamily="18" charset="0"/>
                          </a:rPr>
                          <m:t>_</m:t>
                        </m:r>
                        <m:r>
                          <a:rPr lang="nl-NL" sz="2800" b="0" i="1" smtClean="0">
                            <a:solidFill>
                              <a:schemeClr val="accent5"/>
                            </a:solidFill>
                            <a:latin typeface="Cambria Math" panose="02040503050406030204" pitchFamily="18" charset="0"/>
                          </a:rPr>
                          <m:t>𝑖𝑛𝑡𝑝</m:t>
                        </m:r>
                        <m:r>
                          <a:rPr lang="nl-NL" sz="2800" i="1">
                            <a:solidFill>
                              <a:schemeClr val="accent5"/>
                            </a:solidFill>
                            <a:latin typeface="Cambria Math" panose="02040503050406030204" pitchFamily="18" charset="0"/>
                          </a:rPr>
                          <m:t>;</m:t>
                        </m:r>
                        <m:r>
                          <a:rPr lang="nl-NL" sz="2800" i="1">
                            <a:solidFill>
                              <a:schemeClr val="accent5"/>
                            </a:solidFill>
                            <a:latin typeface="Cambria Math" panose="02040503050406030204" pitchFamily="18" charset="0"/>
                          </a:rPr>
                          <m:t>𝑡</m:t>
                        </m:r>
                      </m:sub>
                    </m:sSub>
                    <m:r>
                      <a:rPr lang="nl-NL" sz="2800" i="1">
                        <a:solidFill>
                          <a:schemeClr val="accent5"/>
                        </a:solidFill>
                        <a:latin typeface="Cambria Math" panose="02040503050406030204" pitchFamily="18" charset="0"/>
                      </a:rPr>
                      <m:t>[</m:t>
                    </m:r>
                    <m:r>
                      <a:rPr lang="nl-NL" sz="2800" b="0" i="1" smtClean="0">
                        <a:solidFill>
                          <a:schemeClr val="accent5"/>
                        </a:solidFill>
                        <a:latin typeface="Cambria Math" panose="02040503050406030204" pitchFamily="18" charset="0"/>
                      </a:rPr>
                      <m:t>𝑊</m:t>
                    </m:r>
                    <m:r>
                      <a:rPr lang="nl-NL" sz="2800" b="0" i="1" smtClean="0">
                        <a:solidFill>
                          <a:schemeClr val="accent5"/>
                        </a:solidFill>
                        <a:latin typeface="Cambria Math" panose="02040503050406030204" pitchFamily="18" charset="0"/>
                      </a:rPr>
                      <m:t>/</m:t>
                    </m:r>
                    <m:r>
                      <a:rPr lang="nl-NL" sz="2800" b="0" i="1" smtClean="0">
                        <a:solidFill>
                          <a:schemeClr val="accent5"/>
                        </a:solidFill>
                        <a:latin typeface="Cambria Math" panose="02040503050406030204" pitchFamily="18" charset="0"/>
                      </a:rPr>
                      <m:t>𝑚</m:t>
                    </m:r>
                    <m:r>
                      <a:rPr lang="nl-NL" sz="2800" b="0" i="1" baseline="30000" smtClean="0">
                        <a:solidFill>
                          <a:schemeClr val="accent5"/>
                        </a:solidFill>
                        <a:latin typeface="Cambria Math" panose="02040503050406030204" pitchFamily="18" charset="0"/>
                      </a:rPr>
                      <m:t>2</m:t>
                    </m:r>
                    <m:r>
                      <a:rPr lang="nl-NL" sz="2800" i="1">
                        <a:solidFill>
                          <a:schemeClr val="accent5"/>
                        </a:solidFill>
                        <a:latin typeface="Cambria Math" panose="02040503050406030204" pitchFamily="18" charset="0"/>
                      </a:rPr>
                      <m:t>]</m:t>
                    </m:r>
                  </m:oMath>
                </a14:m>
                <a:r>
                  <a:rPr lang="nl-NL" sz="2800">
                    <a:solidFill>
                      <a:schemeClr val="accent5"/>
                    </a:solidFill>
                  </a:rPr>
                  <a:t>, </a:t>
                </a:r>
                <a:r>
                  <a:rPr lang="nl-NL" sz="2800" err="1">
                    <a:solidFill>
                      <a:schemeClr val="accent5"/>
                    </a:solidFill>
                  </a:rPr>
                  <a:t>the</a:t>
                </a:r>
                <a:r>
                  <a:rPr lang="nl-NL" sz="2800">
                    <a:solidFill>
                      <a:schemeClr val="accent5"/>
                    </a:solidFill>
                  </a:rPr>
                  <a:t> </a:t>
                </a:r>
                <a:r>
                  <a:rPr lang="nl-NL" sz="2800" err="1">
                    <a:solidFill>
                      <a:schemeClr val="accent5"/>
                    </a:solidFill>
                  </a:rPr>
                  <a:t>geospatially</a:t>
                </a:r>
                <a:r>
                  <a:rPr lang="nl-NL" sz="2800">
                    <a:solidFill>
                      <a:schemeClr val="accent5"/>
                    </a:solidFill>
                  </a:rPr>
                  <a:t> </a:t>
                </a:r>
                <a:r>
                  <a:rPr lang="nl-NL" sz="2800" err="1">
                    <a:solidFill>
                      <a:schemeClr val="accent5"/>
                    </a:solidFill>
                  </a:rPr>
                  <a:t>interpolated</a:t>
                </a:r>
                <a:r>
                  <a:rPr lang="nl-NL" sz="2800">
                    <a:solidFill>
                      <a:schemeClr val="accent5"/>
                    </a:solidFill>
                  </a:rPr>
                  <a:t> </a:t>
                </a:r>
                <a:r>
                  <a:rPr lang="nl-NL" sz="2800" err="1">
                    <a:solidFill>
                      <a:schemeClr val="accent5"/>
                    </a:solidFill>
                  </a:rPr>
                  <a:t>global</a:t>
                </a:r>
                <a:r>
                  <a:rPr lang="nl-NL" sz="2800">
                    <a:solidFill>
                      <a:schemeClr val="accent5"/>
                    </a:solidFill>
                  </a:rPr>
                  <a:t> </a:t>
                </a:r>
                <a:r>
                  <a:rPr lang="nl-NL" sz="2800" err="1">
                    <a:solidFill>
                      <a:schemeClr val="accent5"/>
                    </a:solidFill>
                  </a:rPr>
                  <a:t>horizontal</a:t>
                </a:r>
                <a:r>
                  <a:rPr lang="nl-NL" sz="2800">
                    <a:solidFill>
                      <a:schemeClr val="accent5"/>
                    </a:solidFill>
                  </a:rPr>
                  <a:t> </a:t>
                </a:r>
                <a:r>
                  <a:rPr lang="nl-NL" sz="2800" err="1">
                    <a:solidFill>
                      <a:schemeClr val="accent5"/>
                    </a:solidFill>
                  </a:rPr>
                  <a:t>irradiation</a:t>
                </a:r>
                <a:r>
                  <a:rPr lang="nl-NL" sz="2800">
                    <a:solidFill>
                      <a:schemeClr val="accent5"/>
                    </a:solidFill>
                  </a:rPr>
                  <a:t> at time t, </a:t>
                </a:r>
                <a:r>
                  <a:rPr lang="nl-NL" sz="2800" err="1">
                    <a:solidFill>
                      <a:schemeClr val="accent5"/>
                    </a:solidFill>
                  </a:rPr>
                  <a:t>calculated</a:t>
                </a:r>
                <a:r>
                  <a:rPr lang="nl-NL" sz="2800">
                    <a:solidFill>
                      <a:schemeClr val="accent5"/>
                    </a:solidFill>
                  </a:rPr>
                  <a:t> </a:t>
                </a:r>
                <a:r>
                  <a:rPr lang="nl-NL" sz="2800" err="1">
                    <a:solidFill>
                      <a:schemeClr val="accent5"/>
                    </a:solidFill>
                  </a:rPr>
                  <a:t>from</a:t>
                </a:r>
                <a:r>
                  <a:rPr lang="nl-NL" sz="2800">
                    <a:solidFill>
                      <a:schemeClr val="accent5"/>
                    </a:solidFill>
                  </a:rPr>
                  <a:t> </a:t>
                </a:r>
                <a:r>
                  <a:rPr lang="nl-NL" sz="2800" err="1">
                    <a:solidFill>
                      <a:schemeClr val="accent5"/>
                    </a:solidFill>
                  </a:rPr>
                  <a:t>measured</a:t>
                </a:r>
                <a:r>
                  <a:rPr lang="nl-NL" sz="2800">
                    <a:solidFill>
                      <a:schemeClr val="accent5"/>
                    </a:solidFill>
                  </a:rPr>
                  <a:t> </a:t>
                </a:r>
                <a:r>
                  <a:rPr lang="nl-NL" sz="2800" err="1">
                    <a:solidFill>
                      <a:schemeClr val="accent5"/>
                    </a:solidFill>
                  </a:rPr>
                  <a:t>wheather</a:t>
                </a:r>
                <a:r>
                  <a:rPr lang="nl-NL" sz="2800">
                    <a:solidFill>
                      <a:schemeClr val="accent5"/>
                    </a:solidFill>
                  </a:rPr>
                  <a:t> data </a:t>
                </a:r>
                <a:r>
                  <a:rPr lang="nl-NL" sz="2800" err="1">
                    <a:solidFill>
                      <a:schemeClr val="accent5"/>
                    </a:solidFill>
                  </a:rPr>
                  <a:t>from</a:t>
                </a:r>
                <a:r>
                  <a:rPr lang="nl-NL" sz="2800">
                    <a:solidFill>
                      <a:schemeClr val="accent5"/>
                    </a:solidFill>
                  </a:rPr>
                  <a:t> </a:t>
                </a:r>
                <a:r>
                  <a:rPr lang="nl-NL" sz="2800" err="1">
                    <a:solidFill>
                      <a:schemeClr val="accent5"/>
                    </a:solidFill>
                  </a:rPr>
                  <a:t>the</a:t>
                </a:r>
                <a:r>
                  <a:rPr lang="nl-NL" sz="2800">
                    <a:solidFill>
                      <a:schemeClr val="accent5"/>
                    </a:solidFill>
                  </a:rPr>
                  <a:t> KNMI API</a:t>
                </a:r>
              </a:p>
              <a:p>
                <a:pPr marL="901700" indent="-901700">
                  <a:lnSpc>
                    <a:spcPct val="110000"/>
                  </a:lnSpc>
                  <a:buFont typeface="+mj-lt"/>
                  <a:buAutoNum type="arabicPeriod" startAt="13"/>
                </a:pPr>
                <a14:m>
                  <m:oMath xmlns:m="http://schemas.openxmlformats.org/officeDocument/2006/math">
                    <m:r>
                      <a:rPr lang="nl-NL" sz="2800" i="1" dirty="0" smtClean="0">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rPr>
                        </m:ctrlPr>
                      </m:sSubPr>
                      <m:e>
                        <m:r>
                          <a:rPr lang="nl-NL" sz="2800" dirty="0">
                            <a:latin typeface="Cambria Math" panose="02040503050406030204" pitchFamily="18" charset="0"/>
                          </a:rPr>
                          <m:t>𝑄</m:t>
                        </m:r>
                      </m:e>
                      <m:sub>
                        <m:r>
                          <a:rPr lang="nl-NL" sz="2800" dirty="0">
                            <a:latin typeface="Cambria Math" panose="02040503050406030204" pitchFamily="18" charset="0"/>
                          </a:rPr>
                          <m:t>𝑖𝑛𝑡</m:t>
                        </m:r>
                        <m:r>
                          <a:rPr lang="nl-NL" sz="2800">
                            <a:latin typeface="Cambria Math" panose="02040503050406030204" pitchFamily="18" charset="0"/>
                          </a:rPr>
                          <m:t>;</m:t>
                        </m:r>
                        <m:r>
                          <a:rPr lang="nl-NL" sz="2800">
                            <a:latin typeface="Cambria Math" panose="02040503050406030204" pitchFamily="18" charset="0"/>
                          </a:rPr>
                          <m:t>𝑡</m:t>
                        </m:r>
                        <m:r>
                          <a:rPr lang="nl-NL" sz="2800">
                            <a:latin typeface="Cambria Math" panose="02040503050406030204" pitchFamily="18" charset="0"/>
                          </a:rPr>
                          <m:t>;</m:t>
                        </m:r>
                        <m:r>
                          <a:rPr lang="nl-NL" sz="2800">
                            <a:latin typeface="Cambria Math" panose="02040503050406030204" pitchFamily="18" charset="0"/>
                          </a:rPr>
                          <m:t>𝑡</m:t>
                        </m:r>
                        <m:r>
                          <a:rPr lang="nl-NL" sz="2800">
                            <a:latin typeface="Cambria Math" panose="02040503050406030204" pitchFamily="18" charset="0"/>
                          </a:rPr>
                          <m:t>+∆</m:t>
                        </m:r>
                        <m:r>
                          <a:rPr lang="nl-NL" sz="2800">
                            <a:latin typeface="Cambria Math" panose="02040503050406030204" pitchFamily="18" charset="0"/>
                          </a:rPr>
                          <m:t>𝑡</m:t>
                        </m:r>
                      </m:sub>
                    </m:sSub>
                    <m:r>
                      <a:rPr lang="nl-NL" sz="2800" dirty="0">
                        <a:latin typeface="Cambria Math" panose="02040503050406030204" pitchFamily="18" charset="0"/>
                      </a:rPr>
                      <m:t> </m:t>
                    </m:r>
                    <m:d>
                      <m:dPr>
                        <m:begChr m:val="["/>
                        <m:endChr m:val="]"/>
                        <m:ctrlPr>
                          <a:rPr lang="nl-NL" sz="2800" i="1" dirty="0">
                            <a:latin typeface="Cambria Math" panose="02040503050406030204" pitchFamily="18" charset="0"/>
                          </a:rPr>
                        </m:ctrlPr>
                      </m:dPr>
                      <m:e>
                        <m:r>
                          <a:rPr lang="nl-NL" sz="2800" dirty="0">
                            <a:latin typeface="Cambria Math" panose="02040503050406030204" pitchFamily="18" charset="0"/>
                          </a:rPr>
                          <m:t>𝐽</m:t>
                        </m:r>
                      </m:e>
                    </m:d>
                    <m:r>
                      <m:rPr>
                        <m:nor/>
                      </m:rPr>
                      <a:rPr lang="nl-NL" sz="2800" dirty="0"/>
                      <m:t>, </m:t>
                    </m:r>
                    <m:r>
                      <m:rPr>
                        <m:nor/>
                      </m:rPr>
                      <a:rPr lang="nl-NL" sz="2800" dirty="0"/>
                      <m:t>the</m:t>
                    </m:r>
                    <m:r>
                      <m:rPr>
                        <m:nor/>
                      </m:rPr>
                      <a:rPr lang="nl-NL" sz="2800" dirty="0"/>
                      <m:t> </m:t>
                    </m:r>
                    <m:r>
                      <m:rPr>
                        <m:nor/>
                      </m:rPr>
                      <a:rPr lang="nl-NL" sz="2800" dirty="0"/>
                      <m:t>total</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time</m:t>
                    </m:r>
                    <m:r>
                      <m:rPr>
                        <m:nor/>
                      </m:rPr>
                      <a:rPr lang="nl-NL" sz="2800" dirty="0"/>
                      <m:t> </m:t>
                    </m:r>
                    <m:r>
                      <m:rPr>
                        <m:nor/>
                      </m:rPr>
                      <a:rPr lang="nl-NL" sz="2800" dirty="0"/>
                      <m:t>t</m:t>
                    </m:r>
                    <m:r>
                      <m:rPr>
                        <m:nor/>
                      </m:rPr>
                      <a:rPr lang="nl-NL" sz="2800" dirty="0"/>
                      <m:t>+</m:t>
                    </m:r>
                    <m:r>
                      <m:rPr>
                        <m:nor/>
                      </m:rPr>
                      <a:rPr lang="el-GR" sz="2800" dirty="0"/>
                      <m:t>Δ</m:t>
                    </m:r>
                    <m:r>
                      <m:rPr>
                        <m:nor/>
                      </m:rPr>
                      <a:rPr lang="nl-NL" sz="2800" dirty="0"/>
                      <m:t>t</m:t>
                    </m:r>
                    <m:r>
                      <m:rPr>
                        <m:nor/>
                      </m:rPr>
                      <a:rPr lang="nl-NL" sz="2800" dirty="0"/>
                      <m:t> (</m:t>
                    </m:r>
                    <m:r>
                      <m:rPr>
                        <m:nor/>
                      </m:rPr>
                      <a:rPr lang="nl-NL" sz="2800" dirty="0"/>
                      <m:t>see</m:t>
                    </m:r>
                    <m:r>
                      <m:rPr>
                        <m:nor/>
                      </m:rPr>
                      <a:rPr lang="nl-NL" sz="2800" dirty="0"/>
                      <m:t> </m:t>
                    </m:r>
                    <m:r>
                      <m:rPr>
                        <m:nor/>
                      </m:rPr>
                      <a:rPr lang="nl-NL" sz="2800" dirty="0"/>
                      <m:t>next</m:t>
                    </m:r>
                    <m:r>
                      <m:rPr>
                        <m:nor/>
                      </m:rPr>
                      <a:rPr lang="nl-NL" sz="2800" dirty="0"/>
                      <m:t> </m:t>
                    </m:r>
                    <m:r>
                      <m:rPr>
                        <m:nor/>
                      </m:rPr>
                      <a:rPr lang="nl-NL" sz="2800" dirty="0"/>
                      <m:t>slide</m:t>
                    </m:r>
                    <m:r>
                      <m:rPr>
                        <m:nor/>
                      </m:rPr>
                      <a:rPr lang="nl-NL" sz="2800" dirty="0"/>
                      <m:t>)</m:t>
                    </m:r>
                  </m:oMath>
                </a14:m>
                <a:endParaRPr lang="nl-NL" sz="2800"/>
              </a:p>
              <a:p>
                <a:pPr>
                  <a:lnSpc>
                    <a:spcPct val="110000"/>
                  </a:lnSpc>
                </a:pPr>
                <a:endParaRPr lang="nl-NL" sz="2800"/>
              </a:p>
              <a:p>
                <a:pPr>
                  <a:lnSpc>
                    <a:spcPct val="110000"/>
                  </a:lnSpc>
                </a:pPr>
                <a:endParaRPr lang="nl-NL" sz="2800"/>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l="-435" t="-665"/>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Building model </a:t>
            </a:r>
            <a:r>
              <a:rPr lang="nl-NL" err="1"/>
              <a:t>equations</a:t>
            </a:r>
            <a:r>
              <a:rPr lang="nl-NL"/>
              <a:t> (2)</a:t>
            </a:r>
          </a:p>
        </p:txBody>
      </p:sp>
    </p:spTree>
    <p:extLst>
      <p:ext uri="{BB962C8B-B14F-4D97-AF65-F5344CB8AC3E}">
        <p14:creationId xmlns:p14="http://schemas.microsoft.com/office/powerpoint/2010/main" val="327549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821559" y="4155314"/>
                <a:ext cx="21008156" cy="7334275"/>
              </a:xfrm>
            </p:spPr>
            <p:txBody>
              <a:bodyPr>
                <a:normAutofit fontScale="85000" lnSpcReduction="10000"/>
              </a:bodyPr>
              <a:lstStyle/>
              <a:p>
                <a:pPr marL="901700" indent="-901700">
                  <a:lnSpc>
                    <a:spcPct val="120000"/>
                  </a:lnSpc>
                  <a:buFont typeface="+mj-lt"/>
                  <a:buAutoNum type="arabicPeriod" startAt="24"/>
                </a:pPr>
                <a14:m>
                  <m:oMath xmlns:m="http://schemas.openxmlformats.org/officeDocument/2006/math">
                    <m:sSub>
                      <m:sSubPr>
                        <m:ctrlPr>
                          <a:rPr lang="nl-NL" sz="2800" i="1" dirty="0" smtClean="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b="0" i="1" dirty="0" smtClean="0">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𝑒</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𝑜𝑐𝑐𝑢𝑝𝑎𝑛𝑡𝑠</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𝑔𝑎𝑠</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𝑛𝑜</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𝐶𝐻</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2800" dirty="0"/>
                      <m:t>, </m:t>
                    </m:r>
                    <m:r>
                      <m:rPr>
                        <m:nor/>
                      </m:rPr>
                      <a:rPr lang="nl-NL" sz="2800" dirty="0"/>
                      <m:t>the</m:t>
                    </m:r>
                    <m:r>
                      <m:rPr>
                        <m:nor/>
                      </m:rPr>
                      <a:rPr lang="nl-NL" sz="2800" dirty="0"/>
                      <m:t> </m:t>
                    </m:r>
                    <m:r>
                      <m:rPr>
                        <m:nor/>
                      </m:rPr>
                      <a:rPr lang="nl-NL" sz="2800" dirty="0"/>
                      <m:t>total</m:t>
                    </m:r>
                    <m:r>
                      <m:rPr>
                        <m:nor/>
                      </m:rPr>
                      <a:rPr lang="nl-NL" sz="2800" dirty="0"/>
                      <m:t> </m:t>
                    </m:r>
                    <m:r>
                      <m:rPr>
                        <m:nor/>
                      </m:rPr>
                      <a:rPr lang="nl-NL" sz="2800" b="0" i="0" dirty="0" smtClean="0"/>
                      <m:t>internal</m:t>
                    </m:r>
                    <m:r>
                      <m:rPr>
                        <m:nor/>
                      </m:rPr>
                      <a:rPr lang="nl-NL" sz="2800" b="0" i="0" dirty="0" smtClean="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p>
              <a:p>
                <a:pPr marL="901700" indent="-901700">
                  <a:lnSpc>
                    <a:spcPct val="120000"/>
                  </a:lnSpc>
                  <a:buFont typeface="+mj-lt"/>
                  <a:buAutoNum type="arabicPeriod" startAt="24"/>
                </a:pPr>
                <a14:m>
                  <m:oMath xmlns:m="http://schemas.openxmlformats.org/officeDocument/2006/math">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b="0" i="1" smtClean="0">
                            <a:latin typeface="Cambria Math" panose="02040503050406030204" pitchFamily="18" charset="0"/>
                            <a:ea typeface="Cambria Math" panose="02040503050406030204" pitchFamily="18" charset="0"/>
                          </a:rPr>
                          <m:t>𝑖𝑛𝑡</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𝑒</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b="0" i="1" dirty="0" smtClean="0">
                        <a:solidFill>
                          <a:schemeClr val="tx1"/>
                        </a:solidFill>
                        <a:latin typeface="Cambria Math" panose="02040503050406030204" pitchFamily="18" charset="0"/>
                        <a:ea typeface="Cambria Math" panose="02040503050406030204" pitchFamily="18" charset="0"/>
                      </a:rPr>
                      <m:t>=</m:t>
                    </m:r>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𝐸</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𝑘𝑊h</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]×1000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𝑊h</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𝑘𝑊h</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60</m:t>
                    </m:r>
                    <m:r>
                      <a:rPr lang="nl-NL" sz="2800" i="1" dirty="0">
                        <a:latin typeface="Cambria Math" panose="02040503050406030204" pitchFamily="18" charset="0"/>
                        <a:ea typeface="Cambria Math" panose="02040503050406030204" pitchFamily="18" charset="0"/>
                      </a:rPr>
                      <m:t> </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𝑚𝑖𝑛</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h</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m:t>
                    </m:r>
                    <m:r>
                      <a:rPr lang="nl-NL" sz="2800" b="0" i="1" dirty="0" smtClean="0">
                        <a:latin typeface="Cambria Math" panose="02040503050406030204" pitchFamily="18" charset="0"/>
                        <a:ea typeface="Cambria Math" panose="02040503050406030204" pitchFamily="18" charset="0"/>
                      </a:rPr>
                      <m:t>6</m:t>
                    </m:r>
                    <m:r>
                      <a:rPr lang="nl-NL" sz="2800" i="1" dirty="0">
                        <a:latin typeface="Cambria Math" panose="02040503050406030204" pitchFamily="18" charset="0"/>
                        <a:ea typeface="Cambria Math" panose="02040503050406030204" pitchFamily="18" charset="0"/>
                      </a:rPr>
                      <m:t>0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𝑠</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𝑚𝑖𝑛</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b="0" i="0" dirty="0" smtClean="0"/>
                      <m:t>,</m:t>
                    </m:r>
                    <m:r>
                      <m:rPr>
                        <m:nor/>
                      </m:rPr>
                      <a:rPr lang="nl-NL" sz="2800" dirty="0"/>
                      <m:t> </m:t>
                    </m:r>
                    <m:r>
                      <m:rPr>
                        <m:nor/>
                      </m:rPr>
                      <a:rPr lang="nl-NL" sz="2800" dirty="0"/>
                      <m:t>the</m:t>
                    </m:r>
                    <m:r>
                      <m:rPr>
                        <m:nor/>
                      </m:rPr>
                      <a:rPr lang="nl-NL" sz="2800" dirty="0"/>
                      <m:t> </m:t>
                    </m:r>
                    <m:r>
                      <m:rPr>
                        <m:nor/>
                      </m:rPr>
                      <a:rPr lang="nl-NL" sz="2800" b="0" i="0" dirty="0" smtClean="0"/>
                      <m:t>internal</m:t>
                    </m:r>
                    <m:r>
                      <m:rPr>
                        <m:nor/>
                      </m:rPr>
                      <a:rPr lang="nl-NL" sz="2800" b="0" i="0" dirty="0" smtClean="0"/>
                      <m:t> </m:t>
                    </m:r>
                    <m:r>
                      <m:rPr>
                        <m:nor/>
                      </m:rPr>
                      <a:rPr lang="nl-NL" sz="2800" b="0" i="0" dirty="0" smtClean="0"/>
                      <m:t>heat</m:t>
                    </m:r>
                    <m:r>
                      <m:rPr>
                        <m:nor/>
                      </m:rPr>
                      <a:rPr lang="nl-NL" sz="2800" b="0" i="0" dirty="0" smtClean="0"/>
                      <m:t> </m:t>
                    </m:r>
                    <m:r>
                      <m:rPr>
                        <m:nor/>
                      </m:rPr>
                      <a:rPr lang="nl-NL" sz="2800" b="0" i="0" dirty="0" smtClean="0"/>
                      <m:t>gain</m:t>
                    </m:r>
                    <m:r>
                      <m:rPr>
                        <m:nor/>
                      </m:rPr>
                      <a:rPr lang="nl-NL" sz="2800" b="0" i="0" dirty="0" smtClean="0"/>
                      <m:t> </m:t>
                    </m:r>
                    <m:r>
                      <m:rPr>
                        <m:nor/>
                      </m:rPr>
                      <a:rPr lang="nl-NL" sz="2800" dirty="0"/>
                      <m:t>f</m:t>
                    </m:r>
                    <m:r>
                      <m:rPr>
                        <m:nor/>
                      </m:rPr>
                      <a:rPr lang="nl-NL" sz="2800" dirty="0" smtClean="0"/>
                      <m:t>rom</m:t>
                    </m:r>
                    <m:r>
                      <m:rPr>
                        <m:nor/>
                      </m:rPr>
                      <a:rPr lang="nl-NL" sz="2800" dirty="0" smtClean="0"/>
                      <m:t> </m:t>
                    </m:r>
                    <m:r>
                      <m:rPr>
                        <m:nor/>
                      </m:rPr>
                      <a:rPr lang="nl-NL" sz="2800" b="0" i="0" dirty="0" smtClean="0"/>
                      <m:t>internally</m:t>
                    </m:r>
                    <m:r>
                      <m:rPr>
                        <m:nor/>
                      </m:rPr>
                      <a:rPr lang="nl-NL" sz="2800" b="0" i="0" dirty="0" smtClean="0"/>
                      <m:t> </m:t>
                    </m:r>
                    <m:r>
                      <m:rPr>
                        <m:nor/>
                      </m:rPr>
                      <a:rPr lang="nl-NL" sz="2800" b="0" i="0" dirty="0" smtClean="0"/>
                      <m:t>used</m:t>
                    </m:r>
                    <m:r>
                      <m:rPr>
                        <m:nor/>
                      </m:rPr>
                      <a:rPr lang="nl-NL" sz="2800" b="0" i="0" dirty="0" smtClean="0"/>
                      <m:t> </m:t>
                    </m:r>
                    <m:r>
                      <m:rPr>
                        <m:nor/>
                      </m:rPr>
                      <a:rPr lang="nl-NL" sz="2800" b="0" i="0" dirty="0" smtClean="0"/>
                      <m:t>electricity</m:t>
                    </m:r>
                    <m:r>
                      <m:rPr>
                        <m:nor/>
                      </m:rPr>
                      <a:rPr lang="nl-NL" sz="2800" b="0" i="0" dirty="0" smtClean="0"/>
                      <m:t> </m:t>
                    </m:r>
                    <m:r>
                      <m:rPr>
                        <m:nor/>
                      </m:rPr>
                      <a:rPr lang="nl-NL" sz="2800" b="0" i="0" dirty="0" smtClean="0"/>
                      <m:t>from</m:t>
                    </m:r>
                    <m:r>
                      <m:rPr>
                        <m:nor/>
                      </m:rPr>
                      <a:rPr lang="nl-NL" sz="2800" b="0" i="0" dirty="0" smtClean="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𝐸</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a:rPr lang="nl-NL" sz="2800" b="0" i="1" dirty="0" smtClean="0">
                        <a:solidFill>
                          <a:schemeClr val="tx1"/>
                        </a:solidFill>
                        <a:latin typeface="Cambria Math" panose="02040503050406030204" pitchFamily="18" charset="0"/>
                        <a:ea typeface="Cambria Math" panose="02040503050406030204" pitchFamily="18" charset="0"/>
                      </a:rPr>
                      <m:t>=</m:t>
                    </m:r>
                    <m:sSub>
                      <m:sSubPr>
                        <m:ctrlPr>
                          <a:rPr lang="nl-NL" sz="2800" i="1" dirty="0" smtClean="0">
                            <a:solidFill>
                              <a:srgbClr val="F16682"/>
                            </a:solidFill>
                            <a:latin typeface="Cambria Math" panose="02040503050406030204" pitchFamily="18" charset="0"/>
                            <a:ea typeface="Cambria Math" panose="02040503050406030204" pitchFamily="18" charset="0"/>
                          </a:rPr>
                        </m:ctrlPr>
                      </m:sSubPr>
                      <m:e>
                        <m:r>
                          <a:rPr lang="nl-NL" sz="2800" i="1" dirty="0" smtClean="0">
                            <a:solidFill>
                              <a:srgbClr val="F16682"/>
                            </a:solidFill>
                            <a:latin typeface="Cambria Math" panose="02040503050406030204" pitchFamily="18" charset="0"/>
                            <a:ea typeface="Cambria Math" panose="02040503050406030204" pitchFamily="18" charset="0"/>
                          </a:rPr>
                          <m:t>∆</m:t>
                        </m:r>
                        <m:r>
                          <a:rPr lang="nl-NL" sz="2800" i="1" dirty="0">
                            <a:solidFill>
                              <a:srgbClr val="F16682"/>
                            </a:solidFill>
                            <a:latin typeface="Cambria Math" panose="02040503050406030204" pitchFamily="18" charset="0"/>
                            <a:ea typeface="Cambria Math" panose="02040503050406030204" pitchFamily="18" charset="0"/>
                          </a:rPr>
                          <m:t>𝐸</m:t>
                        </m:r>
                      </m:e>
                      <m:sub>
                        <m:r>
                          <a:rPr lang="nl-NL" sz="2800" b="0" i="1" smtClean="0">
                            <a:solidFill>
                              <a:srgbClr val="F16682"/>
                            </a:solidFill>
                            <a:latin typeface="Cambria Math" panose="02040503050406030204" pitchFamily="18" charset="0"/>
                            <a:ea typeface="Cambria Math" panose="02040503050406030204" pitchFamily="18" charset="0"/>
                          </a:rPr>
                          <m:t>𝑠𝑢𝑝</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m:rPr>
                        <m:nor/>
                      </m:rPr>
                      <a:rPr lang="nl-NL" sz="2800" b="0" i="0" dirty="0" smtClean="0">
                        <a:solidFill>
                          <a:schemeClr val="tx1"/>
                        </a:solidFill>
                        <a:latin typeface="Cambria Math" panose="02040503050406030204" pitchFamily="18" charset="0"/>
                        <a:ea typeface="Cambria Math" panose="02040503050406030204" pitchFamily="18" charset="0"/>
                      </a:rPr>
                      <m:t> + </m:t>
                    </m:r>
                    <m:r>
                      <a:rPr lang="nl-NL" sz="2800" b="0" i="1" dirty="0" smtClean="0">
                        <a:solidFill>
                          <a:srgbClr val="F16682"/>
                        </a:solidFill>
                        <a:latin typeface="Cambria Math" panose="02040503050406030204" pitchFamily="18" charset="0"/>
                        <a:ea typeface="Cambria Math" panose="02040503050406030204" pitchFamily="18" charset="0"/>
                      </a:rPr>
                      <m:t>∆</m:t>
                    </m:r>
                    <m:sSub>
                      <m:sSubPr>
                        <m:ctrlPr>
                          <a:rPr lang="nl-NL" sz="2800" i="1" dirty="0">
                            <a:solidFill>
                              <a:srgbClr val="F16682"/>
                            </a:solidFill>
                            <a:latin typeface="Cambria Math" panose="02040503050406030204" pitchFamily="18" charset="0"/>
                            <a:ea typeface="Cambria Math" panose="02040503050406030204" pitchFamily="18" charset="0"/>
                          </a:rPr>
                        </m:ctrlPr>
                      </m:sSubPr>
                      <m:e>
                        <m:r>
                          <a:rPr lang="nl-NL" sz="2800" i="1" dirty="0">
                            <a:solidFill>
                              <a:srgbClr val="F16682"/>
                            </a:solidFill>
                            <a:latin typeface="Cambria Math" panose="02040503050406030204" pitchFamily="18" charset="0"/>
                            <a:ea typeface="Cambria Math" panose="02040503050406030204" pitchFamily="18" charset="0"/>
                          </a:rPr>
                          <m:t>𝐸</m:t>
                        </m:r>
                      </m:e>
                      <m:sub>
                        <m:r>
                          <a:rPr lang="nl-NL" sz="2800" b="0" i="1" smtClean="0">
                            <a:solidFill>
                              <a:srgbClr val="F16682"/>
                            </a:solidFill>
                            <a:latin typeface="Cambria Math" panose="02040503050406030204" pitchFamily="18" charset="0"/>
                            <a:ea typeface="Cambria Math" panose="02040503050406030204" pitchFamily="18" charset="0"/>
                          </a:rPr>
                          <m:t>𝑃𝑉</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a:rPr lang="nl-NL" sz="2800" b="0" i="1" dirty="0" smtClean="0">
                        <a:solidFill>
                          <a:schemeClr val="bg1">
                            <a:lumMod val="50000"/>
                          </a:schemeClr>
                        </a:solidFill>
                        <a:latin typeface="Cambria Math" panose="02040503050406030204" pitchFamily="18" charset="0"/>
                        <a:ea typeface="Cambria Math" panose="02040503050406030204" pitchFamily="18" charset="0"/>
                      </a:rPr>
                      <m:t> − </m:t>
                    </m:r>
                    <m:sSub>
                      <m:sSubPr>
                        <m:ctrlPr>
                          <a:rPr lang="nl-NL" sz="2800" i="1" dirty="0" smtClean="0">
                            <a:solidFill>
                              <a:srgbClr val="F16682"/>
                            </a:solidFill>
                            <a:latin typeface="Cambria Math" panose="02040503050406030204" pitchFamily="18" charset="0"/>
                            <a:ea typeface="Cambria Math" panose="02040503050406030204" pitchFamily="18" charset="0"/>
                          </a:rPr>
                        </m:ctrlPr>
                      </m:sSubPr>
                      <m:e>
                        <m:r>
                          <a:rPr lang="nl-NL" sz="2800" i="1" dirty="0" smtClean="0">
                            <a:solidFill>
                              <a:srgbClr val="F16682"/>
                            </a:solidFill>
                            <a:latin typeface="Cambria Math" panose="02040503050406030204" pitchFamily="18" charset="0"/>
                            <a:ea typeface="Cambria Math" panose="02040503050406030204" pitchFamily="18" charset="0"/>
                          </a:rPr>
                          <m:t>∆</m:t>
                        </m:r>
                        <m:r>
                          <a:rPr lang="nl-NL" sz="2800" i="1" dirty="0">
                            <a:solidFill>
                              <a:srgbClr val="F16682"/>
                            </a:solidFill>
                            <a:latin typeface="Cambria Math" panose="02040503050406030204" pitchFamily="18" charset="0"/>
                            <a:ea typeface="Cambria Math" panose="02040503050406030204" pitchFamily="18" charset="0"/>
                          </a:rPr>
                          <m:t>𝐸</m:t>
                        </m:r>
                      </m:e>
                      <m:sub>
                        <m:r>
                          <a:rPr lang="nl-NL" sz="2800" b="0" i="1" smtClean="0">
                            <a:solidFill>
                              <a:srgbClr val="F16682"/>
                            </a:solidFill>
                            <a:latin typeface="Cambria Math" panose="02040503050406030204" pitchFamily="18" charset="0"/>
                            <a:ea typeface="Cambria Math" panose="02040503050406030204" pitchFamily="18" charset="0"/>
                          </a:rPr>
                          <m:t>𝑟𝑒</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r>
                          <a:rPr lang="nl-NL" sz="2800" i="1">
                            <a:solidFill>
                              <a:srgbClr val="F16682"/>
                            </a:solidFill>
                            <a:latin typeface="Cambria Math" panose="02040503050406030204" pitchFamily="18" charset="0"/>
                            <a:ea typeface="Cambria Math" panose="02040503050406030204" pitchFamily="18" charset="0"/>
                          </a:rPr>
                          <m:t>+∆</m:t>
                        </m:r>
                        <m:r>
                          <a:rPr lang="nl-NL" sz="2800" i="1">
                            <a:solidFill>
                              <a:srgbClr val="F16682"/>
                            </a:solidFill>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a:rPr lang="nl-NL" sz="2800" b="0" i="1" dirty="0" smtClean="0">
                        <a:solidFill>
                          <a:schemeClr val="bg1">
                            <a:lumMod val="50000"/>
                          </a:schemeClr>
                        </a:solidFill>
                        <a:latin typeface="Cambria Math" panose="02040503050406030204" pitchFamily="18" charset="0"/>
                        <a:ea typeface="Cambria Math" panose="02040503050406030204" pitchFamily="18" charset="0"/>
                      </a:rPr>
                      <m:t>− </m:t>
                    </m:r>
                    <m:sSub>
                      <m:sSubPr>
                        <m:ctrlPr>
                          <a:rPr lang="nl-NL" sz="2800" i="1" dirty="0" smtClean="0">
                            <a:solidFill>
                              <a:srgbClr val="1EBCC5"/>
                            </a:solidFill>
                            <a:latin typeface="Cambria Math" panose="02040503050406030204" pitchFamily="18" charset="0"/>
                            <a:ea typeface="Cambria Math" panose="02040503050406030204" pitchFamily="18" charset="0"/>
                          </a:rPr>
                        </m:ctrlPr>
                      </m:sSubPr>
                      <m:e>
                        <m:r>
                          <a:rPr lang="nl-NL" sz="2800" i="1" dirty="0" smtClean="0">
                            <a:solidFill>
                              <a:srgbClr val="1EBCC5"/>
                            </a:solidFill>
                            <a:latin typeface="Cambria Math" panose="02040503050406030204" pitchFamily="18" charset="0"/>
                            <a:ea typeface="Cambria Math" panose="02040503050406030204" pitchFamily="18" charset="0"/>
                          </a:rPr>
                          <m:t>∆</m:t>
                        </m:r>
                        <m:r>
                          <a:rPr lang="nl-NL" sz="2800" i="1" dirty="0">
                            <a:solidFill>
                              <a:srgbClr val="1EBCC5"/>
                            </a:solidFill>
                            <a:latin typeface="Cambria Math" panose="02040503050406030204" pitchFamily="18" charset="0"/>
                            <a:ea typeface="Cambria Math" panose="02040503050406030204" pitchFamily="18" charset="0"/>
                          </a:rPr>
                          <m:t>𝐸</m:t>
                        </m:r>
                      </m:e>
                      <m:sub>
                        <m:r>
                          <a:rPr lang="nl-NL" sz="2800" b="0" i="1" smtClean="0">
                            <a:solidFill>
                              <a:srgbClr val="1EBCC5"/>
                            </a:solidFill>
                            <a:latin typeface="Cambria Math" panose="02040503050406030204" pitchFamily="18" charset="0"/>
                            <a:ea typeface="Cambria Math" panose="02040503050406030204" pitchFamily="18" charset="0"/>
                          </a:rPr>
                          <m:t>𝐸𝑉𝑐h𝑎𝑟𝑔𝑒</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𝑘𝑊h</m:t>
                        </m:r>
                      </m:e>
                    </m:d>
                    <m:r>
                      <a:rPr lang="nl-NL" sz="2800" b="0" i="1" dirty="0" smtClean="0">
                        <a:solidFill>
                          <a:schemeClr val="bg1">
                            <a:lumMod val="50000"/>
                          </a:schemeClr>
                        </a:solidFill>
                        <a:latin typeface="Cambria Math" panose="02040503050406030204" pitchFamily="18" charset="0"/>
                        <a:ea typeface="Cambria Math" panose="02040503050406030204" pitchFamily="18" charset="0"/>
                      </a:rPr>
                      <m:t> −</m:t>
                    </m:r>
                    <m:sSub>
                      <m:sSubPr>
                        <m:ctrlPr>
                          <a:rPr lang="nl-NL" sz="2800" i="1">
                            <a:solidFill>
                              <a:schemeClr val="accent5"/>
                            </a:solidFill>
                            <a:latin typeface="Cambria Math" panose="02040503050406030204" pitchFamily="18" charset="0"/>
                          </a:rPr>
                        </m:ctrlPr>
                      </m:sSubPr>
                      <m:e>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𝐸</m:t>
                        </m:r>
                      </m:e>
                      <m:sub>
                        <m:r>
                          <a:rPr lang="nl-NL" sz="2800" i="1">
                            <a:solidFill>
                              <a:schemeClr val="accent5"/>
                            </a:solidFill>
                            <a:latin typeface="Cambria Math" panose="02040503050406030204" pitchFamily="18" charset="0"/>
                          </a:rPr>
                          <m:t>𝐶𝐻</m:t>
                        </m:r>
                        <m:r>
                          <a:rPr lang="nl-NL" sz="2800" i="1">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sub>
                    </m:sSub>
                    <m:r>
                      <a:rPr lang="nl-NL" sz="2800" i="1">
                        <a:solidFill>
                          <a:schemeClr val="accent5"/>
                        </a:solidFill>
                        <a:latin typeface="Cambria Math" panose="02040503050406030204" pitchFamily="18" charset="0"/>
                        <a:ea typeface="Arial Unicode MS"/>
                        <a:cs typeface="Times New Roman" panose="02020603050405020304" pitchFamily="18" charset="0"/>
                      </a:rPr>
                      <m:t>[</m:t>
                    </m:r>
                    <m:r>
                      <a:rPr lang="nl-NL" sz="2800" i="1" dirty="0">
                        <a:solidFill>
                          <a:schemeClr val="accent5"/>
                        </a:solidFill>
                        <a:latin typeface="Cambria Math" panose="02040503050406030204" pitchFamily="18" charset="0"/>
                        <a:ea typeface="Cambria Math" panose="02040503050406030204" pitchFamily="18" charset="0"/>
                      </a:rPr>
                      <m:t>𝑘𝑊h</m:t>
                    </m:r>
                    <m:r>
                      <a:rPr lang="nl-NL" sz="2800" i="1" dirty="0">
                        <a:solidFill>
                          <a:schemeClr val="accent5"/>
                        </a:solidFill>
                        <a:latin typeface="Cambria Math" panose="02040503050406030204" pitchFamily="18" charset="0"/>
                        <a:ea typeface="Cambria Math" panose="02040503050406030204" pitchFamily="18" charset="0"/>
                      </a:rPr>
                      <m:t>]</m:t>
                    </m:r>
                    <m:r>
                      <m:rPr>
                        <m:nor/>
                      </m:rPr>
                      <a:rPr lang="nl-NL" sz="2800" b="0" i="0" dirty="0" smtClean="0"/>
                      <m:t>, </m:t>
                    </m:r>
                    <m:r>
                      <m:rPr>
                        <m:nor/>
                      </m:rPr>
                      <a:rPr lang="nl-NL" sz="2800" b="0" i="0" dirty="0" smtClean="0"/>
                      <m:t>the</m:t>
                    </m:r>
                    <m:r>
                      <m:rPr>
                        <m:nor/>
                      </m:rPr>
                      <a:rPr lang="nl-NL" sz="2800" b="0" i="0" dirty="0" smtClean="0"/>
                      <m:t> </m:t>
                    </m:r>
                    <m:r>
                      <m:rPr>
                        <m:nor/>
                      </m:rPr>
                      <a:rPr lang="nl-NL" sz="2800" dirty="0"/>
                      <m:t>electricity</m:t>
                    </m:r>
                    <m:r>
                      <m:rPr>
                        <m:nor/>
                      </m:rPr>
                      <a:rPr lang="nl-NL" sz="2800" dirty="0"/>
                      <m:t> </m:t>
                    </m:r>
                    <m:r>
                      <m:rPr>
                        <m:nor/>
                      </m:rPr>
                      <a:rPr lang="nl-NL" sz="2800" b="0" i="0" dirty="0" smtClean="0"/>
                      <m:t>used</m:t>
                    </m:r>
                    <m:r>
                      <m:rPr>
                        <m:nor/>
                      </m:rPr>
                      <a:rPr lang="nl-NL" sz="2800" b="0" i="0" dirty="0" smtClean="0"/>
                      <m:t> </m:t>
                    </m:r>
                    <m:r>
                      <m:rPr>
                        <m:nor/>
                      </m:rPr>
                      <a:rPr lang="nl-NL" sz="2800" b="0" i="0" dirty="0" smtClean="0"/>
                      <m:t>within</m:t>
                    </m:r>
                    <m:r>
                      <m:rPr>
                        <m:nor/>
                      </m:rPr>
                      <a:rPr lang="nl-NL" sz="2800" b="0" i="0" dirty="0" smtClean="0"/>
                      <m:t> </m:t>
                    </m:r>
                    <m:r>
                      <m:rPr>
                        <m:nor/>
                      </m:rPr>
                      <a:rPr lang="nl-NL" sz="2800" b="0" i="0" dirty="0" smtClean="0"/>
                      <m:t>the</m:t>
                    </m:r>
                    <m:r>
                      <m:rPr>
                        <m:nor/>
                      </m:rPr>
                      <a:rPr lang="nl-NL" sz="2800" b="0" i="0" dirty="0" smtClean="0"/>
                      <m:t> </m:t>
                    </m:r>
                    <m:r>
                      <m:rPr>
                        <m:nor/>
                      </m:rPr>
                      <a:rPr lang="nl-NL" sz="2800" b="0" i="0" dirty="0" smtClean="0"/>
                      <m:t>thermal</m:t>
                    </m:r>
                    <m:r>
                      <m:rPr>
                        <m:nor/>
                      </m:rPr>
                      <a:rPr lang="nl-NL" sz="2800" b="0" i="0" dirty="0" smtClean="0"/>
                      <m:t> </m:t>
                    </m:r>
                    <m:r>
                      <m:rPr>
                        <m:nor/>
                      </m:rPr>
                      <a:rPr lang="nl-NL" sz="2800" b="0" i="0" dirty="0" smtClean="0"/>
                      <m:t>envelope</m:t>
                    </m:r>
                    <m:r>
                      <m:rPr>
                        <m:nor/>
                      </m:rPr>
                      <a:rPr lang="nl-NL" sz="2800" b="0" i="0" dirty="0" smtClean="0"/>
                      <m:t> </m:t>
                    </m:r>
                    <m:r>
                      <m:rPr>
                        <m:nor/>
                      </m:rPr>
                      <a:rPr lang="nl-NL" sz="2800" b="0" i="0" dirty="0" smtClean="0"/>
                      <m:t>of</m:t>
                    </m:r>
                    <m:r>
                      <m:rPr>
                        <m:nor/>
                      </m:rPr>
                      <a:rPr lang="nl-NL" sz="2800" b="0" i="0" dirty="0" smtClean="0"/>
                      <m:t> </m:t>
                    </m:r>
                    <m:r>
                      <m:rPr>
                        <m:nor/>
                      </m:rPr>
                      <a:rPr lang="nl-NL" sz="2800" b="0" i="0" dirty="0" smtClean="0"/>
                      <m:t>the</m:t>
                    </m:r>
                    <m:r>
                      <m:rPr>
                        <m:nor/>
                      </m:rPr>
                      <a:rPr lang="nl-NL" sz="2800" b="0" i="0" dirty="0" smtClean="0"/>
                      <m:t> </m:t>
                    </m:r>
                    <m:r>
                      <m:rPr>
                        <m:nor/>
                      </m:rPr>
                      <a:rPr lang="nl-NL" sz="2800" b="0" i="0" dirty="0" smtClean="0"/>
                      <m:t>building</m:t>
                    </m:r>
                    <m:r>
                      <m:rPr>
                        <m:nor/>
                      </m:rPr>
                      <a:rPr lang="nl-NL" sz="2800" b="0" i="0" dirty="0" smtClean="0"/>
                      <m:t> </m:t>
                    </m:r>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sSub>
                      <m:sSubPr>
                        <m:ctrlPr>
                          <a:rPr lang="nl-NL" sz="2800" i="1" dirty="0" smtClean="0">
                            <a:solidFill>
                              <a:schemeClr val="accent5"/>
                            </a:solidFill>
                            <a:latin typeface="Cambria Math" panose="02040503050406030204" pitchFamily="18" charset="0"/>
                            <a:ea typeface="Cambria Math" panose="02040503050406030204" pitchFamily="18" charset="0"/>
                          </a:rPr>
                        </m:ctrlPr>
                      </m:sSubPr>
                      <m:e>
                        <m:r>
                          <a:rPr lang="nl-NL" sz="2800" i="1" dirty="0" smtClean="0">
                            <a:solidFill>
                              <a:schemeClr val="accent5"/>
                            </a:solidFill>
                            <a:latin typeface="Cambria Math" panose="02040503050406030204" pitchFamily="18" charset="0"/>
                            <a:ea typeface="Cambria Math" panose="02040503050406030204" pitchFamily="18" charset="0"/>
                          </a:rPr>
                          <m:t>∆</m:t>
                        </m:r>
                        <m:r>
                          <a:rPr lang="nl-NL" sz="2800" i="1" dirty="0">
                            <a:solidFill>
                              <a:schemeClr val="accent5"/>
                            </a:solidFill>
                            <a:latin typeface="Cambria Math" panose="02040503050406030204" pitchFamily="18" charset="0"/>
                            <a:ea typeface="Cambria Math" panose="02040503050406030204" pitchFamily="18" charset="0"/>
                          </a:rPr>
                          <m:t>𝐸</m:t>
                        </m:r>
                      </m:e>
                      <m:sub>
                        <m:r>
                          <a:rPr lang="nl-NL" sz="2800" b="0" i="1" smtClean="0">
                            <a:solidFill>
                              <a:schemeClr val="accent5"/>
                            </a:solidFill>
                            <a:latin typeface="Cambria Math" panose="02040503050406030204" pitchFamily="18" charset="0"/>
                            <a:ea typeface="Cambria Math" panose="02040503050406030204" pitchFamily="18" charset="0"/>
                          </a:rPr>
                          <m:t>𝑠𝑢𝑝</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sub>
                    </m:sSub>
                    <m:r>
                      <a:rPr lang="nl-NL" sz="2800" i="1" dirty="0">
                        <a:solidFill>
                          <a:schemeClr val="accent5"/>
                        </a:solidFill>
                        <a:latin typeface="Cambria Math" panose="02040503050406030204" pitchFamily="18" charset="0"/>
                        <a:ea typeface="Cambria Math" panose="02040503050406030204" pitchFamily="18" charset="0"/>
                      </a:rPr>
                      <m:t> </m:t>
                    </m:r>
                    <m:d>
                      <m:dPr>
                        <m:begChr m:val="["/>
                        <m:endChr m:val="]"/>
                        <m:ctrlPr>
                          <a:rPr lang="nl-NL" sz="2800" i="1" dirty="0">
                            <a:solidFill>
                              <a:schemeClr val="accent5"/>
                            </a:solidFill>
                            <a:latin typeface="Cambria Math" panose="02040503050406030204" pitchFamily="18" charset="0"/>
                            <a:ea typeface="Cambria Math" panose="020405030504060302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𝑘𝑊h</m:t>
                        </m:r>
                      </m:e>
                    </m:d>
                    <m:r>
                      <a:rPr lang="nl-NL" sz="2800" b="0" i="1" dirty="0" smtClean="0">
                        <a:solidFill>
                          <a:schemeClr val="accent5"/>
                        </a:solidFill>
                        <a:latin typeface="Cambria Math" panose="02040503050406030204" pitchFamily="18" charset="0"/>
                        <a:ea typeface="Cambria Math" panose="02040503050406030204" pitchFamily="18" charset="0"/>
                      </a:rPr>
                      <m:t>=</m:t>
                    </m:r>
                    <m:sSub>
                      <m:sSubPr>
                        <m:ctrlPr>
                          <a:rPr lang="nl-NL" sz="2800" i="1" dirty="0">
                            <a:solidFill>
                              <a:schemeClr val="accent5"/>
                            </a:solidFill>
                            <a:latin typeface="Cambria Math" panose="02040503050406030204" pitchFamily="18" charset="0"/>
                            <a:ea typeface="Cambria Math" panose="02040503050406030204" pitchFamily="18" charset="0"/>
                          </a:rPr>
                        </m:ctrlPr>
                      </m:sSubPr>
                      <m:e>
                        <m:r>
                          <a:rPr lang="nl-NL" sz="2800" i="1" dirty="0">
                            <a:solidFill>
                              <a:schemeClr val="accent5"/>
                            </a:solidFill>
                            <a:latin typeface="Cambria Math" panose="02040503050406030204" pitchFamily="18" charset="0"/>
                            <a:ea typeface="Cambria Math" panose="02040503050406030204" pitchFamily="18" charset="0"/>
                          </a:rPr>
                          <m:t>𝐸</m:t>
                        </m:r>
                      </m:e>
                      <m:sub>
                        <m:r>
                          <a:rPr lang="nl-NL" sz="2800" i="1">
                            <a:solidFill>
                              <a:schemeClr val="accent5"/>
                            </a:solidFill>
                            <a:latin typeface="Cambria Math" panose="02040503050406030204" pitchFamily="18" charset="0"/>
                            <a:ea typeface="Cambria Math" panose="02040503050406030204" pitchFamily="18" charset="0"/>
                          </a:rPr>
                          <m:t>𝑠𝑢𝑝</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sub>
                    </m:sSub>
                    <m:r>
                      <a:rPr lang="nl-NL" sz="2800" i="1" dirty="0">
                        <a:solidFill>
                          <a:schemeClr val="accent5"/>
                        </a:solidFill>
                        <a:latin typeface="Cambria Math" panose="02040503050406030204" pitchFamily="18" charset="0"/>
                        <a:ea typeface="Cambria Math" panose="02040503050406030204" pitchFamily="18" charset="0"/>
                      </a:rPr>
                      <m:t> </m:t>
                    </m:r>
                    <m:d>
                      <m:dPr>
                        <m:begChr m:val="["/>
                        <m:endChr m:val="]"/>
                        <m:ctrlPr>
                          <a:rPr lang="nl-NL" sz="2800" i="1" dirty="0">
                            <a:solidFill>
                              <a:schemeClr val="accent5"/>
                            </a:solidFill>
                            <a:latin typeface="Cambria Math" panose="02040503050406030204" pitchFamily="18" charset="0"/>
                            <a:ea typeface="Cambria Math" panose="020405030504060302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𝑘𝑊h</m:t>
                        </m:r>
                      </m:e>
                    </m:d>
                    <m:r>
                      <a:rPr lang="nl-NL" sz="2800" b="0" i="1" dirty="0" smtClean="0">
                        <a:solidFill>
                          <a:schemeClr val="accent5"/>
                        </a:solidFill>
                        <a:latin typeface="Cambria Math" panose="02040503050406030204" pitchFamily="18" charset="0"/>
                        <a:ea typeface="Cambria Math" panose="02040503050406030204" pitchFamily="18" charset="0"/>
                      </a:rPr>
                      <m:t>−</m:t>
                    </m:r>
                    <m:sSub>
                      <m:sSubPr>
                        <m:ctrlPr>
                          <a:rPr lang="nl-NL" sz="2800" i="1" dirty="0">
                            <a:solidFill>
                              <a:schemeClr val="accent5"/>
                            </a:solidFill>
                            <a:latin typeface="Cambria Math" panose="02040503050406030204" pitchFamily="18" charset="0"/>
                            <a:ea typeface="Cambria Math" panose="02040503050406030204" pitchFamily="18" charset="0"/>
                          </a:rPr>
                        </m:ctrlPr>
                      </m:sSubPr>
                      <m:e>
                        <m:r>
                          <a:rPr lang="nl-NL" sz="2800" i="1" dirty="0">
                            <a:solidFill>
                              <a:schemeClr val="accent5"/>
                            </a:solidFill>
                            <a:latin typeface="Cambria Math" panose="02040503050406030204" pitchFamily="18" charset="0"/>
                            <a:ea typeface="Cambria Math" panose="02040503050406030204" pitchFamily="18" charset="0"/>
                          </a:rPr>
                          <m:t>𝐸</m:t>
                        </m:r>
                      </m:e>
                      <m:sub>
                        <m:r>
                          <a:rPr lang="nl-NL" sz="2800" i="1">
                            <a:solidFill>
                              <a:schemeClr val="accent5"/>
                            </a:solidFill>
                            <a:latin typeface="Cambria Math" panose="02040503050406030204" pitchFamily="18" charset="0"/>
                            <a:ea typeface="Cambria Math" panose="02040503050406030204" pitchFamily="18" charset="0"/>
                          </a:rPr>
                          <m:t>𝑠𝑢𝑝</m:t>
                        </m:r>
                        <m:r>
                          <a:rPr lang="nl-NL" sz="2800" i="1">
                            <a:solidFill>
                              <a:schemeClr val="accent5"/>
                            </a:solidFill>
                            <a:latin typeface="Cambria Math" panose="02040503050406030204" pitchFamily="18" charset="0"/>
                            <a:ea typeface="Cambria Math" panose="02040503050406030204" pitchFamily="18" charset="0"/>
                          </a:rPr>
                          <m:t>;</m:t>
                        </m:r>
                        <m:r>
                          <a:rPr lang="nl-NL" sz="2800" i="1">
                            <a:solidFill>
                              <a:schemeClr val="accent5"/>
                            </a:solidFill>
                            <a:latin typeface="Cambria Math" panose="02040503050406030204" pitchFamily="18" charset="0"/>
                            <a:ea typeface="Cambria Math" panose="02040503050406030204" pitchFamily="18" charset="0"/>
                          </a:rPr>
                          <m:t>𝑡</m:t>
                        </m:r>
                      </m:sub>
                    </m:sSub>
                    <m:r>
                      <a:rPr lang="nl-NL" sz="2800" i="1" dirty="0">
                        <a:solidFill>
                          <a:schemeClr val="accent5"/>
                        </a:solidFill>
                        <a:latin typeface="Cambria Math" panose="02040503050406030204" pitchFamily="18" charset="0"/>
                        <a:ea typeface="Cambria Math" panose="02040503050406030204" pitchFamily="18" charset="0"/>
                      </a:rPr>
                      <m:t> </m:t>
                    </m:r>
                    <m:d>
                      <m:dPr>
                        <m:begChr m:val="["/>
                        <m:endChr m:val="]"/>
                        <m:ctrlPr>
                          <a:rPr lang="nl-NL" sz="2800" i="1" dirty="0">
                            <a:solidFill>
                              <a:schemeClr val="accent5"/>
                            </a:solidFill>
                            <a:latin typeface="Cambria Math" panose="02040503050406030204" pitchFamily="18" charset="0"/>
                            <a:ea typeface="Cambria Math" panose="02040503050406030204" pitchFamily="18" charset="0"/>
                          </a:rPr>
                        </m:ctrlPr>
                      </m:dPr>
                      <m:e>
                        <m:r>
                          <a:rPr lang="nl-NL" sz="2800" i="1" dirty="0">
                            <a:solidFill>
                              <a:schemeClr val="accent5"/>
                            </a:solidFill>
                            <a:latin typeface="Cambria Math" panose="02040503050406030204" pitchFamily="18" charset="0"/>
                            <a:ea typeface="Cambria Math" panose="02040503050406030204" pitchFamily="18" charset="0"/>
                          </a:rPr>
                          <m:t>𝑘𝑊h</m:t>
                        </m:r>
                      </m:e>
                    </m:d>
                  </m:oMath>
                </a14:m>
                <a:r>
                  <a:rPr lang="nl-NL" sz="2800">
                    <a:solidFill>
                      <a:schemeClr val="accent5"/>
                    </a:solidFill>
                    <a:cs typeface="Calibri" panose="020F0502020204030204" pitchFamily="34" charset="0"/>
                  </a:rPr>
                  <a:t>, </a:t>
                </a:r>
                <a14:m>
                  <m:oMath xmlns:m="http://schemas.openxmlformats.org/officeDocument/2006/math">
                    <m:r>
                      <m:rPr>
                        <m:nor/>
                      </m:rPr>
                      <a:rPr lang="nl-NL" sz="2800" dirty="0">
                        <a:solidFill>
                          <a:schemeClr val="accent5"/>
                        </a:solidFill>
                      </a:rPr>
                      <m:t>the</m:t>
                    </m:r>
                    <m:r>
                      <m:rPr>
                        <m:nor/>
                      </m:rPr>
                      <a:rPr lang="nl-NL" sz="2800" dirty="0">
                        <a:solidFill>
                          <a:schemeClr val="accent5"/>
                        </a:solidFill>
                      </a:rPr>
                      <m:t> </m:t>
                    </m:r>
                    <m:r>
                      <m:rPr>
                        <m:nor/>
                      </m:rPr>
                      <a:rPr lang="nl-NL" sz="2800" dirty="0">
                        <a:solidFill>
                          <a:schemeClr val="accent5"/>
                        </a:solidFill>
                      </a:rPr>
                      <m:t>electricity</m:t>
                    </m:r>
                    <m:r>
                      <m:rPr>
                        <m:nor/>
                      </m:rPr>
                      <a:rPr lang="nl-NL" sz="2800" dirty="0">
                        <a:solidFill>
                          <a:schemeClr val="accent5"/>
                        </a:solidFill>
                      </a:rPr>
                      <m:t> </m:t>
                    </m:r>
                    <m:r>
                      <m:rPr>
                        <m:nor/>
                      </m:rPr>
                      <a:rPr lang="nl-NL" sz="2800" dirty="0">
                        <a:solidFill>
                          <a:schemeClr val="accent5"/>
                        </a:solidFill>
                      </a:rPr>
                      <m:t>supplied</m:t>
                    </m:r>
                    <m:r>
                      <m:rPr>
                        <m:nor/>
                      </m:rPr>
                      <a:rPr lang="nl-NL" sz="2800" dirty="0">
                        <a:solidFill>
                          <a:schemeClr val="accent5"/>
                        </a:solidFill>
                      </a:rPr>
                      <m:t> </m:t>
                    </m:r>
                    <m:r>
                      <m:rPr>
                        <m:nor/>
                      </m:rPr>
                      <a:rPr lang="nl-NL" sz="2800" dirty="0">
                        <a:solidFill>
                          <a:schemeClr val="accent5"/>
                        </a:solidFill>
                      </a:rPr>
                      <m:t>to</m:t>
                    </m:r>
                    <m:r>
                      <m:rPr>
                        <m:nor/>
                      </m:rPr>
                      <a:rPr lang="nl-NL" sz="2800" dirty="0">
                        <a:solidFill>
                          <a:schemeClr val="accent5"/>
                        </a:solidFill>
                      </a:rPr>
                      <m:t> </m:t>
                    </m:r>
                    <m:r>
                      <m:rPr>
                        <m:nor/>
                      </m:rPr>
                      <a:rPr lang="nl-NL" sz="2800" dirty="0">
                        <a:solidFill>
                          <a:schemeClr val="accent5"/>
                        </a:solidFill>
                      </a:rPr>
                      <m:t>the</m:t>
                    </m:r>
                    <m:r>
                      <m:rPr>
                        <m:nor/>
                      </m:rPr>
                      <a:rPr lang="nl-NL" sz="2800" dirty="0">
                        <a:solidFill>
                          <a:schemeClr val="accent5"/>
                        </a:solidFill>
                      </a:rPr>
                      <m:t> </m:t>
                    </m:r>
                    <m:r>
                      <m:rPr>
                        <m:nor/>
                      </m:rPr>
                      <a:rPr lang="nl-NL" sz="2800" dirty="0">
                        <a:solidFill>
                          <a:schemeClr val="accent5"/>
                        </a:solidFill>
                      </a:rPr>
                      <m:t>home</m:t>
                    </m:r>
                    <m:r>
                      <m:rPr>
                        <m:nor/>
                      </m:rPr>
                      <a:rPr lang="nl-NL" sz="2800" dirty="0">
                        <a:solidFill>
                          <a:schemeClr val="accent5"/>
                        </a:solidFill>
                      </a:rPr>
                      <m:t> </m:t>
                    </m:r>
                    <m:r>
                      <m:rPr>
                        <m:nor/>
                      </m:rPr>
                      <a:rPr lang="nl-NL" sz="2800" dirty="0">
                        <a:solidFill>
                          <a:schemeClr val="accent5"/>
                        </a:solidFill>
                      </a:rPr>
                      <m:t>from</m:t>
                    </m:r>
                    <m:r>
                      <m:rPr>
                        <m:nor/>
                      </m:rPr>
                      <a:rPr lang="nl-NL" sz="2800" dirty="0">
                        <a:solidFill>
                          <a:schemeClr val="accent5"/>
                        </a:solidFill>
                      </a:rPr>
                      <m:t> </m:t>
                    </m:r>
                    <m:r>
                      <m:rPr>
                        <m:nor/>
                      </m:rPr>
                      <a:rPr lang="nl-NL" sz="2800" dirty="0">
                        <a:solidFill>
                          <a:schemeClr val="accent5"/>
                        </a:solidFill>
                      </a:rPr>
                      <m:t>time</m:t>
                    </m:r>
                    <m:r>
                      <m:rPr>
                        <m:nor/>
                      </m:rPr>
                      <a:rPr lang="nl-NL" sz="2800" dirty="0">
                        <a:solidFill>
                          <a:schemeClr val="accent5"/>
                        </a:solidFill>
                      </a:rPr>
                      <m:t> </m:t>
                    </m:r>
                    <m:r>
                      <m:rPr>
                        <m:nor/>
                      </m:rPr>
                      <a:rPr lang="nl-NL" sz="2800" dirty="0">
                        <a:solidFill>
                          <a:schemeClr val="accent5"/>
                        </a:solidFill>
                      </a:rPr>
                      <m:t>t</m:t>
                    </m:r>
                    <m:r>
                      <m:rPr>
                        <m:nor/>
                      </m:rPr>
                      <a:rPr lang="nl-NL" sz="2800" dirty="0">
                        <a:solidFill>
                          <a:schemeClr val="accent5"/>
                        </a:solidFill>
                      </a:rPr>
                      <m:t> </m:t>
                    </m:r>
                    <m:r>
                      <m:rPr>
                        <m:nor/>
                      </m:rPr>
                      <a:rPr lang="nl-NL" sz="2800" dirty="0">
                        <a:solidFill>
                          <a:schemeClr val="accent5"/>
                        </a:solidFill>
                      </a:rPr>
                      <m:t>to</m:t>
                    </m:r>
                    <m:r>
                      <m:rPr>
                        <m:nor/>
                      </m:rPr>
                      <a:rPr lang="nl-NL" sz="2800" dirty="0">
                        <a:solidFill>
                          <a:schemeClr val="accent5"/>
                        </a:solidFill>
                      </a:rPr>
                      <m:t> </m:t>
                    </m:r>
                    <m:r>
                      <m:rPr>
                        <m:nor/>
                      </m:rPr>
                      <a:rPr lang="nl-NL" sz="2800" dirty="0">
                        <a:solidFill>
                          <a:schemeClr val="accent5"/>
                        </a:solidFill>
                      </a:rPr>
                      <m:t>t</m:t>
                    </m:r>
                    <m:r>
                      <m:rPr>
                        <m:nor/>
                      </m:rPr>
                      <a:rPr lang="nl-NL" sz="2800" dirty="0">
                        <a:solidFill>
                          <a:schemeClr val="accent5"/>
                        </a:solidFill>
                      </a:rPr>
                      <m:t>+</m:t>
                    </m:r>
                    <m:r>
                      <m:rPr>
                        <m:nor/>
                      </m:rPr>
                      <a:rPr lang="el-GR" sz="2800" dirty="0">
                        <a:solidFill>
                          <a:schemeClr val="accent5"/>
                        </a:solidFill>
                        <a:latin typeface="Calibri" panose="020F0502020204030204" pitchFamily="34" charset="0"/>
                        <a:cs typeface="Calibri" panose="020F0502020204030204" pitchFamily="34" charset="0"/>
                      </a:rPr>
                      <m:t>Δ</m:t>
                    </m:r>
                    <m:r>
                      <m:rPr>
                        <m:nor/>
                      </m:rPr>
                      <a:rPr lang="nl-NL" sz="2800" dirty="0">
                        <a:solidFill>
                          <a:schemeClr val="accent5"/>
                        </a:solidFill>
                        <a:latin typeface="Calibri" panose="020F0502020204030204" pitchFamily="34" charset="0"/>
                        <a:cs typeface="Calibri" panose="020F0502020204030204" pitchFamily="34" charset="0"/>
                      </a:rPr>
                      <m:t>t</m:t>
                    </m:r>
                    <m:r>
                      <a:rPr lang="nl-NL" sz="2800" i="1" dirty="0">
                        <a:solidFill>
                          <a:schemeClr val="accent5"/>
                        </a:solidFill>
                        <a:latin typeface="Cambria Math" panose="02040503050406030204" pitchFamily="18" charset="0"/>
                        <a:cs typeface="Calibri" panose="020F0502020204030204" pitchFamily="34" charset="0"/>
                      </a:rPr>
                      <m:t> </m:t>
                    </m:r>
                  </m:oMath>
                </a14:m>
                <a:r>
                  <a:rPr lang="nl-NL" sz="2800" err="1">
                    <a:solidFill>
                      <a:schemeClr val="accent5"/>
                    </a:solidFill>
                    <a:cs typeface="Calibri" panose="020F0502020204030204" pitchFamily="34" charset="0"/>
                  </a:rPr>
                  <a:t>measured</a:t>
                </a:r>
                <a:r>
                  <a:rPr lang="nl-NL" sz="2800">
                    <a:solidFill>
                      <a:schemeClr val="accent5"/>
                    </a:solidFill>
                    <a:cs typeface="Calibri" panose="020F0502020204030204" pitchFamily="34" charset="0"/>
                  </a:rPr>
                  <a:t> via smart meter </a:t>
                </a:r>
                <a:r>
                  <a:rPr lang="nl-NL" sz="2800" err="1">
                    <a:solidFill>
                      <a:schemeClr val="accent5"/>
                    </a:solidFill>
                    <a:cs typeface="Calibri" panose="020F0502020204030204" pitchFamily="34" charset="0"/>
                  </a:rPr>
                  <a:t>redings</a:t>
                </a:r>
                <a:endParaRPr lang="nl-NL" sz="2800">
                  <a:solidFill>
                    <a:schemeClr val="accent5"/>
                  </a:solidFill>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m:t>
                        </m:r>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𝑟𝑒𝑡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a:rPr lang="nl-NL" sz="2800" b="0" i="1" dirty="0" smtClean="0">
                        <a:solidFill>
                          <a:schemeClr val="accent5"/>
                        </a:solidFill>
                        <a:latin typeface="Cambria Math" panose="02040503050406030204" pitchFamily="18" charset="0"/>
                        <a:cs typeface="Calibri" panose="020F0502020204030204" pitchFamily="34" charset="0"/>
                      </a:rPr>
                      <m:t>=</m:t>
                    </m:r>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𝑟𝑒𝑡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a:rPr lang="nl-NL" sz="2800" b="0" i="1" dirty="0" smtClean="0">
                        <a:solidFill>
                          <a:schemeClr val="accent5"/>
                        </a:solidFill>
                        <a:latin typeface="Cambria Math" panose="02040503050406030204" pitchFamily="18" charset="0"/>
                        <a:cs typeface="Calibri" panose="020F0502020204030204" pitchFamily="34" charset="0"/>
                      </a:rPr>
                      <m:t>−</m:t>
                    </m:r>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𝑟𝑒𝑡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m:rPr>
                        <m:nor/>
                      </m:rPr>
                      <a:rPr lang="nl-NL" sz="2800" i="1" dirty="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the</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electricity</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returned</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to</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the</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network</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from</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time</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to</m:t>
                    </m:r>
                    <m:r>
                      <m:rPr>
                        <m:nor/>
                      </m:rPr>
                      <a:rPr lang="nl-NL" sz="2800" dirty="0" smtClean="0">
                        <a:solidFill>
                          <a:schemeClr val="accent5"/>
                        </a:solidFill>
                        <a:latin typeface="Cambria Math" panose="02040503050406030204" pitchFamily="18" charset="0"/>
                        <a:cs typeface="Calibri" panose="020F0502020204030204" pitchFamily="34" charset="0"/>
                      </a:rPr>
                      <m:t> </m:t>
                    </m:r>
                    <m:r>
                      <m:rPr>
                        <m:nor/>
                      </m:rPr>
                      <a:rPr lang="nl-NL" sz="2800" dirty="0" smtClean="0">
                        <a:solidFill>
                          <a:schemeClr val="accent5"/>
                        </a:solidFill>
                        <a:latin typeface="Cambria Math" panose="02040503050406030204" pitchFamily="18" charset="0"/>
                        <a:cs typeface="Calibri" panose="020F0502020204030204" pitchFamily="34" charset="0"/>
                      </a:rPr>
                      <m:t>t</m:t>
                    </m:r>
                    <m:r>
                      <m:rPr>
                        <m:nor/>
                      </m:rPr>
                      <a:rPr lang="nl-NL" sz="2800" dirty="0" smtClean="0">
                        <a:solidFill>
                          <a:schemeClr val="accent5"/>
                        </a:solidFill>
                        <a:latin typeface="Cambria Math" panose="02040503050406030204" pitchFamily="18" charset="0"/>
                        <a:cs typeface="Calibri" panose="020F0502020204030204" pitchFamily="34" charset="0"/>
                      </a:rPr>
                      <m:t>+</m:t>
                    </m:r>
                    <m:r>
                      <m:rPr>
                        <m:nor/>
                      </m:rPr>
                      <a:rPr lang="el-GR" sz="2800" dirty="0" smtClean="0">
                        <a:solidFill>
                          <a:schemeClr val="accent5"/>
                        </a:solidFill>
                        <a:latin typeface="Cambria Math" panose="02040503050406030204" pitchFamily="18" charset="0"/>
                        <a:cs typeface="Calibri" panose="020F0502020204030204" pitchFamily="34" charset="0"/>
                      </a:rPr>
                      <m:t>Δ</m:t>
                    </m:r>
                    <m:r>
                      <m:rPr>
                        <m:nor/>
                      </m:rPr>
                      <a:rPr lang="nl-NL" sz="2800" dirty="0" smtClean="0">
                        <a:solidFill>
                          <a:schemeClr val="accent5"/>
                        </a:solidFill>
                        <a:latin typeface="Cambria Math" panose="02040503050406030204" pitchFamily="18" charset="0"/>
                        <a:cs typeface="Calibri" panose="020F0502020204030204" pitchFamily="34" charset="0"/>
                      </a:rPr>
                      <m:t>t</m:t>
                    </m:r>
                    <m:r>
                      <m:rPr>
                        <m:nor/>
                      </m:rPr>
                      <a:rPr lang="nl-NL" sz="2800" dirty="0" smtClean="0">
                        <a:solidFill>
                          <a:schemeClr val="accent5"/>
                        </a:solidFill>
                        <a:latin typeface="Cambria Math" panose="02040503050406030204" pitchFamily="18" charset="0"/>
                        <a:cs typeface="Calibri" panose="020F0502020204030204" pitchFamily="34" charset="0"/>
                      </a:rPr>
                      <m:t>, </m:t>
                    </m:r>
                    <m:r>
                      <m:rPr>
                        <m:sty m:val="p"/>
                      </m:rPr>
                      <a:rPr lang="nl-NL" sz="2800" i="0" dirty="0">
                        <a:solidFill>
                          <a:schemeClr val="accent5"/>
                        </a:solidFill>
                        <a:latin typeface="Cambria Math" panose="02040503050406030204" pitchFamily="18" charset="0"/>
                        <a:cs typeface="Calibri" panose="020F0502020204030204" pitchFamily="34" charset="0"/>
                      </a:rPr>
                      <m:t>measure</m:t>
                    </m:r>
                    <m:r>
                      <m:rPr>
                        <m:nor/>
                      </m:rPr>
                      <a:rPr lang="nl-NL" sz="2800" dirty="0">
                        <a:solidFill>
                          <a:schemeClr val="accent5"/>
                        </a:solidFill>
                        <a:latin typeface="Cambria Math" panose="02040503050406030204" pitchFamily="18" charset="0"/>
                        <a:cs typeface="Calibri" panose="020F0502020204030204" pitchFamily="34" charset="0"/>
                      </a:rPr>
                      <m:t>d</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via</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smart</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meter</m:t>
                    </m:r>
                    <m:r>
                      <m:rPr>
                        <m:nor/>
                      </m:rPr>
                      <a:rPr lang="nl-NL" sz="2800" b="0" i="0" dirty="0" smtClean="0">
                        <a:solidFill>
                          <a:schemeClr val="accent5"/>
                        </a:solidFill>
                        <a:latin typeface="Cambria Math" panose="02040503050406030204" pitchFamily="18" charset="0"/>
                        <a:cs typeface="Calibri" panose="020F0502020204030204" pitchFamily="34" charset="0"/>
                      </a:rPr>
                      <m:t> </m:t>
                    </m:r>
                    <m:r>
                      <m:rPr>
                        <m:nor/>
                      </m:rPr>
                      <a:rPr lang="nl-NL" sz="2800" b="0" i="0" dirty="0" smtClean="0">
                        <a:solidFill>
                          <a:schemeClr val="accent5"/>
                        </a:solidFill>
                        <a:latin typeface="Cambria Math" panose="02040503050406030204" pitchFamily="18" charset="0"/>
                        <a:cs typeface="Calibri" panose="020F0502020204030204" pitchFamily="34" charset="0"/>
                      </a:rPr>
                      <m:t>reading</m:t>
                    </m:r>
                  </m:oMath>
                </a14:m>
                <a:endParaRPr lang="nl-NL" sz="2800">
                  <a:solidFill>
                    <a:schemeClr val="accent5"/>
                  </a:solidFill>
                  <a:latin typeface="Cambria Math" panose="02040503050406030204" pitchFamily="18" charset="0"/>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m:t>
                        </m:r>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𝑃𝑉</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a:rPr lang="nl-NL" sz="2800" b="0" i="1" dirty="0" smtClean="0">
                        <a:solidFill>
                          <a:schemeClr val="accent5"/>
                        </a:solidFill>
                        <a:latin typeface="Cambria Math" panose="02040503050406030204" pitchFamily="18" charset="0"/>
                        <a:cs typeface="Calibri" panose="020F0502020204030204" pitchFamily="34" charset="0"/>
                      </a:rPr>
                      <m:t>=</m:t>
                    </m:r>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𝑃𝑉</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a:rPr lang="nl-NL" sz="2800" b="0" i="1" dirty="0" smtClean="0">
                        <a:solidFill>
                          <a:schemeClr val="accent5"/>
                        </a:solidFill>
                        <a:latin typeface="Cambria Math" panose="02040503050406030204" pitchFamily="18" charset="0"/>
                        <a:cs typeface="Calibri" panose="020F0502020204030204" pitchFamily="34" charset="0"/>
                      </a:rPr>
                      <m:t>−</m:t>
                    </m:r>
                    <m:sSub>
                      <m:sSubPr>
                        <m:ctrlPr>
                          <a:rPr lang="nl-NL" sz="2800" i="1" dirty="0">
                            <a:solidFill>
                              <a:schemeClr val="accent5"/>
                            </a:solidFill>
                            <a:latin typeface="Cambria Math" panose="02040503050406030204" pitchFamily="18" charset="0"/>
                            <a:cs typeface="Calibri" panose="020F0502020204030204" pitchFamily="34" charset="0"/>
                          </a:rPr>
                        </m:ctrlPr>
                      </m:sSubPr>
                      <m:e>
                        <m:r>
                          <a:rPr lang="nl-NL" sz="2800" i="1" dirty="0">
                            <a:solidFill>
                              <a:schemeClr val="accent5"/>
                            </a:solidFill>
                            <a:latin typeface="Cambria Math" panose="02040503050406030204" pitchFamily="18" charset="0"/>
                            <a:cs typeface="Calibri" panose="020F0502020204030204" pitchFamily="34" charset="0"/>
                          </a:rPr>
                          <m:t>𝐸</m:t>
                        </m:r>
                      </m:e>
                      <m:sub>
                        <m:r>
                          <a:rPr lang="nl-NL" sz="2800" i="1">
                            <a:solidFill>
                              <a:schemeClr val="accent5"/>
                            </a:solidFill>
                            <a:latin typeface="Cambria Math" panose="02040503050406030204" pitchFamily="18" charset="0"/>
                            <a:cs typeface="Calibri" panose="020F0502020204030204" pitchFamily="34" charset="0"/>
                          </a:rPr>
                          <m:t>𝑃𝑉</m:t>
                        </m:r>
                        <m:r>
                          <a:rPr lang="nl-NL" sz="2800" i="1">
                            <a:solidFill>
                              <a:schemeClr val="accent5"/>
                            </a:solidFill>
                            <a:latin typeface="Cambria Math" panose="02040503050406030204" pitchFamily="18" charset="0"/>
                            <a:cs typeface="Calibri" panose="020F0502020204030204" pitchFamily="34" charset="0"/>
                          </a:rPr>
                          <m:t>;</m:t>
                        </m:r>
                        <m:r>
                          <a:rPr lang="nl-NL" sz="2800" i="1">
                            <a:solidFill>
                              <a:schemeClr val="accent5"/>
                            </a:solidFill>
                            <a:latin typeface="Cambria Math" panose="02040503050406030204" pitchFamily="18" charset="0"/>
                            <a:cs typeface="Calibri" panose="020F0502020204030204" pitchFamily="34" charset="0"/>
                          </a:rPr>
                          <m:t>𝑡</m:t>
                        </m:r>
                      </m:sub>
                    </m:sSub>
                    <m:r>
                      <a:rPr lang="nl-NL" sz="2800" i="1" dirty="0">
                        <a:solidFill>
                          <a:schemeClr val="accent5"/>
                        </a:solidFill>
                        <a:latin typeface="Cambria Math" panose="02040503050406030204" pitchFamily="18" charset="0"/>
                        <a:cs typeface="Calibri" panose="020F0502020204030204" pitchFamily="34" charset="0"/>
                      </a:rPr>
                      <m:t> </m:t>
                    </m:r>
                    <m:d>
                      <m:dPr>
                        <m:begChr m:val="["/>
                        <m:endChr m:val="]"/>
                        <m:ctrlPr>
                          <a:rPr lang="nl-NL" sz="2800" i="1" dirty="0">
                            <a:solidFill>
                              <a:schemeClr val="accent5"/>
                            </a:solidFill>
                            <a:latin typeface="Cambria Math" panose="02040503050406030204" pitchFamily="18" charset="0"/>
                            <a:cs typeface="Calibri" panose="020F0502020204030204" pitchFamily="34" charset="0"/>
                          </a:rPr>
                        </m:ctrlPr>
                      </m:dPr>
                      <m:e>
                        <m:r>
                          <a:rPr lang="nl-NL" sz="2800" i="1" dirty="0">
                            <a:solidFill>
                              <a:schemeClr val="accent5"/>
                            </a:solidFill>
                            <a:latin typeface="Cambria Math" panose="02040503050406030204" pitchFamily="18" charset="0"/>
                            <a:cs typeface="Calibri" panose="020F0502020204030204" pitchFamily="34" charset="0"/>
                          </a:rPr>
                          <m:t>𝑘𝑊h</m:t>
                        </m:r>
                      </m:e>
                    </m:d>
                    <m:r>
                      <m:rPr>
                        <m:nor/>
                      </m:rPr>
                      <a:rPr lang="nl-NL" sz="2800" i="1"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the</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electricity</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generated</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from</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b="0" i="0" dirty="0" smtClean="0">
                        <a:solidFill>
                          <a:schemeClr val="accent5"/>
                        </a:solidFill>
                        <a:latin typeface="Cambria Math" panose="02040503050406030204" pitchFamily="18" charset="0"/>
                        <a:cs typeface="Calibri" panose="020F0502020204030204" pitchFamily="34" charset="0"/>
                      </a:rPr>
                      <m:t>PV</m:t>
                    </m:r>
                    <m:r>
                      <m:rPr>
                        <m:nor/>
                      </m:rPr>
                      <a:rPr lang="nl-NL" sz="2800" b="0" i="0" dirty="0" smtClean="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solar</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cells</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from</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time</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t</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to</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t</m:t>
                    </m:r>
                    <m:r>
                      <m:rPr>
                        <m:nor/>
                      </m:rPr>
                      <a:rPr lang="nl-NL" sz="2800" dirty="0">
                        <a:solidFill>
                          <a:schemeClr val="accent5"/>
                        </a:solidFill>
                        <a:latin typeface="Cambria Math" panose="02040503050406030204" pitchFamily="18" charset="0"/>
                        <a:cs typeface="Calibri" panose="020F0502020204030204" pitchFamily="34" charset="0"/>
                      </a:rPr>
                      <m:t>+</m:t>
                    </m:r>
                    <m:r>
                      <m:rPr>
                        <m:nor/>
                      </m:rPr>
                      <a:rPr lang="el-GR" sz="2800" dirty="0">
                        <a:solidFill>
                          <a:schemeClr val="accent5"/>
                        </a:solidFill>
                        <a:latin typeface="Cambria Math" panose="02040503050406030204" pitchFamily="18" charset="0"/>
                        <a:cs typeface="Calibri" panose="020F0502020204030204" pitchFamily="34" charset="0"/>
                      </a:rPr>
                      <m:t>Δ</m:t>
                    </m:r>
                    <m:r>
                      <m:rPr>
                        <m:nor/>
                      </m:rPr>
                      <a:rPr lang="nl-NL" sz="2800" dirty="0">
                        <a:solidFill>
                          <a:schemeClr val="accent5"/>
                        </a:solidFill>
                        <a:latin typeface="Cambria Math" panose="02040503050406030204" pitchFamily="18" charset="0"/>
                        <a:cs typeface="Calibri" panose="020F0502020204030204" pitchFamily="34" charset="0"/>
                      </a:rPr>
                      <m:t>t</m:t>
                    </m:r>
                    <m:r>
                      <m:rPr>
                        <m:nor/>
                      </m:rPr>
                      <a:rPr lang="nl-NL" sz="2800" dirty="0">
                        <a:solidFill>
                          <a:schemeClr val="accent5"/>
                        </a:solidFill>
                        <a:latin typeface="Cambria Math" panose="02040503050406030204" pitchFamily="18" charset="0"/>
                        <a:cs typeface="Calibri" panose="020F0502020204030204" pitchFamily="34" charset="0"/>
                      </a:rPr>
                      <m:t>, </m:t>
                    </m:r>
                    <m:r>
                      <m:rPr>
                        <m:sty m:val="p"/>
                      </m:rPr>
                      <a:rPr lang="nl-NL" sz="2800" i="0" dirty="0">
                        <a:solidFill>
                          <a:schemeClr val="accent5"/>
                        </a:solidFill>
                        <a:latin typeface="Cambria Math" panose="02040503050406030204" pitchFamily="18" charset="0"/>
                        <a:cs typeface="Calibri" panose="020F0502020204030204" pitchFamily="34" charset="0"/>
                      </a:rPr>
                      <m:t>measure</m:t>
                    </m:r>
                    <m:r>
                      <m:rPr>
                        <m:nor/>
                      </m:rPr>
                      <a:rPr lang="nl-NL" sz="2800" dirty="0">
                        <a:solidFill>
                          <a:schemeClr val="accent5"/>
                        </a:solidFill>
                        <a:latin typeface="Cambria Math" panose="02040503050406030204" pitchFamily="18" charset="0"/>
                        <a:cs typeface="Calibri" panose="020F0502020204030204" pitchFamily="34" charset="0"/>
                      </a:rPr>
                      <m:t>d</m:t>
                    </m:r>
                    <m:r>
                      <m:rPr>
                        <m:nor/>
                      </m:rPr>
                      <a:rPr lang="nl-NL" sz="2800" dirty="0">
                        <a:solidFill>
                          <a:schemeClr val="accent5"/>
                        </a:solidFill>
                        <a:latin typeface="Cambria Math" panose="02040503050406030204" pitchFamily="18" charset="0"/>
                        <a:cs typeface="Calibri" panose="020F0502020204030204" pitchFamily="34" charset="0"/>
                      </a:rPr>
                      <m:t> </m:t>
                    </m:r>
                    <m:r>
                      <m:rPr>
                        <m:nor/>
                      </m:rPr>
                      <a:rPr lang="nl-NL" sz="2800" b="0" i="0" dirty="0" smtClean="0">
                        <a:solidFill>
                          <a:schemeClr val="accent5"/>
                        </a:solidFill>
                        <a:latin typeface="Cambria Math" panose="02040503050406030204" pitchFamily="18" charset="0"/>
                        <a:cs typeface="Calibri" panose="020F0502020204030204" pitchFamily="34" charset="0"/>
                      </a:rPr>
                      <m:t>via</m:t>
                    </m:r>
                    <m:r>
                      <m:rPr>
                        <m:nor/>
                      </m:rPr>
                      <a:rPr lang="nl-NL" sz="2800" b="0" i="0" dirty="0" smtClean="0">
                        <a:solidFill>
                          <a:schemeClr val="accent5"/>
                        </a:solidFill>
                        <a:latin typeface="Cambria Math" panose="02040503050406030204" pitchFamily="18" charset="0"/>
                        <a:cs typeface="Calibri" panose="020F0502020204030204" pitchFamily="34" charset="0"/>
                      </a:rPr>
                      <m:t> </m:t>
                    </m:r>
                    <m:r>
                      <m:rPr>
                        <m:nor/>
                      </m:rPr>
                      <a:rPr lang="nl-NL" sz="2800" b="0" i="0" dirty="0" smtClean="0">
                        <a:solidFill>
                          <a:schemeClr val="accent5"/>
                        </a:solidFill>
                        <a:latin typeface="Cambria Math" panose="02040503050406030204" pitchFamily="18" charset="0"/>
                        <a:cs typeface="Calibri" panose="020F0502020204030204" pitchFamily="34" charset="0"/>
                      </a:rPr>
                      <m:t>PV</m:t>
                    </m:r>
                    <m:r>
                      <m:rPr>
                        <m:nor/>
                      </m:rPr>
                      <a:rPr lang="nl-NL" sz="2800" b="0" i="0" dirty="0" smtClean="0">
                        <a:solidFill>
                          <a:schemeClr val="accent5"/>
                        </a:solidFill>
                        <a:latin typeface="Cambria Math" panose="02040503050406030204" pitchFamily="18" charset="0"/>
                        <a:cs typeface="Calibri" panose="020F0502020204030204" pitchFamily="34" charset="0"/>
                      </a:rPr>
                      <m:t> </m:t>
                    </m:r>
                    <m:r>
                      <m:rPr>
                        <m:nor/>
                      </m:rPr>
                      <a:rPr lang="nl-NL" sz="2800" dirty="0">
                        <a:solidFill>
                          <a:schemeClr val="accent5"/>
                        </a:solidFill>
                        <a:latin typeface="Cambria Math" panose="02040503050406030204" pitchFamily="18" charset="0"/>
                        <a:cs typeface="Calibri" panose="020F0502020204030204" pitchFamily="34" charset="0"/>
                      </a:rPr>
                      <m:t>meter</m:t>
                    </m:r>
                    <m:r>
                      <m:rPr>
                        <m:nor/>
                      </m:rPr>
                      <a:rPr lang="nl-NL" sz="2800" b="0" i="0" dirty="0" smtClean="0">
                        <a:solidFill>
                          <a:schemeClr val="accent5"/>
                        </a:solidFill>
                        <a:latin typeface="Cambria Math" panose="02040503050406030204" pitchFamily="18" charset="0"/>
                        <a:cs typeface="Calibri" panose="020F0502020204030204" pitchFamily="34" charset="0"/>
                      </a:rPr>
                      <m:t> </m:t>
                    </m:r>
                    <m:r>
                      <m:rPr>
                        <m:nor/>
                      </m:rPr>
                      <a:rPr lang="nl-NL" sz="2800" b="0" i="0" dirty="0" smtClean="0">
                        <a:solidFill>
                          <a:schemeClr val="accent5"/>
                        </a:solidFill>
                        <a:latin typeface="Cambria Math" panose="02040503050406030204" pitchFamily="18" charset="0"/>
                        <a:cs typeface="Calibri" panose="020F0502020204030204" pitchFamily="34" charset="0"/>
                      </a:rPr>
                      <m:t>readings</m:t>
                    </m:r>
                  </m:oMath>
                </a14:m>
                <a:endParaRPr lang="nl-NL" sz="2800">
                  <a:solidFill>
                    <a:schemeClr val="accent5"/>
                  </a:solidFill>
                  <a:latin typeface="Cambria Math" panose="02040503050406030204" pitchFamily="18" charset="0"/>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sSub>
                      <m:sSubPr>
                        <m:ctrlPr>
                          <a:rPr lang="nl-NL" sz="2800" i="1" dirty="0" smtClean="0">
                            <a:solidFill>
                              <a:srgbClr val="1EBCC5"/>
                            </a:solidFill>
                            <a:latin typeface="Cambria Math" panose="02040503050406030204" pitchFamily="18" charset="0"/>
                            <a:ea typeface="Cambria Math" panose="02040503050406030204" pitchFamily="18" charset="0"/>
                          </a:rPr>
                        </m:ctrlPr>
                      </m:sSubPr>
                      <m:e>
                        <m:r>
                          <a:rPr lang="nl-NL" sz="2800" i="1" dirty="0" smtClean="0">
                            <a:solidFill>
                              <a:srgbClr val="1EBCC5"/>
                            </a:solidFill>
                            <a:latin typeface="Cambria Math" panose="02040503050406030204" pitchFamily="18" charset="0"/>
                            <a:ea typeface="Cambria Math" panose="02040503050406030204" pitchFamily="18" charset="0"/>
                          </a:rPr>
                          <m:t>∆</m:t>
                        </m:r>
                        <m:r>
                          <a:rPr lang="nl-NL" sz="2800" i="1" dirty="0">
                            <a:solidFill>
                              <a:srgbClr val="1EBCC5"/>
                            </a:solidFill>
                            <a:latin typeface="Cambria Math" panose="02040503050406030204" pitchFamily="18" charset="0"/>
                            <a:ea typeface="Cambria Math" panose="02040503050406030204" pitchFamily="18" charset="0"/>
                          </a:rPr>
                          <m:t>𝐸</m:t>
                        </m:r>
                      </m:e>
                      <m:sub>
                        <m:r>
                          <a:rPr lang="nl-NL" sz="2800" i="1">
                            <a:solidFill>
                              <a:srgbClr val="1EBCC5"/>
                            </a:solidFill>
                            <a:latin typeface="Cambria Math" panose="02040503050406030204" pitchFamily="18" charset="0"/>
                            <a:ea typeface="Cambria Math" panose="02040503050406030204" pitchFamily="18" charset="0"/>
                          </a:rPr>
                          <m:t>𝐸𝑉𝑐h𝑎𝑟𝑔𝑒</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sub>
                    </m:sSub>
                    <m:r>
                      <a:rPr lang="nl-NL" sz="2800" i="1" dirty="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𝑘𝑊h</m:t>
                        </m:r>
                      </m:e>
                    </m:d>
                    <m:r>
                      <a:rPr lang="nl-NL" sz="2800" b="0" i="1" dirty="0" smtClean="0">
                        <a:solidFill>
                          <a:srgbClr val="1EBCC5"/>
                        </a:solidFill>
                        <a:latin typeface="Cambria Math" panose="02040503050406030204" pitchFamily="18" charset="0"/>
                        <a:ea typeface="Cambria Math" panose="02040503050406030204" pitchFamily="18" charset="0"/>
                      </a:rPr>
                      <m:t>=0</m:t>
                    </m:r>
                    <m:r>
                      <m:rPr>
                        <m:nor/>
                      </m:rPr>
                      <a:rPr lang="nl-NL" sz="2800" dirty="0">
                        <a:solidFill>
                          <a:srgbClr val="1EBCC5"/>
                        </a:solidFill>
                      </a:rPr>
                      <m:t>, </m:t>
                    </m:r>
                    <m:r>
                      <m:rPr>
                        <m:nor/>
                      </m:rPr>
                      <a:rPr lang="nl-NL" sz="2800" dirty="0">
                        <a:solidFill>
                          <a:srgbClr val="1EBCC5"/>
                        </a:solidFill>
                      </a:rPr>
                      <m:t>the</m:t>
                    </m:r>
                    <m:r>
                      <m:rPr>
                        <m:nor/>
                      </m:rPr>
                      <a:rPr lang="nl-NL" sz="2800" dirty="0">
                        <a:solidFill>
                          <a:srgbClr val="1EBCC5"/>
                        </a:solidFill>
                      </a:rPr>
                      <m:t> </m:t>
                    </m:r>
                    <m:r>
                      <m:rPr>
                        <m:nor/>
                      </m:rPr>
                      <a:rPr lang="nl-NL" sz="2800" dirty="0">
                        <a:solidFill>
                          <a:srgbClr val="1EBCC5"/>
                        </a:solidFill>
                      </a:rPr>
                      <m:t>electricity</m:t>
                    </m:r>
                    <m:r>
                      <m:rPr>
                        <m:nor/>
                      </m:rPr>
                      <a:rPr lang="nl-NL" sz="2800" dirty="0">
                        <a:solidFill>
                          <a:srgbClr val="1EBCC5"/>
                        </a:solidFill>
                      </a:rPr>
                      <m:t> </m:t>
                    </m:r>
                    <m:r>
                      <m:rPr>
                        <m:nor/>
                      </m:rPr>
                      <a:rPr lang="nl-NL" sz="2800" dirty="0">
                        <a:solidFill>
                          <a:srgbClr val="1EBCC5"/>
                        </a:solidFill>
                      </a:rPr>
                      <m:t>used</m:t>
                    </m:r>
                    <m:r>
                      <m:rPr>
                        <m:nor/>
                      </m:rPr>
                      <a:rPr lang="nl-NL" sz="2800" dirty="0">
                        <a:solidFill>
                          <a:srgbClr val="1EBCC5"/>
                        </a:solidFill>
                      </a:rPr>
                      <m:t> </m:t>
                    </m:r>
                    <m:r>
                      <m:rPr>
                        <m:nor/>
                      </m:rPr>
                      <a:rPr lang="nl-NL" sz="2800" dirty="0">
                        <a:solidFill>
                          <a:srgbClr val="1EBCC5"/>
                        </a:solidFill>
                      </a:rPr>
                      <m:t>for</m:t>
                    </m:r>
                    <m:r>
                      <m:rPr>
                        <m:nor/>
                      </m:rPr>
                      <a:rPr lang="nl-NL" sz="2800" dirty="0">
                        <a:solidFill>
                          <a:srgbClr val="1EBCC5"/>
                        </a:solidFill>
                      </a:rPr>
                      <m:t> </m:t>
                    </m:r>
                    <m:r>
                      <m:rPr>
                        <m:nor/>
                      </m:rPr>
                      <a:rPr lang="nl-NL" sz="2800" dirty="0">
                        <a:solidFill>
                          <a:srgbClr val="1EBCC5"/>
                        </a:solidFill>
                      </a:rPr>
                      <m:t>charging</m:t>
                    </m:r>
                    <m:r>
                      <m:rPr>
                        <m:nor/>
                      </m:rPr>
                      <a:rPr lang="nl-NL" sz="2800" dirty="0">
                        <a:solidFill>
                          <a:srgbClr val="1EBCC5"/>
                        </a:solidFill>
                      </a:rPr>
                      <m:t> </m:t>
                    </m:r>
                    <m:r>
                      <m:rPr>
                        <m:nor/>
                      </m:rPr>
                      <a:rPr lang="nl-NL" sz="2800" dirty="0">
                        <a:solidFill>
                          <a:srgbClr val="1EBCC5"/>
                        </a:solidFill>
                      </a:rPr>
                      <m:t>an</m:t>
                    </m:r>
                    <m:r>
                      <m:rPr>
                        <m:nor/>
                      </m:rPr>
                      <a:rPr lang="nl-NL" sz="2800" dirty="0">
                        <a:solidFill>
                          <a:srgbClr val="1EBCC5"/>
                        </a:solidFill>
                      </a:rPr>
                      <m:t> </m:t>
                    </m:r>
                    <m:r>
                      <m:rPr>
                        <m:nor/>
                      </m:rPr>
                      <a:rPr lang="nl-NL" sz="2800" dirty="0">
                        <a:solidFill>
                          <a:srgbClr val="1EBCC5"/>
                        </a:solidFill>
                      </a:rPr>
                      <m:t>Electric</m:t>
                    </m:r>
                    <m:r>
                      <m:rPr>
                        <m:nor/>
                      </m:rPr>
                      <a:rPr lang="nl-NL" sz="2800" dirty="0">
                        <a:solidFill>
                          <a:srgbClr val="1EBCC5"/>
                        </a:solidFill>
                      </a:rPr>
                      <m:t> </m:t>
                    </m:r>
                    <m:r>
                      <m:rPr>
                        <m:nor/>
                      </m:rPr>
                      <a:rPr lang="nl-NL" sz="2800" dirty="0">
                        <a:solidFill>
                          <a:srgbClr val="1EBCC5"/>
                        </a:solidFill>
                      </a:rPr>
                      <m:t>Vehicle</m:t>
                    </m:r>
                    <m:r>
                      <m:rPr>
                        <m:nor/>
                      </m:rPr>
                      <a:rPr lang="nl-NL" sz="2800" dirty="0">
                        <a:solidFill>
                          <a:srgbClr val="1EBCC5"/>
                        </a:solidFill>
                      </a:rPr>
                      <m:t> </m:t>
                    </m:r>
                    <m:r>
                      <m:rPr>
                        <m:nor/>
                      </m:rPr>
                      <a:rPr lang="nl-NL" sz="2800" dirty="0">
                        <a:solidFill>
                          <a:srgbClr val="1EBCC5"/>
                        </a:solidFill>
                      </a:rPr>
                      <m:t>from</m:t>
                    </m:r>
                    <m:r>
                      <m:rPr>
                        <m:nor/>
                      </m:rPr>
                      <a:rPr lang="nl-NL" sz="2800" dirty="0">
                        <a:solidFill>
                          <a:srgbClr val="1EBCC5"/>
                        </a:solidFill>
                      </a:rPr>
                      <m:t> </m:t>
                    </m:r>
                    <m:r>
                      <m:rPr>
                        <m:nor/>
                      </m:rPr>
                      <a:rPr lang="nl-NL" sz="2800" dirty="0">
                        <a:solidFill>
                          <a:srgbClr val="1EBCC5"/>
                        </a:solidFill>
                      </a:rPr>
                      <m:t>time</m:t>
                    </m:r>
                    <m:r>
                      <m:rPr>
                        <m:nor/>
                      </m:rPr>
                      <a:rPr lang="nl-NL" sz="2800" dirty="0">
                        <a:solidFill>
                          <a:srgbClr val="1EBCC5"/>
                        </a:solidFill>
                      </a:rPr>
                      <m:t> </m:t>
                    </m:r>
                    <m:r>
                      <m:rPr>
                        <m:nor/>
                      </m:rPr>
                      <a:rPr lang="nl-NL" sz="2800" dirty="0">
                        <a:solidFill>
                          <a:srgbClr val="1EBCC5"/>
                        </a:solidFill>
                      </a:rPr>
                      <m:t>t</m:t>
                    </m:r>
                    <m:r>
                      <m:rPr>
                        <m:nor/>
                      </m:rPr>
                      <a:rPr lang="nl-NL" sz="2800" dirty="0">
                        <a:solidFill>
                          <a:srgbClr val="1EBCC5"/>
                        </a:solidFill>
                      </a:rPr>
                      <m:t> </m:t>
                    </m:r>
                    <m:r>
                      <m:rPr>
                        <m:nor/>
                      </m:rPr>
                      <a:rPr lang="nl-NL" sz="2800" dirty="0">
                        <a:solidFill>
                          <a:srgbClr val="1EBCC5"/>
                        </a:solidFill>
                      </a:rPr>
                      <m:t>to</m:t>
                    </m:r>
                    <m:r>
                      <m:rPr>
                        <m:nor/>
                      </m:rPr>
                      <a:rPr lang="nl-NL" sz="2800" dirty="0">
                        <a:solidFill>
                          <a:srgbClr val="1EBCC5"/>
                        </a:solidFill>
                      </a:rPr>
                      <m:t> </m:t>
                    </m:r>
                    <m:r>
                      <m:rPr>
                        <m:nor/>
                      </m:rPr>
                      <a:rPr lang="nl-NL" sz="2800" dirty="0">
                        <a:solidFill>
                          <a:srgbClr val="1EBCC5"/>
                        </a:solidFill>
                      </a:rPr>
                      <m:t>t</m:t>
                    </m:r>
                    <m:r>
                      <m:rPr>
                        <m:nor/>
                      </m:rPr>
                      <a:rPr lang="nl-NL" sz="2800" dirty="0">
                        <a:solidFill>
                          <a:srgbClr val="1EBCC5"/>
                        </a:solidFill>
                      </a:rPr>
                      <m:t>+</m:t>
                    </m:r>
                    <m:r>
                      <m:rPr>
                        <m:nor/>
                      </m:rPr>
                      <a:rPr lang="el-GR" sz="2800" dirty="0">
                        <a:solidFill>
                          <a:srgbClr val="1EBCC5"/>
                        </a:solidFill>
                        <a:latin typeface="Calibri" panose="020F0502020204030204" pitchFamily="34" charset="0"/>
                        <a:cs typeface="Calibri" panose="020F0502020204030204" pitchFamily="34" charset="0"/>
                      </a:rPr>
                      <m:t>Δ</m:t>
                    </m:r>
                    <m:r>
                      <m:rPr>
                        <m:nor/>
                      </m:rPr>
                      <a:rPr lang="nl-NL" sz="2800" dirty="0">
                        <a:solidFill>
                          <a:srgbClr val="1EBCC5"/>
                        </a:solidFill>
                        <a:latin typeface="Calibri" panose="020F0502020204030204" pitchFamily="34" charset="0"/>
                        <a:cs typeface="Calibri" panose="020F0502020204030204" pitchFamily="34" charset="0"/>
                      </a:rPr>
                      <m:t>t</m:t>
                    </m:r>
                    <m:r>
                      <m:rPr>
                        <m:nor/>
                      </m:rPr>
                      <a:rPr lang="nl-NL" sz="2800" b="0" i="0" dirty="0" smtClean="0">
                        <a:solidFill>
                          <a:srgbClr val="1EBCC5"/>
                        </a:solidFill>
                        <a:latin typeface="Calibri" panose="020F0502020204030204" pitchFamily="34" charset="0"/>
                        <a:cs typeface="Calibri" panose="020F0502020204030204" pitchFamily="34" charset="0"/>
                      </a:rPr>
                      <m:t>, </m:t>
                    </m:r>
                    <m:r>
                      <m:rPr>
                        <m:nor/>
                      </m:rPr>
                      <a:rPr lang="nl-NL" sz="2800" b="0" i="0" dirty="0" smtClean="0">
                        <a:solidFill>
                          <a:srgbClr val="1EBCC5"/>
                        </a:solidFill>
                        <a:latin typeface="Calibri" panose="020F0502020204030204" pitchFamily="34" charset="0"/>
                        <a:cs typeface="Calibri" panose="020F0502020204030204" pitchFamily="34" charset="0"/>
                      </a:rPr>
                      <m:t>measured</m:t>
                    </m:r>
                    <m:r>
                      <m:rPr>
                        <m:nor/>
                      </m:rPr>
                      <a:rPr lang="nl-NL" sz="2800" b="0" i="0" dirty="0" smtClean="0">
                        <a:solidFill>
                          <a:srgbClr val="1EBCC5"/>
                        </a:solidFill>
                        <a:latin typeface="Calibri" panose="020F0502020204030204" pitchFamily="34" charset="0"/>
                        <a:cs typeface="Calibri" panose="020F0502020204030204" pitchFamily="34" charset="0"/>
                      </a:rPr>
                      <m:t> </m:t>
                    </m:r>
                    <m:r>
                      <m:rPr>
                        <m:nor/>
                      </m:rPr>
                      <a:rPr lang="nl-NL" sz="2800" b="0" i="0" dirty="0" smtClean="0">
                        <a:solidFill>
                          <a:srgbClr val="1EBCC5"/>
                        </a:solidFill>
                        <a:latin typeface="Calibri" panose="020F0502020204030204" pitchFamily="34" charset="0"/>
                        <a:cs typeface="Calibri" panose="020F0502020204030204" pitchFamily="34" charset="0"/>
                      </a:rPr>
                      <m:t>via</m:t>
                    </m:r>
                    <m:r>
                      <m:rPr>
                        <m:nor/>
                      </m:rPr>
                      <a:rPr lang="nl-NL" sz="2800" b="0" i="0" dirty="0" smtClean="0">
                        <a:solidFill>
                          <a:srgbClr val="1EBCC5"/>
                        </a:solidFill>
                        <a:latin typeface="Calibri" panose="020F0502020204030204" pitchFamily="34" charset="0"/>
                        <a:cs typeface="Calibri" panose="020F0502020204030204" pitchFamily="34" charset="0"/>
                      </a:rPr>
                      <m:t> </m:t>
                    </m:r>
                    <m:r>
                      <m:rPr>
                        <m:nor/>
                      </m:rPr>
                      <a:rPr lang="nl-NL" sz="2800" b="0" i="0" dirty="0" smtClean="0">
                        <a:solidFill>
                          <a:srgbClr val="1EBCC5"/>
                        </a:solidFill>
                        <a:latin typeface="Calibri" panose="020F0502020204030204" pitchFamily="34" charset="0"/>
                        <a:cs typeface="Calibri" panose="020F0502020204030204" pitchFamily="34" charset="0"/>
                      </a:rPr>
                      <m:t>an</m:t>
                    </m:r>
                    <m:r>
                      <m:rPr>
                        <m:nor/>
                      </m:rPr>
                      <a:rPr lang="nl-NL" sz="2800" b="0" i="0" dirty="0" smtClean="0">
                        <a:solidFill>
                          <a:srgbClr val="1EBCC5"/>
                        </a:solidFill>
                        <a:latin typeface="Calibri" panose="020F0502020204030204" pitchFamily="34" charset="0"/>
                        <a:cs typeface="Calibri" panose="020F0502020204030204" pitchFamily="34" charset="0"/>
                      </a:rPr>
                      <m:t> </m:t>
                    </m:r>
                    <m:r>
                      <m:rPr>
                        <m:nor/>
                      </m:rPr>
                      <a:rPr lang="nl-NL" sz="2800" b="0" i="0" dirty="0" smtClean="0">
                        <a:solidFill>
                          <a:srgbClr val="1EBCC5"/>
                        </a:solidFill>
                        <a:latin typeface="Calibri" panose="020F0502020204030204" pitchFamily="34" charset="0"/>
                        <a:cs typeface="Calibri" panose="020F0502020204030204" pitchFamily="34" charset="0"/>
                      </a:rPr>
                      <m:t>EV</m:t>
                    </m:r>
                    <m:r>
                      <m:rPr>
                        <m:nor/>
                      </m:rPr>
                      <a:rPr lang="nl-NL" sz="2800" b="0" i="0" dirty="0" smtClean="0">
                        <a:solidFill>
                          <a:srgbClr val="1EBCC5"/>
                        </a:solidFill>
                        <a:latin typeface="Calibri" panose="020F0502020204030204" pitchFamily="34" charset="0"/>
                        <a:cs typeface="Calibri" panose="020F0502020204030204" pitchFamily="34" charset="0"/>
                      </a:rPr>
                      <m:t> </m:t>
                    </m:r>
                    <m:r>
                      <m:rPr>
                        <m:nor/>
                      </m:rPr>
                      <a:rPr lang="nl-NL" sz="2800" b="0" i="0" dirty="0" smtClean="0">
                        <a:solidFill>
                          <a:srgbClr val="1EBCC5"/>
                        </a:solidFill>
                        <a:latin typeface="Calibri" panose="020F0502020204030204" pitchFamily="34" charset="0"/>
                        <a:cs typeface="Calibri" panose="020F0502020204030204" pitchFamily="34" charset="0"/>
                      </a:rPr>
                      <m:t>charger</m:t>
                    </m:r>
                  </m:oMath>
                </a14:m>
                <a:endParaRPr lang="nl-NL" sz="2800">
                  <a:solidFill>
                    <a:srgbClr val="1EBCC5"/>
                  </a:solidFill>
                  <a:highlight>
                    <a:srgbClr val="FFFF00"/>
                  </a:highlight>
                  <a:cs typeface="Calibri" panose="020F0502020204030204" pitchFamily="34" charset="0"/>
                </a:endParaRPr>
              </a:p>
              <a:p>
                <a:pPr marL="901700" indent="-901700">
                  <a:lnSpc>
                    <a:spcPct val="120000"/>
                  </a:lnSpc>
                  <a:buFont typeface="+mj-lt"/>
                  <a:buAutoNum type="arabicPeriod" startAt="24"/>
                </a:pPr>
                <a14:m>
                  <m:oMath xmlns:m="http://schemas.openxmlformats.org/officeDocument/2006/math">
                    <m:r>
                      <a:rPr lang="nl-NL" sz="2800" i="1" dirty="0" smtClean="0">
                        <a:latin typeface="Cambria Math" panose="02040503050406030204" pitchFamily="18" charset="0"/>
                        <a:ea typeface="Cambria Math" panose="02040503050406030204" pitchFamily="18" charset="0"/>
                      </a:rPr>
                      <m:t>∆</m:t>
                    </m:r>
                    <m:sSub>
                      <m:sSubPr>
                        <m:ctrlPr>
                          <a:rPr lang="nl-NL" sz="2800" i="1" dirty="0" smtClean="0">
                            <a:latin typeface="Cambria Math" panose="02040503050406030204" pitchFamily="18" charset="0"/>
                            <a:ea typeface="Cambria Math" panose="02040503050406030204" pitchFamily="18" charset="0"/>
                          </a:rPr>
                        </m:ctrlPr>
                      </m:sSubPr>
                      <m:e>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𝑜𝑐𝑐𝑢𝑝𝑎𝑛𝑡𝑠</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2800" dirty="0"/>
                      <m:t>, </m:t>
                    </m:r>
                    <m:r>
                      <m:rPr>
                        <m:nor/>
                      </m:rPr>
                      <a:rPr lang="nl-NL" sz="2800" dirty="0"/>
                      <m:t>the</m:t>
                    </m:r>
                    <m:r>
                      <m:rPr>
                        <m:nor/>
                      </m:rPr>
                      <a:rPr lang="nl-NL" sz="2800" dirty="0"/>
                      <m:t> </m:t>
                    </m:r>
                    <m:r>
                      <m:rPr>
                        <m:nor/>
                      </m:rPr>
                      <a:rPr lang="nl-NL" sz="2800" dirty="0"/>
                      <m:t>internal</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b="0" i="0" dirty="0" smtClean="0"/>
                      <m:t>occupants</m:t>
                    </m:r>
                    <m:r>
                      <m:rPr>
                        <m:nor/>
                      </m:rPr>
                      <a:rPr lang="nl-NL" sz="2800" b="0" i="0" dirty="0" smtClean="0"/>
                      <m:t> </m:t>
                    </m:r>
                    <m:r>
                      <m:rPr>
                        <m:nor/>
                      </m:rPr>
                      <a:rPr lang="nl-NL" sz="2800" b="0" i="0" dirty="0" smtClean="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r>
                  <a:rPr lang="nl-NL" sz="2800">
                    <a:cs typeface="Calibri" panose="020F0502020204030204" pitchFamily="34" charset="0"/>
                  </a:rPr>
                  <a:t> (</a:t>
                </a:r>
                <a:r>
                  <a:rPr lang="nl-NL" sz="2800" err="1">
                    <a:cs typeface="Calibri" panose="020F0502020204030204" pitchFamily="34" charset="0"/>
                  </a:rPr>
                  <a:t>see</a:t>
                </a:r>
                <a:r>
                  <a:rPr lang="nl-NL" sz="2800">
                    <a:cs typeface="Calibri" panose="020F0502020204030204" pitchFamily="34" charset="0"/>
                  </a:rPr>
                  <a:t> Building Model </a:t>
                </a:r>
                <a:r>
                  <a:rPr lang="nl-NL" sz="2800" err="1">
                    <a:cs typeface="Calibri" panose="020F0502020204030204" pitchFamily="34" charset="0"/>
                  </a:rPr>
                  <a:t>Equations</a:t>
                </a:r>
                <a:r>
                  <a:rPr lang="nl-NL" sz="2800">
                    <a:cs typeface="Calibri" panose="020F0502020204030204" pitchFamily="34" charset="0"/>
                  </a:rPr>
                  <a:t> slide 3)</a:t>
                </a:r>
              </a:p>
              <a:p>
                <a:pPr marL="901700" indent="-901700">
                  <a:lnSpc>
                    <a:spcPct val="120000"/>
                  </a:lnSpc>
                  <a:buFont typeface="+mj-lt"/>
                  <a:buAutoNum type="arabicPeriod" startAt="24"/>
                </a:pPr>
                <a14:m>
                  <m:oMath xmlns:m="http://schemas.openxmlformats.org/officeDocument/2006/math">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𝑔𝑎𝑠</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𝑛𝑜</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𝐶𝐻</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2800" dirty="0"/>
                      <m:t>, </m:t>
                    </m:r>
                    <m:r>
                      <m:rPr>
                        <m:nor/>
                      </m:rPr>
                      <a:rPr lang="nl-NL" sz="2800" dirty="0"/>
                      <m:t>the</m:t>
                    </m:r>
                    <m:r>
                      <m:rPr>
                        <m:nor/>
                      </m:rPr>
                      <a:rPr lang="nl-NL" sz="2800" dirty="0"/>
                      <m:t> </m:t>
                    </m:r>
                    <m:r>
                      <m:rPr>
                        <m:nor/>
                      </m:rPr>
                      <a:rPr lang="nl-NL" sz="2800" dirty="0"/>
                      <m:t>total</m:t>
                    </m:r>
                    <m:r>
                      <m:rPr>
                        <m:nor/>
                      </m:rPr>
                      <a:rPr lang="nl-NL" sz="2800" dirty="0"/>
                      <m:t> </m:t>
                    </m:r>
                    <m:r>
                      <m:rPr>
                        <m:nor/>
                      </m:rPr>
                      <a:rPr lang="nl-NL" sz="2800" b="0" i="0" dirty="0" smtClean="0"/>
                      <m:t>internal</m:t>
                    </m:r>
                    <m:r>
                      <m:rPr>
                        <m:nor/>
                      </m:rPr>
                      <a:rPr lang="nl-NL" sz="2800" b="0" i="0" dirty="0" smtClean="0"/>
                      <m:t> </m:t>
                    </m:r>
                    <m:r>
                      <m:rPr>
                        <m:nor/>
                      </m:rPr>
                      <a:rPr lang="nl-NL" sz="2800" dirty="0"/>
                      <m:t>heat</m:t>
                    </m:r>
                    <m:r>
                      <m:rPr>
                        <m:nor/>
                      </m:rPr>
                      <a:rPr lang="nl-NL" sz="2800" dirty="0"/>
                      <m:t> </m:t>
                    </m:r>
                    <m:r>
                      <m:rPr>
                        <m:nor/>
                      </m:rPr>
                      <a:rPr lang="nl-NL" sz="2800" dirty="0"/>
                      <m:t>gain</m:t>
                    </m:r>
                    <m:r>
                      <m:rPr>
                        <m:nor/>
                      </m:rPr>
                      <a:rPr lang="nl-NL" sz="2800" dirty="0"/>
                      <m:t> </m:t>
                    </m:r>
                    <m:r>
                      <m:rPr>
                        <m:nor/>
                      </m:rPr>
                      <a:rPr lang="nl-NL" sz="2800" b="0" i="0" dirty="0" smtClean="0"/>
                      <m:t>from</m:t>
                    </m:r>
                    <m:r>
                      <m:rPr>
                        <m:nor/>
                      </m:rPr>
                      <a:rPr lang="nl-NL" sz="2800" b="0" i="0" dirty="0" smtClean="0"/>
                      <m:t> </m:t>
                    </m:r>
                    <m:r>
                      <m:rPr>
                        <m:nor/>
                      </m:rPr>
                      <a:rPr lang="en-US" sz="2800" dirty="0"/>
                      <m:t>gas</m:t>
                    </m:r>
                    <m:r>
                      <m:rPr>
                        <m:nor/>
                      </m:rPr>
                      <a:rPr lang="en-US" sz="2800" dirty="0"/>
                      <m:t> </m:t>
                    </m:r>
                    <m:r>
                      <m:rPr>
                        <m:nor/>
                      </m:rPr>
                      <a:rPr lang="en-US" sz="2800" dirty="0"/>
                      <m:t>used</m:t>
                    </m:r>
                    <m:r>
                      <m:rPr>
                        <m:nor/>
                      </m:rPr>
                      <a:rPr lang="en-US" sz="2800" dirty="0"/>
                      <m:t> </m:t>
                    </m:r>
                    <m:r>
                      <m:rPr>
                        <m:nor/>
                      </m:rPr>
                      <a:rPr lang="nl-NL" sz="2800" b="0" i="0" dirty="0" smtClean="0"/>
                      <m:t>not</m:t>
                    </m:r>
                    <m:r>
                      <m:rPr>
                        <m:nor/>
                      </m:rPr>
                      <a:rPr lang="nl-NL" sz="2800" b="0" i="0" dirty="0" smtClean="0"/>
                      <m:t> </m:t>
                    </m:r>
                    <m:r>
                      <m:rPr>
                        <m:nor/>
                      </m:rPr>
                      <a:rPr lang="nl-NL" sz="2800" b="0" i="0" dirty="0" smtClean="0"/>
                      <m:t>for</m:t>
                    </m:r>
                    <m:r>
                      <m:rPr>
                        <m:nor/>
                      </m:rPr>
                      <a:rPr lang="nl-NL" sz="2800" b="0" i="0" dirty="0" smtClean="0"/>
                      <m:t> </m:t>
                    </m:r>
                    <m:r>
                      <m:rPr>
                        <m:nor/>
                      </m:rPr>
                      <a:rPr lang="en-US" sz="2800" dirty="0"/>
                      <m:t>central</m:t>
                    </m:r>
                    <m:r>
                      <m:rPr>
                        <m:nor/>
                      </m:rPr>
                      <a:rPr lang="en-US" sz="2800" dirty="0"/>
                      <m:t> </m:t>
                    </m:r>
                    <m:r>
                      <m:rPr>
                        <m:nor/>
                      </m:rPr>
                      <a:rPr lang="en-US" sz="2800" dirty="0"/>
                      <m:t>heating</m:t>
                    </m:r>
                    <m:r>
                      <m:rPr>
                        <m:nor/>
                      </m:rPr>
                      <a:rPr lang="nl-NL" sz="2800" b="0" i="0" dirty="0" smtClean="0"/>
                      <m:t> </m:t>
                    </m:r>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r>
                      <m:rPr>
                        <m:nor/>
                      </m:rPr>
                      <a:rPr lang="nl-NL" sz="2800" b="0" i="0" dirty="0" smtClean="0">
                        <a:latin typeface="Calibri" panose="020F0502020204030204" pitchFamily="34" charset="0"/>
                        <a:cs typeface="Calibri" panose="020F0502020204030204" pitchFamily="34" charset="0"/>
                      </a:rPr>
                      <m:t> </m:t>
                    </m:r>
                  </m:oMath>
                </a14:m>
                <a:r>
                  <a:rPr lang="nl-NL" sz="2800"/>
                  <a:t>(</a:t>
                </a:r>
                <a:r>
                  <a:rPr lang="nl-NL" sz="2800" err="1">
                    <a:cs typeface="Calibri" panose="020F0502020204030204" pitchFamily="34" charset="0"/>
                  </a:rPr>
                  <a:t>see</a:t>
                </a:r>
                <a:r>
                  <a:rPr lang="nl-NL" sz="2800">
                    <a:cs typeface="Calibri" panose="020F0502020204030204" pitchFamily="34" charset="0"/>
                  </a:rPr>
                  <a:t> Building Model </a:t>
                </a:r>
                <a:r>
                  <a:rPr lang="nl-NL" sz="2800" err="1">
                    <a:cs typeface="Calibri" panose="020F0502020204030204" pitchFamily="34" charset="0"/>
                  </a:rPr>
                  <a:t>Equations</a:t>
                </a:r>
                <a:r>
                  <a:rPr lang="nl-NL" sz="2800">
                    <a:cs typeface="Calibri" panose="020F0502020204030204" pitchFamily="34" charset="0"/>
                  </a:rPr>
                  <a:t> slide 4</a:t>
                </a:r>
                <a:r>
                  <a:rPr lang="nl-NL" sz="2800"/>
                  <a:t>)</a:t>
                </a:r>
              </a:p>
              <a:p>
                <a:pPr marL="0" indent="0">
                  <a:lnSpc>
                    <a:spcPct val="110000"/>
                  </a:lnSpc>
                  <a:buNone/>
                </a:pPr>
                <a:endParaRPr lang="nl-NL" sz="2800">
                  <a:highlight>
                    <a:srgbClr val="FFFF00"/>
                  </a:highlight>
                  <a:cs typeface="Calibri" panose="020F0502020204030204" pitchFamily="34" charset="0"/>
                </a:endParaRPr>
              </a:p>
              <a:p>
                <a:pPr>
                  <a:lnSpc>
                    <a:spcPct val="110000"/>
                  </a:lnSpc>
                </a:pPr>
                <a:endParaRPr lang="nl-NL" sz="2800"/>
              </a:p>
              <a:p>
                <a:pPr>
                  <a:lnSpc>
                    <a:spcPct val="110000"/>
                  </a:lnSpc>
                </a:pPr>
                <a:endParaRPr lang="nl-NL" sz="2800"/>
              </a:p>
              <a:p>
                <a:pPr>
                  <a:lnSpc>
                    <a:spcPct val="110000"/>
                  </a:lnSpc>
                </a:pPr>
                <a:endParaRPr lang="nl-NL" sz="2800"/>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821559" y="4155314"/>
                <a:ext cx="21008156" cy="7334275"/>
              </a:xfrm>
              <a:blipFill>
                <a:blip r:embed="rId3"/>
                <a:stretch>
                  <a:fillRect l="-435" t="-33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Building model </a:t>
            </a:r>
            <a:r>
              <a:rPr lang="nl-NL" err="1"/>
              <a:t>equations</a:t>
            </a:r>
            <a:r>
              <a:rPr lang="nl-NL"/>
              <a:t> (3)</a:t>
            </a:r>
          </a:p>
        </p:txBody>
      </p:sp>
    </p:spTree>
    <p:extLst>
      <p:ext uri="{BB962C8B-B14F-4D97-AF65-F5344CB8AC3E}">
        <p14:creationId xmlns:p14="http://schemas.microsoft.com/office/powerpoint/2010/main" val="351841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898619-1AFE-4AF6-8FFD-CEEE1E719B7B}"/>
              </a:ext>
            </a:extLst>
          </p:cNvPr>
          <p:cNvSpPr>
            <a:spLocks noGrp="1"/>
          </p:cNvSpPr>
          <p:nvPr>
            <p:ph idx="1"/>
          </p:nvPr>
        </p:nvSpPr>
        <p:spPr>
          <a:xfrm>
            <a:off x="1230052" y="4727643"/>
            <a:ext cx="15520978" cy="6640012"/>
          </a:xfrm>
        </p:spPr>
        <p:txBody>
          <a:bodyPr>
            <a:normAutofit fontScale="25000" lnSpcReduction="20000"/>
          </a:bodyPr>
          <a:lstStyle/>
          <a:p>
            <a:pPr marL="0" indent="0">
              <a:lnSpc>
                <a:spcPct val="170000"/>
              </a:lnSpc>
              <a:spcBef>
                <a:spcPts val="0"/>
              </a:spcBef>
              <a:buNone/>
            </a:pPr>
            <a:r>
              <a:rPr lang="nl-NL" sz="9600" i="1" dirty="0"/>
              <a:t>Author:</a:t>
            </a:r>
            <a:r>
              <a:rPr lang="nl-NL" sz="9600" dirty="0"/>
              <a:t> Henri ter Hofte</a:t>
            </a:r>
          </a:p>
          <a:p>
            <a:pPr marL="0" indent="0">
              <a:lnSpc>
                <a:spcPct val="170000"/>
              </a:lnSpc>
              <a:spcBef>
                <a:spcPts val="0"/>
              </a:spcBef>
              <a:buNone/>
            </a:pPr>
            <a:r>
              <a:rPr lang="nl-NL" sz="9600" i="1" dirty="0" err="1"/>
              <a:t>Publication</a:t>
            </a:r>
            <a:r>
              <a:rPr lang="nl-NL" sz="9600" i="1" dirty="0"/>
              <a:t> date:</a:t>
            </a:r>
            <a:r>
              <a:rPr lang="nl-NL" sz="9600" dirty="0"/>
              <a:t> 23-12-2021</a:t>
            </a:r>
          </a:p>
          <a:p>
            <a:pPr marL="0" indent="0">
              <a:lnSpc>
                <a:spcPct val="170000"/>
              </a:lnSpc>
              <a:spcBef>
                <a:spcPts val="0"/>
              </a:spcBef>
              <a:buNone/>
            </a:pPr>
            <a:r>
              <a:rPr lang="nl-NL" sz="9600" i="1" dirty="0" err="1"/>
              <a:t>Parties</a:t>
            </a:r>
            <a:r>
              <a:rPr lang="nl-NL" sz="9600" i="1" dirty="0"/>
              <a:t> </a:t>
            </a:r>
            <a:r>
              <a:rPr lang="nl-NL" sz="9600" i="1" dirty="0" err="1"/>
              <a:t>involved</a:t>
            </a:r>
            <a:r>
              <a:rPr lang="nl-NL" sz="9600" i="1" dirty="0"/>
              <a:t>:</a:t>
            </a:r>
            <a:r>
              <a:rPr lang="nl-NL" sz="9600" dirty="0"/>
              <a:t> Research </a:t>
            </a:r>
            <a:r>
              <a:rPr lang="nl-NL" sz="9600" dirty="0" err="1"/>
              <a:t>group</a:t>
            </a:r>
            <a:r>
              <a:rPr lang="nl-NL" sz="9600" dirty="0"/>
              <a:t> Energy Transition (Windesheim)</a:t>
            </a:r>
          </a:p>
          <a:p>
            <a:pPr marL="0" indent="0">
              <a:lnSpc>
                <a:spcPct val="170000"/>
              </a:lnSpc>
              <a:spcBef>
                <a:spcPts val="0"/>
              </a:spcBef>
              <a:buNone/>
            </a:pPr>
            <a:r>
              <a:rPr lang="nl-NL" sz="9600" i="1" dirty="0"/>
              <a:t>Chair:</a:t>
            </a:r>
            <a:r>
              <a:rPr lang="nl-NL" sz="9600" dirty="0"/>
              <a:t> Jeike Wallinga</a:t>
            </a:r>
          </a:p>
          <a:p>
            <a:pPr marL="0" indent="0">
              <a:lnSpc>
                <a:spcPct val="170000"/>
              </a:lnSpc>
              <a:spcBef>
                <a:spcPts val="0"/>
              </a:spcBef>
              <a:buNone/>
            </a:pPr>
            <a:endParaRPr lang="nl-NL" sz="9600" dirty="0"/>
          </a:p>
          <a:p>
            <a:pPr marL="0" indent="0">
              <a:lnSpc>
                <a:spcPct val="170000"/>
              </a:lnSpc>
              <a:spcBef>
                <a:spcPts val="0"/>
              </a:spcBef>
              <a:buNone/>
            </a:pPr>
            <a:r>
              <a:rPr lang="en-US" sz="9600" i="1" dirty="0"/>
              <a:t>Partly based on work from the following students</a:t>
            </a:r>
            <a:r>
              <a:rPr lang="nl-NL" sz="9600" i="1" dirty="0"/>
              <a:t>:</a:t>
            </a:r>
          </a:p>
          <a:p>
            <a:pPr marL="0" indent="0">
              <a:lnSpc>
                <a:spcPct val="170000"/>
              </a:lnSpc>
              <a:spcBef>
                <a:spcPts val="0"/>
              </a:spcBef>
              <a:buNone/>
            </a:pPr>
            <a:r>
              <a:rPr lang="nl-NL" sz="9600" dirty="0"/>
              <a:t>Mehmet </a:t>
            </a:r>
            <a:r>
              <a:rPr lang="nl-NL" sz="9600" dirty="0" err="1"/>
              <a:t>Akol</a:t>
            </a:r>
            <a:r>
              <a:rPr lang="nl-NL" sz="9600" dirty="0"/>
              <a:t>, Casper Bloemendaal, </a:t>
            </a:r>
            <a:r>
              <a:rPr lang="nl-NL" sz="9600" dirty="0" err="1"/>
              <a:t>Danile</a:t>
            </a:r>
            <a:r>
              <a:rPr lang="nl-NL" sz="9600" dirty="0"/>
              <a:t> </a:t>
            </a:r>
            <a:r>
              <a:rPr lang="nl-NL" sz="9600" dirty="0" err="1"/>
              <a:t>Dyadko</a:t>
            </a:r>
            <a:r>
              <a:rPr lang="nl-NL" sz="9600" dirty="0"/>
              <a:t>, Joery Grolleman, Tristan van Heusden, Jason </a:t>
            </a:r>
            <a:r>
              <a:rPr lang="nl-NL" sz="9600" dirty="0" err="1"/>
              <a:t>Kartodimedjo</a:t>
            </a:r>
            <a:r>
              <a:rPr lang="nl-NL" sz="9600" dirty="0"/>
              <a:t>, Briyan Klein, Jeroen Matser, </a:t>
            </a:r>
            <a:r>
              <a:rPr lang="nl-NL" sz="9600" dirty="0" err="1"/>
              <a:t>Omar</a:t>
            </a:r>
            <a:r>
              <a:rPr lang="nl-NL" sz="9600" dirty="0"/>
              <a:t> </a:t>
            </a:r>
            <a:r>
              <a:rPr lang="nl-NL" sz="9600" dirty="0" err="1"/>
              <a:t>Mazher</a:t>
            </a:r>
            <a:r>
              <a:rPr lang="nl-NL" sz="9600"/>
              <a:t>, Steven de Ronde, Roald Smits, Nathan Snippe, Wouter Vogelzang</a:t>
            </a:r>
          </a:p>
          <a:p>
            <a:pPr marL="0" indent="0">
              <a:lnSpc>
                <a:spcPct val="170000"/>
              </a:lnSpc>
              <a:spcBef>
                <a:spcPts val="0"/>
              </a:spcBef>
              <a:buNone/>
            </a:pPr>
            <a:endParaRPr lang="en-US" sz="9600" i="1" dirty="0"/>
          </a:p>
          <a:p>
            <a:pPr marL="0" indent="0">
              <a:lnSpc>
                <a:spcPct val="170000"/>
              </a:lnSpc>
              <a:spcBef>
                <a:spcPts val="0"/>
              </a:spcBef>
              <a:buNone/>
            </a:pPr>
            <a:r>
              <a:rPr lang="en-US" sz="9600" i="1" dirty="0"/>
              <a:t>Thanks also go to</a:t>
            </a:r>
            <a:r>
              <a:rPr lang="nl-NL" sz="9600" i="1" dirty="0"/>
              <a:t>:</a:t>
            </a:r>
          </a:p>
          <a:p>
            <a:pPr marL="0" indent="0">
              <a:lnSpc>
                <a:spcPct val="170000"/>
              </a:lnSpc>
              <a:spcBef>
                <a:spcPts val="0"/>
              </a:spcBef>
              <a:buNone/>
            </a:pPr>
            <a:r>
              <a:rPr lang="nl-NL" sz="9600" dirty="0"/>
              <a:t>Dirk-Jan Medendorp (</a:t>
            </a:r>
            <a:r>
              <a:rPr lang="nl-NL" sz="9600" dirty="0" err="1"/>
              <a:t>Witteveen+Bos</a:t>
            </a:r>
            <a:r>
              <a:rPr lang="nl-NL" sz="9600" dirty="0"/>
              <a:t>), Janet van de Wetering (</a:t>
            </a:r>
            <a:r>
              <a:rPr lang="nl-NL" sz="9600" dirty="0" err="1"/>
              <a:t>Witteveen+Bos</a:t>
            </a:r>
            <a:r>
              <a:rPr lang="nl-NL" sz="9600" dirty="0"/>
              <a:t>), Stephan Peters (Windesheim), Hossein Rahmani (Windesheim)</a:t>
            </a:r>
            <a:endParaRPr lang="nl-NL" dirty="0"/>
          </a:p>
          <a:p>
            <a:pPr marL="0" indent="0">
              <a:lnSpc>
                <a:spcPct val="170000"/>
              </a:lnSpc>
              <a:spcBef>
                <a:spcPts val="0"/>
              </a:spcBef>
              <a:buNone/>
            </a:pPr>
            <a:endParaRPr lang="nl-NL" dirty="0"/>
          </a:p>
        </p:txBody>
      </p:sp>
      <p:sp>
        <p:nvSpPr>
          <p:cNvPr id="5" name="Title 4">
            <a:extLst>
              <a:ext uri="{FF2B5EF4-FFF2-40B4-BE49-F238E27FC236}">
                <a16:creationId xmlns:a16="http://schemas.microsoft.com/office/drawing/2014/main" id="{3CE17D96-C635-478C-890E-D1FBCFDF21D8}"/>
              </a:ext>
            </a:extLst>
          </p:cNvPr>
          <p:cNvSpPr>
            <a:spLocks noGrp="1"/>
          </p:cNvSpPr>
          <p:nvPr>
            <p:ph type="title"/>
          </p:nvPr>
        </p:nvSpPr>
        <p:spPr>
          <a:xfrm>
            <a:off x="1187522" y="2495806"/>
            <a:ext cx="16504130" cy="2651126"/>
          </a:xfrm>
        </p:spPr>
        <p:txBody>
          <a:bodyPr>
            <a:normAutofit fontScale="90000"/>
          </a:bodyPr>
          <a:lstStyle/>
          <a:p>
            <a:r>
              <a:rPr lang="en-US" sz="8000" u="none" dirty="0"/>
              <a:t>Digital Twins for the heating transition: Analysis methods and tools, v1</a:t>
            </a:r>
            <a:br>
              <a:rPr lang="en-US" sz="8000" u="none" dirty="0"/>
            </a:br>
            <a:br>
              <a:rPr lang="nl-NL" sz="8000" u="none" dirty="0"/>
            </a:br>
            <a:br>
              <a:rPr lang="nl-NL" sz="8000" u="none" dirty="0"/>
            </a:br>
            <a:endParaRPr lang="nl-NL" dirty="0"/>
          </a:p>
        </p:txBody>
      </p:sp>
      <p:sp>
        <p:nvSpPr>
          <p:cNvPr id="8" name="Text Placeholder 7">
            <a:extLst>
              <a:ext uri="{FF2B5EF4-FFF2-40B4-BE49-F238E27FC236}">
                <a16:creationId xmlns:a16="http://schemas.microsoft.com/office/drawing/2014/main" id="{F7E3FBF1-FD8B-45AE-9A24-33EF6BF4ECFC}"/>
              </a:ext>
            </a:extLst>
          </p:cNvPr>
          <p:cNvSpPr>
            <a:spLocks noGrp="1"/>
          </p:cNvSpPr>
          <p:nvPr>
            <p:ph type="body" sz="quarter" idx="14"/>
          </p:nvPr>
        </p:nvSpPr>
        <p:spPr/>
        <p:txBody>
          <a:bodyPr/>
          <a:lstStyle/>
          <a:p>
            <a:r>
              <a:rPr lang="nl-NL" dirty="0"/>
              <a:t>Twomes Deliverable D3</a:t>
            </a:r>
          </a:p>
        </p:txBody>
      </p:sp>
      <p:pic>
        <p:nvPicPr>
          <p:cNvPr id="9" name="Picture Placeholder 5">
            <a:extLst>
              <a:ext uri="{FF2B5EF4-FFF2-40B4-BE49-F238E27FC236}">
                <a16:creationId xmlns:a16="http://schemas.microsoft.com/office/drawing/2014/main" id="{3ECB59D7-01FF-4F9D-8759-1EE9377DFF8C}"/>
              </a:ext>
            </a:extLst>
          </p:cNvPr>
          <p:cNvPicPr>
            <a:picLocks noGrp="1" noChangeAspect="1"/>
          </p:cNvPicPr>
          <p:nvPr>
            <p:ph type="pic" sz="quarter" idx="13"/>
          </p:nvPr>
        </p:nvPicPr>
        <p:blipFill>
          <a:blip r:embed="rId3"/>
          <a:srcRect l="20210" r="20210"/>
          <a:stretch>
            <a:fillRect/>
          </a:stretch>
        </p:blipFill>
        <p:spPr>
          <a:xfrm>
            <a:off x="16221075" y="-46038"/>
            <a:ext cx="8224838" cy="13804901"/>
          </a:xfrm>
        </p:spPr>
      </p:pic>
      <p:sp>
        <p:nvSpPr>
          <p:cNvPr id="10" name="Content Placeholder 5">
            <a:extLst>
              <a:ext uri="{FF2B5EF4-FFF2-40B4-BE49-F238E27FC236}">
                <a16:creationId xmlns:a16="http://schemas.microsoft.com/office/drawing/2014/main" id="{58899E5C-32A7-4596-BBEA-263BDEFDB7E6}"/>
              </a:ext>
            </a:extLst>
          </p:cNvPr>
          <p:cNvSpPr txBox="1">
            <a:spLocks/>
          </p:cNvSpPr>
          <p:nvPr/>
        </p:nvSpPr>
        <p:spPr>
          <a:xfrm>
            <a:off x="1230052" y="10836426"/>
            <a:ext cx="14990336" cy="1574443"/>
          </a:xfrm>
          <a:prstGeom prst="rect">
            <a:avLst/>
          </a:prstGeom>
        </p:spPr>
        <p:txBody>
          <a:bodyPr vert="horz" lIns="91440" tIns="45720" rIns="91440" bIns="45720" rtlCol="0" anchor="b">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2000"/>
              <a:t>This work is financially supported by BDR </a:t>
            </a:r>
            <a:r>
              <a:rPr lang="en-US" sz="2000" err="1"/>
              <a:t>Thermea</a:t>
            </a:r>
            <a:r>
              <a:rPr lang="en-US" sz="2000"/>
              <a:t>, Breman, </a:t>
            </a:r>
            <a:r>
              <a:rPr lang="en-US" sz="2000" err="1"/>
              <a:t>Enpuls</a:t>
            </a:r>
            <a:r>
              <a:rPr lang="en-US" sz="2000"/>
              <a:t>, TechForFuture, </a:t>
            </a:r>
            <a:r>
              <a:rPr lang="en-US" sz="2000" err="1"/>
              <a:t>Witteveen</a:t>
            </a:r>
            <a:r>
              <a:rPr lang="en-US" sz="2000"/>
              <a:t> + Bos and the municipality of Zwolle</a:t>
            </a:r>
            <a:r>
              <a:rPr lang="nl-NL" sz="2000"/>
              <a:t>.</a:t>
            </a:r>
          </a:p>
        </p:txBody>
      </p:sp>
      <p:sp>
        <p:nvSpPr>
          <p:cNvPr id="13" name="Content Placeholder 5">
            <a:extLst>
              <a:ext uri="{FF2B5EF4-FFF2-40B4-BE49-F238E27FC236}">
                <a16:creationId xmlns:a16="http://schemas.microsoft.com/office/drawing/2014/main" id="{445B268F-2405-4CBD-81E5-0DD4E8FC931E}"/>
              </a:ext>
            </a:extLst>
          </p:cNvPr>
          <p:cNvSpPr txBox="1">
            <a:spLocks/>
          </p:cNvSpPr>
          <p:nvPr/>
        </p:nvSpPr>
        <p:spPr>
          <a:xfrm>
            <a:off x="4689782" y="12410869"/>
            <a:ext cx="11530606" cy="1126972"/>
          </a:xfrm>
          <a:prstGeom prst="rect">
            <a:avLst/>
          </a:prstGeom>
        </p:spPr>
        <p:txBody>
          <a:bodyPr vert="horz" lIns="91440" tIns="45720" rIns="91440" bIns="45720" rtlCol="0" anchor="b">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Roboto" panose="02000000000000000000" pitchFamily="2" charset="0"/>
                <a:ea typeface="Roboto" panose="02000000000000000000" pitchFamily="2" charset="0"/>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Roboto" panose="02000000000000000000" pitchFamily="2" charset="0"/>
                <a:ea typeface="Roboto" panose="02000000000000000000" pitchFamily="2" charset="0"/>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Roboto" panose="02000000000000000000" pitchFamily="2" charset="0"/>
                <a:ea typeface="Roboto" panose="02000000000000000000" pitchFamily="2" charset="0"/>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2000" dirty="0"/>
              <a:t>This is a publication by Saxion, University of Twente and Windesheim University of Applied Sciences</a:t>
            </a:r>
            <a:endParaRPr lang="nl-NL" sz="2000" dirty="0"/>
          </a:p>
          <a:p>
            <a:pPr marL="0" indent="0">
              <a:lnSpc>
                <a:spcPct val="170000"/>
              </a:lnSpc>
              <a:spcBef>
                <a:spcPts val="0"/>
              </a:spcBef>
              <a:buFont typeface="Arial" panose="020B0604020202020204" pitchFamily="34" charset="0"/>
              <a:buNone/>
            </a:pPr>
            <a:r>
              <a:rPr lang="nl-NL" sz="2000" dirty="0" err="1"/>
              <a:t>Licence</a:t>
            </a:r>
            <a:r>
              <a:rPr lang="nl-NL" sz="2000" dirty="0"/>
              <a:t>: </a:t>
            </a:r>
            <a:r>
              <a:rPr lang="nl-NL" sz="2000" dirty="0">
                <a:hlinkClick r:id="rId4"/>
              </a:rPr>
              <a:t>CC BY 4.0</a:t>
            </a:r>
            <a:r>
              <a:rPr lang="nl-NL" sz="2000" dirty="0"/>
              <a:t>, </a:t>
            </a:r>
            <a:r>
              <a:rPr lang="nl-NL" sz="2000" dirty="0">
                <a:hlinkClick r:id="rId5"/>
              </a:rPr>
              <a:t>Research</a:t>
            </a:r>
            <a:r>
              <a:rPr lang="en-US" sz="2000" dirty="0">
                <a:hlinkClick r:id="rId5"/>
              </a:rPr>
              <a:t> group Energy Transition, Windesheim University of Applied Sciences</a:t>
            </a:r>
            <a:endParaRPr lang="nl-NL" sz="2000" dirty="0"/>
          </a:p>
        </p:txBody>
      </p:sp>
      <p:pic>
        <p:nvPicPr>
          <p:cNvPr id="11" name="Picture 10">
            <a:hlinkClick r:id="rId4"/>
            <a:extLst>
              <a:ext uri="{FF2B5EF4-FFF2-40B4-BE49-F238E27FC236}">
                <a16:creationId xmlns:a16="http://schemas.microsoft.com/office/drawing/2014/main" id="{F94C4E99-1BFD-462A-BC60-3C603EBDA3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6411" y="12655894"/>
            <a:ext cx="2405634" cy="847439"/>
          </a:xfrm>
          <a:prstGeom prst="rect">
            <a:avLst/>
          </a:prstGeom>
          <a:noFill/>
          <a:ln>
            <a:noFill/>
          </a:ln>
        </p:spPr>
      </p:pic>
    </p:spTree>
    <p:extLst>
      <p:ext uri="{BB962C8B-B14F-4D97-AF65-F5344CB8AC3E}">
        <p14:creationId xmlns:p14="http://schemas.microsoft.com/office/powerpoint/2010/main" val="275937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a:bodyPr>
              <a:lstStyle/>
              <a:p>
                <a:pPr marL="901700" indent="-901700">
                  <a:lnSpc>
                    <a:spcPct val="120000"/>
                  </a:lnSpc>
                  <a:buFont typeface="+mj-lt"/>
                  <a:buAutoNum type="arabicPeriod" startAt="33"/>
                </a:pPr>
                <a14:m>
                  <m:oMath xmlns:m="http://schemas.openxmlformats.org/officeDocument/2006/math">
                    <m:sSub>
                      <m:sSubPr>
                        <m:ctrlPr>
                          <a:rPr lang="nl-NL" sz="2800" i="1" dirty="0" smtClean="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𝑜𝑐𝑐𝑢𝑝𝑎𝑛𝑡𝑠</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rPr>
                      <m:t>=</m:t>
                    </m:r>
                    <m:nary>
                      <m:naryPr>
                        <m:chr m:val="∑"/>
                        <m:limLoc m:val="subSup"/>
                        <m:ctrlPr>
                          <a:rPr lang="nl-NL" sz="2800" i="1" dirty="0" smtClean="0">
                            <a:latin typeface="Cambria Math" panose="02040503050406030204" pitchFamily="18" charset="0"/>
                          </a:rPr>
                        </m:ctrlPr>
                      </m:naryPr>
                      <m:sub>
                        <m:r>
                          <m:rPr>
                            <m:brk m:alnAt="25"/>
                          </m:rPr>
                          <a:rPr lang="nl-NL" sz="2800" b="0" i="1" dirty="0" smtClean="0">
                            <a:latin typeface="Cambria Math" panose="02040503050406030204" pitchFamily="18" charset="0"/>
                          </a:rPr>
                          <m:t>𝑝</m:t>
                        </m:r>
                        <m:r>
                          <a:rPr lang="nl-NL" sz="2800" b="0" i="1" dirty="0" smtClean="0">
                            <a:latin typeface="Cambria Math" panose="02040503050406030204" pitchFamily="18" charset="0"/>
                          </a:rPr>
                          <m:t>=1</m:t>
                        </m:r>
                      </m:sub>
                      <m:sup>
                        <m:r>
                          <a:rPr lang="nl-NL" sz="2800" b="0" i="1" dirty="0" smtClean="0">
                            <a:latin typeface="Cambria Math" panose="02040503050406030204" pitchFamily="18" charset="0"/>
                          </a:rPr>
                          <m:t>𝑁</m:t>
                        </m:r>
                        <m:sSub>
                          <m:sSubPr>
                            <m:ctrlPr>
                              <a:rPr lang="nl-NL" sz="2800" b="0" i="1" dirty="0" smtClean="0">
                                <a:latin typeface="Cambria Math" panose="02040503050406030204" pitchFamily="18" charset="0"/>
                              </a:rPr>
                            </m:ctrlPr>
                          </m:sSubPr>
                          <m:e>
                            <m:r>
                              <a:rPr lang="nl-NL" sz="2800" b="0" i="1" dirty="0" smtClean="0">
                                <a:latin typeface="Cambria Math" panose="02040503050406030204" pitchFamily="18" charset="0"/>
                              </a:rPr>
                              <m:t>𝑝</m:t>
                            </m:r>
                          </m:e>
                          <m:sub>
                            <m:r>
                              <a:rPr lang="nl-NL" sz="2800" i="1">
                                <a:latin typeface="Cambria Math" panose="02040503050406030204" pitchFamily="18" charset="0"/>
                                <a:ea typeface="Cambria Math" panose="02040503050406030204" pitchFamily="18" charset="0"/>
                              </a:rPr>
                              <m:t>𝑡</m:t>
                            </m:r>
                          </m:sub>
                        </m:sSub>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p>
                      <m:e>
                        <m:d>
                          <m:dPr>
                            <m:ctrlPr>
                              <a:rPr lang="nl-NL" sz="2800" i="1" dirty="0" smtClean="0">
                                <a:latin typeface="Cambria Math" panose="02040503050406030204" pitchFamily="18" charset="0"/>
                              </a:rPr>
                            </m:ctrlPr>
                          </m:dPr>
                          <m:e>
                            <m:sSub>
                              <m:sSubPr>
                                <m:ctrlPr>
                                  <a:rPr lang="nl-NL" sz="2800" i="1">
                                    <a:latin typeface="Cambria Math" panose="02040503050406030204" pitchFamily="18" charset="0"/>
                                    <a:cs typeface="Times New Roman" panose="02020603050405020304" pitchFamily="18" charset="0"/>
                                  </a:rPr>
                                </m:ctrlPr>
                              </m:sSubPr>
                              <m:e>
                                <m:sSub>
                                  <m:sSubPr>
                                    <m:ctrlPr>
                                      <a:rPr lang="nl-NL" sz="2800" b="0" i="1" smtClean="0">
                                        <a:latin typeface="Cambria Math" panose="02040503050406030204" pitchFamily="18" charset="0"/>
                                        <a:cs typeface="Times New Roman" panose="02020603050405020304" pitchFamily="18" charset="0"/>
                                      </a:rPr>
                                    </m:ctrlPr>
                                  </m:sSubPr>
                                  <m:e>
                                    <m:r>
                                      <a:rPr lang="nl-NL" sz="2800" b="0" i="1" smtClean="0">
                                        <a:latin typeface="Cambria Math" panose="02040503050406030204" pitchFamily="18" charset="0"/>
                                        <a:cs typeface="Times New Roman" panose="02020603050405020304" pitchFamily="18" charset="0"/>
                                      </a:rPr>
                                      <m:t>𝑚𝑒𝑡𝑏𝑜𝑙𝑖𝑐</m:t>
                                    </m:r>
                                    <m:r>
                                      <a:rPr lang="nl-NL" sz="2800" b="0" i="1" smtClean="0">
                                        <a:latin typeface="Cambria Math" panose="02040503050406030204" pitchFamily="18" charset="0"/>
                                        <a:cs typeface="Times New Roman" panose="02020603050405020304" pitchFamily="18" charset="0"/>
                                      </a:rPr>
                                      <m:t>_</m:t>
                                    </m:r>
                                    <m:r>
                                      <a:rPr lang="nl-NL" sz="2800" b="0" i="1" smtClean="0">
                                        <a:latin typeface="Cambria Math" panose="02040503050406030204" pitchFamily="18" charset="0"/>
                                        <a:cs typeface="Times New Roman" panose="02020603050405020304" pitchFamily="18" charset="0"/>
                                      </a:rPr>
                                      <m:t>𝑟𝑎𝑡𝑒</m:t>
                                    </m:r>
                                  </m:e>
                                  <m:sub>
                                    <m:r>
                                      <a:rPr lang="nl-NL" sz="2800" b="0" i="1" smtClean="0">
                                        <a:latin typeface="Cambria Math" panose="02040503050406030204" pitchFamily="18" charset="0"/>
                                        <a:cs typeface="Times New Roman" panose="02020603050405020304" pitchFamily="18" charset="0"/>
                                      </a:rPr>
                                      <m:t>𝑝</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b="0" i="1" smtClean="0">
                                    <a:latin typeface="Cambria Math" panose="02040503050406030204" pitchFamily="18" charset="0"/>
                                    <a:cs typeface="Times New Roman" panose="02020603050405020304" pitchFamily="18" charset="0"/>
                                  </a:rPr>
                                  <m:t>[</m:t>
                                </m:r>
                                <m:r>
                                  <a:rPr lang="nl-NL" sz="2800" b="0" i="1" smtClean="0">
                                    <a:latin typeface="Cambria Math" panose="02040503050406030204" pitchFamily="18" charset="0"/>
                                    <a:cs typeface="Times New Roman" panose="02020603050405020304" pitchFamily="18" charset="0"/>
                                  </a:rPr>
                                  <m:t>𝑊</m:t>
                                </m:r>
                                <m:r>
                                  <a:rPr lang="nl-NL" sz="2800" b="0" i="1" smtClean="0">
                                    <a:latin typeface="Cambria Math" panose="02040503050406030204" pitchFamily="18" charset="0"/>
                                    <a:cs typeface="Times New Roman" panose="02020603050405020304" pitchFamily="18" charset="0"/>
                                  </a:rPr>
                                  <m:t>/</m:t>
                                </m:r>
                                <m:r>
                                  <a:rPr lang="nl-NL" sz="2800" b="0" i="1" smtClean="0">
                                    <a:latin typeface="Cambria Math" panose="02040503050406030204" pitchFamily="18" charset="0"/>
                                    <a:cs typeface="Times New Roman" panose="02020603050405020304" pitchFamily="18" charset="0"/>
                                  </a:rPr>
                                  <m:t>𝑚</m:t>
                                </m:r>
                                <m:r>
                                  <a:rPr lang="nl-NL" sz="2800" b="0" i="1" baseline="30000" smtClean="0">
                                    <a:latin typeface="Cambria Math" panose="02040503050406030204" pitchFamily="18" charset="0"/>
                                    <a:cs typeface="Times New Roman" panose="02020603050405020304" pitchFamily="18" charset="0"/>
                                  </a:rPr>
                                  <m:t>2</m:t>
                                </m:r>
                                <m:r>
                                  <a:rPr lang="nl-NL" sz="2800" b="0" i="1" smtClean="0">
                                    <a:latin typeface="Cambria Math" panose="02040503050406030204" pitchFamily="18" charset="0"/>
                                    <a:cs typeface="Times New Roman" panose="02020603050405020304" pitchFamily="18" charset="0"/>
                                  </a:rPr>
                                  <m:t>]</m:t>
                                </m:r>
                                <m:r>
                                  <a:rPr lang="nl-NL" sz="2800" i="1" dirty="0">
                                    <a:latin typeface="Cambria Math" panose="02040503050406030204" pitchFamily="18" charset="0"/>
                                  </a:rPr>
                                  <m:t>×</m:t>
                                </m:r>
                                <m:r>
                                  <a:rPr lang="nl-NL" sz="2800" i="1">
                                    <a:latin typeface="Cambria Math" panose="02040503050406030204" pitchFamily="18" charset="0"/>
                                    <a:cs typeface="Times New Roman" panose="02020603050405020304" pitchFamily="18" charset="0"/>
                                  </a:rPr>
                                  <m:t>𝐴</m:t>
                                </m:r>
                              </m:e>
                              <m:sub>
                                <m:r>
                                  <a:rPr lang="nl-NL" sz="2800" i="1">
                                    <a:latin typeface="Cambria Math" panose="02040503050406030204" pitchFamily="18" charset="0"/>
                                    <a:cs typeface="Times New Roman" panose="02020603050405020304" pitchFamily="18" charset="0"/>
                                  </a:rPr>
                                  <m:t>𝑏𝑜𝑑𝑦</m:t>
                                </m:r>
                                <m:r>
                                  <a:rPr lang="nl-NL" sz="2800" i="1">
                                    <a:latin typeface="Cambria Math" panose="02040503050406030204" pitchFamily="18" charset="0"/>
                                    <a:cs typeface="Times New Roman" panose="02020603050405020304" pitchFamily="18" charset="0"/>
                                  </a:rPr>
                                  <m:t>;</m:t>
                                </m:r>
                                <m:r>
                                  <a:rPr lang="nl-NL" sz="2800" i="1">
                                    <a:latin typeface="Cambria Math" panose="02040503050406030204" pitchFamily="18" charset="0"/>
                                    <a:cs typeface="Times New Roman" panose="02020603050405020304" pitchFamily="18" charset="0"/>
                                  </a:rPr>
                                  <m:t>𝑝</m:t>
                                </m:r>
                              </m:sub>
                            </m:sSub>
                            <m:r>
                              <a:rPr lang="nl-NL" sz="2800" i="1">
                                <a:latin typeface="Cambria Math" panose="02040503050406030204" pitchFamily="18" charset="0"/>
                                <a:ea typeface="Arial Unicode MS"/>
                                <a:cs typeface="Times New Roman" panose="02020603050405020304" pitchFamily="18" charset="0"/>
                              </a:rPr>
                              <m:t> </m:t>
                            </m:r>
                            <m:d>
                              <m:dPr>
                                <m:begChr m:val="["/>
                                <m:endChr m:val="]"/>
                                <m:ctrlP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ctrlPr>
                              </m:dPr>
                              <m:e>
                                <m:sSup>
                                  <m:sSupPr>
                                    <m:ctrlP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ctrlPr>
                                  </m:sSupPr>
                                  <m:e>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𝑚</m:t>
                                    </m:r>
                                  </m:e>
                                  <m:sup>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2</m:t>
                                    </m:r>
                                  </m:sup>
                                </m:sSup>
                              </m:e>
                            </m:d>
                          </m:e>
                        </m:d>
                      </m:e>
                    </m:nary>
                    <m:r>
                      <a:rPr lang="nl-NL" sz="2800" i="1" dirty="0" smtClean="0">
                        <a:solidFill>
                          <a:schemeClr val="tx1"/>
                        </a:solidFill>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𝑡</m:t>
                    </m:r>
                    <m:r>
                      <a:rPr lang="nl-NL" sz="2800" i="1" dirty="0">
                        <a:latin typeface="Cambria Math" panose="02040503050406030204" pitchFamily="18" charset="0"/>
                        <a:ea typeface="Cambria Math" panose="02040503050406030204" pitchFamily="18" charset="0"/>
                      </a:rPr>
                      <m:t> [</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m:t>, </m:t>
                    </m:r>
                    <m:r>
                      <m:rPr>
                        <m:nor/>
                      </m:rPr>
                      <a:rPr lang="nl-NL" sz="2800" dirty="0"/>
                      <m:t>the</m:t>
                    </m:r>
                    <m:r>
                      <m:rPr>
                        <m:nor/>
                      </m:rPr>
                      <a:rPr lang="nl-NL" sz="2800" dirty="0"/>
                      <m:t> </m:t>
                    </m:r>
                    <m:r>
                      <m:rPr>
                        <m:nor/>
                      </m:rPr>
                      <a:rPr lang="nl-NL" sz="2800" dirty="0"/>
                      <m:t>internal</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b="0" i="0" dirty="0" smtClean="0"/>
                      <m:t>occupants</m:t>
                    </m:r>
                    <m:r>
                      <m:rPr>
                        <m:nor/>
                      </m:rPr>
                      <a:rPr lang="nl-NL" sz="2800" b="0" i="0" dirty="0" smtClean="0"/>
                      <m:t> (</m:t>
                    </m:r>
                    <m:r>
                      <m:rPr>
                        <m:nor/>
                      </m:rPr>
                      <a:rPr lang="nl-NL" sz="2800" dirty="0"/>
                      <m:t>persons</m:t>
                    </m:r>
                    <m:r>
                      <m:rPr>
                        <m:nor/>
                      </m:rPr>
                      <a:rPr lang="nl-NL" sz="2800" dirty="0"/>
                      <m:t> </m:t>
                    </m:r>
                    <m:r>
                      <m:rPr>
                        <m:nor/>
                      </m:rPr>
                      <a:rPr lang="nl-NL" sz="2800" b="0" i="0" dirty="0" smtClean="0"/>
                      <m:t>present</m:t>
                    </m:r>
                    <m:r>
                      <m:rPr>
                        <m:nor/>
                      </m:rPr>
                      <a:rPr lang="nl-NL" sz="2800" b="0" i="0" dirty="0" smtClean="0"/>
                      <m:t> </m:t>
                    </m:r>
                    <m:r>
                      <m:rPr>
                        <m:nor/>
                      </m:rPr>
                      <a:rPr lang="nl-NL" sz="2800" b="0" i="0" dirty="0" smtClean="0"/>
                      <m:t>in</m:t>
                    </m:r>
                    <m:r>
                      <m:rPr>
                        <m:nor/>
                      </m:rPr>
                      <a:rPr lang="nl-NL" sz="2800" b="0" i="0" dirty="0" smtClean="0"/>
                      <m:t> </m:t>
                    </m:r>
                    <m:r>
                      <m:rPr>
                        <m:nor/>
                      </m:rPr>
                      <a:rPr lang="nl-NL" sz="2800" b="0" i="0" dirty="0" smtClean="0"/>
                      <m:t>the</m:t>
                    </m:r>
                    <m:r>
                      <m:rPr>
                        <m:nor/>
                      </m:rPr>
                      <a:rPr lang="nl-NL" sz="2800" b="0" i="0" dirty="0" smtClean="0"/>
                      <m:t> </m:t>
                    </m:r>
                    <m:r>
                      <m:rPr>
                        <m:nor/>
                      </m:rPr>
                      <a:rPr lang="nl-NL" sz="2800" b="0" i="0" dirty="0" smtClean="0"/>
                      <m:t>home</m:t>
                    </m:r>
                    <m:r>
                      <m:rPr>
                        <m:nor/>
                      </m:rPr>
                      <a:rPr lang="nl-NL" sz="2800" b="0" i="0" dirty="0" smtClean="0"/>
                      <m:t>) </m:t>
                    </m:r>
                    <m:r>
                      <m:rPr>
                        <m:nor/>
                      </m:rPr>
                      <a:rPr lang="nl-NL" sz="2800" b="0" i="0" dirty="0" smtClean="0"/>
                      <m:t>from</m:t>
                    </m:r>
                    <m:r>
                      <m:rPr>
                        <m:nor/>
                      </m:rPr>
                      <a:rPr lang="nl-NL" sz="2800" b="0" i="0" dirty="0" smtClean="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cs typeface="Calibri" panose="020F0502020204030204" pitchFamily="34" charset="0"/>
                </a:endParaRPr>
              </a:p>
              <a:p>
                <a:pPr marL="901700" indent="-901700">
                  <a:lnSpc>
                    <a:spcPct val="120000"/>
                  </a:lnSpc>
                  <a:buFont typeface="+mj-lt"/>
                  <a:buAutoNum type="arabicPeriod" startAt="33"/>
                </a:pPr>
                <a14:m>
                  <m:oMath xmlns:m="http://schemas.openxmlformats.org/officeDocument/2006/math">
                    <m:sSub>
                      <m:sSubPr>
                        <m:ctrlPr>
                          <a:rPr lang="nl-NL" sz="2800" i="1">
                            <a:latin typeface="Cambria Math" panose="02040503050406030204" pitchFamily="18" charset="0"/>
                            <a:cs typeface="Times New Roman" panose="02020603050405020304" pitchFamily="18" charset="0"/>
                          </a:rPr>
                        </m:ctrlPr>
                      </m:sSubPr>
                      <m:e>
                        <m:r>
                          <a:rPr lang="nl-NL" sz="2800" i="1">
                            <a:latin typeface="Cambria Math" panose="02040503050406030204" pitchFamily="18" charset="0"/>
                            <a:cs typeface="Times New Roman" panose="02020603050405020304" pitchFamily="18" charset="0"/>
                          </a:rPr>
                          <m:t>𝑚𝑒𝑡</m:t>
                        </m:r>
                        <m:r>
                          <a:rPr lang="nl-NL" sz="2800" b="0" i="1" smtClean="0">
                            <a:latin typeface="Cambria Math" panose="02040503050406030204" pitchFamily="18" charset="0"/>
                            <a:cs typeface="Times New Roman" panose="02020603050405020304" pitchFamily="18" charset="0"/>
                          </a:rPr>
                          <m:t>𝑎𝑏𝑜𝑙𝑖𝑐</m:t>
                        </m:r>
                        <m:r>
                          <a:rPr lang="nl-NL" sz="2800" b="0" i="1" smtClean="0">
                            <a:latin typeface="Cambria Math" panose="02040503050406030204" pitchFamily="18" charset="0"/>
                            <a:cs typeface="Times New Roman" panose="02020603050405020304" pitchFamily="18" charset="0"/>
                          </a:rPr>
                          <m:t>_</m:t>
                        </m:r>
                        <m:r>
                          <a:rPr lang="nl-NL" sz="2800" b="0" i="1" smtClean="0">
                            <a:latin typeface="Cambria Math" panose="02040503050406030204" pitchFamily="18" charset="0"/>
                            <a:cs typeface="Times New Roman" panose="02020603050405020304" pitchFamily="18" charset="0"/>
                          </a:rPr>
                          <m:t>𝑟𝑎𝑡𝑒</m:t>
                        </m:r>
                      </m:e>
                      <m:sub>
                        <m:r>
                          <a:rPr lang="nl-NL" sz="2800" i="1">
                            <a:latin typeface="Cambria Math" panose="02040503050406030204" pitchFamily="18" charset="0"/>
                            <a:cs typeface="Times New Roman" panose="02020603050405020304" pitchFamily="18" charset="0"/>
                          </a:rPr>
                          <m:t>𝑝</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a:latin typeface="Cambria Math" panose="02040503050406030204" pitchFamily="18" charset="0"/>
                        <a:cs typeface="Times New Roman" panose="02020603050405020304" pitchFamily="18" charset="0"/>
                      </a:rPr>
                      <m:t>[</m:t>
                    </m:r>
                    <m:r>
                      <a:rPr lang="nl-NL" sz="2800" i="1">
                        <a:latin typeface="Cambria Math" panose="02040503050406030204" pitchFamily="18" charset="0"/>
                        <a:cs typeface="Times New Roman" panose="02020603050405020304" pitchFamily="18" charset="0"/>
                      </a:rPr>
                      <m:t>𝑊</m:t>
                    </m:r>
                    <m:r>
                      <a:rPr lang="nl-NL" sz="2800" i="1">
                        <a:latin typeface="Cambria Math" panose="02040503050406030204" pitchFamily="18" charset="0"/>
                        <a:cs typeface="Times New Roman" panose="02020603050405020304" pitchFamily="18" charset="0"/>
                      </a:rPr>
                      <m:t>/</m:t>
                    </m:r>
                    <m:r>
                      <a:rPr lang="nl-NL" sz="2800" i="1">
                        <a:latin typeface="Cambria Math" panose="02040503050406030204" pitchFamily="18" charset="0"/>
                        <a:cs typeface="Times New Roman" panose="02020603050405020304" pitchFamily="18" charset="0"/>
                      </a:rPr>
                      <m:t>𝑚</m:t>
                    </m:r>
                    <m:r>
                      <a:rPr lang="nl-NL" sz="2800" i="1" baseline="30000">
                        <a:latin typeface="Cambria Math" panose="02040503050406030204" pitchFamily="18" charset="0"/>
                        <a:cs typeface="Times New Roman" panose="02020603050405020304" pitchFamily="18" charset="0"/>
                      </a:rPr>
                      <m:t>2</m:t>
                    </m:r>
                    <m:r>
                      <a:rPr lang="nl-NL" sz="2800" i="1">
                        <a:latin typeface="Cambria Math" panose="02040503050406030204" pitchFamily="18" charset="0"/>
                        <a:cs typeface="Times New Roman" panose="02020603050405020304" pitchFamily="18" charset="0"/>
                      </a:rPr>
                      <m:t>]</m:t>
                    </m:r>
                  </m:oMath>
                </a14:m>
                <a:r>
                  <a:rPr lang="nl-NL" sz="2800">
                    <a:latin typeface="Roboto" panose="020B0604020202020204" charset="0"/>
                    <a:ea typeface="Roboto" panose="020B0604020202020204" charset="0"/>
                    <a:cs typeface="Times New Roman" panose="02020603050405020304" pitchFamily="18" charset="0"/>
                  </a:rPr>
                  <a:t>, </a:t>
                </a:r>
                <a:r>
                  <a:rPr lang="nl-NL" sz="2800" err="1">
                    <a:latin typeface="Roboto" panose="020B0604020202020204" charset="0"/>
                    <a:ea typeface="Roboto" panose="020B0604020202020204" charset="0"/>
                    <a:cs typeface="Times New Roman" panose="02020603050405020304" pitchFamily="18" charset="0"/>
                  </a:rPr>
                  <a:t>the</a:t>
                </a:r>
                <a:r>
                  <a:rPr lang="nl-NL" sz="2800">
                    <a:latin typeface="Roboto" panose="020B0604020202020204" charset="0"/>
                    <a:ea typeface="Roboto" panose="020B0604020202020204" charset="0"/>
                    <a:cs typeface="Times New Roman" panose="02020603050405020304" pitchFamily="18" charset="0"/>
                  </a:rPr>
                  <a:t> </a:t>
                </a:r>
                <a:r>
                  <a:rPr lang="nl-NL" sz="2800" err="1">
                    <a:latin typeface="Roboto" panose="020B0604020202020204" charset="0"/>
                    <a:ea typeface="Roboto" panose="020B0604020202020204" charset="0"/>
                    <a:cs typeface="Times New Roman" panose="02020603050405020304" pitchFamily="18" charset="0"/>
                  </a:rPr>
                  <a:t>average</a:t>
                </a:r>
                <a:r>
                  <a:rPr lang="nl-NL" sz="2800">
                    <a:latin typeface="Roboto" panose="020B0604020202020204" charset="0"/>
                    <a:ea typeface="Roboto" panose="020B0604020202020204" charset="0"/>
                    <a:cs typeface="Times New Roman" panose="02020603050405020304" pitchFamily="18" charset="0"/>
                  </a:rPr>
                  <a:t> </a:t>
                </a:r>
                <a:r>
                  <a:rPr lang="nl-NL" sz="2800" err="1">
                    <a:latin typeface="Roboto" panose="020B0604020202020204" charset="0"/>
                    <a:ea typeface="Roboto" panose="020B0604020202020204" charset="0"/>
                    <a:cs typeface="Times New Roman" panose="02020603050405020304" pitchFamily="18" charset="0"/>
                  </a:rPr>
                  <a:t>metabolic</a:t>
                </a:r>
                <a:r>
                  <a:rPr lang="nl-NL" sz="2800">
                    <a:latin typeface="Roboto" panose="020B0604020202020204" charset="0"/>
                    <a:ea typeface="Roboto" panose="020B0604020202020204" charset="0"/>
                    <a:cs typeface="Times New Roman" panose="02020603050405020304" pitchFamily="18" charset="0"/>
                  </a:rPr>
                  <a:t> </a:t>
                </a:r>
                <a:r>
                  <a:rPr lang="nl-NL" sz="2800" err="1">
                    <a:latin typeface="Roboto" panose="020B0604020202020204" charset="0"/>
                    <a:ea typeface="Roboto" panose="020B0604020202020204" charset="0"/>
                    <a:cs typeface="Times New Roman" panose="02020603050405020304" pitchFamily="18" charset="0"/>
                  </a:rPr>
                  <a:t>rate</a:t>
                </a:r>
                <a:r>
                  <a:rPr lang="nl-NL" sz="2800">
                    <a:latin typeface="Roboto" panose="020B0604020202020204" charset="0"/>
                    <a:ea typeface="Roboto" panose="020B0604020202020204" charset="0"/>
                    <a:cs typeface="Times New Roman" panose="02020603050405020304" pitchFamily="18" charset="0"/>
                  </a:rPr>
                  <a:t> of </a:t>
                </a:r>
                <a:r>
                  <a:rPr lang="nl-NL" sz="2800" err="1">
                    <a:latin typeface="Roboto" panose="020B0604020202020204" charset="0"/>
                    <a:ea typeface="Roboto" panose="020B0604020202020204" charset="0"/>
                    <a:cs typeface="Times New Roman" panose="02020603050405020304" pitchFamily="18" charset="0"/>
                  </a:rPr>
                  <a:t>the</a:t>
                </a:r>
                <a:r>
                  <a:rPr lang="nl-NL" sz="2800">
                    <a:latin typeface="Roboto" panose="020B0604020202020204" charset="0"/>
                    <a:ea typeface="Roboto" panose="020B0604020202020204" charset="0"/>
                    <a:cs typeface="Times New Roman" panose="02020603050405020304" pitchFamily="18" charset="0"/>
                  </a:rPr>
                  <a:t> </a:t>
                </a:r>
                <a:r>
                  <a:rPr lang="nl-NL" sz="2800" err="1">
                    <a:latin typeface="Roboto" panose="020B0604020202020204" charset="0"/>
                    <a:ea typeface="Roboto" panose="020B0604020202020204" charset="0"/>
                    <a:cs typeface="Times New Roman" panose="02020603050405020304" pitchFamily="18" charset="0"/>
                  </a:rPr>
                  <a:t>activities</a:t>
                </a:r>
                <a:r>
                  <a:rPr lang="nl-NL" sz="2800">
                    <a:latin typeface="Roboto" panose="020B0604020202020204" charset="0"/>
                    <a:ea typeface="Roboto" panose="020B0604020202020204" charset="0"/>
                    <a:cs typeface="Times New Roman" panose="02020603050405020304" pitchFamily="18" charset="0"/>
                  </a:rPr>
                  <a:t> of person p </a:t>
                </a:r>
                <a14:m>
                  <m:oMath xmlns:m="http://schemas.openxmlformats.org/officeDocument/2006/math">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b="0" i="0" dirty="0" smtClean="0">
                        <a:latin typeface="Calibri" panose="020F0502020204030204" pitchFamily="34" charset="0"/>
                        <a:cs typeface="Calibri" panose="020F0502020204030204" pitchFamily="34" charset="0"/>
                      </a:rPr>
                      <m:t>t</m:t>
                    </m:r>
                  </m:oMath>
                </a14:m>
                <a:endParaRPr lang="nl-NL" sz="2800">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3"/>
                </a:pPr>
                <a14:m>
                  <m:oMath xmlns:m="http://schemas.openxmlformats.org/officeDocument/2006/math">
                    <m:sSub>
                      <m:sSubPr>
                        <m:ctrlPr>
                          <a:rPr lang="nl-NL" sz="2800" b="0" i="1" smtClean="0">
                            <a:effectLst/>
                            <a:latin typeface="Cambria Math" panose="02040503050406030204" pitchFamily="18" charset="0"/>
                            <a:cs typeface="Times New Roman" panose="02020603050405020304" pitchFamily="18" charset="0"/>
                          </a:rPr>
                        </m:ctrlPr>
                      </m:sSubPr>
                      <m:e>
                        <m:r>
                          <a:rPr lang="nl-NL" sz="2800" b="0" i="1" smtClean="0">
                            <a:effectLst/>
                            <a:latin typeface="Cambria Math" panose="02040503050406030204" pitchFamily="18" charset="0"/>
                            <a:cs typeface="Times New Roman" panose="02020603050405020304" pitchFamily="18" charset="0"/>
                          </a:rPr>
                          <m:t>𝐴</m:t>
                        </m:r>
                      </m:e>
                      <m:sub>
                        <m:r>
                          <a:rPr lang="nl-NL" sz="2800" b="0" i="1" smtClean="0">
                            <a:effectLst/>
                            <a:latin typeface="Cambria Math" panose="02040503050406030204" pitchFamily="18" charset="0"/>
                            <a:cs typeface="Times New Roman" panose="02020603050405020304" pitchFamily="18" charset="0"/>
                          </a:rPr>
                          <m:t>𝑏𝑜𝑑𝑦</m:t>
                        </m:r>
                        <m:r>
                          <a:rPr lang="nl-NL" sz="2800" b="0" i="1" smtClean="0">
                            <a:effectLst/>
                            <a:latin typeface="Cambria Math" panose="02040503050406030204" pitchFamily="18" charset="0"/>
                            <a:cs typeface="Times New Roman" panose="02020603050405020304" pitchFamily="18" charset="0"/>
                          </a:rPr>
                          <m:t>;</m:t>
                        </m:r>
                        <m:r>
                          <a:rPr lang="nl-NL" sz="2800" b="0" i="1" smtClean="0">
                            <a:effectLst/>
                            <a:latin typeface="Cambria Math" panose="02040503050406030204" pitchFamily="18" charset="0"/>
                            <a:cs typeface="Times New Roman" panose="02020603050405020304" pitchFamily="18" charset="0"/>
                          </a:rPr>
                          <m:t>𝑝</m:t>
                        </m:r>
                      </m:sub>
                    </m:sSub>
                    <m:r>
                      <a:rPr lang="nl-NL" sz="2800" i="1">
                        <a:effectLst/>
                        <a:latin typeface="Cambria Math" panose="02040503050406030204" pitchFamily="18" charset="0"/>
                        <a:ea typeface="Arial Unicode MS"/>
                        <a:cs typeface="Times New Roman" panose="02020603050405020304" pitchFamily="18" charset="0"/>
                      </a:rPr>
                      <m:t> </m:t>
                    </m:r>
                    <m:d>
                      <m:dPr>
                        <m:begChr m:val="["/>
                        <m:endChr m:val="]"/>
                        <m:ctrlPr>
                          <a:rPr lang="nl-NL" sz="2800" i="1" smtClean="0">
                            <a:solidFill>
                              <a:schemeClr val="bg1">
                                <a:lumMod val="50000"/>
                              </a:schemeClr>
                            </a:solidFill>
                            <a:effectLst/>
                            <a:latin typeface="Cambria Math" panose="02040503050406030204" pitchFamily="18" charset="0"/>
                            <a:ea typeface="Arial Unicode MS"/>
                            <a:cs typeface="Times New Roman" panose="02020603050405020304" pitchFamily="18" charset="0"/>
                          </a:rPr>
                        </m:ctrlPr>
                      </m:dPr>
                      <m:e>
                        <m:sSup>
                          <m:sSupPr>
                            <m:ctrlP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ctrlPr>
                          </m:sSupPr>
                          <m:e>
                            <m: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t>𝑚</m:t>
                            </m:r>
                          </m:e>
                          <m:sup>
                            <m: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t>2</m:t>
                            </m:r>
                          </m:sup>
                        </m:sSup>
                      </m:e>
                    </m:d>
                    <m:r>
                      <a:rPr lang="nl-NL" sz="2800" i="1">
                        <a:effectLst/>
                        <a:latin typeface="Cambria Math" panose="02040503050406030204" pitchFamily="18" charset="0"/>
                        <a:ea typeface="Arial Unicode MS"/>
                        <a:cs typeface="Times New Roman" panose="02020603050405020304" pitchFamily="18" charset="0"/>
                      </a:rPr>
                      <m:t>=</m:t>
                    </m:r>
                    <m:sSup>
                      <m:sSupPr>
                        <m:ctrlPr>
                          <a:rPr lang="nl-NL" sz="2800" i="1">
                            <a:effectLst/>
                            <a:latin typeface="Cambria Math" panose="02040503050406030204" pitchFamily="18" charset="0"/>
                            <a:ea typeface="Arial Unicode MS"/>
                            <a:cs typeface="Times New Roman" panose="02020603050405020304" pitchFamily="18" charset="0"/>
                          </a:rPr>
                        </m:ctrlPr>
                      </m:sSupPr>
                      <m:e>
                        <m:r>
                          <a:rPr lang="nl-NL" sz="2800" i="1">
                            <a:effectLst/>
                            <a:latin typeface="Cambria Math" panose="02040503050406030204" pitchFamily="18" charset="0"/>
                            <a:ea typeface="Arial Unicode MS"/>
                            <a:cs typeface="Times New Roman" panose="02020603050405020304" pitchFamily="18" charset="0"/>
                          </a:rPr>
                          <m:t>0,202× </m:t>
                        </m:r>
                        <m:r>
                          <a:rPr lang="nl-NL" sz="2800" i="1">
                            <a:effectLst/>
                            <a:latin typeface="Cambria Math" panose="02040503050406030204" pitchFamily="18" charset="0"/>
                            <a:ea typeface="Arial Unicode MS"/>
                            <a:cs typeface="Times New Roman" panose="02020603050405020304" pitchFamily="18" charset="0"/>
                          </a:rPr>
                          <m:t>𝑤𝑒𝑖𝑔h𝑡𝑝</m:t>
                        </m:r>
                        <m:r>
                          <a:rPr lang="nl-NL" sz="2800" i="1">
                            <a:effectLst/>
                            <a:latin typeface="Cambria Math" panose="02040503050406030204" pitchFamily="18" charset="0"/>
                            <a:ea typeface="Arial Unicode MS"/>
                            <a:cs typeface="Times New Roman" panose="02020603050405020304" pitchFamily="18" charset="0"/>
                          </a:rPr>
                          <m:t> </m:t>
                        </m:r>
                        <m:d>
                          <m:dPr>
                            <m:begChr m:val="["/>
                            <m:endChr m:val="]"/>
                            <m:ctrlPr>
                              <a:rPr lang="nl-NL" sz="2800" i="1" smtClean="0">
                                <a:solidFill>
                                  <a:schemeClr val="bg1">
                                    <a:lumMod val="50000"/>
                                  </a:schemeClr>
                                </a:solidFill>
                                <a:effectLst/>
                                <a:latin typeface="Cambria Math" panose="02040503050406030204" pitchFamily="18" charset="0"/>
                                <a:ea typeface="Arial Unicode MS"/>
                                <a:cs typeface="Times New Roman" panose="02020603050405020304" pitchFamily="18" charset="0"/>
                              </a:rPr>
                            </m:ctrlPr>
                          </m:dPr>
                          <m:e>
                            <m: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t>𝑘𝑔</m:t>
                            </m:r>
                          </m:e>
                        </m:d>
                      </m:e>
                      <m:sup>
                        <m:r>
                          <a:rPr lang="nl-NL" sz="2800" i="1">
                            <a:effectLst/>
                            <a:latin typeface="Cambria Math" panose="02040503050406030204" pitchFamily="18" charset="0"/>
                            <a:ea typeface="Arial Unicode MS"/>
                            <a:cs typeface="Times New Roman" panose="02020603050405020304" pitchFamily="18" charset="0"/>
                          </a:rPr>
                          <m:t>0,425</m:t>
                        </m:r>
                      </m:sup>
                    </m:sSup>
                    <m:r>
                      <a:rPr lang="nl-NL" sz="2800" i="1">
                        <a:effectLst/>
                        <a:latin typeface="Cambria Math" panose="02040503050406030204" pitchFamily="18" charset="0"/>
                        <a:ea typeface="Arial Unicode MS"/>
                        <a:cs typeface="Times New Roman" panose="02020603050405020304" pitchFamily="18" charset="0"/>
                      </a:rPr>
                      <m:t>×</m:t>
                    </m:r>
                    <m:sSup>
                      <m:sSupPr>
                        <m:ctrlPr>
                          <a:rPr lang="nl-NL" sz="2800" i="1">
                            <a:effectLst/>
                            <a:latin typeface="Cambria Math" panose="02040503050406030204" pitchFamily="18" charset="0"/>
                            <a:ea typeface="Arial Unicode MS"/>
                            <a:cs typeface="Times New Roman" panose="02020603050405020304" pitchFamily="18" charset="0"/>
                          </a:rPr>
                        </m:ctrlPr>
                      </m:sSupPr>
                      <m:e>
                        <m:r>
                          <a:rPr lang="nl-NL" sz="2800" i="1">
                            <a:effectLst/>
                            <a:latin typeface="Cambria Math" panose="02040503050406030204" pitchFamily="18" charset="0"/>
                            <a:ea typeface="Arial Unicode MS"/>
                            <a:cs typeface="Times New Roman" panose="02020603050405020304" pitchFamily="18" charset="0"/>
                          </a:rPr>
                          <m:t>𝑙𝑒𝑛𝑔𝑡</m:t>
                        </m:r>
                        <m:r>
                          <a:rPr lang="nl-NL" sz="2800" b="0" i="1" smtClean="0">
                            <a:effectLst/>
                            <a:latin typeface="Cambria Math" panose="02040503050406030204" pitchFamily="18" charset="0"/>
                            <a:ea typeface="Arial Unicode MS"/>
                            <a:cs typeface="Times New Roman" panose="02020603050405020304" pitchFamily="18" charset="0"/>
                          </a:rPr>
                          <m:t>h</m:t>
                        </m:r>
                        <m:r>
                          <a:rPr lang="nl-NL" sz="2800" b="0" i="1" baseline="-25000" smtClean="0">
                            <a:effectLst/>
                            <a:latin typeface="Cambria Math" panose="02040503050406030204" pitchFamily="18" charset="0"/>
                            <a:ea typeface="Arial Unicode MS"/>
                            <a:cs typeface="Times New Roman" panose="02020603050405020304" pitchFamily="18" charset="0"/>
                          </a:rPr>
                          <m:t>𝑝</m:t>
                        </m:r>
                        <m:r>
                          <a:rPr lang="nl-NL" sz="2800" i="1">
                            <a:effectLst/>
                            <a:latin typeface="Cambria Math" panose="02040503050406030204" pitchFamily="18" charset="0"/>
                            <a:ea typeface="Arial Unicode MS"/>
                            <a:cs typeface="Times New Roman" panose="02020603050405020304" pitchFamily="18" charset="0"/>
                          </a:rPr>
                          <m:t> </m:t>
                        </m:r>
                        <m:d>
                          <m:dPr>
                            <m:begChr m:val="["/>
                            <m:endChr m:val="]"/>
                            <m:ctrlPr>
                              <a:rPr lang="nl-NL" sz="2800" i="1" smtClean="0">
                                <a:solidFill>
                                  <a:schemeClr val="bg1">
                                    <a:lumMod val="50000"/>
                                  </a:schemeClr>
                                </a:solidFill>
                                <a:effectLst/>
                                <a:latin typeface="Cambria Math" panose="02040503050406030204" pitchFamily="18" charset="0"/>
                                <a:ea typeface="Arial Unicode MS"/>
                                <a:cs typeface="Times New Roman" panose="02020603050405020304" pitchFamily="18" charset="0"/>
                              </a:rPr>
                            </m:ctrlPr>
                          </m:dPr>
                          <m:e>
                            <m:r>
                              <a:rPr lang="nl-NL" sz="2800" i="1">
                                <a:solidFill>
                                  <a:schemeClr val="bg1">
                                    <a:lumMod val="50000"/>
                                  </a:schemeClr>
                                </a:solidFill>
                                <a:effectLst/>
                                <a:latin typeface="Cambria Math" panose="02040503050406030204" pitchFamily="18" charset="0"/>
                                <a:ea typeface="Arial Unicode MS"/>
                                <a:cs typeface="Times New Roman" panose="02020603050405020304" pitchFamily="18" charset="0"/>
                              </a:rPr>
                              <m:t>𝑚</m:t>
                            </m:r>
                          </m:e>
                        </m:d>
                      </m:e>
                      <m:sup>
                        <m:r>
                          <a:rPr lang="nl-NL" sz="2800" i="1">
                            <a:effectLst/>
                            <a:latin typeface="Cambria Math" panose="02040503050406030204" pitchFamily="18" charset="0"/>
                            <a:ea typeface="Arial Unicode MS"/>
                            <a:cs typeface="Times New Roman" panose="02020603050405020304" pitchFamily="18" charset="0"/>
                          </a:rPr>
                          <m:t>0,725</m:t>
                        </m:r>
                      </m:sup>
                    </m:sSup>
                  </m:oMath>
                </a14:m>
                <a:r>
                  <a:rPr lang="nl-NL" sz="2800">
                    <a:effectLst/>
                    <a:latin typeface="Roboto" panose="020B0604020202020204" charset="0"/>
                    <a:ea typeface="Roboto" panose="020B0604020202020204" charset="0"/>
                    <a:cs typeface="Times New Roman" panose="02020603050405020304" pitchFamily="18" charset="0"/>
                  </a:rPr>
                  <a:t>, </a:t>
                </a:r>
                <a:r>
                  <a:rPr lang="nl-NL" sz="2800" err="1">
                    <a:effectLst/>
                    <a:latin typeface="Roboto" panose="020B0604020202020204" charset="0"/>
                    <a:ea typeface="Roboto" panose="020B0604020202020204" charset="0"/>
                    <a:cs typeface="Times New Roman" panose="02020603050405020304" pitchFamily="18" charset="0"/>
                  </a:rPr>
                  <a:t>an</a:t>
                </a:r>
                <a:r>
                  <a:rPr lang="nl-NL" sz="2800">
                    <a:effectLst/>
                    <a:latin typeface="Roboto" panose="020B0604020202020204" charset="0"/>
                    <a:ea typeface="Roboto" panose="020B0604020202020204" charset="0"/>
                    <a:cs typeface="Times New Roman" panose="02020603050405020304" pitchFamily="18" charset="0"/>
                  </a:rPr>
                  <a:t> </a:t>
                </a:r>
                <a:r>
                  <a:rPr lang="nl-NL" sz="2800" err="1">
                    <a:effectLst/>
                    <a:latin typeface="Roboto" panose="020B0604020202020204" charset="0"/>
                    <a:ea typeface="Roboto" panose="020B0604020202020204" charset="0"/>
                    <a:cs typeface="Times New Roman" panose="02020603050405020304" pitchFamily="18" charset="0"/>
                  </a:rPr>
                  <a:t>estimate</a:t>
                </a:r>
                <a:r>
                  <a:rPr lang="nl-NL" sz="2800">
                    <a:effectLst/>
                    <a:latin typeface="Roboto" panose="020B0604020202020204" charset="0"/>
                    <a:ea typeface="Roboto" panose="020B0604020202020204" charset="0"/>
                    <a:cs typeface="Times New Roman" panose="02020603050405020304" pitchFamily="18" charset="0"/>
                  </a:rPr>
                  <a:t> of </a:t>
                </a:r>
                <a:r>
                  <a:rPr lang="nl-NL" sz="2800" err="1">
                    <a:effectLst/>
                    <a:latin typeface="Roboto" panose="020B0604020202020204" charset="0"/>
                    <a:ea typeface="Roboto" panose="020B0604020202020204" charset="0"/>
                    <a:cs typeface="Times New Roman" panose="02020603050405020304" pitchFamily="18" charset="0"/>
                  </a:rPr>
                  <a:t>the</a:t>
                </a:r>
                <a:r>
                  <a:rPr lang="nl-NL" sz="2800">
                    <a:effectLst/>
                    <a:latin typeface="Roboto" panose="020B0604020202020204" charset="0"/>
                    <a:ea typeface="Roboto" panose="020B0604020202020204" charset="0"/>
                    <a:cs typeface="Times New Roman" panose="02020603050405020304" pitchFamily="18" charset="0"/>
                  </a:rPr>
                  <a:t> body </a:t>
                </a:r>
                <a:r>
                  <a:rPr lang="nl-NL" sz="2800" err="1">
                    <a:effectLst/>
                    <a:latin typeface="Roboto" panose="020B0604020202020204" charset="0"/>
                    <a:ea typeface="Roboto" panose="020B0604020202020204" charset="0"/>
                    <a:cs typeface="Times New Roman" panose="02020603050405020304" pitchFamily="18" charset="0"/>
                  </a:rPr>
                  <a:t>surface</a:t>
                </a:r>
                <a:r>
                  <a:rPr lang="nl-NL" sz="2800">
                    <a:effectLst/>
                    <a:latin typeface="Roboto" panose="020B0604020202020204" charset="0"/>
                    <a:ea typeface="Roboto" panose="020B0604020202020204" charset="0"/>
                    <a:cs typeface="Times New Roman" panose="02020603050405020304" pitchFamily="18" charset="0"/>
                  </a:rPr>
                  <a:t> area of person p.</a:t>
                </a:r>
              </a:p>
              <a:p>
                <a:pPr marL="901700" indent="-901700">
                  <a:lnSpc>
                    <a:spcPct val="120000"/>
                  </a:lnSpc>
                  <a:buFont typeface="+mj-lt"/>
                  <a:buAutoNum type="arabicPeriod" startAt="33"/>
                </a:pPr>
                <a14:m>
                  <m:oMath xmlns:m="http://schemas.openxmlformats.org/officeDocument/2006/math">
                    <m:r>
                      <a:rPr lang="nl-NL" sz="2800" i="1">
                        <a:latin typeface="Cambria Math" panose="02040503050406030204" pitchFamily="18" charset="0"/>
                        <a:ea typeface="Arial Unicode MS"/>
                        <a:cs typeface="Times New Roman" panose="02020603050405020304" pitchFamily="18" charset="0"/>
                      </a:rPr>
                      <m:t>𝑤𝑒𝑖𝑔h𝑡𝑝</m:t>
                    </m:r>
                    <m:r>
                      <a:rPr lang="nl-NL" sz="2800" i="1">
                        <a:latin typeface="Cambria Math" panose="02040503050406030204" pitchFamily="18" charset="0"/>
                        <a:ea typeface="Arial Unicode MS"/>
                        <a:cs typeface="Times New Roman" panose="02020603050405020304" pitchFamily="18" charset="0"/>
                      </a:rPr>
                      <m:t> </m:t>
                    </m:r>
                    <m:d>
                      <m:dPr>
                        <m:begChr m:val="["/>
                        <m:endChr m:val="]"/>
                        <m:ctrlPr>
                          <a:rPr lang="nl-NL" sz="2800" i="1" smtClean="0">
                            <a:solidFill>
                              <a:schemeClr val="bg1">
                                <a:lumMod val="50000"/>
                              </a:schemeClr>
                            </a:solidFill>
                            <a:latin typeface="Cambria Math" panose="02040503050406030204" pitchFamily="18" charset="0"/>
                            <a:ea typeface="Arial Unicode MS"/>
                            <a:cs typeface="Times New Roman" panose="02020603050405020304" pitchFamily="18" charset="0"/>
                          </a:rPr>
                        </m:ctrlPr>
                      </m:dPr>
                      <m:e>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𝑘𝑔</m:t>
                        </m:r>
                      </m:e>
                    </m:d>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err="1">
                        <a:latin typeface="Roboto" panose="020B0604020202020204" charset="0"/>
                        <a:ea typeface="Roboto" panose="020B0604020202020204" charset="0"/>
                        <a:cs typeface="Times New Roman" panose="02020603050405020304" pitchFamily="18" charset="0"/>
                      </a:rPr>
                      <m:t>the</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body</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b="0" i="0" dirty="0" smtClean="0">
                        <a:latin typeface="Roboto" panose="020B0604020202020204" charset="0"/>
                        <a:ea typeface="Roboto" panose="020B0604020202020204" charset="0"/>
                        <a:cs typeface="Times New Roman" panose="02020603050405020304" pitchFamily="18" charset="0"/>
                      </a:rPr>
                      <m:t>mass</m:t>
                    </m:r>
                    <m:r>
                      <m:rPr>
                        <m:nor/>
                      </m:rPr>
                      <a:rPr lang="nl-NL" sz="2800" b="0" i="0" dirty="0" smtClean="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of</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person</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p</m:t>
                    </m:r>
                  </m:oMath>
                </a14:m>
                <a:endParaRPr lang="nl-NL" sz="2800">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3"/>
                </a:pPr>
                <a14:m>
                  <m:oMath xmlns:m="http://schemas.openxmlformats.org/officeDocument/2006/math">
                    <m:r>
                      <a:rPr lang="nl-NL" sz="2800" i="1">
                        <a:latin typeface="Cambria Math" panose="02040503050406030204" pitchFamily="18" charset="0"/>
                        <a:ea typeface="Arial Unicode MS"/>
                        <a:cs typeface="Times New Roman" panose="02020603050405020304" pitchFamily="18" charset="0"/>
                      </a:rPr>
                      <m:t>𝑙𝑒𝑛𝑔𝑡h</m:t>
                    </m:r>
                    <m:r>
                      <a:rPr lang="nl-NL" sz="2800" i="1" baseline="-25000">
                        <a:latin typeface="Cambria Math" panose="02040503050406030204" pitchFamily="18" charset="0"/>
                        <a:ea typeface="Arial Unicode MS"/>
                        <a:cs typeface="Times New Roman" panose="02020603050405020304" pitchFamily="18" charset="0"/>
                      </a:rPr>
                      <m:t>𝑝</m:t>
                    </m:r>
                    <m:r>
                      <a:rPr lang="nl-NL" sz="2800" i="1">
                        <a:latin typeface="Cambria Math" panose="02040503050406030204" pitchFamily="18" charset="0"/>
                        <a:ea typeface="Arial Unicode MS"/>
                        <a:cs typeface="Times New Roman" panose="02020603050405020304" pitchFamily="18" charset="0"/>
                      </a:rPr>
                      <m:t> </m:t>
                    </m:r>
                    <m:d>
                      <m:dPr>
                        <m:begChr m:val="["/>
                        <m:endChr m:val="]"/>
                        <m:ctrlP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ctrlPr>
                      </m:dPr>
                      <m:e>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𝑚</m:t>
                        </m:r>
                      </m:e>
                    </m:d>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err="1">
                        <a:latin typeface="Roboto" panose="020B0604020202020204" charset="0"/>
                        <a:ea typeface="Roboto" panose="020B0604020202020204" charset="0"/>
                        <a:cs typeface="Times New Roman" panose="02020603050405020304" pitchFamily="18" charset="0"/>
                      </a:rPr>
                      <m:t>the</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body</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b="0" i="0" dirty="0" smtClean="0">
                        <a:latin typeface="Roboto" panose="020B0604020202020204" charset="0"/>
                        <a:ea typeface="Roboto" panose="020B0604020202020204" charset="0"/>
                        <a:cs typeface="Times New Roman" panose="02020603050405020304" pitchFamily="18" charset="0"/>
                      </a:rPr>
                      <m:t>length</m:t>
                    </m:r>
                    <m:r>
                      <m:rPr>
                        <m:nor/>
                      </m:rPr>
                      <a:rPr lang="nl-NL" sz="2800" b="0" i="0" dirty="0" smtClean="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of</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person</m:t>
                    </m:r>
                    <m:r>
                      <m:rPr>
                        <m:nor/>
                      </m:rPr>
                      <a:rPr lang="nl-NL" sz="2800" dirty="0">
                        <a:latin typeface="Roboto" panose="020B0604020202020204" charset="0"/>
                        <a:ea typeface="Roboto" panose="020B0604020202020204" charset="0"/>
                        <a:cs typeface="Times New Roman" panose="02020603050405020304" pitchFamily="18" charset="0"/>
                      </a:rPr>
                      <m:t> </m:t>
                    </m:r>
                    <m:r>
                      <m:rPr>
                        <m:nor/>
                      </m:rPr>
                      <a:rPr lang="nl-NL" sz="2800" dirty="0">
                        <a:latin typeface="Roboto" panose="020B0604020202020204" charset="0"/>
                        <a:ea typeface="Roboto" panose="020B0604020202020204" charset="0"/>
                        <a:cs typeface="Times New Roman" panose="02020603050405020304" pitchFamily="18" charset="0"/>
                      </a:rPr>
                      <m:t>p</m:t>
                    </m:r>
                  </m:oMath>
                </a14:m>
                <a:endParaRPr lang="nl-NL" sz="2800">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3"/>
                </a:pPr>
                <a14:m>
                  <m:oMath xmlns:m="http://schemas.openxmlformats.org/officeDocument/2006/math">
                    <m:r>
                      <a:rPr lang="nl-NL" sz="2800" b="0" i="1" dirty="0" smtClean="0">
                        <a:solidFill>
                          <a:schemeClr val="tx1"/>
                        </a:solidFill>
                        <a:latin typeface="Cambria Math" panose="02040503050406030204" pitchFamily="18" charset="0"/>
                      </a:rPr>
                      <m:t>𝑁</m:t>
                    </m:r>
                    <m:sSub>
                      <m:sSubPr>
                        <m:ctrlPr>
                          <a:rPr lang="nl-NL" sz="2800" b="0" i="1" dirty="0" smtClean="0">
                            <a:solidFill>
                              <a:schemeClr val="tx1"/>
                            </a:solidFill>
                            <a:latin typeface="Cambria Math" panose="02040503050406030204" pitchFamily="18" charset="0"/>
                          </a:rPr>
                        </m:ctrlPr>
                      </m:sSubPr>
                      <m:e>
                        <m:r>
                          <a:rPr lang="nl-NL" sz="2800" b="0" i="1" dirty="0" smtClean="0">
                            <a:solidFill>
                              <a:schemeClr val="tx1"/>
                            </a:solidFill>
                            <a:latin typeface="Cambria Math" panose="02040503050406030204" pitchFamily="18" charset="0"/>
                          </a:rPr>
                          <m:t>𝑝</m:t>
                        </m:r>
                      </m:e>
                      <m:sub>
                        <m:r>
                          <a:rPr lang="nl-NL" sz="2800" i="1">
                            <a:latin typeface="Cambria Math" panose="02040503050406030204" pitchFamily="18" charset="0"/>
                            <a:ea typeface="Cambria Math" panose="02040503050406030204" pitchFamily="18" charset="0"/>
                          </a:rPr>
                          <m:t>𝑡</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𝑡</m:t>
                        </m:r>
                      </m:sub>
                    </m:sSub>
                  </m:oMath>
                </a14:m>
                <a:r>
                  <a:rPr lang="nl-NL" sz="2800">
                    <a:solidFill>
                      <a:schemeClr val="tx1"/>
                    </a:solidFill>
                    <a:cs typeface="Calibri" panose="020F0502020204030204" pitchFamily="34" charset="0"/>
                  </a:rPr>
                  <a:t>, </a:t>
                </a:r>
                <a:r>
                  <a:rPr lang="nl-NL" sz="2800" err="1">
                    <a:solidFill>
                      <a:schemeClr val="tx1"/>
                    </a:solidFill>
                    <a:cs typeface="Calibri" panose="020F0502020204030204" pitchFamily="34" charset="0"/>
                  </a:rPr>
                  <a:t>the</a:t>
                </a:r>
                <a:r>
                  <a:rPr lang="nl-NL" sz="2800">
                    <a:solidFill>
                      <a:schemeClr val="tx1"/>
                    </a:solidFill>
                    <a:cs typeface="Calibri" panose="020F0502020204030204" pitchFamily="34" charset="0"/>
                  </a:rPr>
                  <a:t> </a:t>
                </a:r>
                <a:r>
                  <a:rPr lang="nl-NL" sz="2800" err="1">
                    <a:solidFill>
                      <a:schemeClr val="tx1"/>
                    </a:solidFill>
                    <a:cs typeface="Calibri" panose="020F0502020204030204" pitchFamily="34" charset="0"/>
                  </a:rPr>
                  <a:t>number</a:t>
                </a:r>
                <a:r>
                  <a:rPr lang="nl-NL" sz="2800">
                    <a:solidFill>
                      <a:schemeClr val="tx1"/>
                    </a:solidFill>
                    <a:cs typeface="Calibri" panose="020F0502020204030204" pitchFamily="34" charset="0"/>
                  </a:rPr>
                  <a:t> of persons in </a:t>
                </a:r>
                <a:r>
                  <a:rPr lang="nl-NL" sz="2800" err="1">
                    <a:solidFill>
                      <a:schemeClr val="tx1"/>
                    </a:solidFill>
                    <a:cs typeface="Calibri" panose="020F0502020204030204" pitchFamily="34" charset="0"/>
                  </a:rPr>
                  <a:t>the</a:t>
                </a:r>
                <a:r>
                  <a:rPr lang="nl-NL" sz="2800">
                    <a:solidFill>
                      <a:schemeClr val="tx1"/>
                    </a:solidFill>
                    <a:cs typeface="Calibri" panose="020F0502020204030204" pitchFamily="34" charset="0"/>
                  </a:rPr>
                  <a:t> home </a:t>
                </a:r>
                <a14:m>
                  <m:oMath xmlns:m="http://schemas.openxmlformats.org/officeDocument/2006/math">
                    <m:r>
                      <m:rPr>
                        <m:nor/>
                      </m:rPr>
                      <a:rPr lang="nl-NL" sz="2800" dirty="0"/>
                      <m:t>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solidFill>
                    <a:schemeClr val="accent5"/>
                  </a:solidFill>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Building model </a:t>
            </a:r>
            <a:r>
              <a:rPr lang="nl-NL" err="1"/>
              <a:t>equations</a:t>
            </a:r>
            <a:r>
              <a:rPr lang="nl-NL"/>
              <a:t> (4)</a:t>
            </a:r>
          </a:p>
        </p:txBody>
      </p:sp>
    </p:spTree>
    <p:extLst>
      <p:ext uri="{BB962C8B-B14F-4D97-AF65-F5344CB8AC3E}">
        <p14:creationId xmlns:p14="http://schemas.microsoft.com/office/powerpoint/2010/main" val="158915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fontScale="92500" lnSpcReduction="20000"/>
              </a:bodyPr>
              <a:lstStyle/>
              <a:p>
                <a:pPr marL="901700" indent="-901700">
                  <a:lnSpc>
                    <a:spcPct val="120000"/>
                  </a:lnSpc>
                  <a:buFont typeface="+mj-lt"/>
                  <a:buAutoNum type="arabicPeriod" startAt="39"/>
                </a:pPr>
                <a14:m>
                  <m:oMath xmlns:m="http://schemas.openxmlformats.org/officeDocument/2006/math">
                    <m:r>
                      <a:rPr lang="nl-NL" sz="2800" i="1" smtClean="0">
                        <a:solidFill>
                          <a:srgbClr val="1EBCC5"/>
                        </a:solidFill>
                        <a:latin typeface="Cambria Math" panose="02040503050406030204" pitchFamily="18" charset="0"/>
                        <a:ea typeface="Arial Unicode MS"/>
                        <a:cs typeface="Times New Roman" panose="02020603050405020304" pitchFamily="18" charset="0"/>
                      </a:rPr>
                      <m:t>𝑤𝑒𝑖𝑔h𝑡𝑝</m:t>
                    </m:r>
                    <m:r>
                      <a:rPr lang="nl-NL" sz="2800" i="1">
                        <a:solidFill>
                          <a:srgbClr val="1EBCC5"/>
                        </a:solidFill>
                        <a:latin typeface="Cambria Math" panose="02040503050406030204" pitchFamily="18" charset="0"/>
                        <a:ea typeface="Arial Unicode MS"/>
                        <a:cs typeface="Times New Roman" panose="02020603050405020304" pitchFamily="18" charset="0"/>
                      </a:rPr>
                      <m:t> </m:t>
                    </m:r>
                    <m:d>
                      <m:dPr>
                        <m:begChr m:val="["/>
                        <m:endChr m:val="]"/>
                        <m:ctrlPr>
                          <a:rPr lang="nl-NL" sz="2800" i="1" smtClean="0">
                            <a:solidFill>
                              <a:srgbClr val="1EBCC5"/>
                            </a:solidFill>
                            <a:latin typeface="Cambria Math" panose="02040503050406030204" pitchFamily="18" charset="0"/>
                            <a:ea typeface="Arial Unicode MS"/>
                            <a:cs typeface="Times New Roman" panose="02020603050405020304" pitchFamily="18" charset="0"/>
                          </a:rPr>
                        </m:ctrlPr>
                      </m:dPr>
                      <m:e>
                        <m:r>
                          <a:rPr lang="nl-NL" sz="2800" i="1">
                            <a:solidFill>
                              <a:srgbClr val="1EBCC5"/>
                            </a:solidFill>
                            <a:latin typeface="Cambria Math" panose="02040503050406030204" pitchFamily="18" charset="0"/>
                            <a:ea typeface="Arial Unicode MS"/>
                            <a:cs typeface="Times New Roman" panose="02020603050405020304" pitchFamily="18" charset="0"/>
                          </a:rPr>
                          <m:t>𝑘𝑔</m:t>
                        </m:r>
                      </m:e>
                    </m:d>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 = 77,5 [</m:t>
                    </m:r>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kg</m:t>
                    </m:r>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the</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average</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weight</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of</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inhabitants</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in</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the</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Netherlands</m:t>
                    </m:r>
                  </m:oMath>
                </a14:m>
                <a:endParaRPr lang="nl-NL" sz="2800">
                  <a:solidFill>
                    <a:srgbClr val="1EBCC5"/>
                  </a:solidFill>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9"/>
                </a:pPr>
                <a14:m>
                  <m:oMath xmlns:m="http://schemas.openxmlformats.org/officeDocument/2006/math">
                    <m:r>
                      <a:rPr lang="nl-NL" sz="2800" i="1" smtClean="0">
                        <a:solidFill>
                          <a:srgbClr val="1EBCC5"/>
                        </a:solidFill>
                        <a:latin typeface="Cambria Math" panose="02040503050406030204" pitchFamily="18" charset="0"/>
                        <a:ea typeface="Arial Unicode MS"/>
                        <a:cs typeface="Times New Roman" panose="02020603050405020304" pitchFamily="18" charset="0"/>
                      </a:rPr>
                      <m:t>𝑙𝑒𝑛𝑔𝑡h</m:t>
                    </m:r>
                    <m:r>
                      <a:rPr lang="nl-NL" sz="2800" i="1" baseline="-25000">
                        <a:solidFill>
                          <a:srgbClr val="1EBCC5"/>
                        </a:solidFill>
                        <a:latin typeface="Cambria Math" panose="02040503050406030204" pitchFamily="18" charset="0"/>
                        <a:ea typeface="Arial Unicode MS"/>
                        <a:cs typeface="Times New Roman" panose="02020603050405020304" pitchFamily="18" charset="0"/>
                      </a:rPr>
                      <m:t>𝑝</m:t>
                    </m:r>
                    <m:r>
                      <a:rPr lang="nl-NL" sz="2800" i="1">
                        <a:solidFill>
                          <a:srgbClr val="1EBCC5"/>
                        </a:solidFill>
                        <a:latin typeface="Cambria Math" panose="02040503050406030204" pitchFamily="18" charset="0"/>
                        <a:ea typeface="Arial Unicode MS"/>
                        <a:cs typeface="Times New Roman" panose="02020603050405020304" pitchFamily="18" charset="0"/>
                      </a:rPr>
                      <m:t> </m:t>
                    </m:r>
                    <m:d>
                      <m:dPr>
                        <m:begChr m:val="["/>
                        <m:endChr m:val="]"/>
                        <m:ctrlPr>
                          <a:rPr lang="nl-NL" sz="2800" i="1">
                            <a:solidFill>
                              <a:srgbClr val="1EBCC5"/>
                            </a:solidFill>
                            <a:latin typeface="Cambria Math" panose="02040503050406030204" pitchFamily="18" charset="0"/>
                            <a:ea typeface="Arial Unicode MS"/>
                            <a:cs typeface="Times New Roman" panose="02020603050405020304" pitchFamily="18" charset="0"/>
                          </a:rPr>
                        </m:ctrlPr>
                      </m:dPr>
                      <m:e>
                        <m:r>
                          <a:rPr lang="nl-NL" sz="2800" i="1">
                            <a:solidFill>
                              <a:srgbClr val="1EBCC5"/>
                            </a:solidFill>
                            <a:latin typeface="Cambria Math" panose="02040503050406030204" pitchFamily="18" charset="0"/>
                            <a:ea typeface="Arial Unicode MS"/>
                            <a:cs typeface="Times New Roman" panose="02020603050405020304" pitchFamily="18" charset="0"/>
                          </a:rPr>
                          <m:t>𝑚</m:t>
                        </m:r>
                      </m:e>
                    </m:d>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 = 1,74 [</m:t>
                    </m:r>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m</m:t>
                    </m:r>
                    <m:r>
                      <m:rPr>
                        <m:nor/>
                      </m:rPr>
                      <a:rPr lang="nl-NL" sz="2800" b="0" i="0" smtClean="0">
                        <a:solidFill>
                          <a:srgbClr val="1EBCC5"/>
                        </a:solidFill>
                        <a:latin typeface="Cambria Math" panose="02040503050406030204" pitchFamily="18" charset="0"/>
                        <a:ea typeface="Arial Unicode MS"/>
                        <a:cs typeface="Times New Roman" panose="02020603050405020304" pitchFamily="18" charset="0"/>
                      </a:rPr>
                      <m:t>], </m:t>
                    </m:r>
                    <m:r>
                      <m:rPr>
                        <m:nor/>
                      </m:rPr>
                      <a:rPr lang="nl-NL" sz="2800" dirty="0" err="1">
                        <a:solidFill>
                          <a:srgbClr val="1EBCC5"/>
                        </a:solidFill>
                        <a:latin typeface="Roboto" panose="020B0604020202020204" charset="0"/>
                        <a:ea typeface="Roboto" panose="020B0604020202020204" charset="0"/>
                        <a:cs typeface="Times New Roman" panose="02020603050405020304" pitchFamily="18" charset="0"/>
                      </a:rPr>
                      <m:t>the</m:t>
                    </m:r>
                    <m:r>
                      <m:rPr>
                        <m:nor/>
                      </m:rPr>
                      <a:rPr lang="nl-NL" sz="2800" dirty="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average</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dirty="0">
                        <a:solidFill>
                          <a:srgbClr val="1EBCC5"/>
                        </a:solidFill>
                        <a:latin typeface="Roboto" panose="020B0604020202020204" charset="0"/>
                        <a:ea typeface="Roboto" panose="020B0604020202020204" charset="0"/>
                        <a:cs typeface="Times New Roman" panose="02020603050405020304" pitchFamily="18" charset="0"/>
                      </a:rPr>
                      <m:t>body</m:t>
                    </m:r>
                    <m:r>
                      <m:rPr>
                        <m:nor/>
                      </m:rPr>
                      <a:rPr lang="nl-NL" sz="2800" dirty="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length</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inhabitants</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in</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the</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 </m:t>
                    </m:r>
                    <m:r>
                      <m:rPr>
                        <m:nor/>
                      </m:rPr>
                      <a:rPr lang="nl-NL" sz="2800" b="0" i="0" dirty="0" smtClean="0">
                        <a:solidFill>
                          <a:srgbClr val="1EBCC5"/>
                        </a:solidFill>
                        <a:latin typeface="Roboto" panose="020B0604020202020204" charset="0"/>
                        <a:ea typeface="Roboto" panose="020B0604020202020204" charset="0"/>
                        <a:cs typeface="Times New Roman" panose="02020603050405020304" pitchFamily="18" charset="0"/>
                      </a:rPr>
                      <m:t>Netherlands</m:t>
                    </m:r>
                  </m:oMath>
                </a14:m>
                <a:endParaRPr lang="nl-NL" sz="2800">
                  <a:solidFill>
                    <a:srgbClr val="1EBCC5"/>
                  </a:solidFill>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9"/>
                </a:pPr>
                <a14:m>
                  <m:oMath xmlns:m="http://schemas.openxmlformats.org/officeDocument/2006/math">
                    <m:sSub>
                      <m:sSubPr>
                        <m:ctrlPr>
                          <a:rPr lang="nl-NL" sz="2800" i="1" smtClean="0">
                            <a:solidFill>
                              <a:srgbClr val="1EBCC5"/>
                            </a:solidFill>
                            <a:latin typeface="Cambria Math" panose="02040503050406030204" pitchFamily="18" charset="0"/>
                            <a:cs typeface="Times New Roman" panose="02020603050405020304" pitchFamily="18" charset="0"/>
                          </a:rPr>
                        </m:ctrlPr>
                      </m:sSubPr>
                      <m:e>
                        <m:r>
                          <a:rPr lang="nl-NL" sz="2800" i="1">
                            <a:solidFill>
                              <a:srgbClr val="1EBCC5"/>
                            </a:solidFill>
                            <a:latin typeface="Cambria Math" panose="02040503050406030204" pitchFamily="18" charset="0"/>
                            <a:cs typeface="Times New Roman" panose="02020603050405020304" pitchFamily="18" charset="0"/>
                          </a:rPr>
                          <m:t>𝑚𝑒𝑡</m:t>
                        </m:r>
                        <m:r>
                          <a:rPr lang="nl-NL" sz="2800" b="0" i="1" smtClean="0">
                            <a:solidFill>
                              <a:srgbClr val="1EBCC5"/>
                            </a:solidFill>
                            <a:latin typeface="Cambria Math" panose="02040503050406030204" pitchFamily="18" charset="0"/>
                            <a:cs typeface="Times New Roman" panose="02020603050405020304" pitchFamily="18" charset="0"/>
                          </a:rPr>
                          <m:t>𝑎𝑏𝑜𝑙𝑖𝑐</m:t>
                        </m:r>
                        <m:r>
                          <a:rPr lang="nl-NL" sz="2800" b="0" i="1" smtClean="0">
                            <a:solidFill>
                              <a:srgbClr val="1EBCC5"/>
                            </a:solidFill>
                            <a:latin typeface="Cambria Math" panose="02040503050406030204" pitchFamily="18" charset="0"/>
                            <a:cs typeface="Times New Roman" panose="02020603050405020304" pitchFamily="18" charset="0"/>
                          </a:rPr>
                          <m:t>_</m:t>
                        </m:r>
                        <m:r>
                          <a:rPr lang="nl-NL" sz="2800" b="0" i="1" smtClean="0">
                            <a:solidFill>
                              <a:srgbClr val="1EBCC5"/>
                            </a:solidFill>
                            <a:latin typeface="Cambria Math" panose="02040503050406030204" pitchFamily="18" charset="0"/>
                            <a:cs typeface="Times New Roman" panose="02020603050405020304" pitchFamily="18" charset="0"/>
                          </a:rPr>
                          <m:t>𝑟𝑎𝑡𝑒</m:t>
                        </m:r>
                      </m:e>
                      <m:sub>
                        <m:r>
                          <a:rPr lang="nl-NL" sz="2800" i="1">
                            <a:solidFill>
                              <a:srgbClr val="1EBCC5"/>
                            </a:solidFill>
                            <a:latin typeface="Cambria Math" panose="02040503050406030204" pitchFamily="18" charset="0"/>
                            <a:cs typeface="Times New Roman" panose="02020603050405020304" pitchFamily="18" charset="0"/>
                          </a:rPr>
                          <m:t>𝑝</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sub>
                    </m:sSub>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𝑊</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𝑚</m:t>
                    </m:r>
                    <m:r>
                      <a:rPr lang="nl-NL" sz="2800" i="1" baseline="30000">
                        <a:solidFill>
                          <a:srgbClr val="1EBCC5"/>
                        </a:solidFill>
                        <a:latin typeface="Cambria Math" panose="02040503050406030204" pitchFamily="18" charset="0"/>
                        <a:cs typeface="Times New Roman" panose="02020603050405020304" pitchFamily="18" charset="0"/>
                      </a:rPr>
                      <m:t>2</m:t>
                    </m:r>
                    <m:r>
                      <a:rPr lang="nl-NL" sz="2800" i="1">
                        <a:solidFill>
                          <a:srgbClr val="1EBCC5"/>
                        </a:solidFill>
                        <a:latin typeface="Cambria Math" panose="02040503050406030204" pitchFamily="18" charset="0"/>
                        <a:cs typeface="Times New Roman" panose="02020603050405020304" pitchFamily="18" charset="0"/>
                      </a:rPr>
                      <m:t>]</m:t>
                    </m:r>
                    <m:r>
                      <a:rPr lang="nl-NL" sz="2800" b="0" i="1" smtClean="0">
                        <a:solidFill>
                          <a:srgbClr val="1EBCC5"/>
                        </a:solidFill>
                        <a:latin typeface="Cambria Math" panose="02040503050406030204" pitchFamily="18" charset="0"/>
                        <a:ea typeface="Cambria Math" panose="02040503050406030204" pitchFamily="18" charset="0"/>
                      </a:rPr>
                      <m:t>=40 [</m:t>
                    </m:r>
                    <m:r>
                      <a:rPr lang="nl-NL" sz="2800" i="1">
                        <a:solidFill>
                          <a:srgbClr val="1EBCC5"/>
                        </a:solidFill>
                        <a:latin typeface="Cambria Math" panose="02040503050406030204" pitchFamily="18" charset="0"/>
                        <a:cs typeface="Times New Roman" panose="02020603050405020304" pitchFamily="18" charset="0"/>
                      </a:rPr>
                      <m:t>𝑊</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𝑚</m:t>
                    </m:r>
                    <m:r>
                      <a:rPr lang="nl-NL" sz="2800" i="1" baseline="30000">
                        <a:solidFill>
                          <a:srgbClr val="1EBCC5"/>
                        </a:solidFill>
                        <a:latin typeface="Cambria Math" panose="02040503050406030204" pitchFamily="18" charset="0"/>
                        <a:cs typeface="Times New Roman" panose="02020603050405020304" pitchFamily="18" charset="0"/>
                      </a:rPr>
                      <m:t>2</m:t>
                    </m:r>
                    <m:r>
                      <a:rPr lang="nl-NL" sz="2800" i="1">
                        <a:solidFill>
                          <a:srgbClr val="1EBCC5"/>
                        </a:solidFill>
                        <a:latin typeface="Cambria Math" panose="02040503050406030204" pitchFamily="18" charset="0"/>
                        <a:cs typeface="Times New Roman" panose="02020603050405020304" pitchFamily="18" charset="0"/>
                      </a:rPr>
                      <m:t>]</m:t>
                    </m:r>
                  </m:oMath>
                </a14:m>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average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metabolic</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rate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for</a:t>
                </a:r>
                <a:r>
                  <a:rPr lang="nl-NL" sz="2800">
                    <a:solidFill>
                      <a:srgbClr val="1EBCC5"/>
                    </a:solidFill>
                    <a:latin typeface="Roboto" panose="020B0604020202020204" charset="0"/>
                    <a:ea typeface="Roboto" panose="020B0604020202020204" charset="0"/>
                    <a:cs typeface="Times New Roman" panose="02020603050405020304" pitchFamily="18" charset="0"/>
                  </a:rPr>
                  <a:t> a person sleeping </a:t>
                </a:r>
              </a:p>
              <a:p>
                <a:pPr marL="901700" indent="-901700">
                  <a:lnSpc>
                    <a:spcPct val="120000"/>
                  </a:lnSpc>
                  <a:buFont typeface="+mj-lt"/>
                  <a:buAutoNum type="arabicPeriod" startAt="39"/>
                </a:pPr>
                <a14:m>
                  <m:oMath xmlns:m="http://schemas.openxmlformats.org/officeDocument/2006/math">
                    <m:sSub>
                      <m:sSubPr>
                        <m:ctrlPr>
                          <a:rPr lang="nl-NL" sz="2800" i="1">
                            <a:solidFill>
                              <a:srgbClr val="1EBCC5"/>
                            </a:solidFill>
                            <a:latin typeface="Cambria Math" panose="02040503050406030204" pitchFamily="18" charset="0"/>
                            <a:cs typeface="Times New Roman" panose="02020603050405020304" pitchFamily="18" charset="0"/>
                          </a:rPr>
                        </m:ctrlPr>
                      </m:sSubPr>
                      <m:e>
                        <m:r>
                          <a:rPr lang="nl-NL" sz="2800" i="1">
                            <a:solidFill>
                              <a:srgbClr val="1EBCC5"/>
                            </a:solidFill>
                            <a:latin typeface="Cambria Math" panose="02040503050406030204" pitchFamily="18" charset="0"/>
                            <a:cs typeface="Times New Roman" panose="02020603050405020304" pitchFamily="18" charset="0"/>
                          </a:rPr>
                          <m:t>𝑚𝑒𝑡</m:t>
                        </m:r>
                        <m:r>
                          <a:rPr lang="nl-NL" sz="2800" b="0" i="1" smtClean="0">
                            <a:solidFill>
                              <a:srgbClr val="1EBCC5"/>
                            </a:solidFill>
                            <a:latin typeface="Cambria Math" panose="02040503050406030204" pitchFamily="18" charset="0"/>
                            <a:cs typeface="Times New Roman" panose="02020603050405020304" pitchFamily="18" charset="0"/>
                          </a:rPr>
                          <m:t>𝑎𝑏𝑜𝑙𝑖𝑐</m:t>
                        </m:r>
                        <m:r>
                          <a:rPr lang="nl-NL" sz="2800" b="0" i="1" smtClean="0">
                            <a:solidFill>
                              <a:srgbClr val="1EBCC5"/>
                            </a:solidFill>
                            <a:latin typeface="Cambria Math" panose="02040503050406030204" pitchFamily="18" charset="0"/>
                            <a:cs typeface="Times New Roman" panose="02020603050405020304" pitchFamily="18" charset="0"/>
                          </a:rPr>
                          <m:t>_</m:t>
                        </m:r>
                        <m:r>
                          <a:rPr lang="nl-NL" sz="2800" b="0" i="1" smtClean="0">
                            <a:solidFill>
                              <a:srgbClr val="1EBCC5"/>
                            </a:solidFill>
                            <a:latin typeface="Cambria Math" panose="02040503050406030204" pitchFamily="18" charset="0"/>
                            <a:cs typeface="Times New Roman" panose="02020603050405020304" pitchFamily="18" charset="0"/>
                          </a:rPr>
                          <m:t>𝑟𝑎𝑡𝑒</m:t>
                        </m:r>
                      </m:e>
                      <m:sub>
                        <m:r>
                          <a:rPr lang="nl-NL" sz="2800" i="1">
                            <a:solidFill>
                              <a:srgbClr val="1EBCC5"/>
                            </a:solidFill>
                            <a:latin typeface="Cambria Math" panose="02040503050406030204" pitchFamily="18" charset="0"/>
                            <a:cs typeface="Times New Roman" panose="02020603050405020304" pitchFamily="18" charset="0"/>
                          </a:rPr>
                          <m:t>𝑝</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𝑡</m:t>
                        </m:r>
                      </m:sub>
                    </m:sSub>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𝑊</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𝑚</m:t>
                    </m:r>
                    <m:r>
                      <a:rPr lang="nl-NL" sz="2800" i="1" baseline="30000">
                        <a:solidFill>
                          <a:srgbClr val="1EBCC5"/>
                        </a:solidFill>
                        <a:latin typeface="Cambria Math" panose="02040503050406030204" pitchFamily="18" charset="0"/>
                        <a:cs typeface="Times New Roman" panose="02020603050405020304" pitchFamily="18" charset="0"/>
                      </a:rPr>
                      <m:t>2</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ea typeface="Cambria Math" panose="02040503050406030204" pitchFamily="18" charset="0"/>
                      </a:rPr>
                      <m:t>=</m:t>
                    </m:r>
                    <m:r>
                      <a:rPr lang="nl-NL" sz="2800" b="0" i="1" smtClean="0">
                        <a:solidFill>
                          <a:srgbClr val="1EBCC5"/>
                        </a:solidFill>
                        <a:latin typeface="Cambria Math" panose="02040503050406030204" pitchFamily="18" charset="0"/>
                        <a:ea typeface="Cambria Math" panose="02040503050406030204" pitchFamily="18" charset="0"/>
                      </a:rPr>
                      <m:t>55</m:t>
                    </m:r>
                    <m:r>
                      <a:rPr lang="nl-NL" sz="2800" i="1">
                        <a:solidFill>
                          <a:srgbClr val="1EBCC5"/>
                        </a:solidFill>
                        <a:latin typeface="Cambria Math" panose="02040503050406030204" pitchFamily="18" charset="0"/>
                        <a:ea typeface="Cambria Math" panose="02040503050406030204" pitchFamily="18" charset="0"/>
                      </a:rPr>
                      <m:t> </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𝑊</m:t>
                    </m:r>
                    <m:r>
                      <a:rPr lang="nl-NL" sz="2800" i="1">
                        <a:solidFill>
                          <a:srgbClr val="1EBCC5"/>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𝑚</m:t>
                    </m:r>
                    <m:r>
                      <a:rPr lang="nl-NL" sz="2800" i="1" baseline="30000">
                        <a:solidFill>
                          <a:srgbClr val="1EBCC5"/>
                        </a:solidFill>
                        <a:latin typeface="Cambria Math" panose="02040503050406030204" pitchFamily="18" charset="0"/>
                        <a:cs typeface="Times New Roman" panose="02020603050405020304" pitchFamily="18" charset="0"/>
                      </a:rPr>
                      <m:t>2</m:t>
                    </m:r>
                    <m:r>
                      <a:rPr lang="nl-NL" sz="2800" i="1">
                        <a:solidFill>
                          <a:srgbClr val="1EBCC5"/>
                        </a:solidFill>
                        <a:latin typeface="Cambria Math" panose="02040503050406030204" pitchFamily="18" charset="0"/>
                        <a:cs typeface="Times New Roman" panose="02020603050405020304" pitchFamily="18" charset="0"/>
                      </a:rPr>
                      <m:t>]</m:t>
                    </m:r>
                  </m:oMath>
                </a14:m>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average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metabolic</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rate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for</a:t>
                </a:r>
                <a:r>
                  <a:rPr lang="nl-NL" sz="2800">
                    <a:solidFill>
                      <a:srgbClr val="1EBCC5"/>
                    </a:solidFill>
                    <a:latin typeface="Roboto" panose="020B0604020202020204" charset="0"/>
                    <a:ea typeface="Roboto" panose="020B0604020202020204" charset="0"/>
                    <a:cs typeface="Times New Roman" panose="02020603050405020304" pitchFamily="18" charset="0"/>
                  </a:rPr>
                  <a:t> a person at rest </a:t>
                </a:r>
                <a:r>
                  <a:rPr lang="nl-NL" sz="2800" err="1">
                    <a:solidFill>
                      <a:srgbClr val="1EBCC5"/>
                    </a:solidFill>
                    <a:latin typeface="Roboto" panose="020B0604020202020204" charset="0"/>
                    <a:ea typeface="Roboto" panose="020B0604020202020204" charset="0"/>
                    <a:cs typeface="Times New Roman" panose="02020603050405020304" pitchFamily="18" charset="0"/>
                  </a:rPr>
                  <a:t>and</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sitting</a:t>
                </a:r>
                <a:endParaRPr lang="nl-NL" sz="2800">
                  <a:solidFill>
                    <a:srgbClr val="1EBCC5"/>
                  </a:solidFill>
                  <a:latin typeface="Roboto" panose="020B0604020202020204" charset="0"/>
                  <a:ea typeface="Roboto" panose="020B0604020202020204" charset="0"/>
                  <a:cs typeface="Times New Roman" panose="02020603050405020304" pitchFamily="18" charset="0"/>
                </a:endParaRPr>
              </a:p>
              <a:p>
                <a:pPr marL="901700" indent="-901700">
                  <a:lnSpc>
                    <a:spcPct val="120000"/>
                  </a:lnSpc>
                  <a:buFont typeface="+mj-lt"/>
                  <a:buAutoNum type="arabicPeriod" startAt="39"/>
                </a:pPr>
                <a14:m>
                  <m:oMath xmlns:m="http://schemas.openxmlformats.org/officeDocument/2006/math">
                    <m:r>
                      <a:rPr lang="nl-NL" sz="2800" i="1" dirty="0" smtClean="0">
                        <a:solidFill>
                          <a:srgbClr val="1EBCC5"/>
                        </a:solidFill>
                        <a:latin typeface="Cambria Math" panose="02040503050406030204" pitchFamily="18" charset="0"/>
                        <a:ea typeface="Cambria Math" panose="02040503050406030204" pitchFamily="18" charset="0"/>
                      </a:rPr>
                      <m:t>∆</m:t>
                    </m:r>
                    <m:sSub>
                      <m:sSubPr>
                        <m:ctrlPr>
                          <a:rPr lang="nl-NL" sz="2800" b="0" i="1" dirty="0" smtClean="0">
                            <a:solidFill>
                              <a:srgbClr val="1EBCC5"/>
                            </a:solidFill>
                            <a:latin typeface="Cambria Math" panose="02040503050406030204" pitchFamily="18" charset="0"/>
                            <a:ea typeface="Cambria Math" panose="02040503050406030204" pitchFamily="18" charset="0"/>
                          </a:rPr>
                        </m:ctrlPr>
                      </m:sSubPr>
                      <m:e>
                        <m:r>
                          <a:rPr lang="nl-NL" sz="2800" i="1" dirty="0" smtClean="0">
                            <a:solidFill>
                              <a:srgbClr val="1EBCC5"/>
                            </a:solidFill>
                            <a:latin typeface="Cambria Math" panose="02040503050406030204" pitchFamily="18" charset="0"/>
                            <a:ea typeface="Cambria Math" panose="02040503050406030204" pitchFamily="18" charset="0"/>
                          </a:rPr>
                          <m:t>𝑡</m:t>
                        </m:r>
                      </m:e>
                      <m:sub>
                        <m:r>
                          <a:rPr lang="nl-NL" sz="2800" b="0" i="1" dirty="0" smtClean="0">
                            <a:solidFill>
                              <a:srgbClr val="1EBCC5"/>
                            </a:solidFill>
                            <a:latin typeface="Cambria Math" panose="02040503050406030204" pitchFamily="18" charset="0"/>
                            <a:ea typeface="Cambria Math" panose="02040503050406030204" pitchFamily="18" charset="0"/>
                          </a:rPr>
                          <m:t>𝑑𝑎𝑦</m:t>
                        </m:r>
                        <m:r>
                          <a:rPr lang="nl-NL" sz="2800" b="0" i="1" dirty="0" smtClean="0">
                            <a:solidFill>
                              <a:srgbClr val="1EBCC5"/>
                            </a:solidFill>
                            <a:latin typeface="Cambria Math" panose="02040503050406030204" pitchFamily="18" charset="0"/>
                            <a:ea typeface="Cambria Math" panose="02040503050406030204" pitchFamily="18" charset="0"/>
                          </a:rPr>
                          <m:t>;</m:t>
                        </m:r>
                        <m:r>
                          <a:rPr lang="nl-NL" sz="2800" b="0" i="1" dirty="0" smtClean="0">
                            <a:solidFill>
                              <a:srgbClr val="1EBCC5"/>
                            </a:solidFill>
                            <a:latin typeface="Cambria Math" panose="02040503050406030204" pitchFamily="18" charset="0"/>
                            <a:ea typeface="Cambria Math" panose="02040503050406030204" pitchFamily="18" charset="0"/>
                          </a:rPr>
                          <m:t>𝑠𝑙𝑒𝑒𝑝𝑖𝑛𝑔</m:t>
                        </m:r>
                      </m:sub>
                    </m:sSub>
                    <m:r>
                      <a:rPr lang="nl-NL" sz="2800" b="0" i="1" dirty="0" smtClean="0">
                        <a:solidFill>
                          <a:srgbClr val="1EBCC5"/>
                        </a:solidFill>
                        <a:latin typeface="Cambria Math" panose="02040503050406030204" pitchFamily="18" charset="0"/>
                        <a:ea typeface="Cambria Math" panose="02040503050406030204" pitchFamily="18" charset="0"/>
                      </a:rPr>
                      <m:t>=8,6 [</m:t>
                    </m:r>
                    <m:r>
                      <a:rPr lang="nl-NL" sz="2800" b="0" i="1" dirty="0" smtClean="0">
                        <a:solidFill>
                          <a:srgbClr val="1EBCC5"/>
                        </a:solidFill>
                        <a:latin typeface="Cambria Math" panose="02040503050406030204" pitchFamily="18" charset="0"/>
                        <a:ea typeface="Cambria Math" panose="02040503050406030204" pitchFamily="18" charset="0"/>
                      </a:rPr>
                      <m:t>h</m:t>
                    </m:r>
                    <m:r>
                      <a:rPr lang="nl-NL" sz="2800" b="0" i="1" dirty="0" smtClean="0">
                        <a:solidFill>
                          <a:srgbClr val="1EBCC5"/>
                        </a:solidFill>
                        <a:latin typeface="Cambria Math" panose="02040503050406030204" pitchFamily="18" charset="0"/>
                        <a:ea typeface="Cambria Math" panose="02040503050406030204" pitchFamily="18" charset="0"/>
                      </a:rPr>
                      <m:t>]</m:t>
                    </m:r>
                  </m:oMath>
                </a14:m>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average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daily</a:t>
                </a:r>
                <a:r>
                  <a:rPr lang="nl-NL" sz="2800">
                    <a:solidFill>
                      <a:srgbClr val="1EBCC5"/>
                    </a:solidFill>
                    <a:latin typeface="Roboto" panose="020B0604020202020204" charset="0"/>
                    <a:ea typeface="Roboto" panose="020B0604020202020204" charset="0"/>
                    <a:cs typeface="Times New Roman" panose="02020603050405020304" pitchFamily="18" charset="0"/>
                  </a:rPr>
                  <a:t> sleeping </a:t>
                </a:r>
                <a:r>
                  <a:rPr lang="nl-NL" sz="2800" err="1">
                    <a:solidFill>
                      <a:srgbClr val="1EBCC5"/>
                    </a:solidFill>
                    <a:latin typeface="Roboto" panose="020B0604020202020204" charset="0"/>
                    <a:ea typeface="Roboto" panose="020B0604020202020204" charset="0"/>
                    <a:cs typeface="Times New Roman" panose="02020603050405020304" pitchFamily="18" charset="0"/>
                  </a:rPr>
                  <a:t>duration</a:t>
                </a:r>
                <a:r>
                  <a:rPr lang="nl-NL" sz="2800">
                    <a:solidFill>
                      <a:srgbClr val="1EBCC5"/>
                    </a:solidFill>
                    <a:latin typeface="Roboto" panose="020B0604020202020204" charset="0"/>
                    <a:ea typeface="Roboto" panose="020B0604020202020204" charset="0"/>
                    <a:cs typeface="Times New Roman" panose="02020603050405020304" pitchFamily="18" charset="0"/>
                  </a:rPr>
                  <a:t> of </a:t>
                </a:r>
                <a:r>
                  <a:rPr lang="nl-NL" sz="2800" err="1">
                    <a:solidFill>
                      <a:srgbClr val="1EBCC5"/>
                    </a:solidFill>
                    <a:latin typeface="Roboto" panose="020B0604020202020204" charset="0"/>
                    <a:ea typeface="Roboto" panose="020B0604020202020204" charset="0"/>
                    <a:cs typeface="Times New Roman" panose="02020603050405020304" pitchFamily="18" charset="0"/>
                  </a:rPr>
                  <a:t>inhabitabts</a:t>
                </a:r>
                <a:r>
                  <a:rPr lang="nl-NL" sz="2800">
                    <a:solidFill>
                      <a:srgbClr val="1EBCC5"/>
                    </a:solidFill>
                    <a:latin typeface="Roboto" panose="020B0604020202020204" charset="0"/>
                    <a:ea typeface="Roboto" panose="020B0604020202020204" charset="0"/>
                    <a:cs typeface="Times New Roman" panose="02020603050405020304" pitchFamily="18" charset="0"/>
                  </a:rPr>
                  <a:t> in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Netherlands</a:t>
                </a:r>
              </a:p>
              <a:p>
                <a:pPr marL="901700" indent="-901700">
                  <a:lnSpc>
                    <a:spcPct val="120000"/>
                  </a:lnSpc>
                  <a:buFont typeface="+mj-lt"/>
                  <a:buAutoNum type="arabicPeriod" startAt="39"/>
                </a:pPr>
                <a14:m>
                  <m:oMath xmlns:m="http://schemas.openxmlformats.org/officeDocument/2006/math">
                    <m:r>
                      <a:rPr lang="nl-NL" sz="2800" i="1" dirty="0">
                        <a:solidFill>
                          <a:srgbClr val="1EBCC5"/>
                        </a:solidFill>
                        <a:latin typeface="Cambria Math" panose="02040503050406030204" pitchFamily="18" charset="0"/>
                        <a:ea typeface="Cambria Math" panose="02040503050406030204" pitchFamily="18" charset="0"/>
                      </a:rPr>
                      <m:t>∆</m:t>
                    </m:r>
                    <m:sSub>
                      <m:sSubPr>
                        <m:ctrlPr>
                          <a:rPr lang="nl-NL" sz="2800" i="1" dirty="0">
                            <a:solidFill>
                              <a:srgbClr val="1EBCC5"/>
                            </a:solidFill>
                            <a:latin typeface="Cambria Math" panose="02040503050406030204" pitchFamily="18" charset="0"/>
                            <a:ea typeface="Cambria Math" panose="02040503050406030204" pitchFamily="18" charset="0"/>
                          </a:rPr>
                        </m:ctrlPr>
                      </m:sSubPr>
                      <m:e>
                        <m:r>
                          <a:rPr lang="nl-NL" sz="2800" i="1" dirty="0">
                            <a:solidFill>
                              <a:srgbClr val="1EBCC5"/>
                            </a:solidFill>
                            <a:latin typeface="Cambria Math" panose="02040503050406030204" pitchFamily="18" charset="0"/>
                            <a:ea typeface="Cambria Math" panose="02040503050406030204" pitchFamily="18" charset="0"/>
                          </a:rPr>
                          <m:t>𝑡</m:t>
                        </m:r>
                      </m:e>
                      <m:sub>
                        <m:r>
                          <a:rPr lang="nl-NL" sz="2800" b="0" i="1" dirty="0" smtClean="0">
                            <a:solidFill>
                              <a:srgbClr val="1EBCC5"/>
                            </a:solidFill>
                            <a:latin typeface="Cambria Math" panose="02040503050406030204" pitchFamily="18" charset="0"/>
                            <a:ea typeface="Cambria Math" panose="02040503050406030204" pitchFamily="18" charset="0"/>
                          </a:rPr>
                          <m:t>𝑑𝑎𝑦</m:t>
                        </m:r>
                        <m:r>
                          <a:rPr lang="nl-NL" sz="2800" b="0" i="1" dirty="0" smtClean="0">
                            <a:solidFill>
                              <a:srgbClr val="1EBCC5"/>
                            </a:solidFill>
                            <a:latin typeface="Cambria Math" panose="02040503050406030204" pitchFamily="18" charset="0"/>
                            <a:ea typeface="Cambria Math" panose="02040503050406030204" pitchFamily="18" charset="0"/>
                          </a:rPr>
                          <m:t>;</m:t>
                        </m:r>
                        <m:r>
                          <a:rPr lang="nl-NL" sz="2800" b="0" i="1" dirty="0" smtClean="0">
                            <a:solidFill>
                              <a:srgbClr val="1EBCC5"/>
                            </a:solidFill>
                            <a:latin typeface="Cambria Math" panose="02040503050406030204" pitchFamily="18" charset="0"/>
                            <a:ea typeface="Cambria Math" panose="02040503050406030204" pitchFamily="18" charset="0"/>
                          </a:rPr>
                          <m:t>𝑎𝑡</m:t>
                        </m:r>
                        <m:r>
                          <a:rPr lang="nl-NL" sz="2800" b="0" i="1" dirty="0" smtClean="0">
                            <a:solidFill>
                              <a:srgbClr val="1EBCC5"/>
                            </a:solidFill>
                            <a:latin typeface="Cambria Math" panose="02040503050406030204" pitchFamily="18" charset="0"/>
                            <a:ea typeface="Cambria Math" panose="02040503050406030204" pitchFamily="18" charset="0"/>
                          </a:rPr>
                          <m:t> </m:t>
                        </m:r>
                        <m:r>
                          <a:rPr lang="nl-NL" sz="2800" b="0" i="1" dirty="0" smtClean="0">
                            <a:solidFill>
                              <a:srgbClr val="1EBCC5"/>
                            </a:solidFill>
                            <a:latin typeface="Cambria Math" panose="02040503050406030204" pitchFamily="18" charset="0"/>
                            <a:ea typeface="Cambria Math" panose="02040503050406030204" pitchFamily="18" charset="0"/>
                          </a:rPr>
                          <m:t>𝑟𝑒𝑠𝑡</m:t>
                        </m:r>
                        <m:r>
                          <a:rPr lang="nl-NL" sz="2800" b="0" i="1" dirty="0" smtClean="0">
                            <a:solidFill>
                              <a:srgbClr val="1EBCC5"/>
                            </a:solidFill>
                            <a:latin typeface="Cambria Math" panose="02040503050406030204" pitchFamily="18" charset="0"/>
                            <a:ea typeface="Cambria Math" panose="02040503050406030204" pitchFamily="18" charset="0"/>
                          </a:rPr>
                          <m:t>, </m:t>
                        </m:r>
                        <m:r>
                          <a:rPr lang="nl-NL" sz="2800" b="0" i="1" dirty="0" smtClean="0">
                            <a:solidFill>
                              <a:srgbClr val="1EBCC5"/>
                            </a:solidFill>
                            <a:latin typeface="Cambria Math" panose="02040503050406030204" pitchFamily="18" charset="0"/>
                            <a:ea typeface="Cambria Math" panose="02040503050406030204" pitchFamily="18" charset="0"/>
                          </a:rPr>
                          <m:t>𝑠𝑖𝑡𝑡𝑖𝑛𝑔</m:t>
                        </m:r>
                      </m:sub>
                    </m:sSub>
                    <m:r>
                      <a:rPr lang="nl-NL" sz="2800" i="1" dirty="0">
                        <a:solidFill>
                          <a:srgbClr val="1EBCC5"/>
                        </a:solidFill>
                        <a:latin typeface="Cambria Math" panose="02040503050406030204" pitchFamily="18" charset="0"/>
                        <a:ea typeface="Cambria Math" panose="02040503050406030204" pitchFamily="18" charset="0"/>
                      </a:rPr>
                      <m:t>=</m:t>
                    </m:r>
                    <m:r>
                      <a:rPr lang="nl-NL" sz="2800" b="0" i="1" dirty="0" smtClean="0">
                        <a:solidFill>
                          <a:srgbClr val="1EBCC5"/>
                        </a:solidFill>
                        <a:latin typeface="Cambria Math" panose="02040503050406030204" pitchFamily="18" charset="0"/>
                        <a:ea typeface="Cambria Math" panose="02040503050406030204" pitchFamily="18" charset="0"/>
                      </a:rPr>
                      <m:t>7,7</m:t>
                    </m:r>
                    <m:r>
                      <a:rPr lang="nl-NL" sz="2800" i="1" dirty="0">
                        <a:solidFill>
                          <a:srgbClr val="1EBCC5"/>
                        </a:solidFill>
                        <a:latin typeface="Cambria Math" panose="02040503050406030204" pitchFamily="18" charset="0"/>
                        <a:ea typeface="Cambria Math" panose="02040503050406030204" pitchFamily="18" charset="0"/>
                      </a:rPr>
                      <m:t> [</m:t>
                    </m:r>
                    <m:r>
                      <a:rPr lang="nl-NL" sz="2800" i="1" dirty="0">
                        <a:solidFill>
                          <a:srgbClr val="1EBCC5"/>
                        </a:solidFill>
                        <a:latin typeface="Cambria Math" panose="02040503050406030204" pitchFamily="18" charset="0"/>
                        <a:ea typeface="Cambria Math" panose="02040503050406030204" pitchFamily="18" charset="0"/>
                      </a:rPr>
                      <m:t>h</m:t>
                    </m:r>
                    <m:r>
                      <a:rPr lang="nl-NL" sz="2800" i="1" dirty="0">
                        <a:solidFill>
                          <a:srgbClr val="1EBCC5"/>
                        </a:solidFill>
                        <a:latin typeface="Cambria Math" panose="02040503050406030204" pitchFamily="18" charset="0"/>
                        <a:ea typeface="Cambria Math" panose="02040503050406030204" pitchFamily="18" charset="0"/>
                      </a:rPr>
                      <m:t>]</m:t>
                    </m:r>
                  </m:oMath>
                </a14:m>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average</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daily</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duration</a:t>
                </a:r>
                <a:r>
                  <a:rPr lang="nl-NL" sz="2800">
                    <a:solidFill>
                      <a:srgbClr val="1EBCC5"/>
                    </a:solidFill>
                    <a:latin typeface="Roboto" panose="020B0604020202020204" charset="0"/>
                    <a:ea typeface="Roboto" panose="020B0604020202020204" charset="0"/>
                    <a:cs typeface="Times New Roman" panose="02020603050405020304" pitchFamily="18" charset="0"/>
                  </a:rPr>
                  <a:t> of </a:t>
                </a:r>
                <a:r>
                  <a:rPr lang="nl-NL" sz="2800" err="1">
                    <a:solidFill>
                      <a:srgbClr val="1EBCC5"/>
                    </a:solidFill>
                    <a:latin typeface="Roboto" panose="020B0604020202020204" charset="0"/>
                    <a:ea typeface="Roboto" panose="020B0604020202020204" charset="0"/>
                    <a:cs typeface="Times New Roman" panose="02020603050405020304" pitchFamily="18" charset="0"/>
                  </a:rPr>
                  <a:t>presence</a:t>
                </a:r>
                <a:r>
                  <a:rPr lang="nl-NL" sz="2800">
                    <a:solidFill>
                      <a:srgbClr val="1EBCC5"/>
                    </a:solidFill>
                    <a:latin typeface="Roboto" panose="020B0604020202020204" charset="0"/>
                    <a:ea typeface="Roboto" panose="020B0604020202020204" charset="0"/>
                    <a:cs typeface="Times New Roman" panose="02020603050405020304" pitchFamily="18" charset="0"/>
                  </a:rPr>
                  <a:t> (we </a:t>
                </a:r>
                <a:r>
                  <a:rPr lang="nl-NL" sz="2800" err="1">
                    <a:solidFill>
                      <a:srgbClr val="1EBCC5"/>
                    </a:solidFill>
                    <a:latin typeface="Roboto" panose="020B0604020202020204" charset="0"/>
                    <a:ea typeface="Roboto" panose="020B0604020202020204" charset="0"/>
                    <a:cs typeface="Times New Roman" panose="02020603050405020304" pitchFamily="18" charset="0"/>
                  </a:rPr>
                  <a:t>assume</a:t>
                </a:r>
                <a:r>
                  <a:rPr lang="nl-NL" sz="2800">
                    <a:solidFill>
                      <a:srgbClr val="1EBCC5"/>
                    </a:solidFill>
                    <a:latin typeface="Roboto" panose="020B0604020202020204" charset="0"/>
                    <a:ea typeface="Roboto" panose="020B0604020202020204" charset="0"/>
                    <a:cs typeface="Times New Roman" panose="02020603050405020304" pitchFamily="18" charset="0"/>
                  </a:rPr>
                  <a:t>: at rest </a:t>
                </a:r>
                <a:r>
                  <a:rPr lang="nl-NL" sz="2800" err="1">
                    <a:solidFill>
                      <a:srgbClr val="1EBCC5"/>
                    </a:solidFill>
                    <a:latin typeface="Roboto" panose="020B0604020202020204" charset="0"/>
                    <a:ea typeface="Roboto" panose="020B0604020202020204" charset="0"/>
                    <a:cs typeface="Times New Roman" panose="02020603050405020304" pitchFamily="18" charset="0"/>
                  </a:rPr>
                  <a:t>and</a:t>
                </a:r>
                <a:r>
                  <a:rPr lang="nl-NL" sz="2800">
                    <a:solidFill>
                      <a:srgbClr val="1EBCC5"/>
                    </a:solidFill>
                    <a:latin typeface="Roboto" panose="020B0604020202020204" charset="0"/>
                    <a:ea typeface="Roboto" panose="020B0604020202020204" charset="0"/>
                    <a:cs typeface="Times New Roman" panose="02020603050405020304" pitchFamily="18" charset="0"/>
                  </a:rPr>
                  <a:t> </a:t>
                </a:r>
                <a:r>
                  <a:rPr lang="nl-NL" sz="2800" err="1">
                    <a:solidFill>
                      <a:srgbClr val="1EBCC5"/>
                    </a:solidFill>
                    <a:latin typeface="Roboto" panose="020B0604020202020204" charset="0"/>
                    <a:ea typeface="Roboto" panose="020B0604020202020204" charset="0"/>
                    <a:cs typeface="Times New Roman" panose="02020603050405020304" pitchFamily="18" charset="0"/>
                  </a:rPr>
                  <a:t>sitting</a:t>
                </a:r>
                <a:r>
                  <a:rPr lang="nl-NL" sz="2800">
                    <a:solidFill>
                      <a:srgbClr val="1EBCC5"/>
                    </a:solidFill>
                    <a:latin typeface="Roboto" panose="020B0604020202020204" charset="0"/>
                    <a:ea typeface="Roboto" panose="020B0604020202020204" charset="0"/>
                    <a:cs typeface="Times New Roman" panose="02020603050405020304" pitchFamily="18" charset="0"/>
                  </a:rPr>
                  <a:t>) of </a:t>
                </a:r>
                <a:r>
                  <a:rPr lang="nl-NL" sz="2800" err="1">
                    <a:solidFill>
                      <a:srgbClr val="1EBCC5"/>
                    </a:solidFill>
                    <a:latin typeface="Roboto" panose="020B0604020202020204" charset="0"/>
                    <a:ea typeface="Roboto" panose="020B0604020202020204" charset="0"/>
                    <a:cs typeface="Times New Roman" panose="02020603050405020304" pitchFamily="18" charset="0"/>
                  </a:rPr>
                  <a:t>inhabitabts</a:t>
                </a:r>
                <a:r>
                  <a:rPr lang="nl-NL" sz="2800">
                    <a:solidFill>
                      <a:srgbClr val="1EBCC5"/>
                    </a:solidFill>
                    <a:latin typeface="Roboto" panose="020B0604020202020204" charset="0"/>
                    <a:ea typeface="Roboto" panose="020B0604020202020204" charset="0"/>
                    <a:cs typeface="Times New Roman" panose="02020603050405020304" pitchFamily="18" charset="0"/>
                  </a:rPr>
                  <a:t> at home in </a:t>
                </a:r>
                <a:r>
                  <a:rPr lang="nl-NL" sz="2800" err="1">
                    <a:solidFill>
                      <a:srgbClr val="1EBCC5"/>
                    </a:solidFill>
                    <a:latin typeface="Roboto" panose="020B0604020202020204" charset="0"/>
                    <a:ea typeface="Roboto" panose="020B0604020202020204" charset="0"/>
                    <a:cs typeface="Times New Roman" panose="02020603050405020304" pitchFamily="18" charset="0"/>
                  </a:rPr>
                  <a:t>the</a:t>
                </a:r>
                <a:r>
                  <a:rPr lang="nl-NL" sz="2800">
                    <a:solidFill>
                      <a:srgbClr val="1EBCC5"/>
                    </a:solidFill>
                    <a:latin typeface="Roboto" panose="020B0604020202020204" charset="0"/>
                    <a:ea typeface="Roboto" panose="020B0604020202020204" charset="0"/>
                    <a:cs typeface="Times New Roman" panose="02020603050405020304" pitchFamily="18" charset="0"/>
                  </a:rPr>
                  <a:t> Netherlands</a:t>
                </a:r>
              </a:p>
              <a:p>
                <a:pPr marL="901700" indent="-901700">
                  <a:lnSpc>
                    <a:spcPct val="120000"/>
                  </a:lnSpc>
                  <a:buFont typeface="+mj-lt"/>
                  <a:buAutoNum type="arabicPeriod" startAt="39"/>
                </a:pPr>
                <a14:m>
                  <m:oMath xmlns:m="http://schemas.openxmlformats.org/officeDocument/2006/math">
                    <m:r>
                      <a:rPr lang="nl-NL" sz="2800" b="0" i="1" dirty="0" smtClean="0">
                        <a:solidFill>
                          <a:schemeClr val="accent5"/>
                        </a:solidFill>
                        <a:latin typeface="Cambria Math" panose="02040503050406030204" pitchFamily="18" charset="0"/>
                      </a:rPr>
                      <m:t>𝑁𝑝</m:t>
                    </m:r>
                  </m:oMath>
                </a14:m>
                <a:r>
                  <a:rPr lang="nl-NL" sz="2800">
                    <a:solidFill>
                      <a:schemeClr val="accent5"/>
                    </a:solidFill>
                    <a:cs typeface="Calibri" panose="020F0502020204030204" pitchFamily="34" charset="0"/>
                  </a:rPr>
                  <a:t>,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a:t>
                </a:r>
                <a:r>
                  <a:rPr lang="nl-NL" sz="2800" err="1">
                    <a:solidFill>
                      <a:schemeClr val="accent5"/>
                    </a:solidFill>
                    <a:cs typeface="Calibri" panose="020F0502020204030204" pitchFamily="34" charset="0"/>
                  </a:rPr>
                  <a:t>number</a:t>
                </a:r>
                <a:r>
                  <a:rPr lang="nl-NL" sz="2800">
                    <a:solidFill>
                      <a:schemeClr val="accent5"/>
                    </a:solidFill>
                    <a:cs typeface="Calibri" panose="020F0502020204030204" pitchFamily="34" charset="0"/>
                  </a:rPr>
                  <a:t> of persons in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a:t>
                </a:r>
                <a:r>
                  <a:rPr lang="nl-NL" sz="2800" err="1">
                    <a:solidFill>
                      <a:schemeClr val="accent5"/>
                    </a:solidFill>
                    <a:cs typeface="Calibri" panose="020F0502020204030204" pitchFamily="34" charset="0"/>
                  </a:rPr>
                  <a:t>household</a:t>
                </a:r>
                <a:r>
                  <a:rPr lang="nl-NL" sz="2800">
                    <a:solidFill>
                      <a:schemeClr val="accent5"/>
                    </a:solidFill>
                    <a:cs typeface="Calibri" panose="020F0502020204030204" pitchFamily="34" charset="0"/>
                  </a:rPr>
                  <a:t> living in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home, </a:t>
                </a:r>
                <a:r>
                  <a:rPr lang="nl-NL" sz="2800" err="1">
                    <a:solidFill>
                      <a:schemeClr val="accent5"/>
                    </a:solidFill>
                    <a:cs typeface="Calibri" panose="020F0502020204030204" pitchFamily="34" charset="0"/>
                  </a:rPr>
                  <a:t>measured</a:t>
                </a:r>
                <a:r>
                  <a:rPr lang="nl-NL" sz="2800">
                    <a:solidFill>
                      <a:schemeClr val="accent5"/>
                    </a:solidFill>
                    <a:cs typeface="Calibri" panose="020F0502020204030204" pitchFamily="34" charset="0"/>
                  </a:rPr>
                  <a:t> via a questionnaire </a:t>
                </a:r>
                <a:r>
                  <a:rPr lang="nl-NL" sz="2800" err="1">
                    <a:solidFill>
                      <a:schemeClr val="accent5"/>
                    </a:solidFill>
                    <a:cs typeface="Calibri" panose="020F0502020204030204" pitchFamily="34" charset="0"/>
                  </a:rPr>
                  <a:t>and</a:t>
                </a:r>
                <a:r>
                  <a:rPr lang="nl-NL" sz="2800">
                    <a:solidFill>
                      <a:schemeClr val="accent5"/>
                    </a:solidFill>
                    <a:cs typeface="Calibri" panose="020F0502020204030204" pitchFamily="34" charset="0"/>
                  </a:rPr>
                  <a:t>/or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Twomes app</a:t>
                </a:r>
              </a:p>
              <a:p>
                <a:pPr marL="901700" indent="-901700">
                  <a:lnSpc>
                    <a:spcPct val="120000"/>
                  </a:lnSpc>
                  <a:buFont typeface="+mj-lt"/>
                  <a:buAutoNum type="arabicPeriod" startAt="39"/>
                </a:pPr>
                <a:r>
                  <a:rPr lang="nl-NL" sz="2800" err="1">
                    <a:cs typeface="Calibri" panose="020F0502020204030204" pitchFamily="34" charset="0"/>
                  </a:rPr>
                  <a:t>From</a:t>
                </a:r>
                <a:r>
                  <a:rPr lang="nl-NL" sz="2800">
                    <a:cs typeface="Calibri" panose="020F0502020204030204" pitchFamily="34" charset="0"/>
                  </a:rPr>
                  <a:t> these </a:t>
                </a:r>
                <a:r>
                  <a:rPr lang="nl-NL" sz="2800" err="1">
                    <a:cs typeface="Calibri" panose="020F0502020204030204" pitchFamily="34" charset="0"/>
                  </a:rPr>
                  <a:t>estimates</a:t>
                </a:r>
                <a:r>
                  <a:rPr lang="nl-NL" sz="2800">
                    <a:cs typeface="Calibri" panose="020F0502020204030204" pitchFamily="34" charset="0"/>
                  </a:rPr>
                  <a:t>, we </a:t>
                </a:r>
                <a:r>
                  <a:rPr lang="nl-NL" sz="2800" err="1">
                    <a:cs typeface="Calibri" panose="020F0502020204030204" pitchFamily="34" charset="0"/>
                  </a:rPr>
                  <a:t>derive</a:t>
                </a:r>
                <a:r>
                  <a:rPr lang="nl-NL" sz="2800">
                    <a:cs typeface="Calibri" panose="020F0502020204030204" pitchFamily="34" charset="0"/>
                  </a:rPr>
                  <a:t> te </a:t>
                </a:r>
                <a:r>
                  <a:rPr lang="nl-NL" sz="2800" err="1">
                    <a:cs typeface="Calibri" panose="020F0502020204030204" pitchFamily="34" charset="0"/>
                  </a:rPr>
                  <a:t>following</a:t>
                </a:r>
                <a:r>
                  <a:rPr lang="nl-NL" sz="2800">
                    <a:cs typeface="Calibri" panose="020F0502020204030204" pitchFamily="34" charset="0"/>
                  </a:rPr>
                  <a:t> </a:t>
                </a:r>
                <a:r>
                  <a:rPr lang="nl-NL" sz="2800" err="1">
                    <a:cs typeface="Calibri" panose="020F0502020204030204" pitchFamily="34" charset="0"/>
                  </a:rPr>
                  <a:t>estimate</a:t>
                </a:r>
                <a:r>
                  <a:rPr lang="nl-NL" sz="2800">
                    <a:cs typeface="Calibri" panose="020F0502020204030204" pitchFamily="34" charset="0"/>
                  </a:rPr>
                  <a:t> </a:t>
                </a:r>
                <a:r>
                  <a:rPr lang="nl-NL" sz="2800" err="1">
                    <a:cs typeface="Calibri" panose="020F0502020204030204" pitchFamily="34" charset="0"/>
                  </a:rPr>
                  <a:t>for</a:t>
                </a:r>
                <a:r>
                  <a:rPr lang="nl-NL" sz="2800">
                    <a:cs typeface="Calibri" panose="020F0502020204030204" pitchFamily="34" charset="0"/>
                  </a:rPr>
                  <a:t> </a:t>
                </a:r>
                <a:r>
                  <a:rPr lang="nl-NL" sz="2800" err="1">
                    <a:cs typeface="Calibri" panose="020F0502020204030204" pitchFamily="34" charset="0"/>
                  </a:rPr>
                  <a:t>the</a:t>
                </a:r>
                <a:r>
                  <a:rPr lang="nl-NL" sz="2800">
                    <a:cs typeface="Calibri" panose="020F0502020204030204" pitchFamily="34" charset="0"/>
                  </a:rPr>
                  <a:t> </a:t>
                </a:r>
                <a:r>
                  <a:rPr lang="en-US" sz="2800">
                    <a:cs typeface="Calibri" panose="020F0502020204030204" pitchFamily="34" charset="0"/>
                  </a:rPr>
                  <a:t>internal heat gain from persons from time t to </a:t>
                </a:r>
                <a:r>
                  <a:rPr lang="en-US" sz="2800" err="1">
                    <a:cs typeface="Calibri" panose="020F0502020204030204" pitchFamily="34" charset="0"/>
                  </a:rPr>
                  <a:t>t+Δt</a:t>
                </a:r>
                <a:r>
                  <a:rPr lang="nl-NL" sz="2800">
                    <a:cs typeface="Calibri" panose="020F0502020204030204" pitchFamily="34" charset="0"/>
                  </a:rPr>
                  <a:t>  (</a:t>
                </a:r>
                <a:r>
                  <a:rPr lang="nl-NL" sz="2800" err="1">
                    <a:cs typeface="Calibri" panose="020F0502020204030204" pitchFamily="34" charset="0"/>
                  </a:rPr>
                  <a:t>see</a:t>
                </a:r>
                <a:r>
                  <a:rPr lang="nl-NL" sz="2800">
                    <a:cs typeface="Calibri" panose="020F0502020204030204" pitchFamily="34" charset="0"/>
                  </a:rPr>
                  <a:t> </a:t>
                </a:r>
                <a:r>
                  <a:rPr lang="nl-NL" sz="2800" err="1">
                    <a:cs typeface="Calibri" panose="020F0502020204030204" pitchFamily="34" charset="0"/>
                  </a:rPr>
                  <a:t>also</a:t>
                </a:r>
                <a:r>
                  <a:rPr lang="nl-NL" sz="2800">
                    <a:cs typeface="Calibri" panose="020F0502020204030204" pitchFamily="34" charset="0"/>
                  </a:rPr>
                  <a:t> next slide):</a:t>
                </a:r>
                <a:br>
                  <a:rPr lang="nl-NL" sz="2800" i="1">
                    <a:latin typeface="Cambria Math" panose="02040503050406030204" pitchFamily="18" charset="0"/>
                    <a:ea typeface="Cambria Math" panose="02040503050406030204" pitchFamily="18" charset="0"/>
                  </a:rPr>
                </a:br>
                <a14:m>
                  <m:oMath xmlns:m="http://schemas.openxmlformats.org/officeDocument/2006/math">
                    <m:sSub>
                      <m:sSubPr>
                        <m:ctrlPr>
                          <a:rPr lang="nl-NL" sz="2800" i="1" dirty="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𝑝𝑒𝑟𝑠𝑜𝑛𝑠</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rPr>
                      <m:t>=</m:t>
                    </m:r>
                    <m:r>
                      <a:rPr lang="nl-NL" sz="2800" i="1" dirty="0" smtClean="0">
                        <a:solidFill>
                          <a:schemeClr val="accent5"/>
                        </a:solidFill>
                        <a:latin typeface="Cambria Math" panose="02040503050406030204" pitchFamily="18" charset="0"/>
                      </a:rPr>
                      <m:t>𝑁𝑝</m:t>
                    </m:r>
                    <m:r>
                      <a:rPr lang="nl-NL" sz="2800" i="1" dirty="0">
                        <a:latin typeface="Cambria Math" panose="02040503050406030204" pitchFamily="18" charset="0"/>
                      </a:rPr>
                      <m:t>×</m:t>
                    </m:r>
                    <m:d>
                      <m:dPr>
                        <m:ctrlPr>
                          <a:rPr lang="nl-NL" sz="2800" i="1" dirty="0" smtClean="0">
                            <a:latin typeface="Cambria Math" panose="02040503050406030204" pitchFamily="18" charset="0"/>
                          </a:rPr>
                        </m:ctrlPr>
                      </m:dPr>
                      <m:e>
                        <m:f>
                          <m:fPr>
                            <m:ctrlPr>
                              <a:rPr lang="nl-NL" sz="2800" i="1" dirty="0">
                                <a:latin typeface="Cambria Math" panose="02040503050406030204" pitchFamily="18" charset="0"/>
                              </a:rPr>
                            </m:ctrlPr>
                          </m:fPr>
                          <m:num>
                            <m:r>
                              <a:rPr lang="nl-NL" sz="2800" i="1" dirty="0">
                                <a:solidFill>
                                  <a:srgbClr val="1EBCC5"/>
                                </a:solidFill>
                                <a:latin typeface="Cambria Math" panose="02040503050406030204" pitchFamily="18" charset="0"/>
                              </a:rPr>
                              <m:t>8,6</m:t>
                            </m:r>
                            <m:r>
                              <a:rPr lang="nl-NL" sz="2800" i="1">
                                <a:latin typeface="Cambria Math" panose="02040503050406030204" pitchFamily="18" charset="0"/>
                                <a:ea typeface="Arial Unicode MS"/>
                                <a:cs typeface="Times New Roman" panose="02020603050405020304" pitchFamily="18" charset="0"/>
                              </a:rPr>
                              <m:t>×</m:t>
                            </m:r>
                            <m:r>
                              <a:rPr lang="nl-NL" sz="2800" i="1">
                                <a:solidFill>
                                  <a:srgbClr val="1EBCC5"/>
                                </a:solidFill>
                                <a:latin typeface="Cambria Math" panose="02040503050406030204" pitchFamily="18" charset="0"/>
                                <a:ea typeface="Arial Unicode MS"/>
                                <a:cs typeface="Times New Roman" panose="02020603050405020304" pitchFamily="18" charset="0"/>
                              </a:rPr>
                              <m:t>40</m:t>
                            </m:r>
                            <m:r>
                              <a:rPr lang="nl-NL" sz="2800" i="1">
                                <a:solidFill>
                                  <a:schemeClr val="bg1">
                                    <a:lumMod val="50000"/>
                                  </a:schemeClr>
                                </a:solidFill>
                                <a:latin typeface="Cambria Math" panose="02040503050406030204" pitchFamily="18" charset="0"/>
                                <a:cs typeface="Times New Roman" panose="02020603050405020304" pitchFamily="18" charset="0"/>
                              </a:rPr>
                              <m:t>+</m:t>
                            </m:r>
                            <m:r>
                              <a:rPr lang="nl-NL" sz="2800" i="1">
                                <a:solidFill>
                                  <a:srgbClr val="1EBCC5"/>
                                </a:solidFill>
                                <a:latin typeface="Cambria Math" panose="02040503050406030204" pitchFamily="18" charset="0"/>
                                <a:cs typeface="Times New Roman" panose="02020603050405020304" pitchFamily="18" charset="0"/>
                              </a:rPr>
                              <m:t>55</m:t>
                            </m:r>
                            <m:r>
                              <a:rPr lang="nl-NL" sz="2800" i="1">
                                <a:latin typeface="Cambria Math" panose="02040503050406030204" pitchFamily="18" charset="0"/>
                                <a:ea typeface="Arial Unicode MS"/>
                                <a:cs typeface="Times New Roman" panose="02020603050405020304" pitchFamily="18" charset="0"/>
                              </a:rPr>
                              <m:t>×</m:t>
                            </m:r>
                            <m:r>
                              <a:rPr lang="nl-NL" sz="2800" i="1">
                                <a:solidFill>
                                  <a:srgbClr val="1EBCC5"/>
                                </a:solidFill>
                                <a:latin typeface="Cambria Math" panose="02040503050406030204" pitchFamily="18" charset="0"/>
                                <a:ea typeface="Arial Unicode MS"/>
                                <a:cs typeface="Times New Roman" panose="02020603050405020304" pitchFamily="18" charset="0"/>
                              </a:rPr>
                              <m:t>7,7</m:t>
                            </m:r>
                          </m:num>
                          <m:den>
                            <m:r>
                              <a:rPr lang="nl-NL" sz="2800" i="1" dirty="0">
                                <a:latin typeface="Cambria Math" panose="02040503050406030204" pitchFamily="18" charset="0"/>
                              </a:rPr>
                              <m:t>24</m:t>
                            </m:r>
                          </m:den>
                        </m:f>
                      </m:e>
                    </m:d>
                    <m:r>
                      <a:rPr lang="nl-NL" sz="2800" i="1" smtClean="0">
                        <a:solidFill>
                          <a:schemeClr val="bg1">
                            <a:lumMod val="50000"/>
                          </a:schemeClr>
                        </a:solidFill>
                        <a:latin typeface="Cambria Math" panose="02040503050406030204" pitchFamily="18" charset="0"/>
                        <a:cs typeface="Times New Roman" panose="02020603050405020304" pitchFamily="18" charset="0"/>
                      </a:rPr>
                      <m:t>[</m:t>
                    </m:r>
                    <m:r>
                      <a:rPr lang="nl-NL" sz="2800" i="1" smtClean="0">
                        <a:solidFill>
                          <a:schemeClr val="bg1">
                            <a:lumMod val="50000"/>
                          </a:schemeClr>
                        </a:solidFill>
                        <a:latin typeface="Cambria Math" panose="02040503050406030204" pitchFamily="18" charset="0"/>
                        <a:cs typeface="Times New Roman" panose="02020603050405020304" pitchFamily="18" charset="0"/>
                      </a:rPr>
                      <m:t>𝑊</m:t>
                    </m:r>
                    <m:r>
                      <a:rPr lang="nl-NL" sz="2800" i="1" smtClean="0">
                        <a:solidFill>
                          <a:schemeClr val="bg1">
                            <a:lumMod val="50000"/>
                          </a:schemeClr>
                        </a:solidFill>
                        <a:latin typeface="Cambria Math" panose="02040503050406030204" pitchFamily="18" charset="0"/>
                        <a:cs typeface="Times New Roman" panose="02020603050405020304" pitchFamily="18" charset="0"/>
                      </a:rPr>
                      <m:t>/</m:t>
                    </m:r>
                    <m:r>
                      <a:rPr lang="nl-NL" sz="2800" i="1" smtClean="0">
                        <a:solidFill>
                          <a:schemeClr val="bg1">
                            <a:lumMod val="50000"/>
                          </a:schemeClr>
                        </a:solidFill>
                        <a:latin typeface="Cambria Math" panose="02040503050406030204" pitchFamily="18" charset="0"/>
                        <a:cs typeface="Times New Roman" panose="02020603050405020304" pitchFamily="18" charset="0"/>
                      </a:rPr>
                      <m:t>𝑚</m:t>
                    </m:r>
                    <m:r>
                      <a:rPr lang="nl-NL" sz="2800" i="1" baseline="30000">
                        <a:solidFill>
                          <a:schemeClr val="bg1">
                            <a:lumMod val="50000"/>
                          </a:schemeClr>
                        </a:solidFill>
                        <a:latin typeface="Cambria Math" panose="02040503050406030204" pitchFamily="18" charset="0"/>
                        <a:cs typeface="Times New Roman" panose="02020603050405020304" pitchFamily="18" charset="0"/>
                      </a:rPr>
                      <m:t>2</m:t>
                    </m:r>
                    <m:r>
                      <a:rPr lang="nl-NL" sz="2800" i="1">
                        <a:solidFill>
                          <a:schemeClr val="bg1">
                            <a:lumMod val="50000"/>
                          </a:schemeClr>
                        </a:solidFill>
                        <a:latin typeface="Cambria Math" panose="02040503050406030204" pitchFamily="18" charset="0"/>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m:t>
                    </m:r>
                    <m:r>
                      <a:rPr lang="nl-NL" sz="2800" b="0" i="1" smtClean="0">
                        <a:latin typeface="Cambria Math" panose="02040503050406030204" pitchFamily="18" charset="0"/>
                        <a:ea typeface="Arial Unicode MS"/>
                        <a:cs typeface="Times New Roman" panose="02020603050405020304" pitchFamily="18" charset="0"/>
                      </a:rPr>
                      <m:t> </m:t>
                    </m:r>
                    <m:d>
                      <m:dPr>
                        <m:ctrlPr>
                          <a:rPr lang="nl-NL" sz="2800" b="0" i="1" smtClean="0">
                            <a:latin typeface="Cambria Math" panose="02040503050406030204" pitchFamily="18" charset="0"/>
                            <a:cs typeface="Times New Roman" panose="02020603050405020304" pitchFamily="18" charset="0"/>
                          </a:rPr>
                        </m:ctrlPr>
                      </m:dPr>
                      <m:e>
                        <m:sSup>
                          <m:sSupPr>
                            <m:ctrlPr>
                              <a:rPr lang="nl-NL" sz="2800" i="1">
                                <a:latin typeface="Cambria Math" panose="02040503050406030204" pitchFamily="18" charset="0"/>
                                <a:ea typeface="Arial Unicode MS"/>
                                <a:cs typeface="Times New Roman" panose="02020603050405020304" pitchFamily="18" charset="0"/>
                              </a:rPr>
                            </m:ctrlPr>
                          </m:sSupPr>
                          <m:e>
                            <m:r>
                              <a:rPr lang="nl-NL" sz="2800" i="1">
                                <a:latin typeface="Cambria Math" panose="02040503050406030204" pitchFamily="18" charset="0"/>
                                <a:ea typeface="Arial Unicode MS"/>
                                <a:cs typeface="Times New Roman" panose="02020603050405020304" pitchFamily="18" charset="0"/>
                              </a:rPr>
                              <m:t>0,202×</m:t>
                            </m:r>
                            <m:r>
                              <a:rPr lang="nl-NL" sz="2800" i="1">
                                <a:solidFill>
                                  <a:srgbClr val="1EBCC5"/>
                                </a:solidFill>
                                <a:latin typeface="Cambria Math" panose="02040503050406030204" pitchFamily="18" charset="0"/>
                                <a:ea typeface="Arial Unicode MS"/>
                                <a:cs typeface="Times New Roman" panose="02020603050405020304" pitchFamily="18" charset="0"/>
                              </a:rPr>
                              <m:t>77,5</m:t>
                            </m:r>
                          </m:e>
                          <m:sup>
                            <m:r>
                              <a:rPr lang="nl-NL" sz="2800" i="1">
                                <a:latin typeface="Cambria Math" panose="02040503050406030204" pitchFamily="18" charset="0"/>
                                <a:ea typeface="Arial Unicode MS"/>
                                <a:cs typeface="Times New Roman" panose="02020603050405020304" pitchFamily="18" charset="0"/>
                              </a:rPr>
                              <m:t>0,425</m:t>
                            </m:r>
                          </m:sup>
                        </m:sSup>
                        <m:r>
                          <a:rPr lang="nl-NL" sz="2800" i="1">
                            <a:latin typeface="Cambria Math" panose="02040503050406030204" pitchFamily="18" charset="0"/>
                            <a:ea typeface="Arial Unicode MS"/>
                            <a:cs typeface="Times New Roman" panose="02020603050405020304" pitchFamily="18" charset="0"/>
                          </a:rPr>
                          <m:t>×</m:t>
                        </m:r>
                        <m:sSup>
                          <m:sSupPr>
                            <m:ctrlPr>
                              <a:rPr lang="nl-NL" sz="2800" i="1">
                                <a:latin typeface="Cambria Math" panose="02040503050406030204" pitchFamily="18" charset="0"/>
                                <a:ea typeface="Arial Unicode MS"/>
                                <a:cs typeface="Times New Roman" panose="02020603050405020304" pitchFamily="18" charset="0"/>
                              </a:rPr>
                            </m:ctrlPr>
                          </m:sSupPr>
                          <m:e>
                            <m:r>
                              <a:rPr lang="nl-NL" sz="2800" i="1">
                                <a:solidFill>
                                  <a:srgbClr val="1EBCC5"/>
                                </a:solidFill>
                                <a:latin typeface="Cambria Math" panose="02040503050406030204" pitchFamily="18" charset="0"/>
                                <a:ea typeface="Arial Unicode MS"/>
                                <a:cs typeface="Times New Roman" panose="02020603050405020304" pitchFamily="18" charset="0"/>
                              </a:rPr>
                              <m:t>1,74</m:t>
                            </m:r>
                          </m:e>
                          <m:sup>
                            <m:r>
                              <a:rPr lang="nl-NL" sz="2800" i="1">
                                <a:latin typeface="Cambria Math" panose="02040503050406030204" pitchFamily="18" charset="0"/>
                                <a:ea typeface="Arial Unicode MS"/>
                                <a:cs typeface="Times New Roman" panose="02020603050405020304" pitchFamily="18" charset="0"/>
                              </a:rPr>
                              <m:t>0,725</m:t>
                            </m:r>
                          </m:sup>
                        </m:sSup>
                      </m:e>
                    </m:d>
                    <m:r>
                      <a:rPr lang="nl-NL" sz="2800" b="0" i="1" smtClean="0">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b="0" i="1" smtClean="0">
                        <a:solidFill>
                          <a:schemeClr val="bg1">
                            <a:lumMod val="50000"/>
                          </a:schemeClr>
                        </a:solidFill>
                        <a:latin typeface="Cambria Math" panose="02040503050406030204" pitchFamily="18" charset="0"/>
                        <a:ea typeface="Arial Unicode MS"/>
                        <a:cs typeface="Times New Roman" panose="02020603050405020304" pitchFamily="18" charset="0"/>
                      </a:rPr>
                      <m:t>𝑚</m:t>
                    </m:r>
                    <m:r>
                      <a:rPr lang="nl-NL" sz="2800" b="0" i="1" baseline="30000" smtClean="0">
                        <a:solidFill>
                          <a:schemeClr val="bg1">
                            <a:lumMod val="50000"/>
                          </a:schemeClr>
                        </a:solidFill>
                        <a:latin typeface="Cambria Math" panose="02040503050406030204" pitchFamily="18" charset="0"/>
                        <a:ea typeface="Arial Unicode MS"/>
                        <a:cs typeface="Times New Roman" panose="02020603050405020304" pitchFamily="18" charset="0"/>
                      </a:rPr>
                      <m:t>2</m:t>
                    </m:r>
                    <m:r>
                      <a:rPr lang="nl-NL" sz="2800" b="0" i="1" smtClean="0">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i="1">
                        <a:solidFill>
                          <a:schemeClr val="bg1">
                            <a:lumMod val="50000"/>
                          </a:schemeClr>
                        </a:solidFill>
                        <a:latin typeface="Cambria Math" panose="02040503050406030204" pitchFamily="18" charset="0"/>
                        <a:cs typeface="Times New Roman" panose="02020603050405020304" pitchFamily="18" charset="0"/>
                      </a:rPr>
                      <m:t> ×∆</m:t>
                    </m:r>
                    <m:r>
                      <a:rPr lang="nl-NL" sz="2800" i="1" dirty="0">
                        <a:latin typeface="Cambria Math" panose="02040503050406030204" pitchFamily="18" charset="0"/>
                        <a:ea typeface="Cambria Math" panose="02040503050406030204" pitchFamily="18" charset="0"/>
                      </a:rPr>
                      <m:t>𝑡</m:t>
                    </m:r>
                    <m:r>
                      <a:rPr lang="nl-NL" sz="2800" i="1" dirty="0">
                        <a:latin typeface="Cambria Math" panose="02040503050406030204" pitchFamily="18" charset="0"/>
                        <a:ea typeface="Cambria Math" panose="02040503050406030204" pitchFamily="18" charset="0"/>
                      </a:rPr>
                      <m:t> [</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dirty="0">
                        <a:solidFill>
                          <a:schemeClr val="bg1">
                            <a:lumMod val="50000"/>
                          </a:schemeClr>
                        </a:solidFill>
                        <a:latin typeface="Cambria Math" panose="02040503050406030204" pitchFamily="18" charset="0"/>
                        <a:ea typeface="Cambria Math" panose="02040503050406030204" pitchFamily="18" charset="0"/>
                      </a:rPr>
                      <m:t>]</m:t>
                    </m:r>
                  </m:oMath>
                </a14:m>
                <a:endParaRPr lang="nl-NL" sz="2800"/>
              </a:p>
              <a:p>
                <a:pPr marL="901700" indent="-901700">
                  <a:lnSpc>
                    <a:spcPct val="120000"/>
                  </a:lnSpc>
                  <a:buFont typeface="+mj-lt"/>
                  <a:buAutoNum type="arabicPeriod" startAt="39"/>
                </a:pPr>
                <a14:m>
                  <m:oMath xmlns:m="http://schemas.openxmlformats.org/officeDocument/2006/math">
                    <m:r>
                      <a:rPr lang="nl-NL" sz="2800" i="1" dirty="0" smtClean="0">
                        <a:latin typeface="Cambria Math" panose="02040503050406030204" pitchFamily="18" charset="0"/>
                        <a:ea typeface="Cambria Math" panose="02040503050406030204" pitchFamily="18" charset="0"/>
                      </a:rPr>
                      <m:t>∆</m:t>
                    </m:r>
                    <m:sSub>
                      <m:sSubPr>
                        <m:ctrlPr>
                          <a:rPr lang="nl-NL" sz="2800" i="1" dirty="0" smtClean="0">
                            <a:latin typeface="Cambria Math" panose="02040503050406030204" pitchFamily="18" charset="0"/>
                            <a:ea typeface="Cambria Math" panose="02040503050406030204" pitchFamily="18" charset="0"/>
                          </a:rPr>
                        </m:ctrlPr>
                      </m:sSubPr>
                      <m:e>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𝑝𝑒𝑟𝑠𝑜𝑛𝑠</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a:rPr lang="nl-NL" sz="2800" i="1" dirty="0">
                        <a:latin typeface="Cambria Math" panose="02040503050406030204" pitchFamily="18" charset="0"/>
                      </a:rPr>
                      <m:t>=</m:t>
                    </m:r>
                    <m:r>
                      <a:rPr lang="nl-NL" sz="2800" i="1" dirty="0" smtClean="0">
                        <a:solidFill>
                          <a:schemeClr val="accent5"/>
                        </a:solidFill>
                        <a:latin typeface="Cambria Math" panose="02040503050406030204" pitchFamily="18" charset="0"/>
                      </a:rPr>
                      <m:t>𝑁𝑝</m:t>
                    </m:r>
                    <m:r>
                      <a:rPr lang="nl-NL" sz="2800" i="1" dirty="0">
                        <a:latin typeface="Cambria Math" panose="02040503050406030204" pitchFamily="18" charset="0"/>
                      </a:rPr>
                      <m:t>×</m:t>
                    </m:r>
                    <m:r>
                      <a:rPr lang="nl-NL" sz="2800" b="0" i="1" dirty="0" smtClean="0">
                        <a:solidFill>
                          <a:srgbClr val="1EBCC5"/>
                        </a:solidFill>
                        <a:latin typeface="Cambria Math" panose="02040503050406030204" pitchFamily="18" charset="0"/>
                      </a:rPr>
                      <m:t>61</m:t>
                    </m:r>
                    <m:r>
                      <a:rPr lang="nl-NL" sz="2800" b="0" i="1" dirty="0" smtClean="0">
                        <a:latin typeface="Cambria Math" panose="02040503050406030204" pitchFamily="18" charset="0"/>
                      </a:rPr>
                      <m:t> </m:t>
                    </m:r>
                    <m:r>
                      <a:rPr lang="nl-NL" sz="2800" i="1" smtClean="0">
                        <a:solidFill>
                          <a:schemeClr val="bg1">
                            <a:lumMod val="50000"/>
                          </a:schemeClr>
                        </a:solidFill>
                        <a:latin typeface="Cambria Math" panose="02040503050406030204" pitchFamily="18" charset="0"/>
                        <a:cs typeface="Times New Roman" panose="02020603050405020304" pitchFamily="18" charset="0"/>
                      </a:rPr>
                      <m:t>[</m:t>
                    </m:r>
                    <m:r>
                      <a:rPr lang="nl-NL" sz="2800" i="1" smtClean="0">
                        <a:solidFill>
                          <a:schemeClr val="bg1">
                            <a:lumMod val="50000"/>
                          </a:schemeClr>
                        </a:solidFill>
                        <a:latin typeface="Cambria Math" panose="02040503050406030204" pitchFamily="18" charset="0"/>
                        <a:cs typeface="Times New Roman" panose="02020603050405020304" pitchFamily="18" charset="0"/>
                      </a:rPr>
                      <m:t>𝑊</m:t>
                    </m:r>
                    <m:r>
                      <a:rPr lang="nl-NL" sz="2800" i="1" smtClean="0">
                        <a:solidFill>
                          <a:schemeClr val="bg1">
                            <a:lumMod val="50000"/>
                          </a:schemeClr>
                        </a:solidFill>
                        <a:latin typeface="Cambria Math" panose="02040503050406030204" pitchFamily="18" charset="0"/>
                        <a:cs typeface="Times New Roman" panose="02020603050405020304" pitchFamily="18" charset="0"/>
                      </a:rPr>
                      <m:t>] ×∆</m:t>
                    </m:r>
                    <m:r>
                      <a:rPr lang="nl-NL" sz="2800" i="1" dirty="0">
                        <a:latin typeface="Cambria Math" panose="02040503050406030204" pitchFamily="18" charset="0"/>
                        <a:ea typeface="Cambria Math" panose="02040503050406030204" pitchFamily="18" charset="0"/>
                      </a:rPr>
                      <m:t>𝑡</m:t>
                    </m:r>
                    <m:r>
                      <a:rPr lang="nl-NL" sz="2800" i="1" dirty="0">
                        <a:latin typeface="Cambria Math" panose="02040503050406030204" pitchFamily="18" charset="0"/>
                        <a:ea typeface="Cambria Math" panose="02040503050406030204" pitchFamily="18" charset="0"/>
                      </a:rPr>
                      <m:t> [</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m:t>, </m:t>
                    </m:r>
                    <m:r>
                      <m:rPr>
                        <m:nor/>
                      </m:rPr>
                      <a:rPr lang="nl-NL" sz="2800" dirty="0"/>
                      <m:t>is</m:t>
                    </m:r>
                    <m:r>
                      <m:rPr>
                        <m:nor/>
                      </m:rPr>
                      <a:rPr lang="nl-NL" sz="2800" dirty="0"/>
                      <m:t> </m:t>
                    </m:r>
                    <m:r>
                      <m:rPr>
                        <m:nor/>
                      </m:rPr>
                      <a:rPr lang="nl-NL" sz="2800" dirty="0"/>
                      <m:t>the</m:t>
                    </m:r>
                    <m:r>
                      <m:rPr>
                        <m:nor/>
                      </m:rPr>
                      <a:rPr lang="nl-NL" sz="2800" dirty="0"/>
                      <m:t> </m:t>
                    </m:r>
                    <m:r>
                      <m:rPr>
                        <m:nor/>
                      </m:rPr>
                      <a:rPr lang="nl-NL" sz="2800" dirty="0"/>
                      <m:t>internal</m:t>
                    </m:r>
                    <m:r>
                      <m:rPr>
                        <m:nor/>
                      </m:rPr>
                      <a:rPr lang="nl-NL" sz="2800" dirty="0"/>
                      <m:t> </m:t>
                    </m:r>
                    <m:r>
                      <m:rPr>
                        <m:nor/>
                      </m:rPr>
                      <a:rPr lang="nl-NL" sz="2800" dirty="0"/>
                      <m:t>heat</m:t>
                    </m:r>
                    <m:r>
                      <m:rPr>
                        <m:nor/>
                      </m:rPr>
                      <a:rPr lang="nl-NL" sz="2800" dirty="0"/>
                      <m:t> </m:t>
                    </m:r>
                    <m:r>
                      <m:rPr>
                        <m:nor/>
                      </m:rPr>
                      <a:rPr lang="nl-NL" sz="2800" dirty="0"/>
                      <m:t>gain</m:t>
                    </m:r>
                    <m:r>
                      <m:rPr>
                        <m:nor/>
                      </m:rPr>
                      <a:rPr lang="nl-NL" sz="2800" dirty="0"/>
                      <m:t> </m:t>
                    </m:r>
                    <m:r>
                      <m:rPr>
                        <m:nor/>
                      </m:rPr>
                      <a:rPr lang="nl-NL" sz="2800" dirty="0"/>
                      <m:t>from</m:t>
                    </m:r>
                    <m:r>
                      <m:rPr>
                        <m:nor/>
                      </m:rPr>
                      <a:rPr lang="nl-NL" sz="2800" dirty="0"/>
                      <m:t> </m:t>
                    </m:r>
                    <m:r>
                      <m:rPr>
                        <m:nor/>
                      </m:rPr>
                      <a:rPr lang="nl-NL" sz="2800" dirty="0"/>
                      <m:t>persons</m:t>
                    </m:r>
                    <m:r>
                      <m:rPr>
                        <m:nor/>
                      </m:rPr>
                      <a:rPr lang="nl-NL" sz="2800" dirty="0"/>
                      <m:t> </m:t>
                    </m:r>
                    <m:r>
                      <m:rPr>
                        <m:nor/>
                      </m:rPr>
                      <a:rPr lang="nl-NL" sz="2800" b="0" i="0" dirty="0" smtClean="0"/>
                      <m:t>from</m:t>
                    </m:r>
                    <m:r>
                      <m:rPr>
                        <m:nor/>
                      </m:rPr>
                      <a:rPr lang="nl-NL" sz="2800" b="0" i="0" dirty="0" smtClean="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l="-522"/>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noAutofit/>
          </a:bodyPr>
          <a:lstStyle/>
          <a:p>
            <a:r>
              <a:rPr lang="nl-NL" sz="6600" err="1"/>
              <a:t>Estimating</a:t>
            </a:r>
            <a:r>
              <a:rPr lang="nl-NL" sz="6600"/>
              <a:t> </a:t>
            </a:r>
            <a:r>
              <a:rPr lang="nl-NL" sz="6600" err="1"/>
              <a:t>internal</a:t>
            </a:r>
            <a:r>
              <a:rPr lang="nl-NL" sz="6600"/>
              <a:t> heat </a:t>
            </a:r>
            <a:r>
              <a:rPr lang="nl-NL" sz="6600" err="1"/>
              <a:t>contribution</a:t>
            </a:r>
            <a:r>
              <a:rPr lang="nl-NL" sz="6600"/>
              <a:t> </a:t>
            </a:r>
            <a:r>
              <a:rPr lang="nl-NL" sz="6600" err="1"/>
              <a:t>from</a:t>
            </a:r>
            <a:r>
              <a:rPr lang="nl-NL" sz="6600"/>
              <a:t> </a:t>
            </a:r>
            <a:r>
              <a:rPr lang="nl-NL" sz="6600" err="1"/>
              <a:t>occupants</a:t>
            </a:r>
            <a:endParaRPr lang="nl-NL" sz="6600"/>
          </a:p>
        </p:txBody>
      </p:sp>
    </p:spTree>
    <p:extLst>
      <p:ext uri="{BB962C8B-B14F-4D97-AF65-F5344CB8AC3E}">
        <p14:creationId xmlns:p14="http://schemas.microsoft.com/office/powerpoint/2010/main" val="374934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22A48E-F794-4F69-B460-E72F0504A225}"/>
              </a:ext>
            </a:extLst>
          </p:cNvPr>
          <p:cNvGraphicFramePr>
            <a:graphicFrameLocks noGrp="1"/>
          </p:cNvGraphicFramePr>
          <p:nvPr>
            <p:ph idx="1"/>
            <p:extLst>
              <p:ext uri="{D42A27DB-BD31-4B8C-83A1-F6EECF244321}">
                <p14:modId xmlns:p14="http://schemas.microsoft.com/office/powerpoint/2010/main" val="4160522342"/>
              </p:ext>
            </p:extLst>
          </p:nvPr>
        </p:nvGraphicFramePr>
        <p:xfrm>
          <a:off x="1209085" y="5954879"/>
          <a:ext cx="21053017" cy="4273438"/>
        </p:xfrm>
        <a:graphic>
          <a:graphicData uri="http://schemas.openxmlformats.org/drawingml/2006/table">
            <a:tbl>
              <a:tblPr firstRow="1">
                <a:tableStyleId>{5C22544A-7EE6-4342-B048-85BDC9FD1C3A}</a:tableStyleId>
              </a:tblPr>
              <a:tblGrid>
                <a:gridCol w="2639015">
                  <a:extLst>
                    <a:ext uri="{9D8B030D-6E8A-4147-A177-3AD203B41FA5}">
                      <a16:colId xmlns:a16="http://schemas.microsoft.com/office/drawing/2014/main" val="2315886820"/>
                    </a:ext>
                  </a:extLst>
                </a:gridCol>
                <a:gridCol w="2476500">
                  <a:extLst>
                    <a:ext uri="{9D8B030D-6E8A-4147-A177-3AD203B41FA5}">
                      <a16:colId xmlns:a16="http://schemas.microsoft.com/office/drawing/2014/main" val="3132508027"/>
                    </a:ext>
                  </a:extLst>
                </a:gridCol>
                <a:gridCol w="3543300">
                  <a:extLst>
                    <a:ext uri="{9D8B030D-6E8A-4147-A177-3AD203B41FA5}">
                      <a16:colId xmlns:a16="http://schemas.microsoft.com/office/drawing/2014/main" val="4279049602"/>
                    </a:ext>
                  </a:extLst>
                </a:gridCol>
                <a:gridCol w="1924050">
                  <a:extLst>
                    <a:ext uri="{9D8B030D-6E8A-4147-A177-3AD203B41FA5}">
                      <a16:colId xmlns:a16="http://schemas.microsoft.com/office/drawing/2014/main" val="1826251564"/>
                    </a:ext>
                  </a:extLst>
                </a:gridCol>
                <a:gridCol w="2057400">
                  <a:extLst>
                    <a:ext uri="{9D8B030D-6E8A-4147-A177-3AD203B41FA5}">
                      <a16:colId xmlns:a16="http://schemas.microsoft.com/office/drawing/2014/main" val="2414130488"/>
                    </a:ext>
                  </a:extLst>
                </a:gridCol>
                <a:gridCol w="2628900">
                  <a:extLst>
                    <a:ext uri="{9D8B030D-6E8A-4147-A177-3AD203B41FA5}">
                      <a16:colId xmlns:a16="http://schemas.microsoft.com/office/drawing/2014/main" val="1809450552"/>
                    </a:ext>
                  </a:extLst>
                </a:gridCol>
                <a:gridCol w="1581150">
                  <a:extLst>
                    <a:ext uri="{9D8B030D-6E8A-4147-A177-3AD203B41FA5}">
                      <a16:colId xmlns:a16="http://schemas.microsoft.com/office/drawing/2014/main" val="2841120949"/>
                    </a:ext>
                  </a:extLst>
                </a:gridCol>
                <a:gridCol w="2457450">
                  <a:extLst>
                    <a:ext uri="{9D8B030D-6E8A-4147-A177-3AD203B41FA5}">
                      <a16:colId xmlns:a16="http://schemas.microsoft.com/office/drawing/2014/main" val="1578355353"/>
                    </a:ext>
                  </a:extLst>
                </a:gridCol>
                <a:gridCol w="1745252">
                  <a:extLst>
                    <a:ext uri="{9D8B030D-6E8A-4147-A177-3AD203B41FA5}">
                      <a16:colId xmlns:a16="http://schemas.microsoft.com/office/drawing/2014/main" val="2774752839"/>
                    </a:ext>
                  </a:extLst>
                </a:gridCol>
              </a:tblGrid>
              <a:tr h="1188871">
                <a:tc>
                  <a:txBody>
                    <a:bodyPr/>
                    <a:lstStyle/>
                    <a:p>
                      <a:pPr algn="l" fontAlgn="b"/>
                      <a:r>
                        <a:rPr lang="nl-NL" sz="3600" b="1" i="0" u="none" strike="noStrike" err="1">
                          <a:solidFill>
                            <a:schemeClr val="bg1"/>
                          </a:solidFill>
                          <a:effectLst/>
                          <a:latin typeface="Roboto" panose="020B0604020202020204" charset="0"/>
                          <a:ea typeface="Roboto" panose="020B0604020202020204" charset="0"/>
                        </a:rPr>
                        <a:t>Occupancy</a:t>
                      </a:r>
                      <a:endParaRPr lang="nl-NL" sz="3600" b="1" i="0" u="none" strike="noStrike">
                        <a:solidFill>
                          <a:schemeClr val="bg1"/>
                        </a:solidFill>
                        <a:effectLst/>
                        <a:latin typeface="Roboto" panose="020B0604020202020204" charset="0"/>
                        <a:ea typeface="Roboto" panose="020B0604020202020204"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Activity</a:t>
                      </a:r>
                      <a:r>
                        <a:rPr lang="nl-NL" sz="3600" b="1" i="0" u="none" strike="noStrike" baseline="30000">
                          <a:solidFill>
                            <a:schemeClr val="bg1"/>
                          </a:solidFill>
                          <a:effectLst/>
                          <a:latin typeface="Roboto" panose="020B0604020202020204" charset="0"/>
                          <a:ea typeface="Roboto" panose="020B0604020202020204" charset="0"/>
                        </a:rPr>
                        <a:t>3)</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err="1">
                          <a:solidFill>
                            <a:schemeClr val="bg1"/>
                          </a:solidFill>
                          <a:effectLst/>
                          <a:latin typeface="Roboto" panose="020B0604020202020204" charset="0"/>
                          <a:ea typeface="Roboto" panose="020B0604020202020204" charset="0"/>
                        </a:rPr>
                        <a:t>Metabolic</a:t>
                      </a:r>
                      <a:r>
                        <a:rPr lang="nl-NL" sz="3600" b="1" i="0" u="none" strike="noStrike">
                          <a:solidFill>
                            <a:schemeClr val="bg1"/>
                          </a:solidFill>
                          <a:effectLst/>
                          <a:latin typeface="Roboto" panose="020B0604020202020204" charset="0"/>
                          <a:ea typeface="Roboto" panose="020B0604020202020204" charset="0"/>
                        </a:rPr>
                        <a:t> rate</a:t>
                      </a:r>
                      <a:r>
                        <a:rPr lang="nl-NL" sz="3600" b="1" i="0" u="none" strike="noStrike" baseline="30000">
                          <a:solidFill>
                            <a:schemeClr val="bg1"/>
                          </a:solidFill>
                          <a:effectLst/>
                          <a:latin typeface="Roboto" panose="020B0604020202020204" charset="0"/>
                          <a:ea typeface="Roboto" panose="020B0604020202020204" charset="0"/>
                        </a:rPr>
                        <a:t>3)</a:t>
                      </a:r>
                      <a:r>
                        <a:rPr lang="nl-NL" sz="3600" b="1" i="0" u="none" strike="noStrike">
                          <a:solidFill>
                            <a:schemeClr val="bg1"/>
                          </a:solidFill>
                          <a:effectLst/>
                          <a:latin typeface="Roboto" panose="020B0604020202020204" charset="0"/>
                          <a:ea typeface="Roboto" panose="020B0604020202020204" charset="0"/>
                        </a:rPr>
                        <a:t> [W/m</a:t>
                      </a:r>
                      <a:r>
                        <a:rPr lang="nl-NL" sz="3600" b="1" i="0" u="none" strike="noStrike" baseline="30000">
                          <a:solidFill>
                            <a:schemeClr val="bg1"/>
                          </a:solidFill>
                          <a:effectLst/>
                          <a:latin typeface="Roboto" panose="020B0604020202020204" charset="0"/>
                          <a:ea typeface="Roboto" panose="020B0604020202020204" charset="0"/>
                        </a:rPr>
                        <a:t>2</a:t>
                      </a:r>
                      <a:r>
                        <a:rPr lang="nl-NL" sz="3600" b="1" i="0" u="none" strike="noStrike">
                          <a:solidFill>
                            <a:schemeClr val="bg1"/>
                          </a:solidFill>
                          <a:effectLst/>
                          <a:latin typeface="Roboto" panose="020B0604020202020204" charset="0"/>
                          <a:ea typeface="Roboto" panose="020B0604020202020204" charset="0"/>
                        </a:rPr>
                        <a:t>]</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Height</a:t>
                      </a:r>
                      <a:r>
                        <a:rPr lang="nl-NL" sz="3600" b="1" i="0" u="none" strike="noStrike" baseline="30000">
                          <a:solidFill>
                            <a:schemeClr val="bg1"/>
                          </a:solidFill>
                          <a:effectLst/>
                          <a:latin typeface="Roboto" panose="020B0604020202020204" charset="0"/>
                          <a:ea typeface="Roboto" panose="020B0604020202020204" charset="0"/>
                        </a:rPr>
                        <a:t>1)</a:t>
                      </a:r>
                      <a:r>
                        <a:rPr lang="nl-NL" sz="3600" b="1" i="0" u="none" strike="noStrike">
                          <a:solidFill>
                            <a:schemeClr val="bg1"/>
                          </a:solidFill>
                          <a:effectLst/>
                          <a:latin typeface="Roboto" panose="020B0604020202020204" charset="0"/>
                          <a:ea typeface="Roboto" panose="020B0604020202020204" charset="0"/>
                        </a:rPr>
                        <a:t> [m]</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Weight</a:t>
                      </a:r>
                      <a:r>
                        <a:rPr lang="nl-NL" sz="3600" b="1" i="0" u="none" strike="noStrike" baseline="30000">
                          <a:solidFill>
                            <a:schemeClr val="bg1"/>
                          </a:solidFill>
                          <a:effectLst/>
                          <a:latin typeface="Roboto" panose="020B0604020202020204" charset="0"/>
                          <a:ea typeface="Roboto" panose="020B0604020202020204" charset="0"/>
                        </a:rPr>
                        <a:t>1)</a:t>
                      </a:r>
                      <a:r>
                        <a:rPr lang="nl-NL" sz="3600" b="1" i="0" u="none" strike="noStrike">
                          <a:solidFill>
                            <a:schemeClr val="bg1"/>
                          </a:solidFill>
                          <a:effectLst/>
                          <a:latin typeface="Roboto" panose="020B0604020202020204" charset="0"/>
                          <a:ea typeface="Roboto" panose="020B0604020202020204" charset="0"/>
                        </a:rPr>
                        <a:t> [kg]</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A</a:t>
                      </a:r>
                      <a:r>
                        <a:rPr lang="nl-NL" sz="3600" b="1" i="0" u="none" strike="noStrike" baseline="-25000">
                          <a:solidFill>
                            <a:schemeClr val="bg1"/>
                          </a:solidFill>
                          <a:effectLst/>
                          <a:latin typeface="Roboto" panose="020B0604020202020204" charset="0"/>
                          <a:ea typeface="Roboto" panose="020B0604020202020204" charset="0"/>
                        </a:rPr>
                        <a:t>body</a:t>
                      </a:r>
                      <a:r>
                        <a:rPr lang="nl-NL" sz="3600" b="1" i="0" u="none" strike="noStrike" baseline="30000">
                          <a:solidFill>
                            <a:schemeClr val="bg1"/>
                          </a:solidFill>
                          <a:effectLst/>
                          <a:latin typeface="Roboto" panose="020B0604020202020204" charset="0"/>
                          <a:ea typeface="Roboto" panose="020B0604020202020204" charset="0"/>
                        </a:rPr>
                        <a:t>2)</a:t>
                      </a:r>
                      <a:r>
                        <a:rPr lang="nl-NL" sz="3600" b="1" i="0" u="none" strike="noStrike">
                          <a:solidFill>
                            <a:schemeClr val="bg1"/>
                          </a:solidFill>
                          <a:effectLst/>
                          <a:latin typeface="Roboto" panose="020B0604020202020204" charset="0"/>
                          <a:ea typeface="Roboto" panose="020B0604020202020204" charset="0"/>
                        </a:rPr>
                        <a:t> [m</a:t>
                      </a:r>
                      <a:r>
                        <a:rPr lang="nl-NL" sz="3600" b="1" i="0" u="none" strike="noStrike" baseline="30000">
                          <a:solidFill>
                            <a:schemeClr val="bg1"/>
                          </a:solidFill>
                          <a:effectLst/>
                          <a:latin typeface="Roboto" panose="020B0604020202020204" charset="0"/>
                          <a:ea typeface="Roboto" panose="020B0604020202020204" charset="0"/>
                        </a:rPr>
                        <a:t>2</a:t>
                      </a:r>
                      <a:r>
                        <a:rPr lang="nl-NL" sz="3600" b="1" i="0" u="none" strike="noStrike">
                          <a:solidFill>
                            <a:schemeClr val="bg1"/>
                          </a:solidFill>
                          <a:effectLst/>
                          <a:latin typeface="Roboto" panose="020B0604020202020204" charset="0"/>
                          <a:ea typeface="Roboto" panose="020B0604020202020204" charset="0"/>
                        </a:rPr>
                        <a:t>]</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Power [W]</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Duration</a:t>
                      </a:r>
                      <a:r>
                        <a:rPr lang="nl-NL" sz="3600" b="1" i="0" u="none" strike="noStrike" baseline="30000">
                          <a:solidFill>
                            <a:schemeClr val="bg1"/>
                          </a:solidFill>
                          <a:effectLst/>
                          <a:latin typeface="Roboto" panose="020B0604020202020204" charset="0"/>
                          <a:ea typeface="Roboto" panose="020B0604020202020204" charset="0"/>
                        </a:rPr>
                        <a:t>4)</a:t>
                      </a:r>
                      <a:r>
                        <a:rPr lang="nl-NL" sz="3600" b="1" i="0" u="none" strike="noStrike">
                          <a:solidFill>
                            <a:schemeClr val="bg1"/>
                          </a:solidFill>
                          <a:effectLst/>
                          <a:latin typeface="Roboto" panose="020B0604020202020204" charset="0"/>
                          <a:ea typeface="Roboto" panose="020B0604020202020204" charset="0"/>
                        </a:rPr>
                        <a:t> [h]</a:t>
                      </a: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l" fontAlgn="b"/>
                      <a:r>
                        <a:rPr lang="nl-NL" sz="3600" b="1" i="0" u="none" strike="noStrike">
                          <a:solidFill>
                            <a:schemeClr val="bg1"/>
                          </a:solidFill>
                          <a:effectLst/>
                          <a:latin typeface="Roboto" panose="020B0604020202020204" charset="0"/>
                          <a:ea typeface="Roboto" panose="020B0604020202020204" charset="0"/>
                        </a:rPr>
                        <a:t>Heat [MJ/d]</a:t>
                      </a:r>
                    </a:p>
                  </a:txBody>
                  <a:tcPr marL="137160" marR="137160" marT="137160" marB="137160">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8435161"/>
                  </a:ext>
                </a:extLst>
              </a:tr>
              <a:tr h="517135">
                <a:tc>
                  <a:txBody>
                    <a:bodyPr/>
                    <a:lstStyle/>
                    <a:p>
                      <a:pPr algn="l" fontAlgn="b"/>
                      <a:r>
                        <a:rPr lang="nl-NL" sz="2800" b="0" i="0" u="none" strike="noStrike">
                          <a:solidFill>
                            <a:srgbClr val="000000"/>
                          </a:solidFill>
                          <a:effectLst/>
                          <a:latin typeface="Roboto" panose="020B0604020202020204" charset="0"/>
                          <a:ea typeface="Roboto" panose="020B0604020202020204" charset="0"/>
                        </a:rPr>
                        <a:t>present</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nl-NL" sz="2800" b="0" i="0" u="none" strike="noStrike">
                          <a:solidFill>
                            <a:srgbClr val="000000"/>
                          </a:solidFill>
                          <a:effectLst/>
                          <a:latin typeface="Roboto" panose="020B0604020202020204" charset="0"/>
                          <a:ea typeface="Roboto" panose="020B0604020202020204" charset="0"/>
                        </a:rPr>
                        <a:t>sleeping</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40</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sng" strike="noStrike">
                          <a:solidFill>
                            <a:srgbClr val="0563C1"/>
                          </a:solidFill>
                          <a:effectLst/>
                          <a:latin typeface="Roboto" panose="020B0604020202020204" charset="0"/>
                          <a:ea typeface="Roboto" panose="020B0604020202020204" charset="0"/>
                          <a:hlinkClick r:id="rId3"/>
                        </a:rPr>
                        <a:t>1,74</a:t>
                      </a:r>
                      <a:endParaRPr lang="nl-NL" sz="2800" b="0" i="0" u="sng" strike="noStrike">
                        <a:solidFill>
                          <a:srgbClr val="0563C1"/>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sng" strike="noStrike">
                          <a:solidFill>
                            <a:srgbClr val="0563C1"/>
                          </a:solidFill>
                          <a:effectLst/>
                          <a:latin typeface="Roboto" panose="020B0604020202020204" charset="0"/>
                          <a:ea typeface="Roboto" panose="020B0604020202020204" charset="0"/>
                          <a:hlinkClick r:id="rId3"/>
                        </a:rPr>
                        <a:t>77,5</a:t>
                      </a:r>
                      <a:endParaRPr lang="nl-NL" sz="2800" b="0" i="0" u="sng" strike="noStrike">
                        <a:solidFill>
                          <a:srgbClr val="0563C1"/>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1,92</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77</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8,6</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2,38</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91622"/>
                  </a:ext>
                </a:extLst>
              </a:tr>
              <a:tr h="517135">
                <a:tc>
                  <a:txBody>
                    <a:bodyPr/>
                    <a:lstStyle/>
                    <a:p>
                      <a:pPr algn="l" fontAlgn="b"/>
                      <a:r>
                        <a:rPr lang="nl-NL" sz="2800" b="0" i="0" u="none" strike="noStrike">
                          <a:solidFill>
                            <a:srgbClr val="000000"/>
                          </a:solidFill>
                          <a:effectLst/>
                          <a:latin typeface="Roboto" panose="020B0604020202020204" charset="0"/>
                          <a:ea typeface="Roboto" panose="020B0604020202020204" charset="0"/>
                        </a:rPr>
                        <a:t>present</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nl-NL" sz="2800" b="0" i="0" u="none" strike="noStrike">
                          <a:solidFill>
                            <a:srgbClr val="000000"/>
                          </a:solidFill>
                          <a:effectLst/>
                          <a:latin typeface="Roboto" panose="020B0604020202020204" charset="0"/>
                          <a:ea typeface="Roboto" panose="020B0604020202020204" charset="0"/>
                        </a:rPr>
                        <a:t>at rest, sitting</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55</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1,74</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77,5</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1,92</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105</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7,7</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2,92</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03666"/>
                  </a:ext>
                </a:extLst>
              </a:tr>
              <a:tr h="749879">
                <a:tc>
                  <a:txBody>
                    <a:bodyPr/>
                    <a:lstStyle/>
                    <a:p>
                      <a:pPr algn="l" fontAlgn="b"/>
                      <a:r>
                        <a:rPr lang="nl-NL" sz="2800" b="0" i="0" u="none" strike="noStrike">
                          <a:solidFill>
                            <a:srgbClr val="000000"/>
                          </a:solidFill>
                          <a:effectLst/>
                          <a:latin typeface="Roboto" panose="020B0604020202020204" charset="0"/>
                          <a:ea typeface="Roboto" panose="020B0604020202020204" charset="0"/>
                        </a:rPr>
                        <a:t>absent</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nl-NL" sz="2800" b="0" i="0" u="none" strike="noStrike">
                        <a:solidFill>
                          <a:srgbClr val="000000"/>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0</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1,74</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77,5</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A6A6A6"/>
                          </a:solidFill>
                          <a:effectLst/>
                          <a:latin typeface="Roboto" panose="020B0604020202020204" charset="0"/>
                          <a:ea typeface="Roboto" panose="020B0604020202020204" charset="0"/>
                        </a:rPr>
                        <a:t>1,92</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0</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7,7</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0,00</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1090753"/>
                  </a:ext>
                </a:extLst>
              </a:tr>
              <a:tr h="749879">
                <a:tc>
                  <a:txBody>
                    <a:bodyPr/>
                    <a:lstStyle/>
                    <a:p>
                      <a:pPr algn="l" fontAlgn="b"/>
                      <a:r>
                        <a:rPr lang="nl-NL" sz="2800" b="0" i="0" u="none" strike="noStrike">
                          <a:solidFill>
                            <a:srgbClr val="000000"/>
                          </a:solidFill>
                          <a:effectLst/>
                          <a:latin typeface="Roboto" panose="020B0604020202020204" charset="0"/>
                          <a:ea typeface="Roboto" panose="020B0604020202020204" charset="0"/>
                        </a:rPr>
                        <a:t>TOTAL</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nl-NL" sz="2800" b="0" i="0" u="none" strike="noStrike">
                        <a:solidFill>
                          <a:srgbClr val="000000"/>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nl-NL" sz="2800" b="0" i="0" u="none" strike="noStrike">
                        <a:solidFill>
                          <a:srgbClr val="000000"/>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nl-NL" sz="2800" b="0" i="0" u="none" strike="noStrike">
                        <a:solidFill>
                          <a:srgbClr val="A6A6A6"/>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nl-NL" sz="2800" b="0" i="0" u="none" strike="noStrike">
                        <a:solidFill>
                          <a:srgbClr val="A6A6A6"/>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nl-NL" sz="2800" b="0" i="0" u="none" strike="noStrike">
                        <a:solidFill>
                          <a:srgbClr val="A6A6A6"/>
                        </a:solidFill>
                        <a:effectLst/>
                        <a:latin typeface="Roboto" panose="020B0604020202020204" charset="0"/>
                        <a:ea typeface="Roboto" panose="020B060402020202020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61</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24,0</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nl-NL" sz="2800" b="0" i="0" u="none" strike="noStrike">
                          <a:solidFill>
                            <a:srgbClr val="000000"/>
                          </a:solidFill>
                          <a:effectLst/>
                          <a:latin typeface="Roboto" panose="020B0604020202020204" charset="0"/>
                          <a:ea typeface="Roboto" panose="020B0604020202020204" charset="0"/>
                        </a:rPr>
                        <a:t>5,29</a:t>
                      </a: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534474"/>
                  </a:ext>
                </a:extLst>
              </a:tr>
            </a:tbl>
          </a:graphicData>
        </a:graphic>
      </p:graphicFrame>
      <p:sp>
        <p:nvSpPr>
          <p:cNvPr id="3" name="Text Placeholder 2">
            <a:extLst>
              <a:ext uri="{FF2B5EF4-FFF2-40B4-BE49-F238E27FC236}">
                <a16:creationId xmlns:a16="http://schemas.microsoft.com/office/drawing/2014/main" id="{D640EA14-2AE6-4ECC-82ED-391C903D7246}"/>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le 3">
            <a:extLst>
              <a:ext uri="{FF2B5EF4-FFF2-40B4-BE49-F238E27FC236}">
                <a16:creationId xmlns:a16="http://schemas.microsoft.com/office/drawing/2014/main" id="{138170A4-382E-4D57-935B-6D32626F4B3E}"/>
              </a:ext>
            </a:extLst>
          </p:cNvPr>
          <p:cNvSpPr>
            <a:spLocks noGrp="1"/>
          </p:cNvSpPr>
          <p:nvPr>
            <p:ph type="title"/>
          </p:nvPr>
        </p:nvSpPr>
        <p:spPr/>
        <p:txBody>
          <a:bodyPr>
            <a:normAutofit/>
          </a:bodyPr>
          <a:lstStyle/>
          <a:p>
            <a:r>
              <a:rPr lang="nl-NL" err="1"/>
              <a:t>Average</a:t>
            </a:r>
            <a:r>
              <a:rPr lang="nl-NL"/>
              <a:t> </a:t>
            </a:r>
            <a:r>
              <a:rPr lang="nl-NL" err="1"/>
              <a:t>contribution</a:t>
            </a:r>
            <a:r>
              <a:rPr lang="nl-NL"/>
              <a:t> </a:t>
            </a:r>
            <a:r>
              <a:rPr lang="nl-NL" err="1"/>
              <a:t>to</a:t>
            </a:r>
            <a:r>
              <a:rPr lang="nl-NL"/>
              <a:t> home </a:t>
            </a:r>
            <a:r>
              <a:rPr lang="nl-NL" err="1"/>
              <a:t>heating</a:t>
            </a:r>
            <a:r>
              <a:rPr lang="nl-NL"/>
              <a:t> of heat </a:t>
            </a:r>
            <a:r>
              <a:rPr lang="nl-NL" err="1"/>
              <a:t>dissipated</a:t>
            </a:r>
            <a:r>
              <a:rPr lang="nl-NL"/>
              <a:t> </a:t>
            </a:r>
            <a:r>
              <a:rPr lang="nl-NL" err="1"/>
              <a:t>by</a:t>
            </a:r>
            <a:r>
              <a:rPr lang="nl-NL"/>
              <a:t> </a:t>
            </a:r>
            <a:r>
              <a:rPr lang="nl-NL" err="1"/>
              <a:t>average</a:t>
            </a:r>
            <a:r>
              <a:rPr lang="nl-NL"/>
              <a:t> </a:t>
            </a:r>
            <a:r>
              <a:rPr lang="nl-NL" err="1"/>
              <a:t>household</a:t>
            </a:r>
            <a:r>
              <a:rPr lang="nl-NL"/>
              <a:t> member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E5533C3-77F0-40EA-A616-DD8271CDCACE}"/>
                  </a:ext>
                </a:extLst>
              </p:cNvPr>
              <p:cNvSpPr txBox="1"/>
              <p:nvPr/>
            </p:nvSpPr>
            <p:spPr>
              <a:xfrm>
                <a:off x="1209085" y="10228317"/>
                <a:ext cx="21029123" cy="2447401"/>
              </a:xfrm>
              <a:prstGeom prst="rect">
                <a:avLst/>
              </a:prstGeom>
              <a:noFill/>
            </p:spPr>
            <p:txBody>
              <a:bodyPr wrap="square" rtlCol="0">
                <a:spAutoFit/>
              </a:bodyPr>
              <a:lstStyle/>
              <a:p>
                <a:pPr marL="0" marR="0" lvl="0" indent="0" algn="l" defTabSz="1828891" rtl="0" eaLnBrk="1" fontAlgn="auto" latinLnBrk="0" hangingPunct="1">
                  <a:spcBef>
                    <a:spcPts val="600"/>
                  </a:spcBef>
                  <a:spcAft>
                    <a:spcPts val="600"/>
                  </a:spcAft>
                  <a:buClrTx/>
                  <a:buSzTx/>
                  <a:buFontTx/>
                  <a:buNone/>
                  <a:tabLst/>
                  <a:defRPr/>
                </a:pPr>
                <a:r>
                  <a:rPr lang="nl-NL">
                    <a:latin typeface="Roboto" panose="020B0604020202020204" charset="0"/>
                    <a:ea typeface="Roboto" panose="020B0604020202020204" charset="0"/>
                  </a:rPr>
                  <a:t>Sources: </a:t>
                </a:r>
                <a:br>
                  <a:rPr lang="nl-NL">
                    <a:latin typeface="Roboto" panose="020B0604020202020204" charset="0"/>
                    <a:ea typeface="Roboto" panose="020B0604020202020204" charset="0"/>
                  </a:rPr>
                </a:br>
                <a:r>
                  <a:rPr lang="nl-NL">
                    <a:latin typeface="Roboto" panose="020B0604020202020204" charset="0"/>
                    <a:ea typeface="Roboto" panose="020B0604020202020204" charset="0"/>
                  </a:rPr>
                  <a:t>1) </a:t>
                </a:r>
                <a:r>
                  <a:rPr lang="nl-NL" sz="1800">
                    <a:effectLst/>
                    <a:latin typeface="Roboto" panose="020B0604020202020204" charset="0"/>
                    <a:ea typeface="Roboto" panose="020B0604020202020204" charset="0"/>
                    <a:cs typeface="Times New Roman" panose="02020603050405020304" pitchFamily="18" charset="0"/>
                  </a:rPr>
                  <a:t>Centraal Bureau voor de Statistiek. (2019). </a:t>
                </a:r>
                <a:r>
                  <a:rPr lang="nl-NL" sz="1800" i="1">
                    <a:effectLst/>
                    <a:latin typeface="Roboto" panose="020B0604020202020204" charset="0"/>
                    <a:ea typeface="Roboto" panose="020B0604020202020204" charset="0"/>
                    <a:cs typeface="Times New Roman" panose="02020603050405020304" pitchFamily="18" charset="0"/>
                  </a:rPr>
                  <a:t>Lengte en gewicht van personen, ondergewicht en overgewicht; vanaf 1981</a:t>
                </a:r>
                <a:r>
                  <a:rPr lang="nl-NL" sz="1800">
                    <a:effectLst/>
                    <a:latin typeface="Roboto" panose="020B0604020202020204" charset="0"/>
                    <a:ea typeface="Roboto" panose="020B0604020202020204" charset="0"/>
                    <a:cs typeface="Times New Roman" panose="02020603050405020304" pitchFamily="18" charset="0"/>
                  </a:rPr>
                  <a:t>. Opgehaald van </a:t>
                </a:r>
                <a:r>
                  <a:rPr lang="nl-NL" sz="1800" err="1">
                    <a:effectLst/>
                    <a:latin typeface="Roboto" panose="020B0604020202020204" charset="0"/>
                    <a:ea typeface="Roboto" panose="020B0604020202020204" charset="0"/>
                    <a:cs typeface="Times New Roman" panose="02020603050405020304" pitchFamily="18" charset="0"/>
                  </a:rPr>
                  <a:t>StatLine</a:t>
                </a:r>
                <a:r>
                  <a:rPr lang="nl-NL" sz="1800">
                    <a:effectLst/>
                    <a:latin typeface="Roboto" panose="020B0604020202020204" charset="0"/>
                    <a:ea typeface="Roboto" panose="020B0604020202020204" charset="0"/>
                    <a:cs typeface="Times New Roman" panose="02020603050405020304" pitchFamily="18" charset="0"/>
                  </a:rPr>
                  <a:t>: </a:t>
                </a:r>
                <a:r>
                  <a:rPr lang="nl-NL" sz="1800">
                    <a:effectLst/>
                    <a:latin typeface="Roboto" panose="020B0604020202020204" charset="0"/>
                    <a:ea typeface="Roboto" panose="020B0604020202020204" charset="0"/>
                    <a:cs typeface="Times New Roman" panose="02020603050405020304" pitchFamily="18" charset="0"/>
                    <a:hlinkClick r:id="rId4"/>
                  </a:rPr>
                  <a:t>https://statline.cbs.nl/Statweb/publication/?DM=SLNL&amp;PA=81565NED&amp;D1=5-6&amp;D2=0&amp;D3=5&amp;D4=0&amp;D5=l&amp;HDR=G1,T&amp;STB=G2,G3,G4&amp;VW=T</a:t>
                </a:r>
                <a:r>
                  <a:rPr lang="nl-NL" sz="1800">
                    <a:effectLst/>
                    <a:latin typeface="Roboto" panose="020B0604020202020204" charset="0"/>
                    <a:ea typeface="Roboto" panose="020B0604020202020204" charset="0"/>
                    <a:cs typeface="Times New Roman" panose="02020603050405020304" pitchFamily="18" charset="0"/>
                  </a:rPr>
                  <a:t> </a:t>
                </a:r>
              </a:p>
              <a:p>
                <a:pPr defTabSz="1828891">
                  <a:spcBef>
                    <a:spcPts val="600"/>
                  </a:spcBef>
                  <a:spcAft>
                    <a:spcPts val="600"/>
                  </a:spcAft>
                  <a:defRPr/>
                </a:pPr>
                <a:r>
                  <a:rPr lang="en-US" sz="1800">
                    <a:effectLst/>
                    <a:latin typeface="Roboto" panose="020B0604020202020204" charset="0"/>
                    <a:ea typeface="Roboto" panose="020B0604020202020204" charset="0"/>
                    <a:cs typeface="Times New Roman" panose="02020603050405020304" pitchFamily="18" charset="0"/>
                  </a:rPr>
                  <a:t>2) DuBois, D., &amp; DuBois, E. (1916). A formula to estimate the approximate surface area if height and weight be known. </a:t>
                </a:r>
                <a:r>
                  <a:rPr lang="en-US" sz="1800" i="1">
                    <a:effectLst/>
                    <a:latin typeface="Roboto" panose="020B0604020202020204" charset="0"/>
                    <a:ea typeface="Roboto" panose="020B0604020202020204" charset="0"/>
                    <a:cs typeface="Times New Roman" panose="02020603050405020304" pitchFamily="18" charset="0"/>
                  </a:rPr>
                  <a:t>Arch Intern Medicine, 17</a:t>
                </a:r>
                <a:r>
                  <a:rPr lang="en-US" sz="1800">
                    <a:effectLst/>
                    <a:latin typeface="Roboto" panose="020B0604020202020204" charset="0"/>
                    <a:ea typeface="Roboto" panose="020B0604020202020204" charset="0"/>
                    <a:cs typeface="Times New Roman" panose="02020603050405020304" pitchFamily="18" charset="0"/>
                  </a:rPr>
                  <a:t>, 863-871.</a:t>
                </a:r>
                <a:br>
                  <a:rPr lang="en-US" sz="1800">
                    <a:effectLst/>
                    <a:latin typeface="Roboto" panose="020B0604020202020204" charset="0"/>
                    <a:ea typeface="Roboto" panose="020B0604020202020204" charset="0"/>
                    <a:cs typeface="Times New Roman" panose="02020603050405020304" pitchFamily="18" charset="0"/>
                  </a:rPr>
                </a:br>
                <a14:m>
                  <m:oMathPara xmlns:m="http://schemas.openxmlformats.org/officeDocument/2006/math">
                    <m:oMathParaPr>
                      <m:jc m:val="left"/>
                    </m:oMathParaPr>
                    <m:oMath xmlns:m="http://schemas.openxmlformats.org/officeDocument/2006/math">
                      <m:sSub>
                        <m:sSubPr>
                          <m:ctrlPr>
                            <a:rPr lang="nl-NL" sz="1800" b="0" i="1" smtClean="0">
                              <a:effectLst/>
                              <a:latin typeface="Cambria Math" panose="02040503050406030204" pitchFamily="18" charset="0"/>
                              <a:cs typeface="Times New Roman" panose="02020603050405020304" pitchFamily="18" charset="0"/>
                            </a:rPr>
                          </m:ctrlPr>
                        </m:sSubPr>
                        <m:e>
                          <m:r>
                            <a:rPr lang="nl-NL" sz="1800" b="0" i="1" smtClean="0">
                              <a:effectLst/>
                              <a:latin typeface="Cambria Math" panose="02040503050406030204" pitchFamily="18" charset="0"/>
                              <a:cs typeface="Times New Roman" panose="02020603050405020304" pitchFamily="18" charset="0"/>
                            </a:rPr>
                            <m:t>𝐴</m:t>
                          </m:r>
                        </m:e>
                        <m:sub>
                          <m:r>
                            <a:rPr lang="nl-NL" sz="1800" b="0" i="1" smtClean="0">
                              <a:effectLst/>
                              <a:latin typeface="Cambria Math" panose="02040503050406030204" pitchFamily="18" charset="0"/>
                              <a:cs typeface="Times New Roman" panose="02020603050405020304" pitchFamily="18" charset="0"/>
                            </a:rPr>
                            <m:t>𝑏𝑜𝑑𝑦</m:t>
                          </m:r>
                        </m:sub>
                      </m:sSub>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𝑚</m:t>
                              </m:r>
                            </m:e>
                            <m:sup>
                              <m:r>
                                <a:rPr lang="nl-NL" sz="1800" i="1">
                                  <a:effectLst/>
                                  <a:latin typeface="Cambria Math" panose="02040503050406030204" pitchFamily="18" charset="0"/>
                                  <a:ea typeface="Arial Unicode MS"/>
                                  <a:cs typeface="Times New Roman" panose="02020603050405020304" pitchFamily="18" charset="0"/>
                                </a:rPr>
                                <m:t>2</m:t>
                              </m:r>
                            </m:sup>
                          </m:sSup>
                        </m:e>
                      </m:d>
                      <m:r>
                        <a:rPr lang="nl-NL" sz="1800" i="1">
                          <a:effectLst/>
                          <a:latin typeface="Cambria Math" panose="02040503050406030204" pitchFamily="18" charset="0"/>
                          <a:ea typeface="Arial Unicode MS"/>
                          <a:cs typeface="Times New Roman" panose="02020603050405020304" pitchFamily="18" charset="0"/>
                        </a:rPr>
                        <m:t>=</m:t>
                      </m:r>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0,202× </m:t>
                          </m:r>
                          <m:r>
                            <a:rPr lang="nl-NL" sz="1800" i="1">
                              <a:effectLst/>
                              <a:latin typeface="Cambria Math" panose="02040503050406030204" pitchFamily="18" charset="0"/>
                              <a:ea typeface="Arial Unicode MS"/>
                              <a:cs typeface="Times New Roman" panose="02020603050405020304" pitchFamily="18" charset="0"/>
                            </a:rPr>
                            <m:t>𝑤𝑒𝑖𝑔h𝑡</m:t>
                          </m:r>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r>
                                <a:rPr lang="nl-NL" sz="1800" i="1">
                                  <a:effectLst/>
                                  <a:latin typeface="Cambria Math" panose="02040503050406030204" pitchFamily="18" charset="0"/>
                                  <a:ea typeface="Arial Unicode MS"/>
                                  <a:cs typeface="Times New Roman" panose="02020603050405020304" pitchFamily="18" charset="0"/>
                                </a:rPr>
                                <m:t>𝑘𝑔</m:t>
                              </m:r>
                            </m:e>
                          </m:d>
                        </m:e>
                        <m:sup>
                          <m:r>
                            <a:rPr lang="nl-NL" sz="1800" i="1">
                              <a:effectLst/>
                              <a:latin typeface="Cambria Math" panose="02040503050406030204" pitchFamily="18" charset="0"/>
                              <a:ea typeface="Arial Unicode MS"/>
                              <a:cs typeface="Times New Roman" panose="02020603050405020304" pitchFamily="18" charset="0"/>
                            </a:rPr>
                            <m:t>0,425</m:t>
                          </m:r>
                        </m:sup>
                      </m:sSup>
                      <m:r>
                        <a:rPr lang="nl-NL" sz="1800" i="1">
                          <a:effectLst/>
                          <a:latin typeface="Cambria Math" panose="02040503050406030204" pitchFamily="18" charset="0"/>
                          <a:ea typeface="Arial Unicode MS"/>
                          <a:cs typeface="Times New Roman" panose="02020603050405020304" pitchFamily="18" charset="0"/>
                        </a:rPr>
                        <m:t>×</m:t>
                      </m:r>
                      <m:sSup>
                        <m:sSupPr>
                          <m:ctrlPr>
                            <a:rPr lang="nl-NL" sz="1800" i="1">
                              <a:effectLst/>
                              <a:latin typeface="Cambria Math" panose="02040503050406030204" pitchFamily="18" charset="0"/>
                              <a:ea typeface="Arial Unicode MS"/>
                              <a:cs typeface="Times New Roman" panose="02020603050405020304" pitchFamily="18" charset="0"/>
                            </a:rPr>
                          </m:ctrlPr>
                        </m:sSupPr>
                        <m:e>
                          <m:r>
                            <a:rPr lang="nl-NL" sz="1800" i="1">
                              <a:effectLst/>
                              <a:latin typeface="Cambria Math" panose="02040503050406030204" pitchFamily="18" charset="0"/>
                              <a:ea typeface="Arial Unicode MS"/>
                              <a:cs typeface="Times New Roman" panose="02020603050405020304" pitchFamily="18" charset="0"/>
                            </a:rPr>
                            <m:t>𝑙𝑒𝑛𝑔𝑡</m:t>
                          </m:r>
                          <m:r>
                            <a:rPr lang="nl-NL" sz="1800" b="0" i="1" smtClean="0">
                              <a:effectLst/>
                              <a:latin typeface="Cambria Math" panose="02040503050406030204" pitchFamily="18" charset="0"/>
                              <a:ea typeface="Arial Unicode MS"/>
                              <a:cs typeface="Times New Roman" panose="02020603050405020304" pitchFamily="18" charset="0"/>
                            </a:rPr>
                            <m:t>h</m:t>
                          </m:r>
                          <m:r>
                            <a:rPr lang="nl-NL" sz="1800" i="1">
                              <a:effectLst/>
                              <a:latin typeface="Cambria Math" panose="02040503050406030204" pitchFamily="18" charset="0"/>
                              <a:ea typeface="Arial Unicode MS"/>
                              <a:cs typeface="Times New Roman" panose="02020603050405020304" pitchFamily="18" charset="0"/>
                            </a:rPr>
                            <m:t> </m:t>
                          </m:r>
                          <m:d>
                            <m:dPr>
                              <m:begChr m:val="["/>
                              <m:endChr m:val="]"/>
                              <m:ctrlPr>
                                <a:rPr lang="nl-NL" sz="1800" i="1">
                                  <a:effectLst/>
                                  <a:latin typeface="Cambria Math" panose="02040503050406030204" pitchFamily="18" charset="0"/>
                                  <a:ea typeface="Arial Unicode MS"/>
                                  <a:cs typeface="Times New Roman" panose="02020603050405020304" pitchFamily="18" charset="0"/>
                                </a:rPr>
                              </m:ctrlPr>
                            </m:dPr>
                            <m:e>
                              <m:r>
                                <a:rPr lang="nl-NL" sz="1800" i="1">
                                  <a:effectLst/>
                                  <a:latin typeface="Cambria Math" panose="02040503050406030204" pitchFamily="18" charset="0"/>
                                  <a:ea typeface="Arial Unicode MS"/>
                                  <a:cs typeface="Times New Roman" panose="02020603050405020304" pitchFamily="18" charset="0"/>
                                </a:rPr>
                                <m:t>𝑚</m:t>
                              </m:r>
                            </m:e>
                          </m:d>
                        </m:e>
                        <m:sup>
                          <m:r>
                            <a:rPr lang="nl-NL" sz="1800" i="1">
                              <a:effectLst/>
                              <a:latin typeface="Cambria Math" panose="02040503050406030204" pitchFamily="18" charset="0"/>
                              <a:ea typeface="Arial Unicode MS"/>
                              <a:cs typeface="Times New Roman" panose="02020603050405020304" pitchFamily="18" charset="0"/>
                            </a:rPr>
                            <m:t>0,725</m:t>
                          </m:r>
                        </m:sup>
                      </m:sSup>
                    </m:oMath>
                  </m:oMathPara>
                </a14:m>
                <a:endParaRPr lang="nl-NL" sz="1800">
                  <a:effectLst/>
                  <a:latin typeface="Roboto" panose="020B0604020202020204" charset="0"/>
                  <a:ea typeface="Roboto" panose="020B0604020202020204" charset="0"/>
                  <a:cs typeface="Times New Roman" panose="02020603050405020304" pitchFamily="18" charset="0"/>
                </a:endParaRPr>
              </a:p>
              <a:p>
                <a:pPr marL="0" marR="0" lvl="0" indent="0" algn="l" defTabSz="1828891" rtl="0" eaLnBrk="1" fontAlgn="auto" latinLnBrk="0" hangingPunct="1">
                  <a:spcBef>
                    <a:spcPts val="600"/>
                  </a:spcBef>
                  <a:spcAft>
                    <a:spcPts val="600"/>
                  </a:spcAft>
                  <a:buClrTx/>
                  <a:buSzTx/>
                  <a:buFontTx/>
                  <a:buNone/>
                  <a:tabLst/>
                  <a:defRPr/>
                </a:pPr>
                <a:r>
                  <a:rPr lang="en-US" sz="1800">
                    <a:effectLst/>
                    <a:latin typeface="Roboto" panose="020B0604020202020204" charset="0"/>
                    <a:ea typeface="Roboto" panose="020B0604020202020204" charset="0"/>
                    <a:cs typeface="Times New Roman" panose="02020603050405020304" pitchFamily="18" charset="0"/>
                  </a:rPr>
                  <a:t>3) ISO. (2004). </a:t>
                </a:r>
                <a:r>
                  <a:rPr lang="en-US" sz="1800" i="1">
                    <a:effectLst/>
                    <a:latin typeface="Roboto" panose="020B0604020202020204" charset="0"/>
                    <a:ea typeface="Roboto" panose="020B0604020202020204" charset="0"/>
                    <a:cs typeface="Times New Roman" panose="02020603050405020304" pitchFamily="18" charset="0"/>
                  </a:rPr>
                  <a:t>Ergonomics of the thermal environment - Determination of metabolic rate (ISO 8996:2004).</a:t>
                </a:r>
                <a:r>
                  <a:rPr lang="en-US" sz="1800">
                    <a:effectLst/>
                    <a:latin typeface="Roboto" panose="020B0604020202020204" charset="0"/>
                    <a:ea typeface="Roboto" panose="020B0604020202020204" charset="0"/>
                    <a:cs typeface="Times New Roman" panose="02020603050405020304" pitchFamily="18" charset="0"/>
                  </a:rPr>
                  <a:t> </a:t>
                </a:r>
                <a:r>
                  <a:rPr lang="nl-NL" sz="1800">
                    <a:effectLst/>
                    <a:latin typeface="Roboto" panose="020B0604020202020204" charset="0"/>
                    <a:ea typeface="Roboto" panose="020B0604020202020204" charset="0"/>
                    <a:cs typeface="Times New Roman" panose="02020603050405020304" pitchFamily="18" charset="0"/>
                  </a:rPr>
                  <a:t>ISO.</a:t>
                </a:r>
              </a:p>
              <a:p>
                <a:pPr marL="0" marR="0" lvl="0" indent="0" algn="l" defTabSz="1828891" rtl="0" eaLnBrk="1" fontAlgn="auto" latinLnBrk="0" hangingPunct="1">
                  <a:spcBef>
                    <a:spcPts val="0"/>
                  </a:spcBef>
                  <a:spcAft>
                    <a:spcPts val="0"/>
                  </a:spcAft>
                  <a:buClrTx/>
                  <a:buSzTx/>
                  <a:buFontTx/>
                  <a:buNone/>
                  <a:tabLst/>
                  <a:defRPr/>
                </a:pPr>
                <a:r>
                  <a:rPr lang="nl-NL" sz="1800">
                    <a:effectLst/>
                    <a:latin typeface="Roboto" panose="020B0604020202020204" charset="0"/>
                    <a:ea typeface="Roboto" panose="020B0604020202020204" charset="0"/>
                    <a:cs typeface="Times New Roman" panose="02020603050405020304" pitchFamily="18" charset="0"/>
                  </a:rPr>
                  <a:t>4) Sociaal en Cultureel Planbureau. (2019). </a:t>
                </a:r>
                <a:r>
                  <a:rPr lang="nl-NL" sz="1800" i="1">
                    <a:effectLst/>
                    <a:latin typeface="Roboto" panose="020B0604020202020204" charset="0"/>
                    <a:ea typeface="Roboto" panose="020B0604020202020204" charset="0"/>
                    <a:cs typeface="Times New Roman" panose="02020603050405020304" pitchFamily="18" charset="0"/>
                  </a:rPr>
                  <a:t>Tijdsbestedingsonderzoek (TBO)</a:t>
                </a:r>
                <a:r>
                  <a:rPr lang="nl-NL" sz="1800">
                    <a:effectLst/>
                    <a:latin typeface="Roboto" panose="020B0604020202020204" charset="0"/>
                    <a:ea typeface="Roboto" panose="020B0604020202020204" charset="0"/>
                    <a:cs typeface="Times New Roman" panose="02020603050405020304" pitchFamily="18" charset="0"/>
                  </a:rPr>
                  <a:t>. Opgehaald van </a:t>
                </a:r>
                <a:r>
                  <a:rPr lang="nl-NL" sz="1800">
                    <a:effectLst/>
                    <a:latin typeface="Roboto" panose="020B0604020202020204" charset="0"/>
                    <a:ea typeface="Roboto" panose="020B0604020202020204" charset="0"/>
                    <a:cs typeface="Times New Roman" panose="02020603050405020304" pitchFamily="18" charset="0"/>
                    <a:hlinkClick r:id="rId5"/>
                  </a:rPr>
                  <a:t>https://www.scp.nl/Onderzoek/Bronnen/Beknopte_onderzoeksbeschrijvingen/Tijdsbestedingsonderzoek_TBO</a:t>
                </a:r>
                <a:r>
                  <a:rPr lang="nl-NL" sz="1800">
                    <a:effectLst/>
                    <a:latin typeface="Roboto" panose="020B0604020202020204" charset="0"/>
                    <a:ea typeface="Roboto" panose="020B0604020202020204" charset="0"/>
                    <a:cs typeface="Times New Roman" panose="02020603050405020304" pitchFamily="18" charset="0"/>
                  </a:rPr>
                  <a:t> </a:t>
                </a:r>
              </a:p>
            </p:txBody>
          </p:sp>
        </mc:Choice>
        <mc:Fallback xmlns="">
          <p:sp>
            <p:nvSpPr>
              <p:cNvPr id="7" name="TextBox 6">
                <a:extLst>
                  <a:ext uri="{FF2B5EF4-FFF2-40B4-BE49-F238E27FC236}">
                    <a16:creationId xmlns:a16="http://schemas.microsoft.com/office/drawing/2014/main" id="{9E5533C3-77F0-40EA-A616-DD8271CDCACE}"/>
                  </a:ext>
                </a:extLst>
              </p:cNvPr>
              <p:cNvSpPr txBox="1">
                <a:spLocks noRot="1" noChangeAspect="1" noMove="1" noResize="1" noEditPoints="1" noAdjustHandles="1" noChangeArrowheads="1" noChangeShapeType="1" noTextEdit="1"/>
              </p:cNvSpPr>
              <p:nvPr/>
            </p:nvSpPr>
            <p:spPr>
              <a:xfrm>
                <a:off x="1209085" y="10228317"/>
                <a:ext cx="21029123" cy="2447401"/>
              </a:xfrm>
              <a:prstGeom prst="rect">
                <a:avLst/>
              </a:prstGeom>
              <a:blipFill>
                <a:blip r:embed="rId6"/>
                <a:stretch>
                  <a:fillRect l="-232" t="-1247" b="-3242"/>
                </a:stretch>
              </a:blipFill>
            </p:spPr>
            <p:txBody>
              <a:bodyPr/>
              <a:lstStyle/>
              <a:p>
                <a:r>
                  <a:rPr lang="en-US">
                    <a:noFill/>
                  </a:rPr>
                  <a:t> </a:t>
                </a:r>
              </a:p>
            </p:txBody>
          </p:sp>
        </mc:Fallback>
      </mc:AlternateContent>
    </p:spTree>
    <p:extLst>
      <p:ext uri="{BB962C8B-B14F-4D97-AF65-F5344CB8AC3E}">
        <p14:creationId xmlns:p14="http://schemas.microsoft.com/office/powerpoint/2010/main" val="238417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a:bodyPr>
              <a:lstStyle/>
              <a:p>
                <a:pPr marL="901700" indent="-901700">
                  <a:lnSpc>
                    <a:spcPct val="150000"/>
                  </a:lnSpc>
                  <a:spcBef>
                    <a:spcPts val="100"/>
                  </a:spcBef>
                  <a:buFont typeface="+mj-lt"/>
                  <a:buAutoNum type="arabicPeriod" startAt="48"/>
                </a:pPr>
                <a14:m>
                  <m:oMath xmlns:m="http://schemas.openxmlformats.org/officeDocument/2006/math">
                    <m:sSub>
                      <m:sSubPr>
                        <m:ctrlPr>
                          <a:rPr lang="nl-NL" sz="2800" i="1" dirty="0" smtClean="0">
                            <a:latin typeface="Cambria Math" panose="02040503050406030204" pitchFamily="18" charset="0"/>
                            <a:ea typeface="Cambria Math" panose="02040503050406030204" pitchFamily="18" charset="0"/>
                          </a:rPr>
                        </m:ctrlPr>
                      </m:sSubPr>
                      <m:e>
                        <m:r>
                          <a:rPr lang="nl-NL" sz="2800" i="1" dirty="0" smtClean="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𝑄</m:t>
                        </m:r>
                      </m:e>
                      <m:sub>
                        <m:r>
                          <a:rPr lang="nl-NL" sz="2800" i="1">
                            <a:latin typeface="Cambria Math" panose="02040503050406030204" pitchFamily="18" charset="0"/>
                            <a:ea typeface="Cambria Math" panose="02040503050406030204" pitchFamily="18" charset="0"/>
                          </a:rPr>
                          <m:t>𝑖𝑛𝑡</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𝑔𝑎𝑠</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𝑛𝑜</m:t>
                        </m:r>
                        <m:r>
                          <a:rPr lang="nl-NL" sz="2800" b="0" i="1" smtClean="0">
                            <a:latin typeface="Cambria Math" panose="02040503050406030204" pitchFamily="18" charset="0"/>
                            <a:ea typeface="Cambria Math" panose="02040503050406030204" pitchFamily="18" charset="0"/>
                          </a:rPr>
                          <m:t>_</m:t>
                        </m:r>
                        <m:r>
                          <a:rPr lang="nl-NL" sz="2800" b="0" i="1" smtClean="0">
                            <a:latin typeface="Cambria Math" panose="02040503050406030204" pitchFamily="18" charset="0"/>
                            <a:ea typeface="Cambria Math" panose="02040503050406030204" pitchFamily="18" charset="0"/>
                          </a:rPr>
                          <m:t>𝐶𝐻</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2800" b="0" i="0" dirty="0" smtClean="0">
                        <a:solidFill>
                          <a:schemeClr val="bg1">
                            <a:lumMod val="50000"/>
                          </a:schemeClr>
                        </a:solidFill>
                        <a:latin typeface="Cambria Math" panose="02040503050406030204" pitchFamily="18" charset="0"/>
                        <a:ea typeface="Cambria Math" panose="02040503050406030204" pitchFamily="18" charset="0"/>
                      </a:rPr>
                      <m:t> =</m:t>
                    </m:r>
                    <m:sSub>
                      <m:sSubPr>
                        <m:ctrlPr>
                          <a:rPr lang="nl-NL" sz="2800" i="1">
                            <a:latin typeface="Cambria Math" panose="02040503050406030204" pitchFamily="18" charset="0"/>
                            <a:ea typeface="Arial Unicode MS"/>
                            <a:cs typeface="Times New Roman" panose="02020603050405020304" pitchFamily="18" charset="0"/>
                          </a:rPr>
                        </m:ctrlPr>
                      </m:sSubPr>
                      <m:e>
                        <m:r>
                          <a:rPr lang="nl-NL" sz="2800" i="1" smtClean="0">
                            <a:latin typeface="Cambria Math" panose="02040503050406030204" pitchFamily="18" charset="0"/>
                            <a:ea typeface="Cambria Math" panose="02040503050406030204" pitchFamily="18" charset="0"/>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𝐺</m:t>
                        </m:r>
                      </m:e>
                      <m:sub>
                        <m:r>
                          <a:rPr lang="nl-NL" sz="2800" i="1">
                            <a:latin typeface="Cambria Math" panose="02040503050406030204" pitchFamily="18" charset="0"/>
                            <a:ea typeface="Arial Unicode MS"/>
                            <a:cs typeface="Times New Roman" panose="02020603050405020304" pitchFamily="18" charset="0"/>
                          </a:rPr>
                          <m:t>𝑛𝑜</m:t>
                        </m:r>
                        <m:r>
                          <a:rPr lang="nl-NL" sz="2800" i="1">
                            <a:latin typeface="Cambria Math" panose="02040503050406030204" pitchFamily="18" charset="0"/>
                            <a:ea typeface="Arial Unicode MS"/>
                            <a:cs typeface="Times New Roman" panose="02020603050405020304" pitchFamily="18" charset="0"/>
                          </a:rPr>
                          <m:t>_</m:t>
                        </m:r>
                        <m:r>
                          <a:rPr lang="nl-NL" sz="2800" i="1">
                            <a:latin typeface="Cambria Math" panose="02040503050406030204" pitchFamily="18" charset="0"/>
                            <a:ea typeface="Arial Unicode MS"/>
                            <a:cs typeface="Times New Roman" panose="02020603050405020304" pitchFamily="18" charset="0"/>
                          </a:rPr>
                          <m:t>𝐶𝐻</m:t>
                        </m:r>
                        <m:r>
                          <a:rPr lang="nl-NL" sz="2800" i="1">
                            <a:latin typeface="Cambria Math" panose="02040503050406030204" pitchFamily="18" charset="0"/>
                            <a:ea typeface="Arial Unicode MS"/>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r>
                      <a:rPr lang="nl-NL" sz="2800" i="1">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b="0" i="0" dirty="0" smtClean="0">
                        <a:solidFill>
                          <a:schemeClr val="bg1">
                            <a:lumMod val="50000"/>
                          </a:schemeClr>
                        </a:solidFill>
                        <a:latin typeface="Cambria Math" panose="02040503050406030204" pitchFamily="18" charset="0"/>
                        <a:ea typeface="Cambria Math" panose="02040503050406030204" pitchFamily="18" charset="0"/>
                      </a:rPr>
                      <m:t> </m:t>
                    </m:r>
                    <m:r>
                      <a:rPr lang="nl-NL" sz="2800" i="1" dirty="0">
                        <a:latin typeface="Cambria Math" panose="02040503050406030204" pitchFamily="18" charset="0"/>
                        <a:ea typeface="Cambria Math" panose="02040503050406030204" pitchFamily="18" charset="0"/>
                      </a:rPr>
                      <m:t>×</m:t>
                    </m:r>
                    <m:r>
                      <m:rPr>
                        <m:nor/>
                      </m:rPr>
                      <a:rPr lang="el-GR" sz="2800" i="1" dirty="0">
                        <a:latin typeface="Cambria Math" panose="02040503050406030204" pitchFamily="18" charset="0"/>
                        <a:ea typeface="Cambria Math" panose="02040503050406030204" pitchFamily="18" charset="0"/>
                      </a:rPr>
                      <m:t>η</m:t>
                    </m:r>
                    <m:r>
                      <m:rPr>
                        <m:nor/>
                      </m:rPr>
                      <a:rPr lang="nl-NL" sz="2800" b="0" i="1" baseline="-50000" dirty="0" smtClean="0">
                        <a:latin typeface="Cambria Math" panose="02040503050406030204" pitchFamily="18" charset="0"/>
                        <a:ea typeface="Cambria Math" panose="02040503050406030204" pitchFamily="18" charset="0"/>
                      </a:rPr>
                      <m:t>hs</m:t>
                    </m:r>
                    <m:r>
                      <m:rPr>
                        <m:nor/>
                      </m:rPr>
                      <a:rPr lang="nl-NL" sz="2800" b="0" i="1" baseline="-50000" dirty="0" smtClean="0">
                        <a:latin typeface="Cambria Math" panose="02040503050406030204" pitchFamily="18" charset="0"/>
                        <a:ea typeface="Cambria Math" panose="02040503050406030204" pitchFamily="18" charset="0"/>
                      </a:rPr>
                      <m:t>;</m:t>
                    </m:r>
                    <m:r>
                      <m:rPr>
                        <m:nor/>
                      </m:rPr>
                      <a:rPr lang="nl-NL" sz="2800" b="0" i="1" baseline="-50000" dirty="0" smtClean="0">
                        <a:latin typeface="Cambria Math" panose="02040503050406030204" pitchFamily="18" charset="0"/>
                        <a:ea typeface="Cambria Math" panose="02040503050406030204" pitchFamily="18" charset="0"/>
                      </a:rPr>
                      <m:t>no</m:t>
                    </m:r>
                    <m:r>
                      <m:rPr>
                        <m:nor/>
                      </m:rPr>
                      <a:rPr lang="nl-NL" sz="2800" b="0" i="1" baseline="-50000" dirty="0" smtClean="0">
                        <a:latin typeface="Cambria Math" panose="02040503050406030204" pitchFamily="18" charset="0"/>
                        <a:ea typeface="Cambria Math" panose="02040503050406030204" pitchFamily="18" charset="0"/>
                      </a:rPr>
                      <m:t>_</m:t>
                    </m:r>
                    <m:r>
                      <m:rPr>
                        <m:nor/>
                      </m:rPr>
                      <a:rPr lang="nl-NL" sz="2800" b="0" i="1" baseline="-50000" dirty="0" smtClean="0">
                        <a:latin typeface="Cambria Math" panose="02040503050406030204" pitchFamily="18" charset="0"/>
                        <a:ea typeface="Cambria Math" panose="02040503050406030204" pitchFamily="18" charset="0"/>
                      </a:rPr>
                      <m:t>CH</m:t>
                    </m:r>
                    <m:r>
                      <a:rPr lang="nl-NL" sz="2800" i="1" dirty="0">
                        <a:latin typeface="Cambria Math" panose="02040503050406030204" pitchFamily="18" charset="0"/>
                        <a:ea typeface="Cambria Math" panose="02040503050406030204" pitchFamily="18" charset="0"/>
                      </a:rPr>
                      <m:t> </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ea typeface="Cambria Math" panose="02040503050406030204" pitchFamily="18" charset="0"/>
                      </a:rPr>
                      <m:t>×</m:t>
                    </m:r>
                    <m:sSub>
                      <m:sSubPr>
                        <m:ctrlPr>
                          <a:rPr lang="nl-NL" sz="2800" b="0" i="1" dirty="0" smtClean="0">
                            <a:latin typeface="Cambria Math" panose="02040503050406030204" pitchFamily="18" charset="0"/>
                            <a:ea typeface="Cambria Math" panose="02040503050406030204" pitchFamily="18" charset="0"/>
                          </a:rPr>
                        </m:ctrlPr>
                      </m:sSubPr>
                      <m:e>
                        <m:r>
                          <a:rPr lang="nl-NL" sz="2800" b="0" i="1" dirty="0" smtClean="0">
                            <a:latin typeface="Cambria Math" panose="02040503050406030204" pitchFamily="18" charset="0"/>
                            <a:ea typeface="Cambria Math" panose="02040503050406030204" pitchFamily="18" charset="0"/>
                          </a:rPr>
                          <m:t>h</m:t>
                        </m:r>
                      </m:e>
                      <m:sub>
                        <m:r>
                          <a:rPr lang="nl-NL" sz="2800" b="0" i="1" dirty="0" smtClean="0">
                            <a:latin typeface="Cambria Math" panose="02040503050406030204" pitchFamily="18" charset="0"/>
                            <a:ea typeface="Cambria Math" panose="02040503050406030204" pitchFamily="18" charset="0"/>
                          </a:rPr>
                          <m:t>𝑠𝑢𝑝</m:t>
                        </m:r>
                      </m:sub>
                    </m:sSub>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𝐽</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m:t>, </m:t>
                    </m:r>
                    <m:r>
                      <m:rPr>
                        <m:nor/>
                      </m:rPr>
                      <a:rPr lang="nl-NL" sz="2800" dirty="0"/>
                      <m:t>the</m:t>
                    </m:r>
                    <m:r>
                      <m:rPr>
                        <m:nor/>
                      </m:rPr>
                      <a:rPr lang="nl-NL" sz="2800" dirty="0"/>
                      <m:t> </m:t>
                    </m:r>
                    <m:r>
                      <m:rPr>
                        <m:nor/>
                      </m:rPr>
                      <a:rPr lang="nl-NL" sz="2800" dirty="0"/>
                      <m:t>total</m:t>
                    </m:r>
                    <m:r>
                      <m:rPr>
                        <m:nor/>
                      </m:rPr>
                      <a:rPr lang="nl-NL" sz="2800" dirty="0"/>
                      <m:t> </m:t>
                    </m:r>
                    <m:r>
                      <m:rPr>
                        <m:nor/>
                      </m:rPr>
                      <a:rPr lang="nl-NL" sz="2800" b="0" i="0" dirty="0" smtClean="0"/>
                      <m:t>internal</m:t>
                    </m:r>
                    <m:r>
                      <m:rPr>
                        <m:nor/>
                      </m:rPr>
                      <a:rPr lang="nl-NL" sz="2800" b="0" i="0" dirty="0" smtClean="0"/>
                      <m:t> </m:t>
                    </m:r>
                    <m:r>
                      <m:rPr>
                        <m:nor/>
                      </m:rPr>
                      <a:rPr lang="nl-NL" sz="2800" dirty="0"/>
                      <m:t>heat</m:t>
                    </m:r>
                    <m:r>
                      <m:rPr>
                        <m:nor/>
                      </m:rPr>
                      <a:rPr lang="nl-NL" sz="2800" dirty="0"/>
                      <m:t> </m:t>
                    </m:r>
                    <m:r>
                      <m:rPr>
                        <m:nor/>
                      </m:rPr>
                      <a:rPr lang="nl-NL" sz="2800" dirty="0"/>
                      <m:t>gain</m:t>
                    </m:r>
                    <m:r>
                      <m:rPr>
                        <m:nor/>
                      </m:rPr>
                      <a:rPr lang="nl-NL" sz="2800" dirty="0"/>
                      <m:t> </m:t>
                    </m:r>
                    <m:r>
                      <m:rPr>
                        <m:nor/>
                      </m:rPr>
                      <a:rPr lang="nl-NL" sz="2800" b="0" i="0" dirty="0" smtClean="0"/>
                      <m:t>from</m:t>
                    </m:r>
                    <m:r>
                      <m:rPr>
                        <m:nor/>
                      </m:rPr>
                      <a:rPr lang="nl-NL" sz="2800" b="0" i="0" dirty="0" smtClean="0"/>
                      <m:t> </m:t>
                    </m:r>
                    <m:r>
                      <m:rPr>
                        <m:nor/>
                      </m:rPr>
                      <a:rPr lang="nl-NL" sz="2800" dirty="0"/>
                      <m:t>gas</m:t>
                    </m:r>
                    <m:r>
                      <m:rPr>
                        <m:nor/>
                      </m:rPr>
                      <a:rPr lang="nl-NL" sz="2800" dirty="0"/>
                      <m:t> </m:t>
                    </m:r>
                    <m:r>
                      <m:rPr>
                        <m:nor/>
                      </m:rPr>
                      <a:rPr lang="nl-NL" sz="2800" dirty="0"/>
                      <m:t>used</m:t>
                    </m:r>
                    <m:r>
                      <m:rPr>
                        <m:nor/>
                      </m:rPr>
                      <a:rPr lang="nl-NL" sz="2800" dirty="0"/>
                      <m:t> </m:t>
                    </m:r>
                    <m:r>
                      <m:rPr>
                        <m:nor/>
                      </m:rPr>
                      <a:rPr lang="nl-NL" sz="2800" b="0" i="0" dirty="0" smtClean="0"/>
                      <m:t>not</m:t>
                    </m:r>
                    <m:r>
                      <m:rPr>
                        <m:nor/>
                      </m:rPr>
                      <a:rPr lang="nl-NL" sz="2800" b="0" i="0" dirty="0" smtClean="0"/>
                      <m:t> </m:t>
                    </m:r>
                    <m:r>
                      <m:rPr>
                        <m:nor/>
                      </m:rPr>
                      <a:rPr lang="nl-NL" sz="2800" dirty="0"/>
                      <m:t>for</m:t>
                    </m:r>
                    <m:r>
                      <m:rPr>
                        <m:nor/>
                      </m:rPr>
                      <a:rPr lang="nl-NL" sz="2800" dirty="0"/>
                      <m:t> </m:t>
                    </m:r>
                    <m:r>
                      <m:rPr>
                        <m:nor/>
                      </m:rPr>
                      <a:rPr lang="nl-NL" sz="2800" dirty="0"/>
                      <m:t>central</m:t>
                    </m:r>
                    <m:r>
                      <m:rPr>
                        <m:nor/>
                      </m:rPr>
                      <a:rPr lang="nl-NL" sz="2800" dirty="0"/>
                      <m:t> </m:t>
                    </m:r>
                    <m:r>
                      <m:rPr>
                        <m:nor/>
                      </m:rPr>
                      <a:rPr lang="nl-NL" sz="2800" dirty="0"/>
                      <m:t>heatingfrom</m:t>
                    </m:r>
                    <m:r>
                      <m:rPr>
                        <m:nor/>
                      </m:rPr>
                      <a:rPr lang="nl-NL" sz="2800" dirty="0"/>
                      <m:t> </m:t>
                    </m:r>
                    <m:r>
                      <m:rPr>
                        <m:nor/>
                      </m:rPr>
                      <a:rPr lang="nl-NL" sz="2800" dirty="0"/>
                      <m:t>time</m:t>
                    </m:r>
                    <m:r>
                      <m:rPr>
                        <m:nor/>
                      </m:rPr>
                      <a:rPr lang="nl-NL" sz="2800" dirty="0"/>
                      <m:t> </m:t>
                    </m:r>
                    <m:r>
                      <m:rPr>
                        <m:nor/>
                      </m:rPr>
                      <a:rPr lang="nl-NL" sz="2800" dirty="0"/>
                      <m:t>t</m:t>
                    </m:r>
                    <m:r>
                      <m:rPr>
                        <m:nor/>
                      </m:rPr>
                      <a:rPr lang="nl-NL" sz="2800" dirty="0"/>
                      <m:t> </m:t>
                    </m:r>
                    <m:r>
                      <m:rPr>
                        <m:nor/>
                      </m:rPr>
                      <a:rPr lang="nl-NL" sz="2800" dirty="0"/>
                      <m:t>to</m:t>
                    </m:r>
                    <m:r>
                      <m:rPr>
                        <m:nor/>
                      </m:rPr>
                      <a:rPr lang="nl-NL" sz="2800" dirty="0"/>
                      <m:t> </m:t>
                    </m:r>
                    <m:r>
                      <m:rPr>
                        <m:nor/>
                      </m:rPr>
                      <a:rPr lang="nl-NL" sz="2800" dirty="0"/>
                      <m:t>time</m:t>
                    </m:r>
                    <m:r>
                      <m:rPr>
                        <m:nor/>
                      </m:rPr>
                      <a:rPr lang="nl-NL" sz="2800" dirty="0"/>
                      <m:t> </m:t>
                    </m:r>
                    <m:r>
                      <m:rPr>
                        <m:nor/>
                      </m:rPr>
                      <a:rPr lang="nl-NL" sz="2800" dirty="0"/>
                      <m:t>t</m:t>
                    </m:r>
                    <m:r>
                      <m:rPr>
                        <m:nor/>
                      </m:rPr>
                      <a:rPr lang="nl-NL" sz="2800" dirty="0"/>
                      <m:t>+</m:t>
                    </m:r>
                    <m:r>
                      <m:rPr>
                        <m:nor/>
                      </m:rPr>
                      <a:rPr lang="el-GR" sz="2800" dirty="0">
                        <a:latin typeface="Calibri" panose="020F0502020204030204" pitchFamily="34" charset="0"/>
                        <a:cs typeface="Calibri" panose="020F0502020204030204" pitchFamily="34" charset="0"/>
                      </a:rPr>
                      <m:t>Δ</m:t>
                    </m:r>
                    <m:r>
                      <m:rPr>
                        <m:nor/>
                      </m:rPr>
                      <a:rPr lang="nl-NL" sz="2800" dirty="0">
                        <a:latin typeface="Calibri" panose="020F0502020204030204" pitchFamily="34" charset="0"/>
                        <a:cs typeface="Calibri" panose="020F0502020204030204" pitchFamily="34" charset="0"/>
                      </a:rPr>
                      <m:t>t</m:t>
                    </m:r>
                  </m:oMath>
                </a14:m>
                <a:endParaRPr lang="nl-NL" sz="2800"/>
              </a:p>
              <a:p>
                <a:pPr marL="901700" indent="-901700">
                  <a:lnSpc>
                    <a:spcPct val="150000"/>
                  </a:lnSpc>
                  <a:spcBef>
                    <a:spcPts val="100"/>
                  </a:spcBef>
                  <a:buFont typeface="+mj-lt"/>
                  <a:buAutoNum type="arabicPeriod" startAt="48"/>
                </a:pPr>
                <a14:m>
                  <m:oMath xmlns:m="http://schemas.openxmlformats.org/officeDocument/2006/math">
                    <m:r>
                      <m:rPr>
                        <m:nor/>
                      </m:rPr>
                      <a:rPr lang="el-GR" sz="2800" i="1" dirty="0" smtClean="0">
                        <a:solidFill>
                          <a:schemeClr val="tx1"/>
                        </a:solidFill>
                        <a:latin typeface="Cambria Math" panose="02040503050406030204" pitchFamily="18" charset="0"/>
                        <a:ea typeface="Cambria Math" panose="02040503050406030204" pitchFamily="18" charset="0"/>
                      </a:rPr>
                      <m:t>η</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hs</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no</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_</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CH</m:t>
                    </m:r>
                    <m:r>
                      <a:rPr lang="nl-NL" sz="2800" i="1" dirty="0">
                        <a:solidFill>
                          <a:schemeClr val="tx1"/>
                        </a:solidFill>
                        <a:latin typeface="Cambria Math" panose="02040503050406030204" pitchFamily="18" charset="0"/>
                        <a:ea typeface="Cambria Math" panose="02040503050406030204" pitchFamily="18" charset="0"/>
                      </a:rPr>
                      <m:t> [%]</m:t>
                    </m:r>
                    <m:r>
                      <m:rPr>
                        <m:nor/>
                      </m:rPr>
                      <a:rPr lang="nl-NL" sz="2800" b="0" i="0" dirty="0" smtClean="0">
                        <a:solidFill>
                          <a:schemeClr val="tx1"/>
                        </a:solidFill>
                        <a:latin typeface="Cambria Math" panose="02040503050406030204" pitchFamily="18" charset="0"/>
                        <a:ea typeface="Cambria Math" panose="02040503050406030204" pitchFamily="18" charset="0"/>
                      </a:rPr>
                      <m:t> </m:t>
                    </m:r>
                    <m:r>
                      <m:rPr>
                        <m:nor/>
                      </m:rPr>
                      <a:rPr lang="nl-NL" sz="2800" dirty="0">
                        <a:solidFill>
                          <a:schemeClr val="tx1"/>
                        </a:solidFill>
                      </a:rPr>
                      <m:t>, </m:t>
                    </m:r>
                    <m:r>
                      <m:rPr>
                        <m:nor/>
                      </m:rPr>
                      <a:rPr lang="nl-NL" sz="2800" b="0" i="0" dirty="0" smtClean="0">
                        <a:solidFill>
                          <a:schemeClr val="tx1"/>
                        </a:solidFill>
                      </a:rPr>
                      <m:t>the</m:t>
                    </m:r>
                    <m:r>
                      <m:rPr>
                        <m:nor/>
                      </m:rPr>
                      <a:rPr lang="nl-NL" sz="2800" b="0" i="0" dirty="0" smtClean="0">
                        <a:solidFill>
                          <a:schemeClr val="tx1"/>
                        </a:solidFill>
                      </a:rPr>
                      <m:t> </m:t>
                    </m:r>
                    <m:r>
                      <m:rPr>
                        <m:nor/>
                      </m:rPr>
                      <a:rPr lang="nl-NL" sz="2800" b="0" i="0" dirty="0" smtClean="0">
                        <a:solidFill>
                          <a:schemeClr val="tx1"/>
                        </a:solidFill>
                      </a:rPr>
                      <m:t>upper</m:t>
                    </m:r>
                    <m:r>
                      <m:rPr>
                        <m:nor/>
                      </m:rPr>
                      <a:rPr lang="nl-NL" sz="2800" b="0" i="0" dirty="0" smtClean="0">
                        <a:solidFill>
                          <a:schemeClr val="tx1"/>
                        </a:solidFill>
                      </a:rPr>
                      <m:t> </m:t>
                    </m:r>
                    <m:r>
                      <m:rPr>
                        <m:nor/>
                      </m:rPr>
                      <a:rPr lang="nl-NL" sz="2800" b="0" i="0" dirty="0" smtClean="0">
                        <a:solidFill>
                          <a:schemeClr val="tx1"/>
                        </a:solidFill>
                      </a:rPr>
                      <m:t>efficiency</m:t>
                    </m:r>
                    <m:r>
                      <m:rPr>
                        <m:nor/>
                      </m:rPr>
                      <a:rPr lang="nl-NL" sz="2800" b="0" i="0" dirty="0" smtClean="0">
                        <a:solidFill>
                          <a:schemeClr val="tx1"/>
                        </a:solidFill>
                      </a:rPr>
                      <m:t> </m:t>
                    </m:r>
                    <m:r>
                      <m:rPr>
                        <m:nor/>
                      </m:rPr>
                      <a:rPr lang="nl-NL" sz="2800" b="0" i="0" dirty="0" smtClean="0">
                        <a:solidFill>
                          <a:schemeClr val="tx1"/>
                        </a:solidFill>
                      </a:rPr>
                      <m:t>of</m:t>
                    </m:r>
                    <m:r>
                      <m:rPr>
                        <m:nor/>
                      </m:rPr>
                      <a:rPr lang="nl-NL" sz="2800" b="0" i="0" dirty="0" smtClean="0">
                        <a:solidFill>
                          <a:schemeClr val="tx1"/>
                        </a:solidFill>
                      </a:rPr>
                      <m:t> </m:t>
                    </m:r>
                    <m:r>
                      <m:rPr>
                        <m:nor/>
                      </m:rPr>
                      <a:rPr lang="nl-NL" sz="2800" b="0" i="0" dirty="0" smtClean="0">
                        <a:solidFill>
                          <a:schemeClr val="tx1"/>
                        </a:solidFill>
                      </a:rPr>
                      <m:t>heating</m:t>
                    </m:r>
                    <m:r>
                      <m:rPr>
                        <m:nor/>
                      </m:rPr>
                      <a:rPr lang="nl-NL" sz="2800" b="0" i="0" dirty="0" smtClean="0">
                        <a:solidFill>
                          <a:schemeClr val="tx1"/>
                        </a:solidFill>
                      </a:rPr>
                      <m:t> </m:t>
                    </m:r>
                    <m:r>
                      <m:rPr>
                        <m:nor/>
                      </m:rPr>
                      <a:rPr lang="nl-NL" sz="2800" b="0" i="0" dirty="0" smtClean="0">
                        <a:solidFill>
                          <a:schemeClr val="tx1"/>
                        </a:solidFill>
                      </a:rPr>
                      <m:t>the</m:t>
                    </m:r>
                    <m:r>
                      <m:rPr>
                        <m:nor/>
                      </m:rPr>
                      <a:rPr lang="nl-NL" sz="2800" b="0" i="0" dirty="0" smtClean="0">
                        <a:solidFill>
                          <a:schemeClr val="tx1"/>
                        </a:solidFill>
                      </a:rPr>
                      <m:t> </m:t>
                    </m:r>
                    <m:r>
                      <m:rPr>
                        <m:nor/>
                      </m:rPr>
                      <a:rPr lang="nl-NL" sz="2800" b="0" i="0" dirty="0" smtClean="0">
                        <a:solidFill>
                          <a:schemeClr val="tx1"/>
                        </a:solidFill>
                      </a:rPr>
                      <m:t>home</m:t>
                    </m:r>
                    <m:r>
                      <m:rPr>
                        <m:nor/>
                      </m:rPr>
                      <a:rPr lang="nl-NL" sz="2800" b="0" i="0" dirty="0" smtClean="0">
                        <a:solidFill>
                          <a:schemeClr val="tx1"/>
                        </a:solidFill>
                      </a:rPr>
                      <m:t> </m:t>
                    </m:r>
                    <m:r>
                      <m:rPr>
                        <m:nor/>
                      </m:rPr>
                      <a:rPr lang="nl-NL" sz="2800" b="0" i="0" dirty="0" smtClean="0">
                        <a:solidFill>
                          <a:schemeClr val="tx1"/>
                        </a:solidFill>
                      </a:rPr>
                      <m:t>indirectly</m:t>
                    </m:r>
                    <m:r>
                      <m:rPr>
                        <m:nor/>
                      </m:rPr>
                      <a:rPr lang="nl-NL" sz="2800" b="0" i="0" dirty="0" smtClean="0">
                        <a:solidFill>
                          <a:schemeClr val="tx1"/>
                        </a:solidFill>
                      </a:rPr>
                      <m:t> </m:t>
                    </m:r>
                    <m:r>
                      <m:rPr>
                        <m:nor/>
                      </m:rPr>
                      <a:rPr lang="nl-NL" sz="2800" b="0" i="0" dirty="0" smtClean="0">
                        <a:solidFill>
                          <a:schemeClr val="tx1"/>
                        </a:solidFill>
                      </a:rPr>
                      <m:t>using</m:t>
                    </m:r>
                    <m:r>
                      <m:rPr>
                        <m:nor/>
                      </m:rPr>
                      <a:rPr lang="nl-NL" sz="2800" b="0" i="0" dirty="0" smtClean="0">
                        <a:solidFill>
                          <a:schemeClr val="tx1"/>
                        </a:solidFill>
                      </a:rPr>
                      <m:t> </m:t>
                    </m:r>
                    <m:r>
                      <m:rPr>
                        <m:nor/>
                      </m:rPr>
                      <a:rPr lang="nl-NL" sz="2800" b="0" i="0" dirty="0" smtClean="0">
                        <a:solidFill>
                          <a:schemeClr val="tx1"/>
                        </a:solidFill>
                      </a:rPr>
                      <m:t>gas</m:t>
                    </m:r>
                    <m:r>
                      <m:rPr>
                        <m:nor/>
                      </m:rPr>
                      <a:rPr lang="nl-NL" sz="2800" b="0" i="0" dirty="0" smtClean="0">
                        <a:solidFill>
                          <a:schemeClr val="tx1"/>
                        </a:solidFill>
                      </a:rPr>
                      <m:t>, </m:t>
                    </m:r>
                    <m:r>
                      <m:rPr>
                        <m:nor/>
                      </m:rPr>
                      <a:rPr lang="nl-NL" sz="2800" b="0" i="0" dirty="0" smtClean="0">
                        <a:solidFill>
                          <a:schemeClr val="tx1"/>
                        </a:solidFill>
                      </a:rPr>
                      <m:t>for</m:t>
                    </m:r>
                    <m:r>
                      <m:rPr>
                        <m:nor/>
                      </m:rPr>
                      <a:rPr lang="nl-NL" sz="2800" b="0" i="0" dirty="0" smtClean="0">
                        <a:solidFill>
                          <a:schemeClr val="tx1"/>
                        </a:solidFill>
                      </a:rPr>
                      <m:t> </m:t>
                    </m:r>
                    <m:r>
                      <m:rPr>
                        <m:nor/>
                      </m:rPr>
                      <a:rPr lang="nl-NL" sz="2800" b="0" i="0" dirty="0" smtClean="0">
                        <a:solidFill>
                          <a:schemeClr val="tx1"/>
                        </a:solidFill>
                      </a:rPr>
                      <m:t>other</m:t>
                    </m:r>
                    <m:r>
                      <m:rPr>
                        <m:nor/>
                      </m:rPr>
                      <a:rPr lang="nl-NL" sz="2800" b="0" i="0" dirty="0" smtClean="0">
                        <a:solidFill>
                          <a:schemeClr val="tx1"/>
                        </a:solidFill>
                      </a:rPr>
                      <m:t> </m:t>
                    </m:r>
                    <m:r>
                      <m:rPr>
                        <m:nor/>
                      </m:rPr>
                      <a:rPr lang="nl-NL" sz="2800" b="0" i="0" dirty="0" smtClean="0">
                        <a:solidFill>
                          <a:schemeClr val="tx1"/>
                        </a:solidFill>
                      </a:rPr>
                      <m:t>primary</m:t>
                    </m:r>
                    <m:r>
                      <m:rPr>
                        <m:nor/>
                      </m:rPr>
                      <a:rPr lang="nl-NL" sz="2800" b="0" i="0" dirty="0" smtClean="0">
                        <a:solidFill>
                          <a:schemeClr val="tx1"/>
                        </a:solidFill>
                      </a:rPr>
                      <m:t> </m:t>
                    </m:r>
                    <m:r>
                      <m:rPr>
                        <m:nor/>
                      </m:rPr>
                      <a:rPr lang="nl-NL" sz="2800" b="0" i="0" dirty="0" smtClean="0">
                        <a:solidFill>
                          <a:schemeClr val="tx1"/>
                        </a:solidFill>
                      </a:rPr>
                      <m:t>purpuses</m:t>
                    </m:r>
                    <m:r>
                      <m:rPr>
                        <m:nor/>
                      </m:rPr>
                      <a:rPr lang="nl-NL" sz="2800" b="0" i="0" dirty="0" smtClean="0">
                        <a:solidFill>
                          <a:schemeClr val="tx1"/>
                        </a:solidFill>
                      </a:rPr>
                      <m:t> </m:t>
                    </m:r>
                    <m:r>
                      <m:rPr>
                        <m:nor/>
                      </m:rPr>
                      <a:rPr lang="nl-NL" sz="2800" b="0" i="0" dirty="0" smtClean="0">
                        <a:solidFill>
                          <a:schemeClr val="tx1"/>
                        </a:solidFill>
                      </a:rPr>
                      <m:t>than</m:t>
                    </m:r>
                    <m:r>
                      <m:rPr>
                        <m:nor/>
                      </m:rPr>
                      <a:rPr lang="nl-NL" sz="2800" b="0" i="0" dirty="0" smtClean="0">
                        <a:solidFill>
                          <a:schemeClr val="tx1"/>
                        </a:solidFill>
                      </a:rPr>
                      <m:t> </m:t>
                    </m:r>
                    <m:r>
                      <m:rPr>
                        <m:nor/>
                      </m:rPr>
                      <a:rPr lang="nl-NL" sz="2800" b="0" i="0" dirty="0" smtClean="0">
                        <a:solidFill>
                          <a:schemeClr val="tx1"/>
                        </a:solidFill>
                      </a:rPr>
                      <m:t>heating</m:t>
                    </m:r>
                    <m:r>
                      <m:rPr>
                        <m:nor/>
                      </m:rPr>
                      <a:rPr lang="nl-NL" sz="2800" b="0" i="0" dirty="0" smtClean="0">
                        <a:solidFill>
                          <a:schemeClr val="tx1"/>
                        </a:solidFill>
                      </a:rPr>
                      <m:t> </m:t>
                    </m:r>
                    <m:r>
                      <m:rPr>
                        <m:nor/>
                      </m:rPr>
                      <a:rPr lang="nl-NL" sz="2800" b="0" i="0" dirty="0" smtClean="0">
                        <a:solidFill>
                          <a:schemeClr val="tx1"/>
                        </a:solidFill>
                      </a:rPr>
                      <m:t>the</m:t>
                    </m:r>
                    <m:r>
                      <m:rPr>
                        <m:nor/>
                      </m:rPr>
                      <a:rPr lang="nl-NL" sz="2800" b="0" i="0" dirty="0" smtClean="0">
                        <a:solidFill>
                          <a:schemeClr val="tx1"/>
                        </a:solidFill>
                      </a:rPr>
                      <m:t> </m:t>
                    </m:r>
                    <m:r>
                      <m:rPr>
                        <m:nor/>
                      </m:rPr>
                      <a:rPr lang="nl-NL" sz="2800" b="0" i="0" dirty="0" smtClean="0">
                        <a:solidFill>
                          <a:schemeClr val="tx1"/>
                        </a:solidFill>
                      </a:rPr>
                      <m:t>home</m:t>
                    </m:r>
                    <m:r>
                      <m:rPr>
                        <m:nor/>
                      </m:rPr>
                      <a:rPr lang="nl-NL" sz="2800" b="0" i="0" dirty="0" smtClean="0">
                        <a:solidFill>
                          <a:schemeClr val="tx1"/>
                        </a:solidFill>
                      </a:rPr>
                      <m:t> </m:t>
                    </m:r>
                    <m:r>
                      <m:rPr>
                        <m:nor/>
                      </m:rPr>
                      <a:rPr lang="nl-NL" sz="2800" dirty="0">
                        <a:solidFill>
                          <a:schemeClr val="tx1"/>
                        </a:solidFill>
                      </a:rPr>
                      <m:t>time</m:t>
                    </m:r>
                    <m:r>
                      <m:rPr>
                        <m:nor/>
                      </m:rPr>
                      <a:rPr lang="nl-NL" sz="2800" dirty="0">
                        <a:solidFill>
                          <a:schemeClr val="tx1"/>
                        </a:solidFill>
                      </a:rPr>
                      <m:t> </m:t>
                    </m:r>
                    <m:r>
                      <m:rPr>
                        <m:nor/>
                      </m:rPr>
                      <a:rPr lang="nl-NL" sz="2800" dirty="0">
                        <a:solidFill>
                          <a:schemeClr val="tx1"/>
                        </a:solidFill>
                      </a:rPr>
                      <m:t>t</m:t>
                    </m:r>
                    <m:r>
                      <m:rPr>
                        <m:nor/>
                      </m:rPr>
                      <a:rPr lang="nl-NL" sz="2800" dirty="0">
                        <a:solidFill>
                          <a:schemeClr val="tx1"/>
                        </a:solidFill>
                      </a:rPr>
                      <m:t> </m:t>
                    </m:r>
                    <m:r>
                      <m:rPr>
                        <m:nor/>
                      </m:rPr>
                      <a:rPr lang="nl-NL" sz="2800" dirty="0">
                        <a:solidFill>
                          <a:schemeClr val="tx1"/>
                        </a:solidFill>
                      </a:rPr>
                      <m:t>to</m:t>
                    </m:r>
                    <m:r>
                      <m:rPr>
                        <m:nor/>
                      </m:rPr>
                      <a:rPr lang="nl-NL" sz="2800" dirty="0">
                        <a:solidFill>
                          <a:schemeClr val="tx1"/>
                        </a:solidFill>
                      </a:rPr>
                      <m:t> </m:t>
                    </m:r>
                    <m:r>
                      <m:rPr>
                        <m:nor/>
                      </m:rPr>
                      <a:rPr lang="nl-NL" sz="2800" dirty="0">
                        <a:solidFill>
                          <a:schemeClr val="tx1"/>
                        </a:solidFill>
                      </a:rPr>
                      <m:t>time</m:t>
                    </m:r>
                    <m:r>
                      <m:rPr>
                        <m:nor/>
                      </m:rPr>
                      <a:rPr lang="nl-NL" sz="2800" dirty="0">
                        <a:solidFill>
                          <a:schemeClr val="tx1"/>
                        </a:solidFill>
                      </a:rPr>
                      <m:t> </m:t>
                    </m:r>
                    <m:r>
                      <m:rPr>
                        <m:nor/>
                      </m:rPr>
                      <a:rPr lang="nl-NL" sz="2800" dirty="0">
                        <a:solidFill>
                          <a:schemeClr val="tx1"/>
                        </a:solidFill>
                      </a:rPr>
                      <m:t>t</m:t>
                    </m:r>
                    <m:r>
                      <m:rPr>
                        <m:nor/>
                      </m:rPr>
                      <a:rPr lang="nl-NL" sz="2800" dirty="0">
                        <a:solidFill>
                          <a:schemeClr val="tx1"/>
                        </a:solidFill>
                      </a:rPr>
                      <m:t>+</m:t>
                    </m:r>
                    <m:r>
                      <m:rPr>
                        <m:nor/>
                      </m:rPr>
                      <a:rPr lang="el-GR" sz="2800" dirty="0">
                        <a:solidFill>
                          <a:schemeClr val="tx1"/>
                        </a:solidFill>
                        <a:latin typeface="Calibri" panose="020F0502020204030204" pitchFamily="34" charset="0"/>
                        <a:cs typeface="Calibri" panose="020F0502020204030204" pitchFamily="34" charset="0"/>
                      </a:rPr>
                      <m:t>Δ</m:t>
                    </m:r>
                    <m:r>
                      <m:rPr>
                        <m:nor/>
                      </m:rPr>
                      <a:rPr lang="nl-NL" sz="2800" dirty="0">
                        <a:solidFill>
                          <a:schemeClr val="tx1"/>
                        </a:solidFill>
                        <a:latin typeface="Calibri" panose="020F0502020204030204" pitchFamily="34" charset="0"/>
                        <a:cs typeface="Calibri" panose="020F0502020204030204" pitchFamily="34" charset="0"/>
                      </a:rPr>
                      <m:t>t</m:t>
                    </m:r>
                  </m:oMath>
                </a14:m>
                <a:endParaRPr lang="nl-NL" sz="2800" strike="sngStrike">
                  <a:solidFill>
                    <a:schemeClr val="tx1"/>
                  </a:solidFill>
                  <a:highlight>
                    <a:srgbClr val="FFFF00"/>
                  </a:highlight>
                </a:endParaRPr>
              </a:p>
              <a:p>
                <a:pPr marL="901700" indent="-901700">
                  <a:lnSpc>
                    <a:spcPct val="150000"/>
                  </a:lnSpc>
                  <a:spcBef>
                    <a:spcPts val="100"/>
                  </a:spcBef>
                  <a:buFont typeface="+mj-lt"/>
                  <a:buAutoNum type="arabicPeriod" startAt="48"/>
                </a:pPr>
                <a14:m>
                  <m:oMath xmlns:m="http://schemas.openxmlformats.org/officeDocument/2006/math">
                    <m:sSub>
                      <m:sSubPr>
                        <m:ctrlPr>
                          <a:rPr lang="nl-NL" sz="2800" i="1" smtClean="0">
                            <a:solidFill>
                              <a:schemeClr val="tx1"/>
                            </a:solidFill>
                            <a:latin typeface="Cambria Math" panose="02040503050406030204" pitchFamily="18" charset="0"/>
                            <a:ea typeface="Arial Unicode MS"/>
                            <a:cs typeface="Times New Roman" panose="02020603050405020304" pitchFamily="18" charset="0"/>
                          </a:rPr>
                        </m:ctrlPr>
                      </m:sSubPr>
                      <m:e>
                        <m:r>
                          <a:rPr lang="nl-NL"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nl-NL" sz="2800" i="1">
                            <a:solidFill>
                              <a:schemeClr val="tx1"/>
                            </a:solidFill>
                            <a:latin typeface="Cambria Math" panose="02040503050406030204" pitchFamily="18" charset="0"/>
                            <a:ea typeface="Arial Unicode MS"/>
                            <a:cs typeface="Times New Roman" panose="02020603050405020304" pitchFamily="18" charset="0"/>
                          </a:rPr>
                          <m:t>𝐺</m:t>
                        </m:r>
                      </m:e>
                      <m:sub>
                        <m:r>
                          <a:rPr lang="nl-NL" sz="2800" i="1">
                            <a:solidFill>
                              <a:schemeClr val="tx1"/>
                            </a:solidFill>
                            <a:latin typeface="Cambria Math" panose="02040503050406030204" pitchFamily="18" charset="0"/>
                            <a:ea typeface="Arial Unicode MS"/>
                            <a:cs typeface="Times New Roman" panose="02020603050405020304" pitchFamily="18" charset="0"/>
                          </a:rPr>
                          <m:t>𝑛𝑜</m:t>
                        </m:r>
                        <m:r>
                          <a:rPr lang="nl-NL" sz="2800" b="0" i="1" smtClean="0">
                            <a:solidFill>
                              <a:schemeClr val="tx1"/>
                            </a:solidFill>
                            <a:latin typeface="Cambria Math" panose="02040503050406030204" pitchFamily="18" charset="0"/>
                            <a:ea typeface="Arial Unicode MS"/>
                            <a:cs typeface="Times New Roman" panose="02020603050405020304" pitchFamily="18" charset="0"/>
                          </a:rPr>
                          <m:t>_</m:t>
                        </m:r>
                        <m:r>
                          <a:rPr lang="nl-NL" sz="2800" i="1">
                            <a:solidFill>
                              <a:schemeClr val="tx1"/>
                            </a:solidFill>
                            <a:latin typeface="Cambria Math" panose="02040503050406030204" pitchFamily="18" charset="0"/>
                            <a:ea typeface="Arial Unicode MS"/>
                            <a:cs typeface="Times New Roman" panose="02020603050405020304" pitchFamily="18" charset="0"/>
                          </a:rPr>
                          <m:t>𝐶𝐻</m:t>
                        </m:r>
                        <m:r>
                          <a:rPr lang="nl-NL" sz="2800" i="1">
                            <a:solidFill>
                              <a:schemeClr val="tx1"/>
                            </a:solidFill>
                            <a:latin typeface="Cambria Math" panose="02040503050406030204" pitchFamily="18" charset="0"/>
                            <a:ea typeface="Arial Unicode MS"/>
                            <a:cs typeface="Times New Roman" panose="02020603050405020304" pitchFamily="18" charset="0"/>
                          </a:rPr>
                          <m:t>;</m:t>
                        </m:r>
                        <m:r>
                          <a:rPr lang="nl-NL" sz="2800" i="1">
                            <a:solidFill>
                              <a:schemeClr val="tx1"/>
                            </a:solidFill>
                            <a:latin typeface="Cambria Math" panose="02040503050406030204" pitchFamily="18" charset="0"/>
                            <a:ea typeface="Arial Unicode MS"/>
                            <a:cs typeface="Times New Roman" panose="02020603050405020304" pitchFamily="18" charset="0"/>
                          </a:rPr>
                          <m:t>𝑡</m:t>
                        </m:r>
                        <m:r>
                          <a:rPr lang="nl-NL" sz="2800" i="1">
                            <a:solidFill>
                              <a:schemeClr val="tx1"/>
                            </a:solidFill>
                            <a:latin typeface="Cambria Math" panose="02040503050406030204" pitchFamily="18" charset="0"/>
                            <a:ea typeface="Cambria Math" panose="02040503050406030204" pitchFamily="18" charset="0"/>
                          </a:rPr>
                          <m:t>;</m:t>
                        </m:r>
                        <m:r>
                          <a:rPr lang="nl-NL" sz="2800" i="1">
                            <a:solidFill>
                              <a:schemeClr val="tx1"/>
                            </a:solidFill>
                            <a:latin typeface="Cambria Math" panose="02040503050406030204" pitchFamily="18" charset="0"/>
                            <a:ea typeface="Cambria Math" panose="02040503050406030204" pitchFamily="18" charset="0"/>
                          </a:rPr>
                          <m:t>𝑡</m:t>
                        </m:r>
                        <m:r>
                          <a:rPr lang="nl-NL" sz="2800" i="1">
                            <a:solidFill>
                              <a:schemeClr val="tx1"/>
                            </a:solidFill>
                            <a:latin typeface="Cambria Math" panose="02040503050406030204" pitchFamily="18" charset="0"/>
                            <a:ea typeface="Cambria Math" panose="02040503050406030204" pitchFamily="18" charset="0"/>
                          </a:rPr>
                          <m:t>+∆</m:t>
                        </m:r>
                        <m:r>
                          <a:rPr lang="nl-NL" sz="2800" i="1">
                            <a:solidFill>
                              <a:schemeClr val="tx1"/>
                            </a:solidFill>
                            <a:latin typeface="Cambria Math" panose="02040503050406030204" pitchFamily="18" charset="0"/>
                            <a:ea typeface="Cambria Math" panose="02040503050406030204" pitchFamily="18" charset="0"/>
                          </a:rPr>
                          <m:t>𝑡</m:t>
                        </m:r>
                      </m:sub>
                    </m:sSub>
                    <m:r>
                      <a:rPr lang="nl-NL" sz="2800" i="1" smtClean="0">
                        <a:solidFill>
                          <a:schemeClr val="bg1">
                            <a:lumMod val="50000"/>
                          </a:schemeClr>
                        </a:solidFill>
                        <a:latin typeface="Cambria Math" panose="02040503050406030204" pitchFamily="18" charset="0"/>
                        <a:ea typeface="Arial Unicode MS"/>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a:solidFill>
                          <a:schemeClr val="tx1"/>
                        </a:solidFill>
                      </a:rPr>
                      <m:t>, </m:t>
                    </m:r>
                    <m:r>
                      <m:rPr>
                        <m:nor/>
                      </m:rPr>
                      <a:rPr lang="nl-NL" sz="2800" dirty="0" err="1">
                        <a:solidFill>
                          <a:schemeClr val="tx1"/>
                        </a:solidFill>
                      </a:rPr>
                      <m:t>the</m:t>
                    </m:r>
                    <m:r>
                      <m:rPr>
                        <m:nor/>
                      </m:rPr>
                      <a:rPr lang="nl-NL" sz="2800" dirty="0">
                        <a:solidFill>
                          <a:schemeClr val="tx1"/>
                        </a:solidFill>
                      </a:rPr>
                      <m:t> </m:t>
                    </m:r>
                    <m:r>
                      <m:rPr>
                        <m:nor/>
                      </m:rPr>
                      <a:rPr lang="nl-NL" sz="2800" b="0" i="0" dirty="0" smtClean="0">
                        <a:solidFill>
                          <a:schemeClr val="tx1"/>
                        </a:solidFill>
                      </a:rPr>
                      <m:t>natural</m:t>
                    </m:r>
                    <m:r>
                      <m:rPr>
                        <m:nor/>
                      </m:rPr>
                      <a:rPr lang="nl-NL" sz="2800" b="0" i="0" dirty="0" smtClean="0">
                        <a:solidFill>
                          <a:schemeClr val="tx1"/>
                        </a:solidFill>
                      </a:rPr>
                      <m:t> </m:t>
                    </m:r>
                    <m:r>
                      <m:rPr>
                        <m:nor/>
                      </m:rPr>
                      <a:rPr lang="nl-NL" sz="2800" dirty="0">
                        <a:solidFill>
                          <a:schemeClr val="tx1"/>
                        </a:solidFill>
                      </a:rPr>
                      <m:t>gas</m:t>
                    </m:r>
                    <m:r>
                      <m:rPr>
                        <m:nor/>
                      </m:rPr>
                      <a:rPr lang="nl-NL" sz="2800" dirty="0">
                        <a:solidFill>
                          <a:schemeClr val="tx1"/>
                        </a:solidFill>
                      </a:rPr>
                      <m:t> </m:t>
                    </m:r>
                    <m:r>
                      <m:rPr>
                        <m:nor/>
                      </m:rPr>
                      <a:rPr lang="nl-NL" sz="2800" dirty="0" err="1">
                        <a:solidFill>
                          <a:schemeClr val="tx1"/>
                        </a:solidFill>
                      </a:rPr>
                      <m:t>used</m:t>
                    </m:r>
                    <m:r>
                      <m:rPr>
                        <m:nor/>
                      </m:rPr>
                      <a:rPr lang="nl-NL" sz="2800" dirty="0">
                        <a:solidFill>
                          <a:schemeClr val="tx1"/>
                        </a:solidFill>
                      </a:rPr>
                      <m:t> </m:t>
                    </m:r>
                    <m:r>
                      <m:rPr>
                        <m:nor/>
                      </m:rPr>
                      <a:rPr lang="nl-NL" sz="2800" b="0" i="0" dirty="0" smtClean="0">
                        <a:solidFill>
                          <a:schemeClr val="tx1"/>
                        </a:solidFill>
                      </a:rPr>
                      <m:t>not</m:t>
                    </m:r>
                    <m:r>
                      <m:rPr>
                        <m:nor/>
                      </m:rPr>
                      <a:rPr lang="nl-NL" sz="2800" b="0" i="0" dirty="0" smtClean="0">
                        <a:solidFill>
                          <a:schemeClr val="tx1"/>
                        </a:solidFill>
                      </a:rPr>
                      <m:t> </m:t>
                    </m:r>
                    <m:r>
                      <m:rPr>
                        <m:nor/>
                      </m:rPr>
                      <a:rPr lang="nl-NL" sz="2800" dirty="0" err="1">
                        <a:solidFill>
                          <a:schemeClr val="tx1"/>
                        </a:solidFill>
                      </a:rPr>
                      <m:t>for</m:t>
                    </m:r>
                    <m:r>
                      <m:rPr>
                        <m:nor/>
                      </m:rPr>
                      <a:rPr lang="nl-NL" sz="2800" dirty="0">
                        <a:solidFill>
                          <a:schemeClr val="tx1"/>
                        </a:solidFill>
                      </a:rPr>
                      <m:t> </m:t>
                    </m:r>
                    <m:r>
                      <m:rPr>
                        <m:nor/>
                      </m:rPr>
                      <a:rPr lang="nl-NL" sz="2800" dirty="0" err="1">
                        <a:solidFill>
                          <a:schemeClr val="tx1"/>
                        </a:solidFill>
                      </a:rPr>
                      <m:t>cent</m:t>
                    </m:r>
                    <m:r>
                      <m:rPr>
                        <m:nor/>
                      </m:rPr>
                      <a:rPr lang="nl-NL" sz="2800" b="0" i="0" dirty="0" smtClean="0">
                        <a:solidFill>
                          <a:schemeClr val="tx1"/>
                        </a:solidFill>
                      </a:rPr>
                      <m:t>r</m:t>
                    </m:r>
                    <m:r>
                      <m:rPr>
                        <m:nor/>
                      </m:rPr>
                      <a:rPr lang="nl-NL" sz="2800" dirty="0" err="1">
                        <a:solidFill>
                          <a:schemeClr val="tx1"/>
                        </a:solidFill>
                      </a:rPr>
                      <m:t>al</m:t>
                    </m:r>
                    <m:r>
                      <m:rPr>
                        <m:nor/>
                      </m:rPr>
                      <a:rPr lang="nl-NL" sz="2800" dirty="0">
                        <a:solidFill>
                          <a:schemeClr val="tx1"/>
                        </a:solidFill>
                      </a:rPr>
                      <m:t> </m:t>
                    </m:r>
                    <m:r>
                      <m:rPr>
                        <m:nor/>
                      </m:rPr>
                      <a:rPr lang="nl-NL" sz="2800" dirty="0" err="1">
                        <a:solidFill>
                          <a:schemeClr val="tx1"/>
                        </a:solidFill>
                      </a:rPr>
                      <m:t>heating</m:t>
                    </m:r>
                  </m:oMath>
                </a14:m>
                <a:r>
                  <a:rPr lang="nl-NL" sz="2800">
                    <a:solidFill>
                      <a:schemeClr val="tx1"/>
                    </a:solidFill>
                    <a:cs typeface="Calibri" panose="020F0502020204030204" pitchFamily="34" charset="0"/>
                  </a:rPr>
                  <a:t>, but </a:t>
                </a:r>
                <a:r>
                  <a:rPr lang="nl-NL" sz="2800" err="1">
                    <a:solidFill>
                      <a:schemeClr val="tx1"/>
                    </a:solidFill>
                    <a:cs typeface="Calibri" panose="020F0502020204030204" pitchFamily="34" charset="0"/>
                  </a:rPr>
                  <a:t>for</a:t>
                </a:r>
                <a:r>
                  <a:rPr lang="nl-NL" sz="2800">
                    <a:solidFill>
                      <a:schemeClr val="tx1"/>
                    </a:solidFill>
                    <a:cs typeface="Calibri" panose="020F0502020204030204" pitchFamily="34" charset="0"/>
                  </a:rPr>
                  <a:t> </a:t>
                </a:r>
                <a:r>
                  <a:rPr lang="nl-NL" sz="2800" err="1">
                    <a:solidFill>
                      <a:schemeClr val="tx1"/>
                    </a:solidFill>
                    <a:cs typeface="Calibri" panose="020F0502020204030204" pitchFamily="34" charset="0"/>
                  </a:rPr>
                  <a:t>other</a:t>
                </a:r>
                <a:r>
                  <a:rPr lang="nl-NL" sz="2800">
                    <a:solidFill>
                      <a:schemeClr val="tx1"/>
                    </a:solidFill>
                    <a:cs typeface="Calibri" panose="020F0502020204030204" pitchFamily="34" charset="0"/>
                  </a:rPr>
                  <a:t> </a:t>
                </a:r>
                <a:r>
                  <a:rPr lang="nl-NL" sz="2800" err="1">
                    <a:solidFill>
                      <a:schemeClr val="tx1"/>
                    </a:solidFill>
                    <a:cs typeface="Calibri" panose="020F0502020204030204" pitchFamily="34" charset="0"/>
                  </a:rPr>
                  <a:t>purposes</a:t>
                </a:r>
                <a:endParaRPr lang="nl-NL" sz="2800">
                  <a:solidFill>
                    <a:schemeClr val="tx1"/>
                  </a:solidFill>
                  <a:cs typeface="Calibri" panose="020F0502020204030204" pitchFamily="34" charset="0"/>
                </a:endParaRPr>
              </a:p>
              <a:p>
                <a:pPr marL="901700" indent="-901700">
                  <a:lnSpc>
                    <a:spcPct val="150000"/>
                  </a:lnSpc>
                  <a:spcBef>
                    <a:spcPts val="100"/>
                  </a:spcBef>
                  <a:buFont typeface="+mj-lt"/>
                  <a:buAutoNum type="arabicPeriod" startAt="48"/>
                </a:pPr>
                <a14:m>
                  <m:oMath xmlns:m="http://schemas.openxmlformats.org/officeDocument/2006/math">
                    <m:r>
                      <a:rPr lang="nl-NL" sz="2800" b="0" i="1" dirty="0" smtClean="0">
                        <a:latin typeface="Cambria Math" panose="02040503050406030204" pitchFamily="18" charset="0"/>
                      </a:rPr>
                      <m:t>h</m:t>
                    </m:r>
                    <m:r>
                      <a:rPr lang="nl-NL" sz="2800" b="0" i="1" baseline="-25000" dirty="0" smtClean="0">
                        <a:latin typeface="Cambria Math" panose="02040503050406030204" pitchFamily="18" charset="0"/>
                      </a:rPr>
                      <m:t>𝑖𝑛𝑓</m:t>
                    </m:r>
                    <m:r>
                      <a:rPr lang="nl-NL" sz="2800" i="1" dirty="0">
                        <a:latin typeface="Cambria Math" panose="02040503050406030204" pitchFamily="18" charset="0"/>
                      </a:rPr>
                      <m:t> </m:t>
                    </m:r>
                    <m:r>
                      <a:rPr lang="nl-NL" sz="2800" dirty="0" smtClean="0">
                        <a:solidFill>
                          <a:schemeClr val="bg1">
                            <a:lumMod val="50000"/>
                          </a:schemeClr>
                        </a:solidFill>
                        <a:latin typeface="Cambria Math" panose="02040503050406030204" pitchFamily="18" charset="0"/>
                      </a:rPr>
                      <m:t>[</m:t>
                    </m:r>
                    <m:r>
                      <a:rPr lang="nl-NL" sz="2800" dirty="0" smtClean="0">
                        <a:solidFill>
                          <a:schemeClr val="bg1">
                            <a:lumMod val="50000"/>
                          </a:schemeClr>
                        </a:solidFill>
                        <a:latin typeface="Cambria Math" panose="02040503050406030204" pitchFamily="18" charset="0"/>
                      </a:rPr>
                      <m:t>𝐽</m:t>
                    </m:r>
                    <m:r>
                      <a:rPr lang="nl-NL" sz="2800" dirty="0" smtClean="0">
                        <a:solidFill>
                          <a:schemeClr val="bg1">
                            <a:lumMod val="50000"/>
                          </a:schemeClr>
                        </a:solidFill>
                        <a:latin typeface="Cambria Math" panose="02040503050406030204" pitchFamily="18" charset="0"/>
                      </a:rPr>
                      <m:t>/</m:t>
                    </m:r>
                    <m:r>
                      <a:rPr lang="nl-NL" sz="2800" dirty="0" smtClean="0">
                        <a:solidFill>
                          <a:schemeClr val="bg1">
                            <a:lumMod val="50000"/>
                          </a:schemeClr>
                        </a:solidFill>
                        <a:latin typeface="Cambria Math" panose="02040503050406030204" pitchFamily="18" charset="0"/>
                      </a:rPr>
                      <m:t>𝑁𝑚</m:t>
                    </m:r>
                    <m:r>
                      <a:rPr lang="nl-NL" sz="2800" baseline="30000" dirty="0">
                        <a:solidFill>
                          <a:schemeClr val="bg1">
                            <a:lumMod val="50000"/>
                          </a:schemeClr>
                        </a:solidFill>
                        <a:latin typeface="Cambria Math" panose="02040503050406030204" pitchFamily="18" charset="0"/>
                      </a:rPr>
                      <m:t>3</m:t>
                    </m:r>
                    <m:r>
                      <a:rPr lang="nl-NL" sz="2800" dirty="0">
                        <a:solidFill>
                          <a:schemeClr val="bg1">
                            <a:lumMod val="50000"/>
                          </a:schemeClr>
                        </a:solidFill>
                        <a:latin typeface="Cambria Math" panose="02040503050406030204" pitchFamily="18" charset="0"/>
                      </a:rPr>
                      <m:t>]</m:t>
                    </m:r>
                    <m:r>
                      <m:rPr>
                        <m:nor/>
                      </m:rPr>
                      <a:rPr lang="nl-NL" sz="2800" dirty="0"/>
                      <m:t> = 31.650.000 </m:t>
                    </m:r>
                    <m:r>
                      <m:rPr>
                        <m:nor/>
                      </m:rPr>
                      <a:rPr lang="nl-NL" sz="2800" dirty="0" smtClean="0">
                        <a:solidFill>
                          <a:schemeClr val="bg1">
                            <a:lumMod val="50000"/>
                          </a:schemeClr>
                        </a:solidFill>
                      </a:rPr>
                      <m:t>[</m:t>
                    </m:r>
                    <m:r>
                      <a:rPr lang="nl-NL" sz="2800" dirty="0">
                        <a:solidFill>
                          <a:schemeClr val="bg1">
                            <a:lumMod val="50000"/>
                          </a:schemeClr>
                        </a:solidFill>
                        <a:latin typeface="Cambria Math" panose="02040503050406030204" pitchFamily="18" charset="0"/>
                      </a:rPr>
                      <m:t>𝐽</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𝑁𝑚</m:t>
                    </m:r>
                    <m:r>
                      <a:rPr lang="nl-NL" sz="2800" baseline="30000" dirty="0">
                        <a:solidFill>
                          <a:schemeClr val="bg1">
                            <a:lumMod val="50000"/>
                          </a:schemeClr>
                        </a:solidFill>
                        <a:latin typeface="Cambria Math" panose="02040503050406030204" pitchFamily="18" charset="0"/>
                      </a:rPr>
                      <m:t>3</m:t>
                    </m:r>
                    <m:r>
                      <a:rPr lang="nl-NL" sz="2800" dirty="0">
                        <a:solidFill>
                          <a:schemeClr val="bg1">
                            <a:lumMod val="50000"/>
                          </a:schemeClr>
                        </a:solidFill>
                        <a:latin typeface="Cambria Math" panose="02040503050406030204" pitchFamily="18" charset="0"/>
                      </a:rPr>
                      <m:t>]</m:t>
                    </m:r>
                    <m:r>
                      <m:rPr>
                        <m:nor/>
                      </m:rPr>
                      <a:rPr lang="nl-NL" sz="2800" dirty="0"/>
                      <m:t>, </m:t>
                    </m:r>
                    <m:r>
                      <m:rPr>
                        <m:nor/>
                      </m:rPr>
                      <a:rPr lang="nl-NL" sz="2800" dirty="0"/>
                      <m:t>the</m:t>
                    </m:r>
                    <m:r>
                      <m:rPr>
                        <m:nor/>
                      </m:rPr>
                      <a:rPr lang="nl-NL" sz="2800" dirty="0"/>
                      <m:t> </m:t>
                    </m:r>
                    <m:r>
                      <m:rPr>
                        <m:nor/>
                      </m:rPr>
                      <a:rPr lang="nl-NL" sz="2800" b="0" i="0" dirty="0" smtClean="0"/>
                      <m:t>inferior</m:t>
                    </m:r>
                    <m:r>
                      <m:rPr>
                        <m:nor/>
                      </m:rPr>
                      <a:rPr lang="nl-NL" sz="2800" dirty="0"/>
                      <m:t> </m:t>
                    </m:r>
                    <m:r>
                      <m:rPr>
                        <m:nor/>
                      </m:rPr>
                      <a:rPr lang="nl-NL" sz="2800" b="0" i="0" dirty="0" smtClean="0"/>
                      <m:t>calorific</m:t>
                    </m:r>
                    <m:r>
                      <m:rPr>
                        <m:nor/>
                      </m:rPr>
                      <a:rPr lang="nl-NL" sz="2800" b="0" i="0" dirty="0" smtClean="0"/>
                      <m:t> </m:t>
                    </m:r>
                    <m:r>
                      <m:rPr>
                        <m:nor/>
                      </m:rPr>
                      <a:rPr lang="nl-NL" sz="2800" dirty="0"/>
                      <m:t>value</m:t>
                    </m:r>
                    <m:r>
                      <m:rPr>
                        <m:nor/>
                      </m:rPr>
                      <a:rPr lang="nl-NL" sz="2800" dirty="0"/>
                      <m:t> </m:t>
                    </m:r>
                    <m:r>
                      <m:rPr>
                        <m:nor/>
                      </m:rPr>
                      <a:rPr lang="nl-NL" sz="2800" dirty="0"/>
                      <m:t>of</m:t>
                    </m:r>
                    <m:r>
                      <m:rPr>
                        <m:nor/>
                      </m:rPr>
                      <a:rPr lang="nl-NL" sz="2800" dirty="0"/>
                      <m:t> </m:t>
                    </m:r>
                    <m:r>
                      <m:rPr>
                        <m:nor/>
                      </m:rPr>
                      <a:rPr lang="nl-NL" sz="2800" dirty="0"/>
                      <m:t>natural</m:t>
                    </m:r>
                    <m:r>
                      <m:rPr>
                        <m:nor/>
                      </m:rPr>
                      <a:rPr lang="nl-NL" sz="2800" dirty="0"/>
                      <m:t> </m:t>
                    </m:r>
                    <m:r>
                      <m:rPr>
                        <m:nor/>
                      </m:rPr>
                      <a:rPr lang="nl-NL" sz="2800" dirty="0"/>
                      <m:t>gas</m:t>
                    </m:r>
                    <m:r>
                      <m:rPr>
                        <m:nor/>
                      </m:rPr>
                      <a:rPr lang="nl-NL" sz="2800" dirty="0"/>
                      <m:t> </m:t>
                    </m:r>
                    <m:r>
                      <m:rPr>
                        <m:nor/>
                      </m:rPr>
                      <a:rPr lang="nl-NL" sz="2800" dirty="0"/>
                      <m:t>from</m:t>
                    </m:r>
                    <m:r>
                      <m:rPr>
                        <m:nor/>
                      </m:rPr>
                      <a:rPr lang="nl-NL" sz="2800" dirty="0"/>
                      <m:t> </m:t>
                    </m:r>
                    <m:r>
                      <m:rPr>
                        <m:nor/>
                      </m:rPr>
                      <a:rPr lang="nl-NL" sz="2800" dirty="0"/>
                      <m:t>the</m:t>
                    </m:r>
                    <m:r>
                      <m:rPr>
                        <m:nor/>
                      </m:rPr>
                      <a:rPr lang="nl-NL" sz="2800" dirty="0"/>
                      <m:t> </m:t>
                    </m:r>
                    <m:r>
                      <m:rPr>
                        <m:nor/>
                      </m:rPr>
                      <a:rPr lang="nl-NL" sz="2800" dirty="0"/>
                      <m:t>Groningen</m:t>
                    </m:r>
                    <m:r>
                      <m:rPr>
                        <m:nor/>
                      </m:rPr>
                      <a:rPr lang="nl-NL" sz="2800" dirty="0"/>
                      <m:t> </m:t>
                    </m:r>
                    <m:r>
                      <m:rPr>
                        <m:nor/>
                      </m:rPr>
                      <a:rPr lang="nl-NL" sz="2800" dirty="0"/>
                      <m:t>field</m:t>
                    </m:r>
                  </m:oMath>
                </a14:m>
                <a:endParaRPr lang="nl-NL" sz="2800"/>
              </a:p>
              <a:p>
                <a:pPr marL="901700" indent="-901700">
                  <a:lnSpc>
                    <a:spcPct val="150000"/>
                  </a:lnSpc>
                  <a:spcBef>
                    <a:spcPts val="100"/>
                  </a:spcBef>
                  <a:buFont typeface="+mj-lt"/>
                  <a:buAutoNum type="arabicPeriod" startAt="48"/>
                </a:pPr>
                <a14:m>
                  <m:oMath xmlns:m="http://schemas.openxmlformats.org/officeDocument/2006/math">
                    <m:r>
                      <m:rPr>
                        <m:nor/>
                      </m:rPr>
                      <a:rPr lang="nl-NL" sz="2800" b="0" i="1" dirty="0" smtClean="0">
                        <a:solidFill>
                          <a:schemeClr val="tx1"/>
                        </a:solidFill>
                        <a:latin typeface="Cambria Math" panose="02040503050406030204" pitchFamily="18" charset="0"/>
                        <a:ea typeface="Cambria Math" panose="02040503050406030204" pitchFamily="18" charset="0"/>
                      </a:rPr>
                      <m:t>Q</m:t>
                    </m:r>
                    <m:r>
                      <m:rPr>
                        <m:nor/>
                      </m:rPr>
                      <a:rPr lang="nl-NL" sz="2800" b="0" i="1" baseline="-50000" dirty="0" smtClean="0">
                        <a:solidFill>
                          <a:schemeClr val="tx1"/>
                        </a:solidFill>
                        <a:latin typeface="Cambria Math" panose="02040503050406030204" pitchFamily="18" charset="0"/>
                        <a:ea typeface="Cambria Math" panose="02040503050406030204" pitchFamily="18" charset="0"/>
                      </a:rPr>
                      <m:t>vol</m:t>
                    </m:r>
                    <m:r>
                      <m:rPr>
                        <m:nor/>
                      </m:rPr>
                      <a:rPr lang="nl-NL" sz="2800" b="0" i="0" baseline="-50000" dirty="0" smtClean="0">
                        <a:solidFill>
                          <a:schemeClr val="tx1"/>
                        </a:solidFill>
                        <a:latin typeface="Cambria Math" panose="02040503050406030204" pitchFamily="18" charset="0"/>
                        <a:ea typeface="Cambria Math" panose="02040503050406030204" pitchFamily="18" charset="0"/>
                      </a:rPr>
                      <m:t>;</m:t>
                    </m:r>
                    <m:r>
                      <m:rPr>
                        <m:nor/>
                      </m:rPr>
                      <a:rPr lang="nl-NL" sz="2800" b="0" i="0" baseline="-50000" dirty="0" smtClean="0">
                        <a:solidFill>
                          <a:schemeClr val="tx1"/>
                        </a:solidFill>
                        <a:latin typeface="Cambria Math" panose="02040503050406030204" pitchFamily="18" charset="0"/>
                        <a:ea typeface="Cambria Math" panose="02040503050406030204" pitchFamily="18" charset="0"/>
                      </a:rPr>
                      <m:t>CH</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𝐽</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𝑁𝑚</m:t>
                    </m:r>
                    <m:r>
                      <a:rPr lang="nl-NL" sz="2800" baseline="30000" dirty="0">
                        <a:solidFill>
                          <a:schemeClr val="bg1">
                            <a:lumMod val="50000"/>
                          </a:schemeClr>
                        </a:solidFill>
                        <a:latin typeface="Cambria Math" panose="02040503050406030204" pitchFamily="18" charset="0"/>
                      </a:rPr>
                      <m:t>3</m:t>
                    </m:r>
                    <m:r>
                      <a:rPr lang="nl-NL" sz="2800" dirty="0">
                        <a:solidFill>
                          <a:schemeClr val="bg1">
                            <a:lumMod val="50000"/>
                          </a:schemeClr>
                        </a:solidFill>
                        <a:latin typeface="Cambria Math" panose="02040503050406030204" pitchFamily="18" charset="0"/>
                      </a:rPr>
                      <m:t>]</m:t>
                    </m:r>
                    <m:r>
                      <m:rPr>
                        <m:nor/>
                      </m:rPr>
                      <a:rPr lang="nl-NL" sz="2800" b="0" i="1" dirty="0" smtClean="0">
                        <a:solidFill>
                          <a:schemeClr val="tx1"/>
                        </a:solidFill>
                        <a:latin typeface="Cambria Math" panose="02040503050406030204" pitchFamily="18" charset="0"/>
                      </a:rPr>
                      <m:t> = </m:t>
                    </m:r>
                    <m:r>
                      <m:rPr>
                        <m:nor/>
                      </m:rPr>
                      <a:rPr lang="el-GR" sz="2800" i="1" dirty="0">
                        <a:latin typeface="Cambria Math" panose="02040503050406030204" pitchFamily="18" charset="0"/>
                        <a:ea typeface="Cambria Math" panose="02040503050406030204" pitchFamily="18" charset="0"/>
                      </a:rPr>
                      <m:t>η</m:t>
                    </m:r>
                    <m:r>
                      <m:rPr>
                        <m:nor/>
                      </m:rPr>
                      <a:rPr lang="nl-NL" sz="2800" i="1" baseline="-50000" dirty="0">
                        <a:latin typeface="Cambria Math" panose="02040503050406030204" pitchFamily="18" charset="0"/>
                        <a:ea typeface="Cambria Math" panose="02040503050406030204" pitchFamily="18" charset="0"/>
                      </a:rPr>
                      <m:t>hs</m:t>
                    </m:r>
                    <m:r>
                      <m:rPr>
                        <m:nor/>
                      </m:rPr>
                      <a:rPr lang="nl-NL" sz="2800" i="1" baseline="-50000" dirty="0">
                        <a:latin typeface="Cambria Math" panose="02040503050406030204" pitchFamily="18" charset="0"/>
                        <a:ea typeface="Cambria Math" panose="02040503050406030204" pitchFamily="18" charset="0"/>
                      </a:rPr>
                      <m:t>;</m:t>
                    </m:r>
                    <m:r>
                      <m:rPr>
                        <m:nor/>
                      </m:rPr>
                      <a:rPr lang="nl-NL" sz="2800" i="1" baseline="-50000" dirty="0">
                        <a:latin typeface="Cambria Math" panose="02040503050406030204" pitchFamily="18" charset="0"/>
                        <a:ea typeface="Cambria Math" panose="02040503050406030204" pitchFamily="18" charset="0"/>
                      </a:rPr>
                      <m:t>CH</m:t>
                    </m:r>
                    <m:r>
                      <m:rPr>
                        <m:nor/>
                      </m:rPr>
                      <a:rPr lang="nl-NL" sz="2800" b="0" i="1" baseline="-50000" dirty="0" smtClean="0">
                        <a:latin typeface="Cambria Math" panose="02040503050406030204" pitchFamily="18" charset="0"/>
                        <a:ea typeface="Cambria Math" panose="02040503050406030204" pitchFamily="18" charset="0"/>
                      </a:rPr>
                      <m:t> </m:t>
                    </m:r>
                    <m:d>
                      <m:dPr>
                        <m:begChr m:val="["/>
                        <m:endChr m:val="]"/>
                        <m:ctrlPr>
                          <a:rPr lang="nl-NL" sz="28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e>
                    </m:d>
                    <m:r>
                      <a:rPr lang="nl-NL" sz="2800" b="0" i="1" dirty="0" smtClean="0">
                        <a:solidFill>
                          <a:schemeClr val="tx1"/>
                        </a:solidFill>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rPr>
                      <m:t>h</m:t>
                    </m:r>
                    <m:r>
                      <a:rPr lang="nl-NL" sz="2800" b="0" i="1" baseline="-25000" dirty="0" smtClean="0">
                        <a:latin typeface="Cambria Math" panose="02040503050406030204" pitchFamily="18" charset="0"/>
                      </a:rPr>
                      <m:t>𝑠𝑢𝑝</m:t>
                    </m:r>
                    <m:r>
                      <a:rPr lang="nl-NL" sz="2800" i="1" dirty="0">
                        <a:latin typeface="Cambria Math" panose="02040503050406030204" pitchFamily="18" charset="0"/>
                      </a:rPr>
                      <m:t> </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𝐽</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𝑁𝑚</m:t>
                    </m:r>
                    <m:r>
                      <a:rPr lang="nl-NL" sz="2800" baseline="30000" dirty="0">
                        <a:solidFill>
                          <a:schemeClr val="bg1">
                            <a:lumMod val="50000"/>
                          </a:schemeClr>
                        </a:solidFill>
                        <a:latin typeface="Cambria Math" panose="02040503050406030204" pitchFamily="18" charset="0"/>
                      </a:rPr>
                      <m:t>3</m:t>
                    </m:r>
                    <m:r>
                      <a:rPr lang="nl-NL" sz="2800" dirty="0">
                        <a:solidFill>
                          <a:schemeClr val="bg1">
                            <a:lumMod val="50000"/>
                          </a:schemeClr>
                        </a:solidFill>
                        <a:latin typeface="Cambria Math" panose="02040503050406030204" pitchFamily="18" charset="0"/>
                      </a:rPr>
                      <m:t>]</m:t>
                    </m:r>
                    <m:r>
                      <m:rPr>
                        <m:nor/>
                      </m:rPr>
                      <a:rPr lang="nl-NL" sz="2800" i="1" dirty="0">
                        <a:latin typeface="Cambria Math" panose="02040503050406030204" pitchFamily="18" charset="0"/>
                        <a:ea typeface="Cambria Math" panose="02040503050406030204" pitchFamily="18" charset="0"/>
                      </a:rPr>
                      <m:t>=</m:t>
                    </m:r>
                    <m:r>
                      <m:rPr>
                        <m:nor/>
                      </m:rPr>
                      <a:rPr lang="nl-NL" sz="2800" b="0" i="1" dirty="0" smtClean="0">
                        <a:latin typeface="Cambria Math" panose="02040503050406030204" pitchFamily="18" charset="0"/>
                        <a:ea typeface="Cambria Math" panose="02040503050406030204" pitchFamily="18" charset="0"/>
                      </a:rPr>
                      <m:t> </m:t>
                    </m:r>
                    <m:r>
                      <m:rPr>
                        <m:nor/>
                      </m:rPr>
                      <a:rPr lang="el-GR" sz="2800" i="1" dirty="0">
                        <a:latin typeface="Cambria Math" panose="02040503050406030204" pitchFamily="18" charset="0"/>
                        <a:ea typeface="Cambria Math" panose="02040503050406030204" pitchFamily="18" charset="0"/>
                      </a:rPr>
                      <m:t>η</m:t>
                    </m:r>
                    <m:r>
                      <m:rPr>
                        <m:nor/>
                      </m:rPr>
                      <a:rPr lang="nl-NL" sz="2800" i="1" baseline="-50000" dirty="0">
                        <a:latin typeface="Cambria Math" panose="02040503050406030204" pitchFamily="18" charset="0"/>
                        <a:ea typeface="Cambria Math" panose="02040503050406030204" pitchFamily="18" charset="0"/>
                      </a:rPr>
                      <m:t>h</m:t>
                    </m:r>
                    <m:r>
                      <m:rPr>
                        <m:nor/>
                      </m:rPr>
                      <a:rPr lang="nl-NL" sz="2800" b="0" i="1" baseline="-50000" dirty="0" smtClean="0">
                        <a:latin typeface="Cambria Math" panose="02040503050406030204" pitchFamily="18" charset="0"/>
                        <a:ea typeface="Cambria Math" panose="02040503050406030204" pitchFamily="18" charset="0"/>
                      </a:rPr>
                      <m:t>i</m:t>
                    </m:r>
                    <m:r>
                      <m:rPr>
                        <m:nor/>
                      </m:rPr>
                      <a:rPr lang="nl-NL" sz="2800" i="1" baseline="-50000" dirty="0">
                        <a:latin typeface="Cambria Math" panose="02040503050406030204" pitchFamily="18" charset="0"/>
                        <a:ea typeface="Cambria Math" panose="02040503050406030204" pitchFamily="18" charset="0"/>
                      </a:rPr>
                      <m:t>;</m:t>
                    </m:r>
                    <m:r>
                      <m:rPr>
                        <m:nor/>
                      </m:rPr>
                      <a:rPr lang="nl-NL" sz="2800" i="1" baseline="-50000" dirty="0">
                        <a:latin typeface="Cambria Math" panose="02040503050406030204" pitchFamily="18" charset="0"/>
                        <a:ea typeface="Cambria Math" panose="02040503050406030204" pitchFamily="18" charset="0"/>
                      </a:rPr>
                      <m:t>CH</m:t>
                    </m:r>
                    <m:r>
                      <m:rPr>
                        <m:nor/>
                      </m:rPr>
                      <a:rPr lang="nl-NL" sz="2800" b="0" i="1" baseline="-50000" dirty="0" smtClean="0">
                        <a:latin typeface="Cambria Math" panose="02040503050406030204" pitchFamily="18" charset="0"/>
                        <a:ea typeface="Cambria Math" panose="02040503050406030204" pitchFamily="18" charset="0"/>
                      </a:rPr>
                      <m:t> </m:t>
                    </m:r>
                    <m:d>
                      <m:dPr>
                        <m:begChr m:val="["/>
                        <m:endChr m:val="]"/>
                        <m:ctrlPr>
                          <a:rPr lang="nl-NL" sz="28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m:t>
                        </m:r>
                      </m:e>
                    </m:d>
                    <m:r>
                      <a:rPr lang="nl-NL" sz="2800" i="1" dirty="0">
                        <a:latin typeface="Cambria Math" panose="02040503050406030204" pitchFamily="18" charset="0"/>
                        <a:ea typeface="Cambria Math" panose="02040503050406030204" pitchFamily="18" charset="0"/>
                      </a:rPr>
                      <m:t>×</m:t>
                    </m:r>
                    <m:r>
                      <a:rPr lang="nl-NL" sz="2800" i="1" dirty="0">
                        <a:latin typeface="Cambria Math" panose="02040503050406030204" pitchFamily="18" charset="0"/>
                      </a:rPr>
                      <m:t>h</m:t>
                    </m:r>
                    <m:r>
                      <a:rPr lang="nl-NL" sz="2800" i="1" baseline="-25000" dirty="0">
                        <a:latin typeface="Cambria Math" panose="02040503050406030204" pitchFamily="18" charset="0"/>
                      </a:rPr>
                      <m:t>𝑖𝑛𝑓</m:t>
                    </m:r>
                    <m:r>
                      <a:rPr lang="nl-NL" sz="2800" i="1" dirty="0">
                        <a:latin typeface="Cambria Math" panose="02040503050406030204" pitchFamily="18" charset="0"/>
                      </a:rPr>
                      <m:t> </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𝐽</m:t>
                    </m:r>
                    <m:r>
                      <a:rPr lang="nl-NL" sz="2800" dirty="0">
                        <a:solidFill>
                          <a:schemeClr val="bg1">
                            <a:lumMod val="50000"/>
                          </a:schemeClr>
                        </a:solidFill>
                        <a:latin typeface="Cambria Math" panose="02040503050406030204" pitchFamily="18" charset="0"/>
                      </a:rPr>
                      <m:t>/</m:t>
                    </m:r>
                    <m:r>
                      <a:rPr lang="nl-NL" sz="2800" dirty="0">
                        <a:solidFill>
                          <a:schemeClr val="bg1">
                            <a:lumMod val="50000"/>
                          </a:schemeClr>
                        </a:solidFill>
                        <a:latin typeface="Cambria Math" panose="02040503050406030204" pitchFamily="18" charset="0"/>
                      </a:rPr>
                      <m:t>𝑁𝑚</m:t>
                    </m:r>
                    <m:r>
                      <a:rPr lang="nl-NL" sz="2800" baseline="30000" dirty="0">
                        <a:solidFill>
                          <a:schemeClr val="bg1">
                            <a:lumMod val="50000"/>
                          </a:schemeClr>
                        </a:solidFill>
                        <a:latin typeface="Cambria Math" panose="02040503050406030204" pitchFamily="18" charset="0"/>
                      </a:rPr>
                      <m:t>3</m:t>
                    </m:r>
                    <m:r>
                      <a:rPr lang="nl-NL" sz="2800" dirty="0">
                        <a:solidFill>
                          <a:schemeClr val="bg1">
                            <a:lumMod val="50000"/>
                          </a:schemeClr>
                        </a:solidFill>
                        <a:latin typeface="Cambria Math" panose="02040503050406030204" pitchFamily="18" charset="0"/>
                      </a:rPr>
                      <m:t>]</m:t>
                    </m:r>
                    <m:r>
                      <m:rPr>
                        <m:nor/>
                      </m:rPr>
                      <a:rPr lang="nl-NL" sz="2800" b="0" i="0" dirty="0" smtClean="0">
                        <a:solidFill>
                          <a:schemeClr val="tx1"/>
                        </a:solidFill>
                      </a:rPr>
                      <m:t>, </m:t>
                    </m:r>
                    <m:r>
                      <m:rPr>
                        <m:nor/>
                      </m:rPr>
                      <a:rPr lang="nl-NL" sz="2800" b="0" i="0" dirty="0" smtClean="0">
                        <a:solidFill>
                          <a:schemeClr val="tx1"/>
                        </a:solidFill>
                      </a:rPr>
                      <m:t>the</m:t>
                    </m:r>
                    <m:r>
                      <m:rPr>
                        <m:nor/>
                      </m:rPr>
                      <a:rPr lang="nl-NL" sz="2800" b="0" i="0" dirty="0" smtClean="0">
                        <a:solidFill>
                          <a:schemeClr val="tx1"/>
                        </a:solidFill>
                      </a:rPr>
                      <m:t> </m:t>
                    </m:r>
                    <m:r>
                      <m:rPr>
                        <m:nor/>
                      </m:rPr>
                      <a:rPr lang="nl-NL" sz="2800" b="0" i="0" dirty="0" smtClean="0">
                        <a:solidFill>
                          <a:schemeClr val="tx1"/>
                        </a:solidFill>
                      </a:rPr>
                      <m:t>volumetric</m:t>
                    </m:r>
                    <m:r>
                      <m:rPr>
                        <m:nor/>
                      </m:rPr>
                      <a:rPr lang="nl-NL" sz="2800" b="0" i="0" dirty="0" smtClean="0">
                        <a:solidFill>
                          <a:schemeClr val="tx1"/>
                        </a:solidFill>
                      </a:rPr>
                      <m:t> </m:t>
                    </m:r>
                    <m:r>
                      <m:rPr>
                        <m:nor/>
                      </m:rPr>
                      <a:rPr lang="nl-NL" sz="2800" b="0" i="0" dirty="0" smtClean="0">
                        <a:solidFill>
                          <a:schemeClr val="tx1"/>
                        </a:solidFill>
                      </a:rPr>
                      <m:t>efficiency</m:t>
                    </m:r>
                    <m:r>
                      <m:rPr>
                        <m:nor/>
                      </m:rPr>
                      <a:rPr lang="nl-NL" sz="2800" b="0" i="0" dirty="0" smtClean="0">
                        <a:solidFill>
                          <a:schemeClr val="tx1"/>
                        </a:solidFill>
                      </a:rPr>
                      <m:t> </m:t>
                    </m:r>
                    <m:r>
                      <m:rPr>
                        <m:nor/>
                      </m:rPr>
                      <a:rPr lang="nl-NL" sz="2800" b="0" i="0" dirty="0" smtClean="0">
                        <a:solidFill>
                          <a:schemeClr val="tx1"/>
                        </a:solidFill>
                      </a:rPr>
                      <m:t>of</m:t>
                    </m:r>
                    <m:r>
                      <m:rPr>
                        <m:nor/>
                      </m:rPr>
                      <a:rPr lang="nl-NL" sz="2800" b="0" i="0" dirty="0" smtClean="0">
                        <a:solidFill>
                          <a:schemeClr val="tx1"/>
                        </a:solidFill>
                      </a:rPr>
                      <m:t> </m:t>
                    </m:r>
                    <m:r>
                      <m:rPr>
                        <m:nor/>
                      </m:rPr>
                      <a:rPr lang="nl-NL" sz="2800" b="0" i="0" dirty="0" smtClean="0">
                        <a:solidFill>
                          <a:schemeClr val="tx1"/>
                        </a:solidFill>
                      </a:rPr>
                      <m:t>heating</m:t>
                    </m:r>
                    <m:r>
                      <m:rPr>
                        <m:nor/>
                      </m:rPr>
                      <a:rPr lang="nl-NL" sz="2800" b="0" i="0" dirty="0" smtClean="0">
                        <a:solidFill>
                          <a:schemeClr val="tx1"/>
                        </a:solidFill>
                      </a:rPr>
                      <m:t> </m:t>
                    </m:r>
                    <m:r>
                      <m:rPr>
                        <m:nor/>
                      </m:rPr>
                      <a:rPr lang="nl-NL" sz="2800" b="0" i="0" dirty="0" smtClean="0">
                        <a:solidFill>
                          <a:schemeClr val="tx1"/>
                        </a:solidFill>
                      </a:rPr>
                      <m:t>the</m:t>
                    </m:r>
                    <m:r>
                      <m:rPr>
                        <m:nor/>
                      </m:rPr>
                      <a:rPr lang="nl-NL" sz="2800" b="0" i="0" dirty="0" smtClean="0">
                        <a:solidFill>
                          <a:schemeClr val="tx1"/>
                        </a:solidFill>
                      </a:rPr>
                      <m:t> </m:t>
                    </m:r>
                    <m:r>
                      <m:rPr>
                        <m:nor/>
                      </m:rPr>
                      <a:rPr lang="nl-NL" sz="2800" b="0" i="0" dirty="0" smtClean="0">
                        <a:solidFill>
                          <a:schemeClr val="tx1"/>
                        </a:solidFill>
                      </a:rPr>
                      <m:t>home</m:t>
                    </m:r>
                    <m:r>
                      <m:rPr>
                        <m:nor/>
                      </m:rPr>
                      <a:rPr lang="nl-NL" sz="2800" b="0" i="0" dirty="0" smtClean="0">
                        <a:solidFill>
                          <a:schemeClr val="tx1"/>
                        </a:solidFill>
                      </a:rPr>
                      <m:t> </m:t>
                    </m:r>
                    <m:r>
                      <m:rPr>
                        <m:nor/>
                      </m:rPr>
                      <a:rPr lang="nl-NL" sz="2800" b="0" i="0" dirty="0" smtClean="0">
                        <a:solidFill>
                          <a:schemeClr val="tx1"/>
                        </a:solidFill>
                      </a:rPr>
                      <m:t>using</m:t>
                    </m:r>
                    <m:r>
                      <m:rPr>
                        <m:nor/>
                      </m:rPr>
                      <a:rPr lang="nl-NL" sz="2800" b="0" i="0" dirty="0" smtClean="0">
                        <a:solidFill>
                          <a:schemeClr val="tx1"/>
                        </a:solidFill>
                      </a:rPr>
                      <m:t> </m:t>
                    </m:r>
                    <m:r>
                      <m:rPr>
                        <m:nor/>
                      </m:rPr>
                      <a:rPr lang="nl-NL" sz="2800" b="0" i="0" dirty="0" smtClean="0">
                        <a:solidFill>
                          <a:schemeClr val="tx1"/>
                        </a:solidFill>
                      </a:rPr>
                      <m:t>natural</m:t>
                    </m:r>
                    <m:r>
                      <m:rPr>
                        <m:nor/>
                      </m:rPr>
                      <a:rPr lang="nl-NL" sz="2800" b="0" i="0" dirty="0" smtClean="0">
                        <a:solidFill>
                          <a:schemeClr val="tx1"/>
                        </a:solidFill>
                      </a:rPr>
                      <m:t> </m:t>
                    </m:r>
                    <m:r>
                      <m:rPr>
                        <m:nor/>
                      </m:rPr>
                      <a:rPr lang="nl-NL" sz="2800" b="0" i="0" dirty="0" smtClean="0">
                        <a:solidFill>
                          <a:schemeClr val="tx1"/>
                        </a:solidFill>
                      </a:rPr>
                      <m:t>gas</m:t>
                    </m:r>
                  </m:oMath>
                </a14:m>
                <a:r>
                  <a:rPr lang="nl-NL" sz="2800">
                    <a:solidFill>
                      <a:schemeClr val="tx1"/>
                    </a:solidFill>
                  </a:rPr>
                  <a:t>, </a:t>
                </a:r>
                <a:r>
                  <a:rPr lang="nl-NL" sz="2800" err="1">
                    <a:solidFill>
                      <a:schemeClr val="tx1"/>
                    </a:solidFill>
                  </a:rPr>
                  <a:t>an</a:t>
                </a:r>
                <a:r>
                  <a:rPr lang="nl-NL" sz="2800">
                    <a:solidFill>
                      <a:schemeClr val="tx1"/>
                    </a:solidFill>
                  </a:rPr>
                  <a:t> </a:t>
                </a:r>
                <a:r>
                  <a:rPr lang="nl-NL" sz="2800" err="1">
                    <a:solidFill>
                      <a:schemeClr val="tx1"/>
                    </a:solidFill>
                  </a:rPr>
                  <a:t>installation</a:t>
                </a:r>
                <a:r>
                  <a:rPr lang="nl-NL" sz="2800">
                    <a:solidFill>
                      <a:schemeClr val="tx1"/>
                    </a:solidFill>
                  </a:rPr>
                  <a:t> model parameter</a:t>
                </a:r>
              </a:p>
              <a:p>
                <a:pPr marL="901700" indent="-901700">
                  <a:lnSpc>
                    <a:spcPct val="150000"/>
                  </a:lnSpc>
                  <a:spcBef>
                    <a:spcPts val="100"/>
                  </a:spcBef>
                  <a:buFont typeface="+mj-lt"/>
                  <a:buAutoNum type="arabicPeriod" startAt="48"/>
                </a:pPr>
                <a:endParaRPr lang="nl-NL" sz="2800"/>
              </a:p>
              <a:p>
                <a:pPr marL="901700" indent="-901700">
                  <a:lnSpc>
                    <a:spcPct val="150000"/>
                  </a:lnSpc>
                  <a:spcBef>
                    <a:spcPts val="100"/>
                  </a:spcBef>
                  <a:buFont typeface="+mj-lt"/>
                  <a:buAutoNum type="arabicPeriod" startAt="48"/>
                </a:pPr>
                <a:endParaRPr lang="nl-NL" sz="2800">
                  <a:solidFill>
                    <a:schemeClr val="tx1"/>
                  </a:solidFill>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2"/>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Building model </a:t>
            </a:r>
            <a:r>
              <a:rPr lang="nl-NL" err="1"/>
              <a:t>equations</a:t>
            </a:r>
            <a:r>
              <a:rPr lang="nl-NL"/>
              <a:t> (5)</a:t>
            </a:r>
          </a:p>
        </p:txBody>
      </p:sp>
    </p:spTree>
    <p:extLst>
      <p:ext uri="{BB962C8B-B14F-4D97-AF65-F5344CB8AC3E}">
        <p14:creationId xmlns:p14="http://schemas.microsoft.com/office/powerpoint/2010/main" val="226560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5329989"/>
                <a:ext cx="21008156" cy="6138136"/>
              </a:xfrm>
            </p:spPr>
            <p:txBody>
              <a:bodyPr>
                <a:normAutofit fontScale="92500" lnSpcReduction="10000"/>
              </a:bodyPr>
              <a:lstStyle/>
              <a:p>
                <a:pPr marL="901700" indent="-901700">
                  <a:lnSpc>
                    <a:spcPct val="150000"/>
                  </a:lnSpc>
                  <a:spcBef>
                    <a:spcPts val="100"/>
                  </a:spcBef>
                  <a:buFont typeface="+mj-lt"/>
                  <a:buAutoNum type="arabicPeriod" startAt="52"/>
                </a:pPr>
                <a14:m>
                  <m:oMath xmlns:m="http://schemas.openxmlformats.org/officeDocument/2006/math">
                    <m:sSub>
                      <m:sSubPr>
                        <m:ctrlPr>
                          <a:rPr lang="el-GR" sz="2000" i="1" dirty="0" smtClean="0">
                            <a:solidFill>
                              <a:srgbClr val="1EBCC5"/>
                            </a:solidFill>
                            <a:latin typeface="Cambria Math" panose="02040503050406030204" pitchFamily="18" charset="0"/>
                            <a:ea typeface="Cambria Math" panose="02040503050406030204" pitchFamily="18" charset="0"/>
                          </a:rPr>
                        </m:ctrlPr>
                      </m:sSubPr>
                      <m:e>
                        <m:r>
                          <m:rPr>
                            <m:nor/>
                          </m:rPr>
                          <a:rPr lang="el-GR" sz="2000" i="1" dirty="0">
                            <a:solidFill>
                              <a:srgbClr val="1EBCC5"/>
                            </a:solidFill>
                            <a:latin typeface="Cambria Math" panose="02040503050406030204" pitchFamily="18" charset="0"/>
                            <a:ea typeface="Cambria Math" panose="02040503050406030204" pitchFamily="18" charset="0"/>
                          </a:rPr>
                          <m:t>η</m:t>
                        </m:r>
                      </m:e>
                      <m:sub>
                        <m:r>
                          <m:rPr>
                            <m:nor/>
                          </m:rPr>
                          <a:rPr lang="nl-NL" sz="2000" b="0" i="1" dirty="0" smtClean="0">
                            <a:solidFill>
                              <a:srgbClr val="1EBCC5"/>
                            </a:solidFill>
                            <a:latin typeface="Cambria Math" panose="02040503050406030204" pitchFamily="18" charset="0"/>
                            <a:ea typeface="Cambria Math" panose="02040503050406030204" pitchFamily="18" charset="0"/>
                          </a:rPr>
                          <m:t>hs</m:t>
                        </m:r>
                        <m:r>
                          <m:rPr>
                            <m:nor/>
                          </m:rPr>
                          <a:rPr lang="nl-NL" sz="2000" i="1" dirty="0">
                            <a:solidFill>
                              <a:srgbClr val="1EBCC5"/>
                            </a:solidFill>
                            <a:latin typeface="Cambria Math" panose="02040503050406030204" pitchFamily="18" charset="0"/>
                            <a:ea typeface="Cambria Math" panose="02040503050406030204" pitchFamily="18" charset="0"/>
                          </a:rPr>
                          <m:t>;</m:t>
                        </m:r>
                        <m:r>
                          <m:rPr>
                            <m:nor/>
                          </m:rPr>
                          <a:rPr lang="nl-NL" sz="2000" i="1" dirty="0">
                            <a:solidFill>
                              <a:srgbClr val="1EBCC5"/>
                            </a:solidFill>
                            <a:latin typeface="Cambria Math" panose="02040503050406030204" pitchFamily="18" charset="0"/>
                            <a:ea typeface="Cambria Math" panose="02040503050406030204" pitchFamily="18" charset="0"/>
                          </a:rPr>
                          <m:t>no</m:t>
                        </m:r>
                        <m:r>
                          <m:rPr>
                            <m:nor/>
                          </m:rPr>
                          <a:rPr lang="nl-NL" sz="2000" i="1" dirty="0">
                            <a:solidFill>
                              <a:srgbClr val="1EBCC5"/>
                            </a:solidFill>
                            <a:latin typeface="Cambria Math" panose="02040503050406030204" pitchFamily="18" charset="0"/>
                            <a:ea typeface="Cambria Math" panose="02040503050406030204" pitchFamily="18" charset="0"/>
                          </a:rPr>
                          <m:t>_</m:t>
                        </m:r>
                        <m:r>
                          <m:rPr>
                            <m:nor/>
                          </m:rPr>
                          <a:rPr lang="nl-NL" sz="2000" i="1" dirty="0">
                            <a:solidFill>
                              <a:srgbClr val="1EBCC5"/>
                            </a:solidFill>
                            <a:latin typeface="Cambria Math" panose="02040503050406030204" pitchFamily="18" charset="0"/>
                            <a:ea typeface="Cambria Math" panose="02040503050406030204" pitchFamily="18" charset="0"/>
                          </a:rPr>
                          <m:t>CH</m:t>
                        </m:r>
                      </m:sub>
                    </m:sSub>
                    <m:r>
                      <a:rPr lang="nl-NL" sz="2000" i="1" dirty="0" smtClean="0">
                        <a:solidFill>
                          <a:srgbClr val="1EBCC5"/>
                        </a:solidFill>
                        <a:latin typeface="Cambria Math" panose="02040503050406030204" pitchFamily="18" charset="0"/>
                        <a:ea typeface="Cambria Math" panose="02040503050406030204" pitchFamily="18" charset="0"/>
                      </a:rPr>
                      <m:t> [%]</m:t>
                    </m:r>
                    <m:r>
                      <m:rPr>
                        <m:nor/>
                      </m:rPr>
                      <a:rPr lang="nl-NL" sz="2000" i="1" dirty="0">
                        <a:solidFill>
                          <a:srgbClr val="1EBCC5"/>
                        </a:solidFill>
                        <a:latin typeface="Cambria Math" panose="02040503050406030204" pitchFamily="18" charset="0"/>
                        <a:ea typeface="Cambria Math" panose="02040503050406030204" pitchFamily="18" charset="0"/>
                      </a:rPr>
                      <m:t> =</m:t>
                    </m:r>
                    <m:f>
                      <m:fPr>
                        <m:ctrlPr>
                          <a:rPr lang="nl-NL" sz="2000" i="1" dirty="0">
                            <a:solidFill>
                              <a:srgbClr val="1EBCC5"/>
                            </a:solidFill>
                            <a:latin typeface="Cambria Math" panose="02040503050406030204" pitchFamily="18" charset="0"/>
                            <a:ea typeface="Cambria Math" panose="02040503050406030204" pitchFamily="18" charset="0"/>
                          </a:rPr>
                        </m:ctrlPr>
                      </m:fPr>
                      <m:num>
                        <m:sSub>
                          <m:sSubPr>
                            <m:ctrlPr>
                              <a:rPr lang="nl-NL" sz="2000" i="1">
                                <a:solidFill>
                                  <a:srgbClr val="1EBCC5"/>
                                </a:solidFill>
                                <a:latin typeface="Cambria Math" panose="02040503050406030204" pitchFamily="18" charset="0"/>
                                <a:ea typeface="Cambria Math" panose="02040503050406030204" pitchFamily="18" charset="0"/>
                              </a:rPr>
                            </m:ctrlPr>
                          </m:sSubPr>
                          <m:e>
                            <m:r>
                              <a:rPr lang="nl-NL" sz="2000" i="1" smtClean="0">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𝐺</m:t>
                            </m:r>
                          </m:e>
                          <m:sub>
                            <m:r>
                              <a:rPr lang="nl-NL" sz="2000" i="1">
                                <a:solidFill>
                                  <a:srgbClr val="1EBCC5"/>
                                </a:solidFill>
                                <a:latin typeface="Cambria Math" panose="02040503050406030204" pitchFamily="18" charset="0"/>
                                <a:ea typeface="Cambria Math" panose="02040503050406030204" pitchFamily="18" charset="0"/>
                              </a:rPr>
                              <m:t>𝐷𝐻𝑊</m:t>
                            </m:r>
                            <m:r>
                              <a:rPr lang="nl-NL" sz="2000" i="1">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𝑁𝑚</m:t>
                            </m:r>
                            <m:r>
                              <a:rPr lang="nl-NL" sz="2000" i="1" baseline="30000" dirty="0">
                                <a:solidFill>
                                  <a:srgbClr val="1EBCC5"/>
                                </a:solidFill>
                                <a:latin typeface="Cambria Math" panose="02040503050406030204" pitchFamily="18" charset="0"/>
                                <a:ea typeface="Cambria Math" panose="02040503050406030204" pitchFamily="18" charset="0"/>
                              </a:rPr>
                              <m:t>3</m:t>
                            </m:r>
                          </m:e>
                        </m:d>
                        <m:r>
                          <m:rPr>
                            <m:nor/>
                          </m:rPr>
                          <a:rPr lang="nl-NL" sz="2000" i="1" dirty="0">
                            <a:solidFill>
                              <a:srgbClr val="1EBCC5"/>
                            </a:solidFill>
                            <a:latin typeface="Cambria Math" panose="02040503050406030204" pitchFamily="18" charset="0"/>
                            <a:ea typeface="Cambria Math" panose="02040503050406030204" pitchFamily="18" charset="0"/>
                          </a:rPr>
                          <m:t> </m:t>
                        </m:r>
                        <m:r>
                          <a:rPr lang="nl-NL" sz="2000" i="1" dirty="0">
                            <a:solidFill>
                              <a:srgbClr val="1EBCC5"/>
                            </a:solidFill>
                            <a:latin typeface="Cambria Math" panose="02040503050406030204" pitchFamily="18" charset="0"/>
                            <a:ea typeface="Cambria Math" panose="02040503050406030204" pitchFamily="18" charset="0"/>
                          </a:rPr>
                          <m:t>×</m:t>
                        </m:r>
                        <m:sSub>
                          <m:sSubPr>
                            <m:ctrlPr>
                              <a:rPr lang="nl-NL" sz="2000" i="1" dirty="0" smtClean="0">
                                <a:solidFill>
                                  <a:srgbClr val="1EBCC5"/>
                                </a:solidFill>
                                <a:latin typeface="Cambria Math" panose="02040503050406030204" pitchFamily="18" charset="0"/>
                                <a:ea typeface="Cambria Math" panose="02040503050406030204" pitchFamily="18" charset="0"/>
                              </a:rPr>
                            </m:ctrlPr>
                          </m:sSubPr>
                          <m:e>
                            <m:r>
                              <m:rPr>
                                <m:nor/>
                              </m:rPr>
                              <a:rPr lang="el-GR" sz="2000" i="1" dirty="0">
                                <a:solidFill>
                                  <a:srgbClr val="1EBCC5"/>
                                </a:solidFill>
                                <a:latin typeface="Cambria Math" panose="02040503050406030204" pitchFamily="18" charset="0"/>
                                <a:ea typeface="Cambria Math" panose="02040503050406030204" pitchFamily="18" charset="0"/>
                              </a:rPr>
                              <m:t>η</m:t>
                            </m:r>
                          </m:e>
                          <m:sub>
                            <m:r>
                              <m:rPr>
                                <m:nor/>
                              </m:rPr>
                              <a:rPr lang="nl-NL" sz="2000" b="0" i="1" dirty="0" smtClean="0">
                                <a:solidFill>
                                  <a:srgbClr val="1EBCC5"/>
                                </a:solidFill>
                                <a:latin typeface="Cambria Math" panose="02040503050406030204" pitchFamily="18" charset="0"/>
                                <a:ea typeface="Cambria Math" panose="02040503050406030204" pitchFamily="18" charset="0"/>
                              </a:rPr>
                              <m:t>hs</m:t>
                            </m:r>
                            <m:r>
                              <m:rPr>
                                <m:nor/>
                              </m:rPr>
                              <a:rPr lang="nl-NL" sz="2000" i="1" dirty="0">
                                <a:solidFill>
                                  <a:srgbClr val="1EBCC5"/>
                                </a:solidFill>
                                <a:latin typeface="Cambria Math" panose="02040503050406030204" pitchFamily="18" charset="0"/>
                                <a:ea typeface="Cambria Math" panose="02040503050406030204" pitchFamily="18" charset="0"/>
                              </a:rPr>
                              <m:t>;</m:t>
                            </m:r>
                            <m:r>
                              <m:rPr>
                                <m:nor/>
                              </m:rPr>
                              <a:rPr lang="nl-NL" sz="2000" i="1" dirty="0">
                                <a:solidFill>
                                  <a:srgbClr val="1EBCC5"/>
                                </a:solidFill>
                                <a:latin typeface="Cambria Math" panose="02040503050406030204" pitchFamily="18" charset="0"/>
                                <a:ea typeface="Cambria Math" panose="02040503050406030204" pitchFamily="18" charset="0"/>
                              </a:rPr>
                              <m:t>DHW</m:t>
                            </m:r>
                          </m:sub>
                        </m:sSub>
                        <m:r>
                          <m:rPr>
                            <m:nor/>
                          </m:rPr>
                          <a:rPr lang="nl-NL" sz="2000" b="0" i="1" dirty="0" smtClean="0">
                            <a:solidFill>
                              <a:srgbClr val="1EBCC5"/>
                            </a:solidFill>
                            <a:latin typeface="Cambria Math" panose="02040503050406030204" pitchFamily="18" charset="0"/>
                            <a:ea typeface="Cambria Math" panose="02040503050406030204" pitchFamily="18" charset="0"/>
                          </a:rPr>
                          <m:t> </m:t>
                        </m:r>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smtClean="0">
                                <a:solidFill>
                                  <a:srgbClr val="1EBCC5"/>
                                </a:solidFill>
                                <a:latin typeface="Cambria Math" panose="02040503050406030204" pitchFamily="18" charset="0"/>
                                <a:ea typeface="Cambria Math" panose="02040503050406030204" pitchFamily="18" charset="0"/>
                              </a:rPr>
                              <m:t>%</m:t>
                            </m:r>
                          </m:e>
                        </m:d>
                        <m:r>
                          <a:rPr lang="nl-NL" sz="2000" i="1" dirty="0">
                            <a:solidFill>
                              <a:srgbClr val="1EBCC5"/>
                            </a:solidFill>
                            <a:latin typeface="Cambria Math" panose="02040503050406030204" pitchFamily="18" charset="0"/>
                            <a:ea typeface="Cambria Math" panose="02040503050406030204" pitchFamily="18" charset="0"/>
                          </a:rPr>
                          <m:t>×</m:t>
                        </m:r>
                        <m:sSub>
                          <m:sSubPr>
                            <m:ctrlPr>
                              <a:rPr lang="nl-NL" sz="2000" i="1" dirty="0">
                                <a:solidFill>
                                  <a:srgbClr val="1EBCC5"/>
                                </a:solidFill>
                                <a:latin typeface="Cambria Math" panose="02040503050406030204" pitchFamily="18" charset="0"/>
                                <a:ea typeface="Cambria Math" panose="02040503050406030204" pitchFamily="18" charset="0"/>
                              </a:rPr>
                            </m:ctrlPr>
                          </m:sSubPr>
                          <m:e>
                            <m:r>
                              <m:rPr>
                                <m:nor/>
                              </m:rPr>
                              <a:rPr lang="el-GR" sz="2000" i="1" dirty="0">
                                <a:solidFill>
                                  <a:srgbClr val="1EBCC5"/>
                                </a:solidFill>
                                <a:latin typeface="Cambria Math" panose="02040503050406030204" pitchFamily="18" charset="0"/>
                                <a:ea typeface="Cambria Math" panose="02040503050406030204" pitchFamily="18" charset="0"/>
                              </a:rPr>
                              <m:t>η</m:t>
                            </m:r>
                          </m:e>
                          <m:sub>
                            <m:r>
                              <m:rPr>
                                <m:nor/>
                              </m:rPr>
                              <a:rPr lang="nl-NL" sz="2000" b="0" i="1" dirty="0" smtClean="0">
                                <a:solidFill>
                                  <a:srgbClr val="1EBCC5"/>
                                </a:solidFill>
                                <a:latin typeface="Cambria Math" panose="02040503050406030204" pitchFamily="18" charset="0"/>
                                <a:ea typeface="Cambria Math" panose="02040503050406030204" pitchFamily="18" charset="0"/>
                              </a:rPr>
                              <m:t>remaining</m:t>
                            </m:r>
                            <m:r>
                              <m:rPr>
                                <m:nor/>
                              </m:rPr>
                              <a:rPr lang="nl-NL" sz="2000" b="0" i="1" dirty="0" smtClean="0">
                                <a:solidFill>
                                  <a:srgbClr val="1EBCC5"/>
                                </a:solidFill>
                                <a:latin typeface="Cambria Math" panose="02040503050406030204" pitchFamily="18" charset="0"/>
                                <a:ea typeface="Cambria Math" panose="02040503050406030204" pitchFamily="18" charset="0"/>
                              </a:rPr>
                              <m:t>_</m:t>
                            </m:r>
                            <m:r>
                              <m:rPr>
                                <m:nor/>
                              </m:rPr>
                              <a:rPr lang="nl-NL" sz="2000" b="0" i="1" dirty="0" smtClean="0">
                                <a:solidFill>
                                  <a:srgbClr val="1EBCC5"/>
                                </a:solidFill>
                                <a:latin typeface="Cambria Math" panose="02040503050406030204" pitchFamily="18" charset="0"/>
                                <a:ea typeface="Cambria Math" panose="02040503050406030204" pitchFamily="18" charset="0"/>
                              </a:rPr>
                              <m:t>heat</m:t>
                            </m:r>
                            <m:r>
                              <m:rPr>
                                <m:nor/>
                              </m:rPr>
                              <a:rPr lang="nl-NL" sz="2000" i="1" dirty="0">
                                <a:solidFill>
                                  <a:srgbClr val="1EBCC5"/>
                                </a:solidFill>
                                <a:latin typeface="Cambria Math" panose="02040503050406030204" pitchFamily="18" charset="0"/>
                                <a:ea typeface="Cambria Math" panose="02040503050406030204" pitchFamily="18" charset="0"/>
                              </a:rPr>
                              <m:t>;</m:t>
                            </m:r>
                            <m:r>
                              <m:rPr>
                                <m:nor/>
                              </m:rPr>
                              <a:rPr lang="nl-NL" sz="2000" i="1" dirty="0">
                                <a:solidFill>
                                  <a:srgbClr val="1EBCC5"/>
                                </a:solidFill>
                                <a:latin typeface="Cambria Math" panose="02040503050406030204" pitchFamily="18" charset="0"/>
                                <a:ea typeface="Cambria Math" panose="02040503050406030204" pitchFamily="18" charset="0"/>
                              </a:rPr>
                              <m:t>DHW</m:t>
                            </m:r>
                          </m:sub>
                        </m:sSub>
                        <m:r>
                          <a:rPr lang="nl-NL" sz="2000" b="0" i="1" dirty="0" smtClean="0">
                            <a:solidFill>
                              <a:srgbClr val="1EBCC5"/>
                            </a:solidFill>
                            <a:latin typeface="Cambria Math" panose="02040503050406030204" pitchFamily="18" charset="0"/>
                            <a:ea typeface="Cambria Math" panose="02040503050406030204" pitchFamily="18" charset="0"/>
                          </a:rPr>
                          <m:t>  </m:t>
                        </m:r>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m:t>
                            </m:r>
                          </m:e>
                        </m:d>
                        <m:r>
                          <a:rPr lang="nl-NL" sz="2000" b="0" i="1" dirty="0" smtClean="0">
                            <a:solidFill>
                              <a:srgbClr val="1EBCC5"/>
                            </a:solidFill>
                            <a:latin typeface="Cambria Math" panose="02040503050406030204" pitchFamily="18" charset="0"/>
                            <a:ea typeface="Cambria Math" panose="02040503050406030204" pitchFamily="18" charset="0"/>
                          </a:rPr>
                          <m:t> </m:t>
                        </m:r>
                        <m:r>
                          <a:rPr lang="nl-NL" sz="2000" i="1" dirty="0">
                            <a:solidFill>
                              <a:srgbClr val="1EBCC5"/>
                            </a:solidFill>
                            <a:latin typeface="Cambria Math" panose="02040503050406030204" pitchFamily="18" charset="0"/>
                            <a:ea typeface="Cambria Math" panose="02040503050406030204" pitchFamily="18" charset="0"/>
                          </a:rPr>
                          <m:t>+</m:t>
                        </m:r>
                        <m:r>
                          <a:rPr lang="nl-NL" sz="2000" b="0" i="1" dirty="0" smtClean="0">
                            <a:solidFill>
                              <a:srgbClr val="1EBCC5"/>
                            </a:solidFill>
                            <a:latin typeface="Cambria Math" panose="02040503050406030204" pitchFamily="18" charset="0"/>
                            <a:ea typeface="Cambria Math" panose="02040503050406030204" pitchFamily="18" charset="0"/>
                          </a:rPr>
                          <m:t> </m:t>
                        </m:r>
                        <m:sSub>
                          <m:sSubPr>
                            <m:ctrlPr>
                              <a:rPr lang="nl-NL" sz="2000" i="1">
                                <a:solidFill>
                                  <a:srgbClr val="1EBCC5"/>
                                </a:solidFill>
                                <a:latin typeface="Cambria Math" panose="02040503050406030204" pitchFamily="18" charset="0"/>
                                <a:ea typeface="Cambria Math" panose="02040503050406030204" pitchFamily="18" charset="0"/>
                              </a:rPr>
                            </m:ctrlPr>
                          </m:sSubPr>
                          <m:e>
                            <m:r>
                              <a:rPr lang="nl-NL" sz="2000" i="1" smtClean="0">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𝐺</m:t>
                            </m:r>
                          </m:e>
                          <m:sub>
                            <m:r>
                              <a:rPr lang="nl-NL" sz="2000" b="0" i="1" smtClean="0">
                                <a:solidFill>
                                  <a:srgbClr val="1EBCC5"/>
                                </a:solidFill>
                                <a:latin typeface="Cambria Math" panose="02040503050406030204" pitchFamily="18" charset="0"/>
                                <a:ea typeface="Cambria Math" panose="02040503050406030204" pitchFamily="18" charset="0"/>
                              </a:rPr>
                              <m:t>𝑐𝑜𝑜𝑘𝑖𝑛𝑔</m:t>
                            </m:r>
                            <m:r>
                              <a:rPr lang="nl-NL" sz="2000" i="1">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𝑁𝑚</m:t>
                            </m:r>
                            <m:r>
                              <a:rPr lang="nl-NL" sz="2000" i="1" baseline="30000" dirty="0">
                                <a:solidFill>
                                  <a:srgbClr val="1EBCC5"/>
                                </a:solidFill>
                                <a:latin typeface="Cambria Math" panose="02040503050406030204" pitchFamily="18" charset="0"/>
                                <a:ea typeface="Cambria Math" panose="02040503050406030204" pitchFamily="18" charset="0"/>
                              </a:rPr>
                              <m:t>3</m:t>
                            </m:r>
                          </m:e>
                        </m:d>
                        <m:r>
                          <m:rPr>
                            <m:nor/>
                          </m:rPr>
                          <a:rPr lang="nl-NL" sz="2000" i="1" dirty="0">
                            <a:solidFill>
                              <a:srgbClr val="1EBCC5"/>
                            </a:solidFill>
                            <a:latin typeface="Cambria Math" panose="02040503050406030204" pitchFamily="18" charset="0"/>
                            <a:ea typeface="Cambria Math" panose="02040503050406030204" pitchFamily="18" charset="0"/>
                          </a:rPr>
                          <m:t> </m:t>
                        </m:r>
                        <m:r>
                          <a:rPr lang="nl-NL" sz="2000" i="1" dirty="0">
                            <a:solidFill>
                              <a:srgbClr val="1EBCC5"/>
                            </a:solidFill>
                            <a:latin typeface="Cambria Math" panose="02040503050406030204" pitchFamily="18" charset="0"/>
                            <a:ea typeface="Cambria Math" panose="02040503050406030204" pitchFamily="18" charset="0"/>
                          </a:rPr>
                          <m:t>×</m:t>
                        </m:r>
                        <m:sSub>
                          <m:sSubPr>
                            <m:ctrlPr>
                              <a:rPr lang="nl-NL" sz="2000" i="1" dirty="0">
                                <a:solidFill>
                                  <a:srgbClr val="1EBCC5"/>
                                </a:solidFill>
                                <a:latin typeface="Cambria Math" panose="02040503050406030204" pitchFamily="18" charset="0"/>
                                <a:ea typeface="Cambria Math" panose="02040503050406030204" pitchFamily="18" charset="0"/>
                              </a:rPr>
                            </m:ctrlPr>
                          </m:sSubPr>
                          <m:e>
                            <m:r>
                              <m:rPr>
                                <m:nor/>
                              </m:rPr>
                              <a:rPr lang="el-GR" sz="2000" i="1" dirty="0">
                                <a:solidFill>
                                  <a:srgbClr val="1EBCC5"/>
                                </a:solidFill>
                                <a:latin typeface="Cambria Math" panose="02040503050406030204" pitchFamily="18" charset="0"/>
                                <a:ea typeface="Cambria Math" panose="02040503050406030204" pitchFamily="18" charset="0"/>
                              </a:rPr>
                              <m:t>η</m:t>
                            </m:r>
                          </m:e>
                          <m:sub>
                            <m:r>
                              <m:rPr>
                                <m:nor/>
                              </m:rPr>
                              <a:rPr lang="nl-NL" sz="2000" b="0" i="1" dirty="0" smtClean="0">
                                <a:solidFill>
                                  <a:srgbClr val="1EBCC5"/>
                                </a:solidFill>
                                <a:latin typeface="Cambria Math" panose="02040503050406030204" pitchFamily="18" charset="0"/>
                                <a:ea typeface="Cambria Math" panose="02040503050406030204" pitchFamily="18" charset="0"/>
                              </a:rPr>
                              <m:t>hs</m:t>
                            </m:r>
                            <m:r>
                              <m:rPr>
                                <m:nor/>
                              </m:rPr>
                              <a:rPr lang="nl-NL" sz="2000" i="1" dirty="0">
                                <a:solidFill>
                                  <a:srgbClr val="1EBCC5"/>
                                </a:solidFill>
                                <a:latin typeface="Cambria Math" panose="02040503050406030204" pitchFamily="18" charset="0"/>
                                <a:ea typeface="Cambria Math" panose="02040503050406030204" pitchFamily="18" charset="0"/>
                              </a:rPr>
                              <m:t>;</m:t>
                            </m:r>
                            <m:r>
                              <m:rPr>
                                <m:nor/>
                              </m:rPr>
                              <a:rPr lang="nl-NL" sz="2000" b="0" i="1" dirty="0" smtClean="0">
                                <a:solidFill>
                                  <a:srgbClr val="1EBCC5"/>
                                </a:solidFill>
                                <a:latin typeface="Cambria Math" panose="02040503050406030204" pitchFamily="18" charset="0"/>
                                <a:ea typeface="Cambria Math" panose="02040503050406030204" pitchFamily="18" charset="0"/>
                              </a:rPr>
                              <m:t>cooking</m:t>
                            </m:r>
                          </m:sub>
                        </m:sSub>
                        <m:r>
                          <m:rPr>
                            <m:nor/>
                          </m:rPr>
                          <a:rPr lang="nl-NL" sz="2000" i="1" dirty="0">
                            <a:solidFill>
                              <a:srgbClr val="1EBCC5"/>
                            </a:solidFill>
                            <a:latin typeface="Cambria Math" panose="02040503050406030204" pitchFamily="18" charset="0"/>
                            <a:ea typeface="Cambria Math" panose="02040503050406030204" pitchFamily="18" charset="0"/>
                          </a:rPr>
                          <m:t> </m:t>
                        </m:r>
                        <m:d>
                          <m:dPr>
                            <m:begChr m:val="["/>
                            <m:endChr m:val="]"/>
                            <m:ctrlPr>
                              <a:rPr lang="nl-NL" sz="2000" i="1" dirty="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m:t>
                            </m:r>
                          </m:e>
                        </m:d>
                        <m:r>
                          <a:rPr lang="nl-NL" sz="2000" i="1" dirty="0">
                            <a:solidFill>
                              <a:srgbClr val="1EBCC5"/>
                            </a:solidFill>
                            <a:latin typeface="Cambria Math" panose="02040503050406030204" pitchFamily="18" charset="0"/>
                            <a:ea typeface="Cambria Math" panose="02040503050406030204" pitchFamily="18" charset="0"/>
                          </a:rPr>
                          <m:t>×</m:t>
                        </m:r>
                        <m:sSub>
                          <m:sSubPr>
                            <m:ctrlPr>
                              <a:rPr lang="nl-NL" sz="2000" i="1" dirty="0">
                                <a:solidFill>
                                  <a:srgbClr val="1EBCC5"/>
                                </a:solidFill>
                                <a:latin typeface="Cambria Math" panose="02040503050406030204" pitchFamily="18" charset="0"/>
                                <a:ea typeface="Cambria Math" panose="02040503050406030204" pitchFamily="18" charset="0"/>
                              </a:rPr>
                            </m:ctrlPr>
                          </m:sSubPr>
                          <m:e>
                            <m:r>
                              <m:rPr>
                                <m:nor/>
                              </m:rPr>
                              <a:rPr lang="el-GR" sz="2000" i="1" dirty="0">
                                <a:solidFill>
                                  <a:srgbClr val="1EBCC5"/>
                                </a:solidFill>
                                <a:latin typeface="Cambria Math" panose="02040503050406030204" pitchFamily="18" charset="0"/>
                                <a:ea typeface="Cambria Math" panose="02040503050406030204" pitchFamily="18" charset="0"/>
                              </a:rPr>
                              <m:t>η</m:t>
                            </m:r>
                          </m:e>
                          <m:sub>
                            <m:r>
                              <m:rPr>
                                <m:nor/>
                              </m:rPr>
                              <a:rPr lang="nl-NL" sz="2000" i="1" dirty="0">
                                <a:solidFill>
                                  <a:srgbClr val="1EBCC5"/>
                                </a:solidFill>
                                <a:latin typeface="Cambria Math" panose="02040503050406030204" pitchFamily="18" charset="0"/>
                                <a:ea typeface="Cambria Math" panose="02040503050406030204" pitchFamily="18" charset="0"/>
                              </a:rPr>
                              <m:t>remaining</m:t>
                            </m:r>
                            <m:r>
                              <m:rPr>
                                <m:nor/>
                              </m:rPr>
                              <a:rPr lang="nl-NL" sz="2000" i="1" dirty="0">
                                <a:solidFill>
                                  <a:srgbClr val="1EBCC5"/>
                                </a:solidFill>
                                <a:latin typeface="Cambria Math" panose="02040503050406030204" pitchFamily="18" charset="0"/>
                                <a:ea typeface="Cambria Math" panose="02040503050406030204" pitchFamily="18" charset="0"/>
                              </a:rPr>
                              <m:t>_</m:t>
                            </m:r>
                            <m:r>
                              <m:rPr>
                                <m:nor/>
                              </m:rPr>
                              <a:rPr lang="nl-NL" sz="2000" i="1" dirty="0">
                                <a:solidFill>
                                  <a:srgbClr val="1EBCC5"/>
                                </a:solidFill>
                                <a:latin typeface="Cambria Math" panose="02040503050406030204" pitchFamily="18" charset="0"/>
                                <a:ea typeface="Cambria Math" panose="02040503050406030204" pitchFamily="18" charset="0"/>
                              </a:rPr>
                              <m:t>heat</m:t>
                            </m:r>
                            <m:r>
                              <m:rPr>
                                <m:nor/>
                              </m:rPr>
                              <a:rPr lang="nl-NL" sz="2000" i="1" dirty="0">
                                <a:solidFill>
                                  <a:srgbClr val="1EBCC5"/>
                                </a:solidFill>
                                <a:latin typeface="Cambria Math" panose="02040503050406030204" pitchFamily="18" charset="0"/>
                                <a:ea typeface="Cambria Math" panose="02040503050406030204" pitchFamily="18" charset="0"/>
                              </a:rPr>
                              <m:t>;</m:t>
                            </m:r>
                            <m:r>
                              <m:rPr>
                                <m:nor/>
                              </m:rPr>
                              <a:rPr lang="nl-NL" sz="2000" b="0" i="1" dirty="0" smtClean="0">
                                <a:solidFill>
                                  <a:srgbClr val="1EBCC5"/>
                                </a:solidFill>
                                <a:latin typeface="Cambria Math" panose="02040503050406030204" pitchFamily="18" charset="0"/>
                                <a:ea typeface="Cambria Math" panose="02040503050406030204" pitchFamily="18" charset="0"/>
                              </a:rPr>
                              <m:t>cooking</m:t>
                            </m:r>
                          </m:sub>
                        </m:sSub>
                        <m:r>
                          <a:rPr lang="nl-NL" sz="2000" i="1" dirty="0">
                            <a:solidFill>
                              <a:srgbClr val="1EBCC5"/>
                            </a:solidFill>
                            <a:latin typeface="Cambria Math" panose="02040503050406030204" pitchFamily="18" charset="0"/>
                            <a:ea typeface="Cambria Math" panose="02040503050406030204" pitchFamily="18" charset="0"/>
                          </a:rPr>
                          <m:t>  </m:t>
                        </m:r>
                        <m:r>
                          <a:rPr lang="nl-NL" sz="2000" i="1" dirty="0" smtClean="0">
                            <a:solidFill>
                              <a:srgbClr val="1EBCC5"/>
                            </a:solidFill>
                            <a:latin typeface="Cambria Math" panose="02040503050406030204" pitchFamily="18" charset="0"/>
                            <a:ea typeface="Cambria Math" panose="02040503050406030204" pitchFamily="18" charset="0"/>
                          </a:rPr>
                          <m:t>[%]</m:t>
                        </m:r>
                      </m:num>
                      <m:den>
                        <m:sSub>
                          <m:sSubPr>
                            <m:ctrlPr>
                              <a:rPr lang="nl-NL" sz="2000" i="1">
                                <a:solidFill>
                                  <a:srgbClr val="1EBCC5"/>
                                </a:solidFill>
                                <a:latin typeface="Cambria Math" panose="02040503050406030204" pitchFamily="18" charset="0"/>
                                <a:ea typeface="Cambria Math" panose="02040503050406030204" pitchFamily="18" charset="0"/>
                              </a:rPr>
                            </m:ctrlPr>
                          </m:sSubPr>
                          <m:e>
                            <m:r>
                              <a:rPr lang="nl-NL" sz="2000" i="1" smtClean="0">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𝐺</m:t>
                            </m:r>
                          </m:e>
                          <m:sub>
                            <m:r>
                              <a:rPr lang="nl-NL" sz="2000" i="1">
                                <a:solidFill>
                                  <a:srgbClr val="1EBCC5"/>
                                </a:solidFill>
                                <a:latin typeface="Cambria Math" panose="02040503050406030204" pitchFamily="18" charset="0"/>
                                <a:ea typeface="Cambria Math" panose="02040503050406030204" pitchFamily="18" charset="0"/>
                              </a:rPr>
                              <m:t>𝐷𝐻𝑊</m:t>
                            </m:r>
                            <m:r>
                              <a:rPr lang="nl-NL" sz="2000" i="1">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𝑁𝑚</m:t>
                            </m:r>
                            <m:r>
                              <a:rPr lang="nl-NL" sz="2000" i="1" baseline="30000" dirty="0">
                                <a:solidFill>
                                  <a:srgbClr val="1EBCC5"/>
                                </a:solidFill>
                                <a:latin typeface="Cambria Math" panose="02040503050406030204" pitchFamily="18" charset="0"/>
                                <a:ea typeface="Cambria Math" panose="02040503050406030204" pitchFamily="18" charset="0"/>
                              </a:rPr>
                              <m:t>3</m:t>
                            </m:r>
                          </m:e>
                        </m:d>
                        <m:r>
                          <m:rPr>
                            <m:nor/>
                          </m:rPr>
                          <a:rPr lang="nl-NL" sz="2000" i="1" dirty="0">
                            <a:solidFill>
                              <a:srgbClr val="1EBCC5"/>
                            </a:solidFill>
                            <a:latin typeface="Cambria Math" panose="02040503050406030204" pitchFamily="18" charset="0"/>
                            <a:ea typeface="Cambria Math" panose="02040503050406030204" pitchFamily="18" charset="0"/>
                          </a:rPr>
                          <m:t> </m:t>
                        </m:r>
                        <m:r>
                          <a:rPr lang="nl-NL" sz="2000" i="1" dirty="0">
                            <a:solidFill>
                              <a:srgbClr val="1EBCC5"/>
                            </a:solidFill>
                            <a:latin typeface="Cambria Math" panose="02040503050406030204" pitchFamily="18" charset="0"/>
                            <a:ea typeface="Cambria Math" panose="02040503050406030204" pitchFamily="18" charset="0"/>
                          </a:rPr>
                          <m:t>+</m:t>
                        </m:r>
                        <m:r>
                          <a:rPr lang="nl-NL" sz="2000" i="1" dirty="0" smtClean="0">
                            <a:solidFill>
                              <a:srgbClr val="1EBCC5"/>
                            </a:solidFill>
                            <a:latin typeface="Cambria Math" panose="02040503050406030204" pitchFamily="18" charset="0"/>
                            <a:ea typeface="Cambria Math" panose="02040503050406030204" pitchFamily="18" charset="0"/>
                          </a:rPr>
                          <m:t>∆</m:t>
                        </m:r>
                        <m:sSub>
                          <m:sSubPr>
                            <m:ctrlPr>
                              <a:rPr lang="nl-NL" sz="2000" i="1">
                                <a:solidFill>
                                  <a:srgbClr val="1EBCC5"/>
                                </a:solidFill>
                                <a:latin typeface="Cambria Math" panose="02040503050406030204" pitchFamily="18" charset="0"/>
                                <a:ea typeface="Cambria Math" panose="02040503050406030204" pitchFamily="18" charset="0"/>
                              </a:rPr>
                            </m:ctrlPr>
                          </m:sSubPr>
                          <m:e>
                            <m:r>
                              <a:rPr lang="nl-NL" sz="2000" i="1">
                                <a:solidFill>
                                  <a:srgbClr val="1EBCC5"/>
                                </a:solidFill>
                                <a:latin typeface="Cambria Math" panose="02040503050406030204" pitchFamily="18" charset="0"/>
                                <a:ea typeface="Cambria Math" panose="02040503050406030204" pitchFamily="18" charset="0"/>
                              </a:rPr>
                              <m:t>𝐺</m:t>
                            </m:r>
                          </m:e>
                          <m:sub>
                            <m:r>
                              <a:rPr lang="nl-NL" sz="2000" i="1">
                                <a:solidFill>
                                  <a:srgbClr val="1EBCC5"/>
                                </a:solidFill>
                                <a:latin typeface="Cambria Math" panose="02040503050406030204" pitchFamily="18" charset="0"/>
                                <a:ea typeface="Cambria Math" panose="02040503050406030204" pitchFamily="18" charset="0"/>
                              </a:rPr>
                              <m:t>𝑐𝑜𝑜𝑘𝑖𝑛𝑔</m:t>
                            </m:r>
                            <m:r>
                              <a:rPr lang="nl-NL" sz="2000" i="1">
                                <a:solidFill>
                                  <a:srgbClr val="1EBCC5"/>
                                </a:solidFill>
                                <a:latin typeface="Cambria Math" panose="02040503050406030204" pitchFamily="18" charset="0"/>
                                <a:ea typeface="Cambria Math" panose="02040503050406030204" pitchFamily="18" charset="0"/>
                              </a:rPr>
                              <m:t>;</m:t>
                            </m:r>
                            <m:r>
                              <a:rPr lang="nl-NL" sz="20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000" i="1" dirty="0" smtClean="0">
                                <a:solidFill>
                                  <a:srgbClr val="1EBCC5"/>
                                </a:solidFill>
                                <a:latin typeface="Cambria Math" panose="02040503050406030204" pitchFamily="18" charset="0"/>
                                <a:ea typeface="Cambria Math" panose="02040503050406030204" pitchFamily="18" charset="0"/>
                              </a:rPr>
                            </m:ctrlPr>
                          </m:dPr>
                          <m:e>
                            <m:r>
                              <a:rPr lang="nl-NL" sz="2000" i="1" dirty="0">
                                <a:solidFill>
                                  <a:srgbClr val="1EBCC5"/>
                                </a:solidFill>
                                <a:latin typeface="Cambria Math" panose="02040503050406030204" pitchFamily="18" charset="0"/>
                                <a:ea typeface="Cambria Math" panose="02040503050406030204" pitchFamily="18" charset="0"/>
                              </a:rPr>
                              <m:t>𝑁𝑚</m:t>
                            </m:r>
                            <m:r>
                              <a:rPr lang="nl-NL" sz="2000" i="1" baseline="30000" dirty="0">
                                <a:solidFill>
                                  <a:srgbClr val="1EBCC5"/>
                                </a:solidFill>
                                <a:latin typeface="Cambria Math" panose="02040503050406030204" pitchFamily="18" charset="0"/>
                                <a:ea typeface="Cambria Math" panose="02040503050406030204" pitchFamily="18" charset="0"/>
                              </a:rPr>
                              <m:t>3</m:t>
                            </m:r>
                          </m:e>
                        </m:d>
                        <m:r>
                          <m:rPr>
                            <m:nor/>
                          </m:rPr>
                          <a:rPr lang="nl-NL" sz="2000" i="1" dirty="0">
                            <a:solidFill>
                              <a:srgbClr val="1EBCC5"/>
                            </a:solidFill>
                            <a:latin typeface="Cambria Math" panose="02040503050406030204" pitchFamily="18" charset="0"/>
                            <a:ea typeface="Cambria Math" panose="02040503050406030204" pitchFamily="18" charset="0"/>
                          </a:rPr>
                          <m:t> </m:t>
                        </m:r>
                      </m:den>
                    </m:f>
                  </m:oMath>
                </a14:m>
                <a:endParaRPr lang="nl-NL" sz="28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a:solidFill>
                              <a:srgbClr val="1EBCC5"/>
                            </a:solidFill>
                            <a:latin typeface="Cambria Math" panose="02040503050406030204" pitchFamily="18" charset="0"/>
                            <a:ea typeface="Cambria Math" panose="02040503050406030204" pitchFamily="18" charset="0"/>
                          </a:rPr>
                        </m:ctrlPr>
                      </m:sSubPr>
                      <m:e>
                        <m:r>
                          <a:rPr lang="nl-NL" sz="2800" i="1" smtClean="0">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𝐺</m:t>
                        </m:r>
                      </m:e>
                      <m:sub>
                        <m:r>
                          <a:rPr lang="nl-NL" sz="2800" i="1">
                            <a:solidFill>
                              <a:srgbClr val="1EBCC5"/>
                            </a:solidFill>
                            <a:latin typeface="Cambria Math" panose="02040503050406030204" pitchFamily="18" charset="0"/>
                            <a:ea typeface="Cambria Math" panose="02040503050406030204" pitchFamily="18" charset="0"/>
                          </a:rPr>
                          <m:t>𝐷𝐻𝑊</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𝑁𝑚</m:t>
                        </m:r>
                        <m:r>
                          <a:rPr lang="nl-NL" sz="2800" i="1" baseline="30000" dirty="0">
                            <a:solidFill>
                              <a:srgbClr val="1EBCC5"/>
                            </a:solidFill>
                            <a:latin typeface="Cambria Math" panose="02040503050406030204" pitchFamily="18" charset="0"/>
                            <a:ea typeface="Cambria Math" panose="02040503050406030204" pitchFamily="18" charset="0"/>
                          </a:rPr>
                          <m:t>3</m:t>
                        </m:r>
                      </m:e>
                    </m:d>
                    <m:r>
                      <m:rPr>
                        <m:nor/>
                      </m:rP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b="0" i="1" dirty="0" smtClean="0">
                        <a:solidFill>
                          <a:srgbClr val="1EBCC5"/>
                        </a:solidFill>
                        <a:latin typeface="Cambria Math" panose="02040503050406030204" pitchFamily="18" charset="0"/>
                        <a:ea typeface="Cambria Math" panose="02040503050406030204" pitchFamily="18" charset="0"/>
                      </a:rPr>
                      <m:t> 300</m:t>
                    </m:r>
                    <m:r>
                      <a:rPr lang="nl-NL" sz="2800" b="0" i="1" dirty="0" smtClean="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𝑁𝑚</m:t>
                        </m:r>
                        <m:r>
                          <a:rPr lang="nl-NL" sz="2800" i="1" baseline="30000" dirty="0">
                            <a:solidFill>
                              <a:srgbClr val="1EBCC5"/>
                            </a:solidFill>
                            <a:latin typeface="Cambria Math" panose="02040503050406030204" pitchFamily="18" charset="0"/>
                            <a:ea typeface="Cambria Math" panose="02040503050406030204" pitchFamily="18" charset="0"/>
                          </a:rPr>
                          <m:t>3</m:t>
                        </m:r>
                      </m:e>
                    </m:d>
                  </m:oMath>
                </a14:m>
                <a:endParaRPr lang="nl-NL" sz="2800" i="1" baseline="30000">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a:solidFill>
                              <a:srgbClr val="1EBCC5"/>
                            </a:solidFill>
                            <a:latin typeface="Cambria Math" panose="02040503050406030204" pitchFamily="18" charset="0"/>
                            <a:ea typeface="Cambria Math" panose="02040503050406030204" pitchFamily="18" charset="0"/>
                          </a:rPr>
                        </m:ctrlPr>
                      </m:sSubPr>
                      <m:e>
                        <m:r>
                          <a:rPr lang="nl-NL" sz="2800" i="1" smtClean="0">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𝐺</m:t>
                        </m:r>
                      </m:e>
                      <m:sub>
                        <m:r>
                          <a:rPr lang="nl-NL" sz="2800" i="1">
                            <a:solidFill>
                              <a:srgbClr val="1EBCC5"/>
                            </a:solidFill>
                            <a:latin typeface="Cambria Math" panose="02040503050406030204" pitchFamily="18" charset="0"/>
                            <a:ea typeface="Cambria Math" panose="02040503050406030204" pitchFamily="18" charset="0"/>
                          </a:rPr>
                          <m:t>𝑐𝑜𝑜𝑘𝑖𝑛𝑔</m:t>
                        </m:r>
                        <m:r>
                          <a:rPr lang="nl-NL" sz="2800" i="1">
                            <a:solidFill>
                              <a:srgbClr val="1EBCC5"/>
                            </a:solidFill>
                            <a:latin typeface="Cambria Math" panose="02040503050406030204" pitchFamily="18" charset="0"/>
                            <a:ea typeface="Cambria Math" panose="02040503050406030204" pitchFamily="18" charset="0"/>
                          </a:rPr>
                          <m:t>;</m:t>
                        </m:r>
                        <m:r>
                          <a:rPr lang="nl-NL" sz="2800" i="1">
                            <a:solidFill>
                              <a:srgbClr val="1EBCC5"/>
                            </a:solidFill>
                            <a:latin typeface="Cambria Math" panose="02040503050406030204" pitchFamily="18" charset="0"/>
                            <a:ea typeface="Cambria Math" panose="02040503050406030204" pitchFamily="18" charset="0"/>
                          </a:rPr>
                          <m:t>𝑦𝑒𝑎𝑟</m:t>
                        </m:r>
                      </m:sub>
                    </m:sSub>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𝑁𝑚</m:t>
                        </m:r>
                        <m:r>
                          <a:rPr lang="nl-NL" sz="2800" i="1" baseline="30000" dirty="0">
                            <a:solidFill>
                              <a:srgbClr val="1EBCC5"/>
                            </a:solidFill>
                            <a:latin typeface="Cambria Math" panose="02040503050406030204" pitchFamily="18" charset="0"/>
                            <a:ea typeface="Cambria Math" panose="02040503050406030204" pitchFamily="18" charset="0"/>
                          </a:rPr>
                          <m:t>3</m:t>
                        </m:r>
                      </m:e>
                    </m:d>
                    <m:r>
                      <m:rPr>
                        <m:nor/>
                      </m:rP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b="0" i="1" dirty="0" smtClean="0">
                        <a:solidFill>
                          <a:srgbClr val="1EBCC5"/>
                        </a:solidFill>
                        <a:latin typeface="Cambria Math" panose="02040503050406030204" pitchFamily="18" charset="0"/>
                        <a:ea typeface="Cambria Math" panose="02040503050406030204" pitchFamily="18" charset="0"/>
                      </a:rPr>
                      <m:t> 39</m:t>
                    </m:r>
                    <m:r>
                      <a:rPr lang="nl-NL" sz="2800" b="0" i="1" dirty="0" smtClean="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𝑁𝑚</m:t>
                        </m:r>
                        <m:r>
                          <a:rPr lang="nl-NL" sz="2800" i="1" baseline="30000" dirty="0">
                            <a:solidFill>
                              <a:srgbClr val="1EBCC5"/>
                            </a:solidFill>
                            <a:latin typeface="Cambria Math" panose="02040503050406030204" pitchFamily="18" charset="0"/>
                            <a:ea typeface="Cambria Math" panose="02040503050406030204" pitchFamily="18" charset="0"/>
                          </a:rPr>
                          <m:t>3</m:t>
                        </m:r>
                      </m:e>
                    </m:d>
                  </m:oMath>
                </a14:m>
                <a:endParaRPr lang="nl-NL" sz="36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dirty="0">
                            <a:solidFill>
                              <a:srgbClr val="1EBCC5"/>
                            </a:solidFill>
                            <a:latin typeface="Cambria Math" panose="02040503050406030204" pitchFamily="18" charset="0"/>
                            <a:ea typeface="Cambria Math" panose="02040503050406030204" pitchFamily="18" charset="0"/>
                          </a:rPr>
                        </m:ctrlPr>
                      </m:sSubPr>
                      <m:e>
                        <m:r>
                          <m:rPr>
                            <m:nor/>
                          </m:rPr>
                          <a:rPr lang="el-GR" sz="2800" i="1" dirty="0">
                            <a:solidFill>
                              <a:srgbClr val="1EBCC5"/>
                            </a:solidFill>
                            <a:latin typeface="Cambria Math" panose="02040503050406030204" pitchFamily="18" charset="0"/>
                            <a:ea typeface="Cambria Math" panose="02040503050406030204" pitchFamily="18" charset="0"/>
                          </a:rPr>
                          <m:t>η</m:t>
                        </m:r>
                      </m:e>
                      <m:sub>
                        <m:r>
                          <m:rPr>
                            <m:nor/>
                          </m:rPr>
                          <a:rPr lang="nl-NL" sz="2800" b="0" i="1" dirty="0" smtClean="0">
                            <a:solidFill>
                              <a:srgbClr val="1EBCC5"/>
                            </a:solidFill>
                            <a:latin typeface="Cambria Math" panose="02040503050406030204" pitchFamily="18" charset="0"/>
                            <a:ea typeface="Cambria Math" panose="02040503050406030204" pitchFamily="18" charset="0"/>
                          </a:rPr>
                          <m:t>hs</m:t>
                        </m:r>
                        <m:r>
                          <m:rPr>
                            <m:nor/>
                          </m:rPr>
                          <a:rPr lang="nl-NL" sz="2800" i="1" dirty="0">
                            <a:solidFill>
                              <a:srgbClr val="1EBCC5"/>
                            </a:solidFill>
                            <a:latin typeface="Cambria Math" panose="02040503050406030204" pitchFamily="18" charset="0"/>
                            <a:ea typeface="Cambria Math" panose="02040503050406030204" pitchFamily="18" charset="0"/>
                          </a:rPr>
                          <m:t>;</m:t>
                        </m:r>
                        <m:r>
                          <m:rPr>
                            <m:nor/>
                          </m:rPr>
                          <a:rPr lang="nl-NL" sz="2800" i="1" dirty="0">
                            <a:solidFill>
                              <a:srgbClr val="1EBCC5"/>
                            </a:solidFill>
                            <a:latin typeface="Cambria Math" panose="02040503050406030204" pitchFamily="18" charset="0"/>
                            <a:ea typeface="Cambria Math" panose="02040503050406030204" pitchFamily="18" charset="0"/>
                          </a:rPr>
                          <m:t>DHW</m:t>
                        </m:r>
                      </m:sub>
                    </m:sSub>
                    <m:r>
                      <m:rPr>
                        <m:nor/>
                      </m:rPr>
                      <a:rPr lang="nl-NL" sz="2800" i="1" dirty="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m:t>
                        </m:r>
                      </m:e>
                    </m:d>
                    <m:r>
                      <m:rPr>
                        <m:nor/>
                      </m:rP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b="0" i="1" dirty="0" smtClean="0">
                        <a:solidFill>
                          <a:srgbClr val="1EBCC5"/>
                        </a:solidFill>
                        <a:latin typeface="Cambria Math" panose="02040503050406030204" pitchFamily="18" charset="0"/>
                        <a:ea typeface="Cambria Math" panose="02040503050406030204" pitchFamily="18" charset="0"/>
                      </a:rPr>
                      <m:t> 71,6 [%]</m:t>
                    </m:r>
                  </m:oMath>
                </a14:m>
                <a:endParaRPr lang="nl-NL" sz="36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dirty="0">
                            <a:solidFill>
                              <a:srgbClr val="1EBCC5"/>
                            </a:solidFill>
                            <a:latin typeface="Cambria Math" panose="02040503050406030204" pitchFamily="18" charset="0"/>
                            <a:ea typeface="Cambria Math" panose="02040503050406030204" pitchFamily="18" charset="0"/>
                          </a:rPr>
                        </m:ctrlPr>
                      </m:sSubPr>
                      <m:e>
                        <m:r>
                          <m:rPr>
                            <m:nor/>
                          </m:rPr>
                          <a:rPr lang="el-GR" sz="2800" i="1" dirty="0">
                            <a:solidFill>
                              <a:srgbClr val="1EBCC5"/>
                            </a:solidFill>
                            <a:latin typeface="Cambria Math" panose="02040503050406030204" pitchFamily="18" charset="0"/>
                            <a:ea typeface="Cambria Math" panose="02040503050406030204" pitchFamily="18" charset="0"/>
                          </a:rPr>
                          <m:t>η</m:t>
                        </m:r>
                      </m:e>
                      <m:sub>
                        <m:r>
                          <m:rPr>
                            <m:nor/>
                          </m:rPr>
                          <a:rPr lang="nl-NL" sz="2800" b="0" i="1" dirty="0" smtClean="0">
                            <a:solidFill>
                              <a:srgbClr val="1EBCC5"/>
                            </a:solidFill>
                            <a:latin typeface="Cambria Math" panose="02040503050406030204" pitchFamily="18" charset="0"/>
                            <a:ea typeface="Cambria Math" panose="02040503050406030204" pitchFamily="18" charset="0"/>
                          </a:rPr>
                          <m:t>hs</m:t>
                        </m:r>
                        <m:r>
                          <m:rPr>
                            <m:nor/>
                          </m:rPr>
                          <a:rPr lang="nl-NL" sz="2800" i="1" dirty="0">
                            <a:solidFill>
                              <a:srgbClr val="1EBCC5"/>
                            </a:solidFill>
                            <a:latin typeface="Cambria Math" panose="02040503050406030204" pitchFamily="18" charset="0"/>
                            <a:ea typeface="Cambria Math" panose="02040503050406030204" pitchFamily="18" charset="0"/>
                          </a:rPr>
                          <m:t>;</m:t>
                        </m:r>
                        <m:r>
                          <m:rPr>
                            <m:nor/>
                          </m:rPr>
                          <a:rPr lang="nl-NL" sz="2800" i="1" dirty="0">
                            <a:solidFill>
                              <a:srgbClr val="1EBCC5"/>
                            </a:solidFill>
                            <a:latin typeface="Cambria Math" panose="02040503050406030204" pitchFamily="18" charset="0"/>
                            <a:ea typeface="Cambria Math" panose="02040503050406030204" pitchFamily="18" charset="0"/>
                          </a:rPr>
                          <m:t>cooking</m:t>
                        </m:r>
                      </m:sub>
                    </m:sSub>
                    <m:r>
                      <m:rPr>
                        <m:nor/>
                      </m:rPr>
                      <a:rPr lang="nl-NL" sz="2800" i="1" dirty="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m:t>
                        </m:r>
                      </m:e>
                    </m:d>
                    <m:r>
                      <a:rPr lang="nl-NL" sz="2800" i="1" dirty="0">
                        <a:solidFill>
                          <a:srgbClr val="1EBCC5"/>
                        </a:solidFill>
                        <a:latin typeface="Cambria Math" panose="02040503050406030204" pitchFamily="18" charset="0"/>
                        <a:ea typeface="Cambria Math" panose="02040503050406030204" pitchFamily="18" charset="0"/>
                      </a:rPr>
                      <m:t>=</m:t>
                    </m:r>
                    <m:r>
                      <a:rPr lang="nl-NL" sz="2800" b="0" i="1" dirty="0" smtClean="0">
                        <a:solidFill>
                          <a:srgbClr val="1EBCC5"/>
                        </a:solidFill>
                        <a:latin typeface="Cambria Math" panose="02040503050406030204" pitchFamily="18" charset="0"/>
                        <a:ea typeface="Cambria Math" panose="02040503050406030204" pitchFamily="18" charset="0"/>
                      </a:rPr>
                      <m:t>44,4 [%] </m:t>
                    </m:r>
                  </m:oMath>
                </a14:m>
                <a:endParaRPr lang="nl-NL" sz="28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dirty="0">
                            <a:solidFill>
                              <a:srgbClr val="1EBCC5"/>
                            </a:solidFill>
                            <a:latin typeface="Cambria Math" panose="02040503050406030204" pitchFamily="18" charset="0"/>
                            <a:ea typeface="Cambria Math" panose="02040503050406030204" pitchFamily="18" charset="0"/>
                          </a:rPr>
                        </m:ctrlPr>
                      </m:sSubPr>
                      <m:e>
                        <m:r>
                          <m:rPr>
                            <m:nor/>
                          </m:rPr>
                          <a:rPr lang="el-GR" sz="2800" i="1" dirty="0">
                            <a:solidFill>
                              <a:srgbClr val="1EBCC5"/>
                            </a:solidFill>
                            <a:latin typeface="Cambria Math" panose="02040503050406030204" pitchFamily="18" charset="0"/>
                            <a:ea typeface="Cambria Math" panose="02040503050406030204" pitchFamily="18" charset="0"/>
                          </a:rPr>
                          <m:t>η</m:t>
                        </m:r>
                      </m:e>
                      <m:sub>
                        <m:r>
                          <m:rPr>
                            <m:nor/>
                          </m:rPr>
                          <a:rPr lang="nl-NL" sz="2800" i="1" dirty="0">
                            <a:solidFill>
                              <a:srgbClr val="1EBCC5"/>
                            </a:solidFill>
                            <a:latin typeface="Cambria Math" panose="02040503050406030204" pitchFamily="18" charset="0"/>
                            <a:ea typeface="Cambria Math" panose="02040503050406030204" pitchFamily="18" charset="0"/>
                          </a:rPr>
                          <m:t>remaining</m:t>
                        </m:r>
                        <m:r>
                          <m:rPr>
                            <m:nor/>
                          </m:rPr>
                          <a:rPr lang="nl-NL" sz="2800" i="1" dirty="0">
                            <a:solidFill>
                              <a:srgbClr val="1EBCC5"/>
                            </a:solidFill>
                            <a:latin typeface="Cambria Math" panose="02040503050406030204" pitchFamily="18" charset="0"/>
                            <a:ea typeface="Cambria Math" panose="02040503050406030204" pitchFamily="18" charset="0"/>
                          </a:rPr>
                          <m:t>_</m:t>
                        </m:r>
                        <m:r>
                          <m:rPr>
                            <m:nor/>
                          </m:rPr>
                          <a:rPr lang="nl-NL" sz="2800" i="1" dirty="0">
                            <a:solidFill>
                              <a:srgbClr val="1EBCC5"/>
                            </a:solidFill>
                            <a:latin typeface="Cambria Math" panose="02040503050406030204" pitchFamily="18" charset="0"/>
                            <a:ea typeface="Cambria Math" panose="02040503050406030204" pitchFamily="18" charset="0"/>
                          </a:rPr>
                          <m:t>heat</m:t>
                        </m:r>
                        <m:r>
                          <m:rPr>
                            <m:nor/>
                          </m:rPr>
                          <a:rPr lang="nl-NL" sz="2800" i="1" dirty="0">
                            <a:solidFill>
                              <a:srgbClr val="1EBCC5"/>
                            </a:solidFill>
                            <a:latin typeface="Cambria Math" panose="02040503050406030204" pitchFamily="18" charset="0"/>
                            <a:ea typeface="Cambria Math" panose="02040503050406030204" pitchFamily="18" charset="0"/>
                          </a:rPr>
                          <m:t>;</m:t>
                        </m:r>
                        <m:r>
                          <m:rPr>
                            <m:nor/>
                          </m:rPr>
                          <a:rPr lang="nl-NL" sz="2800" i="1" dirty="0">
                            <a:solidFill>
                              <a:srgbClr val="1EBCC5"/>
                            </a:solidFill>
                            <a:latin typeface="Cambria Math" panose="02040503050406030204" pitchFamily="18" charset="0"/>
                            <a:ea typeface="Cambria Math" panose="02040503050406030204" pitchFamily="18" charset="0"/>
                          </a:rPr>
                          <m:t>DHW</m:t>
                        </m:r>
                      </m:sub>
                    </m:sSub>
                    <m:r>
                      <a:rPr lang="nl-NL" sz="2800" i="1" dirty="0">
                        <a:solidFill>
                          <a:srgbClr val="1EBCC5"/>
                        </a:solidFill>
                        <a:latin typeface="Cambria Math" panose="02040503050406030204" pitchFamily="18" charset="0"/>
                        <a:ea typeface="Cambria Math" panose="02040503050406030204" pitchFamily="18" charset="0"/>
                      </a:rPr>
                      <m:t>  </m:t>
                    </m:r>
                    <m:d>
                      <m:dPr>
                        <m:begChr m:val="["/>
                        <m:endChr m:val="]"/>
                        <m:ctrlPr>
                          <a:rPr lang="nl-NL" sz="2800" i="1" dirty="0">
                            <a:solidFill>
                              <a:srgbClr val="1EBCC5"/>
                            </a:solidFill>
                            <a:latin typeface="Cambria Math" panose="02040503050406030204" pitchFamily="18" charset="0"/>
                            <a:ea typeface="Cambria Math" panose="02040503050406030204" pitchFamily="18" charset="0"/>
                          </a:rPr>
                        </m:ctrlPr>
                      </m:dPr>
                      <m:e>
                        <m:r>
                          <a:rPr lang="nl-NL" sz="2800" i="1" dirty="0">
                            <a:solidFill>
                              <a:srgbClr val="1EBCC5"/>
                            </a:solidFill>
                            <a:latin typeface="Cambria Math" panose="02040503050406030204" pitchFamily="18" charset="0"/>
                            <a:ea typeface="Cambria Math" panose="02040503050406030204" pitchFamily="18" charset="0"/>
                          </a:rPr>
                          <m:t>%</m:t>
                        </m:r>
                      </m:e>
                    </m:d>
                    <m: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i="1" dirty="0">
                        <a:solidFill>
                          <a:srgbClr val="1EBCC5"/>
                        </a:solidFill>
                        <a:latin typeface="Cambria Math" panose="02040503050406030204" pitchFamily="18" charset="0"/>
                        <a:ea typeface="Cambria Math" panose="02040503050406030204" pitchFamily="18" charset="0"/>
                      </a:rPr>
                      <m:t>=</m:t>
                    </m:r>
                    <m:r>
                      <m:rPr>
                        <m:nor/>
                      </m:rPr>
                      <a:rPr lang="nl-NL" sz="2800" b="0" i="1" dirty="0" smtClean="0">
                        <a:solidFill>
                          <a:srgbClr val="1EBCC5"/>
                        </a:solidFill>
                        <a:latin typeface="Cambria Math" panose="02040503050406030204" pitchFamily="18" charset="0"/>
                        <a:ea typeface="Cambria Math" panose="02040503050406030204" pitchFamily="18" charset="0"/>
                      </a:rPr>
                      <m:t> 50 [%]</m:t>
                    </m:r>
                  </m:oMath>
                </a14:m>
                <a:endParaRPr lang="nl-NL" sz="36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sSub>
                      <m:sSubPr>
                        <m:ctrlPr>
                          <a:rPr lang="nl-NL" sz="2800" i="1" dirty="0">
                            <a:solidFill>
                              <a:srgbClr val="1EBCC5"/>
                            </a:solidFill>
                            <a:latin typeface="Cambria Math" panose="02040503050406030204" pitchFamily="18" charset="0"/>
                            <a:ea typeface="Cambria Math" panose="02040503050406030204" pitchFamily="18" charset="0"/>
                          </a:rPr>
                        </m:ctrlPr>
                      </m:sSubPr>
                      <m:e>
                        <m:r>
                          <m:rPr>
                            <m:nor/>
                          </m:rPr>
                          <a:rPr lang="el-GR" sz="2800" i="1" dirty="0">
                            <a:solidFill>
                              <a:srgbClr val="1EBCC5"/>
                            </a:solidFill>
                            <a:latin typeface="Cambria Math" panose="02040503050406030204" pitchFamily="18" charset="0"/>
                            <a:ea typeface="Cambria Math" panose="02040503050406030204" pitchFamily="18" charset="0"/>
                          </a:rPr>
                          <m:t>η</m:t>
                        </m:r>
                      </m:e>
                      <m:sub>
                        <m:r>
                          <m:rPr>
                            <m:nor/>
                          </m:rPr>
                          <a:rPr lang="nl-NL" sz="2800" i="1" dirty="0">
                            <a:solidFill>
                              <a:srgbClr val="1EBCC5"/>
                            </a:solidFill>
                            <a:latin typeface="Cambria Math" panose="02040503050406030204" pitchFamily="18" charset="0"/>
                            <a:ea typeface="Cambria Math" panose="02040503050406030204" pitchFamily="18" charset="0"/>
                          </a:rPr>
                          <m:t>remaining</m:t>
                        </m:r>
                        <m:r>
                          <m:rPr>
                            <m:nor/>
                          </m:rPr>
                          <a:rPr lang="nl-NL" sz="2800" i="1" dirty="0">
                            <a:solidFill>
                              <a:srgbClr val="1EBCC5"/>
                            </a:solidFill>
                            <a:latin typeface="Cambria Math" panose="02040503050406030204" pitchFamily="18" charset="0"/>
                            <a:ea typeface="Cambria Math" panose="02040503050406030204" pitchFamily="18" charset="0"/>
                          </a:rPr>
                          <m:t>_</m:t>
                        </m:r>
                        <m:r>
                          <m:rPr>
                            <m:nor/>
                          </m:rPr>
                          <a:rPr lang="nl-NL" sz="2800" i="1" dirty="0">
                            <a:solidFill>
                              <a:srgbClr val="1EBCC5"/>
                            </a:solidFill>
                            <a:latin typeface="Cambria Math" panose="02040503050406030204" pitchFamily="18" charset="0"/>
                            <a:ea typeface="Cambria Math" panose="02040503050406030204" pitchFamily="18" charset="0"/>
                          </a:rPr>
                          <m:t>heat</m:t>
                        </m:r>
                        <m:r>
                          <m:rPr>
                            <m:nor/>
                          </m:rPr>
                          <a:rPr lang="nl-NL" sz="2800" i="1" dirty="0">
                            <a:solidFill>
                              <a:srgbClr val="1EBCC5"/>
                            </a:solidFill>
                            <a:latin typeface="Cambria Math" panose="02040503050406030204" pitchFamily="18" charset="0"/>
                            <a:ea typeface="Cambria Math" panose="02040503050406030204" pitchFamily="18" charset="0"/>
                          </a:rPr>
                          <m:t>;</m:t>
                        </m:r>
                        <m:r>
                          <m:rPr>
                            <m:nor/>
                          </m:rPr>
                          <a:rPr lang="nl-NL" sz="2800" i="1" dirty="0">
                            <a:solidFill>
                              <a:srgbClr val="1EBCC5"/>
                            </a:solidFill>
                            <a:latin typeface="Cambria Math" panose="02040503050406030204" pitchFamily="18" charset="0"/>
                            <a:ea typeface="Cambria Math" panose="02040503050406030204" pitchFamily="18" charset="0"/>
                          </a:rPr>
                          <m:t>cooking</m:t>
                        </m:r>
                      </m:sub>
                    </m:sSub>
                    <m: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b="0" i="1" dirty="0" smtClean="0">
                        <a:solidFill>
                          <a:srgbClr val="1EBCC5"/>
                        </a:solidFill>
                        <a:latin typeface="Cambria Math" panose="02040503050406030204" pitchFamily="18" charset="0"/>
                        <a:ea typeface="Cambria Math" panose="02040503050406030204" pitchFamily="18" charset="0"/>
                      </a:rPr>
                      <m:t> 46 [%]</m:t>
                    </m:r>
                  </m:oMath>
                </a14:m>
                <a:endParaRPr lang="nl-NL" sz="3600" i="1">
                  <a:solidFill>
                    <a:srgbClr val="1EBCC5"/>
                  </a:solidFill>
                  <a:latin typeface="Cambria Math" panose="02040503050406030204" pitchFamily="18" charset="0"/>
                  <a:ea typeface="Cambria Math" panose="02040503050406030204" pitchFamily="18" charset="0"/>
                </a:endParaRPr>
              </a:p>
              <a:p>
                <a:pPr marL="901700" indent="-901700">
                  <a:lnSpc>
                    <a:spcPct val="150000"/>
                  </a:lnSpc>
                  <a:spcBef>
                    <a:spcPts val="100"/>
                  </a:spcBef>
                  <a:buFont typeface="+mj-lt"/>
                  <a:buAutoNum type="arabicPeriod" startAt="52"/>
                </a:pPr>
                <a14:m>
                  <m:oMath xmlns:m="http://schemas.openxmlformats.org/officeDocument/2006/math">
                    <m:r>
                      <m:rPr>
                        <m:nor/>
                      </m:rPr>
                      <a:rPr lang="el-GR" sz="2800" i="1" dirty="0" smtClean="0">
                        <a:solidFill>
                          <a:srgbClr val="1EBCC5"/>
                        </a:solidFill>
                        <a:latin typeface="Cambria Math" panose="02040503050406030204" pitchFamily="18" charset="0"/>
                        <a:ea typeface="Cambria Math" panose="02040503050406030204" pitchFamily="18" charset="0"/>
                      </a:rPr>
                      <m:t>η</m:t>
                    </m:r>
                    <m:r>
                      <m:rPr>
                        <m:nor/>
                      </m:rPr>
                      <a:rPr lang="nl-NL" sz="2800" b="0" i="1" baseline="-50000" dirty="0" smtClean="0">
                        <a:solidFill>
                          <a:srgbClr val="1EBCC5"/>
                        </a:solidFill>
                        <a:latin typeface="Cambria Math" panose="02040503050406030204" pitchFamily="18" charset="0"/>
                        <a:ea typeface="Cambria Math" panose="02040503050406030204" pitchFamily="18" charset="0"/>
                      </a:rPr>
                      <m:t>hs</m:t>
                    </m:r>
                    <m:r>
                      <m:rPr>
                        <m:nor/>
                      </m:rPr>
                      <a:rPr lang="nl-NL" sz="2800" b="0" i="1" baseline="-50000" dirty="0" smtClean="0">
                        <a:solidFill>
                          <a:srgbClr val="1EBCC5"/>
                        </a:solidFill>
                        <a:latin typeface="Cambria Math" panose="02040503050406030204" pitchFamily="18" charset="0"/>
                        <a:ea typeface="Cambria Math" panose="02040503050406030204" pitchFamily="18" charset="0"/>
                      </a:rPr>
                      <m:t>;</m:t>
                    </m:r>
                    <m:r>
                      <m:rPr>
                        <m:nor/>
                      </m:rPr>
                      <a:rPr lang="nl-NL" sz="2800" b="0" i="1" baseline="-50000" dirty="0" smtClean="0">
                        <a:solidFill>
                          <a:srgbClr val="1EBCC5"/>
                        </a:solidFill>
                        <a:latin typeface="Cambria Math" panose="02040503050406030204" pitchFamily="18" charset="0"/>
                        <a:ea typeface="Cambria Math" panose="02040503050406030204" pitchFamily="18" charset="0"/>
                      </a:rPr>
                      <m:t>no</m:t>
                    </m:r>
                    <m:r>
                      <m:rPr>
                        <m:nor/>
                      </m:rPr>
                      <a:rPr lang="nl-NL" sz="2800" b="0" i="1" baseline="-50000" dirty="0" smtClean="0">
                        <a:solidFill>
                          <a:srgbClr val="1EBCC5"/>
                        </a:solidFill>
                        <a:latin typeface="Cambria Math" panose="02040503050406030204" pitchFamily="18" charset="0"/>
                        <a:ea typeface="Cambria Math" panose="02040503050406030204" pitchFamily="18" charset="0"/>
                      </a:rPr>
                      <m:t>_</m:t>
                    </m:r>
                    <m:r>
                      <m:rPr>
                        <m:nor/>
                      </m:rPr>
                      <a:rPr lang="nl-NL" sz="2800" i="1" baseline="-50000" dirty="0" smtClean="0">
                        <a:solidFill>
                          <a:srgbClr val="1EBCC5"/>
                        </a:solidFill>
                        <a:latin typeface="Cambria Math" panose="02040503050406030204" pitchFamily="18" charset="0"/>
                        <a:ea typeface="Cambria Math" panose="02040503050406030204" pitchFamily="18" charset="0"/>
                      </a:rPr>
                      <m:t>CH</m:t>
                    </m:r>
                    <m:r>
                      <a:rPr lang="nl-NL" sz="2800" i="1" dirty="0">
                        <a:solidFill>
                          <a:srgbClr val="1EBCC5"/>
                        </a:solidFill>
                        <a:latin typeface="Cambria Math" panose="02040503050406030204" pitchFamily="18" charset="0"/>
                        <a:ea typeface="Cambria Math" panose="02040503050406030204" pitchFamily="18" charset="0"/>
                      </a:rPr>
                      <m:t> [%]</m:t>
                    </m:r>
                    <m:r>
                      <m:rPr>
                        <m:nor/>
                      </m:rPr>
                      <a:rPr lang="nl-NL" sz="2800" dirty="0">
                        <a:solidFill>
                          <a:srgbClr val="1EBCC5"/>
                        </a:solidFill>
                        <a:latin typeface="Cambria Math" panose="02040503050406030204" pitchFamily="18" charset="0"/>
                        <a:ea typeface="Cambria Math" panose="02040503050406030204" pitchFamily="18" charset="0"/>
                      </a:rPr>
                      <m:t> = 34,0%,</m:t>
                    </m:r>
                  </m:oMath>
                </a14:m>
                <a:r>
                  <a:rPr lang="nl-NL" sz="2800">
                    <a:solidFill>
                      <a:srgbClr val="1EBCC5"/>
                    </a:solidFill>
                  </a:rPr>
                  <a:t> </a:t>
                </a:r>
                <a:r>
                  <a:rPr lang="en-US" sz="2800">
                    <a:solidFill>
                      <a:srgbClr val="1EBCC5"/>
                    </a:solidFill>
                  </a:rPr>
                  <a:t>our estimate for the upper heating efficiency of turning natural gas into heat when gas is used for other  proposed than central heating </a:t>
                </a:r>
                <a:r>
                  <a:rPr lang="nl-NL" sz="2800">
                    <a:solidFill>
                      <a:srgbClr val="1EBCC5"/>
                    </a:solidFill>
                  </a:rPr>
                  <a:t>(</a:t>
                </a:r>
                <a:r>
                  <a:rPr lang="nl-NL" sz="2800" err="1">
                    <a:solidFill>
                      <a:srgbClr val="1EBCC5"/>
                    </a:solidFill>
                  </a:rPr>
                  <a:t>see</a:t>
                </a:r>
                <a:r>
                  <a:rPr lang="nl-NL" sz="2800">
                    <a:solidFill>
                      <a:srgbClr val="1EBCC5"/>
                    </a:solidFill>
                  </a:rPr>
                  <a:t> </a:t>
                </a:r>
                <a:r>
                  <a:rPr lang="nl-NL" sz="2800" err="1">
                    <a:solidFill>
                      <a:srgbClr val="1EBCC5"/>
                    </a:solidFill>
                  </a:rPr>
                  <a:t>also</a:t>
                </a:r>
                <a:r>
                  <a:rPr lang="nl-NL" sz="2800">
                    <a:solidFill>
                      <a:srgbClr val="1EBCC5"/>
                    </a:solidFill>
                  </a:rPr>
                  <a:t> next slide)</a:t>
                </a:r>
              </a:p>
              <a:p>
                <a:pPr marL="0" indent="0">
                  <a:lnSpc>
                    <a:spcPct val="150000"/>
                  </a:lnSpc>
                  <a:spcBef>
                    <a:spcPts val="100"/>
                  </a:spcBef>
                  <a:buNone/>
                </a:pPr>
                <a:endParaRPr lang="nl-NL" sz="2800">
                  <a:highlight>
                    <a:srgbClr val="FFFF00"/>
                  </a:highlight>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5329989"/>
                <a:ext cx="21008156" cy="6138136"/>
              </a:xfrm>
              <a:blipFill>
                <a:blip r:embed="rId2"/>
                <a:stretch>
                  <a:fillRect b="-497"/>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normAutofit fontScale="90000"/>
          </a:bodyPr>
          <a:lstStyle/>
          <a:p>
            <a:r>
              <a:rPr lang="nl-NL" sz="8000" err="1"/>
              <a:t>Estimating</a:t>
            </a:r>
            <a:r>
              <a:rPr lang="nl-NL" sz="8000"/>
              <a:t> </a:t>
            </a:r>
            <a:r>
              <a:rPr lang="nl-NL" sz="8000" err="1"/>
              <a:t>internal</a:t>
            </a:r>
            <a:r>
              <a:rPr lang="nl-NL" sz="8000"/>
              <a:t> heat </a:t>
            </a:r>
            <a:r>
              <a:rPr lang="nl-NL" sz="8000" err="1"/>
              <a:t>contribution</a:t>
            </a:r>
            <a:r>
              <a:rPr lang="nl-NL" sz="8000"/>
              <a:t> </a:t>
            </a:r>
            <a:r>
              <a:rPr lang="nl-NL" sz="8000" err="1"/>
              <a:t>from</a:t>
            </a:r>
            <a:r>
              <a:rPr lang="nl-NL" sz="8000"/>
              <a:t> gas </a:t>
            </a:r>
            <a:r>
              <a:rPr lang="nl-NL" sz="8000" err="1"/>
              <a:t>used</a:t>
            </a:r>
            <a:r>
              <a:rPr lang="nl-NL" sz="8000"/>
              <a:t> </a:t>
            </a:r>
            <a:r>
              <a:rPr lang="nl-NL" sz="8000" err="1"/>
              <a:t>not</a:t>
            </a:r>
            <a:r>
              <a:rPr lang="nl-NL" sz="8000"/>
              <a:t> </a:t>
            </a:r>
            <a:r>
              <a:rPr lang="nl-NL" sz="8000" err="1"/>
              <a:t>for</a:t>
            </a:r>
            <a:r>
              <a:rPr lang="nl-NL" sz="8000"/>
              <a:t> </a:t>
            </a:r>
            <a:r>
              <a:rPr lang="nl-NL" sz="8000" err="1"/>
              <a:t>central</a:t>
            </a:r>
            <a:r>
              <a:rPr lang="nl-NL" sz="8000"/>
              <a:t> </a:t>
            </a:r>
            <a:r>
              <a:rPr lang="nl-NL" sz="8000" err="1"/>
              <a:t>heating</a:t>
            </a:r>
            <a:r>
              <a:rPr lang="nl-NL" sz="8000"/>
              <a:t> (1)</a:t>
            </a:r>
            <a:endParaRPr lang="nl-NL"/>
          </a:p>
        </p:txBody>
      </p:sp>
    </p:spTree>
    <p:extLst>
      <p:ext uri="{BB962C8B-B14F-4D97-AF65-F5344CB8AC3E}">
        <p14:creationId xmlns:p14="http://schemas.microsoft.com/office/powerpoint/2010/main" val="209282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22A48E-F794-4F69-B460-E72F0504A225}"/>
              </a:ext>
            </a:extLst>
          </p:cNvPr>
          <p:cNvGraphicFramePr>
            <a:graphicFrameLocks noGrp="1"/>
          </p:cNvGraphicFramePr>
          <p:nvPr>
            <p:ph idx="1"/>
            <p:extLst>
              <p:ext uri="{D42A27DB-BD31-4B8C-83A1-F6EECF244321}">
                <p14:modId xmlns:p14="http://schemas.microsoft.com/office/powerpoint/2010/main" val="837572558"/>
              </p:ext>
            </p:extLst>
          </p:nvPr>
        </p:nvGraphicFramePr>
        <p:xfrm>
          <a:off x="1209085" y="5954879"/>
          <a:ext cx="21053017" cy="5279766"/>
        </p:xfrm>
        <a:graphic>
          <a:graphicData uri="http://schemas.openxmlformats.org/drawingml/2006/table">
            <a:tbl>
              <a:tblPr firstRow="1">
                <a:tableStyleId>{5C22544A-7EE6-4342-B048-85BDC9FD1C3A}</a:tableStyleId>
              </a:tblPr>
              <a:tblGrid>
                <a:gridCol w="2092494">
                  <a:extLst>
                    <a:ext uri="{9D8B030D-6E8A-4147-A177-3AD203B41FA5}">
                      <a16:colId xmlns:a16="http://schemas.microsoft.com/office/drawing/2014/main" val="2315886820"/>
                    </a:ext>
                  </a:extLst>
                </a:gridCol>
                <a:gridCol w="4053738">
                  <a:extLst>
                    <a:ext uri="{9D8B030D-6E8A-4147-A177-3AD203B41FA5}">
                      <a16:colId xmlns:a16="http://schemas.microsoft.com/office/drawing/2014/main" val="3132508027"/>
                    </a:ext>
                  </a:extLst>
                </a:gridCol>
                <a:gridCol w="2169683">
                  <a:extLst>
                    <a:ext uri="{9D8B030D-6E8A-4147-A177-3AD203B41FA5}">
                      <a16:colId xmlns:a16="http://schemas.microsoft.com/office/drawing/2014/main" val="4279049602"/>
                    </a:ext>
                  </a:extLst>
                </a:gridCol>
                <a:gridCol w="3924300">
                  <a:extLst>
                    <a:ext uri="{9D8B030D-6E8A-4147-A177-3AD203B41FA5}">
                      <a16:colId xmlns:a16="http://schemas.microsoft.com/office/drawing/2014/main" val="1826251564"/>
                    </a:ext>
                  </a:extLst>
                </a:gridCol>
                <a:gridCol w="3048000">
                  <a:extLst>
                    <a:ext uri="{9D8B030D-6E8A-4147-A177-3AD203B41FA5}">
                      <a16:colId xmlns:a16="http://schemas.microsoft.com/office/drawing/2014/main" val="2414130488"/>
                    </a:ext>
                  </a:extLst>
                </a:gridCol>
                <a:gridCol w="3714750">
                  <a:extLst>
                    <a:ext uri="{9D8B030D-6E8A-4147-A177-3AD203B41FA5}">
                      <a16:colId xmlns:a16="http://schemas.microsoft.com/office/drawing/2014/main" val="1809450552"/>
                    </a:ext>
                  </a:extLst>
                </a:gridCol>
                <a:gridCol w="2050052">
                  <a:extLst>
                    <a:ext uri="{9D8B030D-6E8A-4147-A177-3AD203B41FA5}">
                      <a16:colId xmlns:a16="http://schemas.microsoft.com/office/drawing/2014/main" val="2841120949"/>
                    </a:ext>
                  </a:extLst>
                </a:gridCol>
              </a:tblGrid>
              <a:tr h="2150930">
                <a:tc>
                  <a:txBody>
                    <a:bodyPr/>
                    <a:lstStyle/>
                    <a:p>
                      <a:pPr>
                        <a:lnSpc>
                          <a:spcPct val="107000"/>
                        </a:lnSpc>
                        <a:spcAft>
                          <a:spcPts val="800"/>
                        </a:spcAft>
                      </a:pPr>
                      <a:r>
                        <a:rPr lang="nl-NL" sz="3600" err="1">
                          <a:effectLst/>
                          <a:latin typeface="Roboto" panose="020B0604020202020204" charset="0"/>
                          <a:ea typeface="Roboto" panose="020B0604020202020204" charset="0"/>
                        </a:rPr>
                        <a:t>Symbol</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nl-NL" sz="3600">
                          <a:effectLst/>
                          <a:latin typeface="Roboto" panose="020B0604020202020204" charset="0"/>
                          <a:ea typeface="Roboto" panose="020B0604020202020204" charset="0"/>
                        </a:rPr>
                        <a:t>Application</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r">
                        <a:lnSpc>
                          <a:spcPct val="107000"/>
                        </a:lnSpc>
                        <a:spcAft>
                          <a:spcPts val="800"/>
                        </a:spcAft>
                      </a:pPr>
                      <a:r>
                        <a:rPr lang="nl-NL" sz="3600" err="1">
                          <a:effectLst/>
                          <a:latin typeface="Roboto" panose="020B0604020202020204" charset="0"/>
                          <a:ea typeface="Roboto" panose="020B0604020202020204" charset="0"/>
                        </a:rPr>
                        <a:t>Average</a:t>
                      </a:r>
                      <a:r>
                        <a:rPr lang="nl-NL" sz="3600">
                          <a:effectLst/>
                          <a:latin typeface="Roboto" panose="020B0604020202020204" charset="0"/>
                          <a:ea typeface="Roboto" panose="020B0604020202020204" charset="0"/>
                        </a:rPr>
                        <a:t> gas </a:t>
                      </a:r>
                      <a:r>
                        <a:rPr lang="nl-NL" sz="3600" err="1">
                          <a:effectLst/>
                          <a:latin typeface="Roboto" panose="020B0604020202020204" charset="0"/>
                          <a:ea typeface="Roboto" panose="020B0604020202020204" charset="0"/>
                        </a:rPr>
                        <a:t>use</a:t>
                      </a:r>
                      <a:r>
                        <a:rPr lang="nl-NL" sz="3600">
                          <a:effectLst/>
                          <a:latin typeface="Roboto" panose="020B0604020202020204" charset="0"/>
                          <a:ea typeface="Roboto" panose="020B0604020202020204" charset="0"/>
                        </a:rPr>
                        <a:t> [Nm</a:t>
                      </a:r>
                      <a:r>
                        <a:rPr lang="nl-NL" sz="3600" baseline="30000">
                          <a:effectLst/>
                          <a:latin typeface="Roboto" panose="020B0604020202020204" charset="0"/>
                          <a:ea typeface="Roboto" panose="020B0604020202020204" charset="0"/>
                        </a:rPr>
                        <a:t>3</a:t>
                      </a:r>
                      <a:r>
                        <a:rPr lang="nl-NL" sz="3200">
                          <a:latin typeface="Roboto" panose="020B0604020202020204" charset="0"/>
                          <a:ea typeface="Roboto" panose="020B0604020202020204" charset="0"/>
                        </a:rPr>
                        <a:t>/y</a:t>
                      </a:r>
                      <a:r>
                        <a:rPr lang="nl-NL" sz="3600">
                          <a:effectLst/>
                          <a:latin typeface="Roboto" panose="020B0604020202020204" charset="0"/>
                          <a:ea typeface="Roboto" panose="020B0604020202020204" charset="0"/>
                        </a:rPr>
                        <a:t>]</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r">
                        <a:lnSpc>
                          <a:spcPct val="107000"/>
                        </a:lnSpc>
                        <a:spcAft>
                          <a:spcPts val="800"/>
                        </a:spcAft>
                      </a:pPr>
                      <a:r>
                        <a:rPr lang="nl-NL" sz="3600" err="1">
                          <a:effectLst/>
                          <a:latin typeface="Roboto" panose="020B0604020202020204" charset="0"/>
                          <a:ea typeface="Roboto" panose="020B0604020202020204" charset="0"/>
                        </a:rPr>
                        <a:t>Average</a:t>
                      </a:r>
                      <a:br>
                        <a:rPr lang="nl-NL" sz="3600">
                          <a:effectLst/>
                          <a:latin typeface="Roboto" panose="020B0604020202020204" charset="0"/>
                          <a:ea typeface="Roboto" panose="020B0604020202020204" charset="0"/>
                        </a:rPr>
                      </a:br>
                      <a:r>
                        <a:rPr lang="nl-NL" sz="3600">
                          <a:effectLst/>
                          <a:latin typeface="Roboto" panose="020B0604020202020204" charset="0"/>
                          <a:ea typeface="Roboto" panose="020B0604020202020204" charset="0"/>
                        </a:rPr>
                        <a:t>superior </a:t>
                      </a:r>
                      <a:r>
                        <a:rPr lang="nl-NL" sz="3600" err="1">
                          <a:effectLst/>
                          <a:latin typeface="Roboto" panose="020B0604020202020204" charset="0"/>
                          <a:ea typeface="Roboto" panose="020B0604020202020204" charset="0"/>
                        </a:rPr>
                        <a:t>calorific</a:t>
                      </a:r>
                      <a:r>
                        <a:rPr lang="nl-NL" sz="3600">
                          <a:effectLst/>
                          <a:latin typeface="Roboto" panose="020B0604020202020204" charset="0"/>
                          <a:ea typeface="Roboto" panose="020B0604020202020204" charset="0"/>
                        </a:rPr>
                        <a:t> efficiency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r">
                        <a:lnSpc>
                          <a:spcPct val="107000"/>
                        </a:lnSpc>
                        <a:spcAft>
                          <a:spcPts val="800"/>
                        </a:spcAft>
                      </a:pPr>
                      <a:r>
                        <a:rPr lang="nl-NL" sz="3600">
                          <a:effectLst/>
                          <a:latin typeface="Roboto" panose="020B0604020202020204" charset="0"/>
                          <a:ea typeface="Roboto" panose="020B0604020202020204" charset="0"/>
                        </a:rPr>
                        <a:t>Heat </a:t>
                      </a:r>
                      <a:r>
                        <a:rPr lang="nl-NL" sz="3600" err="1">
                          <a:effectLst/>
                          <a:latin typeface="Roboto" panose="020B0604020202020204" charset="0"/>
                          <a:ea typeface="Roboto" panose="020B0604020202020204" charset="0"/>
                        </a:rPr>
                        <a:t>fraction</a:t>
                      </a:r>
                      <a:r>
                        <a:rPr lang="nl-NL" sz="3600">
                          <a:effectLst/>
                          <a:latin typeface="Roboto" panose="020B0604020202020204" charset="0"/>
                          <a:ea typeface="Roboto" panose="020B0604020202020204" charset="0"/>
                        </a:rPr>
                        <a:t> </a:t>
                      </a:r>
                      <a:r>
                        <a:rPr lang="nl-NL" sz="3600" err="1">
                          <a:effectLst/>
                          <a:latin typeface="Roboto" panose="020B0604020202020204" charset="0"/>
                          <a:ea typeface="Roboto" panose="020B0604020202020204" charset="0"/>
                        </a:rPr>
                        <a:t>remaining</a:t>
                      </a:r>
                      <a:r>
                        <a:rPr lang="nl-NL" sz="3600">
                          <a:effectLst/>
                          <a:latin typeface="Roboto" panose="020B0604020202020204" charset="0"/>
                          <a:ea typeface="Roboto" panose="020B0604020202020204" charset="0"/>
                        </a:rPr>
                        <a:t> in home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algn="r">
                        <a:lnSpc>
                          <a:spcPct val="107000"/>
                        </a:lnSpc>
                        <a:spcAft>
                          <a:spcPts val="800"/>
                        </a:spcAft>
                      </a:pPr>
                      <a:r>
                        <a:rPr lang="nl-NL" sz="3600" err="1">
                          <a:effectLst/>
                          <a:latin typeface="Roboto" panose="020B0604020202020204" charset="0"/>
                          <a:ea typeface="Roboto" panose="020B0604020202020204" charset="0"/>
                        </a:rPr>
                        <a:t>Effective</a:t>
                      </a:r>
                      <a:r>
                        <a:rPr lang="nl-NL" sz="3600">
                          <a:effectLst/>
                          <a:latin typeface="Roboto" panose="020B0604020202020204" charset="0"/>
                          <a:ea typeface="Roboto" panose="020B0604020202020204" charset="0"/>
                        </a:rPr>
                        <a:t> </a:t>
                      </a:r>
                      <a:r>
                        <a:rPr lang="nl-NL" sz="3600" err="1">
                          <a:effectLst/>
                          <a:latin typeface="Roboto" panose="020B0604020202020204" charset="0"/>
                          <a:ea typeface="Roboto" panose="020B0604020202020204" charset="0"/>
                        </a:rPr>
                        <a:t>upper</a:t>
                      </a:r>
                      <a:r>
                        <a:rPr lang="nl-NL" sz="3600">
                          <a:effectLst/>
                          <a:latin typeface="Roboto" panose="020B0604020202020204" charset="0"/>
                          <a:ea typeface="Roboto" panose="020B0604020202020204" charset="0"/>
                        </a:rPr>
                        <a:t> home </a:t>
                      </a:r>
                      <a:r>
                        <a:rPr lang="nl-NL" sz="3600" err="1">
                          <a:effectLst/>
                          <a:latin typeface="Roboto" panose="020B0604020202020204" charset="0"/>
                          <a:ea typeface="Roboto" panose="020B0604020202020204" charset="0"/>
                        </a:rPr>
                        <a:t>heating</a:t>
                      </a:r>
                      <a:r>
                        <a:rPr lang="nl-NL" sz="3600">
                          <a:effectLst/>
                          <a:latin typeface="Roboto" panose="020B0604020202020204" charset="0"/>
                          <a:ea typeface="Roboto" panose="020B0604020202020204" charset="0"/>
                        </a:rPr>
                        <a:t> efficiency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B w="38100" cap="flat" cmpd="sng" algn="ctr">
                      <a:solidFill>
                        <a:schemeClr val="bg1"/>
                      </a:solidFill>
                      <a:prstDash val="solid"/>
                      <a:round/>
                      <a:headEnd type="none" w="med" len="med"/>
                      <a:tailEnd type="none" w="med" len="med"/>
                    </a:lnB>
                  </a:tcPr>
                </a:tc>
                <a:tc>
                  <a:txBody>
                    <a:bodyPr/>
                    <a:lstStyle/>
                    <a:p>
                      <a:pPr marL="0" algn="r" defTabSz="1828800" rtl="0" eaLnBrk="1" latinLnBrk="0" hangingPunct="1">
                        <a:lnSpc>
                          <a:spcPct val="107000"/>
                        </a:lnSpc>
                        <a:spcAft>
                          <a:spcPts val="800"/>
                        </a:spcAft>
                      </a:pPr>
                      <a:r>
                        <a:rPr lang="nl-NL" sz="3600" b="1" kern="1200" err="1">
                          <a:solidFill>
                            <a:schemeClr val="lt1"/>
                          </a:solidFill>
                          <a:effectLst/>
                          <a:latin typeface="Roboto" panose="020B0604020202020204" charset="0"/>
                          <a:ea typeface="Roboto" panose="020B0604020202020204" charset="0"/>
                          <a:cs typeface="+mn-cs"/>
                        </a:rPr>
                        <a:t>Average</a:t>
                      </a:r>
                      <a:r>
                        <a:rPr lang="nl-NL" sz="3600" b="1" kern="1200">
                          <a:solidFill>
                            <a:schemeClr val="lt1"/>
                          </a:solidFill>
                          <a:effectLst/>
                          <a:latin typeface="Roboto" panose="020B0604020202020204" charset="0"/>
                          <a:ea typeface="Roboto" panose="020B0604020202020204" charset="0"/>
                          <a:cs typeface="+mn-cs"/>
                        </a:rPr>
                        <a:t> heat [W]</a:t>
                      </a:r>
                    </a:p>
                  </a:txBody>
                  <a:tcPr marL="137160" marR="137160" marT="137160" marB="137160">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8435161"/>
                  </a:ext>
                </a:extLst>
              </a:tr>
              <a:tr h="517135">
                <a:tc>
                  <a:txBody>
                    <a:bodyPr/>
                    <a:lstStyle/>
                    <a:p>
                      <a:pPr>
                        <a:lnSpc>
                          <a:spcPct val="107000"/>
                        </a:lnSpc>
                        <a:spcAft>
                          <a:spcPts val="800"/>
                        </a:spcAft>
                      </a:pPr>
                      <a:r>
                        <a:rPr lang="nl-NL" sz="3600" err="1">
                          <a:effectLst/>
                          <a:latin typeface="Roboto" panose="020B0604020202020204" charset="0"/>
                          <a:ea typeface="Roboto" panose="020B0604020202020204" charset="0"/>
                        </a:rPr>
                        <a:t>Q</a:t>
                      </a:r>
                      <a:r>
                        <a:rPr lang="nl-NL" sz="3600" baseline="-25000" err="1">
                          <a:effectLst/>
                          <a:latin typeface="Roboto" panose="020B0604020202020204" charset="0"/>
                          <a:ea typeface="Roboto" panose="020B0604020202020204" charset="0"/>
                        </a:rPr>
                        <a:t>int;cook</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nl-NL" sz="3600" err="1">
                          <a:effectLst/>
                          <a:latin typeface="Roboto" panose="020B0604020202020204" charset="0"/>
                          <a:ea typeface="Roboto" panose="020B0604020202020204" charset="0"/>
                        </a:rPr>
                        <a:t>cooking</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203200" algn="r">
                        <a:lnSpc>
                          <a:spcPct val="107000"/>
                        </a:lnSpc>
                        <a:spcAft>
                          <a:spcPts val="800"/>
                        </a:spcAft>
                      </a:pPr>
                      <a:r>
                        <a:rPr lang="nl-NL" sz="3600">
                          <a:effectLst/>
                          <a:latin typeface="Roboto" panose="020B0604020202020204" charset="0"/>
                          <a:ea typeface="Roboto" panose="020B0604020202020204" charset="0"/>
                        </a:rPr>
                        <a:t>39</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44,4 %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46%</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20,4 %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03200" algn="r" defTabSz="1828800" rtl="0" eaLnBrk="1" latinLnBrk="0" hangingPunct="1">
                        <a:lnSpc>
                          <a:spcPct val="107000"/>
                        </a:lnSpc>
                        <a:spcAft>
                          <a:spcPts val="800"/>
                        </a:spcAft>
                      </a:pPr>
                      <a:r>
                        <a:rPr lang="nl-NL" sz="3600" kern="1200">
                          <a:solidFill>
                            <a:schemeClr val="dk1"/>
                          </a:solidFill>
                          <a:effectLst/>
                          <a:latin typeface="Roboto" panose="020B0604020202020204" charset="0"/>
                          <a:ea typeface="Roboto" panose="020B0604020202020204" charset="0"/>
                          <a:cs typeface="+mn-cs"/>
                        </a:rPr>
                        <a:t>9</a:t>
                      </a: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91622"/>
                  </a:ext>
                </a:extLst>
              </a:tr>
              <a:tr h="517135">
                <a:tc>
                  <a:txBody>
                    <a:bodyPr/>
                    <a:lstStyle/>
                    <a:p>
                      <a:pPr>
                        <a:lnSpc>
                          <a:spcPct val="107000"/>
                        </a:lnSpc>
                        <a:spcAft>
                          <a:spcPts val="800"/>
                        </a:spcAft>
                      </a:pPr>
                      <a:r>
                        <a:rPr lang="nl-NL" sz="3600" err="1">
                          <a:effectLst/>
                          <a:latin typeface="Roboto" panose="020B0604020202020204" charset="0"/>
                          <a:ea typeface="Roboto" panose="020B0604020202020204" charset="0"/>
                        </a:rPr>
                        <a:t>Q</a:t>
                      </a:r>
                      <a:r>
                        <a:rPr lang="nl-NL" sz="3600" baseline="-25000" err="1">
                          <a:effectLst/>
                          <a:latin typeface="Roboto" panose="020B0604020202020204" charset="0"/>
                          <a:ea typeface="Roboto" panose="020B0604020202020204" charset="0"/>
                        </a:rPr>
                        <a:t>int;DHW</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nl-NL" sz="3600" err="1">
                          <a:effectLst/>
                          <a:latin typeface="Roboto" panose="020B0604020202020204" charset="0"/>
                          <a:ea typeface="Roboto" panose="020B0604020202020204" charset="0"/>
                        </a:rPr>
                        <a:t>Domestic</a:t>
                      </a:r>
                      <a:r>
                        <a:rPr lang="nl-NL" sz="3600">
                          <a:effectLst/>
                          <a:latin typeface="Roboto" panose="020B0604020202020204" charset="0"/>
                          <a:ea typeface="Roboto" panose="020B0604020202020204" charset="0"/>
                        </a:rPr>
                        <a:t> Hot Water</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203200" algn="r">
                        <a:lnSpc>
                          <a:spcPct val="107000"/>
                        </a:lnSpc>
                        <a:spcAft>
                          <a:spcPts val="800"/>
                        </a:spcAft>
                      </a:pPr>
                      <a:r>
                        <a:rPr lang="nl-NL" sz="3600">
                          <a:effectLst/>
                          <a:latin typeface="Roboto" panose="020B0604020202020204" charset="0"/>
                          <a:ea typeface="Roboto" panose="020B0604020202020204" charset="0"/>
                        </a:rPr>
                        <a:t>300</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71,6 %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50%</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a:effectLst/>
                          <a:latin typeface="Roboto" panose="020B0604020202020204" charset="0"/>
                          <a:ea typeface="Roboto" panose="020B0604020202020204" charset="0"/>
                        </a:rPr>
                        <a:t>35,8 %</a:t>
                      </a:r>
                      <a:endParaRPr lang="nl-NL" sz="4000">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03200" algn="r" defTabSz="1828800" rtl="0" eaLnBrk="1" latinLnBrk="0" hangingPunct="1">
                        <a:lnSpc>
                          <a:spcPct val="107000"/>
                        </a:lnSpc>
                        <a:spcAft>
                          <a:spcPts val="800"/>
                        </a:spcAft>
                      </a:pPr>
                      <a:r>
                        <a:rPr lang="nl-NL" sz="3600" kern="1200">
                          <a:solidFill>
                            <a:schemeClr val="dk1"/>
                          </a:solidFill>
                          <a:effectLst/>
                          <a:latin typeface="Roboto" panose="020B0604020202020204" charset="0"/>
                          <a:ea typeface="Roboto" panose="020B0604020202020204" charset="0"/>
                          <a:cs typeface="+mn-cs"/>
                        </a:rPr>
                        <a:t>120</a:t>
                      </a: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03666"/>
                  </a:ext>
                </a:extLst>
              </a:tr>
              <a:tr h="749879">
                <a:tc>
                  <a:txBody>
                    <a:bodyPr/>
                    <a:lstStyle/>
                    <a:p>
                      <a:pPr>
                        <a:lnSpc>
                          <a:spcPct val="107000"/>
                        </a:lnSpc>
                        <a:spcAft>
                          <a:spcPts val="800"/>
                        </a:spcAft>
                      </a:pPr>
                      <a:r>
                        <a:rPr lang="nl-NL" sz="3600" b="1" err="1">
                          <a:effectLst/>
                          <a:latin typeface="Roboto" panose="020B0604020202020204" charset="0"/>
                          <a:ea typeface="Roboto" panose="020B0604020202020204" charset="0"/>
                        </a:rPr>
                        <a:t>Q</a:t>
                      </a:r>
                      <a:r>
                        <a:rPr lang="nl-NL" sz="3600" b="1" baseline="-25000" err="1">
                          <a:effectLst/>
                          <a:latin typeface="Roboto" panose="020B0604020202020204" charset="0"/>
                          <a:ea typeface="Roboto" panose="020B0604020202020204" charset="0"/>
                        </a:rPr>
                        <a:t>int;noCH</a:t>
                      </a:r>
                      <a:endParaRPr lang="nl-NL" sz="4000" b="1">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nl-NL" sz="3600" b="1" err="1">
                          <a:effectLst/>
                          <a:latin typeface="Roboto" panose="020B0604020202020204" charset="0"/>
                          <a:ea typeface="Roboto" panose="020B0604020202020204" charset="0"/>
                        </a:rPr>
                        <a:t>cooking</a:t>
                      </a:r>
                      <a:r>
                        <a:rPr lang="nl-NL" sz="3600" b="1">
                          <a:effectLst/>
                          <a:latin typeface="Roboto" panose="020B0604020202020204" charset="0"/>
                          <a:ea typeface="Roboto" panose="020B0604020202020204" charset="0"/>
                        </a:rPr>
                        <a:t> </a:t>
                      </a:r>
                      <a:r>
                        <a:rPr lang="nl-NL" sz="3600" b="1" err="1">
                          <a:effectLst/>
                          <a:latin typeface="Roboto" panose="020B0604020202020204" charset="0"/>
                          <a:ea typeface="Roboto" panose="020B0604020202020204" charset="0"/>
                        </a:rPr>
                        <a:t>and</a:t>
                      </a:r>
                      <a:r>
                        <a:rPr lang="nl-NL" sz="3600" b="1">
                          <a:effectLst/>
                          <a:latin typeface="Roboto" panose="020B0604020202020204" charset="0"/>
                          <a:ea typeface="Roboto" panose="020B0604020202020204" charset="0"/>
                        </a:rPr>
                        <a:t> DHW</a:t>
                      </a:r>
                      <a:endParaRPr lang="nl-NL" sz="4000" b="1">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203200" algn="r">
                        <a:lnSpc>
                          <a:spcPct val="107000"/>
                        </a:lnSpc>
                        <a:spcAft>
                          <a:spcPts val="800"/>
                        </a:spcAft>
                      </a:pPr>
                      <a:r>
                        <a:rPr lang="nl-NL" sz="3600" b="1">
                          <a:effectLst/>
                          <a:latin typeface="Roboto" panose="020B0604020202020204" charset="0"/>
                          <a:ea typeface="Roboto" panose="020B0604020202020204" charset="0"/>
                        </a:rPr>
                        <a:t>339</a:t>
                      </a:r>
                      <a:endParaRPr lang="nl-NL" sz="4000" b="1">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nl-NL" sz="4000" b="1">
                        <a:effectLst/>
                        <a:latin typeface="Roboto" panose="020B0604020202020204" charset="0"/>
                        <a:ea typeface="Roboto" panose="020B0604020202020204"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nl-NL" sz="4000" b="1">
                        <a:effectLst/>
                        <a:latin typeface="Roboto" panose="020B0604020202020204" charset="0"/>
                        <a:ea typeface="Roboto" panose="020B0604020202020204"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7000"/>
                        </a:lnSpc>
                        <a:spcAft>
                          <a:spcPts val="800"/>
                        </a:spcAft>
                      </a:pPr>
                      <a:r>
                        <a:rPr lang="nl-NL" sz="3600" b="1">
                          <a:effectLst/>
                          <a:latin typeface="Roboto" panose="020B0604020202020204" charset="0"/>
                          <a:ea typeface="Roboto" panose="020B0604020202020204" charset="0"/>
                        </a:rPr>
                        <a:t>34,0 %</a:t>
                      </a:r>
                      <a:endParaRPr lang="nl-NL" sz="4000" b="1">
                        <a:effectLst/>
                        <a:latin typeface="Roboto" panose="020B0604020202020204" charset="0"/>
                        <a:ea typeface="Roboto" panose="020B0604020202020204" charset="0"/>
                        <a:cs typeface="Times New Roman" panose="02020603050405020304" pitchFamily="18" charset="0"/>
                      </a:endParaRP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03200" algn="r" defTabSz="1828800" rtl="0" eaLnBrk="1" latinLnBrk="0" hangingPunct="1">
                        <a:lnSpc>
                          <a:spcPct val="107000"/>
                        </a:lnSpc>
                        <a:spcAft>
                          <a:spcPts val="800"/>
                        </a:spcAft>
                      </a:pPr>
                      <a:r>
                        <a:rPr lang="nl-NL" sz="3600" b="1" kern="1200">
                          <a:solidFill>
                            <a:schemeClr val="dk1"/>
                          </a:solidFill>
                          <a:effectLst/>
                          <a:latin typeface="Roboto" panose="020B0604020202020204" charset="0"/>
                          <a:ea typeface="Roboto" panose="020B0604020202020204" charset="0"/>
                          <a:cs typeface="+mn-cs"/>
                        </a:rPr>
                        <a:t>129</a:t>
                      </a:r>
                    </a:p>
                  </a:txBody>
                  <a:tcPr marL="137160" marR="137160" marT="137160" marB="1371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1090753"/>
                  </a:ext>
                </a:extLst>
              </a:tr>
            </a:tbl>
          </a:graphicData>
        </a:graphic>
      </p:graphicFrame>
      <p:sp>
        <p:nvSpPr>
          <p:cNvPr id="3" name="Text Placeholder 2">
            <a:extLst>
              <a:ext uri="{FF2B5EF4-FFF2-40B4-BE49-F238E27FC236}">
                <a16:creationId xmlns:a16="http://schemas.microsoft.com/office/drawing/2014/main" id="{D640EA14-2AE6-4ECC-82ED-391C903D7246}"/>
              </a:ext>
            </a:extLst>
          </p:cNvPr>
          <p:cNvSpPr>
            <a:spLocks noGrp="1"/>
          </p:cNvSpPr>
          <p:nvPr>
            <p:ph type="body" sz="quarter" idx="14"/>
          </p:nvPr>
        </p:nvSpPr>
        <p:spPr/>
        <p:txBody>
          <a:bodyPr/>
          <a:lstStyle/>
          <a:p>
            <a:r>
              <a:rPr lang="nl-NL"/>
              <a:t>WP3 Data Analysis &amp; </a:t>
            </a:r>
            <a:r>
              <a:rPr lang="nl-NL" err="1"/>
              <a:t>Prediction</a:t>
            </a:r>
            <a:endParaRPr lang="nl-NL"/>
          </a:p>
          <a:p>
            <a:endParaRPr lang="nl-NL"/>
          </a:p>
        </p:txBody>
      </p:sp>
      <p:sp>
        <p:nvSpPr>
          <p:cNvPr id="4" name="Title 3">
            <a:extLst>
              <a:ext uri="{FF2B5EF4-FFF2-40B4-BE49-F238E27FC236}">
                <a16:creationId xmlns:a16="http://schemas.microsoft.com/office/drawing/2014/main" id="{138170A4-382E-4D57-935B-6D32626F4B3E}"/>
              </a:ext>
            </a:extLst>
          </p:cNvPr>
          <p:cNvSpPr>
            <a:spLocks noGrp="1"/>
          </p:cNvSpPr>
          <p:nvPr>
            <p:ph type="title"/>
          </p:nvPr>
        </p:nvSpPr>
        <p:spPr/>
        <p:txBody>
          <a:bodyPr>
            <a:normAutofit/>
          </a:bodyPr>
          <a:lstStyle/>
          <a:p>
            <a:r>
              <a:rPr lang="nl-NL" sz="8000" err="1"/>
              <a:t>Estimating</a:t>
            </a:r>
            <a:r>
              <a:rPr lang="nl-NL" sz="8000"/>
              <a:t> </a:t>
            </a:r>
            <a:r>
              <a:rPr lang="nl-NL" sz="8000" err="1"/>
              <a:t>internal</a:t>
            </a:r>
            <a:r>
              <a:rPr lang="nl-NL" sz="8000"/>
              <a:t> heat </a:t>
            </a:r>
            <a:r>
              <a:rPr lang="nl-NL" sz="8000" err="1"/>
              <a:t>contribution</a:t>
            </a:r>
            <a:r>
              <a:rPr lang="nl-NL" sz="8000"/>
              <a:t> </a:t>
            </a:r>
            <a:r>
              <a:rPr lang="nl-NL" sz="8000" err="1"/>
              <a:t>from</a:t>
            </a:r>
            <a:r>
              <a:rPr lang="nl-NL" sz="8000"/>
              <a:t> gas </a:t>
            </a:r>
            <a:r>
              <a:rPr lang="nl-NL" sz="8000" err="1"/>
              <a:t>used</a:t>
            </a:r>
            <a:r>
              <a:rPr lang="nl-NL" sz="8000"/>
              <a:t> </a:t>
            </a:r>
            <a:r>
              <a:rPr lang="nl-NL" sz="8000" err="1"/>
              <a:t>not</a:t>
            </a:r>
            <a:r>
              <a:rPr lang="nl-NL" sz="8000"/>
              <a:t> </a:t>
            </a:r>
            <a:r>
              <a:rPr lang="nl-NL" sz="8000" err="1"/>
              <a:t>for</a:t>
            </a:r>
            <a:r>
              <a:rPr lang="nl-NL" sz="8000"/>
              <a:t> </a:t>
            </a:r>
            <a:r>
              <a:rPr lang="nl-NL" sz="8000" err="1"/>
              <a:t>central</a:t>
            </a:r>
            <a:r>
              <a:rPr lang="nl-NL" sz="8000"/>
              <a:t> </a:t>
            </a:r>
            <a:r>
              <a:rPr lang="nl-NL" sz="8000" err="1"/>
              <a:t>heating</a:t>
            </a:r>
            <a:r>
              <a:rPr lang="nl-NL" sz="8000"/>
              <a:t> (2)</a:t>
            </a:r>
            <a:endParaRPr lang="nl-NL"/>
          </a:p>
        </p:txBody>
      </p:sp>
    </p:spTree>
    <p:extLst>
      <p:ext uri="{BB962C8B-B14F-4D97-AF65-F5344CB8AC3E}">
        <p14:creationId xmlns:p14="http://schemas.microsoft.com/office/powerpoint/2010/main" val="74501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661654" y="5744927"/>
                <a:ext cx="21008156" cy="6138136"/>
              </a:xfrm>
            </p:spPr>
            <p:txBody>
              <a:bodyPr>
                <a:normAutofit/>
              </a:bodyPr>
              <a:lstStyle/>
              <a:p>
                <a:pPr marL="901700" indent="-901700">
                  <a:lnSpc>
                    <a:spcPct val="150000"/>
                  </a:lnSpc>
                  <a:spcBef>
                    <a:spcPts val="100"/>
                  </a:spcBef>
                  <a:buFont typeface="+mj-lt"/>
                  <a:buAutoNum type="arabicPeriod" startAt="60"/>
                </a:pPr>
                <a14:m>
                  <m:oMath xmlns:m="http://schemas.openxmlformats.org/officeDocument/2006/math">
                    <m:sSub>
                      <m:sSubPr>
                        <m:ctrlPr>
                          <a:rPr lang="nl-NL" sz="2800" i="1" smtClean="0">
                            <a:latin typeface="Cambria Math" panose="02040503050406030204" pitchFamily="18" charset="0"/>
                            <a:ea typeface="Arial Unicode MS"/>
                            <a:cs typeface="Times New Roman" panose="02020603050405020304" pitchFamily="18" charset="0"/>
                          </a:rPr>
                        </m:ctrlPr>
                      </m:sSubPr>
                      <m:e>
                        <m:r>
                          <a:rPr lang="nl-NL" sz="2800" i="1" smtClean="0">
                            <a:latin typeface="Cambria Math" panose="02040503050406030204" pitchFamily="18" charset="0"/>
                            <a:ea typeface="Cambria Math" panose="02040503050406030204" pitchFamily="18" charset="0"/>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𝐺</m:t>
                        </m:r>
                      </m:e>
                      <m:sub>
                        <m:r>
                          <a:rPr lang="nl-NL" sz="2800" i="1">
                            <a:latin typeface="Cambria Math" panose="02040503050406030204" pitchFamily="18" charset="0"/>
                            <a:ea typeface="Arial Unicode MS"/>
                            <a:cs typeface="Times New Roman" panose="02020603050405020304" pitchFamily="18" charset="0"/>
                          </a:rPr>
                          <m:t>𝑛𝑜</m:t>
                        </m:r>
                        <m:r>
                          <a:rPr lang="nl-NL" sz="2800" b="0" i="1" smtClean="0">
                            <a:latin typeface="Cambria Math" panose="02040503050406030204" pitchFamily="18" charset="0"/>
                            <a:ea typeface="Arial Unicode MS"/>
                            <a:cs typeface="Times New Roman" panose="02020603050405020304" pitchFamily="18" charset="0"/>
                          </a:rPr>
                          <m:t>_</m:t>
                        </m:r>
                        <m:r>
                          <a:rPr lang="nl-NL" sz="2800" i="1">
                            <a:latin typeface="Cambria Math" panose="02040503050406030204" pitchFamily="18" charset="0"/>
                            <a:ea typeface="Arial Unicode MS"/>
                            <a:cs typeface="Times New Roman" panose="02020603050405020304" pitchFamily="18" charset="0"/>
                          </a:rPr>
                          <m:t>𝐶𝐻</m:t>
                        </m:r>
                        <m:r>
                          <a:rPr lang="nl-NL" sz="2800" i="1">
                            <a:latin typeface="Cambria Math" panose="02040503050406030204" pitchFamily="18" charset="0"/>
                            <a:ea typeface="Arial Unicode MS"/>
                            <a:cs typeface="Times New Roman" panose="02020603050405020304" pitchFamily="18" charset="0"/>
                          </a:rPr>
                          <m:t>;</m:t>
                        </m:r>
                        <m:r>
                          <a:rPr lang="nl-NL" sz="2800" i="1">
                            <a:latin typeface="Cambria Math" panose="02040503050406030204" pitchFamily="18" charset="0"/>
                            <a:ea typeface="Arial Unicode MS"/>
                            <a:cs typeface="Times New Roman" panose="020206030504050203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r>
                          <a:rPr lang="nl-NL" sz="2800" i="1">
                            <a:latin typeface="Cambria Math" panose="02040503050406030204" pitchFamily="18" charset="0"/>
                            <a:ea typeface="Cambria Math" panose="02040503050406030204" pitchFamily="18" charset="0"/>
                          </a:rPr>
                          <m:t>+∆</m:t>
                        </m:r>
                        <m:r>
                          <a:rPr lang="nl-NL" sz="2800" i="1">
                            <a:latin typeface="Cambria Math" panose="02040503050406030204" pitchFamily="18" charset="0"/>
                            <a:ea typeface="Cambria Math" panose="02040503050406030204" pitchFamily="18" charset="0"/>
                          </a:rPr>
                          <m:t>𝑡</m:t>
                        </m:r>
                      </m:sub>
                    </m:sSub>
                    <m:d>
                      <m:dPr>
                        <m:begChr m:val="["/>
                        <m:endChr m:val="]"/>
                        <m:ctrlPr>
                          <a:rPr lang="nl-NL" sz="2800" i="1">
                            <a:solidFill>
                              <a:schemeClr val="bg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e>
                    </m:d>
                    <m:r>
                      <m:rPr>
                        <m:nor/>
                      </m:rPr>
                      <a:rPr lang="nl-NL" sz="2800" dirty="0">
                        <a:solidFill>
                          <a:schemeClr val="bg1">
                            <a:lumMod val="50000"/>
                          </a:schemeClr>
                        </a:solidFill>
                        <a:latin typeface="Cambria Math" panose="02040503050406030204" pitchFamily="18" charset="0"/>
                        <a:ea typeface="Cambria Math" panose="02040503050406030204" pitchFamily="18" charset="0"/>
                      </a:rPr>
                      <m:t> =</m:t>
                    </m:r>
                    <m:sSub>
                      <m:sSubPr>
                        <m:ctrlPr>
                          <a:rPr lang="nl-NL" sz="2800" i="1" dirty="0" smtClean="0">
                            <a:solidFill>
                              <a:schemeClr val="tx1"/>
                            </a:solidFill>
                            <a:latin typeface="Cambria Math" panose="02040503050406030204" pitchFamily="18" charset="0"/>
                          </a:rPr>
                        </m:ctrlPr>
                      </m:sSubPr>
                      <m:e>
                        <m:r>
                          <a:rPr lang="nl-NL" sz="2800" b="0" i="1" dirty="0" smtClean="0">
                            <a:solidFill>
                              <a:schemeClr val="tx1"/>
                            </a:solidFill>
                            <a:latin typeface="Cambria Math" panose="02040503050406030204" pitchFamily="18" charset="0"/>
                          </a:rPr>
                          <m:t> </m:t>
                        </m:r>
                        <m:r>
                          <a:rPr lang="nl-NL" sz="2800" b="0" i="1" dirty="0" smtClean="0">
                            <a:solidFill>
                              <a:schemeClr val="tx1"/>
                            </a:solidFill>
                            <a:latin typeface="Cambria Math" panose="02040503050406030204" pitchFamily="18" charset="0"/>
                          </a:rPr>
                          <m:t>𝐺</m:t>
                        </m:r>
                      </m:e>
                      <m:sub>
                        <m:r>
                          <a:rPr lang="nl-NL" sz="2800" i="1" dirty="0">
                            <a:solidFill>
                              <a:schemeClr val="tx1"/>
                            </a:solidFill>
                            <a:latin typeface="Cambria Math" panose="02040503050406030204" pitchFamily="18" charset="0"/>
                          </a:rPr>
                          <m:t>𝑎𝑣𝑔</m:t>
                        </m:r>
                        <m:r>
                          <a:rPr lang="nl-NL" sz="2800" i="1" dirty="0">
                            <a:solidFill>
                              <a:schemeClr val="tx1"/>
                            </a:solidFill>
                            <a:latin typeface="Cambria Math" panose="02040503050406030204" pitchFamily="18" charset="0"/>
                          </a:rPr>
                          <m:t>;</m:t>
                        </m:r>
                        <m:r>
                          <a:rPr lang="nl-NL" sz="2800" i="1" dirty="0">
                            <a:solidFill>
                              <a:schemeClr val="tx1"/>
                            </a:solidFill>
                            <a:latin typeface="Cambria Math" panose="02040503050406030204" pitchFamily="18" charset="0"/>
                          </a:rPr>
                          <m:t>𝑛𝑜</m:t>
                        </m:r>
                        <m:r>
                          <a:rPr lang="nl-NL" sz="2800" i="1" dirty="0">
                            <a:solidFill>
                              <a:schemeClr val="tx1"/>
                            </a:solidFill>
                            <a:latin typeface="Cambria Math" panose="02040503050406030204" pitchFamily="18" charset="0"/>
                          </a:rPr>
                          <m:t>_</m:t>
                        </m:r>
                        <m:r>
                          <a:rPr lang="nl-NL" sz="2800" i="1" dirty="0">
                            <a:solidFill>
                              <a:schemeClr val="tx1"/>
                            </a:solidFill>
                            <a:latin typeface="Cambria Math" panose="02040503050406030204" pitchFamily="18" charset="0"/>
                          </a:rPr>
                          <m:t>𝐶𝐻</m:t>
                        </m:r>
                      </m:sub>
                    </m:sSub>
                    <m:r>
                      <a:rPr lang="nl-NL" sz="2800" i="1" dirty="0">
                        <a:solidFill>
                          <a:schemeClr val="tx1"/>
                        </a:solidFill>
                        <a:latin typeface="Cambria Math" panose="02040503050406030204" pitchFamily="18" charset="0"/>
                      </a:rPr>
                      <m:t> </m:t>
                    </m:r>
                    <m:r>
                      <a:rPr lang="nl-NL" sz="2800" i="1">
                        <a:solidFill>
                          <a:schemeClr val="tx1"/>
                        </a:solidFill>
                        <a:latin typeface="Cambria Math" panose="02040503050406030204" pitchFamily="18" charset="0"/>
                        <a:cs typeface="Times New Roman" panose="02020603050405020304" pitchFamily="18" charset="0"/>
                      </a:rPr>
                      <m:t>[</m:t>
                    </m:r>
                    <m:r>
                      <a:rPr lang="nl-NL" sz="2800" i="1" dirty="0">
                        <a:solidFill>
                          <a:schemeClr val="tx1"/>
                        </a:solidFill>
                        <a:latin typeface="Cambria Math" panose="02040503050406030204" pitchFamily="18" charset="0"/>
                        <a:ea typeface="Cambria Math" panose="02040503050406030204" pitchFamily="18" charset="0"/>
                      </a:rPr>
                      <m:t>𝑁</m:t>
                    </m:r>
                    <m:r>
                      <a:rPr lang="nl-NL" sz="2800" b="0" i="1" dirty="0" smtClean="0">
                        <a:solidFill>
                          <a:schemeClr val="tx1"/>
                        </a:solidFill>
                        <a:latin typeface="Cambria Math" panose="02040503050406030204" pitchFamily="18" charset="0"/>
                        <a:ea typeface="Cambria Math" panose="02040503050406030204" pitchFamily="18" charset="0"/>
                      </a:rPr>
                      <m:t>𝑚</m:t>
                    </m:r>
                    <m:r>
                      <a:rPr lang="nl-NL" sz="2800" b="0" i="1" baseline="30000" dirty="0" smtClean="0">
                        <a:solidFill>
                          <a:schemeClr val="tx1"/>
                        </a:solidFill>
                        <a:latin typeface="Cambria Math" panose="02040503050406030204" pitchFamily="18" charset="0"/>
                        <a:ea typeface="Cambria Math" panose="02040503050406030204" pitchFamily="18" charset="0"/>
                      </a:rPr>
                      <m:t>3</m:t>
                    </m:r>
                    <m:r>
                      <a:rPr lang="nl-NL" sz="2800" b="0" i="1" dirty="0" smtClean="0">
                        <a:solidFill>
                          <a:schemeClr val="tx1"/>
                        </a:solidFill>
                        <a:latin typeface="Cambria Math" panose="02040503050406030204" pitchFamily="18" charset="0"/>
                        <a:ea typeface="Cambria Math" panose="02040503050406030204" pitchFamily="18" charset="0"/>
                      </a:rPr>
                      <m:t>/</m:t>
                    </m:r>
                    <m:r>
                      <a:rPr lang="nl-NL" sz="2800" b="0" i="1" dirty="0" smtClean="0">
                        <a:solidFill>
                          <a:schemeClr val="tx1"/>
                        </a:solidFill>
                        <a:latin typeface="Cambria Math" panose="02040503050406030204" pitchFamily="18" charset="0"/>
                        <a:ea typeface="Cambria Math" panose="02040503050406030204" pitchFamily="18" charset="0"/>
                      </a:rPr>
                      <m:t>𝑠</m:t>
                    </m:r>
                    <m:r>
                      <a:rPr lang="nl-NL" sz="2800" i="1">
                        <a:solidFill>
                          <a:schemeClr val="tx1"/>
                        </a:solidFill>
                        <a:latin typeface="Cambria Math" panose="02040503050406030204" pitchFamily="18" charset="0"/>
                        <a:cs typeface="Times New Roman" panose="02020603050405020304" pitchFamily="18" charset="0"/>
                      </a:rPr>
                      <m:t>]</m:t>
                    </m:r>
                    <m:r>
                      <a:rPr lang="nl-NL" sz="2800" i="1">
                        <a:solidFill>
                          <a:schemeClr val="bg1">
                            <a:lumMod val="50000"/>
                          </a:schemeClr>
                        </a:solidFill>
                        <a:latin typeface="Cambria Math" panose="02040503050406030204" pitchFamily="18" charset="0"/>
                        <a:cs typeface="Times New Roman" panose="02020603050405020304" pitchFamily="18" charset="0"/>
                      </a:rPr>
                      <m:t> </m:t>
                    </m:r>
                    <m:r>
                      <a:rPr lang="nl-NL" sz="2800" i="1" smtClean="0">
                        <a:solidFill>
                          <a:schemeClr val="tx1"/>
                        </a:solidFill>
                        <a:latin typeface="Cambria Math" panose="02040503050406030204" pitchFamily="18" charset="0"/>
                        <a:cs typeface="Times New Roman" panose="02020603050405020304" pitchFamily="18" charset="0"/>
                      </a:rPr>
                      <m:t>×∆</m:t>
                    </m:r>
                    <m:r>
                      <a:rPr lang="nl-NL" sz="2800" i="1" dirty="0">
                        <a:solidFill>
                          <a:schemeClr val="tx1"/>
                        </a:solidFill>
                        <a:latin typeface="Cambria Math" panose="02040503050406030204" pitchFamily="18" charset="0"/>
                        <a:ea typeface="Cambria Math" panose="02040503050406030204" pitchFamily="18" charset="0"/>
                      </a:rPr>
                      <m:t>𝑡</m:t>
                    </m:r>
                    <m:r>
                      <a:rPr lang="nl-NL" sz="2800" i="1" dirty="0">
                        <a:latin typeface="Cambria Math" panose="02040503050406030204" pitchFamily="18" charset="0"/>
                        <a:ea typeface="Cambria Math" panose="02040503050406030204" pitchFamily="18" charset="0"/>
                      </a:rPr>
                      <m:t> </m:t>
                    </m:r>
                    <m:r>
                      <a:rPr lang="nl-NL" sz="280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dirty="0"/>
                      <m:t>, </m:t>
                    </m:r>
                    <m:r>
                      <m:rPr>
                        <m:nor/>
                      </m:rPr>
                      <a:rPr lang="nl-NL" sz="2800" dirty="0" err="1"/>
                      <m:t>the</m:t>
                    </m:r>
                    <m:r>
                      <m:rPr>
                        <m:nor/>
                      </m:rPr>
                      <a:rPr lang="nl-NL" sz="2800" dirty="0"/>
                      <m:t> </m:t>
                    </m:r>
                    <m:r>
                      <m:rPr>
                        <m:nor/>
                      </m:rPr>
                      <a:rPr lang="nl-NL" sz="2800" b="0" i="0" dirty="0" smtClean="0"/>
                      <m:t>natural</m:t>
                    </m:r>
                    <m:r>
                      <m:rPr>
                        <m:nor/>
                      </m:rPr>
                      <a:rPr lang="nl-NL" sz="2800" b="0" i="0" dirty="0" smtClean="0"/>
                      <m:t> </m:t>
                    </m:r>
                    <m:r>
                      <m:rPr>
                        <m:nor/>
                      </m:rPr>
                      <a:rPr lang="nl-NL" sz="2800" dirty="0"/>
                      <m:t>gas</m:t>
                    </m:r>
                    <m:r>
                      <m:rPr>
                        <m:nor/>
                      </m:rPr>
                      <a:rPr lang="nl-NL" sz="2800" dirty="0"/>
                      <m:t> </m:t>
                    </m:r>
                    <m:r>
                      <m:rPr>
                        <m:nor/>
                      </m:rPr>
                      <a:rPr lang="nl-NL" sz="2800" dirty="0" err="1"/>
                      <m:t>used</m:t>
                    </m:r>
                    <m:r>
                      <m:rPr>
                        <m:nor/>
                      </m:rPr>
                      <a:rPr lang="nl-NL" sz="2800" dirty="0"/>
                      <m:t> </m:t>
                    </m:r>
                    <m:r>
                      <m:rPr>
                        <m:nor/>
                      </m:rPr>
                      <a:rPr lang="nl-NL" sz="2800" b="0" i="0" dirty="0" smtClean="0"/>
                      <m:t>not</m:t>
                    </m:r>
                    <m:r>
                      <m:rPr>
                        <m:nor/>
                      </m:rPr>
                      <a:rPr lang="nl-NL" sz="2800" b="0" i="0" dirty="0" smtClean="0"/>
                      <m:t> </m:t>
                    </m:r>
                    <m:r>
                      <m:rPr>
                        <m:nor/>
                      </m:rPr>
                      <a:rPr lang="nl-NL" sz="2800" dirty="0" err="1"/>
                      <m:t>for</m:t>
                    </m:r>
                    <m:r>
                      <m:rPr>
                        <m:nor/>
                      </m:rPr>
                      <a:rPr lang="nl-NL" sz="2800" dirty="0"/>
                      <m:t> </m:t>
                    </m:r>
                    <m:r>
                      <m:rPr>
                        <m:nor/>
                      </m:rPr>
                      <a:rPr lang="nl-NL" sz="2800" dirty="0" err="1"/>
                      <m:t>cent</m:t>
                    </m:r>
                    <m:r>
                      <m:rPr>
                        <m:nor/>
                      </m:rPr>
                      <a:rPr lang="nl-NL" sz="2800" b="0" i="0" dirty="0" smtClean="0"/>
                      <m:t>r</m:t>
                    </m:r>
                    <m:r>
                      <m:rPr>
                        <m:nor/>
                      </m:rPr>
                      <a:rPr lang="nl-NL" sz="2800" dirty="0" err="1"/>
                      <m:t>al</m:t>
                    </m:r>
                    <m:r>
                      <m:rPr>
                        <m:nor/>
                      </m:rPr>
                      <a:rPr lang="nl-NL" sz="2800" dirty="0"/>
                      <m:t> </m:t>
                    </m:r>
                    <m:r>
                      <m:rPr>
                        <m:nor/>
                      </m:rPr>
                      <a:rPr lang="nl-NL" sz="2800" dirty="0" err="1"/>
                      <m:t>heating</m:t>
                    </m:r>
                  </m:oMath>
                </a14:m>
                <a:r>
                  <a:rPr lang="nl-NL" sz="2800"/>
                  <a:t>, but </a:t>
                </a:r>
                <a:r>
                  <a:rPr lang="nl-NL" sz="2800" err="1"/>
                  <a:t>for</a:t>
                </a:r>
                <a:r>
                  <a:rPr lang="nl-NL" sz="2800"/>
                  <a:t> </a:t>
                </a:r>
                <a:r>
                  <a:rPr lang="nl-NL" sz="2800" err="1"/>
                  <a:t>other</a:t>
                </a:r>
                <a:r>
                  <a:rPr lang="nl-NL" sz="2800"/>
                  <a:t> </a:t>
                </a:r>
                <a:r>
                  <a:rPr lang="nl-NL" sz="2800" err="1"/>
                  <a:t>purposes</a:t>
                </a:r>
                <a:endParaRPr lang="nl-NL" sz="2800"/>
              </a:p>
              <a:p>
                <a:pPr marL="901700" indent="-901700">
                  <a:lnSpc>
                    <a:spcPct val="150000"/>
                  </a:lnSpc>
                  <a:spcBef>
                    <a:spcPts val="100"/>
                  </a:spcBef>
                  <a:buFont typeface="+mj-lt"/>
                  <a:buAutoNum type="arabicPeriod" startAt="60"/>
                </a:pPr>
                <a14:m>
                  <m:oMath xmlns:m="http://schemas.openxmlformats.org/officeDocument/2006/math">
                    <m:sSub>
                      <m:sSubPr>
                        <m:ctrlPr>
                          <a:rPr lang="nl-NL" sz="2800" i="1" dirty="0">
                            <a:latin typeface="Cambria Math" panose="02040503050406030204" pitchFamily="18" charset="0"/>
                          </a:rPr>
                        </m:ctrlPr>
                      </m:sSubPr>
                      <m:e>
                        <m:r>
                          <a:rPr lang="nl-NL" sz="2800" i="1" dirty="0">
                            <a:latin typeface="Cambria Math" panose="02040503050406030204" pitchFamily="18" charset="0"/>
                          </a:rPr>
                          <m:t>𝐺</m:t>
                        </m:r>
                      </m:e>
                      <m:sub>
                        <m:r>
                          <a:rPr lang="nl-NL" sz="2800" i="1" dirty="0">
                            <a:latin typeface="Cambria Math" panose="02040503050406030204" pitchFamily="18" charset="0"/>
                          </a:rPr>
                          <m:t>𝑎𝑣𝑔</m:t>
                        </m:r>
                        <m:r>
                          <a:rPr lang="nl-NL" sz="2800" i="1" dirty="0">
                            <a:latin typeface="Cambria Math" panose="02040503050406030204" pitchFamily="18" charset="0"/>
                          </a:rPr>
                          <m:t>;</m:t>
                        </m:r>
                        <m:r>
                          <a:rPr lang="nl-NL" sz="2800" i="1" dirty="0">
                            <a:latin typeface="Cambria Math" panose="02040503050406030204" pitchFamily="18" charset="0"/>
                          </a:rPr>
                          <m:t>𝑛𝑜</m:t>
                        </m:r>
                        <m:r>
                          <a:rPr lang="nl-NL" sz="2800" i="1" dirty="0">
                            <a:latin typeface="Cambria Math" panose="02040503050406030204" pitchFamily="18" charset="0"/>
                          </a:rPr>
                          <m:t>_</m:t>
                        </m:r>
                        <m:r>
                          <a:rPr lang="nl-NL" sz="2800" i="1" dirty="0">
                            <a:latin typeface="Cambria Math" panose="02040503050406030204" pitchFamily="18" charset="0"/>
                          </a:rPr>
                          <m:t>𝐶𝐻</m:t>
                        </m:r>
                      </m:sub>
                    </m:sSub>
                    <m:r>
                      <a:rPr lang="nl-NL" sz="2800" i="1" dirty="0">
                        <a:latin typeface="Cambria Math" panose="02040503050406030204" pitchFamily="18" charset="0"/>
                      </a:rPr>
                      <m:t> </m:t>
                    </m:r>
                    <m:r>
                      <a:rPr lang="nl-NL" sz="2800" i="1">
                        <a:solidFill>
                          <a:schemeClr val="bg1">
                            <a:lumMod val="50000"/>
                          </a:schemeClr>
                        </a:solidFill>
                        <a:latin typeface="Cambria Math" panose="02040503050406030204" pitchFamily="18" charset="0"/>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a:solidFill>
                          <a:schemeClr val="bg1">
                            <a:lumMod val="50000"/>
                          </a:schemeClr>
                        </a:solidFill>
                        <a:latin typeface="Cambria Math" panose="02040503050406030204" pitchFamily="18" charset="0"/>
                        <a:cs typeface="Times New Roman" panose="02020603050405020304" pitchFamily="18" charset="0"/>
                      </a:rPr>
                      <m:t>]</m:t>
                    </m:r>
                    <m:r>
                      <m:rPr>
                        <m:nor/>
                      </m:rPr>
                      <a:rPr lang="nl-NL" sz="2800" b="0" i="0" smtClean="0">
                        <a:solidFill>
                          <a:schemeClr val="bg1">
                            <a:lumMod val="50000"/>
                          </a:schemeClr>
                        </a:solidFill>
                        <a:latin typeface="Cambria Math" panose="02040503050406030204" pitchFamily="18" charset="0"/>
                        <a:cs typeface="Times New Roman" panose="02020603050405020304" pitchFamily="18" charset="0"/>
                      </a:rPr>
                      <m:t> </m:t>
                    </m:r>
                    <m:r>
                      <m:rPr>
                        <m:nor/>
                      </m:rPr>
                      <a:rPr lang="nl-NL" sz="2800" dirty="0">
                        <a:solidFill>
                          <a:schemeClr val="bg1">
                            <a:lumMod val="50000"/>
                          </a:schemeClr>
                        </a:solidFill>
                        <a:latin typeface="Cambria Math" panose="02040503050406030204" pitchFamily="18" charset="0"/>
                        <a:ea typeface="Cambria Math" panose="02040503050406030204" pitchFamily="18" charset="0"/>
                      </a:rPr>
                      <m:t>=</m:t>
                    </m:r>
                    <m:r>
                      <m:rPr>
                        <m:nor/>
                      </m:rPr>
                      <a:rPr lang="nl-NL" sz="2800" b="0" i="0" dirty="0" smtClean="0">
                        <a:solidFill>
                          <a:schemeClr val="bg1">
                            <a:lumMod val="50000"/>
                          </a:schemeClr>
                        </a:solidFill>
                        <a:latin typeface="Cambria Math" panose="02040503050406030204" pitchFamily="18" charset="0"/>
                        <a:ea typeface="Cambria Math" panose="02040503050406030204" pitchFamily="18" charset="0"/>
                      </a:rPr>
                      <m:t> </m:t>
                    </m:r>
                    <m:f>
                      <m:fPr>
                        <m:type m:val="lin"/>
                        <m:ctrlPr>
                          <a:rPr lang="nl-NL" sz="2800" b="0" i="1" dirty="0" smtClean="0">
                            <a:solidFill>
                              <a:srgbClr val="F16682"/>
                            </a:solidFill>
                            <a:latin typeface="Cambria Math" panose="02040503050406030204" pitchFamily="18" charset="0"/>
                            <a:ea typeface="Cambria Math" panose="02040503050406030204" pitchFamily="18" charset="0"/>
                          </a:rPr>
                        </m:ctrlPr>
                      </m:fPr>
                      <m:num>
                        <m:sSub>
                          <m:sSubPr>
                            <m:ctrlPr>
                              <a:rPr lang="nl-NL" sz="2800" i="1" dirty="0">
                                <a:solidFill>
                                  <a:srgbClr val="F16682"/>
                                </a:solidFill>
                                <a:latin typeface="Cambria Math" panose="02040503050406030204" pitchFamily="18" charset="0"/>
                              </a:rPr>
                            </m:ctrlPr>
                          </m:sSubPr>
                          <m:e>
                            <m:r>
                              <a:rPr lang="nl-NL" sz="2800" i="1" dirty="0" smtClean="0">
                                <a:solidFill>
                                  <a:srgbClr val="F16682"/>
                                </a:solidFill>
                                <a:latin typeface="Cambria Math" panose="02040503050406030204" pitchFamily="18" charset="0"/>
                                <a:ea typeface="Cambria Math" panose="02040503050406030204" pitchFamily="18" charset="0"/>
                              </a:rPr>
                              <m:t>∆</m:t>
                            </m:r>
                            <m:r>
                              <a:rPr lang="nl-NL" sz="2800" i="1" dirty="0">
                                <a:solidFill>
                                  <a:srgbClr val="F16682"/>
                                </a:solidFill>
                                <a:latin typeface="Cambria Math" panose="02040503050406030204" pitchFamily="18" charset="0"/>
                              </a:rPr>
                              <m:t>𝐺</m:t>
                            </m:r>
                          </m:e>
                          <m:sub>
                            <m:r>
                              <a:rPr lang="nl-NL" sz="2800" i="1" dirty="0">
                                <a:solidFill>
                                  <a:srgbClr val="F16682"/>
                                </a:solidFill>
                                <a:latin typeface="Cambria Math" panose="02040503050406030204" pitchFamily="18" charset="0"/>
                              </a:rPr>
                              <m:t>𝑠𝑢𝑚𝑚𝑒𝑟</m:t>
                            </m:r>
                            <m:r>
                              <a:rPr lang="nl-NL" sz="2800" i="1" dirty="0">
                                <a:solidFill>
                                  <a:srgbClr val="F16682"/>
                                </a:solidFill>
                                <a:latin typeface="Cambria Math" panose="02040503050406030204" pitchFamily="18" charset="0"/>
                              </a:rPr>
                              <m:t>;</m:t>
                            </m:r>
                            <m:r>
                              <a:rPr lang="nl-NL" sz="2800" i="1" dirty="0">
                                <a:solidFill>
                                  <a:srgbClr val="F16682"/>
                                </a:solidFill>
                                <a:latin typeface="Cambria Math" panose="02040503050406030204" pitchFamily="18" charset="0"/>
                              </a:rPr>
                              <m:t>𝑛𝑜</m:t>
                            </m:r>
                            <m:r>
                              <a:rPr lang="nl-NL" sz="2800" i="1" dirty="0">
                                <a:solidFill>
                                  <a:srgbClr val="F16682"/>
                                </a:solidFill>
                                <a:latin typeface="Cambria Math" panose="02040503050406030204" pitchFamily="18" charset="0"/>
                              </a:rPr>
                              <m:t>_</m:t>
                            </m:r>
                            <m:r>
                              <a:rPr lang="nl-NL" sz="2800" i="1" dirty="0">
                                <a:solidFill>
                                  <a:srgbClr val="F16682"/>
                                </a:solidFill>
                                <a:latin typeface="Cambria Math" panose="02040503050406030204" pitchFamily="18" charset="0"/>
                              </a:rPr>
                              <m:t>𝐶𝐻</m:t>
                            </m:r>
                          </m:sub>
                        </m:sSub>
                        <m:r>
                          <a:rPr lang="nl-NL" sz="2800" i="1" dirty="0">
                            <a:solidFill>
                              <a:srgbClr val="F16682"/>
                            </a:solidFill>
                            <a:latin typeface="Cambria Math" panose="02040503050406030204" pitchFamily="18" charset="0"/>
                          </a:rPr>
                          <m:t> </m:t>
                        </m:r>
                        <m:r>
                          <a:rPr lang="nl-NL" sz="2800" i="1" smtClean="0">
                            <a:solidFill>
                              <a:srgbClr val="F16682"/>
                            </a:solidFill>
                            <a:latin typeface="Cambria Math" panose="02040503050406030204" pitchFamily="18" charset="0"/>
                            <a:cs typeface="Times New Roman" panose="02020603050405020304" pitchFamily="18" charset="0"/>
                          </a:rPr>
                          <m:t>[</m:t>
                        </m:r>
                        <m:r>
                          <a:rPr lang="nl-NL" sz="2800" i="1" dirty="0">
                            <a:solidFill>
                              <a:srgbClr val="F16682"/>
                            </a:solidFill>
                            <a:latin typeface="Cambria Math" panose="02040503050406030204" pitchFamily="18" charset="0"/>
                            <a:ea typeface="Cambria Math" panose="02040503050406030204" pitchFamily="18" charset="0"/>
                          </a:rPr>
                          <m:t>𝑁𝑚</m:t>
                        </m:r>
                        <m:r>
                          <a:rPr lang="nl-NL" sz="2800" i="1" baseline="30000" dirty="0">
                            <a:solidFill>
                              <a:srgbClr val="F16682"/>
                            </a:solidFill>
                            <a:latin typeface="Cambria Math" panose="02040503050406030204" pitchFamily="18" charset="0"/>
                            <a:ea typeface="Cambria Math" panose="02040503050406030204" pitchFamily="18" charset="0"/>
                          </a:rPr>
                          <m:t>3</m:t>
                        </m:r>
                        <m:r>
                          <a:rPr lang="nl-NL" sz="2800" i="1">
                            <a:solidFill>
                              <a:srgbClr val="F16682"/>
                            </a:solidFill>
                            <a:latin typeface="Cambria Math" panose="02040503050406030204" pitchFamily="18" charset="0"/>
                            <a:cs typeface="Times New Roman" panose="02020603050405020304" pitchFamily="18" charset="0"/>
                          </a:rPr>
                          <m:t>]</m:t>
                        </m:r>
                      </m:num>
                      <m:den>
                        <m:r>
                          <a:rPr lang="nl-NL" sz="2800" i="1">
                            <a:solidFill>
                              <a:srgbClr val="F16682"/>
                            </a:solidFill>
                            <a:latin typeface="Cambria Math" panose="02040503050406030204" pitchFamily="18" charset="0"/>
                            <a:cs typeface="Times New Roman" panose="02020603050405020304" pitchFamily="18" charset="0"/>
                          </a:rPr>
                          <m:t>∆</m:t>
                        </m:r>
                        <m:sSub>
                          <m:sSubPr>
                            <m:ctrlPr>
                              <a:rPr lang="nl-NL" sz="2800" i="1" dirty="0">
                                <a:solidFill>
                                  <a:srgbClr val="F16682"/>
                                </a:solidFill>
                                <a:latin typeface="Cambria Math" panose="02040503050406030204" pitchFamily="18" charset="0"/>
                                <a:ea typeface="Cambria Math" panose="02040503050406030204" pitchFamily="18" charset="0"/>
                                <a:cs typeface="Times New Roman" panose="02020603050405020304" pitchFamily="18" charset="0"/>
                              </a:rPr>
                            </m:ctrlPr>
                          </m:sSubPr>
                          <m:e>
                            <m:r>
                              <a:rPr lang="nl-NL" sz="2800" i="1" dirty="0">
                                <a:solidFill>
                                  <a:srgbClr val="F16682"/>
                                </a:solidFill>
                                <a:latin typeface="Cambria Math" panose="02040503050406030204" pitchFamily="18" charset="0"/>
                                <a:ea typeface="Cambria Math" panose="02040503050406030204" pitchFamily="18" charset="0"/>
                              </a:rPr>
                              <m:t>𝑡</m:t>
                            </m:r>
                          </m:e>
                          <m:sub>
                            <m:r>
                              <a:rPr lang="nl-NL" sz="2800" i="1" dirty="0">
                                <a:solidFill>
                                  <a:srgbClr val="F16682"/>
                                </a:solidFill>
                                <a:latin typeface="Cambria Math" panose="02040503050406030204" pitchFamily="18" charset="0"/>
                                <a:ea typeface="Cambria Math" panose="02040503050406030204" pitchFamily="18" charset="0"/>
                              </a:rPr>
                              <m:t>𝑠𝑢𝑚𝑚𝑒𝑟</m:t>
                            </m:r>
                          </m:sub>
                        </m:sSub>
                        <m:r>
                          <a:rPr lang="nl-NL" sz="2800" i="1" dirty="0">
                            <a:solidFill>
                              <a:srgbClr val="F16682"/>
                            </a:solidFill>
                            <a:latin typeface="Cambria Math" panose="02040503050406030204" pitchFamily="18" charset="0"/>
                            <a:ea typeface="Cambria Math" panose="02040503050406030204" pitchFamily="18" charset="0"/>
                          </a:rPr>
                          <m:t> </m:t>
                        </m:r>
                        <m:r>
                          <a:rPr lang="nl-NL" sz="2800" i="1" dirty="0" smtClean="0">
                            <a:solidFill>
                              <a:srgbClr val="F16682"/>
                            </a:solidFill>
                            <a:latin typeface="Cambria Math" panose="02040503050406030204" pitchFamily="18" charset="0"/>
                            <a:ea typeface="Cambria Math" panose="02040503050406030204" pitchFamily="18" charset="0"/>
                          </a:rPr>
                          <m:t>[</m:t>
                        </m:r>
                        <m:r>
                          <a:rPr lang="nl-NL" sz="2800" i="1" dirty="0" smtClean="0">
                            <a:solidFill>
                              <a:srgbClr val="F16682"/>
                            </a:solidFill>
                            <a:latin typeface="Cambria Math" panose="02040503050406030204" pitchFamily="18" charset="0"/>
                            <a:ea typeface="Cambria Math" panose="02040503050406030204" pitchFamily="18" charset="0"/>
                          </a:rPr>
                          <m:t>𝑠</m:t>
                        </m:r>
                        <m:r>
                          <a:rPr lang="nl-NL" sz="2800" i="1" dirty="0" smtClean="0">
                            <a:solidFill>
                              <a:srgbClr val="F16682"/>
                            </a:solidFill>
                            <a:latin typeface="Cambria Math" panose="02040503050406030204" pitchFamily="18" charset="0"/>
                            <a:ea typeface="Cambria Math" panose="02040503050406030204" pitchFamily="18" charset="0"/>
                          </a:rPr>
                          <m:t>]</m:t>
                        </m:r>
                      </m:den>
                    </m:f>
                  </m:oMath>
                </a14:m>
                <a:r>
                  <a:rPr lang="nl-NL" sz="2800"/>
                  <a:t>, </a:t>
                </a:r>
                <a:r>
                  <a:rPr lang="nl-NL" sz="2800" err="1"/>
                  <a:t>the</a:t>
                </a:r>
                <a:r>
                  <a:rPr lang="nl-NL" sz="2800"/>
                  <a:t> </a:t>
                </a:r>
                <a:r>
                  <a:rPr lang="nl-NL" sz="2800" err="1"/>
                  <a:t>average</a:t>
                </a:r>
                <a:r>
                  <a:rPr lang="nl-NL" sz="2800"/>
                  <a:t> gas </a:t>
                </a:r>
                <a:r>
                  <a:rPr lang="nl-NL" sz="2800" err="1"/>
                  <a:t>usage</a:t>
                </a:r>
                <a:r>
                  <a:rPr lang="nl-NL" sz="2800"/>
                  <a:t> speed </a:t>
                </a:r>
                <a:r>
                  <a:rPr lang="nl-NL" sz="2800" err="1"/>
                  <a:t>for</a:t>
                </a:r>
                <a:r>
                  <a:rPr lang="nl-NL" sz="2800"/>
                  <a:t> </a:t>
                </a:r>
                <a:r>
                  <a:rPr lang="nl-NL" sz="2800" err="1"/>
                  <a:t>other</a:t>
                </a:r>
                <a:r>
                  <a:rPr lang="nl-NL" sz="2800"/>
                  <a:t> </a:t>
                </a:r>
                <a:r>
                  <a:rPr lang="nl-NL" sz="2800" err="1"/>
                  <a:t>purposes</a:t>
                </a:r>
                <a:r>
                  <a:rPr lang="nl-NL" sz="2800"/>
                  <a:t> </a:t>
                </a:r>
                <a:r>
                  <a:rPr lang="nl-NL" sz="2800" err="1"/>
                  <a:t>than</a:t>
                </a:r>
                <a:r>
                  <a:rPr lang="nl-NL" sz="2800"/>
                  <a:t> </a:t>
                </a:r>
                <a:r>
                  <a:rPr lang="nl-NL" sz="2800" err="1"/>
                  <a:t>central</a:t>
                </a:r>
                <a:r>
                  <a:rPr lang="nl-NL" sz="2800"/>
                  <a:t> </a:t>
                </a:r>
                <a:r>
                  <a:rPr lang="nl-NL" sz="2800" err="1"/>
                  <a:t>heating</a:t>
                </a:r>
                <a:br>
                  <a:rPr lang="nl-NL" sz="2800"/>
                </a:br>
                <a:r>
                  <a:rPr lang="nl-NL" sz="2800">
                    <a:solidFill>
                      <a:srgbClr val="1EBCC5"/>
                    </a:solidFill>
                    <a:cs typeface="Calibri" panose="020F0502020204030204" pitchFamily="34" charset="0"/>
                  </a:rPr>
                  <a:t>Alternative </a:t>
                </a:r>
                <a:r>
                  <a:rPr lang="nl-NL" sz="2800" err="1">
                    <a:solidFill>
                      <a:srgbClr val="1EBCC5"/>
                    </a:solidFill>
                    <a:cs typeface="Calibri" panose="020F0502020204030204" pitchFamily="34" charset="0"/>
                  </a:rPr>
                  <a:t>simpler</a:t>
                </a:r>
                <a:r>
                  <a:rPr lang="nl-NL" sz="2800">
                    <a:solidFill>
                      <a:srgbClr val="1EBCC5"/>
                    </a:solidFill>
                    <a:cs typeface="Calibri" panose="020F0502020204030204" pitchFamily="34" charset="0"/>
                  </a:rPr>
                  <a:t> model:</a:t>
                </a:r>
                <a14:m>
                  <m:oMath xmlns:m="http://schemas.openxmlformats.org/officeDocument/2006/math">
                    <m:sSub>
                      <m:sSubPr>
                        <m:ctrlPr>
                          <a:rPr lang="nl-NL" sz="2800" i="1" dirty="0" smtClean="0">
                            <a:solidFill>
                              <a:schemeClr val="tx1"/>
                            </a:solidFill>
                            <a:latin typeface="Cambria Math" panose="02040503050406030204" pitchFamily="18" charset="0"/>
                          </a:rPr>
                        </m:ctrlPr>
                      </m:sSubPr>
                      <m:e>
                        <m:r>
                          <a:rPr lang="nl-NL" sz="2800" i="1" dirty="0">
                            <a:solidFill>
                              <a:schemeClr val="tx1"/>
                            </a:solidFill>
                            <a:latin typeface="Cambria Math" panose="02040503050406030204" pitchFamily="18" charset="0"/>
                          </a:rPr>
                          <m:t> </m:t>
                        </m:r>
                        <m:r>
                          <a:rPr lang="nl-NL" sz="2800" i="1" dirty="0">
                            <a:solidFill>
                              <a:schemeClr val="tx1"/>
                            </a:solidFill>
                            <a:latin typeface="Cambria Math" panose="02040503050406030204" pitchFamily="18" charset="0"/>
                          </a:rPr>
                          <m:t>𝐺</m:t>
                        </m:r>
                      </m:e>
                      <m:sub>
                        <m:r>
                          <a:rPr lang="nl-NL" sz="2800" i="1" dirty="0">
                            <a:solidFill>
                              <a:schemeClr val="tx1"/>
                            </a:solidFill>
                            <a:latin typeface="Cambria Math" panose="02040503050406030204" pitchFamily="18" charset="0"/>
                          </a:rPr>
                          <m:t>𝑎𝑣𝑔</m:t>
                        </m:r>
                        <m:r>
                          <a:rPr lang="nl-NL" sz="2800" i="1" dirty="0">
                            <a:solidFill>
                              <a:schemeClr val="tx1"/>
                            </a:solidFill>
                            <a:latin typeface="Cambria Math" panose="02040503050406030204" pitchFamily="18" charset="0"/>
                          </a:rPr>
                          <m:t>;</m:t>
                        </m:r>
                        <m:r>
                          <a:rPr lang="nl-NL" sz="2800" i="1" dirty="0">
                            <a:solidFill>
                              <a:schemeClr val="tx1"/>
                            </a:solidFill>
                            <a:latin typeface="Cambria Math" panose="02040503050406030204" pitchFamily="18" charset="0"/>
                          </a:rPr>
                          <m:t>𝑛𝑜</m:t>
                        </m:r>
                        <m:r>
                          <a:rPr lang="nl-NL" sz="2800" i="1" dirty="0">
                            <a:solidFill>
                              <a:schemeClr val="tx1"/>
                            </a:solidFill>
                            <a:latin typeface="Cambria Math" panose="02040503050406030204" pitchFamily="18" charset="0"/>
                          </a:rPr>
                          <m:t>_</m:t>
                        </m:r>
                        <m:r>
                          <a:rPr lang="nl-NL" sz="2800" i="1" dirty="0">
                            <a:solidFill>
                              <a:schemeClr val="tx1"/>
                            </a:solidFill>
                            <a:latin typeface="Cambria Math" panose="02040503050406030204" pitchFamily="18" charset="0"/>
                          </a:rPr>
                          <m:t>𝐶𝐻</m:t>
                        </m:r>
                      </m:sub>
                    </m:sSub>
                    <m:r>
                      <a:rPr lang="nl-NL" sz="2800" i="1" dirty="0">
                        <a:solidFill>
                          <a:schemeClr val="tx1"/>
                        </a:solidFill>
                        <a:latin typeface="Cambria Math" panose="02040503050406030204" pitchFamily="18" charset="0"/>
                      </a:rPr>
                      <m:t> </m:t>
                    </m:r>
                    <m:r>
                      <a:rPr lang="nl-NL" sz="2800" i="1" smtClean="0">
                        <a:solidFill>
                          <a:schemeClr val="bg1">
                            <a:lumMod val="50000"/>
                          </a:schemeClr>
                        </a:solidFill>
                        <a:latin typeface="Cambria Math" panose="02040503050406030204" pitchFamily="18" charset="0"/>
                        <a:cs typeface="Times New Roman" panose="020206030504050203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𝑁𝑚</m:t>
                    </m:r>
                    <m:r>
                      <a:rPr lang="nl-NL" sz="2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𝑠</m:t>
                    </m:r>
                    <m:r>
                      <a:rPr lang="nl-NL" sz="2800" i="1" smtClean="0">
                        <a:solidFill>
                          <a:schemeClr val="bg1">
                            <a:lumMod val="50000"/>
                          </a:schemeClr>
                        </a:solidFill>
                        <a:latin typeface="Cambria Math" panose="02040503050406030204" pitchFamily="18" charset="0"/>
                        <a:cs typeface="Times New Roman" panose="02020603050405020304" pitchFamily="18" charset="0"/>
                      </a:rPr>
                      <m:t>]</m:t>
                    </m:r>
                  </m:oMath>
                </a14:m>
                <a:r>
                  <a:rPr lang="nl-NL" sz="2800">
                    <a:solidFill>
                      <a:schemeClr val="tx1"/>
                    </a:solidFill>
                    <a:cs typeface="Calibri" panose="020F0502020204030204" pitchFamily="34" charset="0"/>
                  </a:rPr>
                  <a:t> = </a:t>
                </a:r>
                <a:r>
                  <a:rPr lang="nl-NL" sz="2800">
                    <a:solidFill>
                      <a:srgbClr val="1EBCC5"/>
                    </a:solidFill>
                    <a:cs typeface="Calibri" panose="020F0502020204030204" pitchFamily="34" charset="0"/>
                  </a:rPr>
                  <a:t>339/(365*24*60*60) [Nm</a:t>
                </a:r>
                <a:r>
                  <a:rPr lang="nl-NL" sz="2800" baseline="30000">
                    <a:solidFill>
                      <a:srgbClr val="1EBCC5"/>
                    </a:solidFill>
                    <a:cs typeface="Calibri" panose="020F0502020204030204" pitchFamily="34" charset="0"/>
                  </a:rPr>
                  <a:t>3</a:t>
                </a:r>
                <a:r>
                  <a:rPr lang="nl-NL" sz="2800">
                    <a:solidFill>
                      <a:srgbClr val="1EBCC5"/>
                    </a:solidFill>
                    <a:cs typeface="Calibri" panose="020F0502020204030204" pitchFamily="34" charset="0"/>
                  </a:rPr>
                  <a:t>/s]</a:t>
                </a:r>
                <a:endParaRPr lang="nl-NL" sz="2800"/>
              </a:p>
              <a:p>
                <a:pPr marL="901700" indent="-901700">
                  <a:lnSpc>
                    <a:spcPct val="150000"/>
                  </a:lnSpc>
                  <a:spcBef>
                    <a:spcPts val="100"/>
                  </a:spcBef>
                  <a:buFont typeface="+mj-lt"/>
                  <a:buAutoNum type="arabicPeriod" startAt="60"/>
                </a:pPr>
                <a14:m>
                  <m:oMath xmlns:m="http://schemas.openxmlformats.org/officeDocument/2006/math">
                    <m:sSub>
                      <m:sSubPr>
                        <m:ctrlPr>
                          <a:rPr lang="nl-NL" sz="2800" i="1" dirty="0" smtClean="0">
                            <a:solidFill>
                              <a:schemeClr val="accent5"/>
                            </a:solidFill>
                            <a:latin typeface="Cambria Math" panose="02040503050406030204" pitchFamily="18" charset="0"/>
                          </a:rPr>
                        </m:ctrlPr>
                      </m:sSubPr>
                      <m:e>
                        <m:r>
                          <a:rPr lang="nl-NL" sz="2800" i="1" dirty="0" smtClean="0">
                            <a:solidFill>
                              <a:schemeClr val="accent5"/>
                            </a:solidFill>
                            <a:latin typeface="Cambria Math" panose="02040503050406030204" pitchFamily="18" charset="0"/>
                            <a:ea typeface="Cambria Math" panose="02040503050406030204" pitchFamily="18" charset="0"/>
                          </a:rPr>
                          <m:t>∆</m:t>
                        </m:r>
                        <m:r>
                          <a:rPr lang="nl-NL" sz="2800" i="1" dirty="0">
                            <a:solidFill>
                              <a:schemeClr val="accent5"/>
                            </a:solidFill>
                            <a:latin typeface="Cambria Math" panose="02040503050406030204" pitchFamily="18" charset="0"/>
                          </a:rPr>
                          <m:t>𝐺</m:t>
                        </m:r>
                      </m:e>
                      <m:sub>
                        <m:r>
                          <a:rPr lang="nl-NL" sz="2800" i="1" dirty="0">
                            <a:solidFill>
                              <a:schemeClr val="accent5"/>
                            </a:solidFill>
                            <a:latin typeface="Cambria Math" panose="02040503050406030204" pitchFamily="18" charset="0"/>
                          </a:rPr>
                          <m:t>𝑠𝑢𝑚𝑚𝑒𝑟</m:t>
                        </m:r>
                        <m:r>
                          <a:rPr lang="nl-NL" sz="2800" i="1" dirty="0">
                            <a:solidFill>
                              <a:schemeClr val="accent5"/>
                            </a:solidFill>
                            <a:latin typeface="Cambria Math" panose="02040503050406030204" pitchFamily="18" charset="0"/>
                          </a:rPr>
                          <m:t>;</m:t>
                        </m:r>
                        <m:r>
                          <a:rPr lang="nl-NL" sz="2800" i="1" dirty="0">
                            <a:solidFill>
                              <a:schemeClr val="accent5"/>
                            </a:solidFill>
                            <a:latin typeface="Cambria Math" panose="02040503050406030204" pitchFamily="18" charset="0"/>
                          </a:rPr>
                          <m:t>𝑛𝑜</m:t>
                        </m:r>
                        <m:r>
                          <a:rPr lang="nl-NL" sz="2800" i="1" dirty="0">
                            <a:solidFill>
                              <a:schemeClr val="accent5"/>
                            </a:solidFill>
                            <a:latin typeface="Cambria Math" panose="02040503050406030204" pitchFamily="18" charset="0"/>
                          </a:rPr>
                          <m:t>_</m:t>
                        </m:r>
                        <m:r>
                          <a:rPr lang="nl-NL" sz="2800" i="1" dirty="0">
                            <a:solidFill>
                              <a:schemeClr val="accent5"/>
                            </a:solidFill>
                            <a:latin typeface="Cambria Math" panose="02040503050406030204" pitchFamily="18" charset="0"/>
                          </a:rPr>
                          <m:t>𝐶𝐻</m:t>
                        </m:r>
                      </m:sub>
                    </m:sSub>
                    <m:r>
                      <a:rPr lang="nl-NL" sz="2800" i="1" dirty="0">
                        <a:solidFill>
                          <a:schemeClr val="accent5"/>
                        </a:solidFill>
                        <a:latin typeface="Cambria Math" panose="02040503050406030204" pitchFamily="18" charset="0"/>
                      </a:rPr>
                      <m:t> </m:t>
                    </m:r>
                    <m:r>
                      <a:rPr lang="nl-NL" sz="2800" i="1">
                        <a:solidFill>
                          <a:schemeClr val="accent5"/>
                        </a:solidFill>
                        <a:latin typeface="Cambria Math" panose="02040503050406030204" pitchFamily="18" charset="0"/>
                        <a:cs typeface="Times New Roman" panose="02020603050405020304" pitchFamily="18" charset="0"/>
                      </a:rPr>
                      <m:t>[</m:t>
                    </m:r>
                    <m:r>
                      <a:rPr lang="nl-NL" sz="2800" i="1" dirty="0">
                        <a:solidFill>
                          <a:schemeClr val="accent5"/>
                        </a:solidFill>
                        <a:latin typeface="Cambria Math" panose="02040503050406030204" pitchFamily="18" charset="0"/>
                        <a:ea typeface="Cambria Math" panose="02040503050406030204" pitchFamily="18" charset="0"/>
                      </a:rPr>
                      <m:t>𝑁𝑚</m:t>
                    </m:r>
                    <m:r>
                      <a:rPr lang="nl-NL" sz="2800" i="1" baseline="30000" dirty="0">
                        <a:solidFill>
                          <a:schemeClr val="accent5"/>
                        </a:solidFill>
                        <a:latin typeface="Cambria Math" panose="02040503050406030204" pitchFamily="18" charset="0"/>
                        <a:ea typeface="Cambria Math" panose="02040503050406030204" pitchFamily="18" charset="0"/>
                      </a:rPr>
                      <m:t>3</m:t>
                    </m:r>
                    <m:r>
                      <a:rPr lang="nl-NL" sz="2800" i="1">
                        <a:solidFill>
                          <a:schemeClr val="accent5"/>
                        </a:solidFill>
                        <a:latin typeface="Cambria Math" panose="02040503050406030204" pitchFamily="18" charset="0"/>
                        <a:cs typeface="Times New Roman" panose="02020603050405020304" pitchFamily="18" charset="0"/>
                      </a:rPr>
                      <m:t>]</m:t>
                    </m:r>
                  </m:oMath>
                </a14:m>
                <a:r>
                  <a:rPr lang="nl-NL" sz="2800">
                    <a:solidFill>
                      <a:schemeClr val="accent5"/>
                    </a:solidFill>
                  </a:rPr>
                  <a:t>, </a:t>
                </a:r>
                <a:r>
                  <a:rPr lang="nl-NL" sz="2800" err="1">
                    <a:solidFill>
                      <a:schemeClr val="accent5"/>
                    </a:solidFill>
                  </a:rPr>
                  <a:t>the</a:t>
                </a:r>
                <a:r>
                  <a:rPr lang="nl-NL" sz="2800">
                    <a:solidFill>
                      <a:schemeClr val="accent5"/>
                    </a:solidFill>
                  </a:rPr>
                  <a:t> </a:t>
                </a:r>
                <a:r>
                  <a:rPr lang="nl-NL" sz="2800" err="1">
                    <a:solidFill>
                      <a:schemeClr val="accent5"/>
                    </a:solidFill>
                  </a:rPr>
                  <a:t>total</a:t>
                </a:r>
                <a:r>
                  <a:rPr lang="nl-NL" sz="2800">
                    <a:solidFill>
                      <a:schemeClr val="accent5"/>
                    </a:solidFill>
                  </a:rPr>
                  <a:t> gas </a:t>
                </a:r>
                <a:r>
                  <a:rPr lang="nl-NL" sz="2800" err="1">
                    <a:solidFill>
                      <a:schemeClr val="accent5"/>
                    </a:solidFill>
                  </a:rPr>
                  <a:t>usage</a:t>
                </a:r>
                <a:r>
                  <a:rPr lang="nl-NL" sz="2800">
                    <a:solidFill>
                      <a:schemeClr val="accent5"/>
                    </a:solidFill>
                  </a:rPr>
                  <a:t> </a:t>
                </a:r>
                <a:r>
                  <a:rPr lang="nl-NL" sz="2800" err="1">
                    <a:solidFill>
                      <a:schemeClr val="accent5"/>
                    </a:solidFill>
                  </a:rPr>
                  <a:t>during</a:t>
                </a:r>
                <a:r>
                  <a:rPr lang="nl-NL" sz="2800">
                    <a:solidFill>
                      <a:schemeClr val="accent5"/>
                    </a:solidFill>
                  </a:rPr>
                  <a:t> </a:t>
                </a:r>
                <a:r>
                  <a:rPr lang="nl-NL" sz="2800" err="1">
                    <a:solidFill>
                      <a:schemeClr val="accent5"/>
                    </a:solidFill>
                  </a:rPr>
                  <a:t>the</a:t>
                </a:r>
                <a:r>
                  <a:rPr lang="nl-NL" sz="2800">
                    <a:solidFill>
                      <a:schemeClr val="accent5"/>
                    </a:solidFill>
                  </a:rPr>
                  <a:t> </a:t>
                </a:r>
                <a:r>
                  <a:rPr lang="nl-NL" sz="2800" err="1">
                    <a:solidFill>
                      <a:schemeClr val="accent5"/>
                    </a:solidFill>
                  </a:rPr>
                  <a:t>months</a:t>
                </a:r>
                <a:r>
                  <a:rPr lang="nl-NL" sz="2800">
                    <a:solidFill>
                      <a:schemeClr val="accent5"/>
                    </a:solidFill>
                  </a:rPr>
                  <a:t> May - August, </a:t>
                </a:r>
                <a:r>
                  <a:rPr lang="nl-NL" sz="2800" err="1">
                    <a:solidFill>
                      <a:schemeClr val="accent5"/>
                    </a:solidFill>
                    <a:cs typeface="Calibri" panose="020F0502020204030204" pitchFamily="34" charset="0"/>
                  </a:rPr>
                  <a:t>measured</a:t>
                </a:r>
                <a:r>
                  <a:rPr lang="nl-NL" sz="2800">
                    <a:solidFill>
                      <a:schemeClr val="accent5"/>
                    </a:solidFill>
                    <a:cs typeface="Calibri" panose="020F0502020204030204" pitchFamily="34" charset="0"/>
                  </a:rPr>
                  <a:t> via a smart meter</a:t>
                </a:r>
                <a:br>
                  <a:rPr lang="nl-NL" sz="2800">
                    <a:solidFill>
                      <a:schemeClr val="accent5"/>
                    </a:solidFill>
                    <a:cs typeface="Calibri" panose="020F0502020204030204" pitchFamily="34" charset="0"/>
                  </a:rPr>
                </a:br>
                <a:r>
                  <a:rPr lang="nl-NL" sz="2800">
                    <a:solidFill>
                      <a:schemeClr val="accent5"/>
                    </a:solidFill>
                    <a:cs typeface="Calibri" panose="020F0502020204030204" pitchFamily="34" charset="0"/>
                  </a:rPr>
                  <a:t>N.B. Via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P3/P4 interface, </a:t>
                </a:r>
                <a:r>
                  <a:rPr lang="nl-NL" sz="2800" err="1">
                    <a:solidFill>
                      <a:schemeClr val="accent5"/>
                    </a:solidFill>
                    <a:cs typeface="Calibri" panose="020F0502020204030204" pitchFamily="34" charset="0"/>
                  </a:rPr>
                  <a:t>monthly</a:t>
                </a:r>
                <a:r>
                  <a:rPr lang="nl-NL" sz="2800">
                    <a:solidFill>
                      <a:schemeClr val="accent5"/>
                    </a:solidFill>
                    <a:cs typeface="Calibri" panose="020F0502020204030204" pitchFamily="34" charset="0"/>
                  </a:rPr>
                  <a:t> interval </a:t>
                </a:r>
                <a:r>
                  <a:rPr lang="nl-NL" sz="2800" err="1">
                    <a:solidFill>
                      <a:schemeClr val="accent5"/>
                    </a:solidFill>
                    <a:cs typeface="Calibri" panose="020F0502020204030204" pitchFamily="34" charset="0"/>
                  </a:rPr>
                  <a:t>measurements</a:t>
                </a:r>
                <a:r>
                  <a:rPr lang="nl-NL" sz="2800">
                    <a:solidFill>
                      <a:schemeClr val="accent5"/>
                    </a:solidFill>
                    <a:cs typeface="Calibri" panose="020F0502020204030204" pitchFamily="34" charset="0"/>
                  </a:rPr>
                  <a:t> are </a:t>
                </a:r>
                <a:r>
                  <a:rPr lang="nl-NL" sz="2800" err="1">
                    <a:solidFill>
                      <a:schemeClr val="accent5"/>
                    </a:solidFill>
                    <a:cs typeface="Calibri" panose="020F0502020204030204" pitchFamily="34" charset="0"/>
                  </a:rPr>
                  <a:t>available</a:t>
                </a:r>
                <a:r>
                  <a:rPr lang="nl-NL" sz="2800">
                    <a:solidFill>
                      <a:schemeClr val="accent5"/>
                    </a:solidFill>
                    <a:cs typeface="Calibri" panose="020F0502020204030204" pitchFamily="34" charset="0"/>
                  </a:rPr>
                  <a:t> </a:t>
                </a:r>
                <a:r>
                  <a:rPr lang="nl-NL" sz="2800" err="1">
                    <a:solidFill>
                      <a:schemeClr val="accent5"/>
                    </a:solidFill>
                    <a:cs typeface="Calibri" panose="020F0502020204030204" pitchFamily="34" charset="0"/>
                  </a:rPr>
                  <a:t>starting</a:t>
                </a:r>
                <a:r>
                  <a:rPr lang="nl-NL" sz="2800">
                    <a:solidFill>
                      <a:schemeClr val="accent5"/>
                    </a:solidFill>
                    <a:cs typeface="Calibri" panose="020F0502020204030204" pitchFamily="34" charset="0"/>
                  </a:rPr>
                  <a:t> 13 </a:t>
                </a:r>
                <a:r>
                  <a:rPr lang="nl-NL" sz="2800" err="1">
                    <a:solidFill>
                      <a:schemeClr val="accent5"/>
                    </a:solidFill>
                    <a:cs typeface="Calibri" panose="020F0502020204030204" pitchFamily="34" charset="0"/>
                  </a:rPr>
                  <a:t>months</a:t>
                </a:r>
                <a:r>
                  <a:rPr lang="nl-NL" sz="2800">
                    <a:solidFill>
                      <a:schemeClr val="accent5"/>
                    </a:solidFill>
                    <a:cs typeface="Calibri" panose="020F0502020204030204" pitchFamily="34" charset="0"/>
                  </a:rPr>
                  <a:t> in </a:t>
                </a:r>
                <a:r>
                  <a:rPr lang="nl-NL" sz="2800" err="1">
                    <a:solidFill>
                      <a:schemeClr val="accent5"/>
                    </a:solidFill>
                    <a:cs typeface="Calibri" panose="020F0502020204030204" pitchFamily="34" charset="0"/>
                  </a:rPr>
                  <a:t>the</a:t>
                </a:r>
                <a:r>
                  <a:rPr lang="nl-NL" sz="2800">
                    <a:solidFill>
                      <a:schemeClr val="accent5"/>
                    </a:solidFill>
                    <a:cs typeface="Calibri" panose="020F0502020204030204" pitchFamily="34" charset="0"/>
                  </a:rPr>
                  <a:t> past</a:t>
                </a:r>
              </a:p>
              <a:p>
                <a:pPr marL="901700" indent="-901700">
                  <a:lnSpc>
                    <a:spcPct val="150000"/>
                  </a:lnSpc>
                  <a:spcBef>
                    <a:spcPts val="100"/>
                  </a:spcBef>
                  <a:buFont typeface="+mj-lt"/>
                  <a:buAutoNum type="arabicPeriod" startAt="60"/>
                </a:pPr>
                <a14:m>
                  <m:oMath xmlns:m="http://schemas.openxmlformats.org/officeDocument/2006/math">
                    <m:r>
                      <a:rPr lang="nl-NL" sz="2800" i="1">
                        <a:solidFill>
                          <a:schemeClr val="bg1">
                            <a:lumMod val="50000"/>
                          </a:schemeClr>
                        </a:solidFill>
                        <a:latin typeface="Cambria Math" panose="02040503050406030204" pitchFamily="18" charset="0"/>
                        <a:cs typeface="Times New Roman" panose="02020603050405020304" pitchFamily="18" charset="0"/>
                      </a:rPr>
                      <m:t>∆</m:t>
                    </m:r>
                    <m:sSub>
                      <m:sSubPr>
                        <m:ctrlPr>
                          <a:rPr lang="nl-NL" sz="2800" i="1" dirty="0">
                            <a:solidFill>
                              <a:schemeClr val="bg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nl-NL" sz="2800" i="1" dirty="0">
                            <a:latin typeface="Cambria Math" panose="02040503050406030204" pitchFamily="18" charset="0"/>
                            <a:ea typeface="Cambria Math" panose="02040503050406030204" pitchFamily="18" charset="0"/>
                          </a:rPr>
                          <m:t>𝑡</m:t>
                        </m:r>
                      </m:e>
                      <m:sub>
                        <m:r>
                          <a:rPr lang="nl-NL" sz="2800" i="1" dirty="0">
                            <a:latin typeface="Cambria Math" panose="02040503050406030204" pitchFamily="18" charset="0"/>
                            <a:ea typeface="Cambria Math" panose="02040503050406030204" pitchFamily="18" charset="0"/>
                          </a:rPr>
                          <m:t>𝑠𝑢𝑚𝑚𝑒𝑟</m:t>
                        </m:r>
                      </m:sub>
                    </m:sSub>
                    <m:r>
                      <a:rPr lang="nl-NL" sz="2800" i="1" dirty="0">
                        <a:latin typeface="Cambria Math" panose="02040503050406030204" pitchFamily="18" charset="0"/>
                        <a:ea typeface="Cambria Math" panose="02040503050406030204" pitchFamily="18" charset="0"/>
                      </a:rPr>
                      <m:t> </m:t>
                    </m:r>
                    <m:d>
                      <m:dPr>
                        <m:begChr m:val="["/>
                        <m:endChr m:val="]"/>
                        <m:ctrlPr>
                          <a:rPr lang="nl-NL" sz="2800" i="1" dirty="0">
                            <a:solidFill>
                              <a:schemeClr val="bg1">
                                <a:lumMod val="50000"/>
                              </a:schemeClr>
                            </a:solidFill>
                            <a:latin typeface="Cambria Math" panose="02040503050406030204" pitchFamily="18" charset="0"/>
                            <a:ea typeface="Cambria Math" panose="02040503050406030204" pitchFamily="18" charset="0"/>
                          </a:rPr>
                        </m:ctrlPr>
                      </m:dPr>
                      <m:e>
                        <m:r>
                          <a:rPr lang="nl-NL" sz="2800" i="1" dirty="0">
                            <a:solidFill>
                              <a:schemeClr val="bg1">
                                <a:lumMod val="50000"/>
                              </a:schemeClr>
                            </a:solidFill>
                            <a:latin typeface="Cambria Math" panose="02040503050406030204" pitchFamily="18" charset="0"/>
                            <a:ea typeface="Cambria Math" panose="02040503050406030204" pitchFamily="18" charset="0"/>
                          </a:rPr>
                          <m:t>𝑠</m:t>
                        </m:r>
                      </m:e>
                    </m:d>
                    <m:r>
                      <a:rPr lang="nl-NL" sz="2800" b="0" i="1" dirty="0" smtClean="0">
                        <a:solidFill>
                          <a:schemeClr val="tx1"/>
                        </a:solidFill>
                        <a:latin typeface="Cambria Math" panose="02040503050406030204" pitchFamily="18" charset="0"/>
                        <a:ea typeface="Cambria Math" panose="02040503050406030204" pitchFamily="18" charset="0"/>
                      </a:rPr>
                      <m:t>=123 </m:t>
                    </m:r>
                    <m:d>
                      <m:dPr>
                        <m:begChr m:val="["/>
                        <m:endChr m:val="]"/>
                        <m:ctrlPr>
                          <a:rPr lang="nl-NL" sz="28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800" b="0" i="1" dirty="0" smtClean="0">
                            <a:solidFill>
                              <a:schemeClr val="bg1">
                                <a:lumMod val="50000"/>
                              </a:schemeClr>
                            </a:solidFill>
                            <a:latin typeface="Cambria Math" panose="02040503050406030204" pitchFamily="18" charset="0"/>
                            <a:ea typeface="Cambria Math" panose="02040503050406030204" pitchFamily="18" charset="0"/>
                          </a:rPr>
                          <m:t>𝑑</m:t>
                        </m:r>
                      </m:e>
                    </m:d>
                    <m:r>
                      <a:rPr lang="nl-NL" sz="2800" i="1" smtClean="0">
                        <a:solidFill>
                          <a:schemeClr val="tx1"/>
                        </a:solidFill>
                        <a:latin typeface="Cambria Math" panose="02040503050406030204" pitchFamily="18" charset="0"/>
                        <a:cs typeface="Times New Roman" panose="02020603050405020304" pitchFamily="18" charset="0"/>
                      </a:rPr>
                      <m:t>×</m:t>
                    </m:r>
                    <m:r>
                      <a:rPr lang="nl-NL" sz="2800" b="0" i="1" smtClean="0">
                        <a:solidFill>
                          <a:schemeClr val="tx1"/>
                        </a:solidFill>
                        <a:latin typeface="Cambria Math" panose="02040503050406030204" pitchFamily="18" charset="0"/>
                        <a:cs typeface="Times New Roman" panose="02020603050405020304" pitchFamily="18" charset="0"/>
                      </a:rPr>
                      <m:t>24 </m:t>
                    </m:r>
                    <m:d>
                      <m:dPr>
                        <m:begChr m:val="["/>
                        <m:endChr m:val="]"/>
                        <m:ctrlPr>
                          <a:rPr lang="nl-NL" sz="2800" b="0" i="1" smtClean="0">
                            <a:solidFill>
                              <a:schemeClr val="bg1">
                                <a:lumMod val="50000"/>
                              </a:schemeClr>
                            </a:solidFill>
                            <a:latin typeface="Cambria Math" panose="02040503050406030204" pitchFamily="18" charset="0"/>
                            <a:cs typeface="Times New Roman" panose="02020603050405020304" pitchFamily="18" charset="0"/>
                          </a:rPr>
                        </m:ctrlPr>
                      </m:dPr>
                      <m:e>
                        <m:r>
                          <a:rPr lang="nl-NL" sz="2800" b="0" i="1" smtClean="0">
                            <a:solidFill>
                              <a:schemeClr val="bg1">
                                <a:lumMod val="50000"/>
                              </a:schemeClr>
                            </a:solidFill>
                            <a:latin typeface="Cambria Math" panose="02040503050406030204" pitchFamily="18" charset="0"/>
                            <a:cs typeface="Times New Roman" panose="02020603050405020304" pitchFamily="18" charset="0"/>
                          </a:rPr>
                          <m:t>h</m:t>
                        </m:r>
                        <m:r>
                          <a:rPr lang="nl-NL" sz="2800" b="0" i="1" smtClean="0">
                            <a:solidFill>
                              <a:schemeClr val="bg1">
                                <a:lumMod val="50000"/>
                              </a:schemeClr>
                            </a:solidFill>
                            <a:latin typeface="Cambria Math" panose="02040503050406030204" pitchFamily="18" charset="0"/>
                            <a:cs typeface="Times New Roman" panose="02020603050405020304" pitchFamily="18" charset="0"/>
                          </a:rPr>
                          <m:t>/</m:t>
                        </m:r>
                        <m:r>
                          <a:rPr lang="nl-NL" sz="2800" b="0" i="1" smtClean="0">
                            <a:solidFill>
                              <a:schemeClr val="bg1">
                                <a:lumMod val="50000"/>
                              </a:schemeClr>
                            </a:solidFill>
                            <a:latin typeface="Cambria Math" panose="02040503050406030204" pitchFamily="18" charset="0"/>
                            <a:cs typeface="Times New Roman" panose="02020603050405020304" pitchFamily="18" charset="0"/>
                          </a:rPr>
                          <m:t>𝑑</m:t>
                        </m:r>
                      </m:e>
                    </m:d>
                    <m:r>
                      <a:rPr lang="nl-NL" sz="2800" i="1" smtClean="0">
                        <a:solidFill>
                          <a:schemeClr val="tx1"/>
                        </a:solidFill>
                        <a:latin typeface="Cambria Math" panose="02040503050406030204" pitchFamily="18" charset="0"/>
                        <a:cs typeface="Times New Roman" panose="02020603050405020304" pitchFamily="18" charset="0"/>
                      </a:rPr>
                      <m:t>×</m:t>
                    </m:r>
                    <m:r>
                      <a:rPr lang="nl-NL" sz="2800" b="0" i="1" smtClean="0">
                        <a:solidFill>
                          <a:schemeClr val="tx1"/>
                        </a:solidFill>
                        <a:latin typeface="Cambria Math" panose="02040503050406030204" pitchFamily="18" charset="0"/>
                        <a:cs typeface="Times New Roman" panose="02020603050405020304" pitchFamily="18" charset="0"/>
                      </a:rPr>
                      <m:t>60</m:t>
                    </m:r>
                    <m:r>
                      <a:rPr lang="nl-NL" sz="2800" i="1">
                        <a:solidFill>
                          <a:schemeClr val="tx1"/>
                        </a:solidFill>
                        <a:latin typeface="Cambria Math" panose="02040503050406030204" pitchFamily="18" charset="0"/>
                        <a:cs typeface="Times New Roman" panose="02020603050405020304" pitchFamily="18" charset="0"/>
                      </a:rPr>
                      <m:t> </m:t>
                    </m:r>
                    <m:d>
                      <m:dPr>
                        <m:begChr m:val="["/>
                        <m:endChr m:val="]"/>
                        <m:ctrlPr>
                          <a:rPr lang="nl-NL" sz="2800" i="1" smtClean="0">
                            <a:solidFill>
                              <a:schemeClr val="bg1">
                                <a:lumMod val="50000"/>
                              </a:schemeClr>
                            </a:solidFill>
                            <a:latin typeface="Cambria Math" panose="02040503050406030204" pitchFamily="18" charset="0"/>
                            <a:cs typeface="Times New Roman" panose="02020603050405020304" pitchFamily="18" charset="0"/>
                          </a:rPr>
                        </m:ctrlPr>
                      </m:dPr>
                      <m:e>
                        <m:r>
                          <a:rPr lang="nl-NL" sz="2800" b="0" i="1" smtClean="0">
                            <a:solidFill>
                              <a:schemeClr val="bg1">
                                <a:lumMod val="50000"/>
                              </a:schemeClr>
                            </a:solidFill>
                            <a:latin typeface="Cambria Math" panose="02040503050406030204" pitchFamily="18" charset="0"/>
                            <a:cs typeface="Times New Roman" panose="02020603050405020304" pitchFamily="18" charset="0"/>
                          </a:rPr>
                          <m:t>𝑚𝑖𝑛</m:t>
                        </m:r>
                        <m:r>
                          <a:rPr lang="nl-NL" sz="2800" b="0" i="1" smtClean="0">
                            <a:solidFill>
                              <a:schemeClr val="bg1">
                                <a:lumMod val="50000"/>
                              </a:schemeClr>
                            </a:solidFill>
                            <a:latin typeface="Cambria Math" panose="02040503050406030204" pitchFamily="18" charset="0"/>
                            <a:cs typeface="Times New Roman" panose="02020603050405020304" pitchFamily="18" charset="0"/>
                          </a:rPr>
                          <m:t>/</m:t>
                        </m:r>
                        <m:r>
                          <a:rPr lang="nl-NL" sz="2800" b="0" i="1" smtClean="0">
                            <a:solidFill>
                              <a:schemeClr val="bg1">
                                <a:lumMod val="50000"/>
                              </a:schemeClr>
                            </a:solidFill>
                            <a:latin typeface="Cambria Math" panose="02040503050406030204" pitchFamily="18" charset="0"/>
                            <a:cs typeface="Times New Roman" panose="02020603050405020304" pitchFamily="18" charset="0"/>
                          </a:rPr>
                          <m:t>h</m:t>
                        </m:r>
                      </m:e>
                    </m:d>
                  </m:oMath>
                </a14:m>
                <a:r>
                  <a:rPr lang="en-US" sz="2800"/>
                  <a:t> </a:t>
                </a:r>
                <a14:m>
                  <m:oMath xmlns:m="http://schemas.openxmlformats.org/officeDocument/2006/math">
                    <m:r>
                      <a:rPr lang="nl-NL" sz="2800" i="1" smtClean="0">
                        <a:solidFill>
                          <a:schemeClr val="tx1"/>
                        </a:solidFill>
                        <a:latin typeface="Cambria Math" panose="02040503050406030204" pitchFamily="18" charset="0"/>
                        <a:cs typeface="Times New Roman" panose="02020603050405020304" pitchFamily="18" charset="0"/>
                      </a:rPr>
                      <m:t>×</m:t>
                    </m:r>
                    <m:r>
                      <a:rPr lang="nl-NL" sz="2800" b="0" i="1" smtClean="0">
                        <a:solidFill>
                          <a:schemeClr val="tx1"/>
                        </a:solidFill>
                        <a:latin typeface="Cambria Math" panose="02040503050406030204" pitchFamily="18" charset="0"/>
                        <a:cs typeface="Times New Roman" panose="02020603050405020304" pitchFamily="18" charset="0"/>
                      </a:rPr>
                      <m:t>60</m:t>
                    </m:r>
                    <m:r>
                      <a:rPr lang="nl-NL" sz="2800" i="1">
                        <a:solidFill>
                          <a:schemeClr val="tx1"/>
                        </a:solidFill>
                        <a:latin typeface="Cambria Math" panose="02040503050406030204" pitchFamily="18" charset="0"/>
                        <a:cs typeface="Times New Roman" panose="02020603050405020304" pitchFamily="18" charset="0"/>
                      </a:rPr>
                      <m:t> </m:t>
                    </m:r>
                    <m:d>
                      <m:dPr>
                        <m:begChr m:val="["/>
                        <m:endChr m:val="]"/>
                        <m:ctrlPr>
                          <a:rPr lang="nl-NL" sz="2800" i="1" smtClean="0">
                            <a:solidFill>
                              <a:schemeClr val="bg1">
                                <a:lumMod val="50000"/>
                              </a:schemeClr>
                            </a:solidFill>
                            <a:latin typeface="Cambria Math" panose="02040503050406030204" pitchFamily="18" charset="0"/>
                            <a:cs typeface="Times New Roman" panose="02020603050405020304" pitchFamily="18" charset="0"/>
                          </a:rPr>
                        </m:ctrlPr>
                      </m:dPr>
                      <m:e>
                        <m:r>
                          <a:rPr lang="nl-NL" sz="2800" b="0" i="1" smtClean="0">
                            <a:solidFill>
                              <a:schemeClr val="bg1">
                                <a:lumMod val="50000"/>
                              </a:schemeClr>
                            </a:solidFill>
                            <a:latin typeface="Cambria Math" panose="02040503050406030204" pitchFamily="18" charset="0"/>
                            <a:cs typeface="Times New Roman" panose="02020603050405020304" pitchFamily="18" charset="0"/>
                          </a:rPr>
                          <m:t>𝑠</m:t>
                        </m:r>
                        <m:r>
                          <a:rPr lang="nl-NL" sz="2800" b="0" i="1" smtClean="0">
                            <a:solidFill>
                              <a:schemeClr val="bg1">
                                <a:lumMod val="50000"/>
                              </a:schemeClr>
                            </a:solidFill>
                            <a:latin typeface="Cambria Math" panose="02040503050406030204" pitchFamily="18" charset="0"/>
                            <a:cs typeface="Times New Roman" panose="02020603050405020304" pitchFamily="18" charset="0"/>
                          </a:rPr>
                          <m:t>/</m:t>
                        </m:r>
                        <m:r>
                          <a:rPr lang="nl-NL" sz="2800" b="0" i="1" smtClean="0">
                            <a:solidFill>
                              <a:schemeClr val="bg1">
                                <a:lumMod val="50000"/>
                              </a:schemeClr>
                            </a:solidFill>
                            <a:latin typeface="Cambria Math" panose="02040503050406030204" pitchFamily="18" charset="0"/>
                            <a:cs typeface="Times New Roman" panose="02020603050405020304" pitchFamily="18" charset="0"/>
                          </a:rPr>
                          <m:t>𝑚𝑖𝑛</m:t>
                        </m:r>
                      </m:e>
                    </m:d>
                  </m:oMath>
                </a14:m>
                <a:r>
                  <a:rPr lang="en-US" sz="2800"/>
                  <a:t>, </a:t>
                </a:r>
                <a:r>
                  <a:rPr lang="nl-NL" sz="2800" err="1"/>
                  <a:t>the</a:t>
                </a:r>
                <a:r>
                  <a:rPr lang="nl-NL" sz="2800"/>
                  <a:t> </a:t>
                </a:r>
                <a:r>
                  <a:rPr lang="nl-NL" sz="2800" err="1"/>
                  <a:t>duration</a:t>
                </a:r>
                <a:r>
                  <a:rPr lang="nl-NL" sz="2800"/>
                  <a:t> of </a:t>
                </a:r>
                <a:r>
                  <a:rPr lang="nl-NL" sz="2800" err="1"/>
                  <a:t>the</a:t>
                </a:r>
                <a:r>
                  <a:rPr lang="nl-NL" sz="2800"/>
                  <a:t> </a:t>
                </a:r>
                <a:r>
                  <a:rPr lang="nl-NL" sz="2800" err="1"/>
                  <a:t>months</a:t>
                </a:r>
                <a:r>
                  <a:rPr lang="nl-NL" sz="2800"/>
                  <a:t> May – August</a:t>
                </a:r>
              </a:p>
              <a:p>
                <a:pPr marL="0" indent="0">
                  <a:lnSpc>
                    <a:spcPct val="150000"/>
                  </a:lnSpc>
                  <a:spcBef>
                    <a:spcPts val="100"/>
                  </a:spcBef>
                  <a:buNone/>
                </a:pPr>
                <a:endParaRPr lang="nl-NL" sz="2800">
                  <a:highlight>
                    <a:srgbClr val="FFFF00"/>
                  </a:highlight>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661654" y="5744927"/>
                <a:ext cx="21008156" cy="6138136"/>
              </a:xfrm>
              <a:blipFill>
                <a:blip r:embed="rId2"/>
                <a:stretch>
                  <a:fillRect r="-49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normAutofit fontScale="90000"/>
          </a:bodyPr>
          <a:lstStyle/>
          <a:p>
            <a:r>
              <a:rPr lang="nl-NL" sz="8000" err="1"/>
              <a:t>Estimating</a:t>
            </a:r>
            <a:r>
              <a:rPr lang="nl-NL" sz="8000"/>
              <a:t> </a:t>
            </a:r>
            <a:r>
              <a:rPr lang="nl-NL" sz="8000" err="1"/>
              <a:t>internal</a:t>
            </a:r>
            <a:r>
              <a:rPr lang="nl-NL" sz="8000"/>
              <a:t> heat </a:t>
            </a:r>
            <a:r>
              <a:rPr lang="nl-NL" sz="8000" err="1"/>
              <a:t>contribution</a:t>
            </a:r>
            <a:r>
              <a:rPr lang="nl-NL" sz="8000"/>
              <a:t> </a:t>
            </a:r>
            <a:r>
              <a:rPr lang="nl-NL" sz="8000" err="1"/>
              <a:t>from</a:t>
            </a:r>
            <a:r>
              <a:rPr lang="nl-NL" sz="8000"/>
              <a:t> gas </a:t>
            </a:r>
            <a:r>
              <a:rPr lang="nl-NL" sz="8000" err="1"/>
              <a:t>used</a:t>
            </a:r>
            <a:r>
              <a:rPr lang="nl-NL" sz="8000"/>
              <a:t> </a:t>
            </a:r>
            <a:r>
              <a:rPr lang="nl-NL" sz="8000" err="1"/>
              <a:t>not</a:t>
            </a:r>
            <a:r>
              <a:rPr lang="nl-NL" sz="8000"/>
              <a:t> </a:t>
            </a:r>
            <a:r>
              <a:rPr lang="nl-NL" sz="8000" err="1"/>
              <a:t>for</a:t>
            </a:r>
            <a:r>
              <a:rPr lang="nl-NL" sz="8000"/>
              <a:t> </a:t>
            </a:r>
            <a:r>
              <a:rPr lang="nl-NL" sz="8000" err="1"/>
              <a:t>central</a:t>
            </a:r>
            <a:r>
              <a:rPr lang="nl-NL" sz="8000"/>
              <a:t> </a:t>
            </a:r>
            <a:r>
              <a:rPr lang="nl-NL" sz="8000" err="1"/>
              <a:t>heating</a:t>
            </a:r>
            <a:r>
              <a:rPr lang="nl-NL" sz="8000"/>
              <a:t> (3)</a:t>
            </a:r>
            <a:endParaRPr lang="nl-NL"/>
          </a:p>
        </p:txBody>
      </p:sp>
    </p:spTree>
    <p:extLst>
      <p:ext uri="{BB962C8B-B14F-4D97-AF65-F5344CB8AC3E}">
        <p14:creationId xmlns:p14="http://schemas.microsoft.com/office/powerpoint/2010/main" val="159226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661654" y="5744927"/>
                <a:ext cx="21008156" cy="6138136"/>
              </a:xfrm>
            </p:spPr>
            <p:txBody>
              <a:bodyPr>
                <a:normAutofit/>
              </a:bodyPr>
              <a:lstStyle/>
              <a:p>
                <a:pPr marL="901700" indent="-901700">
                  <a:lnSpc>
                    <a:spcPct val="150000"/>
                  </a:lnSpc>
                  <a:spcBef>
                    <a:spcPts val="100"/>
                  </a:spcBef>
                  <a:buFont typeface="+mj-lt"/>
                  <a:buAutoNum type="arabicPeriod" startAt="66"/>
                </a:pPr>
                <a14:m>
                  <m:oMath xmlns:m="http://schemas.openxmlformats.org/officeDocument/2006/math">
                    <m:sSub>
                      <m:sSubPr>
                        <m:ctrlPr>
                          <a:rPr lang="nl-NL" sz="2800" i="1" smtClean="0">
                            <a:solidFill>
                              <a:schemeClr val="accent5"/>
                            </a:solidFill>
                            <a:latin typeface="Cambria Math" panose="02040503050406030204" pitchFamily="18" charset="0"/>
                          </a:rPr>
                        </m:ctrlPr>
                      </m:sSubPr>
                      <m:e>
                        <m:r>
                          <a:rPr lang="nl-NL" sz="2800" i="1" smtClean="0">
                            <a:solidFill>
                              <a:schemeClr val="accent5"/>
                            </a:solidFill>
                            <a:latin typeface="Cambria Math" panose="02040503050406030204" pitchFamily="18" charset="0"/>
                            <a:ea typeface="Cambria Math" panose="02040503050406030204" pitchFamily="18" charset="0"/>
                          </a:rPr>
                          <m:t>∆</m:t>
                        </m:r>
                        <m:r>
                          <a:rPr lang="nl-NL" sz="2800" b="0" i="1" smtClean="0">
                            <a:solidFill>
                              <a:schemeClr val="accent5"/>
                            </a:solidFill>
                            <a:latin typeface="Cambria Math" panose="02040503050406030204" pitchFamily="18" charset="0"/>
                            <a:ea typeface="Cambria Math" panose="02040503050406030204" pitchFamily="18" charset="0"/>
                          </a:rPr>
                          <m:t>𝐸</m:t>
                        </m:r>
                      </m:e>
                      <m:sub>
                        <m:r>
                          <a:rPr lang="nl-NL" sz="2800" b="0" i="1" smtClean="0">
                            <a:solidFill>
                              <a:schemeClr val="accent5"/>
                            </a:solidFill>
                            <a:latin typeface="Cambria Math" panose="02040503050406030204" pitchFamily="18" charset="0"/>
                          </a:rPr>
                          <m:t>𝐶𝐻</m:t>
                        </m:r>
                        <m:r>
                          <a:rPr lang="nl-NL" sz="2800" b="0" i="1" smtClean="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r>
                          <a:rPr lang="nl-NL" sz="2800">
                            <a:solidFill>
                              <a:schemeClr val="accent5"/>
                            </a:solidFill>
                            <a:latin typeface="Cambria Math" panose="02040503050406030204" pitchFamily="18" charset="0"/>
                          </a:rPr>
                          <m:t>+∆</m:t>
                        </m:r>
                        <m:r>
                          <a:rPr lang="nl-NL" sz="2800">
                            <a:solidFill>
                              <a:schemeClr val="accent5"/>
                            </a:solidFill>
                            <a:latin typeface="Cambria Math" panose="02040503050406030204" pitchFamily="18" charset="0"/>
                          </a:rPr>
                          <m:t>𝑡</m:t>
                        </m:r>
                      </m:sub>
                    </m:sSub>
                    <m:r>
                      <a:rPr lang="nl-NL" sz="2800" i="1">
                        <a:solidFill>
                          <a:schemeClr val="accent5"/>
                        </a:solidFill>
                        <a:latin typeface="Cambria Math" panose="02040503050406030204" pitchFamily="18" charset="0"/>
                        <a:ea typeface="Arial Unicode MS"/>
                        <a:cs typeface="Times New Roman" panose="02020603050405020304" pitchFamily="18" charset="0"/>
                      </a:rPr>
                      <m:t>[</m:t>
                    </m:r>
                    <m:r>
                      <a:rPr lang="nl-NL" sz="2800" b="0" i="1" dirty="0" smtClean="0">
                        <a:solidFill>
                          <a:schemeClr val="accent5"/>
                        </a:solidFill>
                        <a:latin typeface="Cambria Math" panose="02040503050406030204" pitchFamily="18" charset="0"/>
                        <a:ea typeface="Cambria Math" panose="02040503050406030204" pitchFamily="18" charset="0"/>
                      </a:rPr>
                      <m:t>𝑘𝑊h</m:t>
                    </m:r>
                    <m:r>
                      <a:rPr lang="nl-NL" sz="2800" i="1" dirty="0">
                        <a:solidFill>
                          <a:schemeClr val="accent5"/>
                        </a:solidFill>
                        <a:latin typeface="Cambria Math" panose="02040503050406030204" pitchFamily="18" charset="0"/>
                        <a:ea typeface="Cambria Math" panose="02040503050406030204" pitchFamily="18" charset="0"/>
                      </a:rPr>
                      <m:t>]</m:t>
                    </m:r>
                  </m:oMath>
                </a14:m>
                <a:r>
                  <a:rPr lang="nl-NL" sz="2800">
                    <a:solidFill>
                      <a:schemeClr val="accent5"/>
                    </a:solidFill>
                  </a:rPr>
                  <a:t> is </a:t>
                </a:r>
                <a:r>
                  <a:rPr lang="nl-NL" sz="2800" err="1">
                    <a:solidFill>
                      <a:schemeClr val="accent5"/>
                    </a:solidFill>
                  </a:rPr>
                  <a:t>the</a:t>
                </a:r>
                <a:r>
                  <a:rPr lang="nl-NL" sz="2800">
                    <a:solidFill>
                      <a:schemeClr val="accent5"/>
                    </a:solidFill>
                  </a:rPr>
                  <a:t> </a:t>
                </a:r>
                <a:r>
                  <a:rPr lang="nl-NL" sz="2800" err="1">
                    <a:solidFill>
                      <a:schemeClr val="accent5"/>
                    </a:solidFill>
                  </a:rPr>
                  <a:t>electricity</a:t>
                </a:r>
                <a:r>
                  <a:rPr lang="nl-NL" sz="2800">
                    <a:solidFill>
                      <a:schemeClr val="accent5"/>
                    </a:solidFill>
                  </a:rPr>
                  <a:t> </a:t>
                </a:r>
                <a:r>
                  <a:rPr lang="nl-NL" sz="2800" err="1">
                    <a:solidFill>
                      <a:schemeClr val="accent5"/>
                    </a:solidFill>
                  </a:rPr>
                  <a:t>used</a:t>
                </a:r>
                <a:r>
                  <a:rPr lang="nl-NL" sz="2800">
                    <a:solidFill>
                      <a:schemeClr val="accent5"/>
                    </a:solidFill>
                  </a:rPr>
                  <a:t> </a:t>
                </a:r>
                <a:r>
                  <a:rPr lang="nl-NL" sz="2800" err="1">
                    <a:solidFill>
                      <a:schemeClr val="accent5"/>
                    </a:solidFill>
                  </a:rPr>
                  <a:t>by</a:t>
                </a:r>
                <a:r>
                  <a:rPr lang="nl-NL" sz="2800">
                    <a:solidFill>
                      <a:schemeClr val="accent5"/>
                    </a:solidFill>
                  </a:rPr>
                  <a:t> a heat pump </a:t>
                </a:r>
                <a:r>
                  <a:rPr lang="nl-NL" sz="2800" err="1">
                    <a:solidFill>
                      <a:schemeClr val="accent5"/>
                    </a:solidFill>
                  </a:rPr>
                  <a:t>to</a:t>
                </a:r>
                <a:r>
                  <a:rPr lang="nl-NL" sz="2800">
                    <a:solidFill>
                      <a:schemeClr val="accent5"/>
                    </a:solidFill>
                  </a:rPr>
                  <a:t> heat </a:t>
                </a:r>
                <a:r>
                  <a:rPr lang="nl-NL" sz="2800" err="1">
                    <a:solidFill>
                      <a:schemeClr val="accent5"/>
                    </a:solidFill>
                  </a:rPr>
                  <a:t>the</a:t>
                </a:r>
                <a:r>
                  <a:rPr lang="nl-NL" sz="2800">
                    <a:solidFill>
                      <a:schemeClr val="accent5"/>
                    </a:solidFill>
                  </a:rPr>
                  <a:t> home </a:t>
                </a:r>
                <a:r>
                  <a:rPr lang="nl-NL" sz="2800" err="1">
                    <a:solidFill>
                      <a:schemeClr val="accent5"/>
                    </a:solidFill>
                  </a:rPr>
                  <a:t>from</a:t>
                </a:r>
                <a:r>
                  <a:rPr lang="nl-NL" sz="2800">
                    <a:solidFill>
                      <a:schemeClr val="accent5"/>
                    </a:solidFill>
                  </a:rPr>
                  <a:t> time t </a:t>
                </a:r>
                <a:r>
                  <a:rPr lang="nl-NL" sz="2800" err="1">
                    <a:solidFill>
                      <a:schemeClr val="accent5"/>
                    </a:solidFill>
                  </a:rPr>
                  <a:t>to</a:t>
                </a:r>
                <a:r>
                  <a:rPr lang="nl-NL" sz="2800">
                    <a:solidFill>
                      <a:schemeClr val="accent5"/>
                    </a:solidFill>
                  </a:rPr>
                  <a:t> time t+</a:t>
                </a:r>
                <a:r>
                  <a:rPr lang="el-GR" sz="2800">
                    <a:solidFill>
                      <a:schemeClr val="accent5"/>
                    </a:solidFill>
                    <a:latin typeface="Calibri" panose="020F0502020204030204" pitchFamily="34" charset="0"/>
                    <a:cs typeface="Calibri" panose="020F0502020204030204" pitchFamily="34" charset="0"/>
                  </a:rPr>
                  <a:t>Δ</a:t>
                </a:r>
                <a:r>
                  <a:rPr lang="nl-NL" sz="2800">
                    <a:solidFill>
                      <a:schemeClr val="accent5"/>
                    </a:solidFill>
                    <a:latin typeface="Calibri" panose="020F0502020204030204" pitchFamily="34" charset="0"/>
                    <a:cs typeface="Calibri" panose="020F0502020204030204" pitchFamily="34" charset="0"/>
                  </a:rPr>
                  <a:t>t</a:t>
                </a:r>
                <a:r>
                  <a:rPr lang="nl-NL" sz="2800">
                    <a:solidFill>
                      <a:schemeClr val="accent5"/>
                    </a:solidFill>
                  </a:rPr>
                  <a:t>, </a:t>
                </a:r>
                <a:r>
                  <a:rPr lang="nl-NL" sz="2800" err="1">
                    <a:solidFill>
                      <a:schemeClr val="accent5"/>
                    </a:solidFill>
                  </a:rPr>
                  <a:t>measured</a:t>
                </a:r>
                <a:r>
                  <a:rPr lang="nl-NL" sz="2800">
                    <a:solidFill>
                      <a:schemeClr val="accent5"/>
                    </a:solidFill>
                  </a:rPr>
                  <a:t> via a </a:t>
                </a:r>
                <a:r>
                  <a:rPr lang="nl-NL" sz="2800" err="1">
                    <a:solidFill>
                      <a:schemeClr val="accent5"/>
                    </a:solidFill>
                  </a:rPr>
                  <a:t>dedicated</a:t>
                </a:r>
                <a:r>
                  <a:rPr lang="nl-NL" sz="2800">
                    <a:solidFill>
                      <a:schemeClr val="accent5"/>
                    </a:solidFill>
                  </a:rPr>
                  <a:t> kWh meter</a:t>
                </a:r>
              </a:p>
              <a:p>
                <a:pPr marL="901700" indent="-901700">
                  <a:lnSpc>
                    <a:spcPct val="150000"/>
                  </a:lnSpc>
                  <a:spcBef>
                    <a:spcPts val="100"/>
                  </a:spcBef>
                  <a:buFont typeface="+mj-lt"/>
                  <a:buAutoNum type="arabicPeriod" startAt="66"/>
                </a:pPr>
                <a14:m>
                  <m:oMath xmlns:m="http://schemas.openxmlformats.org/officeDocument/2006/math">
                    <m:r>
                      <m:rPr>
                        <m:nor/>
                      </m:rPr>
                      <a:rPr lang="nl-NL" sz="2800" i="1" dirty="0" smtClean="0">
                        <a:solidFill>
                          <a:srgbClr val="D5E05B"/>
                        </a:solidFill>
                        <a:latin typeface="Cambria Math" panose="02040503050406030204" pitchFamily="18" charset="0"/>
                        <a:ea typeface="Cambria Math" panose="02040503050406030204" pitchFamily="18" charset="0"/>
                      </a:rPr>
                      <m:t>COP</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CH</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t</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t</m:t>
                    </m:r>
                    <m:r>
                      <m:rPr>
                        <m:nor/>
                      </m:rPr>
                      <a:rPr lang="nl-NL" sz="2800" i="1" baseline="-50000" dirty="0" smtClean="0">
                        <a:solidFill>
                          <a:srgbClr val="D5E05B"/>
                        </a:solidFill>
                        <a:latin typeface="Cambria Math" panose="02040503050406030204" pitchFamily="18" charset="0"/>
                        <a:ea typeface="Cambria Math" panose="02040503050406030204" pitchFamily="18" charset="0"/>
                      </a:rPr>
                      <m:t>+</m:t>
                    </m:r>
                    <m:r>
                      <m:rPr>
                        <m:sty m:val="p"/>
                      </m:rPr>
                      <a:rPr lang="el-GR" sz="2800" i="1" baseline="-50000" dirty="0">
                        <a:solidFill>
                          <a:srgbClr val="D5E05B"/>
                        </a:solidFill>
                        <a:latin typeface="Cambria Math" panose="02040503050406030204" pitchFamily="18" charset="0"/>
                        <a:ea typeface="Cambria Math" panose="02040503050406030204" pitchFamily="18" charset="0"/>
                      </a:rPr>
                      <m:t>Δ</m:t>
                    </m:r>
                    <m:r>
                      <m:rPr>
                        <m:nor/>
                      </m:rPr>
                      <a:rPr lang="nl-NL" sz="2800" i="1" baseline="-50000" dirty="0">
                        <a:solidFill>
                          <a:srgbClr val="D5E05B"/>
                        </a:solidFill>
                        <a:latin typeface="Cambria Math" panose="02040503050406030204" pitchFamily="18" charset="0"/>
                        <a:ea typeface="Cambria Math" panose="02040503050406030204" pitchFamily="18" charset="0"/>
                      </a:rPr>
                      <m:t>t</m:t>
                    </m:r>
                    <m:r>
                      <a:rPr lang="nl-NL" sz="2800" i="1" baseline="-50000" dirty="0">
                        <a:solidFill>
                          <a:srgbClr val="D5E05B"/>
                        </a:solidFill>
                        <a:latin typeface="Cambria Math" panose="02040503050406030204" pitchFamily="18" charset="0"/>
                        <a:ea typeface="Cambria Math" panose="02040503050406030204" pitchFamily="18" charset="0"/>
                      </a:rPr>
                      <m:t> </m:t>
                    </m:r>
                    <m:d>
                      <m:dPr>
                        <m:begChr m:val="["/>
                        <m:endChr m:val="]"/>
                        <m:ctrlPr>
                          <a:rPr lang="nl-NL" sz="2800" i="1" dirty="0">
                            <a:solidFill>
                              <a:srgbClr val="D5E05B"/>
                            </a:solidFill>
                            <a:latin typeface="Cambria Math" panose="02040503050406030204" pitchFamily="18" charset="0"/>
                            <a:ea typeface="Cambria Math" panose="02040503050406030204" pitchFamily="18" charset="0"/>
                          </a:rPr>
                        </m:ctrlPr>
                      </m:dPr>
                      <m:e>
                        <m:r>
                          <a:rPr lang="nl-NL" sz="2800" b="0" i="1" dirty="0" smtClean="0">
                            <a:solidFill>
                              <a:srgbClr val="D5E05B"/>
                            </a:solidFill>
                            <a:latin typeface="Cambria Math" panose="02040503050406030204" pitchFamily="18" charset="0"/>
                            <a:ea typeface="Cambria Math" panose="02040503050406030204" pitchFamily="18" charset="0"/>
                          </a:rPr>
                          <m:t>−</m:t>
                        </m:r>
                      </m:e>
                    </m:d>
                    <m:r>
                      <a:rPr lang="nl-NL" sz="2800" b="0" i="1" dirty="0" smtClean="0">
                        <a:solidFill>
                          <a:srgbClr val="D5E05B"/>
                        </a:solidFill>
                        <a:latin typeface="Cambria Math" panose="02040503050406030204" pitchFamily="18" charset="0"/>
                        <a:ea typeface="Cambria Math" panose="02040503050406030204" pitchFamily="18" charset="0"/>
                      </a:rPr>
                      <m:t>= </m:t>
                    </m:r>
                  </m:oMath>
                </a14:m>
                <a:r>
                  <a:rPr lang="nl-NL" sz="2800" b="0" i="0" err="1">
                    <a:solidFill>
                      <a:srgbClr val="D5E05B"/>
                    </a:solidFill>
                  </a:rPr>
                  <a:t>the</a:t>
                </a:r>
                <a:r>
                  <a:rPr lang="nl-NL" sz="2800" b="0" i="0">
                    <a:solidFill>
                      <a:srgbClr val="D5E05B"/>
                    </a:solidFill>
                  </a:rPr>
                  <a:t> </a:t>
                </a:r>
                <a:r>
                  <a:rPr lang="nl-NL" sz="2800" b="0" i="0" err="1">
                    <a:solidFill>
                      <a:srgbClr val="D5E05B"/>
                    </a:solidFill>
                  </a:rPr>
                  <a:t>coefficient</a:t>
                </a:r>
                <a:r>
                  <a:rPr lang="nl-NL" sz="2800" b="0" i="0">
                    <a:solidFill>
                      <a:srgbClr val="D5E05B"/>
                    </a:solidFill>
                  </a:rPr>
                  <a:t> of performance of </a:t>
                </a:r>
                <a:r>
                  <a:rPr lang="nl-NL" sz="2800" b="0" i="0" err="1">
                    <a:solidFill>
                      <a:srgbClr val="D5E05B"/>
                    </a:solidFill>
                  </a:rPr>
                  <a:t>the</a:t>
                </a:r>
                <a:r>
                  <a:rPr lang="nl-NL" sz="2800" b="0" i="0">
                    <a:solidFill>
                      <a:srgbClr val="D5E05B"/>
                    </a:solidFill>
                  </a:rPr>
                  <a:t> heat pump </a:t>
                </a:r>
                <a14:m>
                  <m:oMath xmlns:m="http://schemas.openxmlformats.org/officeDocument/2006/math">
                    <m:r>
                      <m:rPr>
                        <m:nor/>
                      </m:rPr>
                      <a:rPr lang="nl-NL" sz="2800" b="0" i="0" dirty="0" smtClean="0">
                        <a:solidFill>
                          <a:srgbClr val="D5E05B"/>
                        </a:solidFill>
                      </a:rPr>
                      <m:t>from</m:t>
                    </m:r>
                    <m:r>
                      <m:rPr>
                        <m:nor/>
                      </m:rPr>
                      <a:rPr lang="nl-NL" sz="2800" b="0" i="0" dirty="0" smtClean="0">
                        <a:solidFill>
                          <a:srgbClr val="D5E05B"/>
                        </a:solidFill>
                      </a:rPr>
                      <m:t> </m:t>
                    </m:r>
                    <m:r>
                      <m:rPr>
                        <m:nor/>
                      </m:rPr>
                      <a:rPr lang="nl-NL" sz="2800" dirty="0">
                        <a:solidFill>
                          <a:srgbClr val="D5E05B"/>
                        </a:solidFill>
                      </a:rPr>
                      <m:t>time</m:t>
                    </m:r>
                    <m:r>
                      <m:rPr>
                        <m:nor/>
                      </m:rPr>
                      <a:rPr lang="nl-NL" sz="2800" dirty="0">
                        <a:solidFill>
                          <a:srgbClr val="D5E05B"/>
                        </a:solidFill>
                      </a:rPr>
                      <m:t> </m:t>
                    </m:r>
                    <m:r>
                      <m:rPr>
                        <m:nor/>
                      </m:rPr>
                      <a:rPr lang="nl-NL" sz="2800" dirty="0">
                        <a:solidFill>
                          <a:srgbClr val="D5E05B"/>
                        </a:solidFill>
                      </a:rPr>
                      <m:t>t</m:t>
                    </m:r>
                    <m:r>
                      <m:rPr>
                        <m:nor/>
                      </m:rPr>
                      <a:rPr lang="nl-NL" sz="2800" dirty="0">
                        <a:solidFill>
                          <a:srgbClr val="D5E05B"/>
                        </a:solidFill>
                      </a:rPr>
                      <m:t> </m:t>
                    </m:r>
                    <m:r>
                      <m:rPr>
                        <m:nor/>
                      </m:rPr>
                      <a:rPr lang="nl-NL" sz="2800" dirty="0">
                        <a:solidFill>
                          <a:srgbClr val="D5E05B"/>
                        </a:solidFill>
                      </a:rPr>
                      <m:t>to</m:t>
                    </m:r>
                    <m:r>
                      <m:rPr>
                        <m:nor/>
                      </m:rPr>
                      <a:rPr lang="nl-NL" sz="2800" dirty="0">
                        <a:solidFill>
                          <a:srgbClr val="D5E05B"/>
                        </a:solidFill>
                      </a:rPr>
                      <m:t> </m:t>
                    </m:r>
                    <m:r>
                      <m:rPr>
                        <m:nor/>
                      </m:rPr>
                      <a:rPr lang="nl-NL" sz="2800" dirty="0">
                        <a:solidFill>
                          <a:srgbClr val="D5E05B"/>
                        </a:solidFill>
                      </a:rPr>
                      <m:t>time</m:t>
                    </m:r>
                    <m:r>
                      <m:rPr>
                        <m:nor/>
                      </m:rPr>
                      <a:rPr lang="nl-NL" sz="2800" dirty="0">
                        <a:solidFill>
                          <a:srgbClr val="D5E05B"/>
                        </a:solidFill>
                      </a:rPr>
                      <m:t> </m:t>
                    </m:r>
                    <m:r>
                      <m:rPr>
                        <m:nor/>
                      </m:rPr>
                      <a:rPr lang="nl-NL" sz="2800" dirty="0">
                        <a:solidFill>
                          <a:srgbClr val="D5E05B"/>
                        </a:solidFill>
                      </a:rPr>
                      <m:t>t</m:t>
                    </m:r>
                    <m:r>
                      <m:rPr>
                        <m:nor/>
                      </m:rPr>
                      <a:rPr lang="nl-NL" sz="2800" dirty="0">
                        <a:solidFill>
                          <a:srgbClr val="D5E05B"/>
                        </a:solidFill>
                      </a:rPr>
                      <m:t>+</m:t>
                    </m:r>
                    <m:r>
                      <m:rPr>
                        <m:nor/>
                      </m:rPr>
                      <a:rPr lang="el-GR" sz="2800" dirty="0">
                        <a:solidFill>
                          <a:srgbClr val="D5E05B"/>
                        </a:solidFill>
                        <a:latin typeface="Calibri" panose="020F0502020204030204" pitchFamily="34" charset="0"/>
                        <a:cs typeface="Calibri" panose="020F0502020204030204" pitchFamily="34" charset="0"/>
                      </a:rPr>
                      <m:t>Δ</m:t>
                    </m:r>
                    <m:r>
                      <m:rPr>
                        <m:nor/>
                      </m:rPr>
                      <a:rPr lang="nl-NL" sz="2800" dirty="0">
                        <a:solidFill>
                          <a:srgbClr val="D5E05B"/>
                        </a:solidFill>
                        <a:latin typeface="Calibri" panose="020F0502020204030204" pitchFamily="34" charset="0"/>
                        <a:cs typeface="Calibri" panose="020F0502020204030204" pitchFamily="34" charset="0"/>
                      </a:rPr>
                      <m:t>t</m:t>
                    </m:r>
                  </m:oMath>
                </a14:m>
                <a:endParaRPr lang="nl-NL" sz="2800">
                  <a:solidFill>
                    <a:srgbClr val="D5E05B"/>
                  </a:solidFill>
                </a:endParaRPr>
              </a:p>
              <a:p>
                <a:pPr marL="901700" indent="-901700">
                  <a:lnSpc>
                    <a:spcPct val="150000"/>
                  </a:lnSpc>
                  <a:spcBef>
                    <a:spcPts val="100"/>
                  </a:spcBef>
                  <a:buFont typeface="+mj-lt"/>
                  <a:buAutoNum type="arabicPeriod" startAt="66"/>
                </a:pPr>
                <a:endParaRPr lang="nl-NL" sz="2800"/>
              </a:p>
              <a:p>
                <a:pPr marL="901700" indent="-901700">
                  <a:lnSpc>
                    <a:spcPct val="150000"/>
                  </a:lnSpc>
                  <a:spcBef>
                    <a:spcPts val="100"/>
                  </a:spcBef>
                  <a:buFont typeface="+mj-lt"/>
                  <a:buAutoNum type="arabicPeriod" startAt="66"/>
                </a:pPr>
                <a14:m>
                  <m:oMath xmlns:m="http://schemas.openxmlformats.org/officeDocument/2006/math">
                    <m:r>
                      <a:rPr lang="nl-NL" sz="2800" i="1" dirty="0">
                        <a:latin typeface="Cambria Math" panose="02040503050406030204" pitchFamily="18" charset="0"/>
                        <a:ea typeface="Cambria Math" panose="02040503050406030204" pitchFamily="18" charset="0"/>
                      </a:rPr>
                      <m:t>h</m:t>
                    </m:r>
                    <m:r>
                      <a:rPr lang="nl-NL" sz="2800" i="1" baseline="-25000" dirty="0">
                        <a:latin typeface="Cambria Math" panose="02040503050406030204" pitchFamily="18" charset="0"/>
                        <a:ea typeface="Cambria Math" panose="02040503050406030204" pitchFamily="18" charset="0"/>
                      </a:rPr>
                      <m:t>𝐸</m:t>
                    </m:r>
                    <m:r>
                      <a:rPr lang="nl-NL" sz="2800" i="1" baseline="-25000" dirty="0" smtClean="0">
                        <a:solidFill>
                          <a:schemeClr val="bg1">
                            <a:lumMod val="50000"/>
                          </a:schemeClr>
                        </a:solidFill>
                        <a:latin typeface="Cambria Math" panose="02040503050406030204" pitchFamily="18" charset="0"/>
                        <a:ea typeface="Cambria Math" panose="02040503050406030204" pitchFamily="18" charset="0"/>
                      </a:rPr>
                      <m:t> </m:t>
                    </m:r>
                    <m:r>
                      <a:rPr lang="nl-NL" sz="2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𝐽</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𝑘𝑊h</m:t>
                    </m:r>
                    <m:r>
                      <m:rPr>
                        <m:nor/>
                      </m:rPr>
                      <a:rPr lang="nl-NL" sz="2800" b="0" i="0" dirty="0" smtClean="0">
                        <a:solidFill>
                          <a:schemeClr val="bg1">
                            <a:lumMod val="50000"/>
                          </a:schemeClr>
                        </a:solidFill>
                        <a:latin typeface="Cambria Math" panose="02040503050406030204" pitchFamily="18" charset="0"/>
                        <a:ea typeface="Cambria Math" panose="02040503050406030204" pitchFamily="18" charset="0"/>
                      </a:rPr>
                      <m:t>] </m:t>
                    </m:r>
                    <m:r>
                      <m:rPr>
                        <m:nor/>
                      </m:rPr>
                      <a:rPr lang="nl-NL" sz="2800" b="0" i="0" dirty="0" smtClean="0">
                        <a:solidFill>
                          <a:schemeClr val="tx1"/>
                        </a:solidFill>
                        <a:latin typeface="Cambria Math" panose="02040503050406030204" pitchFamily="18" charset="0"/>
                        <a:ea typeface="Cambria Math" panose="02040503050406030204" pitchFamily="18" charset="0"/>
                      </a:rPr>
                      <m:t>= 3.600.000</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𝐽</m:t>
                    </m:r>
                    <m:r>
                      <a:rPr lang="nl-NL" sz="2800" i="1" dirty="0">
                        <a:solidFill>
                          <a:schemeClr val="bg1">
                            <a:lumMod val="50000"/>
                          </a:schemeClr>
                        </a:solidFill>
                        <a:latin typeface="Cambria Math" panose="02040503050406030204" pitchFamily="18" charset="0"/>
                        <a:ea typeface="Cambria Math" panose="02040503050406030204" pitchFamily="18" charset="0"/>
                      </a:rPr>
                      <m:t>/</m:t>
                    </m:r>
                    <m:r>
                      <a:rPr lang="nl-NL" sz="2800" i="1" dirty="0">
                        <a:solidFill>
                          <a:schemeClr val="bg1">
                            <a:lumMod val="50000"/>
                          </a:schemeClr>
                        </a:solidFill>
                        <a:latin typeface="Cambria Math" panose="02040503050406030204" pitchFamily="18" charset="0"/>
                        <a:ea typeface="Cambria Math" panose="02040503050406030204" pitchFamily="18" charset="0"/>
                      </a:rPr>
                      <m:t>𝑘𝑊h</m:t>
                    </m:r>
                    <m:r>
                      <m:rPr>
                        <m:nor/>
                      </m:rPr>
                      <a:rPr lang="nl-NL" sz="2800" dirty="0">
                        <a:solidFill>
                          <a:schemeClr val="bg1">
                            <a:lumMod val="50000"/>
                          </a:schemeClr>
                        </a:solidFill>
                        <a:latin typeface="Cambria Math" panose="02040503050406030204" pitchFamily="18" charset="0"/>
                        <a:ea typeface="Cambria Math" panose="02040503050406030204" pitchFamily="18" charset="0"/>
                      </a:rPr>
                      <m:t>]</m:t>
                    </m:r>
                  </m:oMath>
                </a14:m>
                <a:r>
                  <a:rPr lang="nl-NL" sz="2800" b="0" i="0"/>
                  <a:t>, t</a:t>
                </a:r>
                <a14:m>
                  <m:oMath xmlns:m="http://schemas.openxmlformats.org/officeDocument/2006/math">
                    <m:r>
                      <m:rPr>
                        <m:nor/>
                      </m:rPr>
                      <a:rPr lang="nl-NL" sz="2800" dirty="0"/>
                      <m:t>he</m:t>
                    </m:r>
                    <m:r>
                      <m:rPr>
                        <m:nor/>
                      </m:rPr>
                      <a:rPr lang="nl-NL" sz="2800" dirty="0"/>
                      <m:t> </m:t>
                    </m:r>
                    <m:r>
                      <m:rPr>
                        <m:nor/>
                      </m:rPr>
                      <a:rPr lang="nl-NL" sz="2800" b="0" i="0" dirty="0" smtClean="0"/>
                      <m:t>conversion</m:t>
                    </m:r>
                    <m:r>
                      <m:rPr>
                        <m:nor/>
                      </m:rPr>
                      <a:rPr lang="nl-NL" sz="2800" b="0" i="0" dirty="0" smtClean="0"/>
                      <m:t> </m:t>
                    </m:r>
                    <m:r>
                      <m:rPr>
                        <m:nor/>
                      </m:rPr>
                      <a:rPr lang="nl-NL" sz="2800" b="0" i="0" dirty="0" smtClean="0"/>
                      <m:t>factor</m:t>
                    </m:r>
                    <m:r>
                      <m:rPr>
                        <m:nor/>
                      </m:rPr>
                      <a:rPr lang="nl-NL" sz="2800" b="0" i="0" dirty="0" smtClean="0"/>
                      <m:t> </m:t>
                    </m:r>
                    <m:r>
                      <m:rPr>
                        <m:nor/>
                      </m:rPr>
                      <a:rPr lang="nl-NL" sz="2800" b="0" i="0" dirty="0" smtClean="0"/>
                      <m:t>from</m:t>
                    </m:r>
                    <m:r>
                      <m:rPr>
                        <m:nor/>
                      </m:rPr>
                      <a:rPr lang="nl-NL" sz="2800" b="0" i="0" dirty="0" smtClean="0"/>
                      <m:t> [</m:t>
                    </m:r>
                    <m:r>
                      <m:rPr>
                        <m:nor/>
                      </m:rPr>
                      <a:rPr lang="nl-NL" sz="2800" b="0" i="0" dirty="0" smtClean="0"/>
                      <m:t>kWh</m:t>
                    </m:r>
                    <m:r>
                      <m:rPr>
                        <m:nor/>
                      </m:rPr>
                      <a:rPr lang="nl-NL" sz="2800" b="0" i="0" dirty="0" smtClean="0"/>
                      <m:t>] </m:t>
                    </m:r>
                    <m:r>
                      <m:rPr>
                        <m:nor/>
                      </m:rPr>
                      <a:rPr lang="nl-NL" sz="2800" b="0" i="0" dirty="0" smtClean="0"/>
                      <m:t>to</m:t>
                    </m:r>
                    <m:r>
                      <m:rPr>
                        <m:nor/>
                      </m:rPr>
                      <a:rPr lang="nl-NL" sz="2800" b="0" i="0" dirty="0" smtClean="0"/>
                      <m:t> [</m:t>
                    </m:r>
                    <m:r>
                      <m:rPr>
                        <m:nor/>
                      </m:rPr>
                      <a:rPr lang="nl-NL" sz="2800" b="0" i="0" dirty="0" smtClean="0"/>
                      <m:t>J</m:t>
                    </m:r>
                    <m:r>
                      <m:rPr>
                        <m:nor/>
                      </m:rPr>
                      <a:rPr lang="nl-NL" sz="2800" b="0" i="0" dirty="0" smtClean="0"/>
                      <m:t>].</m:t>
                    </m:r>
                  </m:oMath>
                </a14:m>
                <a:endParaRPr lang="nl-NL" sz="2800"/>
              </a:p>
              <a:p>
                <a:pPr marL="0" indent="0">
                  <a:lnSpc>
                    <a:spcPct val="150000"/>
                  </a:lnSpc>
                  <a:spcBef>
                    <a:spcPts val="100"/>
                  </a:spcBef>
                  <a:buNone/>
                </a:pPr>
                <a:endParaRPr lang="nl-NL" sz="2800">
                  <a:highlight>
                    <a:srgbClr val="FFFF00"/>
                  </a:highlight>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661654" y="5744927"/>
                <a:ext cx="21008156" cy="6138136"/>
              </a:xfrm>
              <a:blipFill>
                <a:blip r:embed="rId2"/>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normAutofit fontScale="90000"/>
          </a:bodyPr>
          <a:lstStyle/>
          <a:p>
            <a:r>
              <a:rPr lang="nl-NL" sz="8000" err="1"/>
              <a:t>Estimating</a:t>
            </a:r>
            <a:r>
              <a:rPr lang="nl-NL" sz="8000"/>
              <a:t> </a:t>
            </a:r>
            <a:r>
              <a:rPr lang="nl-NL" sz="8000" err="1"/>
              <a:t>internal</a:t>
            </a:r>
            <a:r>
              <a:rPr lang="nl-NL" sz="8000"/>
              <a:t> heat </a:t>
            </a:r>
            <a:r>
              <a:rPr lang="nl-NL" sz="8000" err="1"/>
              <a:t>contribution</a:t>
            </a:r>
            <a:r>
              <a:rPr lang="nl-NL" sz="8000"/>
              <a:t> </a:t>
            </a:r>
            <a:r>
              <a:rPr lang="nl-NL" sz="8000" err="1"/>
              <a:t>from</a:t>
            </a:r>
            <a:r>
              <a:rPr lang="nl-NL" sz="8000"/>
              <a:t> </a:t>
            </a:r>
            <a:r>
              <a:rPr lang="nl-NL" sz="8000" err="1"/>
              <a:t>electricity</a:t>
            </a:r>
            <a:r>
              <a:rPr lang="nl-NL" sz="8000"/>
              <a:t> </a:t>
            </a:r>
            <a:r>
              <a:rPr lang="nl-NL" sz="8000" err="1"/>
              <a:t>used</a:t>
            </a:r>
            <a:r>
              <a:rPr lang="nl-NL" sz="8000"/>
              <a:t> </a:t>
            </a:r>
            <a:r>
              <a:rPr lang="nl-NL" sz="8000" err="1"/>
              <a:t>for</a:t>
            </a:r>
            <a:r>
              <a:rPr lang="nl-NL" sz="8000"/>
              <a:t> </a:t>
            </a:r>
            <a:r>
              <a:rPr lang="nl-NL" sz="8000" err="1"/>
              <a:t>central</a:t>
            </a:r>
            <a:r>
              <a:rPr lang="nl-NL" sz="8000"/>
              <a:t> </a:t>
            </a:r>
            <a:r>
              <a:rPr lang="nl-NL" sz="8000" err="1"/>
              <a:t>heating</a:t>
            </a:r>
            <a:endParaRPr lang="nl-NL"/>
          </a:p>
        </p:txBody>
      </p:sp>
    </p:spTree>
    <p:extLst>
      <p:ext uri="{BB962C8B-B14F-4D97-AF65-F5344CB8AC3E}">
        <p14:creationId xmlns:p14="http://schemas.microsoft.com/office/powerpoint/2010/main" val="322143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762A659-D0F2-4F65-BBC8-CC40CCF4E322}"/>
                  </a:ext>
                </a:extLst>
              </p:cNvPr>
              <p:cNvSpPr>
                <a:spLocks noGrp="1"/>
              </p:cNvSpPr>
              <p:nvPr>
                <p:ph idx="1"/>
              </p:nvPr>
            </p:nvSpPr>
            <p:spPr/>
            <p:txBody>
              <a:bodyPr>
                <a:normAutofit fontScale="62500" lnSpcReduction="20000"/>
              </a:bodyPr>
              <a:lstStyle/>
              <a:p>
                <a:r>
                  <a:rPr lang="nl-NL" err="1"/>
                  <a:t>Observations</a:t>
                </a:r>
                <a:r>
                  <a:rPr lang="nl-NL"/>
                  <a:t> </a:t>
                </a:r>
                <a:r>
                  <a:rPr lang="nl-NL" err="1"/>
                  <a:t>needed</a:t>
                </a:r>
                <a:endParaRPr lang="nl-NL"/>
              </a:p>
              <a:p>
                <a:pPr lvl="1">
                  <a:lnSpc>
                    <a:spcPct val="120000"/>
                  </a:lnSpc>
                </a:pPr>
                <a:r>
                  <a:rPr lang="nl-NL">
                    <a:solidFill>
                      <a:schemeClr val="accent5"/>
                    </a:solidFill>
                  </a:rPr>
                  <a:t>8, 9, 22, </a:t>
                </a:r>
                <a:r>
                  <a:rPr lang="nl-NL" err="1">
                    <a:solidFill>
                      <a:schemeClr val="accent5"/>
                    </a:solidFill>
                  </a:rPr>
                  <a:t>measured</a:t>
                </a:r>
                <a:r>
                  <a:rPr lang="nl-NL">
                    <a:solidFill>
                      <a:schemeClr val="accent5"/>
                    </a:solidFill>
                  </a:rPr>
                  <a:t> </a:t>
                </a:r>
                <a:r>
                  <a:rPr lang="nl-NL" err="1">
                    <a:solidFill>
                      <a:schemeClr val="accent5"/>
                    </a:solidFill>
                  </a:rPr>
                  <a:t>from</a:t>
                </a:r>
                <a:r>
                  <a:rPr lang="nl-NL">
                    <a:solidFill>
                      <a:schemeClr val="accent5"/>
                    </a:solidFill>
                  </a:rPr>
                  <a:t> KNMI API, </a:t>
                </a:r>
                <a:br>
                  <a:rPr lang="nl-NL">
                    <a:solidFill>
                      <a:schemeClr val="accent5"/>
                    </a:solidFill>
                  </a:rPr>
                </a:br>
                <a:r>
                  <a:rPr lang="nl-NL">
                    <a:solidFill>
                      <a:schemeClr val="accent5"/>
                    </a:solidFill>
                  </a:rPr>
                  <a:t>but </a:t>
                </a:r>
                <a:r>
                  <a:rPr lang="nl-NL" err="1">
                    <a:solidFill>
                      <a:schemeClr val="accent5"/>
                    </a:solidFill>
                  </a:rPr>
                  <a:t>not</a:t>
                </a:r>
                <a:r>
                  <a:rPr lang="nl-NL">
                    <a:solidFill>
                      <a:schemeClr val="accent5"/>
                    </a:solidFill>
                  </a:rPr>
                  <a:t> </a:t>
                </a:r>
                <a:r>
                  <a:rPr lang="nl-NL" err="1">
                    <a:solidFill>
                      <a:schemeClr val="accent5"/>
                    </a:solidFill>
                  </a:rPr>
                  <a:t>yet</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endParaRPr lang="nl-NL"/>
              </a:p>
              <a:p>
                <a:r>
                  <a:rPr lang="nl-NL"/>
                  <a:t>Model </a:t>
                </a:r>
                <a:r>
                  <a:rPr lang="nl-NL" err="1"/>
                  <a:t>equations</a:t>
                </a:r>
                <a:endParaRPr lang="nl-NL"/>
              </a:p>
              <a:p>
                <a:pPr lvl="1"/>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𝑇</m:t>
                        </m:r>
                      </m:e>
                      <m:sub>
                        <m:r>
                          <a:rPr lang="nl-NL" b="0" i="1" smtClean="0">
                            <a:latin typeface="Cambria Math" panose="02040503050406030204" pitchFamily="18" charset="0"/>
                          </a:rPr>
                          <m:t>𝑜𝑢𝑡</m:t>
                        </m:r>
                        <m:r>
                          <a:rPr lang="nl-NL" b="0" i="1" smtClean="0">
                            <a:latin typeface="Cambria Math" panose="02040503050406030204" pitchFamily="18" charset="0"/>
                          </a:rPr>
                          <m:t>;</m:t>
                        </m:r>
                        <m:r>
                          <a:rPr lang="nl-NL" b="0" i="1" smtClean="0">
                            <a:latin typeface="Cambria Math" panose="02040503050406030204" pitchFamily="18" charset="0"/>
                          </a:rPr>
                          <m:t>𝑔𝑒𝑜</m:t>
                        </m:r>
                        <m:r>
                          <a:rPr lang="nl-NL" b="0" i="1" smtClean="0">
                            <a:latin typeface="Cambria Math" panose="02040503050406030204" pitchFamily="18" charset="0"/>
                          </a:rPr>
                          <m:t>_</m:t>
                        </m:r>
                        <m:r>
                          <a:rPr lang="nl-NL" b="0" i="1" smtClean="0">
                            <a:latin typeface="Cambria Math" panose="02040503050406030204" pitchFamily="18" charset="0"/>
                          </a:rPr>
                          <m:t>𝑖𝑛𝑡</m:t>
                        </m:r>
                        <m:r>
                          <a:rPr lang="nl-NL" b="0" i="1" smtClean="0">
                            <a:latin typeface="Cambria Math" panose="02040503050406030204" pitchFamily="18" charset="0"/>
                          </a:rPr>
                          <m:t>;</m:t>
                        </m:r>
                        <m:r>
                          <a:rPr lang="nl-NL" b="0" i="1" smtClean="0">
                            <a:latin typeface="Cambria Math" panose="02040503050406030204" pitchFamily="18" charset="0"/>
                          </a:rPr>
                          <m:t>𝑡</m:t>
                        </m:r>
                      </m:sub>
                    </m:sSub>
                    <m:r>
                      <a:rPr lang="nl-NL"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𝑎</m:t>
                        </m:r>
                      </m:e>
                      <m:sub>
                        <m:r>
                          <a:rPr lang="nl-NL" b="0" i="1" smtClean="0">
                            <a:latin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𝑙𝑎𝑡</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𝑏</m:t>
                        </m:r>
                      </m:e>
                      <m:sub>
                        <m:r>
                          <a:rPr lang="nl-NL" b="0" i="1" smtClean="0">
                            <a:latin typeface="Cambria Math" panose="02040503050406030204" pitchFamily="18" charset="0"/>
                            <a:ea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𝑙𝑜𝑛</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𝑐</m:t>
                        </m:r>
                      </m:e>
                      <m:sub>
                        <m:r>
                          <a:rPr lang="nl-NL" b="0" i="1" smtClean="0">
                            <a:latin typeface="Cambria Math" panose="02040503050406030204" pitchFamily="18" charset="0"/>
                            <a:ea typeface="Cambria Math" panose="02040503050406030204" pitchFamily="18" charset="0"/>
                          </a:rPr>
                          <m:t>𝑡</m:t>
                        </m:r>
                      </m:sub>
                    </m:sSub>
                  </m:oMath>
                </a14:m>
                <a:endParaRPr lang="nl-NL"/>
              </a:p>
              <a:p>
                <a:pPr lvl="1"/>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𝑈</m:t>
                        </m:r>
                      </m:e>
                      <m:sub>
                        <m:r>
                          <a:rPr lang="nl-NL" b="0" i="1" smtClean="0">
                            <a:latin typeface="Cambria Math" panose="02040503050406030204" pitchFamily="18" charset="0"/>
                          </a:rPr>
                          <m:t>𝑡</m:t>
                        </m:r>
                      </m:sub>
                    </m:sSub>
                    <m:r>
                      <a:rPr lang="nl-NL"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𝑑</m:t>
                        </m:r>
                      </m:e>
                      <m:sub>
                        <m:r>
                          <a:rPr lang="nl-NL" b="0" i="1" smtClean="0">
                            <a:latin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𝑙𝑎𝑡</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𝑒</m:t>
                        </m:r>
                      </m:e>
                      <m:sub>
                        <m:r>
                          <a:rPr lang="nl-NL" b="0" i="1" smtClean="0">
                            <a:latin typeface="Cambria Math" panose="02040503050406030204" pitchFamily="18" charset="0"/>
                            <a:ea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𝑙𝑜𝑛</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𝑓</m:t>
                        </m:r>
                      </m:e>
                      <m:sub>
                        <m:r>
                          <a:rPr lang="nl-NL" b="0" i="1" smtClean="0">
                            <a:latin typeface="Cambria Math" panose="02040503050406030204" pitchFamily="18" charset="0"/>
                            <a:ea typeface="Cambria Math" panose="02040503050406030204" pitchFamily="18" charset="0"/>
                          </a:rPr>
                          <m:t>𝑡</m:t>
                        </m:r>
                      </m:sub>
                    </m:sSub>
                  </m:oMath>
                </a14:m>
                <a:endParaRPr lang="nl-NL"/>
              </a:p>
              <a:p>
                <a:pPr lvl="1"/>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𝐼</m:t>
                        </m:r>
                      </m:e>
                      <m:sub>
                        <m:r>
                          <a:rPr lang="nl-NL" b="0" i="1" smtClean="0">
                            <a:latin typeface="Cambria Math" panose="02040503050406030204" pitchFamily="18" charset="0"/>
                          </a:rPr>
                          <m:t>𝑡</m:t>
                        </m:r>
                      </m:sub>
                    </m:sSub>
                    <m:r>
                      <a:rPr lang="nl-NL"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𝑔</m:t>
                        </m:r>
                      </m:e>
                      <m:sub>
                        <m:r>
                          <a:rPr lang="nl-NL" b="0" i="1" smtClean="0">
                            <a:latin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𝑙𝑎𝑡</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h</m:t>
                        </m:r>
                      </m:e>
                      <m:sub>
                        <m:r>
                          <a:rPr lang="nl-NL" b="0" i="1" smtClean="0">
                            <a:latin typeface="Cambria Math" panose="02040503050406030204" pitchFamily="18" charset="0"/>
                            <a:ea typeface="Cambria Math" panose="02040503050406030204" pitchFamily="18" charset="0"/>
                          </a:rPr>
                          <m:t>𝑡</m:t>
                        </m:r>
                      </m:sub>
                    </m:sSub>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𝑙𝑜𝑛</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𝑖</m:t>
                        </m:r>
                      </m:e>
                      <m:sub>
                        <m:r>
                          <a:rPr lang="nl-NL" b="0" i="1" smtClean="0">
                            <a:latin typeface="Cambria Math" panose="02040503050406030204" pitchFamily="18" charset="0"/>
                            <a:ea typeface="Cambria Math" panose="02040503050406030204" pitchFamily="18" charset="0"/>
                          </a:rPr>
                          <m:t>𝑡</m:t>
                        </m:r>
                      </m:sub>
                    </m:sSub>
                  </m:oMath>
                </a14:m>
                <a:r>
                  <a:rPr lang="nl-NL"/>
                  <a:t> </a:t>
                </a:r>
              </a:p>
              <a:p>
                <a:r>
                  <a:rPr lang="nl-NL" err="1"/>
                  <a:t>Calculation</a:t>
                </a:r>
                <a:r>
                  <a:rPr lang="nl-NL"/>
                  <a:t> of </a:t>
                </a:r>
                <a:r>
                  <a:rPr lang="nl-NL" err="1"/>
                  <a:t>geospatial</a:t>
                </a:r>
                <a:r>
                  <a:rPr lang="nl-NL"/>
                  <a:t> </a:t>
                </a:r>
                <a:r>
                  <a:rPr lang="nl-NL" err="1"/>
                  <a:t>interpolation</a:t>
                </a:r>
                <a:endParaRPr lang="nl-NL"/>
              </a:p>
              <a:p>
                <a:pPr lvl="1"/>
                <a:r>
                  <a:rPr lang="nl-NL" err="1"/>
                  <a:t>Analytic</a:t>
                </a:r>
                <a:r>
                  <a:rPr lang="nl-NL"/>
                  <a:t>: </a:t>
                </a:r>
                <a:r>
                  <a:rPr lang="nl-NL" err="1"/>
                  <a:t>linear</a:t>
                </a:r>
                <a:r>
                  <a:rPr lang="nl-NL"/>
                  <a:t> </a:t>
                </a:r>
                <a:r>
                  <a:rPr lang="nl-NL" err="1"/>
                  <a:t>regression</a:t>
                </a:r>
                <a:endParaRPr lang="nl-NL"/>
              </a:p>
              <a:p>
                <a:pPr lvl="1"/>
                <a:r>
                  <a:rPr lang="nl-NL"/>
                  <a:t>Curve-fitting</a:t>
                </a:r>
              </a:p>
              <a:p>
                <a:pPr lvl="2"/>
                <a:r>
                  <a:rPr lang="nl-NL" err="1"/>
                  <a:t>iterate</a:t>
                </a:r>
                <a:r>
                  <a:rPr lang="nl-NL"/>
                  <a:t> over </a:t>
                </a:r>
                <a:r>
                  <a:rPr lang="nl-NL" err="1"/>
                  <a:t>space</a:t>
                </a:r>
                <a:r>
                  <a:rPr lang="nl-NL"/>
                  <a:t>, </a:t>
                </a:r>
                <a:r>
                  <a:rPr lang="nl-NL" err="1"/>
                  <a:t>not</a:t>
                </a:r>
                <a:r>
                  <a:rPr lang="nl-NL"/>
                  <a:t> over time!</a:t>
                </a:r>
              </a:p>
            </p:txBody>
          </p:sp>
        </mc:Choice>
        <mc:Fallback xmlns="">
          <p:sp>
            <p:nvSpPr>
              <p:cNvPr id="2" name="Content Placeholder 1">
                <a:extLst>
                  <a:ext uri="{FF2B5EF4-FFF2-40B4-BE49-F238E27FC236}">
                    <a16:creationId xmlns:a16="http://schemas.microsoft.com/office/drawing/2014/main" id="{B762A659-D0F2-4F65-BBC8-CC40CCF4E322}"/>
                  </a:ext>
                </a:extLst>
              </p:cNvPr>
              <p:cNvSpPr>
                <a:spLocks noGrp="1" noRot="1" noChangeAspect="1" noMove="1" noResize="1" noEditPoints="1" noAdjustHandles="1" noChangeArrowheads="1" noChangeShapeType="1" noTextEdit="1"/>
              </p:cNvSpPr>
              <p:nvPr>
                <p:ph idx="1"/>
              </p:nvPr>
            </p:nvSpPr>
            <p:spPr>
              <a:blipFill>
                <a:blip r:embed="rId2"/>
                <a:stretch>
                  <a:fillRect l="-754" t="-406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CF523797-88D7-4118-BD27-18E4A9A670F6}"/>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9C5BD658-0C3D-4491-9609-AF5D28D25AC6}"/>
              </a:ext>
            </a:extLst>
          </p:cNvPr>
          <p:cNvSpPr>
            <a:spLocks noGrp="1"/>
          </p:cNvSpPr>
          <p:nvPr>
            <p:ph type="title"/>
          </p:nvPr>
        </p:nvSpPr>
        <p:spPr/>
        <p:txBody>
          <a:bodyPr/>
          <a:lstStyle/>
          <a:p>
            <a:r>
              <a:rPr lang="nl-NL"/>
              <a:t>0. </a:t>
            </a:r>
            <a:r>
              <a:rPr lang="nl-NL" err="1"/>
              <a:t>Geospatial</a:t>
            </a:r>
            <a:r>
              <a:rPr lang="nl-NL"/>
              <a:t> </a:t>
            </a:r>
            <a:r>
              <a:rPr lang="nl-NL" err="1"/>
              <a:t>interpolation</a:t>
            </a:r>
            <a:r>
              <a:rPr lang="nl-NL"/>
              <a:t> of </a:t>
            </a:r>
            <a:r>
              <a:rPr lang="nl-NL" err="1"/>
              <a:t>weather</a:t>
            </a:r>
            <a:r>
              <a:rPr lang="nl-NL"/>
              <a:t> data</a:t>
            </a:r>
          </a:p>
        </p:txBody>
      </p:sp>
      <p:pic>
        <p:nvPicPr>
          <p:cNvPr id="6" name="x_Picture 1">
            <a:extLst>
              <a:ext uri="{FF2B5EF4-FFF2-40B4-BE49-F238E27FC236}">
                <a16:creationId xmlns:a16="http://schemas.microsoft.com/office/drawing/2014/main" id="{9F98EA14-9FB0-4E4A-9092-6CBAB7DD4C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18757" y="3933587"/>
            <a:ext cx="7024886" cy="4777550"/>
          </a:xfrm>
          <a:prstGeom prst="rect">
            <a:avLst/>
          </a:prstGeom>
          <a:noFill/>
          <a:ln>
            <a:noFill/>
          </a:ln>
        </p:spPr>
      </p:pic>
      <p:pic>
        <p:nvPicPr>
          <p:cNvPr id="7" name="x_Picture 2">
            <a:extLst>
              <a:ext uri="{FF2B5EF4-FFF2-40B4-BE49-F238E27FC236}">
                <a16:creationId xmlns:a16="http://schemas.microsoft.com/office/drawing/2014/main" id="{37379BA6-67D3-47DE-8515-054069962C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341374" y="8799987"/>
            <a:ext cx="7417776" cy="4840414"/>
          </a:xfrm>
          <a:prstGeom prst="rect">
            <a:avLst/>
          </a:prstGeom>
          <a:noFill/>
          <a:ln>
            <a:noFill/>
          </a:ln>
        </p:spPr>
      </p:pic>
    </p:spTree>
    <p:extLst>
      <p:ext uri="{BB962C8B-B14F-4D97-AF65-F5344CB8AC3E}">
        <p14:creationId xmlns:p14="http://schemas.microsoft.com/office/powerpoint/2010/main" val="248032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966122" y="4292876"/>
                <a:ext cx="21008156" cy="7334275"/>
              </a:xfrm>
            </p:spPr>
            <p:txBody>
              <a:bodyPr>
                <a:normAutofit fontScale="47500" lnSpcReduction="20000"/>
              </a:bodyPr>
              <a:lstStyle/>
              <a:p>
                <a:pPr>
                  <a:lnSpc>
                    <a:spcPct val="120000"/>
                  </a:lnSpc>
                </a:pPr>
                <a:r>
                  <a:rPr lang="nl-NL"/>
                  <a:t>Data (</a:t>
                </a:r>
                <a:r>
                  <a:rPr lang="nl-NL" err="1"/>
                  <a:t>observations</a:t>
                </a:r>
                <a:r>
                  <a:rPr lang="nl-NL"/>
                  <a:t>) </a:t>
                </a:r>
                <a:r>
                  <a:rPr lang="nl-NL" err="1"/>
                  <a:t>needed</a:t>
                </a:r>
                <a:endParaRPr lang="nl-NL"/>
              </a:p>
              <a:p>
                <a:pPr lvl="1">
                  <a:lnSpc>
                    <a:spcPct val="120000"/>
                  </a:lnSpc>
                </a:pPr>
                <a:r>
                  <a:rPr lang="nl-NL">
                    <a:solidFill>
                      <a:schemeClr val="accent5"/>
                    </a:solidFill>
                  </a:rPr>
                  <a:t>(6)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𝑖𝑛</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a:t>
                </a:r>
                <a:r>
                  <a:rPr lang="nl-NL" err="1">
                    <a:solidFill>
                      <a:schemeClr val="accent5"/>
                    </a:solidFill>
                  </a:rPr>
                  <a:t>the</a:t>
                </a:r>
                <a:r>
                  <a:rPr lang="nl-NL">
                    <a:solidFill>
                      <a:schemeClr val="accent5"/>
                    </a:solidFill>
                  </a:rPr>
                  <a:t> indoor </a:t>
                </a:r>
                <a:r>
                  <a:rPr lang="nl-NL" err="1">
                    <a:solidFill>
                      <a:schemeClr val="accent5"/>
                    </a:solidFill>
                  </a:rPr>
                  <a:t>temperature</a:t>
                </a:r>
                <a:r>
                  <a:rPr lang="nl-NL">
                    <a:solidFill>
                      <a:schemeClr val="accent5"/>
                    </a:solidFill>
                  </a:rPr>
                  <a:t> at time t, </a:t>
                </a:r>
                <a:r>
                  <a:rPr lang="nl-NL" err="1">
                    <a:solidFill>
                      <a:schemeClr val="accent5"/>
                    </a:solidFill>
                  </a:rPr>
                  <a:t>measured</a:t>
                </a:r>
                <a:r>
                  <a:rPr lang="nl-NL">
                    <a:solidFill>
                      <a:schemeClr val="accent5"/>
                    </a:solidFill>
                  </a:rPr>
                  <a:t> via </a:t>
                </a:r>
                <a:r>
                  <a:rPr lang="nl-NL" err="1">
                    <a:solidFill>
                      <a:schemeClr val="accent5"/>
                    </a:solidFill>
                  </a:rPr>
                  <a:t>an</a:t>
                </a:r>
                <a:r>
                  <a:rPr lang="nl-NL">
                    <a:solidFill>
                      <a:schemeClr val="accent5"/>
                    </a:solidFill>
                  </a:rPr>
                  <a:t> indoor </a:t>
                </a:r>
                <a:r>
                  <a:rPr lang="nl-NL" err="1">
                    <a:solidFill>
                      <a:schemeClr val="accent5"/>
                    </a:solidFill>
                  </a:rPr>
                  <a:t>temperature</a:t>
                </a:r>
                <a:r>
                  <a:rPr lang="nl-NL">
                    <a:solidFill>
                      <a:schemeClr val="accent5"/>
                    </a:solidFill>
                  </a:rPr>
                  <a:t> sensor</a:t>
                </a:r>
              </a:p>
              <a:p>
                <a:pPr lvl="1">
                  <a:lnSpc>
                    <a:spcPct val="120000"/>
                  </a:lnSpc>
                </a:pPr>
                <a:r>
                  <a:rPr lang="pt-BR">
                    <a:solidFill>
                      <a:schemeClr val="accent5"/>
                    </a:solidFill>
                  </a:rPr>
                  <a:t>(8)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𝑜𝑢𝑡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outdoor </a:t>
                </a:r>
                <a:r>
                  <a:rPr lang="nl-NL" err="1">
                    <a:solidFill>
                      <a:schemeClr val="accent5"/>
                    </a:solidFill>
                  </a:rPr>
                  <a:t>temperature</a:t>
                </a:r>
                <a:r>
                  <a:rPr lang="nl-NL">
                    <a:solidFill>
                      <a:schemeClr val="accent5"/>
                    </a:solidFill>
                  </a:rPr>
                  <a:t>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lvl="1">
                  <a:lnSpc>
                    <a:spcPct val="120000"/>
                  </a:lnSpc>
                </a:pPr>
                <a14:m>
                  <m:oMath xmlns:m="http://schemas.openxmlformats.org/officeDocument/2006/math">
                    <m:sSub>
                      <m:sSubPr>
                        <m:ctrlPr>
                          <a:rPr lang="pt-BR" i="1">
                            <a:solidFill>
                              <a:schemeClr val="accent5"/>
                            </a:solidFill>
                            <a:latin typeface="Cambria Math" panose="02040503050406030204" pitchFamily="18" charset="0"/>
                          </a:rPr>
                        </m:ctrlPr>
                      </m:sSubPr>
                      <m:e>
                        <m:d>
                          <m:dPr>
                            <m:ctrlPr>
                              <a:rPr lang="nl-NL" i="1">
                                <a:solidFill>
                                  <a:schemeClr val="accent5"/>
                                </a:solidFill>
                                <a:latin typeface="Cambria Math" panose="02040503050406030204" pitchFamily="18" charset="0"/>
                              </a:rPr>
                            </m:ctrlPr>
                          </m:dPr>
                          <m:e>
                            <m:r>
                              <a:rPr lang="nl-NL" i="1">
                                <a:solidFill>
                                  <a:schemeClr val="accent5"/>
                                </a:solidFill>
                                <a:latin typeface="Cambria Math" panose="02040503050406030204" pitchFamily="18" charset="0"/>
                              </a:rPr>
                              <m:t>9</m:t>
                            </m:r>
                          </m:e>
                        </m:d>
                        <m:r>
                          <a:rPr lang="nl-NL" i="1">
                            <a:solidFill>
                              <a:schemeClr val="accent5"/>
                            </a:solidFill>
                            <a:latin typeface="Cambria Math" panose="02040503050406030204" pitchFamily="18" charset="0"/>
                          </a:rPr>
                          <m:t> </m:t>
                        </m:r>
                        <m:r>
                          <a:rPr lang="nl-NL" i="1">
                            <a:solidFill>
                              <a:schemeClr val="accent5"/>
                            </a:solidFill>
                            <a:latin typeface="Cambria Math" panose="02040503050406030204" pitchFamily="18" charset="0"/>
                            <a:ea typeface="Cambria Math" panose="02040503050406030204" pitchFamily="18" charset="0"/>
                          </a:rPr>
                          <m:t>𝑈</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𝑠</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wind speed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lvl="1">
                  <a:lnSpc>
                    <a:spcPct val="120000"/>
                  </a:lnSpc>
                </a:pPr>
                <a:r>
                  <a:rPr lang="nl-NL">
                    <a:solidFill>
                      <a:schemeClr val="accent5"/>
                    </a:solidFill>
                  </a:rPr>
                  <a:t>(22)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𝐼</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𝑖𝑛𝑡𝑝</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𝑊</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baseline="30000">
                        <a:solidFill>
                          <a:schemeClr val="accent5"/>
                        </a:solidFill>
                        <a:latin typeface="Cambria Math" panose="02040503050406030204" pitchFamily="18" charset="0"/>
                      </a:rPr>
                      <m:t>2</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a:t>
                </a:r>
                <a:r>
                  <a:rPr lang="nl-NL" err="1">
                    <a:solidFill>
                      <a:schemeClr val="accent5"/>
                    </a:solidFill>
                  </a:rPr>
                  <a:t>global</a:t>
                </a:r>
                <a:r>
                  <a:rPr lang="nl-NL">
                    <a:solidFill>
                      <a:schemeClr val="accent5"/>
                    </a:solidFill>
                  </a:rPr>
                  <a:t> </a:t>
                </a:r>
                <a:r>
                  <a:rPr lang="nl-NL" err="1">
                    <a:solidFill>
                      <a:schemeClr val="accent5"/>
                    </a:solidFill>
                  </a:rPr>
                  <a:t>horizontal</a:t>
                </a:r>
                <a:r>
                  <a:rPr lang="nl-NL">
                    <a:solidFill>
                      <a:schemeClr val="accent5"/>
                    </a:solidFill>
                  </a:rPr>
                  <a:t> </a:t>
                </a:r>
                <a:r>
                  <a:rPr lang="nl-NL" err="1">
                    <a:solidFill>
                      <a:schemeClr val="accent5"/>
                    </a:solidFill>
                  </a:rPr>
                  <a:t>irradiation</a:t>
                </a:r>
                <a:r>
                  <a:rPr lang="nl-NL">
                    <a:solidFill>
                      <a:schemeClr val="accent5"/>
                    </a:solidFill>
                  </a:rPr>
                  <a:t>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a:lnSpc>
                    <a:spcPct val="120000"/>
                  </a:lnSpc>
                </a:pPr>
                <a:r>
                  <a:rPr lang="nl-NL"/>
                  <a:t>Filter data (first </a:t>
                </a:r>
                <a:r>
                  <a:rPr lang="nl-NL" err="1"/>
                  <a:t>simple</a:t>
                </a:r>
                <a:r>
                  <a:rPr lang="nl-NL"/>
                  <a:t> filter; </a:t>
                </a:r>
                <a:r>
                  <a:rPr lang="nl-NL" err="1"/>
                  <a:t>based</a:t>
                </a:r>
                <a:r>
                  <a:rPr lang="nl-NL"/>
                  <a:t> on </a:t>
                </a:r>
                <a:r>
                  <a:rPr lang="nl-NL" err="1"/>
                  <a:t>local</a:t>
                </a:r>
                <a:r>
                  <a:rPr lang="nl-NL"/>
                  <a:t> time)  </a:t>
                </a:r>
              </a:p>
              <a:p>
                <a:pPr lvl="1">
                  <a:lnSpc>
                    <a:spcPct val="120000"/>
                  </a:lnSpc>
                </a:pPr>
                <a:r>
                  <a:rPr lang="nl-NL" err="1"/>
                  <a:t>Remove</a:t>
                </a:r>
                <a:r>
                  <a:rPr lang="nl-NL"/>
                  <a:t> </a:t>
                </a:r>
                <a:r>
                  <a:rPr lang="nl-NL" err="1"/>
                  <a:t>intervals</a:t>
                </a:r>
                <a:r>
                  <a:rPr lang="nl-NL"/>
                  <a:t> </a:t>
                </a:r>
                <a:r>
                  <a:rPr lang="nl-NL" err="1"/>
                  <a:t>with</a:t>
                </a:r>
                <a:r>
                  <a:rPr lang="nl-NL"/>
                  <a:t> </a:t>
                </a:r>
                <a:r>
                  <a:rPr lang="nl-NL" err="1"/>
                  <a:t>timestamps</a:t>
                </a:r>
                <a:r>
                  <a:rPr lang="nl-NL"/>
                  <a:t> </a:t>
                </a:r>
                <a:r>
                  <a:rPr lang="nl-NL" err="1"/>
                  <a:t>between</a:t>
                </a:r>
                <a:r>
                  <a:rPr lang="nl-NL"/>
                  <a:t> 04:00 </a:t>
                </a:r>
                <a:r>
                  <a:rPr lang="nl-NL" err="1"/>
                  <a:t>and</a:t>
                </a:r>
                <a:r>
                  <a:rPr lang="nl-NL"/>
                  <a:t> 00:00 </a:t>
                </a:r>
                <a:r>
                  <a:rPr lang="nl-NL" err="1"/>
                  <a:t>local</a:t>
                </a:r>
                <a:r>
                  <a:rPr lang="nl-NL"/>
                  <a:t> time (NB </a:t>
                </a:r>
                <a:r>
                  <a:rPr lang="nl-NL" err="1"/>
                  <a:t>timestamps</a:t>
                </a:r>
                <a:r>
                  <a:rPr lang="nl-NL"/>
                  <a:t> are in UTC, </a:t>
                </a:r>
                <a:r>
                  <a:rPr lang="nl-NL" err="1"/>
                  <a:t>convert</a:t>
                </a:r>
                <a:r>
                  <a:rPr lang="nl-NL"/>
                  <a:t> </a:t>
                </a:r>
                <a:r>
                  <a:rPr lang="nl-NL" err="1"/>
                  <a:t>to</a:t>
                </a:r>
                <a:r>
                  <a:rPr lang="nl-NL"/>
                  <a:t> </a:t>
                </a:r>
                <a:r>
                  <a:rPr lang="nl-NL" err="1"/>
                  <a:t>local</a:t>
                </a:r>
                <a:r>
                  <a:rPr lang="nl-NL"/>
                  <a:t> time first), </a:t>
                </a:r>
              </a:p>
              <a:p>
                <a:pPr>
                  <a:lnSpc>
                    <a:spcPct val="120000"/>
                  </a:lnSpc>
                </a:pPr>
                <a:r>
                  <a:rPr lang="nl-NL" err="1"/>
                  <a:t>Calculation</a:t>
                </a:r>
                <a:endParaRPr lang="nl-NL"/>
              </a:p>
              <a:p>
                <a:pPr lvl="1">
                  <a:lnSpc>
                    <a:spcPct val="120000"/>
                  </a:lnSpc>
                </a:pPr>
                <a:r>
                  <a:rPr lang="nl-NL"/>
                  <a:t>(7) </a:t>
                </a:r>
                <a14:m>
                  <m:oMath xmlns:m="http://schemas.openxmlformats.org/officeDocument/2006/math">
                    <m:sSub>
                      <m:sSubPr>
                        <m:ctrlPr>
                          <a:rPr lang="pt-BR" i="1" smtClean="0">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r>
                      <a:rPr lang="pt-BR" i="1">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𝑜𝑢𝑡</m:t>
                        </m:r>
                        <m:r>
                          <a:rPr lang="nl-NL" b="0" i="1" smtClean="0">
                            <a:latin typeface="Cambria Math" panose="02040503050406030204" pitchFamily="18" charset="0"/>
                          </a:rPr>
                          <m:t>;</m:t>
                        </m:r>
                        <m:r>
                          <a:rPr lang="nl-NL" b="0" i="1" smtClean="0">
                            <a:latin typeface="Cambria Math" panose="02040503050406030204" pitchFamily="18" charset="0"/>
                          </a:rPr>
                          <m:t>𝑔𝑒𝑜</m:t>
                        </m:r>
                        <m:r>
                          <a:rPr lang="nl-NL" b="0" i="1" smtClean="0">
                            <a:latin typeface="Cambria Math" panose="02040503050406030204" pitchFamily="18" charset="0"/>
                          </a:rPr>
                          <m:t>_</m:t>
                        </m:r>
                        <m:r>
                          <a:rPr lang="nl-NL" b="0" i="1" smtClean="0">
                            <a:latin typeface="Cambria Math" panose="02040503050406030204" pitchFamily="18" charset="0"/>
                          </a:rPr>
                          <m:t>𝑖𝑛𝑡</m:t>
                        </m:r>
                        <m:r>
                          <a:rPr lang="nl-NL" i="1">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m:t>
                        </m:r>
                        <m:f>
                          <m:fPr>
                            <m:ctrlPr>
                              <a:rPr lang="nl-NL" i="1">
                                <a:latin typeface="Cambria Math" panose="02040503050406030204" pitchFamily="18" charset="0"/>
                              </a:rPr>
                            </m:ctrlPr>
                          </m:fPr>
                          <m:num>
                            <m:r>
                              <a:rPr lang="nl-NL" i="1">
                                <a:latin typeface="Cambria Math" panose="02040503050406030204" pitchFamily="18" charset="0"/>
                              </a:rPr>
                              <m:t>2</m:t>
                            </m:r>
                          </m:num>
                          <m:den>
                            <m:r>
                              <a:rPr lang="nl-NL" i="1">
                                <a:latin typeface="Cambria Math" panose="02040503050406030204" pitchFamily="18" charset="0"/>
                              </a:rPr>
                              <m:t>3</m:t>
                            </m:r>
                          </m:den>
                        </m:f>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𝐾</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 /</m:t>
                        </m:r>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latin typeface="Cambria Math" panose="02040503050406030204" pitchFamily="18" charset="0"/>
                            <a:ea typeface="Cambria Math" panose="02040503050406030204" pitchFamily="18" charset="0"/>
                          </a:rPr>
                          <m:t>𝑈</m:t>
                        </m:r>
                      </m:e>
                      <m:sub>
                        <m:r>
                          <a:rPr lang="nl-NL" i="1">
                            <a:latin typeface="Cambria Math" panose="02040503050406030204" pitchFamily="18" charset="0"/>
                          </a:rPr>
                          <m:t>𝑔𝑒</m:t>
                        </m:r>
                        <m:r>
                          <a:rPr lang="nl-NL" b="0" i="1" smtClean="0">
                            <a:latin typeface="Cambria Math" panose="02040503050406030204" pitchFamily="18" charset="0"/>
                          </a:rPr>
                          <m:t>𝑜</m:t>
                        </m:r>
                        <m:r>
                          <a:rPr lang="nl-NL" b="0" i="1" smtClean="0">
                            <a:latin typeface="Cambria Math" panose="02040503050406030204" pitchFamily="18" charset="0"/>
                          </a:rPr>
                          <m:t>_</m:t>
                        </m:r>
                        <m:r>
                          <a:rPr lang="nl-NL" b="0" i="1" smtClean="0">
                            <a:latin typeface="Cambria Math" panose="02040503050406030204" pitchFamily="18" charset="0"/>
                          </a:rPr>
                          <m:t>𝑖𝑛𝑡</m:t>
                        </m:r>
                        <m:r>
                          <a:rPr lang="nl-NL" b="0" i="1" smtClean="0">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m:t>
                    </m:r>
                  </m:oMath>
                </a14:m>
                <a:r>
                  <a:rPr lang="nl-NL"/>
                  <a:t>, is </a:t>
                </a:r>
                <a:r>
                  <a:rPr lang="nl-NL" err="1"/>
                  <a:t>the</a:t>
                </a:r>
                <a:r>
                  <a:rPr lang="nl-NL"/>
                  <a:t> </a:t>
                </a:r>
                <a:r>
                  <a:rPr lang="nl-NL" err="1"/>
                  <a:t>effective</a:t>
                </a:r>
                <a:r>
                  <a:rPr lang="nl-NL"/>
                  <a:t> outdoor </a:t>
                </a:r>
                <a:r>
                  <a:rPr lang="nl-NL" err="1"/>
                  <a:t>temperature</a:t>
                </a:r>
                <a:r>
                  <a:rPr lang="nl-NL"/>
                  <a:t> at time t</a:t>
                </a:r>
                <a:endParaRPr lang="nl-NL" baseline="-25000">
                  <a:solidFill>
                    <a:schemeClr val="bg1">
                      <a:lumMod val="50000"/>
                    </a:schemeClr>
                  </a:solidFill>
                </a:endParaRPr>
              </a:p>
              <a:p>
                <a:pPr lvl="1">
                  <a:lnSpc>
                    <a:spcPct val="120000"/>
                  </a:lnSpc>
                </a:pPr>
                <a:r>
                  <a:rPr lang="nl-NL"/>
                  <a:t>(5) </a:t>
                </a:r>
                <a14:m>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b="0" i="1" smtClean="0">
                            <a:latin typeface="Cambria Math" panose="02040503050406030204" pitchFamily="18" charset="0"/>
                          </a:rPr>
                          <m:t>𝑑𝑖𝑓𝑓</m:t>
                        </m:r>
                        <m:r>
                          <a:rPr lang="nl-NL" i="1">
                            <a:latin typeface="Cambria Math" panose="02040503050406030204" pitchFamily="18" charset="0"/>
                          </a:rPr>
                          <m:t>;</m:t>
                        </m:r>
                        <m:r>
                          <a:rPr lang="nl-NL" i="1">
                            <a:latin typeface="Cambria Math" panose="02040503050406030204" pitchFamily="18" charset="0"/>
                          </a:rPr>
                          <m:t>𝑒𝑓𝑓</m:t>
                        </m:r>
                        <m:r>
                          <a:rPr lang="nl-NL" b="0" i="1" smtClean="0">
                            <a:latin typeface="Cambria Math" panose="02040503050406030204" pitchFamily="18" charset="0"/>
                          </a:rPr>
                          <m:t>;</m:t>
                        </m:r>
                        <m:r>
                          <a:rPr lang="nl-NL" b="0" i="1" smtClean="0">
                            <a:latin typeface="Cambria Math" panose="02040503050406030204" pitchFamily="18" charset="0"/>
                          </a:rPr>
                          <m:t>𝑡</m:t>
                        </m:r>
                      </m:sub>
                    </m:sSub>
                    <m:d>
                      <m:dPr>
                        <m:begChr m:val="["/>
                        <m:endChr m:val="]"/>
                        <m:ctrlPr>
                          <a:rPr lang="nl-NL" b="0"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𝐾</m:t>
                        </m:r>
                      </m:e>
                    </m:d>
                    <m:r>
                      <a:rPr lang="nl-NL" b="0" i="1" smtClean="0">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𝑡</m:t>
                        </m:r>
                      </m:sub>
                    </m:sSub>
                    <m:sSub>
                      <m:sSubPr>
                        <m:ctrlPr>
                          <a:rPr lang="pt-BR" i="1">
                            <a:latin typeface="Cambria Math" panose="02040503050406030204" pitchFamily="18" charset="0"/>
                          </a:rPr>
                        </m:ctrlPr>
                      </m:sSubPr>
                      <m:e>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r>
                          <a:rPr lang="nl-NL" i="1">
                            <a:latin typeface="Cambria Math" panose="02040503050406030204" pitchFamily="18" charset="0"/>
                          </a:rPr>
                          <m:t>−</m:t>
                        </m:r>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d>
                      <m:dPr>
                        <m:begChr m:val="["/>
                        <m:endChr m:val="]"/>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oMath>
                </a14:m>
                <a:r>
                  <a:rPr lang="nl-NL" b="0"/>
                  <a:t>, </a:t>
                </a:r>
                <a:r>
                  <a:rPr lang="nl-NL" err="1"/>
                  <a:t>the</a:t>
                </a:r>
                <a:r>
                  <a:rPr lang="nl-NL"/>
                  <a:t> </a:t>
                </a:r>
                <a:r>
                  <a:rPr lang="nl-NL" err="1"/>
                  <a:t>effective</a:t>
                </a:r>
                <a:r>
                  <a:rPr lang="nl-NL"/>
                  <a:t> </a:t>
                </a:r>
                <a:r>
                  <a:rPr lang="nl-NL" err="1"/>
                  <a:t>temperature</a:t>
                </a:r>
                <a:r>
                  <a:rPr lang="nl-NL"/>
                  <a:t> </a:t>
                </a:r>
                <a:r>
                  <a:rPr lang="nl-NL" err="1"/>
                  <a:t>difference</a:t>
                </a:r>
                <a:r>
                  <a:rPr lang="nl-NL"/>
                  <a:t> at time t</a:t>
                </a:r>
              </a:p>
              <a:p>
                <a:pPr lvl="1">
                  <a:lnSpc>
                    <a:spcPct val="120000"/>
                  </a:lnSpc>
                </a:pPr>
                <a:r>
                  <a:rPr lang="el-GR"/>
                  <a:t>τ</a:t>
                </a:r>
                <a:r>
                  <a:rPr lang="nl-NL" baseline="-25000" err="1"/>
                  <a:t>eff</a:t>
                </a:r>
                <a:r>
                  <a:rPr lang="nl-NL"/>
                  <a:t> of </a:t>
                </a:r>
                <a:r>
                  <a:rPr lang="nl-NL" err="1"/>
                  <a:t>each</a:t>
                </a:r>
                <a:r>
                  <a:rPr lang="nl-NL"/>
                  <a:t> </a:t>
                </a:r>
                <a:r>
                  <a:rPr lang="nl-NL" err="1"/>
                  <a:t>filtered</a:t>
                </a:r>
                <a:r>
                  <a:rPr lang="nl-NL"/>
                  <a:t> </a:t>
                </a:r>
                <a:r>
                  <a:rPr lang="nl-NL" err="1"/>
                  <a:t>contiguous</a:t>
                </a:r>
                <a:r>
                  <a:rPr lang="nl-NL"/>
                  <a:t> </a:t>
                </a:r>
                <a:r>
                  <a:rPr lang="nl-NL" err="1"/>
                  <a:t>period</a:t>
                </a:r>
                <a:r>
                  <a:rPr lang="nl-NL"/>
                  <a:t> as:</a:t>
                </a:r>
                <a14:m>
                  <m:oMath xmlns:m="http://schemas.openxmlformats.org/officeDocument/2006/math">
                    <m:r>
                      <a:rPr lang="nl-NL" b="0" i="0" dirty="0" smtClean="0">
                        <a:solidFill>
                          <a:schemeClr val="tx1"/>
                        </a:solidFill>
                        <a:latin typeface="Cambria Math" panose="02040503050406030204" pitchFamily="18" charset="0"/>
                        <a:ea typeface="Cambria Math" panose="02040503050406030204" pitchFamily="18" charset="0"/>
                      </a:rPr>
                      <m:t> </m:t>
                    </m:r>
                    <m:sSub>
                      <m:sSubPr>
                        <m:ctrlPr>
                          <a:rPr lang="nl-NL" i="1" dirty="0" smtClean="0">
                            <a:solidFill>
                              <a:schemeClr val="tx1"/>
                            </a:solidFill>
                            <a:latin typeface="Cambria Math" panose="02040503050406030204" pitchFamily="18" charset="0"/>
                            <a:ea typeface="Cambria Math" panose="02040503050406030204" pitchFamily="18" charset="0"/>
                          </a:rPr>
                        </m:ctrlPr>
                      </m:sSubPr>
                      <m:e>
                        <m:r>
                          <a:rPr lang="pt-BR" i="1" dirty="0">
                            <a:solidFill>
                              <a:schemeClr val="tx1"/>
                            </a:solidFill>
                            <a:latin typeface="Cambria Math" panose="02040503050406030204" pitchFamily="18" charset="0"/>
                          </a:rPr>
                          <m:t>𝜏</m:t>
                        </m:r>
                      </m:e>
                      <m:sub>
                        <m:r>
                          <a:rPr lang="nl-NL" b="0" i="1" dirty="0" smtClean="0">
                            <a:solidFill>
                              <a:schemeClr val="tx1"/>
                            </a:solidFill>
                            <a:latin typeface="Cambria Math" panose="02040503050406030204" pitchFamily="18" charset="0"/>
                            <a:ea typeface="Cambria Math" panose="02040503050406030204" pitchFamily="18" charset="0"/>
                          </a:rPr>
                          <m:t>𝑒𝑓𝑓</m:t>
                        </m:r>
                      </m:sub>
                    </m:sSub>
                    <m:d>
                      <m:dPr>
                        <m:begChr m:val="["/>
                        <m:endChr m:val="]"/>
                        <m:ctrlPr>
                          <a:rPr lang="nl-NL" i="1" dirty="0" smtClean="0">
                            <a:solidFill>
                              <a:schemeClr val="tx1"/>
                            </a:solidFill>
                            <a:latin typeface="Cambria Math" panose="02040503050406030204" pitchFamily="18" charset="0"/>
                            <a:ea typeface="Cambria Math" panose="02040503050406030204" pitchFamily="18" charset="0"/>
                          </a:rPr>
                        </m:ctrlPr>
                      </m:dPr>
                      <m:e>
                        <m:r>
                          <a:rPr lang="nl-NL" b="0" i="1" dirty="0" smtClean="0">
                            <a:solidFill>
                              <a:schemeClr val="tx1"/>
                            </a:solidFill>
                            <a:latin typeface="Cambria Math" panose="02040503050406030204" pitchFamily="18" charset="0"/>
                            <a:ea typeface="Cambria Math" panose="02040503050406030204" pitchFamily="18" charset="0"/>
                          </a:rPr>
                          <m:t>𝑠</m:t>
                        </m:r>
                      </m:e>
                    </m:d>
                    <m:r>
                      <a:rPr lang="nl-NL" b="0" i="1" dirty="0" smtClean="0">
                        <a:solidFill>
                          <a:schemeClr val="tx1"/>
                        </a:solidFill>
                        <a:latin typeface="Cambria Math" panose="02040503050406030204" pitchFamily="18" charset="0"/>
                        <a:ea typeface="Cambria Math" panose="02040503050406030204" pitchFamily="18" charset="0"/>
                      </a:rPr>
                      <m:t>=</m:t>
                    </m:r>
                    <m:f>
                      <m:fPr>
                        <m:ctrlPr>
                          <a:rPr lang="nl-NL" i="1">
                            <a:solidFill>
                              <a:schemeClr val="tx1"/>
                            </a:solidFill>
                            <a:latin typeface="Cambria Math" panose="02040503050406030204" pitchFamily="18" charset="0"/>
                          </a:rPr>
                        </m:ctrlPr>
                      </m:fPr>
                      <m:num>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𝑡</m:t>
                            </m:r>
                          </m:e>
                          <m:sub>
                            <m:r>
                              <a:rPr lang="nl-NL" i="1">
                                <a:solidFill>
                                  <a:schemeClr val="tx1"/>
                                </a:solidFill>
                                <a:latin typeface="Cambria Math" panose="02040503050406030204" pitchFamily="18" charset="0"/>
                              </a:rPr>
                              <m:t>𝑒𝑛𝑑</m:t>
                            </m:r>
                          </m:sub>
                        </m:sSub>
                        <m:r>
                          <a:rPr lang="nl-NL" b="0" i="1" smtClean="0">
                            <a:solidFill>
                              <a:schemeClr val="tx1"/>
                            </a:solidFill>
                            <a:latin typeface="Cambria Math" panose="02040503050406030204" pitchFamily="18" charset="0"/>
                          </a:rPr>
                          <m:t> </m:t>
                        </m:r>
                        <m:d>
                          <m:dPr>
                            <m:begChr m:val="["/>
                            <m:endChr m:val="]"/>
                            <m:ctrlPr>
                              <a:rPr lang="nl-NL" b="0"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𝑠</m:t>
                            </m:r>
                          </m:e>
                        </m:d>
                        <m:r>
                          <a:rPr lang="nl-NL" b="0" i="1" smtClean="0">
                            <a:solidFill>
                              <a:schemeClr val="bg1">
                                <a:lumMod val="50000"/>
                              </a:schemeClr>
                            </a:solidFill>
                            <a:latin typeface="Cambria Math" panose="02040503050406030204" pitchFamily="18" charset="0"/>
                          </a:rPr>
                          <m:t> </m:t>
                        </m:r>
                        <m:r>
                          <a:rPr lang="nl-NL" i="1">
                            <a:solidFill>
                              <a:schemeClr val="tx1"/>
                            </a:solidFill>
                            <a:latin typeface="Cambria Math" panose="02040503050406030204" pitchFamily="18" charset="0"/>
                          </a:rPr>
                          <m:t>−</m:t>
                        </m:r>
                        <m:r>
                          <a:rPr lang="nl-NL" b="0" i="1" smtClean="0">
                            <a:solidFill>
                              <a:schemeClr val="tx1"/>
                            </a:solidFill>
                            <a:latin typeface="Cambria Math" panose="02040503050406030204" pitchFamily="18" charset="0"/>
                          </a:rPr>
                          <m:t> </m:t>
                        </m:r>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𝑡</m:t>
                            </m:r>
                          </m:e>
                          <m:sub>
                            <m:r>
                              <a:rPr lang="nl-NL" i="1">
                                <a:solidFill>
                                  <a:schemeClr val="tx1"/>
                                </a:solidFill>
                                <a:latin typeface="Cambria Math" panose="02040503050406030204" pitchFamily="18" charset="0"/>
                              </a:rPr>
                              <m:t>𝑠𝑡𝑎𝑟𝑡</m:t>
                            </m:r>
                          </m:sub>
                        </m:sSub>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𝑠</m:t>
                        </m:r>
                        <m:r>
                          <a:rPr lang="nl-NL" b="0" i="1" smtClean="0">
                            <a:solidFill>
                              <a:schemeClr val="bg1">
                                <a:lumMod val="50000"/>
                              </a:schemeClr>
                            </a:solidFill>
                            <a:latin typeface="Cambria Math" panose="02040503050406030204" pitchFamily="18" charset="0"/>
                          </a:rPr>
                          <m:t>]</m:t>
                        </m:r>
                      </m:num>
                      <m:den>
                        <m:func>
                          <m:funcPr>
                            <m:ctrlPr>
                              <a:rPr lang="nl-NL" i="1">
                                <a:solidFill>
                                  <a:schemeClr val="tx1"/>
                                </a:solidFill>
                                <a:latin typeface="Cambria Math" panose="02040503050406030204" pitchFamily="18" charset="0"/>
                              </a:rPr>
                            </m:ctrlPr>
                          </m:funcPr>
                          <m:fName>
                            <m:r>
                              <a:rPr lang="nl-NL" i="1">
                                <a:solidFill>
                                  <a:schemeClr val="tx1"/>
                                </a:solidFill>
                                <a:latin typeface="Cambria Math" panose="02040503050406030204" pitchFamily="18" charset="0"/>
                              </a:rPr>
                              <m:t>𝑙𝑛</m:t>
                            </m:r>
                          </m:fName>
                          <m:e>
                            <m:d>
                              <m:dPr>
                                <m:ctrlPr>
                                  <a:rPr lang="nl-NL" i="1">
                                    <a:solidFill>
                                      <a:schemeClr val="tx1"/>
                                    </a:solidFill>
                                    <a:latin typeface="Cambria Math" panose="02040503050406030204" pitchFamily="18" charset="0"/>
                                  </a:rPr>
                                </m:ctrlPr>
                              </m:dPr>
                              <m:e>
                                <m:f>
                                  <m:fPr>
                                    <m:ctrlPr>
                                      <a:rPr lang="nl-NL" i="1">
                                        <a:solidFill>
                                          <a:schemeClr val="tx1"/>
                                        </a:solidFill>
                                        <a:latin typeface="Cambria Math" panose="02040503050406030204" pitchFamily="18" charset="0"/>
                                      </a:rPr>
                                    </m:ctrlPr>
                                  </m:fPr>
                                  <m:num>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𝑇</m:t>
                                        </m:r>
                                      </m:e>
                                      <m:sub>
                                        <m:r>
                                          <a:rPr lang="nl-NL" b="0" i="1" smtClean="0">
                                            <a:solidFill>
                                              <a:schemeClr val="tx1"/>
                                            </a:solidFill>
                                            <a:latin typeface="Cambria Math" panose="02040503050406030204" pitchFamily="18" charset="0"/>
                                          </a:rPr>
                                          <m:t>𝑑𝑖𝑓𝑓</m:t>
                                        </m:r>
                                        <m:r>
                                          <a:rPr lang="nl-NL" i="1">
                                            <a:solidFill>
                                              <a:schemeClr val="tx1"/>
                                            </a:solidFill>
                                            <a:latin typeface="Cambria Math" panose="02040503050406030204" pitchFamily="18" charset="0"/>
                                          </a:rPr>
                                          <m:t>;</m:t>
                                        </m:r>
                                        <m:r>
                                          <a:rPr lang="nl-NL" i="1">
                                            <a:solidFill>
                                              <a:schemeClr val="tx1"/>
                                            </a:solidFill>
                                            <a:latin typeface="Cambria Math" panose="02040503050406030204" pitchFamily="18" charset="0"/>
                                          </a:rPr>
                                          <m:t>𝑒𝑓𝑓</m:t>
                                        </m:r>
                                        <m:r>
                                          <a:rPr lang="nl-NL" b="0" i="1" smtClean="0">
                                            <a:solidFill>
                                              <a:schemeClr val="tx1"/>
                                            </a:solidFill>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𝑡</m:t>
                                            </m:r>
                                          </m:e>
                                          <m:sub>
                                            <m:r>
                                              <a:rPr lang="nl-NL" i="1">
                                                <a:latin typeface="Cambria Math" panose="02040503050406030204" pitchFamily="18" charset="0"/>
                                              </a:rPr>
                                              <m:t>𝑠𝑡𝑎𝑟𝑡</m:t>
                                            </m:r>
                                          </m:sub>
                                        </m:sSub>
                                      </m:sub>
                                    </m:sSub>
                                    <m:r>
                                      <a:rPr lang="nl-NL" b="0" i="1" smtClean="0">
                                        <a:solidFill>
                                          <a:schemeClr val="tx1"/>
                                        </a:solidFill>
                                        <a:latin typeface="Cambria Math" panose="02040503050406030204" pitchFamily="18" charset="0"/>
                                      </a:rPr>
                                      <m:t> </m:t>
                                    </m:r>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𝐾</m:t>
                                    </m:r>
                                    <m:r>
                                      <a:rPr lang="nl-NL" b="0" i="1" smtClean="0">
                                        <a:solidFill>
                                          <a:schemeClr val="bg1">
                                            <a:lumMod val="50000"/>
                                          </a:schemeClr>
                                        </a:solidFill>
                                        <a:latin typeface="Cambria Math" panose="02040503050406030204" pitchFamily="18" charset="0"/>
                                      </a:rPr>
                                      <m:t>]</m:t>
                                    </m:r>
                                  </m:num>
                                  <m:den>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𝑇</m:t>
                                        </m:r>
                                      </m:e>
                                      <m:sub>
                                        <m:r>
                                          <a:rPr lang="nl-NL" b="0" i="1" smtClean="0">
                                            <a:solidFill>
                                              <a:schemeClr val="tx1"/>
                                            </a:solidFill>
                                            <a:latin typeface="Cambria Math" panose="02040503050406030204" pitchFamily="18" charset="0"/>
                                          </a:rPr>
                                          <m:t>𝑑𝑖𝑓𝑓</m:t>
                                        </m:r>
                                        <m:r>
                                          <a:rPr lang="nl-NL" i="1">
                                            <a:solidFill>
                                              <a:schemeClr val="tx1"/>
                                            </a:solidFill>
                                            <a:latin typeface="Cambria Math" panose="02040503050406030204" pitchFamily="18" charset="0"/>
                                          </a:rPr>
                                          <m:t>;</m:t>
                                        </m:r>
                                        <m:r>
                                          <a:rPr lang="nl-NL" i="1">
                                            <a:solidFill>
                                              <a:schemeClr val="tx1"/>
                                            </a:solidFill>
                                            <a:latin typeface="Cambria Math" panose="02040503050406030204" pitchFamily="18" charset="0"/>
                                          </a:rPr>
                                          <m:t>𝑒𝑓𝑓</m:t>
                                        </m:r>
                                        <m:r>
                                          <a:rPr lang="nl-NL" b="0" i="1" smtClean="0">
                                            <a:solidFill>
                                              <a:schemeClr val="tx1"/>
                                            </a:solidFill>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𝑡</m:t>
                                            </m:r>
                                          </m:e>
                                          <m:sub>
                                            <m:r>
                                              <a:rPr lang="nl-NL" i="1">
                                                <a:latin typeface="Cambria Math" panose="02040503050406030204" pitchFamily="18" charset="0"/>
                                              </a:rPr>
                                              <m:t>𝑒𝑛𝑑</m:t>
                                            </m:r>
                                          </m:sub>
                                        </m:sSub>
                                      </m:sub>
                                    </m:sSub>
                                    <m:r>
                                      <a:rPr lang="nl-NL" b="0" i="1" smtClean="0">
                                        <a:solidFill>
                                          <a:schemeClr val="tx1"/>
                                        </a:solidFill>
                                        <a:latin typeface="Cambria Math" panose="02040503050406030204" pitchFamily="18" charset="0"/>
                                      </a:rPr>
                                      <m:t> </m:t>
                                    </m:r>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𝐾</m:t>
                                    </m:r>
                                    <m:r>
                                      <a:rPr lang="nl-NL" b="0" i="1" smtClean="0">
                                        <a:solidFill>
                                          <a:schemeClr val="bg1">
                                            <a:lumMod val="50000"/>
                                          </a:schemeClr>
                                        </a:solidFill>
                                        <a:latin typeface="Cambria Math" panose="02040503050406030204" pitchFamily="18" charset="0"/>
                                      </a:rPr>
                                      <m:t>]</m:t>
                                    </m:r>
                                  </m:den>
                                </m:f>
                              </m:e>
                            </m:d>
                          </m:e>
                        </m:func>
                      </m:den>
                    </m:f>
                  </m:oMath>
                </a14:m>
                <a:endParaRPr lang="nl-NL">
                  <a:solidFill>
                    <a:schemeClr val="tx1"/>
                  </a:solidFill>
                </a:endParaRPr>
              </a:p>
              <a:p>
                <a:pPr lvl="1">
                  <a:lnSpc>
                    <a:spcPct val="120000"/>
                  </a:lnSpc>
                </a:pPr>
                <a:r>
                  <a:rPr lang="nl-NL" err="1"/>
                  <a:t>duration-weighted</a:t>
                </a:r>
                <a:r>
                  <a:rPr lang="nl-NL"/>
                  <a:t> </a:t>
                </a:r>
                <a:r>
                  <a:rPr lang="nl-NL" err="1"/>
                  <a:t>average</a:t>
                </a:r>
                <a:r>
                  <a:rPr lang="nl-NL"/>
                  <a:t> of </a:t>
                </a:r>
                <a:r>
                  <a:rPr lang="el-GR"/>
                  <a:t>τ</a:t>
                </a:r>
                <a:r>
                  <a:rPr lang="nl-NL" baseline="-25000" err="1"/>
                  <a:t>eff</a:t>
                </a:r>
                <a:r>
                  <a:rPr lang="nl-NL"/>
                  <a:t> of </a:t>
                </a:r>
                <a:r>
                  <a:rPr lang="nl-NL" err="1"/>
                  <a:t>all</a:t>
                </a:r>
                <a:r>
                  <a:rPr lang="nl-NL"/>
                  <a:t> </a:t>
                </a:r>
                <a:r>
                  <a:rPr lang="nl-NL" err="1"/>
                  <a:t>filtered</a:t>
                </a:r>
                <a:r>
                  <a:rPr lang="nl-NL"/>
                  <a:t> </a:t>
                </a:r>
                <a:r>
                  <a:rPr lang="nl-NL" err="1"/>
                  <a:t>contiguous</a:t>
                </a:r>
                <a:r>
                  <a:rPr lang="nl-NL"/>
                  <a:t> </a:t>
                </a:r>
                <a:r>
                  <a:rPr lang="nl-NL" err="1"/>
                  <a:t>periods</a:t>
                </a:r>
                <a:r>
                  <a:rPr lang="nl-NL"/>
                  <a:t> </a:t>
                </a:r>
              </a:p>
              <a:p>
                <a:pPr lvl="1">
                  <a:lnSpc>
                    <a:spcPct val="120000"/>
                  </a:lnSpc>
                </a:pPr>
                <a:endParaRPr lang="nl-NL">
                  <a:solidFill>
                    <a:schemeClr val="tx1"/>
                  </a:solidFill>
                </a:endParaRP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966122" y="4292876"/>
                <a:ext cx="21008156" cy="7334275"/>
              </a:xfrm>
              <a:blipFill>
                <a:blip r:embed="rId3"/>
                <a:stretch>
                  <a:fillRect l="-493" t="-831" b="-1164"/>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1a. </a:t>
            </a:r>
            <a:r>
              <a:rPr lang="nl-NL" sz="7200" err="1"/>
              <a:t>Calculate</a:t>
            </a:r>
            <a:r>
              <a:rPr lang="nl-NL" sz="7200"/>
              <a:t> </a:t>
            </a:r>
            <a:r>
              <a:rPr lang="nl-NL" sz="7200" err="1"/>
              <a:t>thermal</a:t>
            </a:r>
            <a:r>
              <a:rPr lang="nl-NL" sz="7200"/>
              <a:t> </a:t>
            </a:r>
            <a:r>
              <a:rPr lang="nl-NL" sz="7200" err="1"/>
              <a:t>inertia</a:t>
            </a:r>
            <a:r>
              <a:rPr lang="nl-NL" sz="7200"/>
              <a:t> </a:t>
            </a:r>
            <a:r>
              <a:rPr lang="el-GR" sz="7200">
                <a:solidFill>
                  <a:srgbClr val="B1D249"/>
                </a:solidFill>
              </a:rPr>
              <a:t>τ</a:t>
            </a:r>
            <a:r>
              <a:rPr lang="nl-NL" sz="7200" baseline="-25000" err="1">
                <a:solidFill>
                  <a:srgbClr val="B1D249"/>
                </a:solidFill>
              </a:rPr>
              <a:t>eff</a:t>
            </a:r>
            <a:r>
              <a:rPr lang="nl-NL" sz="7200">
                <a:solidFill>
                  <a:srgbClr val="B1D249"/>
                </a:solidFill>
              </a:rPr>
              <a:t> </a:t>
            </a:r>
            <a:r>
              <a:rPr lang="nl-NL" sz="7200">
                <a:solidFill>
                  <a:schemeClr val="bg1">
                    <a:lumMod val="50000"/>
                  </a:schemeClr>
                </a:solidFill>
              </a:rPr>
              <a:t>[s]</a:t>
            </a:r>
            <a:r>
              <a:rPr lang="nl-NL" sz="7200"/>
              <a:t> </a:t>
            </a:r>
            <a:r>
              <a:rPr lang="nl-NL" sz="7200" err="1"/>
              <a:t>from</a:t>
            </a:r>
            <a:r>
              <a:rPr lang="nl-NL" sz="7200"/>
              <a:t> 0-4 AM</a:t>
            </a:r>
            <a:endParaRPr lang="nl-NL"/>
          </a:p>
        </p:txBody>
      </p:sp>
    </p:spTree>
    <p:extLst>
      <p:ext uri="{BB962C8B-B14F-4D97-AF65-F5344CB8AC3E}">
        <p14:creationId xmlns:p14="http://schemas.microsoft.com/office/powerpoint/2010/main" val="353828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a:xfrm>
            <a:off x="1231200" y="4365523"/>
            <a:ext cx="21740312" cy="6854671"/>
          </a:xfrm>
        </p:spPr>
        <p:txBody>
          <a:bodyPr>
            <a:normAutofit fontScale="47500" lnSpcReduction="20000"/>
          </a:bodyPr>
          <a:lstStyle/>
          <a:p>
            <a:pPr>
              <a:lnSpc>
                <a:spcPct val="120000"/>
              </a:lnSpc>
            </a:pPr>
            <a:r>
              <a:rPr lang="nl-NL" sz="7600" b="1"/>
              <a:t>Building </a:t>
            </a:r>
            <a:r>
              <a:rPr lang="nl-NL" sz="7600" b="1" err="1"/>
              <a:t>interventions</a:t>
            </a:r>
            <a:br>
              <a:rPr lang="nl-NL" sz="7600"/>
            </a:br>
            <a:r>
              <a:rPr lang="nl-NL" sz="6700" i="1" err="1"/>
              <a:t>isolation</a:t>
            </a:r>
            <a:r>
              <a:rPr lang="nl-NL" sz="6700" i="1"/>
              <a:t>, crack </a:t>
            </a:r>
            <a:r>
              <a:rPr lang="nl-NL" sz="6700" i="1" err="1"/>
              <a:t>sealing</a:t>
            </a:r>
            <a:r>
              <a:rPr lang="nl-NL" sz="6700" i="1"/>
              <a:t>, HR++ </a:t>
            </a:r>
            <a:r>
              <a:rPr lang="nl-NL" sz="6700" i="1" err="1"/>
              <a:t>glass</a:t>
            </a:r>
            <a:r>
              <a:rPr lang="nl-NL" sz="6700" i="1"/>
              <a:t>, …</a:t>
            </a:r>
          </a:p>
          <a:p>
            <a:pPr>
              <a:lnSpc>
                <a:spcPct val="120000"/>
              </a:lnSpc>
            </a:pPr>
            <a:r>
              <a:rPr lang="nl-NL" sz="7600" b="1"/>
              <a:t>Installation </a:t>
            </a:r>
            <a:r>
              <a:rPr lang="nl-NL" sz="7600" b="1" err="1"/>
              <a:t>interventions</a:t>
            </a:r>
            <a:endParaRPr lang="nl-NL" sz="7600" b="1"/>
          </a:p>
          <a:p>
            <a:pPr lvl="1">
              <a:lnSpc>
                <a:spcPct val="120000"/>
              </a:lnSpc>
            </a:pPr>
            <a:r>
              <a:rPr lang="nl-NL" sz="6700" b="1"/>
              <a:t>Installation: hardware</a:t>
            </a:r>
            <a:br>
              <a:rPr lang="nl-NL" sz="6700" b="1"/>
            </a:br>
            <a:r>
              <a:rPr lang="nl-NL" sz="6700" i="1"/>
              <a:t>high efficiency boiler, heat recovery, (</a:t>
            </a:r>
            <a:r>
              <a:rPr lang="nl-NL" sz="6700" i="1" err="1"/>
              <a:t>hybrid</a:t>
            </a:r>
            <a:r>
              <a:rPr lang="nl-NL" sz="6700" i="1"/>
              <a:t>) heat pump, district </a:t>
            </a:r>
            <a:r>
              <a:rPr lang="nl-NL" sz="6700" i="1" err="1"/>
              <a:t>heating</a:t>
            </a:r>
            <a:r>
              <a:rPr lang="nl-NL" sz="6700" i="1"/>
              <a:t>, biogas, </a:t>
            </a:r>
            <a:r>
              <a:rPr lang="nl-NL" sz="6700" i="1" err="1"/>
              <a:t>biomass</a:t>
            </a:r>
            <a:r>
              <a:rPr lang="nl-NL" sz="6700" i="1"/>
              <a:t>, </a:t>
            </a:r>
            <a:r>
              <a:rPr lang="nl-NL" sz="6700" i="1" err="1"/>
              <a:t>hydrogen</a:t>
            </a:r>
            <a:r>
              <a:rPr lang="nl-NL" sz="6700" i="1"/>
              <a:t>, </a:t>
            </a:r>
            <a:r>
              <a:rPr lang="nl-NL" sz="6700" i="1" err="1"/>
              <a:t>infrared</a:t>
            </a:r>
            <a:r>
              <a:rPr lang="nl-NL" sz="6700" i="1"/>
              <a:t>,…</a:t>
            </a:r>
          </a:p>
          <a:p>
            <a:pPr lvl="1">
              <a:lnSpc>
                <a:spcPct val="120000"/>
              </a:lnSpc>
            </a:pPr>
            <a:r>
              <a:rPr lang="nl-NL" sz="6700" b="1"/>
              <a:t>Installation: </a:t>
            </a:r>
            <a:r>
              <a:rPr lang="nl-NL" sz="6700" b="1" err="1"/>
              <a:t>settings</a:t>
            </a:r>
            <a:br>
              <a:rPr lang="nl-NL" sz="6700"/>
            </a:br>
            <a:r>
              <a:rPr lang="nl-NL" sz="6700" i="1" err="1"/>
              <a:t>night</a:t>
            </a:r>
            <a:r>
              <a:rPr lang="nl-NL" sz="6700" i="1"/>
              <a:t> </a:t>
            </a:r>
            <a:r>
              <a:rPr lang="nl-NL" sz="6700" i="1" err="1"/>
              <a:t>setback</a:t>
            </a:r>
            <a:r>
              <a:rPr lang="nl-NL" sz="6700" i="1"/>
              <a:t>, </a:t>
            </a:r>
            <a:r>
              <a:rPr lang="nl-NL" sz="6700" i="1" err="1"/>
              <a:t>day</a:t>
            </a:r>
            <a:r>
              <a:rPr lang="nl-NL" sz="6700" i="1"/>
              <a:t> </a:t>
            </a:r>
            <a:r>
              <a:rPr lang="nl-NL" sz="6700" i="1" err="1"/>
              <a:t>setback</a:t>
            </a:r>
            <a:r>
              <a:rPr lang="nl-NL" sz="6700" i="1"/>
              <a:t>, </a:t>
            </a:r>
            <a:r>
              <a:rPr lang="nl-NL" sz="6700" i="1" err="1"/>
              <a:t>hydronic</a:t>
            </a:r>
            <a:r>
              <a:rPr lang="nl-NL" sz="6700" i="1"/>
              <a:t> </a:t>
            </a:r>
            <a:r>
              <a:rPr lang="nl-NL" sz="6700" i="1" err="1"/>
              <a:t>balancing</a:t>
            </a:r>
            <a:r>
              <a:rPr lang="nl-NL" sz="6700" i="1"/>
              <a:t>, </a:t>
            </a:r>
            <a:r>
              <a:rPr lang="nl-NL" sz="6700" i="1" err="1"/>
              <a:t>supply</a:t>
            </a:r>
            <a:r>
              <a:rPr lang="nl-NL" sz="6700" i="1"/>
              <a:t> </a:t>
            </a:r>
            <a:r>
              <a:rPr lang="nl-NL" sz="6700" i="1" err="1"/>
              <a:t>temperature</a:t>
            </a:r>
            <a:r>
              <a:rPr lang="nl-NL" sz="6700" i="1"/>
              <a:t>, …</a:t>
            </a:r>
          </a:p>
          <a:p>
            <a:pPr>
              <a:lnSpc>
                <a:spcPct val="120000"/>
              </a:lnSpc>
            </a:pPr>
            <a:r>
              <a:rPr lang="nl-NL" sz="7600" b="1">
                <a:solidFill>
                  <a:schemeClr val="bg1">
                    <a:lumMod val="65000"/>
                  </a:schemeClr>
                </a:solidFill>
              </a:rPr>
              <a:t>Comfort </a:t>
            </a:r>
            <a:r>
              <a:rPr lang="nl-NL" sz="7600" b="1" err="1">
                <a:solidFill>
                  <a:schemeClr val="bg1">
                    <a:lumMod val="65000"/>
                  </a:schemeClr>
                </a:solidFill>
              </a:rPr>
              <a:t>interventions</a:t>
            </a:r>
            <a:br>
              <a:rPr lang="nl-NL" sz="7600">
                <a:solidFill>
                  <a:schemeClr val="bg1">
                    <a:lumMod val="65000"/>
                  </a:schemeClr>
                </a:solidFill>
              </a:rPr>
            </a:br>
            <a:r>
              <a:rPr lang="nl-NL" sz="6700" i="1">
                <a:solidFill>
                  <a:schemeClr val="bg1">
                    <a:lumMod val="65000"/>
                  </a:schemeClr>
                </a:solidFill>
              </a:rPr>
              <a:t>warm </a:t>
            </a:r>
            <a:r>
              <a:rPr lang="nl-NL" sz="6700" i="1" err="1">
                <a:solidFill>
                  <a:schemeClr val="bg1">
                    <a:lumMod val="65000"/>
                  </a:schemeClr>
                </a:solidFill>
              </a:rPr>
              <a:t>clothing</a:t>
            </a:r>
            <a:r>
              <a:rPr lang="nl-NL" sz="6700" i="1">
                <a:solidFill>
                  <a:schemeClr val="bg1">
                    <a:lumMod val="65000"/>
                  </a:schemeClr>
                </a:solidFill>
              </a:rPr>
              <a:t>?, get </a:t>
            </a:r>
            <a:r>
              <a:rPr lang="nl-NL" sz="6700" i="1" err="1">
                <a:solidFill>
                  <a:schemeClr val="bg1">
                    <a:lumMod val="65000"/>
                  </a:schemeClr>
                </a:solidFill>
              </a:rPr>
              <a:t>used</a:t>
            </a:r>
            <a:r>
              <a:rPr lang="nl-NL" sz="6700" i="1">
                <a:solidFill>
                  <a:schemeClr val="bg1">
                    <a:lumMod val="65000"/>
                  </a:schemeClr>
                </a:solidFill>
              </a:rPr>
              <a:t> </a:t>
            </a:r>
            <a:r>
              <a:rPr lang="nl-NL" sz="6700" i="1" err="1">
                <a:solidFill>
                  <a:schemeClr val="bg1">
                    <a:lumMod val="65000"/>
                  </a:schemeClr>
                </a:solidFill>
              </a:rPr>
              <a:t>to</a:t>
            </a:r>
            <a:r>
              <a:rPr lang="nl-NL" sz="6700" i="1">
                <a:solidFill>
                  <a:schemeClr val="bg1">
                    <a:lumMod val="65000"/>
                  </a:schemeClr>
                </a:solidFill>
              </a:rPr>
              <a:t> </a:t>
            </a:r>
            <a:r>
              <a:rPr lang="nl-NL" sz="6700" i="1" err="1">
                <a:solidFill>
                  <a:schemeClr val="bg1">
                    <a:lumMod val="65000"/>
                  </a:schemeClr>
                </a:solidFill>
              </a:rPr>
              <a:t>lower</a:t>
            </a:r>
            <a:r>
              <a:rPr lang="nl-NL" sz="6700" i="1">
                <a:solidFill>
                  <a:schemeClr val="bg1">
                    <a:lumMod val="65000"/>
                  </a:schemeClr>
                </a:solidFill>
              </a:rPr>
              <a:t> </a:t>
            </a:r>
            <a:r>
              <a:rPr lang="nl-NL" sz="6700" i="1" err="1">
                <a:solidFill>
                  <a:schemeClr val="bg1">
                    <a:lumMod val="65000"/>
                  </a:schemeClr>
                </a:solidFill>
              </a:rPr>
              <a:t>temperatures</a:t>
            </a:r>
            <a:r>
              <a:rPr lang="nl-NL" sz="6700" i="1">
                <a:solidFill>
                  <a:schemeClr val="bg1">
                    <a:lumMod val="65000"/>
                  </a:schemeClr>
                </a:solidFill>
              </a:rPr>
              <a:t>?, …</a:t>
            </a:r>
          </a:p>
          <a:p>
            <a:pPr>
              <a:lnSpc>
                <a:spcPct val="120000"/>
              </a:lnSpc>
            </a:pPr>
            <a:r>
              <a:rPr lang="nl-NL" sz="7600" b="1" err="1">
                <a:solidFill>
                  <a:schemeClr val="bg1">
                    <a:lumMod val="65000"/>
                  </a:schemeClr>
                </a:solidFill>
              </a:rPr>
              <a:t>Weather</a:t>
            </a:r>
            <a:br>
              <a:rPr lang="nl-NL" sz="7600">
                <a:solidFill>
                  <a:schemeClr val="bg1">
                    <a:lumMod val="65000"/>
                  </a:schemeClr>
                </a:solidFill>
              </a:rPr>
            </a:br>
            <a:r>
              <a:rPr lang="nl-NL" sz="6700" i="1" err="1">
                <a:solidFill>
                  <a:schemeClr val="bg1">
                    <a:lumMod val="65000"/>
                  </a:schemeClr>
                </a:solidFill>
              </a:rPr>
              <a:t>climate</a:t>
            </a:r>
            <a:r>
              <a:rPr lang="nl-NL" sz="6700" i="1">
                <a:solidFill>
                  <a:schemeClr val="bg1">
                    <a:lumMod val="65000"/>
                  </a:schemeClr>
                </a:solidFill>
              </a:rPr>
              <a:t> change?</a:t>
            </a:r>
          </a:p>
          <a:p>
            <a:pPr lvl="1"/>
            <a:endParaRPr lang="nl-NL"/>
          </a:p>
          <a:p>
            <a:pPr lvl="1"/>
            <a:endParaRPr lang="nl-NL"/>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err="1"/>
              <a:t>Introduction</a:t>
            </a:r>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2" y="2495806"/>
            <a:ext cx="21050686" cy="1309278"/>
          </a:xfrm>
        </p:spPr>
        <p:txBody>
          <a:bodyPr>
            <a:noAutofit/>
          </a:bodyPr>
          <a:lstStyle/>
          <a:p>
            <a:r>
              <a:rPr lang="nl-NL" sz="4800" err="1"/>
              <a:t>Some</a:t>
            </a:r>
            <a:r>
              <a:rPr lang="nl-NL" sz="4800"/>
              <a:t> </a:t>
            </a:r>
            <a:r>
              <a:rPr lang="nl-NL" sz="4800" err="1"/>
              <a:t>interventions</a:t>
            </a:r>
            <a:r>
              <a:rPr lang="nl-NL" sz="4800"/>
              <a:t> </a:t>
            </a:r>
            <a:r>
              <a:rPr lang="nl-NL" sz="4800" err="1"/>
              <a:t>to</a:t>
            </a:r>
            <a:r>
              <a:rPr lang="nl-NL" sz="4800"/>
              <a:t> </a:t>
            </a:r>
            <a:r>
              <a:rPr lang="nl-NL" sz="4800" err="1"/>
              <a:t>reduce</a:t>
            </a:r>
            <a:r>
              <a:rPr lang="nl-NL" sz="4800"/>
              <a:t> home </a:t>
            </a:r>
            <a:r>
              <a:rPr lang="nl-NL" sz="4800" err="1"/>
              <a:t>heating</a:t>
            </a:r>
            <a:r>
              <a:rPr lang="nl-NL" sz="4800"/>
              <a:t> CO</a:t>
            </a:r>
            <a:r>
              <a:rPr lang="nl-NL" sz="4800" baseline="-25000"/>
              <a:t>2</a:t>
            </a:r>
            <a:r>
              <a:rPr lang="nl-NL" sz="4800"/>
              <a:t>-emissions</a:t>
            </a:r>
          </a:p>
        </p:txBody>
      </p:sp>
      <p:grpSp>
        <p:nvGrpSpPr>
          <p:cNvPr id="5" name="Group 4">
            <a:extLst>
              <a:ext uri="{FF2B5EF4-FFF2-40B4-BE49-F238E27FC236}">
                <a16:creationId xmlns:a16="http://schemas.microsoft.com/office/drawing/2014/main" id="{8E76F92A-9BC7-478A-8465-622E19D8D4F3}"/>
              </a:ext>
            </a:extLst>
          </p:cNvPr>
          <p:cNvGrpSpPr/>
          <p:nvPr/>
        </p:nvGrpSpPr>
        <p:grpSpPr>
          <a:xfrm>
            <a:off x="798599" y="4474380"/>
            <a:ext cx="611170" cy="611170"/>
            <a:chOff x="13947677" y="717157"/>
            <a:chExt cx="2012395" cy="2012395"/>
          </a:xfrm>
        </p:grpSpPr>
        <p:sp>
          <p:nvSpPr>
            <p:cNvPr id="6" name="Oval 5">
              <a:extLst>
                <a:ext uri="{FF2B5EF4-FFF2-40B4-BE49-F238E27FC236}">
                  <a16:creationId xmlns:a16="http://schemas.microsoft.com/office/drawing/2014/main" id="{875858DB-7464-42BA-9F04-17CF8EF0D9E9}"/>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ECBA9480-373E-422B-8C19-A19609EA49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61576" y="976464"/>
              <a:ext cx="1493780" cy="1493780"/>
            </a:xfrm>
            <a:prstGeom prst="rect">
              <a:avLst/>
            </a:prstGeom>
          </p:spPr>
        </p:pic>
      </p:grpSp>
      <p:grpSp>
        <p:nvGrpSpPr>
          <p:cNvPr id="8" name="Group 7">
            <a:extLst>
              <a:ext uri="{FF2B5EF4-FFF2-40B4-BE49-F238E27FC236}">
                <a16:creationId xmlns:a16="http://schemas.microsoft.com/office/drawing/2014/main" id="{806D1EA0-6EA4-4411-A29A-FF693AA79426}"/>
              </a:ext>
            </a:extLst>
          </p:cNvPr>
          <p:cNvGrpSpPr/>
          <p:nvPr/>
        </p:nvGrpSpPr>
        <p:grpSpPr>
          <a:xfrm>
            <a:off x="927238" y="5773234"/>
            <a:ext cx="611170" cy="611170"/>
            <a:chOff x="13947677" y="717157"/>
            <a:chExt cx="2012395" cy="2012395"/>
          </a:xfrm>
        </p:grpSpPr>
        <p:sp>
          <p:nvSpPr>
            <p:cNvPr id="9" name="Oval 8">
              <a:extLst>
                <a:ext uri="{FF2B5EF4-FFF2-40B4-BE49-F238E27FC236}">
                  <a16:creationId xmlns:a16="http://schemas.microsoft.com/office/drawing/2014/main" id="{E1DB9CDC-BD16-4CFA-8131-882E98619590}"/>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78DA2BF-DAD2-4EE6-BFE1-BF6385B13E75}"/>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4261576" y="976464"/>
              <a:ext cx="1493780" cy="1493780"/>
            </a:xfrm>
            <a:prstGeom prst="rect">
              <a:avLst/>
            </a:prstGeom>
          </p:spPr>
        </p:pic>
      </p:grpSp>
      <p:grpSp>
        <p:nvGrpSpPr>
          <p:cNvPr id="17" name="Group 16">
            <a:extLst>
              <a:ext uri="{FF2B5EF4-FFF2-40B4-BE49-F238E27FC236}">
                <a16:creationId xmlns:a16="http://schemas.microsoft.com/office/drawing/2014/main" id="{BD8AE21E-0A39-4B5E-B38F-9AC3257F588F}"/>
              </a:ext>
            </a:extLst>
          </p:cNvPr>
          <p:cNvGrpSpPr/>
          <p:nvPr/>
        </p:nvGrpSpPr>
        <p:grpSpPr>
          <a:xfrm>
            <a:off x="920079" y="8588656"/>
            <a:ext cx="611170" cy="611170"/>
            <a:chOff x="920079" y="8729231"/>
            <a:chExt cx="611170" cy="611170"/>
          </a:xfrm>
        </p:grpSpPr>
        <p:sp>
          <p:nvSpPr>
            <p:cNvPr id="15" name="Oval 14">
              <a:extLst>
                <a:ext uri="{FF2B5EF4-FFF2-40B4-BE49-F238E27FC236}">
                  <a16:creationId xmlns:a16="http://schemas.microsoft.com/office/drawing/2014/main" id="{CC1B336F-0548-4384-8356-B3897F7B28EB}"/>
                </a:ext>
              </a:extLst>
            </p:cNvPr>
            <p:cNvSpPr/>
            <p:nvPr/>
          </p:nvSpPr>
          <p:spPr>
            <a:xfrm>
              <a:off x="920079" y="8729231"/>
              <a:ext cx="611170" cy="61117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CC38EB42-024B-495F-8D59-EABCBCE1C9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411" y="8807983"/>
              <a:ext cx="453665" cy="453665"/>
            </a:xfrm>
            <a:prstGeom prst="rect">
              <a:avLst/>
            </a:prstGeom>
          </p:spPr>
        </p:pic>
      </p:grpSp>
      <p:grpSp>
        <p:nvGrpSpPr>
          <p:cNvPr id="18" name="Group 17">
            <a:extLst>
              <a:ext uri="{FF2B5EF4-FFF2-40B4-BE49-F238E27FC236}">
                <a16:creationId xmlns:a16="http://schemas.microsoft.com/office/drawing/2014/main" id="{F3B97626-860E-4C0F-86D2-7E0A14EA3336}"/>
              </a:ext>
            </a:extLst>
          </p:cNvPr>
          <p:cNvGrpSpPr/>
          <p:nvPr/>
        </p:nvGrpSpPr>
        <p:grpSpPr>
          <a:xfrm>
            <a:off x="923361" y="9996366"/>
            <a:ext cx="611170" cy="611170"/>
            <a:chOff x="920079" y="8729231"/>
            <a:chExt cx="611170" cy="611170"/>
          </a:xfrm>
        </p:grpSpPr>
        <p:sp>
          <p:nvSpPr>
            <p:cNvPr id="19" name="Oval 18">
              <a:extLst>
                <a:ext uri="{FF2B5EF4-FFF2-40B4-BE49-F238E27FC236}">
                  <a16:creationId xmlns:a16="http://schemas.microsoft.com/office/drawing/2014/main" id="{9A551D67-E355-4BBE-99F1-0E9E6392B58D}"/>
                </a:ext>
              </a:extLst>
            </p:cNvPr>
            <p:cNvSpPr/>
            <p:nvPr/>
          </p:nvSpPr>
          <p:spPr>
            <a:xfrm>
              <a:off x="920079" y="8729231"/>
              <a:ext cx="611170" cy="61117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Graphic 19">
              <a:extLst>
                <a:ext uri="{FF2B5EF4-FFF2-40B4-BE49-F238E27FC236}">
                  <a16:creationId xmlns:a16="http://schemas.microsoft.com/office/drawing/2014/main" id="{E52495BA-77CE-4CC6-B4F1-D6D2903CD78A}"/>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15411" y="8807983"/>
              <a:ext cx="453665" cy="453665"/>
            </a:xfrm>
            <a:prstGeom prst="rect">
              <a:avLst/>
            </a:prstGeom>
          </p:spPr>
        </p:pic>
      </p:grpSp>
    </p:spTree>
    <p:extLst>
      <p:ext uri="{BB962C8B-B14F-4D97-AF65-F5344CB8AC3E}">
        <p14:creationId xmlns:p14="http://schemas.microsoft.com/office/powerpoint/2010/main" val="183517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fontScale="32500" lnSpcReduction="20000"/>
              </a:bodyPr>
              <a:lstStyle/>
              <a:p>
                <a:pPr>
                  <a:lnSpc>
                    <a:spcPct val="120000"/>
                  </a:lnSpc>
                </a:pPr>
                <a:r>
                  <a:rPr lang="nl-NL"/>
                  <a:t>Data (</a:t>
                </a:r>
                <a:r>
                  <a:rPr lang="nl-NL" err="1"/>
                  <a:t>observations</a:t>
                </a:r>
                <a:r>
                  <a:rPr lang="nl-NL"/>
                  <a:t>) </a:t>
                </a:r>
                <a:r>
                  <a:rPr lang="nl-NL" err="1"/>
                  <a:t>needed</a:t>
                </a:r>
                <a:endParaRPr lang="nl-NL"/>
              </a:p>
              <a:p>
                <a:pPr lvl="1">
                  <a:lnSpc>
                    <a:spcPct val="120000"/>
                  </a:lnSpc>
                </a:pPr>
                <a:r>
                  <a:rPr lang="nl-NL">
                    <a:solidFill>
                      <a:schemeClr val="accent5"/>
                    </a:solidFill>
                  </a:rPr>
                  <a:t>(6)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𝑖𝑛</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indoor </a:t>
                </a:r>
                <a:r>
                  <a:rPr lang="nl-NL" err="1">
                    <a:solidFill>
                      <a:schemeClr val="accent5"/>
                    </a:solidFill>
                  </a:rPr>
                  <a:t>temperature</a:t>
                </a:r>
                <a:r>
                  <a:rPr lang="nl-NL">
                    <a:solidFill>
                      <a:schemeClr val="accent5"/>
                    </a:solidFill>
                  </a:rPr>
                  <a:t> at time t, </a:t>
                </a:r>
                <a:r>
                  <a:rPr lang="nl-NL" err="1">
                    <a:solidFill>
                      <a:schemeClr val="accent5"/>
                    </a:solidFill>
                  </a:rPr>
                  <a:t>measured</a:t>
                </a:r>
                <a:r>
                  <a:rPr lang="nl-NL">
                    <a:solidFill>
                      <a:schemeClr val="accent5"/>
                    </a:solidFill>
                  </a:rPr>
                  <a:t> via </a:t>
                </a:r>
                <a:r>
                  <a:rPr lang="nl-NL" err="1">
                    <a:solidFill>
                      <a:schemeClr val="accent5"/>
                    </a:solidFill>
                  </a:rPr>
                  <a:t>an</a:t>
                </a:r>
                <a:r>
                  <a:rPr lang="nl-NL">
                    <a:solidFill>
                      <a:schemeClr val="accent5"/>
                    </a:solidFill>
                  </a:rPr>
                  <a:t> indoor </a:t>
                </a:r>
                <a:r>
                  <a:rPr lang="nl-NL" err="1">
                    <a:solidFill>
                      <a:schemeClr val="accent5"/>
                    </a:solidFill>
                  </a:rPr>
                  <a:t>temperature</a:t>
                </a:r>
                <a:r>
                  <a:rPr lang="nl-NL">
                    <a:solidFill>
                      <a:schemeClr val="accent5"/>
                    </a:solidFill>
                  </a:rPr>
                  <a:t> sensor</a:t>
                </a:r>
              </a:p>
              <a:p>
                <a:pPr lvl="1">
                  <a:lnSpc>
                    <a:spcPct val="120000"/>
                  </a:lnSpc>
                </a:pPr>
                <a:r>
                  <a:rPr lang="pt-BR">
                    <a:solidFill>
                      <a:schemeClr val="accent5"/>
                    </a:solidFill>
                  </a:rPr>
                  <a:t>(8)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𝑜𝑢𝑡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outdoor </a:t>
                </a:r>
                <a:r>
                  <a:rPr lang="nl-NL" err="1">
                    <a:solidFill>
                      <a:schemeClr val="accent5"/>
                    </a:solidFill>
                  </a:rPr>
                  <a:t>temperature</a:t>
                </a:r>
                <a:r>
                  <a:rPr lang="nl-NL">
                    <a:solidFill>
                      <a:schemeClr val="accent5"/>
                    </a:solidFill>
                  </a:rPr>
                  <a:t>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lvl="1">
                  <a:lnSpc>
                    <a:spcPct val="120000"/>
                  </a:lnSpc>
                </a:pPr>
                <a14:m>
                  <m:oMath xmlns:m="http://schemas.openxmlformats.org/officeDocument/2006/math">
                    <m:sSub>
                      <m:sSubPr>
                        <m:ctrlPr>
                          <a:rPr lang="pt-BR" i="1">
                            <a:solidFill>
                              <a:schemeClr val="accent5"/>
                            </a:solidFill>
                            <a:latin typeface="Cambria Math" panose="02040503050406030204" pitchFamily="18" charset="0"/>
                          </a:rPr>
                        </m:ctrlPr>
                      </m:sSubPr>
                      <m:e>
                        <m:d>
                          <m:dPr>
                            <m:ctrlPr>
                              <a:rPr lang="nl-NL" i="1">
                                <a:solidFill>
                                  <a:schemeClr val="accent5"/>
                                </a:solidFill>
                                <a:latin typeface="Cambria Math" panose="02040503050406030204" pitchFamily="18" charset="0"/>
                              </a:rPr>
                            </m:ctrlPr>
                          </m:dPr>
                          <m:e>
                            <m:r>
                              <a:rPr lang="nl-NL" i="1">
                                <a:solidFill>
                                  <a:schemeClr val="accent5"/>
                                </a:solidFill>
                                <a:latin typeface="Cambria Math" panose="02040503050406030204" pitchFamily="18" charset="0"/>
                              </a:rPr>
                              <m:t>9</m:t>
                            </m:r>
                          </m:e>
                        </m:d>
                        <m:r>
                          <a:rPr lang="nl-NL" i="1">
                            <a:solidFill>
                              <a:schemeClr val="accent5"/>
                            </a:solidFill>
                            <a:latin typeface="Cambria Math" panose="02040503050406030204" pitchFamily="18" charset="0"/>
                          </a:rPr>
                          <m:t> </m:t>
                        </m:r>
                        <m:r>
                          <a:rPr lang="nl-NL" i="1">
                            <a:solidFill>
                              <a:schemeClr val="accent5"/>
                            </a:solidFill>
                            <a:latin typeface="Cambria Math" panose="02040503050406030204" pitchFamily="18" charset="0"/>
                            <a:ea typeface="Cambria Math" panose="02040503050406030204" pitchFamily="18" charset="0"/>
                          </a:rPr>
                          <m:t>𝑈</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𝑠</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wind speed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lvl="1">
                  <a:lnSpc>
                    <a:spcPct val="120000"/>
                  </a:lnSpc>
                </a:pPr>
                <a:r>
                  <a:rPr lang="nl-NL">
                    <a:solidFill>
                      <a:schemeClr val="accent5"/>
                    </a:solidFill>
                  </a:rPr>
                  <a:t>(22)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𝐼</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𝑖𝑛𝑡𝑝</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𝑊</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baseline="30000">
                        <a:solidFill>
                          <a:schemeClr val="accent5"/>
                        </a:solidFill>
                        <a:latin typeface="Cambria Math" panose="02040503050406030204" pitchFamily="18" charset="0"/>
                      </a:rPr>
                      <m:t>2</m:t>
                    </m:r>
                    <m:r>
                      <a:rPr lang="nl-NL" i="1">
                        <a:solidFill>
                          <a:schemeClr val="accent5"/>
                        </a:solidFill>
                        <a:latin typeface="Cambria Math" panose="02040503050406030204" pitchFamily="18" charset="0"/>
                      </a:rPr>
                      <m:t>]</m:t>
                    </m:r>
                  </m:oMath>
                </a14:m>
                <a:r>
                  <a:rPr lang="nl-NL">
                    <a:solidFill>
                      <a:schemeClr val="accent5"/>
                    </a:solidFill>
                  </a:rPr>
                  <a:t>, is </a:t>
                </a:r>
                <a:r>
                  <a:rPr lang="nl-NL" err="1">
                    <a:solidFill>
                      <a:schemeClr val="accent5"/>
                    </a:solidFill>
                  </a:rPr>
                  <a:t>the</a:t>
                </a:r>
                <a:r>
                  <a:rPr lang="nl-NL">
                    <a:solidFill>
                      <a:schemeClr val="accent5"/>
                    </a:solidFill>
                  </a:rPr>
                  <a:t> </a:t>
                </a:r>
                <a:r>
                  <a:rPr lang="nl-NL" err="1">
                    <a:solidFill>
                      <a:schemeClr val="accent5"/>
                    </a:solidFill>
                  </a:rPr>
                  <a:t>geospatially</a:t>
                </a:r>
                <a:r>
                  <a:rPr lang="nl-NL">
                    <a:solidFill>
                      <a:schemeClr val="accent5"/>
                    </a:solidFill>
                  </a:rPr>
                  <a:t> </a:t>
                </a:r>
                <a:r>
                  <a:rPr lang="nl-NL" err="1">
                    <a:solidFill>
                      <a:schemeClr val="accent5"/>
                    </a:solidFill>
                  </a:rPr>
                  <a:t>interpolated</a:t>
                </a:r>
                <a:r>
                  <a:rPr lang="nl-NL">
                    <a:solidFill>
                      <a:schemeClr val="accent5"/>
                    </a:solidFill>
                  </a:rPr>
                  <a:t> </a:t>
                </a:r>
                <a:r>
                  <a:rPr lang="nl-NL" err="1">
                    <a:solidFill>
                      <a:schemeClr val="accent5"/>
                    </a:solidFill>
                  </a:rPr>
                  <a:t>global</a:t>
                </a:r>
                <a:r>
                  <a:rPr lang="nl-NL">
                    <a:solidFill>
                      <a:schemeClr val="accent5"/>
                    </a:solidFill>
                  </a:rPr>
                  <a:t> </a:t>
                </a:r>
                <a:r>
                  <a:rPr lang="nl-NL" err="1">
                    <a:solidFill>
                      <a:schemeClr val="accent5"/>
                    </a:solidFill>
                  </a:rPr>
                  <a:t>horizontal</a:t>
                </a:r>
                <a:r>
                  <a:rPr lang="nl-NL">
                    <a:solidFill>
                      <a:schemeClr val="accent5"/>
                    </a:solidFill>
                  </a:rPr>
                  <a:t> </a:t>
                </a:r>
                <a:r>
                  <a:rPr lang="nl-NL" err="1">
                    <a:solidFill>
                      <a:schemeClr val="accent5"/>
                    </a:solidFill>
                  </a:rPr>
                  <a:t>irradiation</a:t>
                </a:r>
                <a:r>
                  <a:rPr lang="nl-NL">
                    <a:solidFill>
                      <a:schemeClr val="accent5"/>
                    </a:solidFill>
                  </a:rPr>
                  <a:t> at time t, </a:t>
                </a:r>
                <a:r>
                  <a:rPr lang="nl-NL" err="1">
                    <a:solidFill>
                      <a:schemeClr val="accent5"/>
                    </a:solidFill>
                  </a:rPr>
                  <a:t>calculated</a:t>
                </a:r>
                <a:r>
                  <a:rPr lang="nl-NL">
                    <a:solidFill>
                      <a:schemeClr val="accent5"/>
                    </a:solidFill>
                  </a:rPr>
                  <a:t> </a:t>
                </a:r>
                <a:r>
                  <a:rPr lang="nl-NL" err="1">
                    <a:solidFill>
                      <a:schemeClr val="accent5"/>
                    </a:solidFill>
                  </a:rPr>
                  <a:t>from</a:t>
                </a:r>
                <a:r>
                  <a:rPr lang="nl-NL">
                    <a:solidFill>
                      <a:schemeClr val="accent5"/>
                    </a:solidFill>
                  </a:rPr>
                  <a:t> </a:t>
                </a:r>
                <a:r>
                  <a:rPr lang="nl-NL" err="1">
                    <a:solidFill>
                      <a:schemeClr val="accent5"/>
                    </a:solidFill>
                  </a:rPr>
                  <a:t>measured</a:t>
                </a:r>
                <a:r>
                  <a:rPr lang="nl-NL">
                    <a:solidFill>
                      <a:schemeClr val="accent5"/>
                    </a:solidFill>
                  </a:rPr>
                  <a:t> </a:t>
                </a:r>
                <a:r>
                  <a:rPr lang="nl-NL" err="1">
                    <a:solidFill>
                      <a:schemeClr val="accent5"/>
                    </a:solidFill>
                  </a:rPr>
                  <a:t>wheather</a:t>
                </a:r>
                <a:r>
                  <a:rPr lang="nl-NL">
                    <a:solidFill>
                      <a:schemeClr val="accent5"/>
                    </a:solidFill>
                  </a:rPr>
                  <a:t> data </a:t>
                </a:r>
                <a:r>
                  <a:rPr lang="nl-NL" err="1">
                    <a:solidFill>
                      <a:schemeClr val="accent5"/>
                    </a:solidFill>
                  </a:rPr>
                  <a:t>from</a:t>
                </a:r>
                <a:r>
                  <a:rPr lang="nl-NL">
                    <a:solidFill>
                      <a:schemeClr val="accent5"/>
                    </a:solidFill>
                  </a:rPr>
                  <a:t> </a:t>
                </a:r>
                <a:r>
                  <a:rPr lang="nl-NL" err="1">
                    <a:solidFill>
                      <a:schemeClr val="accent5"/>
                    </a:solidFill>
                  </a:rPr>
                  <a:t>the</a:t>
                </a:r>
                <a:r>
                  <a:rPr lang="nl-NL">
                    <a:solidFill>
                      <a:schemeClr val="accent5"/>
                    </a:solidFill>
                  </a:rPr>
                  <a:t> KNMI API</a:t>
                </a:r>
              </a:p>
              <a:p>
                <a:pPr lvl="1">
                  <a:lnSpc>
                    <a:spcPct val="120000"/>
                  </a:lnSpc>
                </a:pPr>
                <a:r>
                  <a:rPr lang="nl-NL">
                    <a:solidFill>
                      <a:schemeClr val="accent5"/>
                    </a:solidFill>
                  </a:rPr>
                  <a:t>(18) </a:t>
                </a:r>
                <a14:m>
                  <m:oMath xmlns:m="http://schemas.openxmlformats.org/officeDocument/2006/math">
                    <m:sSub>
                      <m:sSubPr>
                        <m:ctrlPr>
                          <a:rPr lang="nl-NL" sz="4800" i="1" smtClean="0">
                            <a:solidFill>
                              <a:schemeClr val="accent5"/>
                            </a:solidFill>
                            <a:latin typeface="Cambria Math" panose="02040503050406030204" pitchFamily="18" charset="0"/>
                          </a:rPr>
                        </m:ctrlPr>
                      </m:sSubPr>
                      <m:e>
                        <m:r>
                          <a:rPr lang="nl-NL" sz="4800" i="1" smtClean="0">
                            <a:solidFill>
                              <a:schemeClr val="accent5"/>
                            </a:solidFill>
                            <a:latin typeface="Cambria Math" panose="02040503050406030204" pitchFamily="18" charset="0"/>
                            <a:ea typeface="Cambria Math" panose="02040503050406030204" pitchFamily="18" charset="0"/>
                          </a:rPr>
                          <m:t>∆</m:t>
                        </m:r>
                        <m:r>
                          <a:rPr lang="nl-NL" sz="4800">
                            <a:solidFill>
                              <a:schemeClr val="accent5"/>
                            </a:solidFill>
                            <a:latin typeface="Cambria Math" panose="02040503050406030204" pitchFamily="18" charset="0"/>
                          </a:rPr>
                          <m:t>𝐺</m:t>
                        </m:r>
                      </m:e>
                      <m:sub>
                        <m:r>
                          <a:rPr lang="nl-NL" sz="4800">
                            <a:solidFill>
                              <a:schemeClr val="accent5"/>
                            </a:solidFill>
                            <a:latin typeface="Cambria Math" panose="02040503050406030204" pitchFamily="18" charset="0"/>
                          </a:rPr>
                          <m:t>𝑡</m:t>
                        </m:r>
                        <m:r>
                          <a:rPr lang="nl-NL" sz="4800">
                            <a:solidFill>
                              <a:schemeClr val="accent5"/>
                            </a:solidFill>
                            <a:latin typeface="Cambria Math" panose="02040503050406030204" pitchFamily="18" charset="0"/>
                          </a:rPr>
                          <m:t>;</m:t>
                        </m:r>
                        <m:r>
                          <a:rPr lang="nl-NL" sz="4800">
                            <a:solidFill>
                              <a:schemeClr val="accent5"/>
                            </a:solidFill>
                            <a:latin typeface="Cambria Math" panose="02040503050406030204" pitchFamily="18" charset="0"/>
                          </a:rPr>
                          <m:t>𝑡</m:t>
                        </m:r>
                        <m:r>
                          <a:rPr lang="nl-NL" sz="4800">
                            <a:solidFill>
                              <a:schemeClr val="accent5"/>
                            </a:solidFill>
                            <a:latin typeface="Cambria Math" panose="02040503050406030204" pitchFamily="18" charset="0"/>
                          </a:rPr>
                          <m:t>+∆</m:t>
                        </m:r>
                        <m:r>
                          <a:rPr lang="nl-NL" sz="4800">
                            <a:solidFill>
                              <a:schemeClr val="accent5"/>
                            </a:solidFill>
                            <a:latin typeface="Cambria Math" panose="02040503050406030204" pitchFamily="18" charset="0"/>
                          </a:rPr>
                          <m:t>𝑡</m:t>
                        </m:r>
                      </m:sub>
                    </m:sSub>
                    <m:r>
                      <a:rPr lang="nl-NL" sz="4800" i="1">
                        <a:solidFill>
                          <a:schemeClr val="accent5"/>
                        </a:solidFill>
                        <a:latin typeface="Cambria Math" panose="02040503050406030204" pitchFamily="18" charset="0"/>
                        <a:ea typeface="Arial Unicode MS"/>
                        <a:cs typeface="Times New Roman" panose="02020603050405020304" pitchFamily="18" charset="0"/>
                      </a:rPr>
                      <m:t>[</m:t>
                    </m:r>
                    <m:r>
                      <a:rPr lang="nl-NL" sz="4800" i="1" dirty="0">
                        <a:solidFill>
                          <a:schemeClr val="accent5"/>
                        </a:solidFill>
                        <a:latin typeface="Cambria Math" panose="02040503050406030204" pitchFamily="18" charset="0"/>
                        <a:ea typeface="Cambria Math" panose="02040503050406030204" pitchFamily="18" charset="0"/>
                      </a:rPr>
                      <m:t>𝑁𝑚</m:t>
                    </m:r>
                    <m:r>
                      <a:rPr lang="nl-NL" sz="4800" i="1" baseline="30000" dirty="0">
                        <a:solidFill>
                          <a:schemeClr val="accent5"/>
                        </a:solidFill>
                        <a:latin typeface="Cambria Math" panose="02040503050406030204" pitchFamily="18" charset="0"/>
                        <a:ea typeface="Cambria Math" panose="02040503050406030204" pitchFamily="18" charset="0"/>
                      </a:rPr>
                      <m:t>3</m:t>
                    </m:r>
                    <m:r>
                      <a:rPr lang="nl-NL" sz="4800" i="1" dirty="0">
                        <a:solidFill>
                          <a:schemeClr val="accent5"/>
                        </a:solidFill>
                        <a:latin typeface="Cambria Math" panose="02040503050406030204" pitchFamily="18" charset="0"/>
                        <a:ea typeface="Cambria Math" panose="02040503050406030204" pitchFamily="18" charset="0"/>
                      </a:rPr>
                      <m:t>]</m:t>
                    </m:r>
                  </m:oMath>
                </a14:m>
                <a:r>
                  <a:rPr lang="nl-NL" sz="4800">
                    <a:solidFill>
                      <a:schemeClr val="accent5"/>
                    </a:solidFill>
                  </a:rPr>
                  <a:t> is </a:t>
                </a:r>
                <a:r>
                  <a:rPr lang="nl-NL" sz="4800" err="1">
                    <a:solidFill>
                      <a:schemeClr val="accent5"/>
                    </a:solidFill>
                  </a:rPr>
                  <a:t>the</a:t>
                </a:r>
                <a:r>
                  <a:rPr lang="nl-NL" sz="4800">
                    <a:solidFill>
                      <a:schemeClr val="accent5"/>
                    </a:solidFill>
                  </a:rPr>
                  <a:t> </a:t>
                </a:r>
                <a:r>
                  <a:rPr lang="nl-NL" sz="4800" err="1">
                    <a:solidFill>
                      <a:schemeClr val="accent5"/>
                    </a:solidFill>
                  </a:rPr>
                  <a:t>natural</a:t>
                </a:r>
                <a:r>
                  <a:rPr lang="nl-NL" sz="4800">
                    <a:solidFill>
                      <a:schemeClr val="accent5"/>
                    </a:solidFill>
                  </a:rPr>
                  <a:t> gas </a:t>
                </a:r>
                <a:r>
                  <a:rPr lang="nl-NL" sz="4800" err="1">
                    <a:solidFill>
                      <a:schemeClr val="accent5"/>
                    </a:solidFill>
                  </a:rPr>
                  <a:t>supplied</a:t>
                </a:r>
                <a:r>
                  <a:rPr lang="nl-NL" sz="4800">
                    <a:solidFill>
                      <a:schemeClr val="accent5"/>
                    </a:solidFill>
                  </a:rPr>
                  <a:t> </a:t>
                </a:r>
                <a:r>
                  <a:rPr lang="nl-NL" sz="4800" err="1">
                    <a:solidFill>
                      <a:schemeClr val="accent5"/>
                    </a:solidFill>
                  </a:rPr>
                  <a:t>to</a:t>
                </a:r>
                <a:r>
                  <a:rPr lang="nl-NL" sz="4800">
                    <a:solidFill>
                      <a:schemeClr val="accent5"/>
                    </a:solidFill>
                  </a:rPr>
                  <a:t> </a:t>
                </a:r>
                <a:r>
                  <a:rPr lang="nl-NL" sz="4800" err="1">
                    <a:solidFill>
                      <a:schemeClr val="accent5"/>
                    </a:solidFill>
                  </a:rPr>
                  <a:t>the</a:t>
                </a:r>
                <a:r>
                  <a:rPr lang="nl-NL" sz="4800">
                    <a:solidFill>
                      <a:schemeClr val="accent5"/>
                    </a:solidFill>
                  </a:rPr>
                  <a:t> home via </a:t>
                </a:r>
                <a:r>
                  <a:rPr lang="nl-NL" sz="4800" err="1">
                    <a:solidFill>
                      <a:schemeClr val="accent5"/>
                    </a:solidFill>
                  </a:rPr>
                  <a:t>the</a:t>
                </a:r>
                <a:r>
                  <a:rPr lang="nl-NL" sz="4800">
                    <a:solidFill>
                      <a:schemeClr val="accent5"/>
                    </a:solidFill>
                  </a:rPr>
                  <a:t> </a:t>
                </a:r>
                <a:r>
                  <a:rPr lang="nl-NL" sz="4800" err="1">
                    <a:solidFill>
                      <a:schemeClr val="accent5"/>
                    </a:solidFill>
                  </a:rPr>
                  <a:t>natural</a:t>
                </a:r>
                <a:r>
                  <a:rPr lang="nl-NL" sz="4800">
                    <a:solidFill>
                      <a:schemeClr val="accent5"/>
                    </a:solidFill>
                  </a:rPr>
                  <a:t> gas net </a:t>
                </a:r>
                <a:r>
                  <a:rPr lang="nl-NL" sz="4800" err="1">
                    <a:solidFill>
                      <a:schemeClr val="accent5"/>
                    </a:solidFill>
                  </a:rPr>
                  <a:t>from</a:t>
                </a:r>
                <a:r>
                  <a:rPr lang="nl-NL" sz="4800">
                    <a:solidFill>
                      <a:schemeClr val="accent5"/>
                    </a:solidFill>
                  </a:rPr>
                  <a:t> time t </a:t>
                </a:r>
                <a:r>
                  <a:rPr lang="nl-NL" sz="4800" err="1">
                    <a:solidFill>
                      <a:schemeClr val="accent5"/>
                    </a:solidFill>
                  </a:rPr>
                  <a:t>to</a:t>
                </a:r>
                <a:r>
                  <a:rPr lang="nl-NL" sz="4800">
                    <a:solidFill>
                      <a:schemeClr val="accent5"/>
                    </a:solidFill>
                  </a:rPr>
                  <a:t> time t+</a:t>
                </a:r>
                <a:r>
                  <a:rPr lang="el-GR" sz="4800">
                    <a:solidFill>
                      <a:schemeClr val="accent5"/>
                    </a:solidFill>
                    <a:latin typeface="Calibri" panose="020F0502020204030204" pitchFamily="34" charset="0"/>
                    <a:cs typeface="Calibri" panose="020F0502020204030204" pitchFamily="34" charset="0"/>
                  </a:rPr>
                  <a:t>Δ</a:t>
                </a:r>
                <a:r>
                  <a:rPr lang="nl-NL" sz="4800">
                    <a:solidFill>
                      <a:schemeClr val="accent5"/>
                    </a:solidFill>
                    <a:latin typeface="Calibri" panose="020F0502020204030204" pitchFamily="34" charset="0"/>
                    <a:cs typeface="Calibri" panose="020F0502020204030204" pitchFamily="34" charset="0"/>
                  </a:rPr>
                  <a:t>t</a:t>
                </a:r>
                <a:r>
                  <a:rPr lang="nl-NL" sz="4800">
                    <a:solidFill>
                      <a:schemeClr val="accent5"/>
                    </a:solidFill>
                  </a:rPr>
                  <a:t>, </a:t>
                </a:r>
                <a:r>
                  <a:rPr lang="nl-NL" sz="4800" err="1">
                    <a:solidFill>
                      <a:schemeClr val="accent5"/>
                    </a:solidFill>
                  </a:rPr>
                  <a:t>measured</a:t>
                </a:r>
                <a:r>
                  <a:rPr lang="nl-NL" sz="4800">
                    <a:solidFill>
                      <a:schemeClr val="accent5"/>
                    </a:solidFill>
                  </a:rPr>
                  <a:t> via a smart meter</a:t>
                </a:r>
              </a:p>
              <a:p>
                <a:pPr lvl="1">
                  <a:lnSpc>
                    <a:spcPct val="120000"/>
                  </a:lnSpc>
                </a:pPr>
                <a:r>
                  <a:rPr lang="nl-NL">
                    <a:solidFill>
                      <a:schemeClr val="accent5"/>
                    </a:solidFill>
                  </a:rPr>
                  <a:t>(66) </a:t>
                </a:r>
                <a14:m>
                  <m:oMath xmlns:m="http://schemas.openxmlformats.org/officeDocument/2006/math">
                    <m:sSub>
                      <m:sSubPr>
                        <m:ctrlPr>
                          <a:rPr lang="nl-NL" sz="4800" i="1" smtClean="0">
                            <a:solidFill>
                              <a:schemeClr val="accent5"/>
                            </a:solidFill>
                            <a:latin typeface="Cambria Math" panose="02040503050406030204" pitchFamily="18" charset="0"/>
                          </a:rPr>
                        </m:ctrlPr>
                      </m:sSubPr>
                      <m:e>
                        <m:r>
                          <a:rPr lang="nl-NL" sz="4800" i="1" smtClean="0">
                            <a:solidFill>
                              <a:schemeClr val="accent5"/>
                            </a:solidFill>
                            <a:latin typeface="Cambria Math" panose="02040503050406030204" pitchFamily="18" charset="0"/>
                            <a:ea typeface="Cambria Math" panose="02040503050406030204" pitchFamily="18" charset="0"/>
                          </a:rPr>
                          <m:t>∆</m:t>
                        </m:r>
                        <m:r>
                          <a:rPr lang="nl-NL" sz="4800" b="0" i="1" smtClean="0">
                            <a:solidFill>
                              <a:schemeClr val="accent5"/>
                            </a:solidFill>
                            <a:latin typeface="Cambria Math" panose="02040503050406030204" pitchFamily="18" charset="0"/>
                            <a:ea typeface="Cambria Math" panose="02040503050406030204" pitchFamily="18" charset="0"/>
                          </a:rPr>
                          <m:t>𝐸</m:t>
                        </m:r>
                      </m:e>
                      <m:sub>
                        <m:r>
                          <a:rPr lang="nl-NL" sz="4800" b="0" i="1" smtClean="0">
                            <a:solidFill>
                              <a:schemeClr val="accent5"/>
                            </a:solidFill>
                            <a:latin typeface="Cambria Math" panose="02040503050406030204" pitchFamily="18" charset="0"/>
                          </a:rPr>
                          <m:t>𝐶𝐻</m:t>
                        </m:r>
                        <m:r>
                          <a:rPr lang="nl-NL" sz="4800" b="0" i="1" smtClean="0">
                            <a:solidFill>
                              <a:schemeClr val="accent5"/>
                            </a:solidFill>
                            <a:latin typeface="Cambria Math" panose="02040503050406030204" pitchFamily="18" charset="0"/>
                          </a:rPr>
                          <m:t>;</m:t>
                        </m:r>
                        <m:r>
                          <a:rPr lang="nl-NL" sz="4800">
                            <a:solidFill>
                              <a:schemeClr val="accent5"/>
                            </a:solidFill>
                            <a:latin typeface="Cambria Math" panose="02040503050406030204" pitchFamily="18" charset="0"/>
                          </a:rPr>
                          <m:t>𝑡</m:t>
                        </m:r>
                        <m:r>
                          <a:rPr lang="nl-NL" sz="4800">
                            <a:solidFill>
                              <a:schemeClr val="accent5"/>
                            </a:solidFill>
                            <a:latin typeface="Cambria Math" panose="02040503050406030204" pitchFamily="18" charset="0"/>
                          </a:rPr>
                          <m:t>;</m:t>
                        </m:r>
                        <m:r>
                          <a:rPr lang="nl-NL" sz="4800">
                            <a:solidFill>
                              <a:schemeClr val="accent5"/>
                            </a:solidFill>
                            <a:latin typeface="Cambria Math" panose="02040503050406030204" pitchFamily="18" charset="0"/>
                          </a:rPr>
                          <m:t>𝑡</m:t>
                        </m:r>
                        <m:r>
                          <a:rPr lang="nl-NL" sz="4800">
                            <a:solidFill>
                              <a:schemeClr val="accent5"/>
                            </a:solidFill>
                            <a:latin typeface="Cambria Math" panose="02040503050406030204" pitchFamily="18" charset="0"/>
                          </a:rPr>
                          <m:t>+∆</m:t>
                        </m:r>
                        <m:r>
                          <a:rPr lang="nl-NL" sz="4800">
                            <a:solidFill>
                              <a:schemeClr val="accent5"/>
                            </a:solidFill>
                            <a:latin typeface="Cambria Math" panose="02040503050406030204" pitchFamily="18" charset="0"/>
                          </a:rPr>
                          <m:t>𝑡</m:t>
                        </m:r>
                      </m:sub>
                    </m:sSub>
                    <m:r>
                      <a:rPr lang="nl-NL" sz="4800" i="1">
                        <a:solidFill>
                          <a:schemeClr val="accent5"/>
                        </a:solidFill>
                        <a:latin typeface="Cambria Math" panose="02040503050406030204" pitchFamily="18" charset="0"/>
                        <a:ea typeface="Arial Unicode MS"/>
                        <a:cs typeface="Times New Roman" panose="02020603050405020304" pitchFamily="18" charset="0"/>
                      </a:rPr>
                      <m:t>[</m:t>
                    </m:r>
                    <m:r>
                      <a:rPr lang="nl-NL" sz="4800" b="0" i="1" dirty="0" smtClean="0">
                        <a:solidFill>
                          <a:schemeClr val="accent5"/>
                        </a:solidFill>
                        <a:latin typeface="Cambria Math" panose="02040503050406030204" pitchFamily="18" charset="0"/>
                        <a:ea typeface="Cambria Math" panose="02040503050406030204" pitchFamily="18" charset="0"/>
                      </a:rPr>
                      <m:t>𝑘𝑊h</m:t>
                    </m:r>
                    <m:r>
                      <a:rPr lang="nl-NL" sz="4800" i="1" dirty="0">
                        <a:solidFill>
                          <a:schemeClr val="accent5"/>
                        </a:solidFill>
                        <a:latin typeface="Cambria Math" panose="02040503050406030204" pitchFamily="18" charset="0"/>
                        <a:ea typeface="Cambria Math" panose="02040503050406030204" pitchFamily="18" charset="0"/>
                      </a:rPr>
                      <m:t>]</m:t>
                    </m:r>
                  </m:oMath>
                </a14:m>
                <a:r>
                  <a:rPr lang="nl-NL" sz="4800">
                    <a:solidFill>
                      <a:schemeClr val="accent5"/>
                    </a:solidFill>
                  </a:rPr>
                  <a:t> is </a:t>
                </a:r>
                <a:r>
                  <a:rPr lang="nl-NL" sz="4800" err="1">
                    <a:solidFill>
                      <a:schemeClr val="accent5"/>
                    </a:solidFill>
                  </a:rPr>
                  <a:t>the</a:t>
                </a:r>
                <a:r>
                  <a:rPr lang="nl-NL" sz="4800">
                    <a:solidFill>
                      <a:schemeClr val="accent5"/>
                    </a:solidFill>
                  </a:rPr>
                  <a:t> </a:t>
                </a:r>
                <a:r>
                  <a:rPr lang="nl-NL" sz="4800" err="1">
                    <a:solidFill>
                      <a:schemeClr val="accent5"/>
                    </a:solidFill>
                  </a:rPr>
                  <a:t>electricity</a:t>
                </a:r>
                <a:r>
                  <a:rPr lang="nl-NL" sz="4800">
                    <a:solidFill>
                      <a:schemeClr val="accent5"/>
                    </a:solidFill>
                  </a:rPr>
                  <a:t> </a:t>
                </a:r>
                <a:r>
                  <a:rPr lang="nl-NL" sz="4800" err="1">
                    <a:solidFill>
                      <a:schemeClr val="accent5"/>
                    </a:solidFill>
                  </a:rPr>
                  <a:t>used</a:t>
                </a:r>
                <a:r>
                  <a:rPr lang="nl-NL" sz="4800">
                    <a:solidFill>
                      <a:schemeClr val="accent5"/>
                    </a:solidFill>
                  </a:rPr>
                  <a:t> </a:t>
                </a:r>
                <a:r>
                  <a:rPr lang="nl-NL" sz="4800" err="1">
                    <a:solidFill>
                      <a:schemeClr val="accent5"/>
                    </a:solidFill>
                  </a:rPr>
                  <a:t>by</a:t>
                </a:r>
                <a:r>
                  <a:rPr lang="nl-NL" sz="4800">
                    <a:solidFill>
                      <a:schemeClr val="accent5"/>
                    </a:solidFill>
                  </a:rPr>
                  <a:t> a heat pump </a:t>
                </a:r>
                <a:r>
                  <a:rPr lang="nl-NL" sz="4800" err="1">
                    <a:solidFill>
                      <a:schemeClr val="accent5"/>
                    </a:solidFill>
                  </a:rPr>
                  <a:t>to</a:t>
                </a:r>
                <a:r>
                  <a:rPr lang="nl-NL" sz="4800">
                    <a:solidFill>
                      <a:schemeClr val="accent5"/>
                    </a:solidFill>
                  </a:rPr>
                  <a:t> heat </a:t>
                </a:r>
                <a:r>
                  <a:rPr lang="nl-NL" sz="4800" err="1">
                    <a:solidFill>
                      <a:schemeClr val="accent5"/>
                    </a:solidFill>
                  </a:rPr>
                  <a:t>the</a:t>
                </a:r>
                <a:r>
                  <a:rPr lang="nl-NL" sz="4800">
                    <a:solidFill>
                      <a:schemeClr val="accent5"/>
                    </a:solidFill>
                  </a:rPr>
                  <a:t> home </a:t>
                </a:r>
                <a:r>
                  <a:rPr lang="nl-NL" sz="4800" err="1">
                    <a:solidFill>
                      <a:schemeClr val="accent5"/>
                    </a:solidFill>
                  </a:rPr>
                  <a:t>from</a:t>
                </a:r>
                <a:r>
                  <a:rPr lang="nl-NL" sz="4800">
                    <a:solidFill>
                      <a:schemeClr val="accent5"/>
                    </a:solidFill>
                  </a:rPr>
                  <a:t> time t </a:t>
                </a:r>
                <a:r>
                  <a:rPr lang="nl-NL" sz="4800" err="1">
                    <a:solidFill>
                      <a:schemeClr val="accent5"/>
                    </a:solidFill>
                  </a:rPr>
                  <a:t>to</a:t>
                </a:r>
                <a:r>
                  <a:rPr lang="nl-NL" sz="4800">
                    <a:solidFill>
                      <a:schemeClr val="accent5"/>
                    </a:solidFill>
                  </a:rPr>
                  <a:t> time t+</a:t>
                </a:r>
                <a:r>
                  <a:rPr lang="el-GR" sz="4800">
                    <a:solidFill>
                      <a:schemeClr val="accent5"/>
                    </a:solidFill>
                    <a:latin typeface="Calibri" panose="020F0502020204030204" pitchFamily="34" charset="0"/>
                    <a:cs typeface="Calibri" panose="020F0502020204030204" pitchFamily="34" charset="0"/>
                  </a:rPr>
                  <a:t>Δ</a:t>
                </a:r>
                <a:r>
                  <a:rPr lang="nl-NL" sz="4800">
                    <a:solidFill>
                      <a:schemeClr val="accent5"/>
                    </a:solidFill>
                    <a:latin typeface="Calibri" panose="020F0502020204030204" pitchFamily="34" charset="0"/>
                    <a:cs typeface="Calibri" panose="020F0502020204030204" pitchFamily="34" charset="0"/>
                  </a:rPr>
                  <a:t>t</a:t>
                </a:r>
                <a:r>
                  <a:rPr lang="nl-NL" sz="4800">
                    <a:solidFill>
                      <a:schemeClr val="accent5"/>
                    </a:solidFill>
                  </a:rPr>
                  <a:t>, </a:t>
                </a:r>
                <a:r>
                  <a:rPr lang="nl-NL" sz="4800" err="1">
                    <a:solidFill>
                      <a:schemeClr val="accent5"/>
                    </a:solidFill>
                  </a:rPr>
                  <a:t>measured</a:t>
                </a:r>
                <a:r>
                  <a:rPr lang="nl-NL" sz="4800">
                    <a:solidFill>
                      <a:schemeClr val="accent5"/>
                    </a:solidFill>
                  </a:rPr>
                  <a:t> via a </a:t>
                </a:r>
                <a:r>
                  <a:rPr lang="nl-NL" sz="4800" err="1">
                    <a:solidFill>
                      <a:schemeClr val="accent5"/>
                    </a:solidFill>
                  </a:rPr>
                  <a:t>dedicated</a:t>
                </a:r>
                <a:r>
                  <a:rPr lang="nl-NL" sz="4800">
                    <a:solidFill>
                      <a:schemeClr val="accent5"/>
                    </a:solidFill>
                  </a:rPr>
                  <a:t> kWh meter</a:t>
                </a:r>
              </a:p>
              <a:p>
                <a:pPr>
                  <a:lnSpc>
                    <a:spcPct val="120000"/>
                  </a:lnSpc>
                </a:pPr>
                <a:r>
                  <a:rPr lang="nl-NL"/>
                  <a:t>Filter data (second, more </a:t>
                </a:r>
                <a:r>
                  <a:rPr lang="nl-NL" err="1"/>
                  <a:t>realistic</a:t>
                </a:r>
                <a:r>
                  <a:rPr lang="nl-NL"/>
                  <a:t> filter)</a:t>
                </a:r>
              </a:p>
              <a:p>
                <a:pPr marL="1436688" lvl="1" indent="-361950">
                  <a:lnSpc>
                    <a:spcPct val="120000"/>
                  </a:lnSpc>
                  <a:buFont typeface="+mj-lt"/>
                  <a:buAutoNum type="alphaLcPeriod"/>
                </a:pPr>
                <a:r>
                  <a:rPr lang="nl-NL" err="1"/>
                  <a:t>Remove</a:t>
                </a:r>
                <a:r>
                  <a:rPr lang="nl-NL"/>
                  <a:t> </a:t>
                </a:r>
                <a:r>
                  <a:rPr lang="nl-NL" err="1"/>
                  <a:t>intervals</a:t>
                </a:r>
                <a:r>
                  <a:rPr lang="nl-NL"/>
                  <a:t> </a:t>
                </a:r>
                <a:r>
                  <a:rPr lang="nl-NL" err="1"/>
                  <a:t>with</a:t>
                </a:r>
                <a:r>
                  <a:rPr lang="nl-NL"/>
                  <a:t> heat </a:t>
                </a:r>
                <a:r>
                  <a:rPr lang="nl-NL" err="1"/>
                  <a:t>gains</a:t>
                </a:r>
                <a:r>
                  <a:rPr lang="nl-NL"/>
                  <a:t>, i.e. </a:t>
                </a:r>
                <a14:m>
                  <m:oMath xmlns:m="http://schemas.openxmlformats.org/officeDocument/2006/math">
                    <m:r>
                      <m:rPr>
                        <m:sty m:val="p"/>
                      </m:rPr>
                      <a:rPr lang="el-GR" i="1" smtClean="0">
                        <a:solidFill>
                          <a:schemeClr val="accent5"/>
                        </a:solidFill>
                        <a:latin typeface="Cambria Math" panose="02040503050406030204" pitchFamily="18" charset="0"/>
                      </a:rPr>
                      <m:t>Δ</m:t>
                    </m:r>
                    <m:sSub>
                      <m:sSubPr>
                        <m:ctrlPr>
                          <a:rPr lang="nl-NL" i="1">
                            <a:solidFill>
                              <a:schemeClr val="accent5"/>
                            </a:solidFill>
                            <a:latin typeface="Cambria Math" panose="02040503050406030204" pitchFamily="18" charset="0"/>
                          </a:rPr>
                        </m:ctrlPr>
                      </m:sSubPr>
                      <m:e>
                        <m:r>
                          <a:rPr lang="nl-NL">
                            <a:solidFill>
                              <a:schemeClr val="accent5"/>
                            </a:solidFill>
                            <a:latin typeface="Cambria Math" panose="02040503050406030204" pitchFamily="18" charset="0"/>
                          </a:rPr>
                          <m:t>𝐺</m:t>
                        </m:r>
                      </m:e>
                      <m:sub>
                        <m:r>
                          <a:rPr lang="nl-NL">
                            <a:solidFill>
                              <a:schemeClr val="accent5"/>
                            </a:solidFill>
                            <a:latin typeface="Cambria Math" panose="02040503050406030204" pitchFamily="18" charset="0"/>
                          </a:rPr>
                          <m:t>𝑡</m:t>
                        </m:r>
                        <m:r>
                          <a:rPr lang="nl-NL">
                            <a:solidFill>
                              <a:schemeClr val="accent5"/>
                            </a:solidFill>
                            <a:latin typeface="Cambria Math" panose="02040503050406030204" pitchFamily="18" charset="0"/>
                          </a:rPr>
                          <m:t>;</m:t>
                        </m:r>
                        <m:r>
                          <a:rPr lang="nl-NL">
                            <a:solidFill>
                              <a:schemeClr val="accent5"/>
                            </a:solidFill>
                            <a:latin typeface="Cambria Math" panose="02040503050406030204" pitchFamily="18" charset="0"/>
                          </a:rPr>
                          <m:t>𝑡</m:t>
                        </m:r>
                        <m:r>
                          <a:rPr lang="nl-NL">
                            <a:solidFill>
                              <a:schemeClr val="accent5"/>
                            </a:solidFill>
                            <a:latin typeface="Cambria Math" panose="02040503050406030204" pitchFamily="18" charset="0"/>
                          </a:rPr>
                          <m:t>+∆</m:t>
                        </m:r>
                        <m:r>
                          <a:rPr lang="nl-NL">
                            <a:solidFill>
                              <a:schemeClr val="accent5"/>
                            </a:solidFill>
                            <a:latin typeface="Cambria Math" panose="02040503050406030204" pitchFamily="18" charset="0"/>
                          </a:rPr>
                          <m:t>𝑡</m:t>
                        </m:r>
                      </m:sub>
                    </m:sSub>
                    <m:d>
                      <m:dPr>
                        <m:begChr m:val="["/>
                        <m:endChr m:val="]"/>
                        <m:ctrlPr>
                          <a:rPr lang="nl-NL" i="1">
                            <a:solidFill>
                              <a:schemeClr val="accent5"/>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i="1" dirty="0">
                            <a:solidFill>
                              <a:schemeClr val="accent5"/>
                            </a:solidFill>
                            <a:latin typeface="Cambria Math" panose="02040503050406030204" pitchFamily="18" charset="0"/>
                            <a:ea typeface="Cambria Math" panose="02040503050406030204" pitchFamily="18" charset="0"/>
                          </a:rPr>
                          <m:t>𝑁𝑚</m:t>
                        </m:r>
                        <m:r>
                          <a:rPr lang="nl-NL" i="1" baseline="30000" dirty="0">
                            <a:solidFill>
                              <a:schemeClr val="accent5"/>
                            </a:solidFill>
                            <a:latin typeface="Cambria Math" panose="02040503050406030204" pitchFamily="18" charset="0"/>
                            <a:ea typeface="Cambria Math" panose="02040503050406030204" pitchFamily="18" charset="0"/>
                          </a:rPr>
                          <m:t>3</m:t>
                        </m:r>
                      </m:e>
                    </m:d>
                    <m:r>
                      <a:rPr lang="nl-NL" i="1" dirty="0">
                        <a:solidFill>
                          <a:schemeClr val="accent5"/>
                        </a:solidFill>
                        <a:latin typeface="Cambria Math" panose="02040503050406030204" pitchFamily="18" charset="0"/>
                      </a:rPr>
                      <m:t>&gt;0</m:t>
                    </m:r>
                  </m:oMath>
                </a14:m>
                <a:r>
                  <a:rPr lang="nl-NL"/>
                  <a:t> or </a:t>
                </a:r>
                <a14:m>
                  <m:oMath xmlns:m="http://schemas.openxmlformats.org/officeDocument/2006/math">
                    <m:r>
                      <m:rPr>
                        <m:sty m:val="p"/>
                      </m:rPr>
                      <a:rPr lang="el-GR" i="1">
                        <a:solidFill>
                          <a:schemeClr val="accent5"/>
                        </a:solidFill>
                        <a:latin typeface="Cambria Math" panose="02040503050406030204" pitchFamily="18" charset="0"/>
                      </a:rPr>
                      <m:t>Δ</m:t>
                    </m:r>
                    <m:sSub>
                      <m:sSubPr>
                        <m:ctrlPr>
                          <a:rPr lang="nl-NL" i="1">
                            <a:solidFill>
                              <a:schemeClr val="accent5"/>
                            </a:solidFill>
                            <a:latin typeface="Cambria Math" panose="02040503050406030204" pitchFamily="18" charset="0"/>
                          </a:rPr>
                        </m:ctrlPr>
                      </m:sSubPr>
                      <m:e>
                        <m:r>
                          <m:rPr>
                            <m:sty m:val="p"/>
                          </m:rPr>
                          <a:rPr lang="nl-NL" b="0" i="0" smtClean="0">
                            <a:solidFill>
                              <a:schemeClr val="accent5"/>
                            </a:solidFill>
                            <a:latin typeface="Cambria Math" panose="02040503050406030204" pitchFamily="18" charset="0"/>
                          </a:rPr>
                          <m:t>E</m:t>
                        </m:r>
                      </m:e>
                      <m:sub>
                        <m:r>
                          <m:rPr>
                            <m:sty m:val="p"/>
                          </m:rPr>
                          <a:rPr lang="nl-NL" b="0" i="0" smtClean="0">
                            <a:solidFill>
                              <a:schemeClr val="accent5"/>
                            </a:solidFill>
                            <a:latin typeface="Cambria Math" panose="02040503050406030204" pitchFamily="18" charset="0"/>
                          </a:rPr>
                          <m:t>CH</m:t>
                        </m:r>
                        <m:r>
                          <a:rPr lang="nl-NL" b="0" i="0" smtClean="0">
                            <a:solidFill>
                              <a:schemeClr val="accent5"/>
                            </a:solidFill>
                            <a:latin typeface="Cambria Math" panose="02040503050406030204" pitchFamily="18" charset="0"/>
                          </a:rPr>
                          <m:t>;</m:t>
                        </m:r>
                        <m:r>
                          <a:rPr lang="nl-NL">
                            <a:solidFill>
                              <a:schemeClr val="accent5"/>
                            </a:solidFill>
                            <a:latin typeface="Cambria Math" panose="02040503050406030204" pitchFamily="18" charset="0"/>
                          </a:rPr>
                          <m:t>𝑡</m:t>
                        </m:r>
                        <m:r>
                          <a:rPr lang="nl-NL">
                            <a:solidFill>
                              <a:schemeClr val="accent5"/>
                            </a:solidFill>
                            <a:latin typeface="Cambria Math" panose="02040503050406030204" pitchFamily="18" charset="0"/>
                          </a:rPr>
                          <m:t>;</m:t>
                        </m:r>
                        <m:r>
                          <a:rPr lang="nl-NL">
                            <a:solidFill>
                              <a:schemeClr val="accent5"/>
                            </a:solidFill>
                            <a:latin typeface="Cambria Math" panose="02040503050406030204" pitchFamily="18" charset="0"/>
                          </a:rPr>
                          <m:t>𝑡</m:t>
                        </m:r>
                        <m:r>
                          <a:rPr lang="nl-NL">
                            <a:solidFill>
                              <a:schemeClr val="accent5"/>
                            </a:solidFill>
                            <a:latin typeface="Cambria Math" panose="02040503050406030204" pitchFamily="18" charset="0"/>
                          </a:rPr>
                          <m:t>+∆</m:t>
                        </m:r>
                        <m:r>
                          <a:rPr lang="nl-NL">
                            <a:solidFill>
                              <a:schemeClr val="accent5"/>
                            </a:solidFill>
                            <a:latin typeface="Cambria Math" panose="02040503050406030204" pitchFamily="18" charset="0"/>
                          </a:rPr>
                          <m:t>𝑡</m:t>
                        </m:r>
                      </m:sub>
                    </m:sSub>
                    <m:d>
                      <m:dPr>
                        <m:begChr m:val="["/>
                        <m:endChr m:val="]"/>
                        <m:ctrlPr>
                          <a:rPr lang="nl-NL" i="1">
                            <a:solidFill>
                              <a:schemeClr val="accent5"/>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b="0" i="1" dirty="0" smtClean="0">
                            <a:solidFill>
                              <a:schemeClr val="accent5"/>
                            </a:solidFill>
                            <a:latin typeface="Cambria Math" panose="02040503050406030204" pitchFamily="18" charset="0"/>
                            <a:ea typeface="Cambria Math" panose="02040503050406030204" pitchFamily="18" charset="0"/>
                          </a:rPr>
                          <m:t>𝑘𝑊h</m:t>
                        </m:r>
                      </m:e>
                    </m:d>
                    <m:r>
                      <a:rPr lang="nl-NL" i="1" dirty="0">
                        <a:solidFill>
                          <a:schemeClr val="accent5"/>
                        </a:solidFill>
                        <a:latin typeface="Cambria Math" panose="02040503050406030204" pitchFamily="18" charset="0"/>
                      </a:rPr>
                      <m:t>&gt;0</m:t>
                    </m:r>
                  </m:oMath>
                </a14:m>
                <a:r>
                  <a:rPr lang="nl-NL"/>
                  <a:t> or </a:t>
                </a:r>
                <a14:m>
                  <m:oMath xmlns:m="http://schemas.openxmlformats.org/officeDocument/2006/math">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𝐼</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𝑖𝑛𝑡𝑝</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𝑊</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𝑚</m:t>
                    </m:r>
                    <m:r>
                      <a:rPr lang="nl-NL" i="1" baseline="30000">
                        <a:solidFill>
                          <a:schemeClr val="accent5"/>
                        </a:solidFill>
                        <a:latin typeface="Cambria Math" panose="02040503050406030204" pitchFamily="18" charset="0"/>
                      </a:rPr>
                      <m:t>2</m:t>
                    </m:r>
                    <m:r>
                      <a:rPr lang="nl-NL" i="1">
                        <a:solidFill>
                          <a:schemeClr val="accent5"/>
                        </a:solidFill>
                        <a:latin typeface="Cambria Math" panose="02040503050406030204" pitchFamily="18" charset="0"/>
                      </a:rPr>
                      <m:t>]&gt;0</m:t>
                    </m:r>
                  </m:oMath>
                </a14:m>
                <a:endParaRPr lang="nl-NL"/>
              </a:p>
              <a:p>
                <a:pPr marL="1436688" lvl="1" indent="-361950">
                  <a:lnSpc>
                    <a:spcPct val="120000"/>
                  </a:lnSpc>
                  <a:buFont typeface="+mj-lt"/>
                  <a:buAutoNum type="alphaLcPeriod"/>
                </a:pPr>
                <a:r>
                  <a:rPr lang="nl-NL" strike="sngStrike" err="1"/>
                  <a:t>Remove</a:t>
                </a:r>
                <a:r>
                  <a:rPr lang="nl-NL" strike="sngStrike"/>
                  <a:t> non-</a:t>
                </a:r>
                <a:r>
                  <a:rPr lang="nl-NL" strike="sngStrike" err="1"/>
                  <a:t>contiguous</a:t>
                </a:r>
                <a:r>
                  <a:rPr lang="nl-NL" strike="sngStrike"/>
                  <a:t> </a:t>
                </a:r>
                <a:r>
                  <a:rPr lang="nl-NL" strike="sngStrike" err="1"/>
                  <a:t>periods</a:t>
                </a:r>
                <a:r>
                  <a:rPr lang="nl-NL" strike="sngStrike"/>
                  <a:t> </a:t>
                </a:r>
                <a:r>
                  <a:rPr lang="nl-NL" strike="sngStrike" err="1"/>
                  <a:t>with</a:t>
                </a:r>
                <a:r>
                  <a:rPr lang="nl-NL" strike="sngStrike"/>
                  <a:t> a </a:t>
                </a:r>
                <a:r>
                  <a:rPr lang="nl-NL" strike="sngStrike" err="1"/>
                  <a:t>duration</a:t>
                </a:r>
                <a:r>
                  <a:rPr lang="nl-NL" strike="sngStrike"/>
                  <a:t> </a:t>
                </a:r>
                <a14:m>
                  <m:oMath xmlns:m="http://schemas.openxmlformats.org/officeDocument/2006/math">
                    <m:sSub>
                      <m:sSubPr>
                        <m:ctrlPr>
                          <a:rPr lang="nl-NL" i="1" strike="sngStrike">
                            <a:latin typeface="Cambria Math" panose="02040503050406030204" pitchFamily="18" charset="0"/>
                          </a:rPr>
                        </m:ctrlPr>
                      </m:sSubPr>
                      <m:e>
                        <m:r>
                          <a:rPr lang="nl-NL" i="1" strike="sngStrike">
                            <a:latin typeface="Cambria Math" panose="02040503050406030204" pitchFamily="18" charset="0"/>
                          </a:rPr>
                          <m:t>𝑡</m:t>
                        </m:r>
                      </m:e>
                      <m:sub>
                        <m:r>
                          <a:rPr lang="nl-NL" i="1" strike="sngStrike">
                            <a:latin typeface="Cambria Math" panose="02040503050406030204" pitchFamily="18" charset="0"/>
                          </a:rPr>
                          <m:t>𝑒𝑛𝑑</m:t>
                        </m:r>
                      </m:sub>
                    </m:sSub>
                    <m:r>
                      <a:rPr lang="nl-NL" i="1" strike="sngStrike">
                        <a:latin typeface="Cambria Math" panose="02040503050406030204" pitchFamily="18" charset="0"/>
                      </a:rPr>
                      <m:t> </m:t>
                    </m:r>
                    <m:d>
                      <m:dPr>
                        <m:begChr m:val="["/>
                        <m:endChr m:val="]"/>
                        <m:ctrlPr>
                          <a:rPr lang="nl-NL" i="1" strike="sngStrike">
                            <a:solidFill>
                              <a:schemeClr val="bg1">
                                <a:lumMod val="50000"/>
                              </a:schemeClr>
                            </a:solidFill>
                            <a:latin typeface="Cambria Math" panose="02040503050406030204" pitchFamily="18" charset="0"/>
                          </a:rPr>
                        </m:ctrlPr>
                      </m:dPr>
                      <m:e>
                        <m:r>
                          <a:rPr lang="nl-NL" i="1" strike="sngStrike">
                            <a:solidFill>
                              <a:schemeClr val="bg1">
                                <a:lumMod val="50000"/>
                              </a:schemeClr>
                            </a:solidFill>
                            <a:latin typeface="Cambria Math" panose="02040503050406030204" pitchFamily="18" charset="0"/>
                          </a:rPr>
                          <m:t>𝑠</m:t>
                        </m:r>
                      </m:e>
                    </m:d>
                    <m:r>
                      <a:rPr lang="nl-NL" i="1" strike="sngStrike">
                        <a:solidFill>
                          <a:schemeClr val="bg1">
                            <a:lumMod val="50000"/>
                          </a:schemeClr>
                        </a:solidFill>
                        <a:latin typeface="Cambria Math" panose="02040503050406030204" pitchFamily="18" charset="0"/>
                      </a:rPr>
                      <m:t> </m:t>
                    </m:r>
                    <m:r>
                      <a:rPr lang="nl-NL" i="1" strike="sngStrike">
                        <a:latin typeface="Cambria Math" panose="02040503050406030204" pitchFamily="18" charset="0"/>
                      </a:rPr>
                      <m:t>− </m:t>
                    </m:r>
                    <m:sSub>
                      <m:sSubPr>
                        <m:ctrlPr>
                          <a:rPr lang="nl-NL" i="1" strike="sngStrike">
                            <a:latin typeface="Cambria Math" panose="02040503050406030204" pitchFamily="18" charset="0"/>
                          </a:rPr>
                        </m:ctrlPr>
                      </m:sSubPr>
                      <m:e>
                        <m:r>
                          <a:rPr lang="nl-NL" i="1" strike="sngStrike">
                            <a:latin typeface="Cambria Math" panose="02040503050406030204" pitchFamily="18" charset="0"/>
                          </a:rPr>
                          <m:t>𝑡</m:t>
                        </m:r>
                      </m:e>
                      <m:sub>
                        <m:r>
                          <a:rPr lang="nl-NL" i="1" strike="sngStrike">
                            <a:latin typeface="Cambria Math" panose="02040503050406030204" pitchFamily="18" charset="0"/>
                          </a:rPr>
                          <m:t>𝑠𝑡𝑎𝑟𝑡</m:t>
                        </m:r>
                      </m:sub>
                    </m:sSub>
                    <m:d>
                      <m:dPr>
                        <m:begChr m:val="["/>
                        <m:endChr m:val="]"/>
                        <m:ctrlPr>
                          <a:rPr lang="nl-NL" i="1" strike="sngStrike">
                            <a:solidFill>
                              <a:schemeClr val="bg1">
                                <a:lumMod val="50000"/>
                              </a:schemeClr>
                            </a:solidFill>
                            <a:latin typeface="Cambria Math" panose="02040503050406030204" pitchFamily="18" charset="0"/>
                          </a:rPr>
                        </m:ctrlPr>
                      </m:dPr>
                      <m:e>
                        <m:r>
                          <a:rPr lang="nl-NL" i="1" strike="sngStrike">
                            <a:solidFill>
                              <a:schemeClr val="bg1">
                                <a:lumMod val="50000"/>
                              </a:schemeClr>
                            </a:solidFill>
                            <a:latin typeface="Cambria Math" panose="02040503050406030204" pitchFamily="18" charset="0"/>
                          </a:rPr>
                          <m:t>𝑠</m:t>
                        </m:r>
                      </m:e>
                    </m:d>
                    <m:r>
                      <a:rPr lang="nl-NL" i="1" strike="sngStrike">
                        <a:latin typeface="Cambria Math" panose="02040503050406030204" pitchFamily="18" charset="0"/>
                        <a:ea typeface="Cambria Math" panose="02040503050406030204" pitchFamily="18" charset="0"/>
                      </a:rPr>
                      <m:t>&lt;3</m:t>
                    </m:r>
                    <m:d>
                      <m:dPr>
                        <m:begChr m:val="["/>
                        <m:endChr m:val="]"/>
                        <m:ctrlPr>
                          <a:rPr lang="nl-NL" i="1" strike="sngStrike">
                            <a:solidFill>
                              <a:schemeClr val="bg1">
                                <a:lumMod val="50000"/>
                              </a:schemeClr>
                            </a:solidFill>
                            <a:latin typeface="Cambria Math" panose="02040503050406030204" pitchFamily="18" charset="0"/>
                            <a:ea typeface="Cambria Math" panose="02040503050406030204" pitchFamily="18" charset="0"/>
                          </a:rPr>
                        </m:ctrlPr>
                      </m:dPr>
                      <m:e>
                        <m:r>
                          <a:rPr lang="nl-NL" i="1" strike="sngStrike">
                            <a:solidFill>
                              <a:schemeClr val="bg1">
                                <a:lumMod val="50000"/>
                              </a:schemeClr>
                            </a:solidFill>
                            <a:latin typeface="Cambria Math" panose="02040503050406030204" pitchFamily="18" charset="0"/>
                            <a:ea typeface="Cambria Math" panose="02040503050406030204" pitchFamily="18" charset="0"/>
                          </a:rPr>
                          <m:t>h</m:t>
                        </m:r>
                      </m:e>
                    </m:d>
                    <m:r>
                      <a:rPr lang="nl-NL" i="1" strike="sngStrike">
                        <a:latin typeface="Cambria Math" panose="02040503050406030204" pitchFamily="18" charset="0"/>
                        <a:cs typeface="Times New Roman" panose="02020603050405020304" pitchFamily="18" charset="0"/>
                      </a:rPr>
                      <m:t>×60 </m:t>
                    </m:r>
                    <m:d>
                      <m:dPr>
                        <m:begChr m:val="["/>
                        <m:endChr m:val="]"/>
                        <m:ctrlPr>
                          <a:rPr lang="nl-NL" i="1" strike="sngStrike">
                            <a:solidFill>
                              <a:schemeClr val="bg1">
                                <a:lumMod val="50000"/>
                              </a:schemeClr>
                            </a:solidFill>
                            <a:latin typeface="Cambria Math" panose="02040503050406030204" pitchFamily="18" charset="0"/>
                            <a:cs typeface="Times New Roman" panose="02020603050405020304" pitchFamily="18" charset="0"/>
                          </a:rPr>
                        </m:ctrlPr>
                      </m:dPr>
                      <m:e>
                        <m:r>
                          <a:rPr lang="nl-NL" i="1" strike="sngStrike">
                            <a:solidFill>
                              <a:schemeClr val="bg1">
                                <a:lumMod val="50000"/>
                              </a:schemeClr>
                            </a:solidFill>
                            <a:latin typeface="Cambria Math" panose="02040503050406030204" pitchFamily="18" charset="0"/>
                            <a:cs typeface="Times New Roman" panose="02020603050405020304" pitchFamily="18" charset="0"/>
                          </a:rPr>
                          <m:t>𝑚𝑖𝑛</m:t>
                        </m:r>
                        <m:r>
                          <a:rPr lang="nl-NL" i="1" strike="sngStrike">
                            <a:solidFill>
                              <a:schemeClr val="bg1">
                                <a:lumMod val="50000"/>
                              </a:schemeClr>
                            </a:solidFill>
                            <a:latin typeface="Cambria Math" panose="02040503050406030204" pitchFamily="18" charset="0"/>
                            <a:cs typeface="Times New Roman" panose="02020603050405020304" pitchFamily="18" charset="0"/>
                          </a:rPr>
                          <m:t>/</m:t>
                        </m:r>
                        <m:r>
                          <a:rPr lang="nl-NL" i="1" strike="sngStrike">
                            <a:solidFill>
                              <a:schemeClr val="bg1">
                                <a:lumMod val="50000"/>
                              </a:schemeClr>
                            </a:solidFill>
                            <a:latin typeface="Cambria Math" panose="02040503050406030204" pitchFamily="18" charset="0"/>
                            <a:cs typeface="Times New Roman" panose="02020603050405020304" pitchFamily="18" charset="0"/>
                          </a:rPr>
                          <m:t>h</m:t>
                        </m:r>
                      </m:e>
                    </m:d>
                    <m:r>
                      <m:rPr>
                        <m:nor/>
                      </m:rPr>
                      <a:rPr lang="en-US" strike="sngStrike" dirty="0"/>
                      <m:t> </m:t>
                    </m:r>
                    <m:r>
                      <a:rPr lang="nl-NL" i="1" strike="sngStrike">
                        <a:latin typeface="Cambria Math" panose="02040503050406030204" pitchFamily="18" charset="0"/>
                        <a:cs typeface="Times New Roman" panose="02020603050405020304" pitchFamily="18" charset="0"/>
                      </a:rPr>
                      <m:t>×60 </m:t>
                    </m:r>
                    <m:d>
                      <m:dPr>
                        <m:begChr m:val="["/>
                        <m:endChr m:val="]"/>
                        <m:ctrlPr>
                          <a:rPr lang="nl-NL" i="1" strike="sngStrike">
                            <a:solidFill>
                              <a:schemeClr val="bg1">
                                <a:lumMod val="50000"/>
                              </a:schemeClr>
                            </a:solidFill>
                            <a:latin typeface="Cambria Math" panose="02040503050406030204" pitchFamily="18" charset="0"/>
                            <a:cs typeface="Times New Roman" panose="02020603050405020304" pitchFamily="18" charset="0"/>
                          </a:rPr>
                        </m:ctrlPr>
                      </m:dPr>
                      <m:e>
                        <m:r>
                          <a:rPr lang="nl-NL" i="1" strike="sngStrike">
                            <a:solidFill>
                              <a:schemeClr val="bg1">
                                <a:lumMod val="50000"/>
                              </a:schemeClr>
                            </a:solidFill>
                            <a:latin typeface="Cambria Math" panose="02040503050406030204" pitchFamily="18" charset="0"/>
                            <a:cs typeface="Times New Roman" panose="02020603050405020304" pitchFamily="18" charset="0"/>
                          </a:rPr>
                          <m:t>𝑠</m:t>
                        </m:r>
                        <m:r>
                          <a:rPr lang="nl-NL" i="1" strike="sngStrike">
                            <a:solidFill>
                              <a:schemeClr val="bg1">
                                <a:lumMod val="50000"/>
                              </a:schemeClr>
                            </a:solidFill>
                            <a:latin typeface="Cambria Math" panose="02040503050406030204" pitchFamily="18" charset="0"/>
                            <a:cs typeface="Times New Roman" panose="02020603050405020304" pitchFamily="18" charset="0"/>
                          </a:rPr>
                          <m:t>/</m:t>
                        </m:r>
                        <m:r>
                          <a:rPr lang="nl-NL" i="1" strike="sngStrike">
                            <a:solidFill>
                              <a:schemeClr val="bg1">
                                <a:lumMod val="50000"/>
                              </a:schemeClr>
                            </a:solidFill>
                            <a:latin typeface="Cambria Math" panose="02040503050406030204" pitchFamily="18" charset="0"/>
                            <a:cs typeface="Times New Roman" panose="02020603050405020304" pitchFamily="18" charset="0"/>
                          </a:rPr>
                          <m:t>𝑚𝑖𝑛</m:t>
                        </m:r>
                      </m:e>
                    </m:d>
                  </m:oMath>
                </a14:m>
                <a:endParaRPr lang="nl-NL" strike="sngStrike"/>
              </a:p>
              <a:p>
                <a:pPr marL="1436688" lvl="1" indent="-361950">
                  <a:lnSpc>
                    <a:spcPct val="120000"/>
                  </a:lnSpc>
                  <a:buFont typeface="+mj-lt"/>
                  <a:buAutoNum type="alphaLcPeriod"/>
                </a:pPr>
                <a:r>
                  <a:rPr lang="nl-NL" err="1"/>
                  <a:t>Remove</a:t>
                </a:r>
                <a:r>
                  <a:rPr lang="nl-NL"/>
                  <a:t> </a:t>
                </a:r>
                <a:r>
                  <a:rPr lang="nl-NL" err="1"/>
                  <a:t>contiguous</a:t>
                </a:r>
                <a:r>
                  <a:rPr lang="nl-NL"/>
                  <a:t> </a:t>
                </a:r>
                <a:r>
                  <a:rPr lang="nl-NL" err="1"/>
                  <a:t>periods</a:t>
                </a:r>
                <a:r>
                  <a:rPr lang="nl-NL"/>
                  <a:t> </a:t>
                </a:r>
                <a:r>
                  <a:rPr lang="nl-NL" err="1"/>
                  <a:t>where</a:t>
                </a:r>
                <a:r>
                  <a:rPr lang="nl-NL"/>
                  <a:t> </a:t>
                </a:r>
                <a14:m>
                  <m:oMath xmlns:m="http://schemas.openxmlformats.org/officeDocument/2006/math">
                    <m:sSub>
                      <m:sSubPr>
                        <m:ctrlPr>
                          <a:rPr lang="nl-NL" i="1">
                            <a:latin typeface="Cambria Math" panose="02040503050406030204" pitchFamily="18" charset="0"/>
                            <a:ea typeface="Cambria Math" panose="02040503050406030204" pitchFamily="18" charset="0"/>
                          </a:rPr>
                        </m:ctrlPr>
                      </m:sSubPr>
                      <m:e>
                        <m:r>
                          <m:rPr>
                            <m:sty m:val="p"/>
                          </m:rPr>
                          <a:rPr lang="nl-NL">
                            <a:latin typeface="Cambria Math" panose="02040503050406030204" pitchFamily="18" charset="0"/>
                            <a:ea typeface="Cambria Math" panose="02040503050406030204" pitchFamily="18" charset="0"/>
                          </a:rPr>
                          <m:t>MAX</m:t>
                        </m:r>
                      </m:e>
                      <m:sub>
                        <m:r>
                          <m:rPr>
                            <m:sty m:val="p"/>
                          </m:rPr>
                          <a:rPr lang="nl-NL">
                            <a:latin typeface="Cambria Math" panose="02040503050406030204" pitchFamily="18" charset="0"/>
                            <a:ea typeface="Cambria Math" panose="02040503050406030204" pitchFamily="18" charset="0"/>
                          </a:rPr>
                          <m:t>t</m:t>
                        </m:r>
                        <m:r>
                          <a:rPr lang="nl-NL" i="1">
                            <a:latin typeface="Cambria Math" panose="02040503050406030204" pitchFamily="18" charset="0"/>
                            <a:ea typeface="Cambria Math" panose="02040503050406030204" pitchFamily="18" charset="0"/>
                          </a:rPr>
                          <m:t>∈</m:t>
                        </m:r>
                        <m:r>
                          <m:rPr>
                            <m:sty m:val="p"/>
                          </m:rPr>
                          <a:rPr lang="nl-NL">
                            <a:latin typeface="Cambria Math" panose="02040503050406030204" pitchFamily="18" charset="0"/>
                            <a:ea typeface="Cambria Math" panose="02040503050406030204" pitchFamily="18" charset="0"/>
                          </a:rPr>
                          <m:t>period</m:t>
                        </m:r>
                      </m:sub>
                    </m:sSub>
                    <m:d>
                      <m:dPr>
                        <m:ctrlPr>
                          <a:rPr lang="nl-NL" i="1">
                            <a:latin typeface="Cambria Math" panose="02040503050406030204" pitchFamily="18" charset="0"/>
                            <a:ea typeface="Cambria Math" panose="02040503050406030204" pitchFamily="18" charset="0"/>
                          </a:rPr>
                        </m:ctrlPr>
                      </m:dPr>
                      <m:e>
                        <m:sSub>
                          <m:sSubPr>
                            <m:ctrlPr>
                              <a:rPr lang="nl-NL" i="1">
                                <a:latin typeface="Cambria Math" panose="02040503050406030204" pitchFamily="18" charset="0"/>
                                <a:ea typeface="Cambria Math" panose="02040503050406030204" pitchFamily="18" charset="0"/>
                              </a:rPr>
                            </m:ctrlPr>
                          </m:sSubPr>
                          <m:e>
                            <m:r>
                              <m:rPr>
                                <m:sty m:val="p"/>
                              </m:rPr>
                              <a:rPr lang="nl-NL">
                                <a:latin typeface="Cambria Math" panose="02040503050406030204" pitchFamily="18" charset="0"/>
                                <a:ea typeface="Cambria Math" panose="02040503050406030204" pitchFamily="18" charset="0"/>
                              </a:rPr>
                              <m:t>T</m:t>
                            </m:r>
                          </m:e>
                          <m:sub>
                            <m:r>
                              <m:rPr>
                                <m:sty m:val="p"/>
                              </m:rPr>
                              <a:rPr lang="nl-NL">
                                <a:latin typeface="Cambria Math" panose="02040503050406030204" pitchFamily="18" charset="0"/>
                                <a:ea typeface="Cambria Math" panose="02040503050406030204" pitchFamily="18" charset="0"/>
                              </a:rPr>
                              <m:t>in</m:t>
                            </m:r>
                            <m:r>
                              <a:rPr lang="nl-NL">
                                <a:latin typeface="Cambria Math" panose="02040503050406030204" pitchFamily="18" charset="0"/>
                                <a:ea typeface="Cambria Math" panose="02040503050406030204" pitchFamily="18" charset="0"/>
                              </a:rPr>
                              <m:t>;</m:t>
                            </m:r>
                            <m:r>
                              <m:rPr>
                                <m:sty m:val="p"/>
                              </m:rPr>
                              <a:rPr lang="nl-NL">
                                <a:latin typeface="Cambria Math" panose="02040503050406030204" pitchFamily="18" charset="0"/>
                                <a:ea typeface="Cambria Math" panose="02040503050406030204" pitchFamily="18" charset="0"/>
                              </a:rPr>
                              <m:t>t</m:t>
                            </m:r>
                          </m:sub>
                        </m:sSub>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𝑀𝐼</m:t>
                    </m:r>
                    <m:sSub>
                      <m:sSubPr>
                        <m:ctrlPr>
                          <a:rPr lang="nl-NL" i="1">
                            <a:latin typeface="Cambria Math" panose="02040503050406030204" pitchFamily="18" charset="0"/>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𝑁</m:t>
                        </m:r>
                      </m:e>
                      <m:sub>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m:rPr>
                            <m:sty m:val="p"/>
                          </m:rPr>
                          <a:rPr lang="nl-NL">
                            <a:latin typeface="Cambria Math" panose="02040503050406030204" pitchFamily="18" charset="0"/>
                            <a:ea typeface="Cambria Math" panose="02040503050406030204" pitchFamily="18" charset="0"/>
                          </a:rPr>
                          <m:t>period</m:t>
                        </m:r>
                      </m:sub>
                    </m:sSub>
                    <m:d>
                      <m:dPr>
                        <m:ctrlPr>
                          <a:rPr lang="nl-NL" i="1">
                            <a:latin typeface="Cambria Math" panose="02040503050406030204" pitchFamily="18" charset="0"/>
                            <a:ea typeface="Cambria Math" panose="02040503050406030204" pitchFamily="18" charset="0"/>
                          </a:rPr>
                        </m:ctrlPr>
                      </m:dPr>
                      <m:e>
                        <m:sSub>
                          <m:sSubPr>
                            <m:ctrlPr>
                              <a:rPr lang="nl-NL" i="1">
                                <a:latin typeface="Cambria Math" panose="02040503050406030204" pitchFamily="18" charset="0"/>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𝑇</m:t>
                            </m:r>
                          </m:e>
                          <m:sub>
                            <m:r>
                              <a:rPr lang="nl-NL" i="1">
                                <a:latin typeface="Cambria Math" panose="02040503050406030204" pitchFamily="18" charset="0"/>
                                <a:ea typeface="Cambria Math" panose="02040503050406030204" pitchFamily="18" charset="0"/>
                              </a:rPr>
                              <m:t>𝑖𝑛</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e>
                    </m:d>
                    <m:r>
                      <a:rPr lang="nl-NL" i="1">
                        <a:latin typeface="Cambria Math" panose="02040503050406030204" pitchFamily="18" charset="0"/>
                        <a:ea typeface="Cambria Math" panose="02040503050406030204" pitchFamily="18" charset="0"/>
                      </a:rPr>
                      <m:t>&lt;0,5 [</m:t>
                    </m:r>
                    <m:r>
                      <m:rPr>
                        <m:nor/>
                      </m:rPr>
                      <a:rPr lang="nl-NL" dirty="0">
                        <a:solidFill>
                          <a:schemeClr val="bg1">
                            <a:lumMod val="50000"/>
                          </a:schemeClr>
                        </a:solidFill>
                        <a:latin typeface="Calibri" panose="020F0502020204030204" pitchFamily="34" charset="0"/>
                        <a:cs typeface="Calibri" panose="020F0502020204030204" pitchFamily="34" charset="0"/>
                      </a:rPr>
                      <m:t>°</m:t>
                    </m:r>
                    <m:r>
                      <m:rPr>
                        <m:nor/>
                      </m:rPr>
                      <a:rPr lang="nl-NL" dirty="0">
                        <a:latin typeface="Cambria Math" panose="02040503050406030204" pitchFamily="18" charset="0"/>
                      </a:rPr>
                      <m:t>C</m:t>
                    </m:r>
                    <m:r>
                      <m:rPr>
                        <m:nor/>
                      </m:rPr>
                      <a:rPr lang="nl-NL" dirty="0">
                        <a:latin typeface="Cambria Math" panose="02040503050406030204" pitchFamily="18" charset="0"/>
                      </a:rPr>
                      <m:t>]</m:t>
                    </m:r>
                  </m:oMath>
                </a14:m>
                <a:endParaRPr lang="nl-NL">
                  <a:solidFill>
                    <a:schemeClr val="bg1">
                      <a:lumMod val="50000"/>
                    </a:schemeClr>
                  </a:solidFill>
                </a:endParaRPr>
              </a:p>
              <a:p>
                <a:pPr>
                  <a:lnSpc>
                    <a:spcPct val="120000"/>
                  </a:lnSpc>
                </a:pPr>
                <a:r>
                  <a:rPr lang="nl-NL" err="1"/>
                  <a:t>Calculation</a:t>
                </a:r>
                <a:endParaRPr lang="nl-NL"/>
              </a:p>
              <a:p>
                <a:pPr lvl="1">
                  <a:lnSpc>
                    <a:spcPct val="120000"/>
                  </a:lnSpc>
                </a:pPr>
                <a:r>
                  <a:rPr lang="nl-NL"/>
                  <a:t>(7) </a:t>
                </a:r>
                <a14:m>
                  <m:oMath xmlns:m="http://schemas.openxmlformats.org/officeDocument/2006/math">
                    <m:sSub>
                      <m:sSubPr>
                        <m:ctrlPr>
                          <a:rPr lang="pt-BR" i="1" smtClean="0">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r>
                      <a:rPr lang="pt-BR" i="1">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𝑜𝑢𝑡</m:t>
                        </m:r>
                        <m:r>
                          <a:rPr lang="nl-NL" b="0" i="1" smtClean="0">
                            <a:latin typeface="Cambria Math" panose="02040503050406030204" pitchFamily="18" charset="0"/>
                          </a:rPr>
                          <m:t>;</m:t>
                        </m:r>
                        <m:r>
                          <a:rPr lang="nl-NL" b="0" i="1" smtClean="0">
                            <a:latin typeface="Cambria Math" panose="02040503050406030204" pitchFamily="18" charset="0"/>
                          </a:rPr>
                          <m:t>𝑔𝑒𝑜</m:t>
                        </m:r>
                        <m:r>
                          <a:rPr lang="nl-NL" b="0" i="1" smtClean="0">
                            <a:latin typeface="Cambria Math" panose="02040503050406030204" pitchFamily="18" charset="0"/>
                          </a:rPr>
                          <m:t>_</m:t>
                        </m:r>
                        <m:r>
                          <a:rPr lang="nl-NL" b="0" i="1" smtClean="0">
                            <a:latin typeface="Cambria Math" panose="02040503050406030204" pitchFamily="18" charset="0"/>
                          </a:rPr>
                          <m:t>𝑖𝑛𝑡</m:t>
                        </m:r>
                        <m:r>
                          <a:rPr lang="nl-NL" i="1">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m:t>
                        </m:r>
                        <m:r>
                          <a:rPr lang="nl-NL" i="1">
                            <a:solidFill>
                              <a:srgbClr val="1EBCC5"/>
                            </a:solidFill>
                            <a:latin typeface="Cambria Math" panose="02040503050406030204" pitchFamily="18" charset="0"/>
                          </a:rPr>
                          <m:t>0,6</m:t>
                        </m:r>
                        <m:r>
                          <a:rPr lang="nl-NL" b="0" i="1" smtClean="0">
                            <a:solidFill>
                              <a:srgbClr val="1EBCC5"/>
                            </a:solidFill>
                            <a:latin typeface="Cambria Math" panose="02040503050406030204" pitchFamily="18" charset="0"/>
                          </a:rPr>
                          <m:t>7</m:t>
                        </m:r>
                        <m:r>
                          <a:rPr lang="nl-NL" i="1" smtClean="0">
                            <a:latin typeface="Cambria Math" panose="02040503050406030204" pitchFamily="18" charset="0"/>
                          </a:rPr>
                          <m:t> </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𝐾</m:t>
                        </m:r>
                        <m:r>
                          <a:rPr lang="nl-NL" i="1">
                            <a:solidFill>
                              <a:schemeClr val="bg1">
                                <a:lumMod val="50000"/>
                              </a:schemeClr>
                            </a:solidFill>
                            <a:latin typeface="Cambria Math" panose="02040503050406030204" pitchFamily="18" charset="0"/>
                          </a:rPr>
                          <m:t>/</m:t>
                        </m:r>
                        <m:d>
                          <m:dPr>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𝑠</m:t>
                            </m:r>
                          </m:e>
                        </m:d>
                        <m:r>
                          <a:rPr lang="nl-NL" i="1">
                            <a:solidFill>
                              <a:schemeClr val="bg1">
                                <a:lumMod val="50000"/>
                              </a:schemeClr>
                            </a:solidFill>
                            <a:latin typeface="Cambria Math" panose="02040503050406030204" pitchFamily="18" charset="0"/>
                          </a:rPr>
                          <m:t>]</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𝑈</m:t>
                        </m:r>
                      </m:e>
                      <m:sub>
                        <m:r>
                          <a:rPr lang="nl-NL" i="1">
                            <a:latin typeface="Cambria Math" panose="02040503050406030204" pitchFamily="18" charset="0"/>
                          </a:rPr>
                          <m:t>𝑔𝑒</m:t>
                        </m:r>
                        <m:r>
                          <a:rPr lang="nl-NL" b="0" i="1" smtClean="0">
                            <a:latin typeface="Cambria Math" panose="02040503050406030204" pitchFamily="18" charset="0"/>
                          </a:rPr>
                          <m:t>𝑜</m:t>
                        </m:r>
                        <m:r>
                          <a:rPr lang="nl-NL" b="0" i="1" smtClean="0">
                            <a:latin typeface="Cambria Math" panose="02040503050406030204" pitchFamily="18" charset="0"/>
                          </a:rPr>
                          <m:t>_</m:t>
                        </m:r>
                        <m:r>
                          <a:rPr lang="nl-NL" b="0" i="1" smtClean="0">
                            <a:latin typeface="Cambria Math" panose="02040503050406030204" pitchFamily="18" charset="0"/>
                          </a:rPr>
                          <m:t>𝑖𝑛𝑡</m:t>
                        </m:r>
                        <m:r>
                          <a:rPr lang="nl-NL" b="0" i="1" smtClean="0">
                            <a:latin typeface="Cambria Math" panose="02040503050406030204" pitchFamily="18" charset="0"/>
                          </a:rPr>
                          <m:t>;</m:t>
                        </m:r>
                        <m:r>
                          <a:rPr lang="nl-NL" i="1">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m:t>
                    </m:r>
                  </m:oMath>
                </a14:m>
                <a:r>
                  <a:rPr lang="nl-NL"/>
                  <a:t>, is </a:t>
                </a:r>
                <a:r>
                  <a:rPr lang="nl-NL" err="1"/>
                  <a:t>the</a:t>
                </a:r>
                <a:r>
                  <a:rPr lang="nl-NL"/>
                  <a:t> </a:t>
                </a:r>
                <a:r>
                  <a:rPr lang="nl-NL" err="1"/>
                  <a:t>effective</a:t>
                </a:r>
                <a:r>
                  <a:rPr lang="nl-NL"/>
                  <a:t> outdoor </a:t>
                </a:r>
                <a:r>
                  <a:rPr lang="nl-NL" err="1"/>
                  <a:t>temperature</a:t>
                </a:r>
                <a:r>
                  <a:rPr lang="nl-NL"/>
                  <a:t> at time t</a:t>
                </a:r>
                <a:endParaRPr lang="nl-NL" baseline="-25000">
                  <a:solidFill>
                    <a:schemeClr val="bg1">
                      <a:lumMod val="50000"/>
                    </a:schemeClr>
                  </a:solidFill>
                </a:endParaRPr>
              </a:p>
              <a:p>
                <a:pPr lvl="1">
                  <a:lnSpc>
                    <a:spcPct val="120000"/>
                  </a:lnSpc>
                </a:pPr>
                <a:r>
                  <a:rPr lang="nl-NL"/>
                  <a:t>(5) </a:t>
                </a:r>
                <a14:m>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b="0" i="1" smtClean="0">
                            <a:latin typeface="Cambria Math" panose="02040503050406030204" pitchFamily="18" charset="0"/>
                          </a:rPr>
                          <m:t>𝑑𝑖𝑓𝑓</m:t>
                        </m:r>
                        <m:r>
                          <a:rPr lang="nl-NL" i="1">
                            <a:latin typeface="Cambria Math" panose="02040503050406030204" pitchFamily="18" charset="0"/>
                          </a:rPr>
                          <m:t>;</m:t>
                        </m:r>
                        <m:r>
                          <a:rPr lang="nl-NL" i="1">
                            <a:latin typeface="Cambria Math" panose="02040503050406030204" pitchFamily="18" charset="0"/>
                          </a:rPr>
                          <m:t>𝑒𝑓𝑓</m:t>
                        </m:r>
                        <m:r>
                          <a:rPr lang="nl-NL" b="0" i="1" smtClean="0">
                            <a:latin typeface="Cambria Math" panose="02040503050406030204" pitchFamily="18" charset="0"/>
                          </a:rPr>
                          <m:t>;</m:t>
                        </m:r>
                        <m:r>
                          <a:rPr lang="nl-NL" b="0" i="1" smtClean="0">
                            <a:latin typeface="Cambria Math" panose="02040503050406030204" pitchFamily="18" charset="0"/>
                          </a:rPr>
                          <m:t>𝑡</m:t>
                        </m:r>
                      </m:sub>
                    </m:sSub>
                    <m:d>
                      <m:dPr>
                        <m:begChr m:val="["/>
                        <m:endChr m:val="]"/>
                        <m:ctrlPr>
                          <a:rPr lang="nl-NL" b="0"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𝐾</m:t>
                        </m:r>
                      </m:e>
                    </m:d>
                    <m:r>
                      <a:rPr lang="nl-NL" b="0" i="1" smtClean="0">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𝑡</m:t>
                        </m:r>
                      </m:sub>
                    </m:sSub>
                    <m:sSub>
                      <m:sSubPr>
                        <m:ctrlPr>
                          <a:rPr lang="pt-BR" i="1">
                            <a:latin typeface="Cambria Math" panose="02040503050406030204" pitchFamily="18" charset="0"/>
                          </a:rPr>
                        </m:ctrlPr>
                      </m:sSubPr>
                      <m:e>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r>
                          <a:rPr lang="nl-NL" i="1">
                            <a:latin typeface="Cambria Math" panose="02040503050406030204" pitchFamily="18" charset="0"/>
                          </a:rPr>
                          <m:t>−</m:t>
                        </m:r>
                        <m:r>
                          <a:rPr lang="nl-NL" i="1">
                            <a:latin typeface="Cambria Math" panose="02040503050406030204" pitchFamily="18" charset="0"/>
                          </a:rPr>
                          <m:t>𝑇</m:t>
                        </m:r>
                      </m:e>
                      <m:sub>
                        <m:r>
                          <a:rPr lang="nl-NL" i="1">
                            <a:latin typeface="Cambria Math" panose="02040503050406030204" pitchFamily="18" charset="0"/>
                          </a:rPr>
                          <m:t>𝑜𝑢𝑡</m:t>
                        </m:r>
                        <m:r>
                          <a:rPr lang="nl-NL" i="1">
                            <a:latin typeface="Cambria Math" panose="02040503050406030204" pitchFamily="18" charset="0"/>
                          </a:rPr>
                          <m:t>;</m:t>
                        </m:r>
                        <m:r>
                          <a:rPr lang="nl-NL" i="1">
                            <a:latin typeface="Cambria Math" panose="02040503050406030204" pitchFamily="18" charset="0"/>
                          </a:rPr>
                          <m:t>𝑒𝑓𝑓</m:t>
                        </m:r>
                        <m:r>
                          <a:rPr lang="nl-NL" i="1">
                            <a:latin typeface="Cambria Math" panose="02040503050406030204" pitchFamily="18" charset="0"/>
                          </a:rPr>
                          <m:t>;</m:t>
                        </m:r>
                        <m:r>
                          <a:rPr lang="nl-NL" i="1">
                            <a:latin typeface="Cambria Math" panose="02040503050406030204" pitchFamily="18" charset="0"/>
                          </a:rPr>
                          <m:t>𝑡</m:t>
                        </m:r>
                      </m:sub>
                    </m:sSub>
                    <m:d>
                      <m:dPr>
                        <m:begChr m:val="["/>
                        <m:endChr m:val="]"/>
                        <m:ctrlPr>
                          <a:rPr lang="nl-NL" i="1">
                            <a:solidFill>
                              <a:schemeClr val="bg1">
                                <a:lumMod val="50000"/>
                              </a:schemeClr>
                            </a:solidFill>
                            <a:latin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oMath>
                </a14:m>
                <a:r>
                  <a:rPr lang="nl-NL" b="0"/>
                  <a:t>, </a:t>
                </a:r>
                <a:r>
                  <a:rPr lang="nl-NL" err="1"/>
                  <a:t>the</a:t>
                </a:r>
                <a:r>
                  <a:rPr lang="nl-NL"/>
                  <a:t> </a:t>
                </a:r>
                <a:r>
                  <a:rPr lang="nl-NL" err="1"/>
                  <a:t>effective</a:t>
                </a:r>
                <a:r>
                  <a:rPr lang="nl-NL"/>
                  <a:t> </a:t>
                </a:r>
                <a:r>
                  <a:rPr lang="nl-NL" err="1"/>
                  <a:t>temperature</a:t>
                </a:r>
                <a:r>
                  <a:rPr lang="nl-NL"/>
                  <a:t> </a:t>
                </a:r>
                <a:r>
                  <a:rPr lang="nl-NL" err="1"/>
                  <a:t>difference</a:t>
                </a:r>
                <a:r>
                  <a:rPr lang="nl-NL"/>
                  <a:t> at time t</a:t>
                </a:r>
              </a:p>
              <a:p>
                <a:pPr lvl="1">
                  <a:lnSpc>
                    <a:spcPct val="120000"/>
                  </a:lnSpc>
                </a:pPr>
                <a:r>
                  <a:rPr lang="el-GR">
                    <a:solidFill>
                      <a:srgbClr val="B1D249"/>
                    </a:solidFill>
                  </a:rPr>
                  <a:t>τ</a:t>
                </a:r>
                <a:r>
                  <a:rPr lang="nl-NL" baseline="-25000" err="1">
                    <a:solidFill>
                      <a:srgbClr val="B1D249"/>
                    </a:solidFill>
                  </a:rPr>
                  <a:t>eff</a:t>
                </a:r>
                <a:r>
                  <a:rPr lang="nl-NL">
                    <a:solidFill>
                      <a:srgbClr val="B1D249"/>
                    </a:solidFill>
                  </a:rPr>
                  <a:t> </a:t>
                </a:r>
                <a:r>
                  <a:rPr lang="nl-NL"/>
                  <a:t>of </a:t>
                </a:r>
                <a:r>
                  <a:rPr lang="nl-NL" err="1"/>
                  <a:t>each</a:t>
                </a:r>
                <a:r>
                  <a:rPr lang="nl-NL"/>
                  <a:t> </a:t>
                </a:r>
                <a:r>
                  <a:rPr lang="nl-NL" err="1"/>
                  <a:t>filtered</a:t>
                </a:r>
                <a:r>
                  <a:rPr lang="nl-NL"/>
                  <a:t> </a:t>
                </a:r>
                <a:r>
                  <a:rPr lang="nl-NL" err="1"/>
                  <a:t>contiguous</a:t>
                </a:r>
                <a:r>
                  <a:rPr lang="nl-NL"/>
                  <a:t> </a:t>
                </a:r>
                <a:r>
                  <a:rPr lang="nl-NL" err="1"/>
                  <a:t>period</a:t>
                </a:r>
                <a:r>
                  <a:rPr lang="nl-NL"/>
                  <a:t> as:</a:t>
                </a:r>
                <a14:m>
                  <m:oMath xmlns:m="http://schemas.openxmlformats.org/officeDocument/2006/math">
                    <m:r>
                      <a:rPr lang="nl-NL" b="0" i="0" dirty="0" smtClean="0">
                        <a:solidFill>
                          <a:schemeClr val="tx1"/>
                        </a:solidFill>
                        <a:latin typeface="Cambria Math" panose="02040503050406030204" pitchFamily="18" charset="0"/>
                        <a:ea typeface="Cambria Math" panose="02040503050406030204" pitchFamily="18" charset="0"/>
                      </a:rPr>
                      <m:t> </m:t>
                    </m:r>
                    <m:sSub>
                      <m:sSubPr>
                        <m:ctrlPr>
                          <a:rPr lang="nl-NL" i="1" dirty="0" smtClean="0">
                            <a:solidFill>
                              <a:srgbClr val="B1D249"/>
                            </a:solidFill>
                            <a:latin typeface="Cambria Math" panose="02040503050406030204" pitchFamily="18" charset="0"/>
                            <a:ea typeface="Cambria Math" panose="02040503050406030204" pitchFamily="18" charset="0"/>
                          </a:rPr>
                        </m:ctrlPr>
                      </m:sSubPr>
                      <m:e>
                        <m:r>
                          <a:rPr lang="pt-BR" i="1" dirty="0">
                            <a:solidFill>
                              <a:srgbClr val="B1D249"/>
                            </a:solidFill>
                            <a:latin typeface="Cambria Math" panose="02040503050406030204" pitchFamily="18" charset="0"/>
                          </a:rPr>
                          <m:t>𝜏</m:t>
                        </m:r>
                      </m:e>
                      <m:sub>
                        <m:r>
                          <a:rPr lang="nl-NL" b="0" i="1" dirty="0" smtClean="0">
                            <a:solidFill>
                              <a:srgbClr val="B1D249"/>
                            </a:solidFill>
                            <a:latin typeface="Cambria Math" panose="02040503050406030204" pitchFamily="18" charset="0"/>
                            <a:ea typeface="Cambria Math" panose="02040503050406030204" pitchFamily="18" charset="0"/>
                          </a:rPr>
                          <m:t>𝑒𝑓𝑓</m:t>
                        </m:r>
                      </m:sub>
                    </m:sSub>
                    <m:d>
                      <m:dPr>
                        <m:begChr m:val="["/>
                        <m:endChr m:val="]"/>
                        <m:ctrlPr>
                          <a:rPr lang="nl-NL" i="1" dirty="0" smtClean="0">
                            <a:solidFill>
                              <a:schemeClr val="tx1"/>
                            </a:solidFill>
                            <a:latin typeface="Cambria Math" panose="02040503050406030204" pitchFamily="18" charset="0"/>
                            <a:ea typeface="Cambria Math" panose="02040503050406030204" pitchFamily="18" charset="0"/>
                          </a:rPr>
                        </m:ctrlPr>
                      </m:dPr>
                      <m:e>
                        <m:r>
                          <a:rPr lang="nl-NL" b="0" i="1" dirty="0" smtClean="0">
                            <a:solidFill>
                              <a:schemeClr val="tx1"/>
                            </a:solidFill>
                            <a:latin typeface="Cambria Math" panose="02040503050406030204" pitchFamily="18" charset="0"/>
                            <a:ea typeface="Cambria Math" panose="02040503050406030204" pitchFamily="18" charset="0"/>
                          </a:rPr>
                          <m:t>𝑠</m:t>
                        </m:r>
                      </m:e>
                    </m:d>
                    <m:r>
                      <a:rPr lang="nl-NL" b="0" i="1" dirty="0" smtClean="0">
                        <a:solidFill>
                          <a:schemeClr val="tx1"/>
                        </a:solidFill>
                        <a:latin typeface="Cambria Math" panose="02040503050406030204" pitchFamily="18" charset="0"/>
                        <a:ea typeface="Cambria Math" panose="02040503050406030204" pitchFamily="18" charset="0"/>
                      </a:rPr>
                      <m:t>=</m:t>
                    </m:r>
                    <m:f>
                      <m:fPr>
                        <m:ctrlPr>
                          <a:rPr lang="nl-NL" i="1">
                            <a:solidFill>
                              <a:schemeClr val="tx1"/>
                            </a:solidFill>
                            <a:latin typeface="Cambria Math" panose="02040503050406030204" pitchFamily="18" charset="0"/>
                          </a:rPr>
                        </m:ctrlPr>
                      </m:fPr>
                      <m:num>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𝑡</m:t>
                            </m:r>
                          </m:e>
                          <m:sub>
                            <m:r>
                              <a:rPr lang="nl-NL" i="1">
                                <a:solidFill>
                                  <a:schemeClr val="tx1"/>
                                </a:solidFill>
                                <a:latin typeface="Cambria Math" panose="02040503050406030204" pitchFamily="18" charset="0"/>
                              </a:rPr>
                              <m:t>𝑒𝑛𝑑</m:t>
                            </m:r>
                          </m:sub>
                        </m:sSub>
                        <m:r>
                          <a:rPr lang="nl-NL" b="0" i="1" smtClean="0">
                            <a:solidFill>
                              <a:schemeClr val="tx1"/>
                            </a:solidFill>
                            <a:latin typeface="Cambria Math" panose="02040503050406030204" pitchFamily="18" charset="0"/>
                          </a:rPr>
                          <m:t> </m:t>
                        </m:r>
                        <m:d>
                          <m:dPr>
                            <m:begChr m:val="["/>
                            <m:endChr m:val="]"/>
                            <m:ctrlPr>
                              <a:rPr lang="nl-NL" b="0"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𝑠</m:t>
                            </m:r>
                          </m:e>
                        </m:d>
                        <m:r>
                          <a:rPr lang="nl-NL" b="0" i="1" smtClean="0">
                            <a:solidFill>
                              <a:schemeClr val="bg1">
                                <a:lumMod val="50000"/>
                              </a:schemeClr>
                            </a:solidFill>
                            <a:latin typeface="Cambria Math" panose="02040503050406030204" pitchFamily="18" charset="0"/>
                          </a:rPr>
                          <m:t> </m:t>
                        </m:r>
                        <m:r>
                          <a:rPr lang="nl-NL" i="1">
                            <a:solidFill>
                              <a:schemeClr val="tx1"/>
                            </a:solidFill>
                            <a:latin typeface="Cambria Math" panose="02040503050406030204" pitchFamily="18" charset="0"/>
                          </a:rPr>
                          <m:t>−</m:t>
                        </m:r>
                        <m:r>
                          <a:rPr lang="nl-NL" b="0" i="1" smtClean="0">
                            <a:solidFill>
                              <a:schemeClr val="tx1"/>
                            </a:solidFill>
                            <a:latin typeface="Cambria Math" panose="02040503050406030204" pitchFamily="18" charset="0"/>
                          </a:rPr>
                          <m:t> </m:t>
                        </m:r>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𝑡</m:t>
                            </m:r>
                          </m:e>
                          <m:sub>
                            <m:r>
                              <a:rPr lang="nl-NL" i="1">
                                <a:solidFill>
                                  <a:schemeClr val="tx1"/>
                                </a:solidFill>
                                <a:latin typeface="Cambria Math" panose="02040503050406030204" pitchFamily="18" charset="0"/>
                              </a:rPr>
                              <m:t>𝑠𝑡𝑎𝑟𝑡</m:t>
                            </m:r>
                          </m:sub>
                        </m:sSub>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𝑠</m:t>
                        </m:r>
                        <m:r>
                          <a:rPr lang="nl-NL" b="0" i="1" smtClean="0">
                            <a:solidFill>
                              <a:schemeClr val="bg1">
                                <a:lumMod val="50000"/>
                              </a:schemeClr>
                            </a:solidFill>
                            <a:latin typeface="Cambria Math" panose="02040503050406030204" pitchFamily="18" charset="0"/>
                          </a:rPr>
                          <m:t>]</m:t>
                        </m:r>
                      </m:num>
                      <m:den>
                        <m:func>
                          <m:funcPr>
                            <m:ctrlPr>
                              <a:rPr lang="nl-NL" i="1">
                                <a:solidFill>
                                  <a:schemeClr val="tx1"/>
                                </a:solidFill>
                                <a:latin typeface="Cambria Math" panose="02040503050406030204" pitchFamily="18" charset="0"/>
                              </a:rPr>
                            </m:ctrlPr>
                          </m:funcPr>
                          <m:fName>
                            <m:r>
                              <a:rPr lang="nl-NL" i="1">
                                <a:solidFill>
                                  <a:schemeClr val="tx1"/>
                                </a:solidFill>
                                <a:latin typeface="Cambria Math" panose="02040503050406030204" pitchFamily="18" charset="0"/>
                              </a:rPr>
                              <m:t>𝑙𝑛</m:t>
                            </m:r>
                          </m:fName>
                          <m:e>
                            <m:d>
                              <m:dPr>
                                <m:ctrlPr>
                                  <a:rPr lang="nl-NL" i="1">
                                    <a:solidFill>
                                      <a:schemeClr val="tx1"/>
                                    </a:solidFill>
                                    <a:latin typeface="Cambria Math" panose="02040503050406030204" pitchFamily="18" charset="0"/>
                                  </a:rPr>
                                </m:ctrlPr>
                              </m:dPr>
                              <m:e>
                                <m:f>
                                  <m:fPr>
                                    <m:ctrlPr>
                                      <a:rPr lang="nl-NL" i="1">
                                        <a:solidFill>
                                          <a:schemeClr val="tx1"/>
                                        </a:solidFill>
                                        <a:latin typeface="Cambria Math" panose="02040503050406030204" pitchFamily="18" charset="0"/>
                                      </a:rPr>
                                    </m:ctrlPr>
                                  </m:fPr>
                                  <m:num>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𝑇</m:t>
                                        </m:r>
                                      </m:e>
                                      <m:sub>
                                        <m:r>
                                          <a:rPr lang="nl-NL" b="0" i="1" smtClean="0">
                                            <a:solidFill>
                                              <a:schemeClr val="tx1"/>
                                            </a:solidFill>
                                            <a:latin typeface="Cambria Math" panose="02040503050406030204" pitchFamily="18" charset="0"/>
                                          </a:rPr>
                                          <m:t>𝑑𝑖𝑓𝑓</m:t>
                                        </m:r>
                                        <m:r>
                                          <a:rPr lang="nl-NL" i="1">
                                            <a:solidFill>
                                              <a:schemeClr val="tx1"/>
                                            </a:solidFill>
                                            <a:latin typeface="Cambria Math" panose="02040503050406030204" pitchFamily="18" charset="0"/>
                                          </a:rPr>
                                          <m:t>;</m:t>
                                        </m:r>
                                        <m:r>
                                          <a:rPr lang="nl-NL" i="1">
                                            <a:solidFill>
                                              <a:schemeClr val="tx1"/>
                                            </a:solidFill>
                                            <a:latin typeface="Cambria Math" panose="02040503050406030204" pitchFamily="18" charset="0"/>
                                          </a:rPr>
                                          <m:t>𝑒𝑓𝑓</m:t>
                                        </m:r>
                                        <m:r>
                                          <a:rPr lang="nl-NL" b="0" i="1" smtClean="0">
                                            <a:solidFill>
                                              <a:schemeClr val="tx1"/>
                                            </a:solidFill>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𝑡</m:t>
                                            </m:r>
                                          </m:e>
                                          <m:sub>
                                            <m:r>
                                              <a:rPr lang="nl-NL" i="1">
                                                <a:latin typeface="Cambria Math" panose="02040503050406030204" pitchFamily="18" charset="0"/>
                                              </a:rPr>
                                              <m:t>𝑠𝑡𝑎𝑟𝑡</m:t>
                                            </m:r>
                                          </m:sub>
                                        </m:sSub>
                                      </m:sub>
                                    </m:sSub>
                                    <m:r>
                                      <a:rPr lang="nl-NL" b="0" i="1" smtClean="0">
                                        <a:solidFill>
                                          <a:schemeClr val="tx1"/>
                                        </a:solidFill>
                                        <a:latin typeface="Cambria Math" panose="02040503050406030204" pitchFamily="18" charset="0"/>
                                      </a:rPr>
                                      <m:t> </m:t>
                                    </m:r>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𝐾</m:t>
                                    </m:r>
                                    <m:r>
                                      <a:rPr lang="nl-NL" b="0" i="1" smtClean="0">
                                        <a:solidFill>
                                          <a:schemeClr val="bg1">
                                            <a:lumMod val="50000"/>
                                          </a:schemeClr>
                                        </a:solidFill>
                                        <a:latin typeface="Cambria Math" panose="02040503050406030204" pitchFamily="18" charset="0"/>
                                      </a:rPr>
                                      <m:t>]</m:t>
                                    </m:r>
                                  </m:num>
                                  <m:den>
                                    <m:sSub>
                                      <m:sSubPr>
                                        <m:ctrlPr>
                                          <a:rPr lang="nl-NL" i="1">
                                            <a:solidFill>
                                              <a:schemeClr val="tx1"/>
                                            </a:solidFill>
                                            <a:latin typeface="Cambria Math" panose="02040503050406030204" pitchFamily="18" charset="0"/>
                                          </a:rPr>
                                        </m:ctrlPr>
                                      </m:sSubPr>
                                      <m:e>
                                        <m:r>
                                          <a:rPr lang="nl-NL" i="1">
                                            <a:solidFill>
                                              <a:schemeClr val="tx1"/>
                                            </a:solidFill>
                                            <a:latin typeface="Cambria Math" panose="02040503050406030204" pitchFamily="18" charset="0"/>
                                          </a:rPr>
                                          <m:t>𝑇</m:t>
                                        </m:r>
                                      </m:e>
                                      <m:sub>
                                        <m:r>
                                          <a:rPr lang="nl-NL" b="0" i="1" smtClean="0">
                                            <a:solidFill>
                                              <a:schemeClr val="tx1"/>
                                            </a:solidFill>
                                            <a:latin typeface="Cambria Math" panose="02040503050406030204" pitchFamily="18" charset="0"/>
                                          </a:rPr>
                                          <m:t>𝑑𝑖𝑓𝑓</m:t>
                                        </m:r>
                                        <m:r>
                                          <a:rPr lang="nl-NL" i="1">
                                            <a:solidFill>
                                              <a:schemeClr val="tx1"/>
                                            </a:solidFill>
                                            <a:latin typeface="Cambria Math" panose="02040503050406030204" pitchFamily="18" charset="0"/>
                                          </a:rPr>
                                          <m:t>;</m:t>
                                        </m:r>
                                        <m:r>
                                          <a:rPr lang="nl-NL" i="1">
                                            <a:solidFill>
                                              <a:schemeClr val="tx1"/>
                                            </a:solidFill>
                                            <a:latin typeface="Cambria Math" panose="02040503050406030204" pitchFamily="18" charset="0"/>
                                          </a:rPr>
                                          <m:t>𝑒𝑓𝑓</m:t>
                                        </m:r>
                                        <m:r>
                                          <a:rPr lang="nl-NL" b="0" i="1" smtClean="0">
                                            <a:solidFill>
                                              <a:schemeClr val="tx1"/>
                                            </a:solidFill>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𝑡</m:t>
                                            </m:r>
                                          </m:e>
                                          <m:sub>
                                            <m:r>
                                              <a:rPr lang="nl-NL" i="1">
                                                <a:latin typeface="Cambria Math" panose="02040503050406030204" pitchFamily="18" charset="0"/>
                                              </a:rPr>
                                              <m:t>𝑒𝑛𝑑</m:t>
                                            </m:r>
                                          </m:sub>
                                        </m:sSub>
                                      </m:sub>
                                    </m:sSub>
                                    <m:r>
                                      <a:rPr lang="nl-NL" b="0" i="1" smtClean="0">
                                        <a:solidFill>
                                          <a:schemeClr val="tx1"/>
                                        </a:solidFill>
                                        <a:latin typeface="Cambria Math" panose="02040503050406030204" pitchFamily="18" charset="0"/>
                                      </a:rPr>
                                      <m:t> </m:t>
                                    </m:r>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𝐾</m:t>
                                    </m:r>
                                    <m:r>
                                      <a:rPr lang="nl-NL" b="0" i="1" smtClean="0">
                                        <a:solidFill>
                                          <a:schemeClr val="bg1">
                                            <a:lumMod val="50000"/>
                                          </a:schemeClr>
                                        </a:solidFill>
                                        <a:latin typeface="Cambria Math" panose="02040503050406030204" pitchFamily="18" charset="0"/>
                                      </a:rPr>
                                      <m:t>]</m:t>
                                    </m:r>
                                  </m:den>
                                </m:f>
                              </m:e>
                            </m:d>
                          </m:e>
                        </m:func>
                      </m:den>
                    </m:f>
                  </m:oMath>
                </a14:m>
                <a:endParaRPr lang="nl-NL">
                  <a:solidFill>
                    <a:schemeClr val="tx1"/>
                  </a:solidFill>
                </a:endParaRPr>
              </a:p>
              <a:p>
                <a:pPr lvl="1">
                  <a:lnSpc>
                    <a:spcPct val="120000"/>
                  </a:lnSpc>
                </a:pPr>
                <a:r>
                  <a:rPr lang="nl-NL" err="1"/>
                  <a:t>duration-weighted</a:t>
                </a:r>
                <a:r>
                  <a:rPr lang="nl-NL"/>
                  <a:t> </a:t>
                </a:r>
                <a:r>
                  <a:rPr lang="nl-NL" err="1"/>
                  <a:t>average</a:t>
                </a:r>
                <a:r>
                  <a:rPr lang="nl-NL"/>
                  <a:t> of </a:t>
                </a:r>
                <a:r>
                  <a:rPr lang="el-GR"/>
                  <a:t>τ</a:t>
                </a:r>
                <a:r>
                  <a:rPr lang="nl-NL" baseline="-25000" err="1"/>
                  <a:t>eff</a:t>
                </a:r>
                <a:r>
                  <a:rPr lang="nl-NL"/>
                  <a:t> of </a:t>
                </a:r>
                <a:r>
                  <a:rPr lang="nl-NL" err="1"/>
                  <a:t>all</a:t>
                </a:r>
                <a:r>
                  <a:rPr lang="nl-NL"/>
                  <a:t> </a:t>
                </a:r>
                <a:r>
                  <a:rPr lang="nl-NL" err="1"/>
                  <a:t>filtered</a:t>
                </a:r>
                <a:r>
                  <a:rPr lang="nl-NL"/>
                  <a:t> </a:t>
                </a:r>
                <a:r>
                  <a:rPr lang="nl-NL" err="1"/>
                  <a:t>contiguous</a:t>
                </a:r>
                <a:r>
                  <a:rPr lang="nl-NL"/>
                  <a:t> </a:t>
                </a:r>
                <a:r>
                  <a:rPr lang="nl-NL" err="1"/>
                  <a:t>periods</a:t>
                </a:r>
                <a:endParaRPr lang="nl-NL"/>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l="-203" t="-33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lstStyle/>
          <a:p>
            <a:r>
              <a:rPr lang="nl-NL"/>
              <a:t>1b. </a:t>
            </a:r>
            <a:r>
              <a:rPr lang="nl-NL" sz="7200" err="1"/>
              <a:t>Calculate</a:t>
            </a:r>
            <a:r>
              <a:rPr lang="nl-NL" sz="7200"/>
              <a:t> </a:t>
            </a:r>
            <a:r>
              <a:rPr lang="nl-NL" sz="7200" err="1"/>
              <a:t>thermal</a:t>
            </a:r>
            <a:r>
              <a:rPr lang="nl-NL" sz="7200"/>
              <a:t> </a:t>
            </a:r>
            <a:r>
              <a:rPr lang="nl-NL" sz="7200" err="1"/>
              <a:t>inertia</a:t>
            </a:r>
            <a:r>
              <a:rPr lang="nl-NL" sz="7200"/>
              <a:t> </a:t>
            </a:r>
            <a:r>
              <a:rPr lang="el-GR" sz="7200">
                <a:solidFill>
                  <a:srgbClr val="B1D249"/>
                </a:solidFill>
              </a:rPr>
              <a:t>τ</a:t>
            </a:r>
            <a:r>
              <a:rPr lang="nl-NL" sz="7200" baseline="-25000" err="1">
                <a:solidFill>
                  <a:srgbClr val="B1D249"/>
                </a:solidFill>
              </a:rPr>
              <a:t>eff</a:t>
            </a:r>
            <a:r>
              <a:rPr lang="nl-NL" sz="7200">
                <a:solidFill>
                  <a:srgbClr val="B1D249"/>
                </a:solidFill>
              </a:rPr>
              <a:t> </a:t>
            </a:r>
            <a:r>
              <a:rPr lang="nl-NL" sz="7200">
                <a:solidFill>
                  <a:schemeClr val="bg1">
                    <a:lumMod val="50000"/>
                  </a:schemeClr>
                </a:solidFill>
              </a:rPr>
              <a:t>[s]</a:t>
            </a:r>
            <a:r>
              <a:rPr lang="nl-NL" sz="7200">
                <a:solidFill>
                  <a:srgbClr val="B1D249"/>
                </a:solidFill>
              </a:rPr>
              <a:t> </a:t>
            </a:r>
            <a:r>
              <a:rPr lang="nl-NL" sz="7200" err="1"/>
              <a:t>filtered</a:t>
            </a:r>
            <a:r>
              <a:rPr lang="nl-NL" sz="7200"/>
              <a:t> </a:t>
            </a:r>
            <a:r>
              <a:rPr lang="nl-NL" sz="7200" err="1"/>
              <a:t>better</a:t>
            </a:r>
            <a:endParaRPr lang="nl-NL"/>
          </a:p>
        </p:txBody>
      </p:sp>
    </p:spTree>
    <p:extLst>
      <p:ext uri="{BB962C8B-B14F-4D97-AF65-F5344CB8AC3E}">
        <p14:creationId xmlns:p14="http://schemas.microsoft.com/office/powerpoint/2010/main" val="19945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231200" y="4133850"/>
                <a:ext cx="21008156" cy="7334275"/>
              </a:xfrm>
            </p:spPr>
            <p:txBody>
              <a:bodyPr>
                <a:normAutofit fontScale="40000" lnSpcReduction="20000"/>
              </a:bodyPr>
              <a:lstStyle/>
              <a:p>
                <a:pPr>
                  <a:lnSpc>
                    <a:spcPct val="120000"/>
                  </a:lnSpc>
                </a:pPr>
                <a:r>
                  <a:rPr lang="nl-NL"/>
                  <a:t>Data (</a:t>
                </a:r>
                <a:r>
                  <a:rPr lang="nl-NL" err="1"/>
                  <a:t>observations</a:t>
                </a:r>
                <a:r>
                  <a:rPr lang="nl-NL"/>
                  <a:t>) </a:t>
                </a:r>
                <a:r>
                  <a:rPr lang="nl-NL" err="1"/>
                  <a:t>needed</a:t>
                </a:r>
                <a:r>
                  <a:rPr lang="nl-NL"/>
                  <a:t>: </a:t>
                </a:r>
                <a:r>
                  <a:rPr lang="nl-NL" err="1"/>
                  <a:t>see</a:t>
                </a:r>
                <a:r>
                  <a:rPr lang="nl-NL"/>
                  <a:t> </a:t>
                </a:r>
                <a:r>
                  <a:rPr lang="nl-NL" err="1"/>
                  <a:t>previous</a:t>
                </a:r>
                <a:r>
                  <a:rPr lang="nl-NL"/>
                  <a:t> slide</a:t>
                </a:r>
              </a:p>
              <a:p>
                <a:pPr>
                  <a:lnSpc>
                    <a:spcPct val="120000"/>
                  </a:lnSpc>
                </a:pPr>
                <a:r>
                  <a:rPr lang="nl-NL"/>
                  <a:t>Filter data </a:t>
                </a:r>
                <a:r>
                  <a:rPr lang="nl-NL" err="1"/>
                  <a:t>similar</a:t>
                </a:r>
                <a:r>
                  <a:rPr lang="nl-NL"/>
                  <a:t> </a:t>
                </a:r>
                <a:r>
                  <a:rPr lang="nl-NL" err="1"/>
                  <a:t>to</a:t>
                </a:r>
                <a:r>
                  <a:rPr lang="nl-NL"/>
                  <a:t> analysis 1b (</a:t>
                </a:r>
                <a:r>
                  <a:rPr lang="nl-NL" err="1"/>
                  <a:t>see</a:t>
                </a:r>
                <a:r>
                  <a:rPr lang="nl-NL"/>
                  <a:t> </a:t>
                </a:r>
                <a:r>
                  <a:rPr lang="nl-NL" err="1"/>
                  <a:t>previous</a:t>
                </a:r>
                <a:r>
                  <a:rPr lang="nl-NL"/>
                  <a:t> slide)</a:t>
                </a:r>
              </a:p>
              <a:p>
                <a:pPr>
                  <a:lnSpc>
                    <a:spcPct val="120000"/>
                  </a:lnSpc>
                </a:pPr>
                <a:r>
                  <a:rPr lang="nl-NL"/>
                  <a:t>Model </a:t>
                </a:r>
                <a:r>
                  <a:rPr lang="nl-NL" err="1"/>
                  <a:t>equations</a:t>
                </a:r>
                <a:endParaRPr lang="nl-NL"/>
              </a:p>
              <a:p>
                <a:pPr lvl="1">
                  <a:lnSpc>
                    <a:spcPct val="120000"/>
                  </a:lnSpc>
                </a:pPr>
                <a:r>
                  <a:rPr lang="nl-NL"/>
                  <a:t>(13) </a:t>
                </a:r>
                <a14:m>
                  <m:oMath xmlns:m="http://schemas.openxmlformats.org/officeDocument/2006/math">
                    <m:sSub>
                      <m:sSubPr>
                        <m:ctrlPr>
                          <a:rPr lang="nl-NL" sz="4800" i="1" dirty="0" smtClean="0">
                            <a:latin typeface="Cambria Math" panose="02040503050406030204" pitchFamily="18" charset="0"/>
                            <a:ea typeface="Cambria Math" panose="02040503050406030204" pitchFamily="18" charset="0"/>
                          </a:rPr>
                        </m:ctrlPr>
                      </m:sSubPr>
                      <m:e>
                        <m:r>
                          <a:rPr lang="nl-NL" sz="4800" i="1" dirty="0" smtClean="0">
                            <a:latin typeface="Cambria Math" panose="02040503050406030204" pitchFamily="18" charset="0"/>
                            <a:ea typeface="Cambria Math" panose="02040503050406030204" pitchFamily="18" charset="0"/>
                          </a:rPr>
                          <m:t>∆</m:t>
                        </m:r>
                        <m:r>
                          <a:rPr lang="nl-NL" sz="4800" b="0" i="1" dirty="0" smtClean="0">
                            <a:latin typeface="Cambria Math" panose="02040503050406030204" pitchFamily="18" charset="0"/>
                            <a:ea typeface="Cambria Math" panose="02040503050406030204" pitchFamily="18" charset="0"/>
                          </a:rPr>
                          <m:t>𝑄</m:t>
                        </m:r>
                      </m:e>
                      <m:sub>
                        <m:r>
                          <a:rPr lang="nl-NL" sz="4800" b="0" i="1" smtClean="0">
                            <a:latin typeface="Cambria Math" panose="02040503050406030204" pitchFamily="18" charset="0"/>
                            <a:ea typeface="Cambria Math" panose="02040503050406030204" pitchFamily="18" charset="0"/>
                          </a:rPr>
                          <m:t>𝑔𝑎𝑖𝑛</m:t>
                        </m:r>
                        <m:r>
                          <a:rPr lang="nl-NL" sz="4800" b="0" i="1" smtClean="0">
                            <a:latin typeface="Cambria Math" panose="02040503050406030204" pitchFamily="18" charset="0"/>
                            <a:ea typeface="Cambria Math" panose="02040503050406030204" pitchFamily="18" charset="0"/>
                          </a:rPr>
                          <m:t>;</m:t>
                        </m:r>
                        <m:r>
                          <a:rPr lang="nl-NL" sz="4800" b="0" i="1" smtClean="0">
                            <a:latin typeface="Cambria Math" panose="02040503050406030204" pitchFamily="18" charset="0"/>
                            <a:ea typeface="Cambria Math" panose="02040503050406030204" pitchFamily="18" charset="0"/>
                          </a:rPr>
                          <m:t>𝑡</m:t>
                        </m:r>
                        <m:r>
                          <a:rPr lang="nl-NL" sz="4800" b="0" i="1" smtClean="0">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sub>
                    </m:sSub>
                    <m:r>
                      <a:rPr lang="nl-NL" sz="4800" i="1" dirty="0">
                        <a:latin typeface="Cambria Math" panose="02040503050406030204" pitchFamily="18" charset="0"/>
                        <a:ea typeface="Cambria Math" panose="02040503050406030204" pitchFamily="18" charset="0"/>
                      </a:rPr>
                      <m:t> </m:t>
                    </m:r>
                    <m:d>
                      <m:dPr>
                        <m:begChr m:val="["/>
                        <m:endChr m:val="]"/>
                        <m:ctrlPr>
                          <a:rPr lang="nl-NL" sz="4800" i="1" dirty="0">
                            <a:solidFill>
                              <a:schemeClr val="bg1">
                                <a:lumMod val="50000"/>
                              </a:schemeClr>
                            </a:solidFill>
                            <a:latin typeface="Cambria Math" panose="02040503050406030204" pitchFamily="18" charset="0"/>
                            <a:ea typeface="Cambria Math" panose="02040503050406030204" pitchFamily="18" charset="0"/>
                          </a:rPr>
                        </m:ctrlPr>
                      </m:dPr>
                      <m:e>
                        <m:r>
                          <a:rPr lang="nl-NL" sz="4800" i="1" dirty="0">
                            <a:solidFill>
                              <a:schemeClr val="bg1">
                                <a:lumMod val="50000"/>
                              </a:schemeClr>
                            </a:solidFill>
                            <a:latin typeface="Cambria Math" panose="02040503050406030204" pitchFamily="18" charset="0"/>
                            <a:ea typeface="Cambria Math" panose="02040503050406030204" pitchFamily="18" charset="0"/>
                          </a:rPr>
                          <m:t>𝐽</m:t>
                        </m:r>
                      </m:e>
                    </m:d>
                    <m:r>
                      <a:rPr lang="nl-NL" sz="4800" b="0" i="1" dirty="0" smtClean="0">
                        <a:solidFill>
                          <a:schemeClr val="tx1"/>
                        </a:solidFill>
                        <a:latin typeface="Cambria Math" panose="02040503050406030204" pitchFamily="18" charset="0"/>
                        <a:ea typeface="Cambria Math" panose="02040503050406030204" pitchFamily="18" charset="0"/>
                      </a:rPr>
                      <m:t>=</m:t>
                    </m:r>
                    <m:sSub>
                      <m:sSubPr>
                        <m:ctrlPr>
                          <a:rPr lang="nl-NL" sz="4800" i="1" dirty="0">
                            <a:latin typeface="Cambria Math" panose="02040503050406030204" pitchFamily="18" charset="0"/>
                            <a:ea typeface="Cambria Math" panose="02040503050406030204" pitchFamily="18" charset="0"/>
                          </a:rPr>
                        </m:ctrlPr>
                      </m:sSubPr>
                      <m:e>
                        <m:r>
                          <a:rPr lang="nl-NL" sz="4800" i="1" dirty="0" smtClean="0">
                            <a:latin typeface="Cambria Math" panose="02040503050406030204" pitchFamily="18" charset="0"/>
                            <a:ea typeface="Cambria Math" panose="02040503050406030204" pitchFamily="18" charset="0"/>
                          </a:rPr>
                          <m:t>∆</m:t>
                        </m:r>
                        <m:r>
                          <a:rPr lang="nl-NL" sz="4800" i="1" dirty="0">
                            <a:latin typeface="Cambria Math" panose="02040503050406030204" pitchFamily="18" charset="0"/>
                            <a:ea typeface="Cambria Math" panose="02040503050406030204" pitchFamily="18" charset="0"/>
                          </a:rPr>
                          <m:t>𝑄</m:t>
                        </m:r>
                      </m:e>
                      <m:sub>
                        <m:r>
                          <a:rPr lang="nl-NL" sz="4800" b="0" i="1" smtClean="0">
                            <a:latin typeface="Cambria Math" panose="02040503050406030204" pitchFamily="18" charset="0"/>
                            <a:ea typeface="Cambria Math" panose="02040503050406030204" pitchFamily="18" charset="0"/>
                          </a:rPr>
                          <m:t>𝐶𝐻</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sub>
                    </m:sSub>
                    <m:r>
                      <a:rPr lang="nl-NL" sz="4800" i="1" dirty="0">
                        <a:latin typeface="Cambria Math" panose="02040503050406030204" pitchFamily="18" charset="0"/>
                        <a:ea typeface="Cambria Math" panose="02040503050406030204" pitchFamily="18" charset="0"/>
                      </a:rPr>
                      <m:t> </m:t>
                    </m:r>
                    <m:d>
                      <m:dPr>
                        <m:begChr m:val="["/>
                        <m:endChr m:val="]"/>
                        <m:ctrlPr>
                          <a:rPr lang="nl-NL" sz="4800" i="1" dirty="0">
                            <a:solidFill>
                              <a:schemeClr val="bg1">
                                <a:lumMod val="50000"/>
                              </a:schemeClr>
                            </a:solidFill>
                            <a:latin typeface="Cambria Math" panose="02040503050406030204" pitchFamily="18" charset="0"/>
                            <a:ea typeface="Cambria Math" panose="02040503050406030204" pitchFamily="18" charset="0"/>
                          </a:rPr>
                        </m:ctrlPr>
                      </m:dPr>
                      <m:e>
                        <m:r>
                          <a:rPr lang="nl-NL" sz="4800" i="1" dirty="0">
                            <a:solidFill>
                              <a:schemeClr val="bg1">
                                <a:lumMod val="50000"/>
                              </a:schemeClr>
                            </a:solidFill>
                            <a:latin typeface="Cambria Math" panose="02040503050406030204" pitchFamily="18" charset="0"/>
                            <a:ea typeface="Cambria Math" panose="02040503050406030204" pitchFamily="18" charset="0"/>
                          </a:rPr>
                          <m:t>𝐽</m:t>
                        </m:r>
                      </m:e>
                    </m:d>
                    <m:sSub>
                      <m:sSubPr>
                        <m:ctrlPr>
                          <a:rPr lang="nl-NL" sz="4800" i="1" dirty="0">
                            <a:latin typeface="Cambria Math" panose="02040503050406030204" pitchFamily="18" charset="0"/>
                            <a:ea typeface="Cambria Math" panose="02040503050406030204" pitchFamily="18" charset="0"/>
                          </a:rPr>
                        </m:ctrlPr>
                      </m:sSubPr>
                      <m:e>
                        <m:r>
                          <a:rPr lang="nl-NL" sz="4800" b="0" i="1" dirty="0" smtClean="0">
                            <a:latin typeface="Cambria Math" panose="02040503050406030204" pitchFamily="18" charset="0"/>
                            <a:ea typeface="Cambria Math" panose="02040503050406030204" pitchFamily="18" charset="0"/>
                          </a:rPr>
                          <m:t>+ ∆</m:t>
                        </m:r>
                        <m:r>
                          <a:rPr lang="nl-NL" sz="4800" i="1" dirty="0">
                            <a:latin typeface="Cambria Math" panose="02040503050406030204" pitchFamily="18" charset="0"/>
                            <a:ea typeface="Cambria Math" panose="02040503050406030204" pitchFamily="18" charset="0"/>
                          </a:rPr>
                          <m:t>𝑄</m:t>
                        </m:r>
                      </m:e>
                      <m:sub>
                        <m:r>
                          <a:rPr lang="nl-NL" sz="4800" b="0" i="1" smtClean="0">
                            <a:latin typeface="Cambria Math" panose="02040503050406030204" pitchFamily="18" charset="0"/>
                            <a:ea typeface="Cambria Math" panose="02040503050406030204" pitchFamily="18" charset="0"/>
                          </a:rPr>
                          <m:t>𝑠𝑜𝑙</m:t>
                        </m:r>
                        <m:r>
                          <a:rPr lang="nl-NL" sz="4800" i="1" smtClean="0">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sub>
                    </m:sSub>
                    <m:r>
                      <a:rPr lang="nl-NL" sz="4800" i="1" dirty="0">
                        <a:latin typeface="Cambria Math" panose="02040503050406030204" pitchFamily="18" charset="0"/>
                        <a:ea typeface="Cambria Math" panose="02040503050406030204" pitchFamily="18" charset="0"/>
                      </a:rPr>
                      <m:t> </m:t>
                    </m:r>
                    <m:d>
                      <m:dPr>
                        <m:begChr m:val="["/>
                        <m:endChr m:val="]"/>
                        <m:ctrlPr>
                          <a:rPr lang="nl-NL" sz="4800" i="1" dirty="0">
                            <a:solidFill>
                              <a:schemeClr val="bg1">
                                <a:lumMod val="50000"/>
                              </a:schemeClr>
                            </a:solidFill>
                            <a:latin typeface="Cambria Math" panose="02040503050406030204" pitchFamily="18" charset="0"/>
                            <a:ea typeface="Cambria Math" panose="02040503050406030204" pitchFamily="18" charset="0"/>
                          </a:rPr>
                        </m:ctrlPr>
                      </m:dPr>
                      <m:e>
                        <m:r>
                          <a:rPr lang="nl-NL" sz="4800" i="1" dirty="0">
                            <a:solidFill>
                              <a:schemeClr val="bg1">
                                <a:lumMod val="50000"/>
                              </a:schemeClr>
                            </a:solidFill>
                            <a:latin typeface="Cambria Math" panose="02040503050406030204" pitchFamily="18" charset="0"/>
                            <a:ea typeface="Cambria Math" panose="02040503050406030204" pitchFamily="18" charset="0"/>
                          </a:rPr>
                          <m:t>𝐽</m:t>
                        </m:r>
                      </m:e>
                    </m:d>
                    <m:r>
                      <a:rPr lang="nl-NL" sz="4800" i="1">
                        <a:latin typeface="Cambria Math" panose="02040503050406030204" pitchFamily="18" charset="0"/>
                      </a:rPr>
                      <m:t>+</m:t>
                    </m:r>
                    <m:sSub>
                      <m:sSubPr>
                        <m:ctrlPr>
                          <a:rPr lang="nl-NL" sz="4800" i="1" dirty="0">
                            <a:latin typeface="Cambria Math" panose="02040503050406030204" pitchFamily="18" charset="0"/>
                            <a:ea typeface="Cambria Math" panose="02040503050406030204" pitchFamily="18" charset="0"/>
                          </a:rPr>
                        </m:ctrlPr>
                      </m:sSubPr>
                      <m:e>
                        <m:r>
                          <a:rPr lang="nl-NL" sz="4800" i="1" dirty="0" smtClean="0">
                            <a:latin typeface="Cambria Math" panose="02040503050406030204" pitchFamily="18" charset="0"/>
                            <a:ea typeface="Cambria Math" panose="02040503050406030204" pitchFamily="18" charset="0"/>
                          </a:rPr>
                          <m:t>∆</m:t>
                        </m:r>
                        <m:r>
                          <a:rPr lang="nl-NL" sz="4800" i="1" dirty="0">
                            <a:latin typeface="Cambria Math" panose="02040503050406030204" pitchFamily="18" charset="0"/>
                            <a:ea typeface="Cambria Math" panose="02040503050406030204" pitchFamily="18" charset="0"/>
                          </a:rPr>
                          <m:t>𝑄</m:t>
                        </m:r>
                      </m:e>
                      <m:sub>
                        <m:r>
                          <a:rPr lang="nl-NL" sz="4800" b="0" i="1" smtClean="0">
                            <a:latin typeface="Cambria Math" panose="02040503050406030204" pitchFamily="18" charset="0"/>
                            <a:ea typeface="Cambria Math" panose="02040503050406030204" pitchFamily="18" charset="0"/>
                          </a:rPr>
                          <m:t>𝑖𝑛𝑡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r>
                          <a:rPr lang="nl-NL" sz="4800" i="1">
                            <a:latin typeface="Cambria Math" panose="02040503050406030204" pitchFamily="18" charset="0"/>
                            <a:ea typeface="Cambria Math" panose="02040503050406030204" pitchFamily="18" charset="0"/>
                          </a:rPr>
                          <m:t>+∆</m:t>
                        </m:r>
                        <m:r>
                          <a:rPr lang="nl-NL" sz="4800" i="1">
                            <a:latin typeface="Cambria Math" panose="02040503050406030204" pitchFamily="18" charset="0"/>
                            <a:ea typeface="Cambria Math" panose="02040503050406030204" pitchFamily="18" charset="0"/>
                          </a:rPr>
                          <m:t>𝑡</m:t>
                        </m:r>
                      </m:sub>
                    </m:sSub>
                    <m:r>
                      <a:rPr lang="nl-NL" sz="4800" i="1" dirty="0">
                        <a:latin typeface="Cambria Math" panose="02040503050406030204" pitchFamily="18" charset="0"/>
                        <a:ea typeface="Cambria Math" panose="02040503050406030204" pitchFamily="18" charset="0"/>
                      </a:rPr>
                      <m:t> </m:t>
                    </m:r>
                    <m:d>
                      <m:dPr>
                        <m:begChr m:val="["/>
                        <m:endChr m:val="]"/>
                        <m:ctrlPr>
                          <a:rPr lang="nl-NL" sz="4800" i="1" dirty="0">
                            <a:solidFill>
                              <a:schemeClr val="bg1">
                                <a:lumMod val="50000"/>
                              </a:schemeClr>
                            </a:solidFill>
                            <a:latin typeface="Cambria Math" panose="02040503050406030204" pitchFamily="18" charset="0"/>
                            <a:ea typeface="Cambria Math" panose="02040503050406030204" pitchFamily="18" charset="0"/>
                          </a:rPr>
                        </m:ctrlPr>
                      </m:dPr>
                      <m:e>
                        <m:r>
                          <a:rPr lang="nl-NL" sz="4800" i="1" dirty="0">
                            <a:solidFill>
                              <a:schemeClr val="bg1">
                                <a:lumMod val="50000"/>
                              </a:schemeClr>
                            </a:solidFill>
                            <a:latin typeface="Cambria Math" panose="02040503050406030204" pitchFamily="18" charset="0"/>
                            <a:ea typeface="Cambria Math" panose="02040503050406030204" pitchFamily="18" charset="0"/>
                          </a:rPr>
                          <m:t>𝐽</m:t>
                        </m:r>
                      </m:e>
                    </m:d>
                    <m:r>
                      <m:rPr>
                        <m:nor/>
                      </m:rPr>
                      <a:rPr lang="nl-NL" sz="4800" b="0" i="0" dirty="0" smtClean="0">
                        <a:solidFill>
                          <a:srgbClr val="1EBCC5"/>
                        </a:solidFill>
                        <a:latin typeface="Cambria Math" panose="02040503050406030204" pitchFamily="18" charset="0"/>
                        <a:ea typeface="Cambria Math" panose="02040503050406030204" pitchFamily="18" charset="0"/>
                      </a:rPr>
                      <m:t> = 0</m:t>
                    </m:r>
                    <m:r>
                      <m:rPr>
                        <m:nor/>
                      </m:rPr>
                      <a:rPr lang="nl-NL" sz="4800" b="0" i="0" dirty="0" smtClean="0"/>
                      <m:t>, </m:t>
                    </m:r>
                    <m:r>
                      <m:rPr>
                        <m:nor/>
                      </m:rPr>
                      <a:rPr lang="nl-NL" sz="4800" b="0" i="0" dirty="0" smtClean="0"/>
                      <m:t>the</m:t>
                    </m:r>
                    <m:r>
                      <m:rPr>
                        <m:nor/>
                      </m:rPr>
                      <a:rPr lang="nl-NL" sz="4800" b="0" i="0" dirty="0" smtClean="0"/>
                      <m:t> </m:t>
                    </m:r>
                    <m:r>
                      <m:rPr>
                        <m:nor/>
                      </m:rPr>
                      <a:rPr lang="nl-NL" sz="4800" b="0" i="0" dirty="0" smtClean="0"/>
                      <m:t>total</m:t>
                    </m:r>
                    <m:r>
                      <m:rPr>
                        <m:nor/>
                      </m:rPr>
                      <a:rPr lang="nl-NL" sz="4800" b="0" i="0" dirty="0" smtClean="0"/>
                      <m:t> </m:t>
                    </m:r>
                    <m:r>
                      <m:rPr>
                        <m:nor/>
                      </m:rPr>
                      <a:rPr lang="nl-NL" sz="4800" b="0" i="0" dirty="0" smtClean="0"/>
                      <m:t>heat</m:t>
                    </m:r>
                    <m:r>
                      <m:rPr>
                        <m:nor/>
                      </m:rPr>
                      <a:rPr lang="nl-NL" sz="4800" b="0" i="0" dirty="0" smtClean="0"/>
                      <m:t> </m:t>
                    </m:r>
                    <m:r>
                      <m:rPr>
                        <m:nor/>
                      </m:rPr>
                      <a:rPr lang="nl-NL" sz="4800" b="0" i="0" dirty="0" smtClean="0"/>
                      <m:t>gain</m:t>
                    </m:r>
                    <m:r>
                      <m:rPr>
                        <m:nor/>
                      </m:rPr>
                      <a:rPr lang="nl-NL" sz="4800" b="0" i="0" dirty="0" smtClean="0"/>
                      <m:t> </m:t>
                    </m:r>
                    <m:r>
                      <m:rPr>
                        <m:nor/>
                      </m:rPr>
                      <a:rPr lang="nl-NL" sz="4800" dirty="0"/>
                      <m:t>f</m:t>
                    </m:r>
                    <m:r>
                      <m:rPr>
                        <m:nor/>
                      </m:rPr>
                      <a:rPr lang="nl-NL" sz="4800" dirty="0" smtClean="0"/>
                      <m:t>rom</m:t>
                    </m:r>
                    <m:r>
                      <m:rPr>
                        <m:nor/>
                      </m:rPr>
                      <a:rPr lang="nl-NL" sz="4800" dirty="0" smtClean="0"/>
                      <m:t> </m:t>
                    </m:r>
                    <m:r>
                      <m:rPr>
                        <m:nor/>
                      </m:rPr>
                      <a:rPr lang="nl-NL" sz="4800" dirty="0"/>
                      <m:t>time</m:t>
                    </m:r>
                    <m:r>
                      <m:rPr>
                        <m:nor/>
                      </m:rPr>
                      <a:rPr lang="nl-NL" sz="4800" dirty="0"/>
                      <m:t> </m:t>
                    </m:r>
                    <m:r>
                      <m:rPr>
                        <m:nor/>
                      </m:rPr>
                      <a:rPr lang="nl-NL" sz="4800" dirty="0"/>
                      <m:t>t</m:t>
                    </m:r>
                    <m:r>
                      <m:rPr>
                        <m:nor/>
                      </m:rPr>
                      <a:rPr lang="nl-NL" sz="4800" dirty="0"/>
                      <m:t> </m:t>
                    </m:r>
                    <m:r>
                      <m:rPr>
                        <m:nor/>
                      </m:rPr>
                      <a:rPr lang="nl-NL" sz="4800" dirty="0"/>
                      <m:t>to</m:t>
                    </m:r>
                    <m:r>
                      <m:rPr>
                        <m:nor/>
                      </m:rPr>
                      <a:rPr lang="nl-NL" sz="4800" dirty="0"/>
                      <m:t> </m:t>
                    </m:r>
                    <m:r>
                      <m:rPr>
                        <m:nor/>
                      </m:rPr>
                      <a:rPr lang="nl-NL" sz="4800" dirty="0"/>
                      <m:t>time</m:t>
                    </m:r>
                    <m:r>
                      <m:rPr>
                        <m:nor/>
                      </m:rPr>
                      <a:rPr lang="nl-NL" sz="4800" dirty="0"/>
                      <m:t> </m:t>
                    </m:r>
                    <m:r>
                      <m:rPr>
                        <m:nor/>
                      </m:rPr>
                      <a:rPr lang="nl-NL" sz="4800" dirty="0"/>
                      <m:t>t</m:t>
                    </m:r>
                    <m:r>
                      <m:rPr>
                        <m:nor/>
                      </m:rPr>
                      <a:rPr lang="nl-NL" sz="4800" dirty="0"/>
                      <m:t>+</m:t>
                    </m:r>
                    <m:r>
                      <m:rPr>
                        <m:nor/>
                      </m:rPr>
                      <a:rPr lang="el-GR" sz="4800" dirty="0">
                        <a:latin typeface="Calibri" panose="020F0502020204030204" pitchFamily="34" charset="0"/>
                        <a:cs typeface="Calibri" panose="020F0502020204030204" pitchFamily="34" charset="0"/>
                      </a:rPr>
                      <m:t>Δ</m:t>
                    </m:r>
                    <m:r>
                      <m:rPr>
                        <m:nor/>
                      </m:rPr>
                      <a:rPr lang="nl-NL" sz="4800" dirty="0">
                        <a:latin typeface="Roboto" panose="020B0604020202020204" charset="0"/>
                        <a:ea typeface="Roboto" panose="020B0604020202020204" charset="0"/>
                        <a:cs typeface="Calibri" panose="020F0502020204030204" pitchFamily="34" charset="0"/>
                      </a:rPr>
                      <m:t>t</m:t>
                    </m:r>
                  </m:oMath>
                </a14:m>
                <a:r>
                  <a:rPr lang="nl-NL">
                    <a:latin typeface="Roboto" panose="020B0604020202020204" charset="0"/>
                    <a:ea typeface="Roboto" panose="020B0604020202020204" charset="0"/>
                  </a:rPr>
                  <a:t> </a:t>
                </a:r>
                <a:r>
                  <a:rPr lang="nl-NL">
                    <a:solidFill>
                      <a:srgbClr val="1EBCC5"/>
                    </a:solidFill>
                    <a:latin typeface="Roboto" panose="020B0604020202020204" charset="0"/>
                    <a:ea typeface="Roboto" panose="020B0604020202020204" charset="0"/>
                  </a:rPr>
                  <a:t>is zero (a </a:t>
                </a:r>
                <a:r>
                  <a:rPr lang="nl-NL" err="1">
                    <a:solidFill>
                      <a:srgbClr val="1EBCC5"/>
                    </a:solidFill>
                    <a:latin typeface="Roboto" panose="020B0604020202020204" charset="0"/>
                    <a:ea typeface="Roboto" panose="020B0604020202020204" charset="0"/>
                  </a:rPr>
                  <a:t>deliberate</a:t>
                </a:r>
                <a:r>
                  <a:rPr lang="nl-NL">
                    <a:solidFill>
                      <a:srgbClr val="1EBCC5"/>
                    </a:solidFill>
                    <a:latin typeface="Roboto" panose="020B0604020202020204" charset="0"/>
                    <a:ea typeface="Roboto" panose="020B0604020202020204" charset="0"/>
                  </a:rPr>
                  <a:t> </a:t>
                </a:r>
                <a:r>
                  <a:rPr lang="nl-NL" err="1">
                    <a:solidFill>
                      <a:srgbClr val="1EBCC5"/>
                    </a:solidFill>
                    <a:latin typeface="Roboto" panose="020B0604020202020204" charset="0"/>
                    <a:ea typeface="Roboto" panose="020B0604020202020204" charset="0"/>
                  </a:rPr>
                  <a:t>simplification</a:t>
                </a:r>
                <a:r>
                  <a:rPr lang="nl-NL">
                    <a:solidFill>
                      <a:srgbClr val="1EBCC5"/>
                    </a:solidFill>
                    <a:latin typeface="Roboto" panose="020B0604020202020204" charset="0"/>
                    <a:ea typeface="Roboto" panose="020B0604020202020204" charset="0"/>
                  </a:rPr>
                  <a:t> </a:t>
                </a:r>
                <a:r>
                  <a:rPr lang="nl-NL" err="1">
                    <a:solidFill>
                      <a:srgbClr val="1EBCC5"/>
                    </a:solidFill>
                    <a:latin typeface="Roboto" panose="020B0604020202020204" charset="0"/>
                    <a:ea typeface="Roboto" panose="020B0604020202020204" charset="0"/>
                  </a:rPr>
                  <a:t>for</a:t>
                </a:r>
                <a:r>
                  <a:rPr lang="nl-NL">
                    <a:solidFill>
                      <a:srgbClr val="1EBCC5"/>
                    </a:solidFill>
                    <a:latin typeface="Roboto" panose="020B0604020202020204" charset="0"/>
                    <a:ea typeface="Roboto" panose="020B0604020202020204" charset="0"/>
                  </a:rPr>
                  <a:t> </a:t>
                </a:r>
                <a14:m>
                  <m:oMath xmlns:m="http://schemas.openxmlformats.org/officeDocument/2006/math">
                    <m:sSub>
                      <m:sSubPr>
                        <m:ctrlPr>
                          <a:rPr lang="nl-NL" i="1" dirty="0">
                            <a:solidFill>
                              <a:srgbClr val="1EBCC5"/>
                            </a:solidFill>
                            <a:latin typeface="Cambria Math" panose="02040503050406030204" pitchFamily="18" charset="0"/>
                            <a:ea typeface="Cambria Math" panose="02040503050406030204" pitchFamily="18" charset="0"/>
                          </a:rPr>
                        </m:ctrlPr>
                      </m:sSubPr>
                      <m:e>
                        <m:r>
                          <a:rPr lang="nl-NL" i="0" dirty="0">
                            <a:solidFill>
                              <a:srgbClr val="1EBCC5"/>
                            </a:solidFill>
                            <a:latin typeface="Cambria Math" panose="02040503050406030204" pitchFamily="18" charset="0"/>
                            <a:ea typeface="Cambria Math" panose="02040503050406030204" pitchFamily="18" charset="0"/>
                          </a:rPr>
                          <m:t>∆</m:t>
                        </m:r>
                        <m:r>
                          <m:rPr>
                            <m:sty m:val="p"/>
                          </m:rPr>
                          <a:rPr lang="nl-NL" i="0" dirty="0">
                            <a:solidFill>
                              <a:srgbClr val="1EBCC5"/>
                            </a:solidFill>
                            <a:latin typeface="Cambria Math" panose="02040503050406030204" pitchFamily="18" charset="0"/>
                            <a:ea typeface="Cambria Math" panose="02040503050406030204" pitchFamily="18" charset="0"/>
                          </a:rPr>
                          <m:t>Q</m:t>
                        </m:r>
                      </m:e>
                      <m:sub>
                        <m:r>
                          <m:rPr>
                            <m:sty m:val="p"/>
                          </m:rPr>
                          <a:rPr lang="nl-NL" i="0">
                            <a:solidFill>
                              <a:srgbClr val="1EBCC5"/>
                            </a:solidFill>
                            <a:latin typeface="Cambria Math" panose="02040503050406030204" pitchFamily="18" charset="0"/>
                            <a:ea typeface="Cambria Math" panose="02040503050406030204" pitchFamily="18" charset="0"/>
                          </a:rPr>
                          <m:t>int</m:t>
                        </m:r>
                        <m:r>
                          <a:rPr lang="nl-NL" i="0">
                            <a:solidFill>
                              <a:srgbClr val="1EBCC5"/>
                            </a:solidFill>
                            <a:latin typeface="Cambria Math" panose="02040503050406030204" pitchFamily="18" charset="0"/>
                            <a:ea typeface="Cambria Math" panose="02040503050406030204" pitchFamily="18" charset="0"/>
                          </a:rPr>
                          <m:t>;</m:t>
                        </m:r>
                        <m:r>
                          <m:rPr>
                            <m:sty m:val="p"/>
                          </m:rPr>
                          <a:rPr lang="nl-NL" i="0">
                            <a:solidFill>
                              <a:srgbClr val="1EBCC5"/>
                            </a:solidFill>
                            <a:latin typeface="Cambria Math" panose="02040503050406030204" pitchFamily="18" charset="0"/>
                            <a:ea typeface="Cambria Math" panose="02040503050406030204" pitchFamily="18" charset="0"/>
                          </a:rPr>
                          <m:t>t</m:t>
                        </m:r>
                        <m:r>
                          <a:rPr lang="nl-NL" i="0">
                            <a:solidFill>
                              <a:srgbClr val="1EBCC5"/>
                            </a:solidFill>
                            <a:latin typeface="Cambria Math" panose="02040503050406030204" pitchFamily="18" charset="0"/>
                            <a:ea typeface="Cambria Math" panose="02040503050406030204" pitchFamily="18" charset="0"/>
                          </a:rPr>
                          <m:t>;</m:t>
                        </m:r>
                        <m:r>
                          <m:rPr>
                            <m:sty m:val="p"/>
                          </m:rPr>
                          <a:rPr lang="nl-NL" i="0">
                            <a:solidFill>
                              <a:srgbClr val="1EBCC5"/>
                            </a:solidFill>
                            <a:latin typeface="Cambria Math" panose="02040503050406030204" pitchFamily="18" charset="0"/>
                            <a:ea typeface="Cambria Math" panose="02040503050406030204" pitchFamily="18" charset="0"/>
                          </a:rPr>
                          <m:t>t</m:t>
                        </m:r>
                        <m:r>
                          <a:rPr lang="nl-NL" i="0">
                            <a:solidFill>
                              <a:srgbClr val="1EBCC5"/>
                            </a:solidFill>
                            <a:latin typeface="Cambria Math" panose="02040503050406030204" pitchFamily="18" charset="0"/>
                            <a:ea typeface="Cambria Math" panose="02040503050406030204" pitchFamily="18" charset="0"/>
                          </a:rPr>
                          <m:t>+∆</m:t>
                        </m:r>
                        <m:r>
                          <m:rPr>
                            <m:sty m:val="p"/>
                          </m:rPr>
                          <a:rPr lang="nl-NL" i="0">
                            <a:solidFill>
                              <a:srgbClr val="1EBCC5"/>
                            </a:solidFill>
                            <a:latin typeface="Cambria Math" panose="02040503050406030204" pitchFamily="18" charset="0"/>
                            <a:ea typeface="Cambria Math" panose="02040503050406030204" pitchFamily="18" charset="0"/>
                          </a:rPr>
                          <m:t>t</m:t>
                        </m:r>
                      </m:sub>
                    </m:sSub>
                  </m:oMath>
                </a14:m>
                <a:r>
                  <a:rPr lang="nl-NL">
                    <a:solidFill>
                      <a:srgbClr val="1EBCC5"/>
                    </a:solidFill>
                    <a:latin typeface="Roboto" panose="020B0604020202020204" charset="0"/>
                    <a:ea typeface="Roboto" panose="020B0604020202020204" charset="0"/>
                  </a:rPr>
                  <a:t>)!</a:t>
                </a:r>
              </a:p>
              <a:p>
                <a:pPr lvl="1"/>
                <a:r>
                  <a:rPr lang="nl-NL" err="1"/>
                  <a:t>Hence</a:t>
                </a:r>
                <a:r>
                  <a:rPr lang="nl-NL"/>
                  <a:t>, </a:t>
                </a:r>
                <a:r>
                  <a:rPr lang="nl-NL" err="1"/>
                  <a:t>combining</a:t>
                </a:r>
                <a:r>
                  <a:rPr lang="nl-NL"/>
                  <a:t> (1,2,4,5,7, 12), we get </a:t>
                </a:r>
                <a:br>
                  <a:rPr lang="nl-NL"/>
                </a:br>
                <a:br>
                  <a:rPr lang="nl-NL"/>
                </a:br>
                <a14:m>
                  <m:oMath xmlns:m="http://schemas.openxmlformats.org/officeDocument/2006/math">
                    <m:sSub>
                      <m:sSubPr>
                        <m:ctrlPr>
                          <a:rPr lang="nl-NL" i="1">
                            <a:latin typeface="Cambria Math" panose="02040503050406030204" pitchFamily="18" charset="0"/>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𝑇</m:t>
                        </m:r>
                      </m:e>
                      <m:sub>
                        <m:r>
                          <a:rPr lang="nl-NL" i="1">
                            <a:latin typeface="Cambria Math" panose="02040503050406030204" pitchFamily="18" charset="0"/>
                            <a:ea typeface="Cambria Math" panose="02040503050406030204" pitchFamily="18" charset="0"/>
                          </a:rPr>
                          <m:t>𝑖𝑛</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a:latin typeface="Cambria Math" panose="02040503050406030204" pitchFamily="18" charset="0"/>
                        <a:ea typeface="Cambria Math" panose="02040503050406030204" pitchFamily="18" charset="0"/>
                      </a:rPr>
                      <m:t> </m:t>
                    </m:r>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𝐾</m:t>
                        </m:r>
                      </m:e>
                    </m:d>
                    <m:r>
                      <a:rPr lang="nl-NL" i="1">
                        <a:solidFill>
                          <a:schemeClr val="bg1">
                            <a:lumMod val="50000"/>
                          </a:schemeClr>
                        </a:solidFill>
                        <a:latin typeface="Cambria Math" panose="02040503050406030204" pitchFamily="18" charset="0"/>
                        <a:ea typeface="Cambria Math" panose="02040503050406030204" pitchFamily="18" charset="0"/>
                      </a:rPr>
                      <m:t>=</m:t>
                    </m:r>
                    <m:r>
                      <a:rPr lang="nl-NL" b="0" i="1" smtClean="0">
                        <a:solidFill>
                          <a:schemeClr val="bg1">
                            <a:lumMod val="50000"/>
                          </a:schemeClr>
                        </a:solidFill>
                        <a:latin typeface="Cambria Math" panose="02040503050406030204" pitchFamily="18" charset="0"/>
                        <a:ea typeface="Cambria Math" panose="02040503050406030204" pitchFamily="18" charset="0"/>
                      </a:rPr>
                      <m:t>−</m:t>
                    </m:r>
                    <m:f>
                      <m:fPr>
                        <m:ctrlPr>
                          <a:rPr lang="nl-NL" i="1" dirty="0">
                            <a:latin typeface="Cambria Math" panose="02040503050406030204" pitchFamily="18" charset="0"/>
                            <a:ea typeface="Cambria Math" panose="02040503050406030204" pitchFamily="18" charset="0"/>
                          </a:rPr>
                        </m:ctrlPr>
                      </m:fPr>
                      <m:num>
                        <m:r>
                          <a:rPr lang="pt-BR" i="1" strike="sngStrike" dirty="0">
                            <a:latin typeface="Cambria Math" panose="02040503050406030204" pitchFamily="18" charset="0"/>
                          </a:rPr>
                          <m:t>𝐻</m:t>
                        </m:r>
                        <m:r>
                          <a:rPr lang="nl-NL" i="1" strike="sngStrike" dirty="0">
                            <a:latin typeface="Cambria Math" panose="02040503050406030204" pitchFamily="18" charset="0"/>
                          </a:rPr>
                          <m:t> </m:t>
                        </m:r>
                        <m:r>
                          <a:rPr lang="nl-NL" b="0" i="1" strike="sngStrike" dirty="0" smtClean="0">
                            <a:solidFill>
                              <a:schemeClr val="bg1">
                                <a:lumMod val="50000"/>
                              </a:schemeClr>
                            </a:solidFill>
                            <a:latin typeface="Cambria Math" panose="02040503050406030204" pitchFamily="18" charset="0"/>
                          </a:rPr>
                          <m:t>[</m:t>
                        </m:r>
                        <m:r>
                          <a:rPr lang="nl-NL" b="0" i="1" strike="sngStrike" dirty="0" smtClean="0">
                            <a:solidFill>
                              <a:schemeClr val="bg1">
                                <a:lumMod val="50000"/>
                              </a:schemeClr>
                            </a:solidFill>
                            <a:latin typeface="Cambria Math" panose="02040503050406030204" pitchFamily="18" charset="0"/>
                          </a:rPr>
                          <m:t>𝑊</m:t>
                        </m:r>
                        <m:r>
                          <a:rPr lang="nl-NL" b="0" i="1" strike="sngStrike" dirty="0" smtClean="0">
                            <a:solidFill>
                              <a:schemeClr val="bg1">
                                <a:lumMod val="50000"/>
                              </a:schemeClr>
                            </a:solidFill>
                            <a:latin typeface="Cambria Math" panose="02040503050406030204" pitchFamily="18" charset="0"/>
                          </a:rPr>
                          <m:t>/</m:t>
                        </m:r>
                        <m:r>
                          <a:rPr lang="nl-NL" b="0" i="1" strike="sngStrike" dirty="0" smtClean="0">
                            <a:solidFill>
                              <a:schemeClr val="bg1">
                                <a:lumMod val="50000"/>
                              </a:schemeClr>
                            </a:solidFill>
                            <a:latin typeface="Cambria Math" panose="02040503050406030204" pitchFamily="18" charset="0"/>
                          </a:rPr>
                          <m:t>𝐾</m:t>
                        </m:r>
                        <m:r>
                          <a:rPr lang="nl-NL" b="0" i="1" strike="sngStrike" dirty="0" smtClean="0">
                            <a:solidFill>
                              <a:schemeClr val="bg1">
                                <a:lumMod val="50000"/>
                              </a:schemeClr>
                            </a:solidFill>
                            <a:latin typeface="Cambria Math" panose="02040503050406030204" pitchFamily="18" charset="0"/>
                          </a:rPr>
                          <m:t>]× </m:t>
                        </m:r>
                        <m:sSub>
                          <m:sSubPr>
                            <m:ctrlPr>
                              <a:rPr lang="nl-NL" i="1" dirty="0">
                                <a:latin typeface="Cambria Math" panose="02040503050406030204" pitchFamily="18" charset="0"/>
                              </a:rPr>
                            </m:ctrlPr>
                          </m:sSubPr>
                          <m:e>
                            <m:r>
                              <a:rPr lang="nl-NL" i="1" dirty="0">
                                <a:latin typeface="Cambria Math" panose="02040503050406030204" pitchFamily="18" charset="0"/>
                                <a:ea typeface="Cambria Math" panose="02040503050406030204" pitchFamily="18" charset="0"/>
                              </a:rPr>
                              <m:t>∆</m:t>
                            </m:r>
                            <m:r>
                              <a:rPr lang="nl-NL" i="1" dirty="0">
                                <a:latin typeface="Cambria Math" panose="02040503050406030204" pitchFamily="18" charset="0"/>
                              </a:rPr>
                              <m:t>𝑆</m:t>
                            </m:r>
                          </m:e>
                          <m:sub>
                            <m:r>
                              <a:rPr lang="nl-NL" i="1" dirty="0">
                                <a:latin typeface="Cambria Math" panose="02040503050406030204" pitchFamily="18" charset="0"/>
                              </a:rPr>
                              <m:t>𝑒𝑓𝑓</m:t>
                            </m:r>
                            <m:r>
                              <a:rPr lang="nl-NL" i="1" dirty="0">
                                <a:latin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sub>
                        </m:sSub>
                        <m:r>
                          <a:rPr lang="nl-NL" i="1">
                            <a:latin typeface="Cambria Math" panose="02040503050406030204" pitchFamily="18" charset="0"/>
                          </a:rPr>
                          <m:t> </m:t>
                        </m:r>
                        <m:d>
                          <m:dPr>
                            <m:begChr m:val="["/>
                            <m:endChr m:val="]"/>
                            <m:ctrlPr>
                              <a:rPr lang="nl-NL" i="1">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rPr>
                              <m:t>𝐾</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𝑠</m:t>
                            </m:r>
                          </m:e>
                        </m:d>
                      </m:num>
                      <m:den>
                        <m:r>
                          <a:rPr lang="pt-BR" i="1" strike="sngStrike" dirty="0">
                            <a:latin typeface="Cambria Math" panose="02040503050406030204" pitchFamily="18" charset="0"/>
                          </a:rPr>
                          <m:t>𝐻</m:t>
                        </m:r>
                        <m:r>
                          <a:rPr lang="nl-NL" i="1" strike="sngStrike" dirty="0">
                            <a:latin typeface="Cambria Math" panose="02040503050406030204" pitchFamily="18" charset="0"/>
                          </a:rPr>
                          <m:t> </m:t>
                        </m:r>
                        <m:d>
                          <m:dPr>
                            <m:begChr m:val="["/>
                            <m:endChr m:val="]"/>
                            <m:ctrlPr>
                              <a:rPr lang="nl-NL" i="1" strike="sngStrike" dirty="0" smtClean="0">
                                <a:solidFill>
                                  <a:schemeClr val="bg1">
                                    <a:lumMod val="50000"/>
                                  </a:schemeClr>
                                </a:solidFill>
                                <a:latin typeface="Cambria Math" panose="02040503050406030204" pitchFamily="18" charset="0"/>
                              </a:rPr>
                            </m:ctrlPr>
                          </m:dPr>
                          <m:e>
                            <m:r>
                              <a:rPr lang="nl-NL" b="0" i="1" strike="sngStrike" dirty="0" smtClean="0">
                                <a:solidFill>
                                  <a:schemeClr val="bg1">
                                    <a:lumMod val="50000"/>
                                  </a:schemeClr>
                                </a:solidFill>
                                <a:latin typeface="Cambria Math" panose="02040503050406030204" pitchFamily="18" charset="0"/>
                              </a:rPr>
                              <m:t>𝑊</m:t>
                            </m:r>
                            <m:r>
                              <a:rPr lang="nl-NL" b="0" i="1" strike="sngStrike" dirty="0" smtClean="0">
                                <a:solidFill>
                                  <a:schemeClr val="bg1">
                                    <a:lumMod val="50000"/>
                                  </a:schemeClr>
                                </a:solidFill>
                                <a:latin typeface="Cambria Math" panose="02040503050406030204" pitchFamily="18" charset="0"/>
                              </a:rPr>
                              <m:t>/</m:t>
                            </m:r>
                            <m:r>
                              <a:rPr lang="nl-NL" b="0" i="1" strike="sngStrike" dirty="0" smtClean="0">
                                <a:solidFill>
                                  <a:schemeClr val="bg1">
                                    <a:lumMod val="50000"/>
                                  </a:schemeClr>
                                </a:solidFill>
                                <a:latin typeface="Cambria Math" panose="02040503050406030204" pitchFamily="18" charset="0"/>
                              </a:rPr>
                              <m:t>𝐾</m:t>
                            </m:r>
                          </m:e>
                        </m:d>
                        <m:r>
                          <a:rPr lang="nl-NL" i="1" strike="sngStrike" dirty="0">
                            <a:solidFill>
                              <a:schemeClr val="bg1">
                                <a:lumMod val="50000"/>
                              </a:schemeClr>
                            </a:solidFill>
                            <a:latin typeface="Cambria Math" panose="02040503050406030204" pitchFamily="18" charset="0"/>
                          </a:rPr>
                          <m:t>×</m:t>
                        </m:r>
                        <m:sSub>
                          <m:sSubPr>
                            <m:ctrlPr>
                              <a:rPr lang="nl-NL" i="1" dirty="0" smtClean="0">
                                <a:solidFill>
                                  <a:srgbClr val="B1D249"/>
                                </a:solidFill>
                                <a:latin typeface="Cambria Math" panose="02040503050406030204" pitchFamily="18" charset="0"/>
                                <a:ea typeface="Cambria Math" panose="02040503050406030204" pitchFamily="18" charset="0"/>
                              </a:rPr>
                            </m:ctrlPr>
                          </m:sSubPr>
                          <m:e>
                            <m:r>
                              <a:rPr lang="pt-BR" i="1" dirty="0">
                                <a:solidFill>
                                  <a:srgbClr val="B1D249"/>
                                </a:solidFill>
                                <a:latin typeface="Cambria Math" panose="02040503050406030204" pitchFamily="18" charset="0"/>
                              </a:rPr>
                              <m:t>𝜏</m:t>
                            </m:r>
                          </m:e>
                          <m:sub>
                            <m:r>
                              <a:rPr lang="nl-NL" i="1" dirty="0">
                                <a:solidFill>
                                  <a:srgbClr val="B1D249"/>
                                </a:solidFill>
                                <a:latin typeface="Cambria Math" panose="02040503050406030204" pitchFamily="18" charset="0"/>
                                <a:ea typeface="Cambria Math" panose="02040503050406030204" pitchFamily="18" charset="0"/>
                              </a:rPr>
                              <m:t>𝑒𝑓𝑓</m:t>
                            </m:r>
                          </m:sub>
                        </m:sSub>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𝑠</m:t>
                            </m:r>
                          </m:e>
                        </m:d>
                      </m:den>
                    </m:f>
                    <m:r>
                      <a:rPr lang="nl-NL" i="1">
                        <a:solidFill>
                          <a:schemeClr val="bg1">
                            <a:lumMod val="50000"/>
                          </a:schemeClr>
                        </a:solidFill>
                        <a:latin typeface="Cambria Math" panose="02040503050406030204" pitchFamily="18" charset="0"/>
                        <a:ea typeface="Cambria Math" panose="02040503050406030204" pitchFamily="18" charset="0"/>
                      </a:rPr>
                      <m:t>=</m:t>
                    </m:r>
                    <m:r>
                      <a:rPr lang="nl-NL" b="0" i="1" smtClean="0">
                        <a:solidFill>
                          <a:schemeClr val="bg1">
                            <a:lumMod val="50000"/>
                          </a:schemeClr>
                        </a:solidFill>
                        <a:latin typeface="Cambria Math" panose="02040503050406030204" pitchFamily="18" charset="0"/>
                        <a:ea typeface="Cambria Math" panose="02040503050406030204" pitchFamily="18" charset="0"/>
                      </a:rPr>
                      <m:t>−</m:t>
                    </m:r>
                    <m:f>
                      <m:fPr>
                        <m:ctrlPr>
                          <a:rPr lang="nl-NL" i="1" dirty="0">
                            <a:latin typeface="Cambria Math" panose="02040503050406030204" pitchFamily="18" charset="0"/>
                            <a:ea typeface="Cambria Math" panose="02040503050406030204" pitchFamily="18" charset="0"/>
                          </a:rPr>
                        </m:ctrlPr>
                      </m:fPr>
                      <m:num>
                        <m:d>
                          <m:dPr>
                            <m:ctrlPr>
                              <a:rPr lang="nl-NL" i="1" dirty="0" smtClean="0">
                                <a:latin typeface="Cambria Math" panose="02040503050406030204" pitchFamily="18" charset="0"/>
                                <a:ea typeface="Cambria Math" panose="02040503050406030204" pitchFamily="18" charset="0"/>
                              </a:rPr>
                            </m:ctrlPr>
                          </m:dPr>
                          <m:e>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𝑖𝑛</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m:t>
                                </m:r>
                              </m:e>
                            </m:d>
                            <m:r>
                              <a:rPr lang="nl-NL" i="1">
                                <a:latin typeface="Cambria Math" panose="02040503050406030204" pitchFamily="18" charset="0"/>
                              </a:rPr>
                              <m:t>−</m:t>
                            </m:r>
                            <m:d>
                              <m:dPr>
                                <m:ctrlPr>
                                  <a:rPr lang="nl-NL" i="1" smtClean="0">
                                    <a:latin typeface="Cambria Math" panose="02040503050406030204" pitchFamily="18" charset="0"/>
                                  </a:rPr>
                                </m:ctrlPr>
                              </m:dPr>
                              <m:e>
                                <m:sSub>
                                  <m:sSubPr>
                                    <m:ctrlPr>
                                      <a:rPr lang="pt-BR" i="1">
                                        <a:solidFill>
                                          <a:schemeClr val="accent5"/>
                                        </a:solidFill>
                                        <a:latin typeface="Cambria Math" panose="02040503050406030204" pitchFamily="18" charset="0"/>
                                      </a:rPr>
                                    </m:ctrlPr>
                                  </m:sSubPr>
                                  <m:e>
                                    <m:r>
                                      <a:rPr lang="nl-NL" i="1">
                                        <a:solidFill>
                                          <a:schemeClr val="accent5"/>
                                        </a:solidFill>
                                        <a:latin typeface="Cambria Math" panose="02040503050406030204" pitchFamily="18" charset="0"/>
                                      </a:rPr>
                                      <m:t>𝑇</m:t>
                                    </m:r>
                                  </m:e>
                                  <m:sub>
                                    <m:r>
                                      <a:rPr lang="nl-NL" i="1">
                                        <a:solidFill>
                                          <a:schemeClr val="accent5"/>
                                        </a:solidFill>
                                        <a:latin typeface="Cambria Math" panose="02040503050406030204" pitchFamily="18" charset="0"/>
                                      </a:rPr>
                                      <m:t>𝑜𝑢𝑡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ea typeface="Cambria Math" panose="02040503050406030204" pitchFamily="18" charset="0"/>
                                  </a:rPr>
                                  <m:t>℃</m:t>
                                </m:r>
                                <m:r>
                                  <a:rPr lang="nl-NL" i="1">
                                    <a:solidFill>
                                      <a:schemeClr val="bg1">
                                        <a:lumMod val="50000"/>
                                      </a:schemeClr>
                                    </a:solidFill>
                                    <a:latin typeface="Cambria Math" panose="02040503050406030204" pitchFamily="18" charset="0"/>
                                  </a:rPr>
                                  <m:t>]</m:t>
                                </m:r>
                                <m:sSub>
                                  <m:sSubPr>
                                    <m:ctrlPr>
                                      <a:rPr lang="pt-BR" i="1">
                                        <a:latin typeface="Cambria Math" panose="02040503050406030204" pitchFamily="18" charset="0"/>
                                      </a:rPr>
                                    </m:ctrlPr>
                                  </m:sSubPr>
                                  <m:e>
                                    <m:r>
                                      <a:rPr lang="nl-NL" i="1">
                                        <a:latin typeface="Cambria Math" panose="02040503050406030204" pitchFamily="18" charset="0"/>
                                      </a:rPr>
                                      <m:t>−</m:t>
                                    </m:r>
                                    <m:r>
                                      <a:rPr lang="nl-NL" b="0" i="1" smtClean="0">
                                        <a:solidFill>
                                          <a:srgbClr val="1EBCC5"/>
                                        </a:solidFill>
                                        <a:latin typeface="Cambria Math" panose="02040503050406030204" pitchFamily="18" charset="0"/>
                                      </a:rPr>
                                      <m:t>0,67</m:t>
                                    </m:r>
                                    <m:r>
                                      <a:rPr lang="nl-NL" i="1">
                                        <a:solidFill>
                                          <a:srgbClr val="1EBCC5"/>
                                        </a:solidFill>
                                        <a:latin typeface="Cambria Math" panose="02040503050406030204" pitchFamily="18" charset="0"/>
                                      </a:rPr>
                                      <m:t>[</m:t>
                                    </m:r>
                                    <m:r>
                                      <a:rPr lang="nl-NL" i="1">
                                        <a:solidFill>
                                          <a:schemeClr val="bg1">
                                            <a:lumMod val="50000"/>
                                          </a:schemeClr>
                                        </a:solidFill>
                                        <a:latin typeface="Cambria Math" panose="02040503050406030204" pitchFamily="18" charset="0"/>
                                      </a:rPr>
                                      <m:t> </m:t>
                                    </m:r>
                                    <m:r>
                                      <a:rPr lang="nl-NL" b="0" i="1" smtClean="0">
                                        <a:solidFill>
                                          <a:schemeClr val="bg1">
                                            <a:lumMod val="50000"/>
                                          </a:schemeClr>
                                        </a:solidFill>
                                        <a:latin typeface="Cambria Math" panose="02040503050406030204" pitchFamily="18" charset="0"/>
                                      </a:rPr>
                                      <m:t>𝐾</m:t>
                                    </m:r>
                                    <m:r>
                                      <a:rPr lang="nl-NL" i="1">
                                        <a:solidFill>
                                          <a:schemeClr val="bg1">
                                            <a:lumMod val="50000"/>
                                          </a:schemeClr>
                                        </a:solidFill>
                                        <a:latin typeface="Cambria Math" panose="02040503050406030204" pitchFamily="18" charset="0"/>
                                      </a:rPr>
                                      <m:t>/</m:t>
                                    </m:r>
                                    <m:d>
                                      <m:dPr>
                                        <m:ctrlPr>
                                          <a:rPr lang="nl-NL" i="1" smtClean="0">
                                            <a:solidFill>
                                              <a:schemeClr val="bg1">
                                                <a:lumMod val="50000"/>
                                              </a:schemeClr>
                                            </a:solidFill>
                                            <a:latin typeface="Cambria Math" panose="02040503050406030204" pitchFamily="18" charset="0"/>
                                          </a:rPr>
                                        </m:ctrlPr>
                                      </m:dPr>
                                      <m:e>
                                        <m:r>
                                          <a:rPr lang="nl-NL" b="0" i="1" smtClean="0">
                                            <a:solidFill>
                                              <a:schemeClr val="bg1">
                                                <a:lumMod val="50000"/>
                                              </a:schemeClr>
                                            </a:solidFill>
                                            <a:latin typeface="Cambria Math" panose="02040503050406030204" pitchFamily="18" charset="0"/>
                                          </a:rPr>
                                          <m:t>𝑚</m:t>
                                        </m:r>
                                        <m:r>
                                          <a:rPr lang="nl-NL" b="0" i="1" smtClean="0">
                                            <a:solidFill>
                                              <a:schemeClr val="bg1">
                                                <a:lumMod val="50000"/>
                                              </a:schemeClr>
                                            </a:solidFill>
                                            <a:latin typeface="Cambria Math" panose="02040503050406030204" pitchFamily="18" charset="0"/>
                                          </a:rPr>
                                          <m:t>/</m:t>
                                        </m:r>
                                        <m:r>
                                          <a:rPr lang="nl-NL" b="0" i="1" smtClean="0">
                                            <a:solidFill>
                                              <a:schemeClr val="bg1">
                                                <a:lumMod val="50000"/>
                                              </a:schemeClr>
                                            </a:solidFill>
                                            <a:latin typeface="Cambria Math" panose="02040503050406030204" pitchFamily="18" charset="0"/>
                                          </a:rPr>
                                          <m:t>𝑠</m:t>
                                        </m:r>
                                      </m:e>
                                    </m:d>
                                    <m:r>
                                      <a:rPr lang="nl-NL" i="1">
                                        <a:solidFill>
                                          <a:schemeClr val="bg1">
                                            <a:lumMod val="50000"/>
                                          </a:schemeClr>
                                        </a:solidFill>
                                        <a:latin typeface="Cambria Math" panose="02040503050406030204" pitchFamily="18" charset="0"/>
                                      </a:rPr>
                                      <m:t>]</m:t>
                                    </m:r>
                                    <m:r>
                                      <a:rPr lang="nl-NL" i="1">
                                        <a:latin typeface="Cambria Math" panose="02040503050406030204" pitchFamily="18" charset="0"/>
                                        <a:ea typeface="Cambria Math" panose="02040503050406030204" pitchFamily="18" charset="0"/>
                                      </a:rPr>
                                      <m:t>∙</m:t>
                                    </m:r>
                                    <m:r>
                                      <a:rPr lang="nl-NL" i="1">
                                        <a:solidFill>
                                          <a:schemeClr val="accent5"/>
                                        </a:solidFill>
                                        <a:latin typeface="Cambria Math" panose="02040503050406030204" pitchFamily="18" charset="0"/>
                                        <a:ea typeface="Cambria Math" panose="02040503050406030204" pitchFamily="18" charset="0"/>
                                      </a:rPr>
                                      <m:t>𝑈</m:t>
                                    </m:r>
                                  </m:e>
                                  <m:sub>
                                    <m:r>
                                      <a:rPr lang="nl-NL" i="1">
                                        <a:solidFill>
                                          <a:schemeClr val="accent5"/>
                                        </a:solidFill>
                                        <a:latin typeface="Cambria Math" panose="02040503050406030204" pitchFamily="18" charset="0"/>
                                      </a:rPr>
                                      <m:t>𝑔𝑒𝑜</m:t>
                                    </m:r>
                                    <m:r>
                                      <a:rPr lang="nl-NL" i="1">
                                        <a:solidFill>
                                          <a:schemeClr val="accent5"/>
                                        </a:solidFill>
                                        <a:latin typeface="Cambria Math" panose="02040503050406030204" pitchFamily="18" charset="0"/>
                                      </a:rPr>
                                      <m:t>_</m:t>
                                    </m:r>
                                    <m:r>
                                      <a:rPr lang="nl-NL" i="1">
                                        <a:solidFill>
                                          <a:schemeClr val="accent5"/>
                                        </a:solidFill>
                                        <a:latin typeface="Cambria Math" panose="02040503050406030204" pitchFamily="18" charset="0"/>
                                      </a:rPr>
                                      <m:t>𝑖𝑛𝑡</m:t>
                                    </m:r>
                                    <m:r>
                                      <a:rPr lang="nl-NL" i="1">
                                        <a:solidFill>
                                          <a:schemeClr val="accent5"/>
                                        </a:solidFill>
                                        <a:latin typeface="Cambria Math" panose="02040503050406030204" pitchFamily="18" charset="0"/>
                                      </a:rPr>
                                      <m:t>;</m:t>
                                    </m:r>
                                    <m:r>
                                      <a:rPr lang="nl-NL" i="1">
                                        <a:solidFill>
                                          <a:schemeClr val="accent5"/>
                                        </a:solidFill>
                                        <a:latin typeface="Cambria Math" panose="02040503050406030204" pitchFamily="18" charset="0"/>
                                      </a:rPr>
                                      <m:t>𝑡</m:t>
                                    </m:r>
                                  </m:sub>
                                </m:sSub>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𝑚</m:t>
                                </m:r>
                                <m:r>
                                  <a:rPr lang="nl-NL" i="1">
                                    <a:solidFill>
                                      <a:schemeClr val="bg1">
                                        <a:lumMod val="50000"/>
                                      </a:schemeClr>
                                    </a:solidFill>
                                    <a:latin typeface="Cambria Math" panose="02040503050406030204" pitchFamily="18" charset="0"/>
                                  </a:rPr>
                                  <m:t>/</m:t>
                                </m:r>
                                <m:r>
                                  <a:rPr lang="nl-NL" i="1">
                                    <a:solidFill>
                                      <a:schemeClr val="bg1">
                                        <a:lumMod val="50000"/>
                                      </a:schemeClr>
                                    </a:solidFill>
                                    <a:latin typeface="Cambria Math" panose="02040503050406030204" pitchFamily="18" charset="0"/>
                                  </a:rPr>
                                  <m:t>𝑠</m:t>
                                </m:r>
                                <m:r>
                                  <a:rPr lang="nl-NL" i="1">
                                    <a:solidFill>
                                      <a:schemeClr val="bg1">
                                        <a:lumMod val="50000"/>
                                      </a:schemeClr>
                                    </a:solidFill>
                                    <a:latin typeface="Cambria Math" panose="02040503050406030204" pitchFamily="18" charset="0"/>
                                  </a:rPr>
                                  <m:t>]</m:t>
                                </m:r>
                              </m:e>
                            </m:d>
                          </m:e>
                        </m:d>
                        <m:r>
                          <a:rPr lang="pt-BR"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𝑡</m:t>
                        </m:r>
                        <m:r>
                          <a:rPr lang="nl-NL" i="1">
                            <a:solidFill>
                              <a:schemeClr val="bg1">
                                <a:lumMod val="50000"/>
                              </a:schemeClr>
                            </a:solidFill>
                            <a:latin typeface="Cambria Math" panose="02040503050406030204" pitchFamily="18" charset="0"/>
                            <a:ea typeface="Cambria Math" panose="02040503050406030204" pitchFamily="18" charset="0"/>
                          </a:rPr>
                          <m:t> </m:t>
                        </m:r>
                        <m:d>
                          <m:dPr>
                            <m:begChr m:val="["/>
                            <m:endChr m:val="]"/>
                            <m:ctrlPr>
                              <a:rPr lang="nl-NL" i="1">
                                <a:solidFill>
                                  <a:schemeClr val="bg1">
                                    <a:lumMod val="50000"/>
                                  </a:schemeClr>
                                </a:solidFill>
                                <a:latin typeface="Cambria Math" panose="02040503050406030204" pitchFamily="18" charset="0"/>
                                <a:ea typeface="Cambria Math" panose="02040503050406030204" pitchFamily="18" charset="0"/>
                              </a:rPr>
                            </m:ctrlPr>
                          </m:dPr>
                          <m:e>
                            <m:r>
                              <a:rPr lang="nl-NL" i="1">
                                <a:solidFill>
                                  <a:schemeClr val="bg1">
                                    <a:lumMod val="50000"/>
                                  </a:schemeClr>
                                </a:solidFill>
                                <a:latin typeface="Cambria Math" panose="02040503050406030204" pitchFamily="18" charset="0"/>
                                <a:ea typeface="Cambria Math" panose="02040503050406030204" pitchFamily="18" charset="0"/>
                              </a:rPr>
                              <m:t>𝑠</m:t>
                            </m:r>
                          </m:e>
                        </m:d>
                        <m:r>
                          <a:rPr lang="nl-NL" b="0" i="1" smtClean="0">
                            <a:solidFill>
                              <a:schemeClr val="bg1">
                                <a:lumMod val="50000"/>
                              </a:schemeClr>
                            </a:solidFill>
                            <a:latin typeface="Cambria Math" panose="02040503050406030204" pitchFamily="18" charset="0"/>
                            <a:ea typeface="Cambria Math" panose="02040503050406030204" pitchFamily="18" charset="0"/>
                          </a:rPr>
                          <m:t> </m:t>
                        </m:r>
                      </m:num>
                      <m:den>
                        <m:sSub>
                          <m:sSubPr>
                            <m:ctrlPr>
                              <a:rPr lang="nl-NL" i="1" dirty="0" smtClean="0">
                                <a:solidFill>
                                  <a:srgbClr val="B1D249"/>
                                </a:solidFill>
                                <a:latin typeface="Cambria Math" panose="02040503050406030204" pitchFamily="18" charset="0"/>
                                <a:ea typeface="Cambria Math" panose="02040503050406030204" pitchFamily="18" charset="0"/>
                              </a:rPr>
                            </m:ctrlPr>
                          </m:sSubPr>
                          <m:e>
                            <m:r>
                              <a:rPr lang="pt-BR" i="1" dirty="0">
                                <a:solidFill>
                                  <a:srgbClr val="B1D249"/>
                                </a:solidFill>
                                <a:latin typeface="Cambria Math" panose="02040503050406030204" pitchFamily="18" charset="0"/>
                              </a:rPr>
                              <m:t>𝜏</m:t>
                            </m:r>
                          </m:e>
                          <m:sub/>
                        </m:sSub>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𝑠</m:t>
                            </m:r>
                          </m:e>
                        </m:d>
                      </m:den>
                    </m:f>
                  </m:oMath>
                </a14:m>
                <a:r>
                  <a:rPr lang="nl-NL"/>
                  <a:t>, </a:t>
                </a:r>
                <a:r>
                  <a:rPr lang="nl-NL" err="1"/>
                  <a:t>the</a:t>
                </a:r>
                <a:r>
                  <a:rPr lang="nl-NL"/>
                  <a:t> </a:t>
                </a:r>
                <a:r>
                  <a:rPr lang="nl-NL" err="1"/>
                  <a:t>temperature</a:t>
                </a:r>
                <a:r>
                  <a:rPr lang="nl-NL"/>
                  <a:t> </a:t>
                </a:r>
                <a:r>
                  <a:rPr lang="nl-NL" err="1"/>
                  <a:t>rise</a:t>
                </a:r>
                <a:r>
                  <a:rPr lang="nl-NL"/>
                  <a:t> </a:t>
                </a:r>
                <a:r>
                  <a:rPr lang="nl-NL" err="1"/>
                  <a:t>from</a:t>
                </a:r>
                <a:r>
                  <a:rPr lang="nl-NL"/>
                  <a:t> time t </a:t>
                </a:r>
                <a:r>
                  <a:rPr lang="nl-NL" err="1"/>
                  <a:t>to</a:t>
                </a:r>
                <a:r>
                  <a:rPr lang="nl-NL"/>
                  <a:t> time t+</a:t>
                </a:r>
                <a:r>
                  <a:rPr lang="el-GR">
                    <a:latin typeface="Calibri" panose="020F0502020204030204" pitchFamily="34" charset="0"/>
                    <a:cs typeface="Calibri" panose="020F0502020204030204" pitchFamily="34" charset="0"/>
                  </a:rPr>
                  <a:t>Δ</a:t>
                </a:r>
                <a:r>
                  <a:rPr lang="nl-NL">
                    <a:latin typeface="Calibri" panose="020F0502020204030204" pitchFamily="34" charset="0"/>
                    <a:cs typeface="Calibri" panose="020F0502020204030204" pitchFamily="34" charset="0"/>
                  </a:rPr>
                  <a:t>t</a:t>
                </a:r>
              </a:p>
              <a:p>
                <a:pPr>
                  <a:lnSpc>
                    <a:spcPct val="120000"/>
                  </a:lnSpc>
                </a:pPr>
                <a:r>
                  <a:rPr lang="nl-NL" err="1"/>
                  <a:t>Try</a:t>
                </a:r>
                <a:r>
                  <a:rPr lang="nl-NL"/>
                  <a:t> </a:t>
                </a:r>
                <a:r>
                  <a:rPr lang="nl-NL" err="1"/>
                  <a:t>two</a:t>
                </a:r>
                <a:r>
                  <a:rPr lang="nl-NL"/>
                  <a:t> </a:t>
                </a:r>
                <a:r>
                  <a:rPr lang="nl-NL" err="1"/>
                  <a:t>simulation</a:t>
                </a:r>
                <a:r>
                  <a:rPr lang="nl-NL"/>
                  <a:t> </a:t>
                </a:r>
                <a:r>
                  <a:rPr lang="nl-NL" err="1"/>
                  <a:t>intervals</a:t>
                </a:r>
                <a:r>
                  <a:rPr lang="nl-NL"/>
                  <a:t>:  </a:t>
                </a:r>
                <a:r>
                  <a:rPr lang="el-GR">
                    <a:latin typeface="Calibri" panose="020F0502020204030204" pitchFamily="34" charset="0"/>
                    <a:cs typeface="Calibri" panose="020F0502020204030204" pitchFamily="34" charset="0"/>
                  </a:rPr>
                  <a:t>Δ</a:t>
                </a:r>
                <a:r>
                  <a:rPr lang="nl-NL">
                    <a:latin typeface="Calibri" panose="020F0502020204030204" pitchFamily="34" charset="0"/>
                    <a:cs typeface="Calibri" panose="020F0502020204030204" pitchFamily="34" charset="0"/>
                  </a:rPr>
                  <a:t>t = 15 min </a:t>
                </a:r>
                <a:r>
                  <a:rPr lang="nl-NL" err="1">
                    <a:latin typeface="Calibri" panose="020F0502020204030204" pitchFamily="34" charset="0"/>
                    <a:cs typeface="Calibri" panose="020F0502020204030204" pitchFamily="34" charset="0"/>
                  </a:rPr>
                  <a:t>and</a:t>
                </a:r>
                <a:r>
                  <a:rPr lang="nl-NL">
                    <a:latin typeface="Calibri" panose="020F0502020204030204" pitchFamily="34" charset="0"/>
                    <a:cs typeface="Calibri" panose="020F0502020204030204" pitchFamily="34" charset="0"/>
                  </a:rPr>
                  <a:t> </a:t>
                </a:r>
                <a:r>
                  <a:rPr lang="nl-NL"/>
                  <a:t> </a:t>
                </a:r>
                <a:r>
                  <a:rPr lang="el-GR">
                    <a:latin typeface="Calibri" panose="020F0502020204030204" pitchFamily="34" charset="0"/>
                    <a:cs typeface="Calibri" panose="020F0502020204030204" pitchFamily="34" charset="0"/>
                  </a:rPr>
                  <a:t>Δ</a:t>
                </a:r>
                <a:r>
                  <a:rPr lang="nl-NL">
                    <a:latin typeface="Calibri" panose="020F0502020204030204" pitchFamily="34" charset="0"/>
                    <a:cs typeface="Calibri" panose="020F0502020204030204" pitchFamily="34" charset="0"/>
                  </a:rPr>
                  <a:t>t = 5 min</a:t>
                </a:r>
                <a:endParaRPr lang="nl-NL"/>
              </a:p>
              <a:p>
                <a:pPr>
                  <a:lnSpc>
                    <a:spcPct val="120000"/>
                  </a:lnSpc>
                </a:pPr>
                <a:r>
                  <a:rPr lang="nl-NL"/>
                  <a:t>Make </a:t>
                </a:r>
                <a:r>
                  <a:rPr lang="nl-NL" err="1"/>
                  <a:t>sure</a:t>
                </a:r>
                <a:r>
                  <a:rPr lang="nl-NL"/>
                  <a:t> </a:t>
                </a:r>
                <a:r>
                  <a:rPr lang="nl-NL" err="1"/>
                  <a:t>the</a:t>
                </a:r>
                <a:r>
                  <a:rPr lang="nl-NL"/>
                  <a:t> python curve fitting </a:t>
                </a:r>
                <a:r>
                  <a:rPr lang="nl-NL" err="1"/>
                  <a:t>library</a:t>
                </a:r>
                <a:r>
                  <a:rPr lang="nl-NL"/>
                  <a:t> </a:t>
                </a:r>
                <a:r>
                  <a:rPr lang="nl-NL" err="1"/>
                  <a:t>minimizes</a:t>
                </a:r>
                <a:r>
                  <a:rPr lang="nl-NL"/>
                  <a:t> </a:t>
                </a:r>
                <a:r>
                  <a:rPr lang="nl-NL" err="1"/>
                  <a:t>for</a:t>
                </a:r>
                <a:r>
                  <a:rPr lang="nl-NL"/>
                  <a:t> </a:t>
                </a:r>
                <a:r>
                  <a:rPr lang="nl-NL" err="1"/>
                  <a:t>each</a:t>
                </a:r>
                <a:r>
                  <a:rPr lang="nl-NL"/>
                  <a:t> </a:t>
                </a:r>
                <a:r>
                  <a:rPr lang="nl-NL" err="1"/>
                  <a:t>filtered</a:t>
                </a:r>
                <a:r>
                  <a:rPr lang="nl-NL"/>
                  <a:t> </a:t>
                </a:r>
                <a:r>
                  <a:rPr lang="nl-NL" err="1"/>
                  <a:t>contiguous</a:t>
                </a:r>
                <a:r>
                  <a:rPr lang="nl-NL"/>
                  <a:t> </a:t>
                </a:r>
                <a:r>
                  <a:rPr lang="nl-NL" err="1"/>
                  <a:t>period</a:t>
                </a:r>
                <a:r>
                  <a:rPr lang="nl-NL"/>
                  <a:t>: </a:t>
                </a:r>
              </a:p>
              <a:p>
                <a:pPr lvl="1">
                  <a:lnSpc>
                    <a:spcPct val="120000"/>
                  </a:lnSpc>
                </a:pPr>
                <a:r>
                  <a:rPr lang="nl-NL"/>
                  <a:t>Root </a:t>
                </a:r>
                <a:r>
                  <a:rPr lang="nl-NL" err="1"/>
                  <a:t>Mean</a:t>
                </a:r>
                <a:r>
                  <a:rPr lang="nl-NL"/>
                  <a:t> </a:t>
                </a:r>
                <a:r>
                  <a:rPr lang="nl-NL" err="1"/>
                  <a:t>Squared</a:t>
                </a:r>
                <a:r>
                  <a:rPr lang="nl-NL"/>
                  <a:t> Error (RMSE) of T</a:t>
                </a:r>
                <a:r>
                  <a:rPr lang="nl-NL" baseline="-25000"/>
                  <a:t>in</a:t>
                </a:r>
                <a:r>
                  <a:rPr lang="nl-NL"/>
                  <a:t> (</a:t>
                </a:r>
                <a:r>
                  <a:rPr lang="nl-NL" err="1"/>
                  <a:t>between</a:t>
                </a:r>
                <a:r>
                  <a:rPr lang="nl-NL"/>
                  <a:t> </a:t>
                </a:r>
                <a:r>
                  <a:rPr lang="nl-NL" err="1"/>
                  <a:t>the</a:t>
                </a:r>
                <a:r>
                  <a:rPr lang="nl-NL"/>
                  <a:t> </a:t>
                </a:r>
                <a:r>
                  <a:rPr lang="nl-NL" err="1"/>
                  <a:t>the</a:t>
                </a:r>
                <a:r>
                  <a:rPr lang="nl-NL"/>
                  <a:t> </a:t>
                </a:r>
                <a:r>
                  <a:rPr lang="nl-NL" err="1"/>
                  <a:t>measured</a:t>
                </a:r>
                <a:r>
                  <a:rPr lang="nl-NL"/>
                  <a:t> </a:t>
                </a:r>
                <a:r>
                  <a:rPr lang="nl-NL" err="1"/>
                  <a:t>and</a:t>
                </a:r>
                <a:r>
                  <a:rPr lang="nl-NL"/>
                  <a:t> </a:t>
                </a:r>
                <a:r>
                  <a:rPr lang="nl-NL" err="1"/>
                  <a:t>simulated</a:t>
                </a:r>
                <a:r>
                  <a:rPr lang="nl-NL"/>
                  <a:t> indoor </a:t>
                </a:r>
                <a:r>
                  <a:rPr lang="nl-NL" err="1"/>
                  <a:t>temperature</a:t>
                </a:r>
                <a:r>
                  <a:rPr lang="nl-NL"/>
                  <a:t>):</a:t>
                </a:r>
                <a14:m>
                  <m:oMath xmlns:m="http://schemas.openxmlformats.org/officeDocument/2006/math">
                    <m:r>
                      <a:rPr lang="nl-NL" b="0" i="0" smtClean="0">
                        <a:latin typeface="Cambria Math" panose="02040503050406030204" pitchFamily="18" charset="0"/>
                      </a:rPr>
                      <m:t> </m:t>
                    </m:r>
                    <m:rad>
                      <m:radPr>
                        <m:degHide m:val="on"/>
                        <m:ctrlPr>
                          <a:rPr lang="nl-NL" i="1" smtClean="0">
                            <a:latin typeface="Cambria Math" panose="02040503050406030204" pitchFamily="18" charset="0"/>
                          </a:rPr>
                        </m:ctrlPr>
                      </m:radPr>
                      <m:deg/>
                      <m:e>
                        <m:nary>
                          <m:naryPr>
                            <m:chr m:val="∑"/>
                            <m:limLoc m:val="subSup"/>
                            <m:ctrlPr>
                              <a:rPr lang="nl-NL" i="1" smtClean="0">
                                <a:latin typeface="Cambria Math" panose="02040503050406030204" pitchFamily="18" charset="0"/>
                              </a:rPr>
                            </m:ctrlPr>
                          </m:naryPr>
                          <m:sub>
                            <m:r>
                              <m:rPr>
                                <m:brk m:alnAt="25"/>
                              </m:rPr>
                              <a:rPr lang="nl-NL" b="0" i="1" smtClean="0">
                                <a:latin typeface="Cambria Math" panose="02040503050406030204" pitchFamily="18" charset="0"/>
                              </a:rPr>
                              <m:t>𝑡</m:t>
                            </m:r>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𝑠𝑡𝑎𝑟𝑡</m:t>
                                </m:r>
                              </m:sub>
                            </m:sSub>
                          </m:sub>
                          <m:sup>
                            <m:sSub>
                              <m:sSubPr>
                                <m:ctrlPr>
                                  <a:rPr lang="nl-NL" b="0"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𝑒𝑛𝑑</m:t>
                                </m:r>
                              </m:sub>
                            </m:sSub>
                          </m:sup>
                          <m:e>
                            <m:sSup>
                              <m:sSupPr>
                                <m:ctrlPr>
                                  <a:rPr lang="nl-NL" i="1" smtClean="0">
                                    <a:latin typeface="Cambria Math" panose="02040503050406030204" pitchFamily="18" charset="0"/>
                                  </a:rPr>
                                </m:ctrlPr>
                              </m:sSupPr>
                              <m:e>
                                <m:d>
                                  <m:dPr>
                                    <m:ctrlPr>
                                      <a:rPr lang="nl-NL" i="1">
                                        <a:latin typeface="Cambria Math" panose="02040503050406030204" pitchFamily="18" charset="0"/>
                                      </a:rPr>
                                    </m:ctrlPr>
                                  </m:dPr>
                                  <m:e>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𝑜𝑏𝑠𝑒𝑟𝑣𝑒𝑑</m:t>
                                        </m:r>
                                        <m:r>
                                          <a:rPr lang="nl-NL" i="1">
                                            <a:latin typeface="Cambria Math" panose="02040503050406030204" pitchFamily="18" charset="0"/>
                                          </a:rPr>
                                          <m:t>;</m:t>
                                        </m:r>
                                        <m:r>
                                          <a:rPr lang="nl-NL" i="1">
                                            <a:latin typeface="Cambria Math" panose="02040503050406030204" pitchFamily="18" charset="0"/>
                                          </a:rPr>
                                          <m:t>𝑡</m:t>
                                        </m:r>
                                      </m:sub>
                                    </m:sSub>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𝑠𝑖𝑚𝑢𝑙𝑎𝑡𝑒𝑑</m:t>
                                        </m:r>
                                        <m:r>
                                          <a:rPr lang="nl-NL" i="1">
                                            <a:latin typeface="Cambria Math" panose="02040503050406030204" pitchFamily="18" charset="0"/>
                                          </a:rPr>
                                          <m:t>;</m:t>
                                        </m:r>
                                        <m:r>
                                          <a:rPr lang="nl-NL" i="1">
                                            <a:latin typeface="Cambria Math" panose="02040503050406030204" pitchFamily="18" charset="0"/>
                                          </a:rPr>
                                          <m:t>𝑡</m:t>
                                        </m:r>
                                      </m:sub>
                                    </m:sSub>
                                  </m:e>
                                </m:d>
                              </m:e>
                              <m:sup>
                                <m:r>
                                  <a:rPr lang="nl-NL" i="1" smtClean="0">
                                    <a:latin typeface="Cambria Math" panose="02040503050406030204" pitchFamily="18" charset="0"/>
                                  </a:rPr>
                                  <m:t>2</m:t>
                                </m:r>
                              </m:sup>
                            </m:sSup>
                          </m:e>
                        </m:nary>
                      </m:e>
                    </m:rad>
                  </m:oMath>
                </a14:m>
                <a:endParaRPr lang="nl-NL"/>
              </a:p>
              <a:p>
                <a:pPr>
                  <a:lnSpc>
                    <a:spcPct val="120000"/>
                  </a:lnSpc>
                </a:pPr>
                <a:r>
                  <a:rPr lang="nl-NL" err="1"/>
                  <a:t>Finally</a:t>
                </a:r>
                <a:r>
                  <a:rPr lang="nl-NL"/>
                  <a:t>, </a:t>
                </a:r>
              </a:p>
              <a:p>
                <a:pPr lvl="1">
                  <a:lnSpc>
                    <a:spcPct val="120000"/>
                  </a:lnSpc>
                </a:pPr>
                <a:r>
                  <a:rPr lang="nl-NL"/>
                  <a:t>plot a </a:t>
                </a:r>
                <a:r>
                  <a:rPr lang="nl-NL" err="1"/>
                  <a:t>duration-weighted</a:t>
                </a:r>
                <a:r>
                  <a:rPr lang="nl-NL"/>
                  <a:t> histogram </a:t>
                </a:r>
                <a:r>
                  <a:rPr lang="nl-NL" err="1"/>
                  <a:t>for</a:t>
                </a:r>
                <a:r>
                  <a:rPr lang="nl-NL"/>
                  <a:t> </a:t>
                </a:r>
                <a:r>
                  <a:rPr lang="nl-NL" err="1"/>
                  <a:t>all</a:t>
                </a:r>
                <a:r>
                  <a:rPr lang="nl-NL"/>
                  <a:t> </a:t>
                </a:r>
                <a:r>
                  <a:rPr lang="el-GR">
                    <a:solidFill>
                      <a:srgbClr val="B1D249"/>
                    </a:solidFill>
                  </a:rPr>
                  <a:t>τ</a:t>
                </a:r>
                <a:r>
                  <a:rPr lang="nl-NL" baseline="-25000" err="1">
                    <a:solidFill>
                      <a:srgbClr val="B1D249"/>
                    </a:solidFill>
                  </a:rPr>
                  <a:t>eff</a:t>
                </a:r>
                <a:r>
                  <a:rPr lang="nl-NL"/>
                  <a:t> </a:t>
                </a:r>
                <a:r>
                  <a:rPr lang="nl-NL" err="1"/>
                  <a:t>calculated</a:t>
                </a:r>
                <a:r>
                  <a:rPr lang="nl-NL"/>
                  <a:t> </a:t>
                </a:r>
                <a:r>
                  <a:rPr lang="nl-NL" err="1"/>
                  <a:t>for</a:t>
                </a:r>
                <a:r>
                  <a:rPr lang="nl-NL"/>
                  <a:t> </a:t>
                </a:r>
                <a:r>
                  <a:rPr lang="nl-NL" err="1"/>
                  <a:t>all</a:t>
                </a:r>
                <a:r>
                  <a:rPr lang="nl-NL"/>
                  <a:t> </a:t>
                </a:r>
                <a:r>
                  <a:rPr lang="nl-NL" err="1"/>
                  <a:t>filtered</a:t>
                </a:r>
                <a:r>
                  <a:rPr lang="nl-NL"/>
                  <a:t> </a:t>
                </a:r>
                <a:r>
                  <a:rPr lang="nl-NL" err="1"/>
                  <a:t>contiguous</a:t>
                </a:r>
                <a:r>
                  <a:rPr lang="nl-NL"/>
                  <a:t> </a:t>
                </a:r>
                <a:r>
                  <a:rPr lang="nl-NL" err="1"/>
                  <a:t>periods</a:t>
                </a:r>
                <a:r>
                  <a:rPr lang="nl-NL"/>
                  <a:t> of </a:t>
                </a:r>
                <a:r>
                  <a:rPr lang="nl-NL" err="1"/>
                  <a:t>each</a:t>
                </a:r>
                <a:r>
                  <a:rPr lang="nl-NL"/>
                  <a:t> building (</a:t>
                </a:r>
                <a:r>
                  <a:rPr lang="nl-NL" err="1"/>
                  <a:t>weighted</a:t>
                </a:r>
                <a:r>
                  <a:rPr lang="nl-NL"/>
                  <a:t> on </a:t>
                </a:r>
                <a:r>
                  <a:rPr lang="nl-NL" err="1"/>
                  <a:t>duration</a:t>
                </a:r>
                <a:r>
                  <a:rPr lang="nl-NL"/>
                  <a:t> of </a:t>
                </a:r>
                <a:r>
                  <a:rPr lang="nl-NL" err="1"/>
                  <a:t>contiguous</a:t>
                </a:r>
                <a:r>
                  <a:rPr lang="nl-NL"/>
                  <a:t> </a:t>
                </a:r>
                <a:r>
                  <a:rPr lang="nl-NL" err="1"/>
                  <a:t>period</a:t>
                </a:r>
                <a:r>
                  <a:rPr lang="nl-NL"/>
                  <a:t> of </a:t>
                </a:r>
                <a:r>
                  <a:rPr lang="el-GR">
                    <a:solidFill>
                      <a:srgbClr val="B1D249"/>
                    </a:solidFill>
                  </a:rPr>
                  <a:t>τ</a:t>
                </a:r>
                <a:r>
                  <a:rPr lang="nl-NL" baseline="-25000" err="1">
                    <a:solidFill>
                      <a:srgbClr val="B1D249"/>
                    </a:solidFill>
                  </a:rPr>
                  <a:t>eff</a:t>
                </a:r>
                <a:r>
                  <a:rPr lang="nl-NL"/>
                  <a:t> )</a:t>
                </a:r>
              </a:p>
              <a:p>
                <a:pPr lvl="1">
                  <a:lnSpc>
                    <a:spcPct val="120000"/>
                  </a:lnSpc>
                </a:pPr>
                <a:r>
                  <a:rPr lang="nl-NL" err="1"/>
                  <a:t>calculate</a:t>
                </a:r>
                <a:r>
                  <a:rPr lang="nl-NL"/>
                  <a:t> a </a:t>
                </a:r>
                <a:r>
                  <a:rPr lang="nl-NL" err="1"/>
                  <a:t>duration-weighted</a:t>
                </a:r>
                <a:r>
                  <a:rPr lang="nl-NL"/>
                  <a:t> </a:t>
                </a:r>
                <a:r>
                  <a:rPr lang="nl-NL" err="1"/>
                  <a:t>average</a:t>
                </a:r>
                <a:r>
                  <a:rPr lang="nl-NL"/>
                  <a:t> </a:t>
                </a:r>
                <a:r>
                  <a:rPr lang="nl-NL" err="1"/>
                  <a:t>for</a:t>
                </a:r>
                <a:r>
                  <a:rPr lang="nl-NL"/>
                  <a:t> </a:t>
                </a:r>
                <a:r>
                  <a:rPr lang="el-GR">
                    <a:solidFill>
                      <a:srgbClr val="B1D249"/>
                    </a:solidFill>
                  </a:rPr>
                  <a:t>τ</a:t>
                </a:r>
                <a:r>
                  <a:rPr lang="nl-NL" baseline="-25000" err="1">
                    <a:solidFill>
                      <a:srgbClr val="B1D249"/>
                    </a:solidFill>
                  </a:rPr>
                  <a:t>eff</a:t>
                </a:r>
                <a:r>
                  <a:rPr lang="nl-NL"/>
                  <a:t> </a:t>
                </a:r>
                <a:r>
                  <a:rPr lang="nl-NL" err="1"/>
                  <a:t>calculated</a:t>
                </a:r>
                <a:r>
                  <a:rPr lang="nl-NL"/>
                  <a:t> </a:t>
                </a:r>
                <a:r>
                  <a:rPr lang="nl-NL" err="1"/>
                  <a:t>for</a:t>
                </a:r>
                <a:r>
                  <a:rPr lang="nl-NL"/>
                  <a:t> </a:t>
                </a:r>
                <a:r>
                  <a:rPr lang="nl-NL" err="1"/>
                  <a:t>all</a:t>
                </a:r>
                <a:r>
                  <a:rPr lang="nl-NL"/>
                  <a:t> </a:t>
                </a:r>
                <a:r>
                  <a:rPr lang="nl-NL" err="1"/>
                  <a:t>filtered</a:t>
                </a:r>
                <a:r>
                  <a:rPr lang="nl-NL"/>
                  <a:t> </a:t>
                </a:r>
                <a:r>
                  <a:rPr lang="nl-NL" err="1"/>
                  <a:t>contiguous</a:t>
                </a:r>
                <a:r>
                  <a:rPr lang="nl-NL"/>
                  <a:t> </a:t>
                </a:r>
                <a:r>
                  <a:rPr lang="nl-NL" err="1"/>
                  <a:t>periods</a:t>
                </a:r>
                <a:r>
                  <a:rPr lang="nl-NL"/>
                  <a:t> of </a:t>
                </a:r>
                <a:r>
                  <a:rPr lang="nl-NL" err="1"/>
                  <a:t>each</a:t>
                </a:r>
                <a:r>
                  <a:rPr lang="nl-NL"/>
                  <a:t> building (</a:t>
                </a:r>
                <a:r>
                  <a:rPr lang="nl-NL" err="1"/>
                  <a:t>weighted</a:t>
                </a:r>
                <a:r>
                  <a:rPr lang="nl-NL"/>
                  <a:t> on </a:t>
                </a:r>
                <a:r>
                  <a:rPr lang="nl-NL" err="1"/>
                  <a:t>duration</a:t>
                </a:r>
                <a:r>
                  <a:rPr lang="nl-NL"/>
                  <a:t> of </a:t>
                </a:r>
                <a:r>
                  <a:rPr lang="nl-NL" err="1"/>
                  <a:t>contiguous</a:t>
                </a:r>
                <a:r>
                  <a:rPr lang="nl-NL"/>
                  <a:t> </a:t>
                </a:r>
                <a:r>
                  <a:rPr lang="nl-NL" err="1"/>
                  <a:t>period</a:t>
                </a:r>
                <a:r>
                  <a:rPr lang="nl-NL"/>
                  <a:t> of </a:t>
                </a:r>
                <a:r>
                  <a:rPr lang="el-GR">
                    <a:solidFill>
                      <a:srgbClr val="B1D249"/>
                    </a:solidFill>
                  </a:rPr>
                  <a:t>τ</a:t>
                </a:r>
                <a:r>
                  <a:rPr lang="nl-NL" baseline="-25000" err="1">
                    <a:solidFill>
                      <a:srgbClr val="B1D249"/>
                    </a:solidFill>
                  </a:rPr>
                  <a:t>eff</a:t>
                </a:r>
                <a:r>
                  <a:rPr lang="nl-NL"/>
                  <a:t> )</a:t>
                </a:r>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231200" y="4133850"/>
                <a:ext cx="21008156" cy="7334275"/>
              </a:xfrm>
              <a:blipFill>
                <a:blip r:embed="rId3"/>
                <a:stretch>
                  <a:fillRect l="-348" t="-4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390394"/>
          </a:xfrm>
        </p:spPr>
        <p:txBody>
          <a:bodyPr>
            <a:normAutofit fontScale="90000"/>
          </a:bodyPr>
          <a:lstStyle/>
          <a:p>
            <a:r>
              <a:rPr lang="nl-NL"/>
              <a:t>1c. </a:t>
            </a:r>
            <a:r>
              <a:rPr lang="nl-NL" sz="7200"/>
              <a:t>Curve-fit </a:t>
            </a:r>
            <a:r>
              <a:rPr lang="nl-NL" sz="7200" err="1"/>
              <a:t>thermal</a:t>
            </a:r>
            <a:r>
              <a:rPr lang="nl-NL" sz="7200"/>
              <a:t> </a:t>
            </a:r>
            <a:r>
              <a:rPr lang="nl-NL" sz="7200" err="1"/>
              <a:t>inertia</a:t>
            </a:r>
            <a:r>
              <a:rPr lang="nl-NL" sz="7200"/>
              <a:t> </a:t>
            </a:r>
            <a:r>
              <a:rPr lang="el-GR" sz="7200">
                <a:solidFill>
                  <a:srgbClr val="B1D249"/>
                </a:solidFill>
              </a:rPr>
              <a:t>τ</a:t>
            </a:r>
            <a:r>
              <a:rPr lang="nl-NL" sz="7200" baseline="-25000" err="1">
                <a:solidFill>
                  <a:srgbClr val="B1D249"/>
                </a:solidFill>
              </a:rPr>
              <a:t>eff</a:t>
            </a:r>
            <a:r>
              <a:rPr lang="nl-NL" sz="7200">
                <a:solidFill>
                  <a:srgbClr val="B1D249"/>
                </a:solidFill>
              </a:rPr>
              <a:t> </a:t>
            </a:r>
            <a:r>
              <a:rPr lang="nl-NL" sz="7200">
                <a:solidFill>
                  <a:schemeClr val="bg1">
                    <a:lumMod val="50000"/>
                  </a:schemeClr>
                </a:solidFill>
              </a:rPr>
              <a:t>[s]</a:t>
            </a:r>
            <a:r>
              <a:rPr lang="nl-NL" sz="7200">
                <a:solidFill>
                  <a:srgbClr val="B1D249"/>
                </a:solidFill>
              </a:rPr>
              <a:t> </a:t>
            </a:r>
            <a:r>
              <a:rPr lang="nl-NL" sz="7200"/>
              <a:t>on </a:t>
            </a:r>
            <a:r>
              <a:rPr lang="nl-NL" sz="7200" err="1"/>
              <a:t>filtered</a:t>
            </a:r>
            <a:r>
              <a:rPr lang="nl-NL" sz="7200"/>
              <a:t> </a:t>
            </a:r>
            <a:r>
              <a:rPr lang="nl-NL" sz="7200" err="1"/>
              <a:t>periods</a:t>
            </a:r>
            <a:endParaRPr lang="nl-NL"/>
          </a:p>
        </p:txBody>
      </p:sp>
    </p:spTree>
    <p:extLst>
      <p:ext uri="{BB962C8B-B14F-4D97-AF65-F5344CB8AC3E}">
        <p14:creationId xmlns:p14="http://schemas.microsoft.com/office/powerpoint/2010/main" val="945643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6F5D88-8795-4F92-97A7-953A7BA5704A}"/>
                  </a:ext>
                </a:extLst>
              </p:cNvPr>
              <p:cNvSpPr>
                <a:spLocks noGrp="1"/>
              </p:cNvSpPr>
              <p:nvPr>
                <p:ph idx="1"/>
              </p:nvPr>
            </p:nvSpPr>
            <p:spPr>
              <a:xfrm>
                <a:off x="1245714" y="5613990"/>
                <a:ext cx="21008156" cy="7187610"/>
              </a:xfrm>
            </p:spPr>
            <p:txBody>
              <a:bodyPr>
                <a:normAutofit fontScale="77500" lnSpcReduction="20000"/>
              </a:bodyPr>
              <a:lstStyle/>
              <a:p>
                <a:pPr>
                  <a:lnSpc>
                    <a:spcPct val="120000"/>
                  </a:lnSpc>
                </a:pPr>
                <a:r>
                  <a:rPr lang="en-US" sz="2800"/>
                  <a:t>Data needed</a:t>
                </a:r>
              </a:p>
              <a:p>
                <a:pPr lvl="1">
                  <a:lnSpc>
                    <a:spcPct val="120000"/>
                  </a:lnSpc>
                </a:pPr>
                <a:r>
                  <a:rPr lang="pt-BR" sz="2000">
                    <a:solidFill>
                      <a:schemeClr val="accent5"/>
                    </a:solidFill>
                  </a:rPr>
                  <a:t>(64) </a:t>
                </a:r>
                <a14:m>
                  <m:oMath xmlns:m="http://schemas.openxmlformats.org/officeDocument/2006/math">
                    <m:sSub>
                      <m:sSubPr>
                        <m:ctrlPr>
                          <a:rPr lang="pt-BR" sz="2000" i="1" smtClean="0">
                            <a:solidFill>
                              <a:schemeClr val="accent5"/>
                            </a:solidFill>
                            <a:latin typeface="Cambria Math" panose="02040503050406030204" pitchFamily="18" charset="0"/>
                          </a:rPr>
                        </m:ctrlPr>
                      </m:sSubPr>
                      <m:e>
                        <m:r>
                          <a:rPr lang="nl-NL" sz="2000" i="1">
                            <a:solidFill>
                              <a:schemeClr val="accent5"/>
                            </a:solidFill>
                            <a:latin typeface="Cambria Math" panose="02040503050406030204" pitchFamily="18" charset="0"/>
                          </a:rPr>
                          <m:t>𝑇</m:t>
                        </m:r>
                      </m:e>
                      <m:sub>
                        <m:r>
                          <a:rPr lang="nl-NL" sz="2000" b="0" i="1" smtClean="0">
                            <a:solidFill>
                              <a:schemeClr val="accent5"/>
                            </a:solidFill>
                            <a:latin typeface="Cambria Math" panose="02040503050406030204" pitchFamily="18" charset="0"/>
                          </a:rPr>
                          <m:t>𝑟𝑒𝑡</m:t>
                        </m:r>
                        <m:r>
                          <a:rPr lang="nl-NL" sz="2000" i="1">
                            <a:solidFill>
                              <a:schemeClr val="accent5"/>
                            </a:solidFill>
                            <a:latin typeface="Cambria Math" panose="02040503050406030204" pitchFamily="18" charset="0"/>
                          </a:rPr>
                          <m:t>;</m:t>
                        </m:r>
                        <m:r>
                          <a:rPr lang="nl-NL" sz="2000" i="1">
                            <a:solidFill>
                              <a:schemeClr val="accent5"/>
                            </a:solidFill>
                            <a:latin typeface="Cambria Math" panose="02040503050406030204" pitchFamily="18" charset="0"/>
                          </a:rPr>
                          <m:t>𝑡</m:t>
                        </m:r>
                        <m:r>
                          <a:rPr lang="nl-NL" sz="2000" b="0" i="1" smtClean="0">
                            <a:solidFill>
                              <a:schemeClr val="accent5"/>
                            </a:solidFill>
                            <a:latin typeface="Cambria Math" panose="02040503050406030204" pitchFamily="18" charset="0"/>
                          </a:rPr>
                          <m:t>1;</m:t>
                        </m:r>
                        <m:r>
                          <a:rPr lang="nl-NL" sz="2000" b="0" i="1" smtClean="0">
                            <a:solidFill>
                              <a:schemeClr val="accent5"/>
                            </a:solidFill>
                            <a:latin typeface="Cambria Math" panose="02040503050406030204" pitchFamily="18" charset="0"/>
                          </a:rPr>
                          <m:t>𝑡</m:t>
                        </m:r>
                        <m:r>
                          <a:rPr lang="nl-NL" sz="2000" b="0" i="1" smtClean="0">
                            <a:solidFill>
                              <a:schemeClr val="accent5"/>
                            </a:solidFill>
                            <a:latin typeface="Cambria Math" panose="02040503050406030204" pitchFamily="18" charset="0"/>
                          </a:rPr>
                          <m:t>2</m:t>
                        </m:r>
                      </m:sub>
                    </m:sSub>
                    <m:r>
                      <a:rPr lang="nl-NL" sz="2000" i="1">
                        <a:solidFill>
                          <a:schemeClr val="accent5"/>
                        </a:solidFill>
                        <a:latin typeface="Cambria Math" panose="02040503050406030204" pitchFamily="18" charset="0"/>
                      </a:rPr>
                      <m:t>[</m:t>
                    </m:r>
                    <m:r>
                      <a:rPr lang="nl-NL" sz="2000" i="1">
                        <a:solidFill>
                          <a:schemeClr val="accent5"/>
                        </a:solidFill>
                        <a:latin typeface="Cambria Math" panose="02040503050406030204" pitchFamily="18" charset="0"/>
                        <a:ea typeface="Cambria Math" panose="02040503050406030204" pitchFamily="18" charset="0"/>
                      </a:rPr>
                      <m:t>℃</m:t>
                    </m:r>
                    <m:r>
                      <a:rPr lang="nl-NL" sz="2000" i="1">
                        <a:solidFill>
                          <a:schemeClr val="accent5"/>
                        </a:solidFill>
                        <a:latin typeface="Cambria Math" panose="02040503050406030204" pitchFamily="18" charset="0"/>
                      </a:rPr>
                      <m:t>]</m:t>
                    </m:r>
                  </m:oMath>
                </a14:m>
                <a:r>
                  <a:rPr lang="nl-NL" sz="2000">
                    <a:solidFill>
                      <a:schemeClr val="accent5"/>
                    </a:solidFill>
                  </a:rPr>
                  <a:t>, </a:t>
                </a:r>
                <a:r>
                  <a:rPr lang="nl-NL" sz="2000" err="1">
                    <a:solidFill>
                      <a:schemeClr val="accent5"/>
                    </a:solidFill>
                  </a:rPr>
                  <a:t>the</a:t>
                </a:r>
                <a:r>
                  <a:rPr lang="nl-NL" sz="2000">
                    <a:solidFill>
                      <a:schemeClr val="accent5"/>
                    </a:solidFill>
                  </a:rPr>
                  <a:t> </a:t>
                </a:r>
                <a:r>
                  <a:rPr lang="nl-NL" sz="2000" err="1">
                    <a:solidFill>
                      <a:schemeClr val="accent5"/>
                    </a:solidFill>
                  </a:rPr>
                  <a:t>temperature</a:t>
                </a:r>
                <a:r>
                  <a:rPr lang="nl-NL" sz="2000">
                    <a:solidFill>
                      <a:schemeClr val="accent5"/>
                    </a:solidFill>
                  </a:rPr>
                  <a:t> </a:t>
                </a:r>
                <a:r>
                  <a:rPr lang="nl-NL" sz="2000" err="1">
                    <a:solidFill>
                      <a:schemeClr val="accent5"/>
                    </a:solidFill>
                  </a:rPr>
                  <a:t>returning</a:t>
                </a:r>
                <a:r>
                  <a:rPr lang="nl-NL" sz="2000">
                    <a:solidFill>
                      <a:schemeClr val="accent5"/>
                    </a:solidFill>
                  </a:rPr>
                  <a:t> </a:t>
                </a:r>
                <a:r>
                  <a:rPr lang="nl-NL" sz="2000" err="1">
                    <a:solidFill>
                      <a:schemeClr val="accent5"/>
                    </a:solidFill>
                  </a:rPr>
                  <a:t>to</a:t>
                </a:r>
                <a:r>
                  <a:rPr lang="nl-NL" sz="2000">
                    <a:solidFill>
                      <a:schemeClr val="accent5"/>
                    </a:solidFill>
                  </a:rPr>
                  <a:t> </a:t>
                </a:r>
                <a:r>
                  <a:rPr lang="nl-NL" sz="2000" err="1">
                    <a:solidFill>
                      <a:schemeClr val="accent5"/>
                    </a:solidFill>
                  </a:rPr>
                  <a:t>the</a:t>
                </a:r>
                <a:r>
                  <a:rPr lang="nl-NL" sz="2000">
                    <a:solidFill>
                      <a:schemeClr val="accent5"/>
                    </a:solidFill>
                  </a:rPr>
                  <a:t> boiler </a:t>
                </a:r>
                <a:r>
                  <a:rPr lang="nl-NL" sz="2000" err="1">
                    <a:solidFill>
                      <a:schemeClr val="accent5"/>
                    </a:solidFill>
                  </a:rPr>
                  <a:t>from</a:t>
                </a:r>
                <a:r>
                  <a:rPr lang="nl-NL" sz="2000">
                    <a:solidFill>
                      <a:schemeClr val="accent5"/>
                    </a:solidFill>
                  </a:rPr>
                  <a:t> </a:t>
                </a:r>
                <a:r>
                  <a:rPr lang="nl-NL" sz="2000" err="1">
                    <a:solidFill>
                      <a:schemeClr val="accent5"/>
                    </a:solidFill>
                  </a:rPr>
                  <a:t>the</a:t>
                </a:r>
                <a:r>
                  <a:rPr lang="nl-NL" sz="2000">
                    <a:solidFill>
                      <a:schemeClr val="accent5"/>
                    </a:solidFill>
                  </a:rPr>
                  <a:t> radiators </a:t>
                </a:r>
                <a:r>
                  <a:rPr lang="nl-NL" sz="2000" err="1">
                    <a:solidFill>
                      <a:schemeClr val="accent5"/>
                    </a:solidFill>
                  </a:rPr>
                  <a:t>between</a:t>
                </a:r>
                <a:r>
                  <a:rPr lang="nl-NL" sz="2000">
                    <a:solidFill>
                      <a:schemeClr val="accent5"/>
                    </a:solidFill>
                  </a:rPr>
                  <a:t> time t1 </a:t>
                </a:r>
                <a:r>
                  <a:rPr lang="nl-NL" sz="2000" err="1">
                    <a:solidFill>
                      <a:schemeClr val="accent5"/>
                    </a:solidFill>
                  </a:rPr>
                  <a:t>and</a:t>
                </a:r>
                <a:r>
                  <a:rPr lang="nl-NL" sz="2000">
                    <a:solidFill>
                      <a:schemeClr val="accent5"/>
                    </a:solidFill>
                  </a:rPr>
                  <a:t> t2, </a:t>
                </a:r>
                <a:r>
                  <a:rPr lang="nl-NL" sz="2000" err="1">
                    <a:solidFill>
                      <a:schemeClr val="accent5"/>
                    </a:solidFill>
                  </a:rPr>
                  <a:t>measured</a:t>
                </a:r>
                <a:r>
                  <a:rPr lang="nl-NL" sz="2000">
                    <a:solidFill>
                      <a:schemeClr val="accent5"/>
                    </a:solidFill>
                  </a:rPr>
                  <a:t> via </a:t>
                </a:r>
                <a:r>
                  <a:rPr lang="nl-NL" sz="2000" err="1">
                    <a:solidFill>
                      <a:schemeClr val="accent5"/>
                    </a:solidFill>
                  </a:rPr>
                  <a:t>an</a:t>
                </a:r>
                <a:r>
                  <a:rPr lang="nl-NL" sz="2000">
                    <a:solidFill>
                      <a:schemeClr val="accent5"/>
                    </a:solidFill>
                  </a:rPr>
                  <a:t> OpenTherm monitor or a </a:t>
                </a:r>
                <a:r>
                  <a:rPr lang="nl-NL" sz="2000" err="1">
                    <a:solidFill>
                      <a:schemeClr val="accent5"/>
                    </a:solidFill>
                  </a:rPr>
                  <a:t>temperature</a:t>
                </a:r>
                <a:r>
                  <a:rPr lang="nl-NL" sz="2000">
                    <a:solidFill>
                      <a:schemeClr val="accent5"/>
                    </a:solidFill>
                  </a:rPr>
                  <a:t> sensor on </a:t>
                </a:r>
                <a:r>
                  <a:rPr lang="nl-NL" sz="2000" err="1">
                    <a:solidFill>
                      <a:schemeClr val="accent5"/>
                    </a:solidFill>
                  </a:rPr>
                  <a:t>the</a:t>
                </a:r>
                <a:r>
                  <a:rPr lang="nl-NL" sz="2000">
                    <a:solidFill>
                      <a:schemeClr val="accent5"/>
                    </a:solidFill>
                  </a:rPr>
                  <a:t> return feed</a:t>
                </a:r>
              </a:p>
              <a:p>
                <a:pPr lvl="1">
                  <a:lnSpc>
                    <a:spcPct val="120000"/>
                  </a:lnSpc>
                </a:pPr>
                <a:r>
                  <a:rPr lang="nl-NL" sz="2000">
                    <a:solidFill>
                      <a:schemeClr val="accent5"/>
                    </a:solidFill>
                  </a:rPr>
                  <a:t>(65) </a:t>
                </a:r>
                <a14:m>
                  <m:oMath xmlns:m="http://schemas.openxmlformats.org/officeDocument/2006/math">
                    <m:sSub>
                      <m:sSubPr>
                        <m:ctrlPr>
                          <a:rPr lang="pt-BR" sz="2000" i="1">
                            <a:solidFill>
                              <a:schemeClr val="accent5"/>
                            </a:solidFill>
                            <a:latin typeface="Cambria Math" panose="02040503050406030204" pitchFamily="18" charset="0"/>
                          </a:rPr>
                        </m:ctrlPr>
                      </m:sSubPr>
                      <m:e>
                        <m:r>
                          <a:rPr lang="nl-NL" sz="2000" b="0" i="1" smtClean="0">
                            <a:solidFill>
                              <a:schemeClr val="accent5"/>
                            </a:solidFill>
                            <a:latin typeface="Cambria Math" panose="02040503050406030204" pitchFamily="18" charset="0"/>
                          </a:rPr>
                          <m:t>𝐶𝐻</m:t>
                        </m:r>
                      </m:e>
                      <m:sub>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1;</m:t>
                        </m:r>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2</m:t>
                        </m:r>
                      </m:sub>
                    </m:sSub>
                    <m:r>
                      <a:rPr lang="nl-NL" sz="2000" i="1">
                        <a:solidFill>
                          <a:schemeClr val="accent5"/>
                        </a:solidFill>
                        <a:latin typeface="Cambria Math" panose="02040503050406030204" pitchFamily="18" charset="0"/>
                      </a:rPr>
                      <m:t>[</m:t>
                    </m:r>
                    <m:r>
                      <a:rPr lang="nl-NL" sz="2000" b="0" i="1" smtClean="0">
                        <a:solidFill>
                          <a:schemeClr val="accent5"/>
                        </a:solidFill>
                        <a:latin typeface="Cambria Math" panose="02040503050406030204" pitchFamily="18" charset="0"/>
                        <a:ea typeface="Cambria Math" panose="02040503050406030204" pitchFamily="18" charset="0"/>
                      </a:rPr>
                      <m:t>0/1</m:t>
                    </m:r>
                    <m:r>
                      <a:rPr lang="nl-NL" sz="2000" i="1">
                        <a:solidFill>
                          <a:schemeClr val="accent5"/>
                        </a:solidFill>
                        <a:latin typeface="Cambria Math" panose="02040503050406030204" pitchFamily="18" charset="0"/>
                      </a:rPr>
                      <m:t>]</m:t>
                    </m:r>
                  </m:oMath>
                </a14:m>
                <a:r>
                  <a:rPr lang="nl-NL" sz="2000">
                    <a:solidFill>
                      <a:schemeClr val="accent5"/>
                    </a:solidFill>
                  </a:rPr>
                  <a:t>, a </a:t>
                </a:r>
                <a:r>
                  <a:rPr lang="nl-NL" sz="2000" err="1">
                    <a:solidFill>
                      <a:schemeClr val="accent5"/>
                    </a:solidFill>
                  </a:rPr>
                  <a:t>boolean</a:t>
                </a:r>
                <a:r>
                  <a:rPr lang="nl-NL" sz="2000">
                    <a:solidFill>
                      <a:schemeClr val="accent5"/>
                    </a:solidFill>
                  </a:rPr>
                  <a:t> </a:t>
                </a:r>
                <a:r>
                  <a:rPr lang="nl-NL" sz="2000" err="1">
                    <a:solidFill>
                      <a:schemeClr val="accent5"/>
                    </a:solidFill>
                  </a:rPr>
                  <a:t>value</a:t>
                </a:r>
                <a:r>
                  <a:rPr lang="nl-NL" sz="2000">
                    <a:solidFill>
                      <a:schemeClr val="accent5"/>
                    </a:solidFill>
                  </a:rPr>
                  <a:t>  </a:t>
                </a:r>
                <a:r>
                  <a:rPr lang="nl-NL" sz="2000" err="1">
                    <a:solidFill>
                      <a:schemeClr val="accent5"/>
                    </a:solidFill>
                  </a:rPr>
                  <a:t>that</a:t>
                </a:r>
                <a:r>
                  <a:rPr lang="nl-NL" sz="2000">
                    <a:solidFill>
                      <a:schemeClr val="accent5"/>
                    </a:solidFill>
                  </a:rPr>
                  <a:t> </a:t>
                </a:r>
                <a:r>
                  <a:rPr lang="nl-NL" sz="2000" err="1">
                    <a:solidFill>
                      <a:schemeClr val="accent5"/>
                    </a:solidFill>
                  </a:rPr>
                  <a:t>determines</a:t>
                </a:r>
                <a:r>
                  <a:rPr lang="nl-NL" sz="2000">
                    <a:solidFill>
                      <a:schemeClr val="accent5"/>
                    </a:solidFill>
                  </a:rPr>
                  <a:t> </a:t>
                </a:r>
                <a:r>
                  <a:rPr lang="nl-NL" sz="2000" err="1">
                    <a:solidFill>
                      <a:schemeClr val="accent5"/>
                    </a:solidFill>
                  </a:rPr>
                  <a:t>whether</a:t>
                </a:r>
                <a:r>
                  <a:rPr lang="nl-NL" sz="2000">
                    <a:solidFill>
                      <a:schemeClr val="accent5"/>
                    </a:solidFill>
                  </a:rPr>
                  <a:t> </a:t>
                </a:r>
                <a:r>
                  <a:rPr lang="nl-NL" sz="2000" err="1">
                    <a:solidFill>
                      <a:schemeClr val="accent5"/>
                    </a:solidFill>
                  </a:rPr>
                  <a:t>the</a:t>
                </a:r>
                <a:r>
                  <a:rPr lang="nl-NL" sz="2000">
                    <a:solidFill>
                      <a:schemeClr val="accent5"/>
                    </a:solidFill>
                  </a:rPr>
                  <a:t> boiler has ONLY been </a:t>
                </a:r>
                <a:r>
                  <a:rPr lang="nl-NL" sz="2000" err="1">
                    <a:solidFill>
                      <a:schemeClr val="accent5"/>
                    </a:solidFill>
                  </a:rPr>
                  <a:t>burning</a:t>
                </a:r>
                <a:r>
                  <a:rPr lang="nl-NL" sz="2000">
                    <a:solidFill>
                      <a:schemeClr val="accent5"/>
                    </a:solidFill>
                  </a:rPr>
                  <a:t> gas </a:t>
                </a:r>
                <a:r>
                  <a:rPr lang="nl-NL" sz="2000" err="1">
                    <a:solidFill>
                      <a:schemeClr val="accent5"/>
                    </a:solidFill>
                  </a:rPr>
                  <a:t>for</a:t>
                </a:r>
                <a:r>
                  <a:rPr lang="nl-NL" sz="2000">
                    <a:solidFill>
                      <a:schemeClr val="accent5"/>
                    </a:solidFill>
                  </a:rPr>
                  <a:t> </a:t>
                </a:r>
                <a:r>
                  <a:rPr lang="nl-NL" sz="2000" err="1">
                    <a:solidFill>
                      <a:schemeClr val="accent5"/>
                    </a:solidFill>
                  </a:rPr>
                  <a:t>central</a:t>
                </a:r>
                <a:r>
                  <a:rPr lang="nl-NL" sz="2000">
                    <a:solidFill>
                      <a:schemeClr val="accent5"/>
                    </a:solidFill>
                  </a:rPr>
                  <a:t> </a:t>
                </a:r>
                <a:r>
                  <a:rPr lang="nl-NL" sz="2000" err="1">
                    <a:solidFill>
                      <a:schemeClr val="accent5"/>
                    </a:solidFill>
                  </a:rPr>
                  <a:t>heating</a:t>
                </a:r>
                <a:r>
                  <a:rPr lang="nl-NL" sz="2000">
                    <a:solidFill>
                      <a:schemeClr val="accent5"/>
                    </a:solidFill>
                  </a:rPr>
                  <a:t> </a:t>
                </a:r>
                <a:r>
                  <a:rPr lang="nl-NL" sz="2000" err="1">
                    <a:solidFill>
                      <a:schemeClr val="accent5"/>
                    </a:solidFill>
                  </a:rPr>
                  <a:t>between</a:t>
                </a:r>
                <a:r>
                  <a:rPr lang="nl-NL" sz="2000">
                    <a:solidFill>
                      <a:schemeClr val="accent5"/>
                    </a:solidFill>
                  </a:rPr>
                  <a:t> time t1 </a:t>
                </a:r>
                <a:r>
                  <a:rPr lang="nl-NL" sz="2000" err="1">
                    <a:solidFill>
                      <a:schemeClr val="accent5"/>
                    </a:solidFill>
                  </a:rPr>
                  <a:t>and</a:t>
                </a:r>
                <a:r>
                  <a:rPr lang="nl-NL" sz="2000">
                    <a:solidFill>
                      <a:schemeClr val="accent5"/>
                    </a:solidFill>
                  </a:rPr>
                  <a:t> t2 (</a:t>
                </a:r>
                <a14:m>
                  <m:oMath xmlns:m="http://schemas.openxmlformats.org/officeDocument/2006/math">
                    <m:sSub>
                      <m:sSubPr>
                        <m:ctrlPr>
                          <a:rPr lang="pt-BR" sz="2000" i="1">
                            <a:solidFill>
                              <a:schemeClr val="accent5"/>
                            </a:solidFill>
                            <a:latin typeface="Cambria Math" panose="02040503050406030204" pitchFamily="18" charset="0"/>
                          </a:rPr>
                        </m:ctrlPr>
                      </m:sSubPr>
                      <m:e>
                        <m:r>
                          <a:rPr lang="nl-NL" sz="2000" i="1">
                            <a:solidFill>
                              <a:schemeClr val="accent5"/>
                            </a:solidFill>
                            <a:latin typeface="Cambria Math" panose="02040503050406030204" pitchFamily="18" charset="0"/>
                          </a:rPr>
                          <m:t>𝐶𝐻</m:t>
                        </m:r>
                      </m:e>
                      <m:sub>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1;</m:t>
                        </m:r>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2</m:t>
                        </m:r>
                      </m:sub>
                    </m:sSub>
                    <m:r>
                      <a:rPr lang="nl-NL" sz="2000" b="0" i="1" smtClean="0">
                        <a:solidFill>
                          <a:schemeClr val="accent5"/>
                        </a:solidFill>
                        <a:latin typeface="Cambria Math" panose="02040503050406030204" pitchFamily="18" charset="0"/>
                      </a:rPr>
                      <m:t>= </m:t>
                    </m:r>
                    <m:r>
                      <a:rPr lang="nl-NL" sz="2000" i="1">
                        <a:solidFill>
                          <a:schemeClr val="accent5"/>
                        </a:solidFill>
                        <a:latin typeface="Cambria Math" panose="02040503050406030204" pitchFamily="18" charset="0"/>
                        <a:ea typeface="Cambria Math" panose="02040503050406030204" pitchFamily="18" charset="0"/>
                      </a:rPr>
                      <m:t>1</m:t>
                    </m:r>
                  </m:oMath>
                </a14:m>
                <a:r>
                  <a:rPr lang="nl-NL" sz="2000">
                    <a:solidFill>
                      <a:schemeClr val="accent5"/>
                    </a:solidFill>
                  </a:rPr>
                  <a:t>), or </a:t>
                </a:r>
                <a:r>
                  <a:rPr lang="nl-NL" sz="2000" err="1">
                    <a:solidFill>
                      <a:schemeClr val="accent5"/>
                    </a:solidFill>
                  </a:rPr>
                  <a:t>not</a:t>
                </a:r>
                <a:r>
                  <a:rPr lang="nl-NL" sz="2000">
                    <a:solidFill>
                      <a:schemeClr val="accent5"/>
                    </a:solidFill>
                  </a:rPr>
                  <a:t> (</a:t>
                </a:r>
                <a14:m>
                  <m:oMath xmlns:m="http://schemas.openxmlformats.org/officeDocument/2006/math">
                    <m:sSub>
                      <m:sSubPr>
                        <m:ctrlPr>
                          <a:rPr lang="pt-BR" sz="2000" i="1">
                            <a:solidFill>
                              <a:schemeClr val="accent5"/>
                            </a:solidFill>
                            <a:latin typeface="Cambria Math" panose="02040503050406030204" pitchFamily="18" charset="0"/>
                          </a:rPr>
                        </m:ctrlPr>
                      </m:sSubPr>
                      <m:e>
                        <m:r>
                          <a:rPr lang="nl-NL" sz="2000" i="1">
                            <a:solidFill>
                              <a:schemeClr val="accent5"/>
                            </a:solidFill>
                            <a:latin typeface="Cambria Math" panose="02040503050406030204" pitchFamily="18" charset="0"/>
                          </a:rPr>
                          <m:t>𝐶𝐻</m:t>
                        </m:r>
                      </m:e>
                      <m:sub>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1;</m:t>
                        </m:r>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2</m:t>
                        </m:r>
                      </m:sub>
                    </m:sSub>
                    <m:r>
                      <a:rPr lang="nl-NL" sz="2000" i="1">
                        <a:solidFill>
                          <a:schemeClr val="accent5"/>
                        </a:solidFill>
                        <a:latin typeface="Cambria Math" panose="02040503050406030204" pitchFamily="18" charset="0"/>
                      </a:rPr>
                      <m:t>=</m:t>
                    </m:r>
                    <m:r>
                      <a:rPr lang="nl-NL" sz="2000" b="0" i="1" smtClean="0">
                        <a:solidFill>
                          <a:schemeClr val="accent5"/>
                        </a:solidFill>
                        <a:latin typeface="Cambria Math" panose="02040503050406030204" pitchFamily="18" charset="0"/>
                      </a:rPr>
                      <m:t>0</m:t>
                    </m:r>
                  </m:oMath>
                </a14:m>
                <a:r>
                  <a:rPr lang="nl-NL" sz="2000">
                    <a:solidFill>
                      <a:schemeClr val="accent5"/>
                    </a:solidFill>
                  </a:rPr>
                  <a:t>) </a:t>
                </a:r>
                <a:r>
                  <a:rPr lang="nl-NL" sz="2000" err="1">
                    <a:solidFill>
                      <a:schemeClr val="accent5"/>
                    </a:solidFill>
                  </a:rPr>
                  <a:t>measured</a:t>
                </a:r>
                <a:r>
                  <a:rPr lang="nl-NL" sz="2000">
                    <a:solidFill>
                      <a:schemeClr val="accent5"/>
                    </a:solidFill>
                  </a:rPr>
                  <a:t> via </a:t>
                </a:r>
                <a:r>
                  <a:rPr lang="nl-NL" sz="2000" err="1">
                    <a:solidFill>
                      <a:schemeClr val="accent5"/>
                    </a:solidFill>
                  </a:rPr>
                  <a:t>an</a:t>
                </a:r>
                <a:r>
                  <a:rPr lang="nl-NL" sz="2000">
                    <a:solidFill>
                      <a:schemeClr val="accent5"/>
                    </a:solidFill>
                  </a:rPr>
                  <a:t> OpenTherm monitor</a:t>
                </a:r>
              </a:p>
              <a:p>
                <a:pPr lvl="1">
                  <a:lnSpc>
                    <a:spcPct val="120000"/>
                  </a:lnSpc>
                </a:pPr>
                <a:r>
                  <a:rPr lang="en-US" sz="2000">
                    <a:solidFill>
                      <a:srgbClr val="1EBCC5"/>
                    </a:solidFill>
                  </a:rPr>
                  <a:t>Generic </a:t>
                </a:r>
                <a:r>
                  <a:rPr lang="en-US" sz="2000">
                    <a:solidFill>
                      <a:srgbClr val="1EBCC5"/>
                    </a:solidFill>
                    <a:hlinkClick r:id="rId3"/>
                  </a:rPr>
                  <a:t>formula/table</a:t>
                </a:r>
                <a:r>
                  <a:rPr lang="en-US" sz="2000">
                    <a:solidFill>
                      <a:srgbClr val="1EBCC5"/>
                    </a:solidFill>
                  </a:rPr>
                  <a:t> derived with </a:t>
                </a:r>
                <a:r>
                  <a:rPr lang="en-US" sz="2000" err="1">
                    <a:solidFill>
                      <a:srgbClr val="1EBCC5"/>
                    </a:solidFill>
                    <a:hlinkClick r:id="rId4"/>
                  </a:rPr>
                  <a:t>WebPlotDigitizer</a:t>
                </a:r>
                <a:r>
                  <a:rPr lang="en-US" sz="2000">
                    <a:solidFill>
                      <a:srgbClr val="1EBCC5"/>
                    </a:solidFill>
                    <a:hlinkClick r:id="rId4"/>
                  </a:rPr>
                  <a:t> </a:t>
                </a:r>
                <a:r>
                  <a:rPr lang="en-US" sz="2000">
                    <a:solidFill>
                      <a:srgbClr val="1EBCC5"/>
                    </a:solidFill>
                  </a:rPr>
                  <a:t>app from </a:t>
                </a:r>
                <a:r>
                  <a:rPr lang="en-US" sz="2000">
                    <a:hlinkClick r:id="rId5"/>
                  </a:rPr>
                  <a:t>graph in this report</a:t>
                </a:r>
                <a:r>
                  <a:rPr lang="en-US" sz="2000">
                    <a:solidFill>
                      <a:srgbClr val="1EBCC5"/>
                    </a:solidFill>
                  </a:rPr>
                  <a:t> that associates </a:t>
                </a:r>
                <a:r>
                  <a:rPr lang="en-US" sz="2000" i="1">
                    <a:solidFill>
                      <a:schemeClr val="accent5"/>
                    </a:solidFill>
                  </a:rPr>
                  <a:t>T</a:t>
                </a:r>
                <a:r>
                  <a:rPr lang="en-US" sz="2000" i="1" baseline="-25000">
                    <a:solidFill>
                      <a:schemeClr val="accent5"/>
                    </a:solidFill>
                  </a:rPr>
                  <a:t>ret</a:t>
                </a:r>
                <a:r>
                  <a:rPr lang="en-US" sz="2000" i="1">
                    <a:solidFill>
                      <a:schemeClr val="accent5"/>
                    </a:solidFill>
                  </a:rPr>
                  <a:t> [</a:t>
                </a:r>
                <a14:m>
                  <m:oMath xmlns:m="http://schemas.openxmlformats.org/officeDocument/2006/math">
                    <m:r>
                      <a:rPr lang="nl-NL" sz="2000" i="1" smtClean="0">
                        <a:solidFill>
                          <a:schemeClr val="accent5"/>
                        </a:solidFill>
                        <a:latin typeface="Cambria Math" panose="02040503050406030204" pitchFamily="18" charset="0"/>
                        <a:ea typeface="Cambria Math" panose="02040503050406030204" pitchFamily="18" charset="0"/>
                      </a:rPr>
                      <m:t>℃</m:t>
                    </m:r>
                  </m:oMath>
                </a14:m>
                <a:r>
                  <a:rPr lang="en-US" sz="2000" i="1">
                    <a:solidFill>
                      <a:schemeClr val="accent5"/>
                    </a:solidFill>
                  </a:rPr>
                  <a:t>]</a:t>
                </a:r>
                <a:r>
                  <a:rPr lang="en-US" sz="2000" i="1">
                    <a:solidFill>
                      <a:srgbClr val="1EBCC5"/>
                    </a:solidFill>
                  </a:rPr>
                  <a:t> </a:t>
                </a:r>
                <a:r>
                  <a:rPr lang="en-US" sz="2000">
                    <a:solidFill>
                      <a:srgbClr val="1EBCC5"/>
                    </a:solidFill>
                  </a:rPr>
                  <a:t>with the inferior efficiency, </a:t>
                </a:r>
                <a:r>
                  <a:rPr lang="el-GR" sz="2000" i="1" u="none" strike="noStrike">
                    <a:solidFill>
                      <a:srgbClr val="1EBCC5"/>
                    </a:solidFill>
                    <a:effectLst/>
                    <a:latin typeface="Roboto" panose="020B0604020202020204" charset="0"/>
                    <a:ea typeface="Roboto" panose="020B0604020202020204" charset="0"/>
                  </a:rPr>
                  <a:t>η</a:t>
                </a:r>
                <a:r>
                  <a:rPr lang="nl-NL" sz="3600" i="1" baseline="-25000" err="1">
                    <a:solidFill>
                      <a:srgbClr val="1EBCC5"/>
                    </a:solidFill>
                  </a:rPr>
                  <a:t>hi;CH</a:t>
                </a:r>
                <a:r>
                  <a:rPr lang="nl-NL" sz="3600" i="1" baseline="-25000">
                    <a:solidFill>
                      <a:srgbClr val="1EBCC5"/>
                    </a:solidFill>
                  </a:rPr>
                  <a:t> </a:t>
                </a:r>
                <a:r>
                  <a:rPr lang="nl-NL" sz="2000" i="1">
                    <a:solidFill>
                      <a:srgbClr val="1EBCC5"/>
                    </a:solidFill>
                  </a:rPr>
                  <a:t>[%] </a:t>
                </a:r>
              </a:p>
              <a:p>
                <a:pPr lvl="2">
                  <a:lnSpc>
                    <a:spcPct val="120000"/>
                  </a:lnSpc>
                </a:pPr>
                <a:r>
                  <a:rPr lang="nl-NL" sz="1300" i="1" err="1">
                    <a:solidFill>
                      <a:schemeClr val="tx1"/>
                    </a:solidFill>
                  </a:rPr>
                  <a:t>if</a:t>
                </a:r>
                <a14:m>
                  <m:oMath xmlns:m="http://schemas.openxmlformats.org/officeDocument/2006/math">
                    <m:sSub>
                      <m:sSubPr>
                        <m:ctrlPr>
                          <a:rPr lang="pt-BR" sz="1300" i="1" smtClean="0">
                            <a:solidFill>
                              <a:schemeClr val="tx1"/>
                            </a:solidFill>
                            <a:latin typeface="Cambria Math" panose="02040503050406030204" pitchFamily="18" charset="0"/>
                          </a:rPr>
                        </m:ctrlPr>
                      </m:sSubPr>
                      <m:e>
                        <m:r>
                          <a:rPr lang="nl-NL" sz="1300" b="0" i="1" smtClean="0">
                            <a:solidFill>
                              <a:schemeClr val="tx1"/>
                            </a:solidFill>
                            <a:latin typeface="Cambria Math" panose="02040503050406030204" pitchFamily="18" charset="0"/>
                          </a:rPr>
                          <m:t> </m:t>
                        </m:r>
                        <m:r>
                          <a:rPr lang="nl-NL" sz="1300" i="1">
                            <a:solidFill>
                              <a:schemeClr val="tx1"/>
                            </a:solidFill>
                            <a:latin typeface="Cambria Math" panose="02040503050406030204" pitchFamily="18" charset="0"/>
                          </a:rPr>
                          <m:t>𝑇</m:t>
                        </m:r>
                      </m:e>
                      <m:sub>
                        <m:r>
                          <a:rPr lang="nl-NL" sz="1300" i="1">
                            <a:solidFill>
                              <a:schemeClr val="tx1"/>
                            </a:solidFill>
                            <a:latin typeface="Cambria Math" panose="02040503050406030204" pitchFamily="18" charset="0"/>
                          </a:rPr>
                          <m:t>𝑟𝑒𝑡</m:t>
                        </m:r>
                        <m:r>
                          <a:rPr lang="nl-NL" sz="1300" i="1">
                            <a:solidFill>
                              <a:schemeClr val="tx1"/>
                            </a:solidFill>
                            <a:latin typeface="Cambria Math" panose="02040503050406030204" pitchFamily="18" charset="0"/>
                          </a:rPr>
                          <m:t>;</m:t>
                        </m:r>
                        <m:r>
                          <a:rPr lang="nl-NL" sz="1300" i="1">
                            <a:solidFill>
                              <a:schemeClr val="tx1"/>
                            </a:solidFill>
                            <a:latin typeface="Cambria Math" panose="02040503050406030204" pitchFamily="18" charset="0"/>
                          </a:rPr>
                          <m:t>𝑡</m:t>
                        </m:r>
                        <m:r>
                          <a:rPr lang="nl-NL" sz="1300" b="0" i="1" smtClean="0">
                            <a:solidFill>
                              <a:schemeClr val="tx1"/>
                            </a:solidFill>
                            <a:latin typeface="Cambria Math" panose="02040503050406030204" pitchFamily="18" charset="0"/>
                          </a:rPr>
                          <m:t>1;</m:t>
                        </m:r>
                        <m:r>
                          <a:rPr lang="nl-NL" sz="1300" b="0" i="1" smtClean="0">
                            <a:solidFill>
                              <a:schemeClr val="tx1"/>
                            </a:solidFill>
                            <a:latin typeface="Cambria Math" panose="02040503050406030204" pitchFamily="18" charset="0"/>
                          </a:rPr>
                          <m:t>𝑡</m:t>
                        </m:r>
                        <m:r>
                          <a:rPr lang="nl-NL" sz="1300" b="0" i="1" smtClean="0">
                            <a:solidFill>
                              <a:schemeClr val="tx1"/>
                            </a:solidFill>
                            <a:latin typeface="Cambria Math" panose="02040503050406030204" pitchFamily="18" charset="0"/>
                          </a:rPr>
                          <m:t>2</m:t>
                        </m:r>
                      </m:sub>
                    </m:sSub>
                    <m:d>
                      <m:dPr>
                        <m:begChr m:val="["/>
                        <m:endChr m:val="]"/>
                        <m:ctrlPr>
                          <a:rPr lang="nl-NL" sz="1300" i="1"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a:solidFill>
                              <a:schemeClr val="bg1">
                                <a:lumMod val="50000"/>
                              </a:schemeClr>
                            </a:solidFill>
                            <a:latin typeface="Cambria Math" panose="02040503050406030204" pitchFamily="18" charset="0"/>
                            <a:ea typeface="Cambria Math" panose="02040503050406030204" pitchFamily="18" charset="0"/>
                          </a:rPr>
                          <m:t>℃</m:t>
                        </m:r>
                      </m:e>
                    </m:d>
                    <m:r>
                      <a:rPr lang="nl-NL" sz="1300" b="0" i="0" dirty="0" smtClean="0">
                        <a:solidFill>
                          <a:schemeClr val="tx1"/>
                        </a:solidFill>
                        <a:latin typeface="Cambria Math" panose="02040503050406030204" pitchFamily="18" charset="0"/>
                        <a:ea typeface="Cambria Math" panose="02040503050406030204" pitchFamily="18" charset="0"/>
                      </a:rPr>
                      <m:t>&gt;50 </m:t>
                    </m:r>
                    <m:d>
                      <m:dPr>
                        <m:begChr m:val="["/>
                        <m:endChr m:val="]"/>
                        <m:ctrlPr>
                          <a:rPr lang="nl-NL" sz="1300" i="1"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a:solidFill>
                              <a:schemeClr val="bg1">
                                <a:lumMod val="50000"/>
                              </a:schemeClr>
                            </a:solidFill>
                            <a:latin typeface="Cambria Math" panose="02040503050406030204" pitchFamily="18" charset="0"/>
                            <a:ea typeface="Cambria Math" panose="02040503050406030204" pitchFamily="18" charset="0"/>
                          </a:rPr>
                          <m:t>℃</m:t>
                        </m:r>
                      </m:e>
                    </m:d>
                    <m:r>
                      <a:rPr lang="nl-NL" sz="1300" b="0" i="0" dirty="0" smtClean="0">
                        <a:solidFill>
                          <a:schemeClr val="tx1"/>
                        </a:solidFill>
                        <a:latin typeface="Cambria Math" panose="02040503050406030204" pitchFamily="18" charset="0"/>
                        <a:ea typeface="Cambria Math" panose="02040503050406030204" pitchFamily="18" charset="0"/>
                      </a:rPr>
                      <m:t>,</m:t>
                    </m:r>
                    <m:r>
                      <m:rPr>
                        <m:nor/>
                      </m:rPr>
                      <a:rPr lang="el-GR" sz="1300" i="1" dirty="0">
                        <a:solidFill>
                          <a:schemeClr val="tx1"/>
                        </a:solidFill>
                        <a:latin typeface="Cambria Math" panose="02040503050406030204" pitchFamily="18" charset="0"/>
                        <a:ea typeface="Cambria Math" panose="02040503050406030204" pitchFamily="18" charset="0"/>
                      </a:rPr>
                      <m:t>η</m:t>
                    </m:r>
                    <m:r>
                      <m:rPr>
                        <m:nor/>
                      </m:rPr>
                      <a:rPr lang="nl-NL" sz="1300" i="1" baseline="-50000" dirty="0">
                        <a:solidFill>
                          <a:schemeClr val="tx1"/>
                        </a:solidFill>
                        <a:latin typeface="Cambria Math" panose="02040503050406030204" pitchFamily="18" charset="0"/>
                        <a:ea typeface="Cambria Math" panose="02040503050406030204" pitchFamily="18" charset="0"/>
                      </a:rPr>
                      <m:t>hi</m:t>
                    </m:r>
                    <m:r>
                      <m:rPr>
                        <m:nor/>
                      </m:rPr>
                      <a:rPr lang="nl-NL" sz="1300" i="1" baseline="-50000" dirty="0">
                        <a:solidFill>
                          <a:schemeClr val="tx1"/>
                        </a:solidFill>
                        <a:latin typeface="Cambria Math" panose="02040503050406030204" pitchFamily="18" charset="0"/>
                        <a:ea typeface="Cambria Math" panose="02040503050406030204" pitchFamily="18" charset="0"/>
                      </a:rPr>
                      <m:t>;</m:t>
                    </m:r>
                    <m:r>
                      <m:rPr>
                        <m:nor/>
                      </m:rPr>
                      <a:rPr lang="nl-NL" sz="1300" i="1" baseline="-50000" dirty="0">
                        <a:solidFill>
                          <a:schemeClr val="tx1"/>
                        </a:solidFill>
                        <a:latin typeface="Cambria Math" panose="02040503050406030204" pitchFamily="18" charset="0"/>
                        <a:ea typeface="Cambria Math" panose="02040503050406030204" pitchFamily="18" charset="0"/>
                      </a:rPr>
                      <m:t>CH</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1;</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2 </m:t>
                    </m:r>
                    <m:d>
                      <m:dPr>
                        <m:begChr m:val="["/>
                        <m:endChr m:val="]"/>
                        <m:ctrlPr>
                          <a:rPr lang="nl-NL" sz="13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dirty="0">
                            <a:solidFill>
                              <a:schemeClr val="bg1">
                                <a:lumMod val="50000"/>
                              </a:schemeClr>
                            </a:solidFill>
                            <a:latin typeface="Cambria Math" panose="02040503050406030204" pitchFamily="18" charset="0"/>
                            <a:ea typeface="Cambria Math" panose="02040503050406030204" pitchFamily="18" charset="0"/>
                          </a:rPr>
                          <m:t>%</m:t>
                        </m:r>
                      </m:e>
                    </m:d>
                    <m:r>
                      <a:rPr lang="nl-NL" sz="1300" i="1" dirty="0">
                        <a:solidFill>
                          <a:schemeClr val="tx1"/>
                        </a:solidFill>
                        <a:latin typeface="Cambria Math" panose="02040503050406030204" pitchFamily="18" charset="0"/>
                        <a:ea typeface="Cambria Math" panose="02040503050406030204" pitchFamily="18" charset="0"/>
                      </a:rPr>
                      <m:t>= </m:t>
                    </m:r>
                    <m:r>
                      <a:rPr lang="nl-NL" sz="1300" i="1" dirty="0" smtClean="0">
                        <a:solidFill>
                          <a:srgbClr val="1EBCC5"/>
                        </a:solidFill>
                        <a:latin typeface="Cambria Math" panose="02040503050406030204" pitchFamily="18" charset="0"/>
                        <a:ea typeface="Cambria Math" panose="02040503050406030204" pitchFamily="18" charset="0"/>
                      </a:rPr>
                      <m:t>103,35</m:t>
                    </m:r>
                    <m:r>
                      <a:rPr lang="nl-NL" sz="1300" b="0" i="1" dirty="0" smtClean="0">
                        <a:solidFill>
                          <a:schemeClr val="tx1"/>
                        </a:solidFill>
                        <a:latin typeface="Cambria Math" panose="02040503050406030204" pitchFamily="18" charset="0"/>
                        <a:ea typeface="Cambria Math" panose="02040503050406030204" pitchFamily="18" charset="0"/>
                      </a:rPr>
                      <m:t> </m:t>
                    </m:r>
                    <m:r>
                      <a:rPr lang="nl-NL" sz="1300" b="0" i="1" dirty="0" smtClean="0">
                        <a:solidFill>
                          <a:schemeClr val="bg1">
                            <a:lumMod val="50000"/>
                          </a:schemeClr>
                        </a:solidFill>
                        <a:latin typeface="Cambria Math" panose="02040503050406030204" pitchFamily="18" charset="0"/>
                        <a:ea typeface="Cambria Math" panose="02040503050406030204" pitchFamily="18" charset="0"/>
                      </a:rPr>
                      <m:t>[</m:t>
                    </m:r>
                    <m:r>
                      <a:rPr lang="nl-NL" sz="1300" i="1" dirty="0">
                        <a:solidFill>
                          <a:schemeClr val="bg1">
                            <a:lumMod val="50000"/>
                          </a:schemeClr>
                        </a:solidFill>
                        <a:latin typeface="Cambria Math" panose="02040503050406030204" pitchFamily="18" charset="0"/>
                        <a:ea typeface="Cambria Math" panose="02040503050406030204" pitchFamily="18" charset="0"/>
                      </a:rPr>
                      <m:t>%</m:t>
                    </m:r>
                    <m:r>
                      <a:rPr lang="nl-NL" sz="1300" b="0" i="1" dirty="0" smtClean="0">
                        <a:solidFill>
                          <a:schemeClr val="bg1">
                            <a:lumMod val="50000"/>
                          </a:schemeClr>
                        </a:solidFill>
                        <a:latin typeface="Cambria Math" panose="02040503050406030204" pitchFamily="18" charset="0"/>
                        <a:ea typeface="Cambria Math" panose="02040503050406030204" pitchFamily="18" charset="0"/>
                      </a:rPr>
                      <m:t>]</m:t>
                    </m:r>
                    <m:r>
                      <a:rPr lang="nl-NL" sz="1300" i="1" dirty="0">
                        <a:solidFill>
                          <a:schemeClr val="tx1"/>
                        </a:solidFill>
                        <a:latin typeface="Cambria Math" panose="02040503050406030204" pitchFamily="18" charset="0"/>
                        <a:ea typeface="Cambria Math" panose="02040503050406030204" pitchFamily="18" charset="0"/>
                      </a:rPr>
                      <m:t> </m:t>
                    </m:r>
                    <m:r>
                      <a:rPr lang="nl-NL" sz="1300" b="0" i="1" dirty="0" smtClean="0">
                        <a:solidFill>
                          <a:schemeClr val="tx1"/>
                        </a:solidFill>
                        <a:latin typeface="Cambria Math" panose="02040503050406030204" pitchFamily="18" charset="0"/>
                        <a:ea typeface="Cambria Math" panose="02040503050406030204" pitchFamily="18" charset="0"/>
                      </a:rPr>
                      <m:t>−</m:t>
                    </m:r>
                    <m:r>
                      <a:rPr lang="nl-NL" sz="1300" b="0" i="1" dirty="0" smtClean="0">
                        <a:solidFill>
                          <a:srgbClr val="1EBCC5"/>
                        </a:solidFill>
                        <a:latin typeface="Cambria Math" panose="02040503050406030204" pitchFamily="18" charset="0"/>
                        <a:ea typeface="Cambria Math" panose="02040503050406030204" pitchFamily="18" charset="0"/>
                      </a:rPr>
                      <m:t> </m:t>
                    </m:r>
                    <m:d>
                      <m:dPr>
                        <m:ctrlPr>
                          <a:rPr lang="nl-NL" sz="1300" b="0" i="1" dirty="0" smtClean="0">
                            <a:solidFill>
                              <a:schemeClr val="tx1"/>
                            </a:solidFill>
                            <a:latin typeface="Cambria Math" panose="02040503050406030204" pitchFamily="18" charset="0"/>
                            <a:ea typeface="Cambria Math" panose="02040503050406030204" pitchFamily="18" charset="0"/>
                          </a:rPr>
                        </m:ctrlPr>
                      </m:dPr>
                      <m:e>
                        <m:r>
                          <a:rPr lang="nl-NL" sz="1300" i="1" dirty="0" smtClean="0">
                            <a:solidFill>
                              <a:srgbClr val="1EBCC5"/>
                            </a:solidFill>
                            <a:latin typeface="Cambria Math" panose="02040503050406030204" pitchFamily="18" charset="0"/>
                            <a:ea typeface="Cambria Math" panose="02040503050406030204" pitchFamily="18" charset="0"/>
                          </a:rPr>
                          <m:t>6,</m:t>
                        </m:r>
                        <m:r>
                          <a:rPr lang="nl-NL" sz="1300" i="1" dirty="0">
                            <a:solidFill>
                              <a:srgbClr val="1EBCC5"/>
                            </a:solidFill>
                            <a:latin typeface="Cambria Math" panose="02040503050406030204" pitchFamily="18" charset="0"/>
                            <a:ea typeface="Cambria Math" panose="02040503050406030204" pitchFamily="18" charset="0"/>
                          </a:rPr>
                          <m:t>9871∙</m:t>
                        </m:r>
                        <m:sSup>
                          <m:sSupPr>
                            <m:ctrlPr>
                              <a:rPr lang="nl-NL" sz="1300" i="1" dirty="0">
                                <a:solidFill>
                                  <a:srgbClr val="1EBCC5"/>
                                </a:solidFill>
                                <a:latin typeface="Cambria Math" panose="02040503050406030204" pitchFamily="18" charset="0"/>
                                <a:ea typeface="Cambria Math" panose="02040503050406030204" pitchFamily="18" charset="0"/>
                              </a:rPr>
                            </m:ctrlPr>
                          </m:sSupPr>
                          <m:e>
                            <m:r>
                              <a:rPr lang="nl-NL" sz="1300" i="1" dirty="0">
                                <a:solidFill>
                                  <a:srgbClr val="1EBCC5"/>
                                </a:solidFill>
                                <a:latin typeface="Cambria Math" panose="02040503050406030204" pitchFamily="18" charset="0"/>
                                <a:ea typeface="Cambria Math" panose="02040503050406030204" pitchFamily="18" charset="0"/>
                              </a:rPr>
                              <m:t>10</m:t>
                            </m:r>
                          </m:e>
                          <m:sup>
                            <m:r>
                              <a:rPr lang="nl-NL" sz="1300" i="1" dirty="0">
                                <a:solidFill>
                                  <a:srgbClr val="1EBCC5"/>
                                </a:solidFill>
                                <a:latin typeface="Cambria Math" panose="02040503050406030204" pitchFamily="18" charset="0"/>
                                <a:ea typeface="Cambria Math" panose="02040503050406030204" pitchFamily="18" charset="0"/>
                              </a:rPr>
                              <m:t>−2</m:t>
                            </m:r>
                          </m:sup>
                        </m:sSup>
                        <m:r>
                          <a:rPr lang="nl-NL" sz="1300" i="1" dirty="0">
                            <a:solidFill>
                              <a:schemeClr val="tx1"/>
                            </a:solidFill>
                            <a:latin typeface="Cambria Math" panose="02040503050406030204" pitchFamily="18" charset="0"/>
                            <a:ea typeface="Cambria Math" panose="02040503050406030204" pitchFamily="18" charset="0"/>
                          </a:rPr>
                          <m:t>×</m:t>
                        </m:r>
                        <m:sSub>
                          <m:sSubPr>
                            <m:ctrlPr>
                              <a:rPr lang="pt-BR" sz="1300" i="1" smtClean="0">
                                <a:solidFill>
                                  <a:schemeClr val="accent5"/>
                                </a:solidFill>
                                <a:latin typeface="Cambria Math" panose="02040503050406030204" pitchFamily="18" charset="0"/>
                              </a:rPr>
                            </m:ctrlPr>
                          </m:sSubPr>
                          <m:e>
                            <m:r>
                              <a:rPr lang="nl-NL" sz="1300" i="1">
                                <a:solidFill>
                                  <a:schemeClr val="accent5"/>
                                </a:solidFill>
                                <a:latin typeface="Cambria Math" panose="02040503050406030204" pitchFamily="18" charset="0"/>
                              </a:rPr>
                              <m:t> </m:t>
                            </m:r>
                            <m:r>
                              <a:rPr lang="nl-NL" sz="1300" i="1">
                                <a:solidFill>
                                  <a:schemeClr val="accent5"/>
                                </a:solidFill>
                                <a:latin typeface="Cambria Math" panose="02040503050406030204" pitchFamily="18" charset="0"/>
                              </a:rPr>
                              <m:t>𝑇</m:t>
                            </m:r>
                          </m:e>
                          <m:sub>
                            <m:r>
                              <a:rPr lang="nl-NL" sz="1300" i="1">
                                <a:solidFill>
                                  <a:schemeClr val="accent5"/>
                                </a:solidFill>
                                <a:latin typeface="Cambria Math" panose="02040503050406030204" pitchFamily="18" charset="0"/>
                              </a:rPr>
                              <m:t>𝑟𝑒𝑡</m:t>
                            </m:r>
                            <m:r>
                              <a:rPr lang="nl-NL" sz="1300" i="1">
                                <a:solidFill>
                                  <a:schemeClr val="accent5"/>
                                </a:solidFill>
                                <a:latin typeface="Cambria Math" panose="02040503050406030204" pitchFamily="18" charset="0"/>
                              </a:rPr>
                              <m:t>;</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1;</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2</m:t>
                            </m:r>
                          </m:sub>
                        </m:sSub>
                      </m:e>
                    </m:d>
                    <m:r>
                      <a:rPr lang="nl-NL" sz="1300" i="1" dirty="0" smtClean="0">
                        <a:solidFill>
                          <a:srgbClr val="1EBCC5"/>
                        </a:solidFill>
                        <a:latin typeface="Cambria Math" panose="02040503050406030204" pitchFamily="18" charset="0"/>
                        <a:ea typeface="Cambria Math" panose="02040503050406030204" pitchFamily="18" charset="0"/>
                      </a:rPr>
                      <m:t> </m:t>
                    </m:r>
                    <m:r>
                      <a:rPr lang="nl-NL" sz="1300" i="1" dirty="0">
                        <a:solidFill>
                          <a:schemeClr val="bg1">
                            <a:lumMod val="50000"/>
                          </a:schemeClr>
                        </a:solidFill>
                        <a:latin typeface="Cambria Math" panose="02040503050406030204" pitchFamily="18" charset="0"/>
                        <a:ea typeface="Cambria Math" panose="02040503050406030204" pitchFamily="18" charset="0"/>
                      </a:rPr>
                      <m:t>[%]</m:t>
                    </m:r>
                  </m:oMath>
                </a14:m>
                <a:endParaRPr lang="en-US" sz="1300" i="1">
                  <a:solidFill>
                    <a:srgbClr val="1EBCC5"/>
                  </a:solidFill>
                </a:endParaRPr>
              </a:p>
              <a:p>
                <a:pPr lvl="2">
                  <a:lnSpc>
                    <a:spcPct val="120000"/>
                  </a:lnSpc>
                </a:pPr>
                <a:r>
                  <a:rPr lang="nl-NL" sz="1300" i="1" err="1">
                    <a:solidFill>
                      <a:schemeClr val="tx1"/>
                    </a:solidFill>
                  </a:rPr>
                  <a:t>if</a:t>
                </a:r>
                <a14:m>
                  <m:oMath xmlns:m="http://schemas.openxmlformats.org/officeDocument/2006/math">
                    <m:sSub>
                      <m:sSubPr>
                        <m:ctrlPr>
                          <a:rPr lang="pt-BR" sz="1300" i="1" smtClean="0">
                            <a:solidFill>
                              <a:schemeClr val="tx1"/>
                            </a:solidFill>
                            <a:latin typeface="Cambria Math" panose="02040503050406030204" pitchFamily="18" charset="0"/>
                          </a:rPr>
                        </m:ctrlPr>
                      </m:sSubPr>
                      <m:e>
                        <m:r>
                          <a:rPr lang="nl-NL" sz="1300" b="0" i="1" smtClean="0">
                            <a:solidFill>
                              <a:schemeClr val="tx1"/>
                            </a:solidFill>
                            <a:latin typeface="Cambria Math" panose="02040503050406030204" pitchFamily="18" charset="0"/>
                          </a:rPr>
                          <m:t> </m:t>
                        </m:r>
                        <m:r>
                          <a:rPr lang="nl-NL" sz="1300" i="1">
                            <a:solidFill>
                              <a:schemeClr val="tx1"/>
                            </a:solidFill>
                            <a:latin typeface="Cambria Math" panose="02040503050406030204" pitchFamily="18" charset="0"/>
                          </a:rPr>
                          <m:t>𝑇</m:t>
                        </m:r>
                      </m:e>
                      <m:sub>
                        <m:r>
                          <a:rPr lang="nl-NL" sz="1300" i="1">
                            <a:solidFill>
                              <a:schemeClr val="tx1"/>
                            </a:solidFill>
                            <a:latin typeface="Cambria Math" panose="02040503050406030204" pitchFamily="18" charset="0"/>
                          </a:rPr>
                          <m:t>𝑟𝑒𝑡</m:t>
                        </m:r>
                        <m:r>
                          <a:rPr lang="nl-NL" sz="1300" i="1">
                            <a:solidFill>
                              <a:schemeClr val="tx1"/>
                            </a:solidFill>
                            <a:latin typeface="Cambria Math" panose="02040503050406030204" pitchFamily="18" charset="0"/>
                          </a:rPr>
                          <m:t>;</m:t>
                        </m:r>
                        <m:r>
                          <a:rPr lang="nl-NL" sz="1300" i="1">
                            <a:solidFill>
                              <a:schemeClr val="tx1"/>
                            </a:solidFill>
                            <a:latin typeface="Cambria Math" panose="02040503050406030204" pitchFamily="18" charset="0"/>
                          </a:rPr>
                          <m:t>𝑡</m:t>
                        </m:r>
                        <m:r>
                          <a:rPr lang="nl-NL" sz="1300" b="0" i="1" smtClean="0">
                            <a:solidFill>
                              <a:schemeClr val="tx1"/>
                            </a:solidFill>
                            <a:latin typeface="Cambria Math" panose="02040503050406030204" pitchFamily="18" charset="0"/>
                          </a:rPr>
                          <m:t>1;</m:t>
                        </m:r>
                        <m:r>
                          <a:rPr lang="nl-NL" sz="1300" b="0" i="1" smtClean="0">
                            <a:solidFill>
                              <a:schemeClr val="tx1"/>
                            </a:solidFill>
                            <a:latin typeface="Cambria Math" panose="02040503050406030204" pitchFamily="18" charset="0"/>
                          </a:rPr>
                          <m:t>𝑡</m:t>
                        </m:r>
                        <m:r>
                          <a:rPr lang="nl-NL" sz="1300" b="0" i="1" smtClean="0">
                            <a:solidFill>
                              <a:schemeClr val="tx1"/>
                            </a:solidFill>
                            <a:latin typeface="Cambria Math" panose="02040503050406030204" pitchFamily="18" charset="0"/>
                          </a:rPr>
                          <m:t>2</m:t>
                        </m:r>
                      </m:sub>
                    </m:sSub>
                    <m:d>
                      <m:dPr>
                        <m:begChr m:val="["/>
                        <m:endChr m:val="]"/>
                        <m:ctrlPr>
                          <a:rPr lang="nl-NL" sz="1300" i="1"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a:solidFill>
                              <a:schemeClr val="bg1">
                                <a:lumMod val="50000"/>
                              </a:schemeClr>
                            </a:solidFill>
                            <a:latin typeface="Cambria Math" panose="02040503050406030204" pitchFamily="18" charset="0"/>
                            <a:ea typeface="Cambria Math" panose="02040503050406030204" pitchFamily="18" charset="0"/>
                          </a:rPr>
                          <m:t>℃</m:t>
                        </m:r>
                      </m:e>
                    </m:d>
                    <m:r>
                      <a:rPr lang="nl-NL" sz="1300" b="0" i="1" smtClean="0">
                        <a:solidFill>
                          <a:schemeClr val="bg1">
                            <a:lumMod val="50000"/>
                          </a:schemeClr>
                        </a:solidFill>
                        <a:latin typeface="Cambria Math" panose="02040503050406030204" pitchFamily="18" charset="0"/>
                        <a:ea typeface="Cambria Math" panose="02040503050406030204" pitchFamily="18" charset="0"/>
                      </a:rPr>
                      <m:t>≤</m:t>
                    </m:r>
                    <m:r>
                      <a:rPr lang="nl-NL" sz="1300" b="0" i="0" dirty="0" smtClean="0">
                        <a:solidFill>
                          <a:schemeClr val="tx1"/>
                        </a:solidFill>
                        <a:latin typeface="Cambria Math" panose="02040503050406030204" pitchFamily="18" charset="0"/>
                        <a:ea typeface="Cambria Math" panose="02040503050406030204" pitchFamily="18" charset="0"/>
                      </a:rPr>
                      <m:t>50 </m:t>
                    </m:r>
                    <m:d>
                      <m:dPr>
                        <m:begChr m:val="["/>
                        <m:endChr m:val="]"/>
                        <m:ctrlPr>
                          <a:rPr lang="nl-NL" sz="1300" i="1"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a:solidFill>
                              <a:schemeClr val="bg1">
                                <a:lumMod val="50000"/>
                              </a:schemeClr>
                            </a:solidFill>
                            <a:latin typeface="Cambria Math" panose="02040503050406030204" pitchFamily="18" charset="0"/>
                            <a:ea typeface="Cambria Math" panose="02040503050406030204" pitchFamily="18" charset="0"/>
                          </a:rPr>
                          <m:t>℃</m:t>
                        </m:r>
                      </m:e>
                    </m:d>
                    <m:r>
                      <a:rPr lang="nl-NL" sz="1300" b="0" i="0" dirty="0" smtClean="0">
                        <a:solidFill>
                          <a:schemeClr val="tx1"/>
                        </a:solidFill>
                        <a:latin typeface="Cambria Math" panose="02040503050406030204" pitchFamily="18" charset="0"/>
                        <a:ea typeface="Cambria Math" panose="02040503050406030204" pitchFamily="18" charset="0"/>
                      </a:rPr>
                      <m:t>,</m:t>
                    </m:r>
                    <m:r>
                      <m:rPr>
                        <m:nor/>
                      </m:rPr>
                      <a:rPr lang="el-GR" sz="1300" i="1" dirty="0">
                        <a:solidFill>
                          <a:schemeClr val="tx1"/>
                        </a:solidFill>
                        <a:latin typeface="Cambria Math" panose="02040503050406030204" pitchFamily="18" charset="0"/>
                        <a:ea typeface="Cambria Math" panose="02040503050406030204" pitchFamily="18" charset="0"/>
                      </a:rPr>
                      <m:t>η</m:t>
                    </m:r>
                    <m:r>
                      <m:rPr>
                        <m:nor/>
                      </m:rPr>
                      <a:rPr lang="nl-NL" sz="1300" i="1" baseline="-50000" dirty="0">
                        <a:solidFill>
                          <a:schemeClr val="tx1"/>
                        </a:solidFill>
                        <a:latin typeface="Cambria Math" panose="02040503050406030204" pitchFamily="18" charset="0"/>
                        <a:ea typeface="Cambria Math" panose="02040503050406030204" pitchFamily="18" charset="0"/>
                      </a:rPr>
                      <m:t>hi</m:t>
                    </m:r>
                    <m:r>
                      <m:rPr>
                        <m:nor/>
                      </m:rPr>
                      <a:rPr lang="nl-NL" sz="1300" i="1" baseline="-50000" dirty="0">
                        <a:solidFill>
                          <a:schemeClr val="tx1"/>
                        </a:solidFill>
                        <a:latin typeface="Cambria Math" panose="02040503050406030204" pitchFamily="18" charset="0"/>
                        <a:ea typeface="Cambria Math" panose="02040503050406030204" pitchFamily="18" charset="0"/>
                      </a:rPr>
                      <m:t>;</m:t>
                    </m:r>
                    <m:r>
                      <m:rPr>
                        <m:nor/>
                      </m:rPr>
                      <a:rPr lang="nl-NL" sz="1300" i="1" baseline="-50000" dirty="0">
                        <a:solidFill>
                          <a:schemeClr val="tx1"/>
                        </a:solidFill>
                        <a:latin typeface="Cambria Math" panose="02040503050406030204" pitchFamily="18" charset="0"/>
                        <a:ea typeface="Cambria Math" panose="02040503050406030204" pitchFamily="18" charset="0"/>
                      </a:rPr>
                      <m:t>CH</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1;</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t</m:t>
                    </m:r>
                    <m:r>
                      <m:rPr>
                        <m:nor/>
                      </m:rPr>
                      <a:rPr lang="nl-NL" sz="1300" b="0" i="1" baseline="-50000" dirty="0" smtClean="0">
                        <a:solidFill>
                          <a:schemeClr val="tx1"/>
                        </a:solidFill>
                        <a:latin typeface="Cambria Math" panose="02040503050406030204" pitchFamily="18" charset="0"/>
                        <a:ea typeface="Cambria Math" panose="02040503050406030204" pitchFamily="18" charset="0"/>
                      </a:rPr>
                      <m:t>2 </m:t>
                    </m:r>
                    <m:d>
                      <m:dPr>
                        <m:begChr m:val="["/>
                        <m:endChr m:val="]"/>
                        <m:ctrlPr>
                          <a:rPr lang="nl-NL" sz="13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dirty="0">
                            <a:solidFill>
                              <a:schemeClr val="bg1">
                                <a:lumMod val="50000"/>
                              </a:schemeClr>
                            </a:solidFill>
                            <a:latin typeface="Cambria Math" panose="02040503050406030204" pitchFamily="18" charset="0"/>
                            <a:ea typeface="Cambria Math" panose="02040503050406030204" pitchFamily="18" charset="0"/>
                          </a:rPr>
                          <m:t>%</m:t>
                        </m:r>
                      </m:e>
                    </m:d>
                    <m:r>
                      <a:rPr lang="nl-NL" sz="1300" i="1" dirty="0">
                        <a:solidFill>
                          <a:schemeClr val="tx1"/>
                        </a:solidFill>
                        <a:latin typeface="Cambria Math" panose="02040503050406030204" pitchFamily="18" charset="0"/>
                        <a:ea typeface="Cambria Math" panose="02040503050406030204" pitchFamily="18" charset="0"/>
                      </a:rPr>
                      <m:t>=</m:t>
                    </m:r>
                    <m:r>
                      <a:rPr lang="nl-NL" sz="1300" i="1" dirty="0">
                        <a:solidFill>
                          <a:srgbClr val="1EBCC5"/>
                        </a:solidFill>
                        <a:latin typeface="Cambria Math" panose="02040503050406030204" pitchFamily="18" charset="0"/>
                        <a:ea typeface="Cambria Math" panose="02040503050406030204" pitchFamily="18" charset="0"/>
                      </a:rPr>
                      <m:t>1</m:t>
                    </m:r>
                    <m:r>
                      <a:rPr lang="nl-NL" sz="1300" b="0" i="1" dirty="0" smtClean="0">
                        <a:solidFill>
                          <a:srgbClr val="1EBCC5"/>
                        </a:solidFill>
                        <a:latin typeface="Cambria Math" panose="02040503050406030204" pitchFamily="18" charset="0"/>
                        <a:ea typeface="Cambria Math" panose="02040503050406030204" pitchFamily="18" charset="0"/>
                      </a:rPr>
                      <m:t>12</m:t>
                    </m:r>
                    <m:r>
                      <a:rPr lang="nl-NL" sz="1300" i="1" dirty="0">
                        <a:solidFill>
                          <a:srgbClr val="1EBCC5"/>
                        </a:solidFill>
                        <a:latin typeface="Cambria Math" panose="02040503050406030204" pitchFamily="18" charset="0"/>
                        <a:ea typeface="Cambria Math" panose="02040503050406030204" pitchFamily="18" charset="0"/>
                      </a:rPr>
                      <m:t>,</m:t>
                    </m:r>
                    <m:r>
                      <a:rPr lang="nl-NL" sz="1300" b="0" i="1" dirty="0" smtClean="0">
                        <a:solidFill>
                          <a:srgbClr val="1EBCC5"/>
                        </a:solidFill>
                        <a:latin typeface="Cambria Math" panose="02040503050406030204" pitchFamily="18" charset="0"/>
                        <a:ea typeface="Cambria Math" panose="02040503050406030204" pitchFamily="18" charset="0"/>
                      </a:rPr>
                      <m:t>41</m:t>
                    </m:r>
                    <m:r>
                      <a:rPr lang="nl-NL" sz="1300" i="1" dirty="0">
                        <a:latin typeface="Cambria Math" panose="02040503050406030204" pitchFamily="18" charset="0"/>
                        <a:ea typeface="Cambria Math" panose="02040503050406030204" pitchFamily="18" charset="0"/>
                      </a:rPr>
                      <m:t> </m:t>
                    </m:r>
                    <m:d>
                      <m:dPr>
                        <m:begChr m:val="["/>
                        <m:endChr m:val="]"/>
                        <m:ctrlPr>
                          <a:rPr lang="nl-NL" sz="1300" b="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1300" i="1" dirty="0">
                            <a:solidFill>
                              <a:schemeClr val="bg1">
                                <a:lumMod val="50000"/>
                              </a:schemeClr>
                            </a:solidFill>
                            <a:latin typeface="Cambria Math" panose="02040503050406030204" pitchFamily="18" charset="0"/>
                            <a:ea typeface="Cambria Math" panose="02040503050406030204" pitchFamily="18" charset="0"/>
                          </a:rPr>
                          <m:t>%</m:t>
                        </m:r>
                      </m:e>
                    </m:d>
                    <m:r>
                      <a:rPr lang="nl-NL" sz="1300" b="0" i="1" dirty="0" smtClean="0">
                        <a:solidFill>
                          <a:schemeClr val="tx1"/>
                        </a:solidFill>
                        <a:latin typeface="Cambria Math" panose="02040503050406030204" pitchFamily="18" charset="0"/>
                        <a:ea typeface="Cambria Math" panose="02040503050406030204" pitchFamily="18" charset="0"/>
                      </a:rPr>
                      <m:t>−</m:t>
                    </m:r>
                    <m:d>
                      <m:dPr>
                        <m:ctrlPr>
                          <a:rPr lang="nl-NL" sz="1300" b="0" i="1" dirty="0" smtClean="0">
                            <a:solidFill>
                              <a:schemeClr val="tx1"/>
                            </a:solidFill>
                            <a:latin typeface="Cambria Math" panose="02040503050406030204" pitchFamily="18" charset="0"/>
                            <a:ea typeface="Cambria Math" panose="02040503050406030204" pitchFamily="18" charset="0"/>
                          </a:rPr>
                        </m:ctrlPr>
                      </m:dPr>
                      <m:e>
                        <m:r>
                          <a:rPr lang="nl-NL" sz="1300" i="1" dirty="0" smtClean="0">
                            <a:solidFill>
                              <a:srgbClr val="1EBCC5"/>
                            </a:solidFill>
                            <a:latin typeface="Cambria Math" panose="02040503050406030204" pitchFamily="18" charset="0"/>
                            <a:ea typeface="Cambria Math" panose="02040503050406030204" pitchFamily="18" charset="0"/>
                          </a:rPr>
                          <m:t>4,0895</m:t>
                        </m:r>
                        <m:r>
                          <a:rPr lang="nl-NL" sz="1300" i="1" dirty="0">
                            <a:solidFill>
                              <a:srgbClr val="1EBCC5"/>
                            </a:solidFill>
                            <a:latin typeface="Cambria Math" panose="02040503050406030204" pitchFamily="18" charset="0"/>
                            <a:ea typeface="Cambria Math" panose="02040503050406030204" pitchFamily="18" charset="0"/>
                          </a:rPr>
                          <m:t>0∙</m:t>
                        </m:r>
                        <m:sSup>
                          <m:sSupPr>
                            <m:ctrlPr>
                              <a:rPr lang="nl-NL" sz="1300" i="1" dirty="0">
                                <a:solidFill>
                                  <a:srgbClr val="1EBCC5"/>
                                </a:solidFill>
                                <a:latin typeface="Cambria Math" panose="02040503050406030204" pitchFamily="18" charset="0"/>
                                <a:ea typeface="Cambria Math" panose="02040503050406030204" pitchFamily="18" charset="0"/>
                              </a:rPr>
                            </m:ctrlPr>
                          </m:sSupPr>
                          <m:e>
                            <m:r>
                              <a:rPr lang="nl-NL" sz="1300" i="1" dirty="0">
                                <a:solidFill>
                                  <a:srgbClr val="1EBCC5"/>
                                </a:solidFill>
                                <a:latin typeface="Cambria Math" panose="02040503050406030204" pitchFamily="18" charset="0"/>
                                <a:ea typeface="Cambria Math" panose="02040503050406030204" pitchFamily="18" charset="0"/>
                              </a:rPr>
                              <m:t>10</m:t>
                            </m:r>
                          </m:e>
                          <m:sup>
                            <m:r>
                              <a:rPr lang="nl-NL" sz="1300" i="1" dirty="0">
                                <a:solidFill>
                                  <a:srgbClr val="1EBCC5"/>
                                </a:solidFill>
                                <a:latin typeface="Cambria Math" panose="02040503050406030204" pitchFamily="18" charset="0"/>
                                <a:ea typeface="Cambria Math" panose="02040503050406030204" pitchFamily="18" charset="0"/>
                              </a:rPr>
                              <m:t>−3</m:t>
                            </m:r>
                          </m:sup>
                        </m:sSup>
                        <m:r>
                          <a:rPr lang="nl-NL" sz="1300" i="1" dirty="0">
                            <a:solidFill>
                              <a:srgbClr val="1EBCC5"/>
                            </a:solidFill>
                            <a:latin typeface="Cambria Math" panose="02040503050406030204" pitchFamily="18" charset="0"/>
                            <a:ea typeface="Cambria Math" panose="02040503050406030204" pitchFamily="18" charset="0"/>
                          </a:rPr>
                          <m:t> </m:t>
                        </m:r>
                        <m:r>
                          <a:rPr lang="nl-NL" sz="1300" i="1" dirty="0">
                            <a:solidFill>
                              <a:schemeClr val="tx1"/>
                            </a:solidFill>
                            <a:latin typeface="Cambria Math" panose="02040503050406030204" pitchFamily="18" charset="0"/>
                            <a:ea typeface="Cambria Math" panose="02040503050406030204" pitchFamily="18" charset="0"/>
                          </a:rPr>
                          <m:t>×</m:t>
                        </m:r>
                        <m:sSup>
                          <m:sSupPr>
                            <m:ctrlPr>
                              <a:rPr lang="nl-NL" sz="1300" i="1" dirty="0">
                                <a:solidFill>
                                  <a:schemeClr val="tx1"/>
                                </a:solidFill>
                                <a:latin typeface="Cambria Math" panose="02040503050406030204" pitchFamily="18" charset="0"/>
                                <a:ea typeface="Cambria Math" panose="02040503050406030204" pitchFamily="18" charset="0"/>
                              </a:rPr>
                            </m:ctrlPr>
                          </m:sSupPr>
                          <m:e>
                            <m:sSub>
                              <m:sSubPr>
                                <m:ctrlPr>
                                  <a:rPr lang="pt-BR" sz="1300" i="1" smtClean="0">
                                    <a:solidFill>
                                      <a:schemeClr val="accent5"/>
                                    </a:solidFill>
                                    <a:latin typeface="Cambria Math" panose="02040503050406030204" pitchFamily="18" charset="0"/>
                                  </a:rPr>
                                </m:ctrlPr>
                              </m:sSubPr>
                              <m:e>
                                <m:r>
                                  <a:rPr lang="nl-NL" sz="1300" i="1">
                                    <a:solidFill>
                                      <a:schemeClr val="accent5"/>
                                    </a:solidFill>
                                    <a:latin typeface="Cambria Math" panose="02040503050406030204" pitchFamily="18" charset="0"/>
                                  </a:rPr>
                                  <m:t> </m:t>
                                </m:r>
                                <m:r>
                                  <a:rPr lang="nl-NL" sz="1300" i="1">
                                    <a:solidFill>
                                      <a:schemeClr val="accent5"/>
                                    </a:solidFill>
                                    <a:latin typeface="Cambria Math" panose="02040503050406030204" pitchFamily="18" charset="0"/>
                                  </a:rPr>
                                  <m:t>𝑇</m:t>
                                </m:r>
                              </m:e>
                              <m:sub>
                                <m:r>
                                  <a:rPr lang="nl-NL" sz="1300" i="1">
                                    <a:solidFill>
                                      <a:schemeClr val="accent5"/>
                                    </a:solidFill>
                                    <a:latin typeface="Cambria Math" panose="02040503050406030204" pitchFamily="18" charset="0"/>
                                  </a:rPr>
                                  <m:t>𝑟𝑒𝑡</m:t>
                                </m:r>
                                <m:r>
                                  <a:rPr lang="nl-NL" sz="1300" i="1">
                                    <a:solidFill>
                                      <a:schemeClr val="accent5"/>
                                    </a:solidFill>
                                    <a:latin typeface="Cambria Math" panose="02040503050406030204" pitchFamily="18" charset="0"/>
                                  </a:rPr>
                                  <m:t>;</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1;</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2</m:t>
                                </m:r>
                              </m:sub>
                            </m:sSub>
                          </m:e>
                          <m:sup>
                            <m:r>
                              <a:rPr lang="nl-NL" sz="1300" i="1" dirty="0">
                                <a:solidFill>
                                  <a:schemeClr val="tx1"/>
                                </a:solidFill>
                                <a:latin typeface="Cambria Math" panose="02040503050406030204" pitchFamily="18" charset="0"/>
                                <a:ea typeface="Cambria Math" panose="02040503050406030204" pitchFamily="18" charset="0"/>
                              </a:rPr>
                              <m:t>2</m:t>
                            </m:r>
                          </m:sup>
                        </m:sSup>
                      </m:e>
                    </m:d>
                    <m:r>
                      <a:rPr lang="nl-NL" sz="1300" b="0" i="1" dirty="0" smtClean="0">
                        <a:solidFill>
                          <a:schemeClr val="tx1"/>
                        </a:solidFill>
                        <a:latin typeface="Cambria Math" panose="02040503050406030204" pitchFamily="18" charset="0"/>
                        <a:ea typeface="Cambria Math" panose="02040503050406030204" pitchFamily="18" charset="0"/>
                      </a:rPr>
                      <m:t> </m:t>
                    </m:r>
                    <m:d>
                      <m:dPr>
                        <m:begChr m:val="["/>
                        <m:endChr m:val="]"/>
                        <m:ctrlPr>
                          <a:rPr lang="nl-NL" sz="1300" i="1" dirty="0">
                            <a:solidFill>
                              <a:schemeClr val="bg1">
                                <a:lumMod val="50000"/>
                              </a:schemeClr>
                            </a:solidFill>
                            <a:latin typeface="Cambria Math" panose="02040503050406030204" pitchFamily="18" charset="0"/>
                            <a:ea typeface="Cambria Math" panose="02040503050406030204" pitchFamily="18" charset="0"/>
                          </a:rPr>
                        </m:ctrlPr>
                      </m:dPr>
                      <m:e>
                        <m:r>
                          <a:rPr lang="nl-NL" sz="1300" i="1" dirty="0">
                            <a:solidFill>
                              <a:schemeClr val="bg1">
                                <a:lumMod val="50000"/>
                              </a:schemeClr>
                            </a:solidFill>
                            <a:latin typeface="Cambria Math" panose="02040503050406030204" pitchFamily="18" charset="0"/>
                            <a:ea typeface="Cambria Math" panose="02040503050406030204" pitchFamily="18" charset="0"/>
                          </a:rPr>
                          <m:t>%</m:t>
                        </m:r>
                      </m:e>
                    </m:d>
                    <m:r>
                      <a:rPr lang="nl-NL" sz="1300" i="1" dirty="0">
                        <a:latin typeface="Cambria Math" panose="02040503050406030204" pitchFamily="18" charset="0"/>
                        <a:ea typeface="Cambria Math" panose="02040503050406030204" pitchFamily="18" charset="0"/>
                      </a:rPr>
                      <m:t>−</m:t>
                    </m:r>
                    <m:d>
                      <m:dPr>
                        <m:ctrlPr>
                          <a:rPr lang="nl-NL" sz="1300" i="1" dirty="0" smtClean="0">
                            <a:latin typeface="Cambria Math" panose="02040503050406030204" pitchFamily="18" charset="0"/>
                            <a:ea typeface="Cambria Math" panose="02040503050406030204" pitchFamily="18" charset="0"/>
                          </a:rPr>
                        </m:ctrlPr>
                      </m:dPr>
                      <m:e>
                        <m:r>
                          <a:rPr lang="nl-NL" sz="1300" i="1" dirty="0">
                            <a:solidFill>
                              <a:srgbClr val="1EBCC5"/>
                            </a:solidFill>
                            <a:latin typeface="Cambria Math" panose="02040503050406030204" pitchFamily="18" charset="0"/>
                            <a:ea typeface="Cambria Math" panose="02040503050406030204" pitchFamily="18" charset="0"/>
                          </a:rPr>
                          <m:t>4,2080∙</m:t>
                        </m:r>
                        <m:sSup>
                          <m:sSupPr>
                            <m:ctrlPr>
                              <a:rPr lang="nl-NL" sz="1300" i="1" dirty="0">
                                <a:solidFill>
                                  <a:srgbClr val="1EBCC5"/>
                                </a:solidFill>
                                <a:latin typeface="Cambria Math" panose="02040503050406030204" pitchFamily="18" charset="0"/>
                                <a:ea typeface="Cambria Math" panose="02040503050406030204" pitchFamily="18" charset="0"/>
                              </a:rPr>
                            </m:ctrlPr>
                          </m:sSupPr>
                          <m:e>
                            <m:r>
                              <a:rPr lang="nl-NL" sz="1300" i="1" dirty="0">
                                <a:solidFill>
                                  <a:srgbClr val="1EBCC5"/>
                                </a:solidFill>
                                <a:latin typeface="Cambria Math" panose="02040503050406030204" pitchFamily="18" charset="0"/>
                                <a:ea typeface="Cambria Math" panose="02040503050406030204" pitchFamily="18" charset="0"/>
                              </a:rPr>
                              <m:t>10</m:t>
                            </m:r>
                          </m:e>
                          <m:sup>
                            <m:r>
                              <a:rPr lang="nl-NL" sz="1300" i="1" dirty="0">
                                <a:solidFill>
                                  <a:srgbClr val="1EBCC5"/>
                                </a:solidFill>
                                <a:latin typeface="Cambria Math" panose="02040503050406030204" pitchFamily="18" charset="0"/>
                                <a:ea typeface="Cambria Math" panose="02040503050406030204" pitchFamily="18" charset="0"/>
                              </a:rPr>
                              <m:t>−2</m:t>
                            </m:r>
                          </m:sup>
                        </m:sSup>
                        <m:r>
                          <a:rPr lang="nl-NL" sz="1300" i="1" dirty="0">
                            <a:latin typeface="Cambria Math" panose="02040503050406030204" pitchFamily="18" charset="0"/>
                            <a:ea typeface="Cambria Math" panose="02040503050406030204" pitchFamily="18" charset="0"/>
                          </a:rPr>
                          <m:t>×</m:t>
                        </m:r>
                        <m:sSub>
                          <m:sSubPr>
                            <m:ctrlPr>
                              <a:rPr lang="pt-BR" sz="1300" i="1">
                                <a:solidFill>
                                  <a:schemeClr val="accent5"/>
                                </a:solidFill>
                                <a:latin typeface="Cambria Math" panose="02040503050406030204" pitchFamily="18" charset="0"/>
                              </a:rPr>
                            </m:ctrlPr>
                          </m:sSubPr>
                          <m:e>
                            <m:r>
                              <a:rPr lang="nl-NL" sz="1300" i="1">
                                <a:solidFill>
                                  <a:schemeClr val="accent5"/>
                                </a:solidFill>
                                <a:latin typeface="Cambria Math" panose="02040503050406030204" pitchFamily="18" charset="0"/>
                              </a:rPr>
                              <m:t> </m:t>
                            </m:r>
                            <m:r>
                              <a:rPr lang="nl-NL" sz="1300" i="1">
                                <a:solidFill>
                                  <a:schemeClr val="accent5"/>
                                </a:solidFill>
                                <a:latin typeface="Cambria Math" panose="02040503050406030204" pitchFamily="18" charset="0"/>
                              </a:rPr>
                              <m:t>𝑇</m:t>
                            </m:r>
                          </m:e>
                          <m:sub>
                            <m:r>
                              <a:rPr lang="nl-NL" sz="1300" i="1">
                                <a:solidFill>
                                  <a:schemeClr val="accent5"/>
                                </a:solidFill>
                                <a:latin typeface="Cambria Math" panose="02040503050406030204" pitchFamily="18" charset="0"/>
                              </a:rPr>
                              <m:t>𝑟𝑒𝑡</m:t>
                            </m:r>
                            <m:r>
                              <a:rPr lang="nl-NL" sz="1300" i="1">
                                <a:solidFill>
                                  <a:schemeClr val="accent5"/>
                                </a:solidFill>
                                <a:latin typeface="Cambria Math" panose="02040503050406030204" pitchFamily="18" charset="0"/>
                              </a:rPr>
                              <m:t>;</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1;</m:t>
                            </m:r>
                            <m:r>
                              <a:rPr lang="nl-NL" sz="1300" i="1">
                                <a:solidFill>
                                  <a:schemeClr val="accent5"/>
                                </a:solidFill>
                                <a:latin typeface="Cambria Math" panose="02040503050406030204" pitchFamily="18" charset="0"/>
                              </a:rPr>
                              <m:t>𝑡</m:t>
                            </m:r>
                            <m:r>
                              <a:rPr lang="nl-NL" sz="1300" i="1">
                                <a:solidFill>
                                  <a:schemeClr val="accent5"/>
                                </a:solidFill>
                                <a:latin typeface="Cambria Math" panose="02040503050406030204" pitchFamily="18" charset="0"/>
                              </a:rPr>
                              <m:t>2</m:t>
                            </m:r>
                          </m:sub>
                        </m:sSub>
                      </m:e>
                    </m:d>
                    <m:d>
                      <m:dPr>
                        <m:begChr m:val="["/>
                        <m:endChr m:val="]"/>
                        <m:ctrlPr>
                          <a:rPr lang="nl-NL" sz="1300" i="1" dirty="0">
                            <a:solidFill>
                              <a:schemeClr val="bg1">
                                <a:lumMod val="50000"/>
                              </a:schemeClr>
                            </a:solidFill>
                            <a:latin typeface="Cambria Math" panose="02040503050406030204" pitchFamily="18" charset="0"/>
                            <a:ea typeface="Cambria Math" panose="02040503050406030204" pitchFamily="18" charset="0"/>
                          </a:rPr>
                        </m:ctrlPr>
                      </m:dPr>
                      <m:e>
                        <m:r>
                          <a:rPr lang="nl-NL" sz="1300" i="1" dirty="0">
                            <a:solidFill>
                              <a:schemeClr val="bg1">
                                <a:lumMod val="50000"/>
                              </a:schemeClr>
                            </a:solidFill>
                            <a:latin typeface="Cambria Math" panose="02040503050406030204" pitchFamily="18" charset="0"/>
                            <a:ea typeface="Cambria Math" panose="02040503050406030204" pitchFamily="18" charset="0"/>
                          </a:rPr>
                          <m:t>%</m:t>
                        </m:r>
                      </m:e>
                    </m:d>
                  </m:oMath>
                </a14:m>
                <a:endParaRPr lang="en-US" sz="1300" i="1">
                  <a:solidFill>
                    <a:srgbClr val="1EBCC5"/>
                  </a:solidFill>
                </a:endParaRPr>
              </a:p>
              <a:p>
                <a:pPr>
                  <a:lnSpc>
                    <a:spcPct val="120000"/>
                  </a:lnSpc>
                </a:pPr>
                <a:r>
                  <a:rPr lang="en-US" sz="2800"/>
                  <a:t>Procedure </a:t>
                </a:r>
              </a:p>
              <a:p>
                <a:pPr lvl="1">
                  <a:lnSpc>
                    <a:spcPct val="120000"/>
                  </a:lnSpc>
                </a:pPr>
                <a:r>
                  <a:rPr lang="en-US" sz="2000"/>
                  <a:t>Do not consider (i.e. filter away periods) where </a:t>
                </a:r>
                <a14:m>
                  <m:oMath xmlns:m="http://schemas.openxmlformats.org/officeDocument/2006/math">
                    <m:sSub>
                      <m:sSubPr>
                        <m:ctrlPr>
                          <a:rPr lang="pt-BR" sz="2000" i="1" smtClean="0">
                            <a:solidFill>
                              <a:schemeClr val="accent5"/>
                            </a:solidFill>
                            <a:latin typeface="Cambria Math" panose="02040503050406030204" pitchFamily="18" charset="0"/>
                          </a:rPr>
                        </m:ctrlPr>
                      </m:sSubPr>
                      <m:e>
                        <m:r>
                          <a:rPr lang="nl-NL" sz="2000" b="0" i="1" smtClean="0">
                            <a:solidFill>
                              <a:schemeClr val="accent5"/>
                            </a:solidFill>
                            <a:latin typeface="Cambria Math" panose="02040503050406030204" pitchFamily="18" charset="0"/>
                          </a:rPr>
                          <m:t>𝐶𝐻</m:t>
                        </m:r>
                      </m:e>
                      <m:sub>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1;</m:t>
                        </m:r>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2</m:t>
                        </m:r>
                      </m:sub>
                    </m:sSub>
                    <m:r>
                      <a:rPr lang="nl-NL" sz="2000" b="0" i="1" smtClean="0">
                        <a:solidFill>
                          <a:schemeClr val="accent5"/>
                        </a:solidFill>
                        <a:latin typeface="Cambria Math" panose="02040503050406030204" pitchFamily="18" charset="0"/>
                      </a:rPr>
                      <m:t>= </m:t>
                    </m:r>
                    <m:r>
                      <a:rPr lang="nl-NL" sz="2000" b="0" i="1" smtClean="0">
                        <a:solidFill>
                          <a:schemeClr val="accent5"/>
                        </a:solidFill>
                        <a:latin typeface="Cambria Math" panose="02040503050406030204" pitchFamily="18" charset="0"/>
                        <a:ea typeface="Cambria Math" panose="02040503050406030204" pitchFamily="18" charset="0"/>
                      </a:rPr>
                      <m:t>0</m:t>
                    </m:r>
                  </m:oMath>
                </a14:m>
                <a:r>
                  <a:rPr lang="nl-NL" sz="2000"/>
                  <a:t>,  </a:t>
                </a:r>
                <a:r>
                  <a:rPr lang="nl-NL" sz="2000" err="1"/>
                  <a:t>consider</a:t>
                </a:r>
                <a:r>
                  <a:rPr lang="nl-NL" sz="2000"/>
                  <a:t> </a:t>
                </a:r>
                <a:r>
                  <a:rPr lang="nl-NL" sz="2000" err="1"/>
                  <a:t>only</a:t>
                </a:r>
                <a:r>
                  <a:rPr lang="nl-NL" sz="2000"/>
                  <a:t> data </a:t>
                </a:r>
                <a:r>
                  <a:rPr lang="nl-NL" sz="2000" err="1"/>
                  <a:t>for</a:t>
                </a:r>
                <a:r>
                  <a:rPr lang="nl-NL" sz="2000"/>
                  <a:t> </a:t>
                </a:r>
                <a:r>
                  <a:rPr lang="nl-NL" sz="2000" err="1"/>
                  <a:t>periods</a:t>
                </a:r>
                <a:r>
                  <a:rPr lang="nl-NL" sz="2000"/>
                  <a:t> </a:t>
                </a:r>
                <a:r>
                  <a:rPr lang="nl-NL" sz="2000" err="1"/>
                  <a:t>where</a:t>
                </a:r>
                <a:r>
                  <a:rPr lang="nl-NL" sz="2000"/>
                  <a:t>  </a:t>
                </a:r>
                <a14:m>
                  <m:oMath xmlns:m="http://schemas.openxmlformats.org/officeDocument/2006/math">
                    <m:sSub>
                      <m:sSubPr>
                        <m:ctrlPr>
                          <a:rPr lang="pt-BR" sz="2000" i="1">
                            <a:solidFill>
                              <a:schemeClr val="accent5"/>
                            </a:solidFill>
                            <a:latin typeface="Cambria Math" panose="02040503050406030204" pitchFamily="18" charset="0"/>
                          </a:rPr>
                        </m:ctrlPr>
                      </m:sSubPr>
                      <m:e>
                        <m:r>
                          <a:rPr lang="nl-NL" sz="2000" i="1">
                            <a:solidFill>
                              <a:schemeClr val="accent5"/>
                            </a:solidFill>
                            <a:latin typeface="Cambria Math" panose="02040503050406030204" pitchFamily="18" charset="0"/>
                          </a:rPr>
                          <m:t>𝐶𝐻</m:t>
                        </m:r>
                      </m:e>
                      <m:sub>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1;</m:t>
                        </m:r>
                        <m:r>
                          <a:rPr lang="nl-NL" sz="2000" i="1">
                            <a:solidFill>
                              <a:schemeClr val="accent5"/>
                            </a:solidFill>
                            <a:latin typeface="Cambria Math" panose="02040503050406030204" pitchFamily="18" charset="0"/>
                          </a:rPr>
                          <m:t>𝑡</m:t>
                        </m:r>
                        <m:r>
                          <a:rPr lang="nl-NL" sz="2000" i="1">
                            <a:solidFill>
                              <a:schemeClr val="accent5"/>
                            </a:solidFill>
                            <a:latin typeface="Cambria Math" panose="02040503050406030204" pitchFamily="18" charset="0"/>
                          </a:rPr>
                          <m:t>2</m:t>
                        </m:r>
                      </m:sub>
                    </m:sSub>
                    <m:r>
                      <a:rPr lang="nl-NL" sz="2000" i="1">
                        <a:solidFill>
                          <a:schemeClr val="accent5"/>
                        </a:solidFill>
                        <a:latin typeface="Cambria Math" panose="02040503050406030204" pitchFamily="18" charset="0"/>
                      </a:rPr>
                      <m:t>=</m:t>
                    </m:r>
                    <m:r>
                      <a:rPr lang="nl-NL" sz="2000" b="0" i="1" smtClean="0">
                        <a:solidFill>
                          <a:schemeClr val="accent5"/>
                        </a:solidFill>
                        <a:latin typeface="Cambria Math" panose="02040503050406030204" pitchFamily="18" charset="0"/>
                      </a:rPr>
                      <m:t>1</m:t>
                    </m:r>
                  </m:oMath>
                </a14:m>
                <a:endParaRPr lang="en-US" sz="2000"/>
              </a:p>
              <a:p>
                <a:pPr lvl="1">
                  <a:lnSpc>
                    <a:spcPct val="120000"/>
                  </a:lnSpc>
                </a:pPr>
                <a:r>
                  <a:rPr lang="en-US" sz="2000"/>
                  <a:t>Based in </a:t>
                </a:r>
                <a:r>
                  <a:rPr lang="en-US" sz="2000" i="1">
                    <a:solidFill>
                      <a:schemeClr val="accent5"/>
                    </a:solidFill>
                  </a:rPr>
                  <a:t>T</a:t>
                </a:r>
                <a:r>
                  <a:rPr lang="en-US" sz="2000" i="1" baseline="-25000">
                    <a:solidFill>
                      <a:schemeClr val="accent5"/>
                    </a:solidFill>
                  </a:rPr>
                  <a:t>ret</a:t>
                </a:r>
                <a:r>
                  <a:rPr lang="en-US" sz="2000" i="1">
                    <a:solidFill>
                      <a:schemeClr val="accent5"/>
                    </a:solidFill>
                  </a:rPr>
                  <a:t> [</a:t>
                </a:r>
                <a14:m>
                  <m:oMath xmlns:m="http://schemas.openxmlformats.org/officeDocument/2006/math">
                    <m:r>
                      <a:rPr lang="nl-NL" sz="2000" i="1" smtClean="0">
                        <a:solidFill>
                          <a:schemeClr val="accent5"/>
                        </a:solidFill>
                        <a:latin typeface="Cambria Math" panose="02040503050406030204" pitchFamily="18" charset="0"/>
                        <a:ea typeface="Cambria Math" panose="02040503050406030204" pitchFamily="18" charset="0"/>
                      </a:rPr>
                      <m:t>℃</m:t>
                    </m:r>
                  </m:oMath>
                </a14:m>
                <a:r>
                  <a:rPr lang="en-US" sz="2000" i="1">
                    <a:solidFill>
                      <a:schemeClr val="accent5"/>
                    </a:solidFill>
                  </a:rPr>
                  <a:t>]</a:t>
                </a:r>
                <a:r>
                  <a:rPr lang="en-US" sz="2000" i="1">
                    <a:solidFill>
                      <a:srgbClr val="1EBCC5"/>
                    </a:solidFill>
                  </a:rPr>
                  <a:t> </a:t>
                </a:r>
                <a:r>
                  <a:rPr lang="en-US" sz="2000"/>
                  <a:t>look up the inferior efficiency, </a:t>
                </a:r>
                <a:r>
                  <a:rPr lang="el-GR" sz="2000" i="1" u="none" strike="noStrike">
                    <a:solidFill>
                      <a:srgbClr val="1EBCC5"/>
                    </a:solidFill>
                    <a:effectLst/>
                    <a:latin typeface="Roboto" panose="020B0604020202020204" charset="0"/>
                    <a:ea typeface="Roboto" panose="020B0604020202020204" charset="0"/>
                  </a:rPr>
                  <a:t>η</a:t>
                </a:r>
                <a:r>
                  <a:rPr lang="nl-NL" sz="3600" i="1" baseline="-25000" err="1">
                    <a:solidFill>
                      <a:srgbClr val="1EBCC5"/>
                    </a:solidFill>
                  </a:rPr>
                  <a:t>hi;CH</a:t>
                </a:r>
                <a:r>
                  <a:rPr lang="nl-NL" sz="2000" i="1">
                    <a:solidFill>
                      <a:srgbClr val="1EBCC5"/>
                    </a:solidFill>
                  </a:rPr>
                  <a:t>[%] </a:t>
                </a:r>
                <a:r>
                  <a:rPr lang="en-US" sz="2000"/>
                  <a:t>of each interval and note the duration</a:t>
                </a:r>
              </a:p>
              <a:p>
                <a:pPr lvl="1">
                  <a:lnSpc>
                    <a:spcPct val="120000"/>
                  </a:lnSpc>
                </a:pPr>
                <a:r>
                  <a:rPr lang="en-US" sz="2000"/>
                  <a:t>Calculate the duration-weighted average for </a:t>
                </a:r>
                <a:r>
                  <a:rPr lang="el-GR" sz="2000" i="1" u="none" strike="noStrike">
                    <a:effectLst/>
                    <a:latin typeface="Roboto" panose="020B0604020202020204" charset="0"/>
                    <a:ea typeface="Roboto" panose="020B0604020202020204" charset="0"/>
                  </a:rPr>
                  <a:t>η</a:t>
                </a:r>
                <a:r>
                  <a:rPr lang="nl-NL" sz="2000" i="1" baseline="-25000" err="1"/>
                  <a:t>hi;CH</a:t>
                </a:r>
                <a:r>
                  <a:rPr lang="nl-NL" sz="2000" i="1" baseline="-25000"/>
                  <a:t> </a:t>
                </a:r>
                <a:r>
                  <a:rPr lang="nl-NL" sz="2000" i="1"/>
                  <a:t>[%]</a:t>
                </a:r>
                <a:r>
                  <a:rPr lang="en-US" sz="2000"/>
                  <a:t> </a:t>
                </a:r>
              </a:p>
              <a:p>
                <a:pPr>
                  <a:lnSpc>
                    <a:spcPct val="120000"/>
                  </a:lnSpc>
                </a:pPr>
                <a:r>
                  <a:rPr lang="en-US" sz="2800"/>
                  <a:t>Output</a:t>
                </a:r>
              </a:p>
              <a:p>
                <a:pPr lvl="1">
                  <a:lnSpc>
                    <a:spcPct val="120000"/>
                  </a:lnSpc>
                </a:pPr>
                <a14:m>
                  <m:oMath xmlns:m="http://schemas.openxmlformats.org/officeDocument/2006/math">
                    <m:r>
                      <m:rPr>
                        <m:nor/>
                      </m:rPr>
                      <a:rPr lang="el-GR" sz="2000" i="1" dirty="0" smtClean="0">
                        <a:latin typeface="Cambria Math" panose="02040503050406030204" pitchFamily="18" charset="0"/>
                        <a:ea typeface="Cambria Math" panose="02040503050406030204" pitchFamily="18" charset="0"/>
                      </a:rPr>
                      <m:t>η</m:t>
                    </m:r>
                    <m:r>
                      <m:rPr>
                        <m:nor/>
                      </m:rPr>
                      <a:rPr lang="nl-NL" sz="2000" i="1" baseline="-50000" dirty="0" smtClean="0">
                        <a:latin typeface="Cambria Math" panose="02040503050406030204" pitchFamily="18" charset="0"/>
                        <a:ea typeface="Cambria Math" panose="02040503050406030204" pitchFamily="18" charset="0"/>
                      </a:rPr>
                      <m:t>h</m:t>
                    </m:r>
                    <m:r>
                      <m:rPr>
                        <m:nor/>
                      </m:rPr>
                      <a:rPr lang="nl-NL" sz="2000" b="0" i="1" baseline="-50000" dirty="0" smtClean="0">
                        <a:latin typeface="Cambria Math" panose="02040503050406030204" pitchFamily="18" charset="0"/>
                        <a:ea typeface="Cambria Math" panose="02040503050406030204" pitchFamily="18" charset="0"/>
                      </a:rPr>
                      <m:t>i</m:t>
                    </m:r>
                    <m:r>
                      <m:rPr>
                        <m:nor/>
                      </m:rPr>
                      <a:rPr lang="nl-NL" sz="2000" i="1" baseline="-50000" dirty="0" smtClean="0">
                        <a:latin typeface="Cambria Math" panose="02040503050406030204" pitchFamily="18" charset="0"/>
                        <a:ea typeface="Cambria Math" panose="02040503050406030204" pitchFamily="18" charset="0"/>
                      </a:rPr>
                      <m:t>;</m:t>
                    </m:r>
                    <m:r>
                      <m:rPr>
                        <m:nor/>
                      </m:rPr>
                      <a:rPr lang="nl-NL" sz="2000" i="1" baseline="-50000" dirty="0" smtClean="0">
                        <a:latin typeface="Cambria Math" panose="02040503050406030204" pitchFamily="18" charset="0"/>
                        <a:ea typeface="Cambria Math" panose="02040503050406030204" pitchFamily="18" charset="0"/>
                      </a:rPr>
                      <m:t>CH</m:t>
                    </m:r>
                    <m:r>
                      <m:rPr>
                        <m:nor/>
                      </m:rPr>
                      <a:rPr lang="nl-NL" sz="2000" b="0" i="1" baseline="-50000" dirty="0" smtClean="0">
                        <a:latin typeface="Cambria Math" panose="02040503050406030204" pitchFamily="18" charset="0"/>
                        <a:ea typeface="Cambria Math" panose="02040503050406030204" pitchFamily="18" charset="0"/>
                      </a:rPr>
                      <m:t> </m:t>
                    </m:r>
                    <m:d>
                      <m:dPr>
                        <m:begChr m:val="["/>
                        <m:endChr m:val="]"/>
                        <m:ctrlPr>
                          <a:rPr lang="nl-NL" sz="20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000" i="1" dirty="0">
                            <a:solidFill>
                              <a:schemeClr val="bg1">
                                <a:lumMod val="50000"/>
                              </a:schemeClr>
                            </a:solidFill>
                            <a:latin typeface="Cambria Math" panose="02040503050406030204" pitchFamily="18" charset="0"/>
                            <a:ea typeface="Cambria Math" panose="02040503050406030204" pitchFamily="18" charset="0"/>
                          </a:rPr>
                          <m:t>%</m:t>
                        </m:r>
                      </m:e>
                    </m:d>
                  </m:oMath>
                </a14:m>
                <a:r>
                  <a:rPr lang="en-US" sz="2000"/>
                  <a:t>, the inferior heating efficiency of the boiler when heating the home using natural gas</a:t>
                </a:r>
              </a:p>
              <a:p>
                <a:pPr lvl="1">
                  <a:lnSpc>
                    <a:spcPct val="120000"/>
                  </a:lnSpc>
                </a:pPr>
                <a14:m>
                  <m:oMath xmlns:m="http://schemas.openxmlformats.org/officeDocument/2006/math">
                    <m:sSub>
                      <m:sSubPr>
                        <m:ctrlPr>
                          <a:rPr lang="nl-NL" sz="2000" i="1" dirty="0" smtClean="0">
                            <a:solidFill>
                              <a:schemeClr val="tx1"/>
                            </a:solidFill>
                            <a:latin typeface="Cambria Math" panose="02040503050406030204" pitchFamily="18" charset="0"/>
                          </a:rPr>
                        </m:ctrlPr>
                      </m:sSubPr>
                      <m:e>
                        <m:r>
                          <a:rPr lang="nl-NL" sz="2000" b="0" i="1" dirty="0" smtClean="0">
                            <a:solidFill>
                              <a:schemeClr val="tx1"/>
                            </a:solidFill>
                            <a:latin typeface="Cambria Math" panose="02040503050406030204" pitchFamily="18" charset="0"/>
                          </a:rPr>
                          <m:t>𝑄</m:t>
                        </m:r>
                      </m:e>
                      <m:sub>
                        <m:r>
                          <a:rPr lang="nl-NL" sz="2000" b="0" i="1" dirty="0" smtClean="0">
                            <a:solidFill>
                              <a:schemeClr val="tx1"/>
                            </a:solidFill>
                            <a:latin typeface="Cambria Math" panose="02040503050406030204" pitchFamily="18" charset="0"/>
                          </a:rPr>
                          <m:t>𝑣𝑜𝑙</m:t>
                        </m:r>
                        <m:r>
                          <a:rPr lang="nl-NL" sz="2000" b="0" i="1" dirty="0" smtClean="0">
                            <a:solidFill>
                              <a:schemeClr val="tx1"/>
                            </a:solidFill>
                            <a:latin typeface="Cambria Math" panose="02040503050406030204" pitchFamily="18" charset="0"/>
                          </a:rPr>
                          <m:t>;</m:t>
                        </m:r>
                        <m:r>
                          <a:rPr lang="nl-NL" sz="2000" b="0" i="1" dirty="0" smtClean="0">
                            <a:solidFill>
                              <a:schemeClr val="tx1"/>
                            </a:solidFill>
                            <a:latin typeface="Cambria Math" panose="02040503050406030204" pitchFamily="18" charset="0"/>
                          </a:rPr>
                          <m:t>𝐶𝐻</m:t>
                        </m:r>
                      </m:sub>
                    </m:sSub>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b="0" i="1" dirty="0" smtClean="0">
                        <a:solidFill>
                          <a:schemeClr val="tx1"/>
                        </a:solidFill>
                        <a:latin typeface="Cambria Math" panose="02040503050406030204" pitchFamily="18" charset="0"/>
                      </a:rPr>
                      <m:t> = </m:t>
                    </m:r>
                    <m:r>
                      <m:rPr>
                        <m:nor/>
                      </m:rPr>
                      <a:rPr lang="el-GR" sz="2000" i="1" dirty="0">
                        <a:latin typeface="Cambria Math" panose="02040503050406030204" pitchFamily="18" charset="0"/>
                        <a:ea typeface="Cambria Math" panose="02040503050406030204" pitchFamily="18" charset="0"/>
                      </a:rPr>
                      <m:t>η</m:t>
                    </m:r>
                    <m:r>
                      <m:rPr>
                        <m:nor/>
                      </m:rPr>
                      <a:rPr lang="nl-NL" sz="2000" i="1" baseline="-50000" dirty="0">
                        <a:latin typeface="Cambria Math" panose="02040503050406030204" pitchFamily="18" charset="0"/>
                        <a:ea typeface="Cambria Math" panose="02040503050406030204" pitchFamily="18" charset="0"/>
                      </a:rPr>
                      <m:t>h</m:t>
                    </m:r>
                    <m:r>
                      <m:rPr>
                        <m:nor/>
                      </m:rPr>
                      <a:rPr lang="nl-NL" sz="2000" b="0" i="1" baseline="-50000" dirty="0" smtClean="0">
                        <a:latin typeface="Cambria Math" panose="02040503050406030204" pitchFamily="18" charset="0"/>
                        <a:ea typeface="Cambria Math" panose="02040503050406030204" pitchFamily="18" charset="0"/>
                      </a:rPr>
                      <m:t>i</m:t>
                    </m:r>
                    <m:r>
                      <m:rPr>
                        <m:nor/>
                      </m:rPr>
                      <a:rPr lang="nl-NL" sz="2000" i="1" baseline="-50000" dirty="0">
                        <a:latin typeface="Cambria Math" panose="02040503050406030204" pitchFamily="18" charset="0"/>
                        <a:ea typeface="Cambria Math" panose="02040503050406030204" pitchFamily="18" charset="0"/>
                      </a:rPr>
                      <m:t>;</m:t>
                    </m:r>
                    <m:r>
                      <m:rPr>
                        <m:nor/>
                      </m:rPr>
                      <a:rPr lang="nl-NL" sz="2000" i="1" baseline="-50000" dirty="0">
                        <a:latin typeface="Cambria Math" panose="02040503050406030204" pitchFamily="18" charset="0"/>
                        <a:ea typeface="Cambria Math" panose="02040503050406030204" pitchFamily="18" charset="0"/>
                      </a:rPr>
                      <m:t>CH</m:t>
                    </m:r>
                    <m:r>
                      <m:rPr>
                        <m:nor/>
                      </m:rPr>
                      <a:rPr lang="nl-NL" sz="2000" b="0" i="1" baseline="-50000" dirty="0" smtClean="0">
                        <a:latin typeface="Cambria Math" panose="02040503050406030204" pitchFamily="18" charset="0"/>
                        <a:ea typeface="Cambria Math" panose="02040503050406030204" pitchFamily="18" charset="0"/>
                      </a:rPr>
                      <m:t> </m:t>
                    </m:r>
                    <m:d>
                      <m:dPr>
                        <m:begChr m:val="["/>
                        <m:endChr m:val="]"/>
                        <m:ctrlPr>
                          <a:rPr lang="nl-NL" sz="20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2000" i="1" dirty="0">
                            <a:solidFill>
                              <a:schemeClr val="bg1">
                                <a:lumMod val="50000"/>
                              </a:schemeClr>
                            </a:solidFill>
                            <a:latin typeface="Cambria Math" panose="02040503050406030204" pitchFamily="18" charset="0"/>
                            <a:ea typeface="Cambria Math" panose="02040503050406030204" pitchFamily="18" charset="0"/>
                          </a:rPr>
                          <m:t>%</m:t>
                        </m:r>
                      </m:e>
                    </m:d>
                    <m:r>
                      <a:rPr lang="nl-NL" sz="2000" i="1" dirty="0">
                        <a:latin typeface="Cambria Math" panose="02040503050406030204" pitchFamily="18" charset="0"/>
                        <a:ea typeface="Cambria Math" panose="02040503050406030204" pitchFamily="18" charset="0"/>
                      </a:rPr>
                      <m:t>×</m:t>
                    </m:r>
                    <m:r>
                      <a:rPr lang="nl-NL" sz="2000" i="1" dirty="0">
                        <a:latin typeface="Cambria Math" panose="02040503050406030204" pitchFamily="18" charset="0"/>
                      </a:rPr>
                      <m:t>h</m:t>
                    </m:r>
                    <m:r>
                      <a:rPr lang="nl-NL" sz="2000" i="1" baseline="-25000" dirty="0">
                        <a:latin typeface="Cambria Math" panose="02040503050406030204" pitchFamily="18" charset="0"/>
                      </a:rPr>
                      <m:t>𝑖𝑛𝑓</m:t>
                    </m:r>
                    <m:r>
                      <a:rPr lang="nl-NL" sz="2000" i="1" dirty="0">
                        <a:latin typeface="Cambria Math" panose="02040503050406030204" pitchFamily="18" charset="0"/>
                      </a:rPr>
                      <m:t> </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b="0" i="0" dirty="0" smtClean="0">
                        <a:solidFill>
                          <a:schemeClr val="tx1"/>
                        </a:solidFill>
                      </a:rPr>
                      <m:t>, </m:t>
                    </m:r>
                    <m:r>
                      <m:rPr>
                        <m:nor/>
                      </m:rPr>
                      <a:rPr lang="nl-NL" sz="2000" b="0" i="0" dirty="0" smtClean="0">
                        <a:solidFill>
                          <a:schemeClr val="tx1"/>
                        </a:solidFill>
                      </a:rPr>
                      <m:t>the</m:t>
                    </m:r>
                    <m:r>
                      <m:rPr>
                        <m:nor/>
                      </m:rPr>
                      <a:rPr lang="nl-NL" sz="2000" b="0" i="0" dirty="0" smtClean="0">
                        <a:solidFill>
                          <a:schemeClr val="tx1"/>
                        </a:solidFill>
                      </a:rPr>
                      <m:t> </m:t>
                    </m:r>
                    <m:r>
                      <m:rPr>
                        <m:nor/>
                      </m:rPr>
                      <a:rPr lang="nl-NL" sz="2000" b="0" i="0" dirty="0" smtClean="0">
                        <a:solidFill>
                          <a:schemeClr val="tx1"/>
                        </a:solidFill>
                      </a:rPr>
                      <m:t>volumetric</m:t>
                    </m:r>
                    <m:r>
                      <m:rPr>
                        <m:nor/>
                      </m:rPr>
                      <a:rPr lang="nl-NL" sz="2000" b="0" i="0" dirty="0" smtClean="0">
                        <a:solidFill>
                          <a:schemeClr val="tx1"/>
                        </a:solidFill>
                      </a:rPr>
                      <m:t> </m:t>
                    </m:r>
                    <m:r>
                      <m:rPr>
                        <m:nor/>
                      </m:rPr>
                      <a:rPr lang="nl-NL" sz="2000" b="0" i="0" dirty="0" smtClean="0">
                        <a:solidFill>
                          <a:schemeClr val="tx1"/>
                        </a:solidFill>
                      </a:rPr>
                      <m:t>efficiency</m:t>
                    </m:r>
                    <m:r>
                      <m:rPr>
                        <m:nor/>
                      </m:rPr>
                      <a:rPr lang="nl-NL" sz="2000" b="0" i="0" dirty="0" smtClean="0">
                        <a:solidFill>
                          <a:schemeClr val="tx1"/>
                        </a:solidFill>
                      </a:rPr>
                      <m:t> </m:t>
                    </m:r>
                    <m:r>
                      <m:rPr>
                        <m:nor/>
                      </m:rPr>
                      <a:rPr lang="en-US" sz="2000" dirty="0"/>
                      <m:t>of</m:t>
                    </m:r>
                    <m:r>
                      <m:rPr>
                        <m:nor/>
                      </m:rPr>
                      <a:rPr lang="en-US" sz="2000" dirty="0"/>
                      <m:t> </m:t>
                    </m:r>
                    <m:r>
                      <m:rPr>
                        <m:nor/>
                      </m:rPr>
                      <a:rPr lang="en-US" sz="2000" dirty="0"/>
                      <m:t>the</m:t>
                    </m:r>
                    <m:r>
                      <m:rPr>
                        <m:nor/>
                      </m:rPr>
                      <a:rPr lang="en-US" sz="2000" dirty="0"/>
                      <m:t> </m:t>
                    </m:r>
                    <m:r>
                      <m:rPr>
                        <m:nor/>
                      </m:rPr>
                      <a:rPr lang="en-US" sz="2000" dirty="0"/>
                      <m:t>boiler</m:t>
                    </m:r>
                    <m:r>
                      <m:rPr>
                        <m:nor/>
                      </m:rPr>
                      <a:rPr lang="en-US" sz="2000" dirty="0"/>
                      <m:t> </m:t>
                    </m:r>
                    <m:r>
                      <m:rPr>
                        <m:nor/>
                      </m:rPr>
                      <a:rPr lang="en-US" sz="2000" dirty="0"/>
                      <m:t>when</m:t>
                    </m:r>
                    <m:r>
                      <m:rPr>
                        <m:nor/>
                      </m:rPr>
                      <a:rPr lang="nl-NL" sz="2000" b="0" i="0" dirty="0" smtClean="0"/>
                      <m:t> </m:t>
                    </m:r>
                    <m:r>
                      <m:rPr>
                        <m:nor/>
                      </m:rPr>
                      <a:rPr lang="nl-NL" sz="2000" b="0" i="0" dirty="0" smtClean="0">
                        <a:solidFill>
                          <a:schemeClr val="tx1"/>
                        </a:solidFill>
                      </a:rPr>
                      <m:t>heating</m:t>
                    </m:r>
                    <m:r>
                      <m:rPr>
                        <m:nor/>
                      </m:rPr>
                      <a:rPr lang="nl-NL" sz="2000" b="0" i="0" dirty="0" smtClean="0">
                        <a:solidFill>
                          <a:schemeClr val="tx1"/>
                        </a:solidFill>
                      </a:rPr>
                      <m:t> </m:t>
                    </m:r>
                    <m:r>
                      <m:rPr>
                        <m:nor/>
                      </m:rPr>
                      <a:rPr lang="nl-NL" sz="2000" b="0" i="0" dirty="0" smtClean="0">
                        <a:solidFill>
                          <a:schemeClr val="tx1"/>
                        </a:solidFill>
                      </a:rPr>
                      <m:t>the</m:t>
                    </m:r>
                    <m:r>
                      <m:rPr>
                        <m:nor/>
                      </m:rPr>
                      <a:rPr lang="nl-NL" sz="2000" b="0" i="0" dirty="0" smtClean="0">
                        <a:solidFill>
                          <a:schemeClr val="tx1"/>
                        </a:solidFill>
                      </a:rPr>
                      <m:t> </m:t>
                    </m:r>
                    <m:r>
                      <m:rPr>
                        <m:nor/>
                      </m:rPr>
                      <a:rPr lang="nl-NL" sz="2000" b="0" i="0" dirty="0" smtClean="0">
                        <a:solidFill>
                          <a:schemeClr val="tx1"/>
                        </a:solidFill>
                      </a:rPr>
                      <m:t>home</m:t>
                    </m:r>
                    <m:r>
                      <m:rPr>
                        <m:nor/>
                      </m:rPr>
                      <a:rPr lang="nl-NL" sz="2000" b="0" i="0" dirty="0" smtClean="0">
                        <a:solidFill>
                          <a:schemeClr val="tx1"/>
                        </a:solidFill>
                      </a:rPr>
                      <m:t> </m:t>
                    </m:r>
                    <m:r>
                      <m:rPr>
                        <m:nor/>
                      </m:rPr>
                      <a:rPr lang="nl-NL" sz="2000" b="0" i="0" dirty="0" smtClean="0">
                        <a:solidFill>
                          <a:schemeClr val="tx1"/>
                        </a:solidFill>
                      </a:rPr>
                      <m:t>using</m:t>
                    </m:r>
                    <m:r>
                      <m:rPr>
                        <m:nor/>
                      </m:rPr>
                      <a:rPr lang="nl-NL" sz="2000" b="0" i="0" dirty="0" smtClean="0">
                        <a:solidFill>
                          <a:schemeClr val="tx1"/>
                        </a:solidFill>
                      </a:rPr>
                      <m:t> </m:t>
                    </m:r>
                    <m:r>
                      <m:rPr>
                        <m:nor/>
                      </m:rPr>
                      <a:rPr lang="nl-NL" sz="2000" b="0" i="0" dirty="0" smtClean="0">
                        <a:solidFill>
                          <a:schemeClr val="tx1"/>
                        </a:solidFill>
                      </a:rPr>
                      <m:t>natural</m:t>
                    </m:r>
                    <m:r>
                      <m:rPr>
                        <m:nor/>
                      </m:rPr>
                      <a:rPr lang="nl-NL" sz="2000" b="0" i="0" dirty="0" smtClean="0">
                        <a:solidFill>
                          <a:schemeClr val="tx1"/>
                        </a:solidFill>
                      </a:rPr>
                      <m:t> </m:t>
                    </m:r>
                    <m:r>
                      <m:rPr>
                        <m:nor/>
                      </m:rPr>
                      <a:rPr lang="nl-NL" sz="2000" b="0" i="0" dirty="0" smtClean="0">
                        <a:solidFill>
                          <a:schemeClr val="tx1"/>
                        </a:solidFill>
                      </a:rPr>
                      <m:t>gas</m:t>
                    </m:r>
                  </m:oMath>
                </a14:m>
                <a:endParaRPr lang="en-US" sz="2000"/>
              </a:p>
              <a:p>
                <a:pPr lvl="1">
                  <a:lnSpc>
                    <a:spcPct val="120000"/>
                  </a:lnSpc>
                </a:pPr>
                <a14:m>
                  <m:oMath xmlns:m="http://schemas.openxmlformats.org/officeDocument/2006/math">
                    <m:r>
                      <m:rPr>
                        <m:nor/>
                      </m:rPr>
                      <a:rPr lang="el-GR" sz="2000" i="1" dirty="0">
                        <a:latin typeface="Cambria Math" panose="02040503050406030204" pitchFamily="18" charset="0"/>
                        <a:ea typeface="Cambria Math" panose="02040503050406030204" pitchFamily="18" charset="0"/>
                      </a:rPr>
                      <m:t>η</m:t>
                    </m:r>
                    <m:r>
                      <m:rPr>
                        <m:nor/>
                      </m:rPr>
                      <a:rPr lang="nl-NL" sz="2000" i="1" baseline="-50000" dirty="0">
                        <a:latin typeface="Cambria Math" panose="02040503050406030204" pitchFamily="18" charset="0"/>
                        <a:ea typeface="Cambria Math" panose="02040503050406030204" pitchFamily="18" charset="0"/>
                      </a:rPr>
                      <m:t>hs</m:t>
                    </m:r>
                    <m:r>
                      <m:rPr>
                        <m:nor/>
                      </m:rPr>
                      <a:rPr lang="nl-NL" sz="2000" i="1" baseline="-50000" dirty="0">
                        <a:latin typeface="Cambria Math" panose="02040503050406030204" pitchFamily="18" charset="0"/>
                        <a:ea typeface="Cambria Math" panose="02040503050406030204" pitchFamily="18" charset="0"/>
                      </a:rPr>
                      <m:t>;</m:t>
                    </m:r>
                    <m:r>
                      <m:rPr>
                        <m:nor/>
                      </m:rPr>
                      <a:rPr lang="nl-NL" sz="2000" i="1" baseline="-50000" dirty="0">
                        <a:latin typeface="Cambria Math" panose="02040503050406030204" pitchFamily="18" charset="0"/>
                        <a:ea typeface="Cambria Math" panose="02040503050406030204" pitchFamily="18" charset="0"/>
                      </a:rPr>
                      <m:t>CH</m:t>
                    </m:r>
                    <m:r>
                      <m:rPr>
                        <m:nor/>
                      </m:rPr>
                      <a:rPr lang="nl-NL" sz="2000" i="1" baseline="-50000" dirty="0">
                        <a:latin typeface="Cambria Math" panose="02040503050406030204" pitchFamily="18" charset="0"/>
                        <a:ea typeface="Cambria Math" panose="02040503050406030204" pitchFamily="18" charset="0"/>
                      </a:rPr>
                      <m:t> </m:t>
                    </m:r>
                    <m:d>
                      <m:dPr>
                        <m:begChr m:val="["/>
                        <m:endChr m:val="]"/>
                        <m:ctrlPr>
                          <a:rPr lang="nl-NL" sz="2000" i="1" dirty="0">
                            <a:solidFill>
                              <a:schemeClr val="bg1">
                                <a:lumMod val="50000"/>
                              </a:schemeClr>
                            </a:solidFill>
                            <a:latin typeface="Cambria Math" panose="02040503050406030204" pitchFamily="18" charset="0"/>
                            <a:ea typeface="Cambria Math" panose="02040503050406030204" pitchFamily="18" charset="0"/>
                          </a:rPr>
                        </m:ctrlPr>
                      </m:dPr>
                      <m:e>
                        <m:r>
                          <a:rPr lang="nl-NL" sz="2000" i="1" dirty="0">
                            <a:solidFill>
                              <a:schemeClr val="bg1">
                                <a:lumMod val="50000"/>
                              </a:schemeClr>
                            </a:solidFill>
                            <a:latin typeface="Cambria Math" panose="02040503050406030204" pitchFamily="18" charset="0"/>
                            <a:ea typeface="Cambria Math" panose="02040503050406030204" pitchFamily="18" charset="0"/>
                          </a:rPr>
                          <m:t>%</m:t>
                        </m:r>
                      </m:e>
                    </m:d>
                    <m:r>
                      <m:rPr>
                        <m:nor/>
                      </m:rPr>
                      <a:rPr lang="nl-NL" sz="2000" b="0" i="1" dirty="0" smtClean="0">
                        <a:solidFill>
                          <a:schemeClr val="tx1"/>
                        </a:solidFill>
                        <a:latin typeface="Cambria Math" panose="02040503050406030204" pitchFamily="18" charset="0"/>
                      </a:rPr>
                      <m:t> =</m:t>
                    </m:r>
                    <m:f>
                      <m:fPr>
                        <m:ctrlPr>
                          <a:rPr lang="nl-NL" sz="2000" b="0" i="1" dirty="0" smtClean="0">
                            <a:solidFill>
                              <a:schemeClr val="tx1"/>
                            </a:solidFill>
                            <a:latin typeface="Cambria Math" panose="02040503050406030204" pitchFamily="18" charset="0"/>
                          </a:rPr>
                        </m:ctrlPr>
                      </m:fPr>
                      <m:num>
                        <m:sSub>
                          <m:sSubPr>
                            <m:ctrlPr>
                              <a:rPr lang="nl-NL" sz="2000" b="0" i="1" dirty="0" smtClean="0">
                                <a:solidFill>
                                  <a:schemeClr val="tx1"/>
                                </a:solidFill>
                                <a:latin typeface="Cambria Math" panose="02040503050406030204" pitchFamily="18" charset="0"/>
                              </a:rPr>
                            </m:ctrlPr>
                          </m:sSubPr>
                          <m:e>
                            <m:r>
                              <a:rPr lang="nl-NL" sz="2000" b="0" i="1" dirty="0" smtClean="0">
                                <a:solidFill>
                                  <a:schemeClr val="tx1"/>
                                </a:solidFill>
                                <a:latin typeface="Cambria Math" panose="02040503050406030204" pitchFamily="18" charset="0"/>
                              </a:rPr>
                              <m:t>𝑄</m:t>
                            </m:r>
                          </m:e>
                          <m:sub>
                            <m:r>
                              <a:rPr lang="nl-NL" sz="2000" b="0" i="1" dirty="0" smtClean="0">
                                <a:solidFill>
                                  <a:schemeClr val="tx1"/>
                                </a:solidFill>
                                <a:latin typeface="Cambria Math" panose="02040503050406030204" pitchFamily="18" charset="0"/>
                              </a:rPr>
                              <m:t>𝑣𝑜𝑙</m:t>
                            </m:r>
                            <m:r>
                              <a:rPr lang="nl-NL" sz="2000" b="0" i="1" dirty="0" smtClean="0">
                                <a:solidFill>
                                  <a:schemeClr val="tx1"/>
                                </a:solidFill>
                                <a:latin typeface="Cambria Math" panose="02040503050406030204" pitchFamily="18" charset="0"/>
                              </a:rPr>
                              <m:t>;</m:t>
                            </m:r>
                            <m:r>
                              <a:rPr lang="nl-NL" sz="2000" b="0" i="1" dirty="0" smtClean="0">
                                <a:solidFill>
                                  <a:schemeClr val="tx1"/>
                                </a:solidFill>
                                <a:latin typeface="Cambria Math" panose="02040503050406030204" pitchFamily="18" charset="0"/>
                              </a:rPr>
                              <m:t>𝐶𝐻</m:t>
                            </m:r>
                          </m:sub>
                        </m:sSub>
                        <m:r>
                          <a:rPr lang="nl-NL" sz="2000" b="0" i="1" dirty="0" smtClean="0">
                            <a:latin typeface="Cambria Math" panose="02040503050406030204" pitchFamily="18" charset="0"/>
                            <a:ea typeface="Cambria Math" panose="02040503050406030204" pitchFamily="18" charset="0"/>
                          </a:rPr>
                          <m:t> </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num>
                      <m:den>
                        <m:r>
                          <a:rPr lang="nl-NL" sz="2000" i="1" dirty="0">
                            <a:latin typeface="Cambria Math" panose="02040503050406030204" pitchFamily="18" charset="0"/>
                          </a:rPr>
                          <m:t>h</m:t>
                        </m:r>
                        <m:r>
                          <a:rPr lang="nl-NL" sz="2000" i="1" baseline="-25000" dirty="0">
                            <a:latin typeface="Cambria Math" panose="02040503050406030204" pitchFamily="18" charset="0"/>
                          </a:rPr>
                          <m:t>𝑠𝑢𝑝</m:t>
                        </m:r>
                        <m:r>
                          <a:rPr lang="nl-NL" sz="2000" i="1" dirty="0">
                            <a:latin typeface="Cambria Math" panose="02040503050406030204" pitchFamily="18" charset="0"/>
                          </a:rPr>
                          <m:t> </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den>
                    </m:f>
                    <m:r>
                      <m:rPr>
                        <m:nor/>
                      </m:rPr>
                      <a:rPr lang="nl-NL" sz="2000" b="0" i="0" dirty="0" smtClean="0">
                        <a:solidFill>
                          <a:schemeClr val="tx1"/>
                        </a:solidFill>
                      </a:rPr>
                      <m:t>, </m:t>
                    </m:r>
                    <m:r>
                      <m:rPr>
                        <m:nor/>
                      </m:rPr>
                      <a:rPr lang="nl-NL" sz="2000" b="0" i="0" dirty="0" smtClean="0">
                        <a:solidFill>
                          <a:schemeClr val="tx1"/>
                        </a:solidFill>
                      </a:rPr>
                      <m:t>the</m:t>
                    </m:r>
                    <m:r>
                      <m:rPr>
                        <m:nor/>
                      </m:rPr>
                      <a:rPr lang="nl-NL" sz="2000" b="0" i="0" dirty="0" smtClean="0">
                        <a:solidFill>
                          <a:schemeClr val="tx1"/>
                        </a:solidFill>
                      </a:rPr>
                      <m:t> </m:t>
                    </m:r>
                    <m:r>
                      <m:rPr>
                        <m:nor/>
                      </m:rPr>
                      <a:rPr lang="nl-NL" sz="2000" b="0" i="0" dirty="0" smtClean="0">
                        <a:solidFill>
                          <a:schemeClr val="tx1"/>
                        </a:solidFill>
                      </a:rPr>
                      <m:t>superior</m:t>
                    </m:r>
                    <m:r>
                      <m:rPr>
                        <m:nor/>
                      </m:rPr>
                      <a:rPr lang="nl-NL" sz="2000" b="0" i="0" dirty="0" smtClean="0">
                        <a:solidFill>
                          <a:schemeClr val="tx1"/>
                        </a:solidFill>
                      </a:rPr>
                      <m:t> </m:t>
                    </m:r>
                    <m:r>
                      <m:rPr>
                        <m:nor/>
                      </m:rPr>
                      <a:rPr lang="nl-NL" sz="2000" b="0" i="0" dirty="0" smtClean="0">
                        <a:solidFill>
                          <a:schemeClr val="tx1"/>
                        </a:solidFill>
                      </a:rPr>
                      <m:t>heating</m:t>
                    </m:r>
                    <m:r>
                      <m:rPr>
                        <m:nor/>
                      </m:rPr>
                      <a:rPr lang="nl-NL" sz="2000" b="0" i="0" dirty="0" smtClean="0">
                        <a:solidFill>
                          <a:schemeClr val="tx1"/>
                        </a:solidFill>
                      </a:rPr>
                      <m:t> </m:t>
                    </m:r>
                    <m:r>
                      <m:rPr>
                        <m:nor/>
                      </m:rPr>
                      <a:rPr lang="nl-NL" sz="2000" b="0" i="0" dirty="0" smtClean="0">
                        <a:solidFill>
                          <a:schemeClr val="tx1"/>
                        </a:solidFill>
                      </a:rPr>
                      <m:t>efficiency</m:t>
                    </m:r>
                    <m:r>
                      <m:rPr>
                        <m:nor/>
                      </m:rPr>
                      <a:rPr lang="en-US" sz="2000" dirty="0"/>
                      <m:t>of</m:t>
                    </m:r>
                    <m:r>
                      <m:rPr>
                        <m:nor/>
                      </m:rPr>
                      <a:rPr lang="en-US" sz="2000" dirty="0"/>
                      <m:t> </m:t>
                    </m:r>
                    <m:r>
                      <m:rPr>
                        <m:nor/>
                      </m:rPr>
                      <a:rPr lang="en-US" sz="2000" dirty="0"/>
                      <m:t>the</m:t>
                    </m:r>
                    <m:r>
                      <m:rPr>
                        <m:nor/>
                      </m:rPr>
                      <a:rPr lang="en-US" sz="2000" dirty="0"/>
                      <m:t> </m:t>
                    </m:r>
                    <m:r>
                      <m:rPr>
                        <m:nor/>
                      </m:rPr>
                      <a:rPr lang="en-US" sz="2000" dirty="0"/>
                      <m:t>boiler</m:t>
                    </m:r>
                    <m:r>
                      <m:rPr>
                        <m:nor/>
                      </m:rPr>
                      <a:rPr lang="en-US" sz="2000" dirty="0"/>
                      <m:t> </m:t>
                    </m:r>
                    <m:r>
                      <m:rPr>
                        <m:nor/>
                      </m:rPr>
                      <a:rPr lang="en-US" sz="2000" dirty="0"/>
                      <m:t>when</m:t>
                    </m:r>
                    <m:r>
                      <m:rPr>
                        <m:nor/>
                      </m:rPr>
                      <a:rPr lang="nl-NL" sz="2000" b="0" i="0" dirty="0" smtClean="0"/>
                      <m:t> </m:t>
                    </m:r>
                    <m:r>
                      <m:rPr>
                        <m:nor/>
                      </m:rPr>
                      <a:rPr lang="nl-NL" sz="2000" b="0" i="0" dirty="0" smtClean="0">
                        <a:solidFill>
                          <a:schemeClr val="tx1"/>
                        </a:solidFill>
                      </a:rPr>
                      <m:t>heating</m:t>
                    </m:r>
                    <m:r>
                      <m:rPr>
                        <m:nor/>
                      </m:rPr>
                      <a:rPr lang="nl-NL" sz="2000" b="0" i="0" dirty="0" smtClean="0">
                        <a:solidFill>
                          <a:schemeClr val="tx1"/>
                        </a:solidFill>
                      </a:rPr>
                      <m:t> </m:t>
                    </m:r>
                    <m:r>
                      <m:rPr>
                        <m:nor/>
                      </m:rPr>
                      <a:rPr lang="nl-NL" sz="2000" b="0" i="0" dirty="0" smtClean="0">
                        <a:solidFill>
                          <a:schemeClr val="tx1"/>
                        </a:solidFill>
                      </a:rPr>
                      <m:t>the</m:t>
                    </m:r>
                    <m:r>
                      <m:rPr>
                        <m:nor/>
                      </m:rPr>
                      <a:rPr lang="nl-NL" sz="2000" b="0" i="0" dirty="0" smtClean="0">
                        <a:solidFill>
                          <a:schemeClr val="tx1"/>
                        </a:solidFill>
                      </a:rPr>
                      <m:t> </m:t>
                    </m:r>
                    <m:r>
                      <m:rPr>
                        <m:nor/>
                      </m:rPr>
                      <a:rPr lang="nl-NL" sz="2000" b="0" i="0" dirty="0" smtClean="0">
                        <a:solidFill>
                          <a:schemeClr val="tx1"/>
                        </a:solidFill>
                      </a:rPr>
                      <m:t>home</m:t>
                    </m:r>
                    <m:r>
                      <m:rPr>
                        <m:nor/>
                      </m:rPr>
                      <a:rPr lang="nl-NL" sz="2000" b="0" i="0" dirty="0" smtClean="0">
                        <a:solidFill>
                          <a:schemeClr val="tx1"/>
                        </a:solidFill>
                      </a:rPr>
                      <m:t> </m:t>
                    </m:r>
                    <m:r>
                      <m:rPr>
                        <m:nor/>
                      </m:rPr>
                      <a:rPr lang="nl-NL" sz="2000" b="0" i="0" dirty="0" smtClean="0">
                        <a:solidFill>
                          <a:schemeClr val="tx1"/>
                        </a:solidFill>
                      </a:rPr>
                      <m:t>using</m:t>
                    </m:r>
                    <m:r>
                      <m:rPr>
                        <m:nor/>
                      </m:rPr>
                      <a:rPr lang="nl-NL" sz="2000" b="0" i="0" dirty="0" smtClean="0">
                        <a:solidFill>
                          <a:schemeClr val="tx1"/>
                        </a:solidFill>
                      </a:rPr>
                      <m:t> </m:t>
                    </m:r>
                    <m:r>
                      <m:rPr>
                        <m:nor/>
                      </m:rPr>
                      <a:rPr lang="nl-NL" sz="2000" b="0" i="0" dirty="0" smtClean="0">
                        <a:solidFill>
                          <a:schemeClr val="tx1"/>
                        </a:solidFill>
                      </a:rPr>
                      <m:t>gas</m:t>
                    </m:r>
                  </m:oMath>
                </a14:m>
                <a:endParaRPr lang="en-US" sz="2000"/>
              </a:p>
              <a:p>
                <a:pPr lvl="1">
                  <a:lnSpc>
                    <a:spcPct val="120000"/>
                  </a:lnSpc>
                </a:pPr>
                <a14:m>
                  <m:oMath xmlns:m="http://schemas.openxmlformats.org/officeDocument/2006/math">
                    <m:r>
                      <a:rPr lang="nl-NL" sz="2000" b="0" i="1" dirty="0" smtClean="0">
                        <a:latin typeface="Cambria Math" panose="02040503050406030204" pitchFamily="18" charset="0"/>
                      </a:rPr>
                      <m:t>h</m:t>
                    </m:r>
                    <m:r>
                      <a:rPr lang="nl-NL" sz="2000" b="0" i="1" baseline="-25000" dirty="0" smtClean="0">
                        <a:latin typeface="Cambria Math" panose="02040503050406030204" pitchFamily="18" charset="0"/>
                      </a:rPr>
                      <m:t>𝑖𝑛𝑓</m:t>
                    </m:r>
                    <m:r>
                      <a:rPr lang="nl-NL" sz="2000" i="1" dirty="0">
                        <a:latin typeface="Cambria Math" panose="02040503050406030204" pitchFamily="18" charset="0"/>
                      </a:rPr>
                      <m:t> </m:t>
                    </m:r>
                    <m:r>
                      <a:rPr lang="nl-NL" sz="2000" dirty="0" smtClean="0">
                        <a:solidFill>
                          <a:schemeClr val="bg1">
                            <a:lumMod val="50000"/>
                          </a:schemeClr>
                        </a:solidFill>
                        <a:latin typeface="Cambria Math" panose="02040503050406030204" pitchFamily="18" charset="0"/>
                      </a:rPr>
                      <m:t>[</m:t>
                    </m:r>
                    <m:r>
                      <a:rPr lang="nl-NL" sz="2000" dirty="0" smtClean="0">
                        <a:solidFill>
                          <a:schemeClr val="bg1">
                            <a:lumMod val="50000"/>
                          </a:schemeClr>
                        </a:solidFill>
                        <a:latin typeface="Cambria Math" panose="02040503050406030204" pitchFamily="18" charset="0"/>
                      </a:rPr>
                      <m:t>𝐽</m:t>
                    </m:r>
                    <m:r>
                      <a:rPr lang="nl-NL" sz="2000" dirty="0" smtClean="0">
                        <a:solidFill>
                          <a:schemeClr val="bg1">
                            <a:lumMod val="50000"/>
                          </a:schemeClr>
                        </a:solidFill>
                        <a:latin typeface="Cambria Math" panose="02040503050406030204" pitchFamily="18" charset="0"/>
                      </a:rPr>
                      <m:t>/</m:t>
                    </m:r>
                    <m:r>
                      <a:rPr lang="nl-NL" sz="2000" dirty="0" smtClean="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dirty="0"/>
                      <m:t> = 31.650.000 </m:t>
                    </m:r>
                    <m:r>
                      <m:rPr>
                        <m:nor/>
                      </m:rPr>
                      <a:rPr lang="nl-NL" sz="2000" dirty="0" smtClean="0">
                        <a:solidFill>
                          <a:schemeClr val="bg1">
                            <a:lumMod val="50000"/>
                          </a:schemeClr>
                        </a:solidFill>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dirty="0"/>
                      <m:t>, </m:t>
                    </m:r>
                    <m:r>
                      <m:rPr>
                        <m:nor/>
                      </m:rPr>
                      <a:rPr lang="nl-NL" sz="2000" dirty="0"/>
                      <m:t>the</m:t>
                    </m:r>
                    <m:r>
                      <m:rPr>
                        <m:nor/>
                      </m:rPr>
                      <a:rPr lang="nl-NL" sz="2000" dirty="0"/>
                      <m:t> </m:t>
                    </m:r>
                    <m:r>
                      <m:rPr>
                        <m:nor/>
                      </m:rPr>
                      <a:rPr lang="nl-NL" sz="2000" b="0" i="0" dirty="0" smtClean="0"/>
                      <m:t>inferior</m:t>
                    </m:r>
                    <m:r>
                      <m:rPr>
                        <m:nor/>
                      </m:rPr>
                      <a:rPr lang="nl-NL" sz="2000" dirty="0"/>
                      <m:t> </m:t>
                    </m:r>
                    <m:r>
                      <m:rPr>
                        <m:nor/>
                      </m:rPr>
                      <a:rPr lang="nl-NL" sz="2000" b="0" i="0" dirty="0" smtClean="0"/>
                      <m:t>calorific</m:t>
                    </m:r>
                    <m:r>
                      <m:rPr>
                        <m:nor/>
                      </m:rPr>
                      <a:rPr lang="nl-NL" sz="2000" b="0" i="0" dirty="0" smtClean="0"/>
                      <m:t> </m:t>
                    </m:r>
                    <m:r>
                      <m:rPr>
                        <m:nor/>
                      </m:rPr>
                      <a:rPr lang="nl-NL" sz="2000" dirty="0"/>
                      <m:t>value</m:t>
                    </m:r>
                    <m:r>
                      <m:rPr>
                        <m:nor/>
                      </m:rPr>
                      <a:rPr lang="nl-NL" sz="2000" dirty="0"/>
                      <m:t> </m:t>
                    </m:r>
                    <m:r>
                      <m:rPr>
                        <m:nor/>
                      </m:rPr>
                      <a:rPr lang="nl-NL" sz="2000" dirty="0"/>
                      <m:t>of</m:t>
                    </m:r>
                    <m:r>
                      <m:rPr>
                        <m:nor/>
                      </m:rPr>
                      <a:rPr lang="nl-NL" sz="2000" dirty="0"/>
                      <m:t> </m:t>
                    </m:r>
                    <m:r>
                      <m:rPr>
                        <m:nor/>
                      </m:rPr>
                      <a:rPr lang="nl-NL" sz="2000" dirty="0"/>
                      <m:t>natural</m:t>
                    </m:r>
                    <m:r>
                      <m:rPr>
                        <m:nor/>
                      </m:rPr>
                      <a:rPr lang="nl-NL" sz="2000" dirty="0"/>
                      <m:t> </m:t>
                    </m:r>
                    <m:r>
                      <m:rPr>
                        <m:nor/>
                      </m:rPr>
                      <a:rPr lang="nl-NL" sz="2000" dirty="0"/>
                      <m:t>gas</m:t>
                    </m:r>
                    <m:r>
                      <m:rPr>
                        <m:nor/>
                      </m:rPr>
                      <a:rPr lang="nl-NL" sz="2000" dirty="0"/>
                      <m:t> </m:t>
                    </m:r>
                    <m:r>
                      <m:rPr>
                        <m:nor/>
                      </m:rPr>
                      <a:rPr lang="nl-NL" sz="2000" dirty="0"/>
                      <m:t>from</m:t>
                    </m:r>
                    <m:r>
                      <m:rPr>
                        <m:nor/>
                      </m:rPr>
                      <a:rPr lang="nl-NL" sz="2000" dirty="0"/>
                      <m:t> </m:t>
                    </m:r>
                    <m:r>
                      <m:rPr>
                        <m:nor/>
                      </m:rPr>
                      <a:rPr lang="nl-NL" sz="2000" dirty="0"/>
                      <m:t>the</m:t>
                    </m:r>
                    <m:r>
                      <m:rPr>
                        <m:nor/>
                      </m:rPr>
                      <a:rPr lang="nl-NL" sz="2000" dirty="0"/>
                      <m:t> </m:t>
                    </m:r>
                    <m:r>
                      <m:rPr>
                        <m:nor/>
                      </m:rPr>
                      <a:rPr lang="nl-NL" sz="2000" dirty="0"/>
                      <m:t>Groningen</m:t>
                    </m:r>
                    <m:r>
                      <m:rPr>
                        <m:nor/>
                      </m:rPr>
                      <a:rPr lang="nl-NL" sz="2000" dirty="0"/>
                      <m:t> </m:t>
                    </m:r>
                    <m:r>
                      <m:rPr>
                        <m:nor/>
                      </m:rPr>
                      <a:rPr lang="nl-NL" sz="2000" dirty="0"/>
                      <m:t>fiel</m:t>
                    </m:r>
                  </m:oMath>
                </a14:m>
                <a:r>
                  <a:rPr lang="en-US" sz="2000"/>
                  <a:t>d</a:t>
                </a:r>
              </a:p>
              <a:p>
                <a:pPr lvl="1">
                  <a:lnSpc>
                    <a:spcPct val="120000"/>
                  </a:lnSpc>
                </a:pPr>
                <a14:m>
                  <m:oMath xmlns:m="http://schemas.openxmlformats.org/officeDocument/2006/math">
                    <m:r>
                      <a:rPr lang="nl-NL" sz="2000" i="1" dirty="0" smtClean="0">
                        <a:latin typeface="Cambria Math" panose="02040503050406030204" pitchFamily="18" charset="0"/>
                      </a:rPr>
                      <m:t>h</m:t>
                    </m:r>
                    <m:r>
                      <a:rPr lang="nl-NL" sz="2000" i="1" baseline="-25000" dirty="0">
                        <a:latin typeface="Cambria Math" panose="02040503050406030204" pitchFamily="18" charset="0"/>
                      </a:rPr>
                      <m:t>𝑠𝑢𝑝</m:t>
                    </m:r>
                    <m:r>
                      <a:rPr lang="nl-NL" sz="2000" dirty="0">
                        <a:latin typeface="Cambria Math" panose="02040503050406030204" pitchFamily="18" charset="0"/>
                      </a:rPr>
                      <m:t> </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dirty="0"/>
                      <m:t> = 35.170.000 </m:t>
                    </m:r>
                    <m:r>
                      <m:rPr>
                        <m:nor/>
                      </m:rPr>
                      <a:rPr lang="nl-NL" sz="2000" dirty="0">
                        <a:solidFill>
                          <a:schemeClr val="bg1">
                            <a:lumMod val="50000"/>
                          </a:schemeClr>
                        </a:solidFill>
                      </a:rPr>
                      <m:t>[</m:t>
                    </m:r>
                    <m:r>
                      <a:rPr lang="nl-NL" sz="2000" dirty="0">
                        <a:solidFill>
                          <a:schemeClr val="bg1">
                            <a:lumMod val="50000"/>
                          </a:schemeClr>
                        </a:solidFill>
                        <a:latin typeface="Cambria Math" panose="02040503050406030204" pitchFamily="18" charset="0"/>
                      </a:rPr>
                      <m:t>𝐽</m:t>
                    </m:r>
                    <m:r>
                      <a:rPr lang="nl-NL" sz="2000" dirty="0">
                        <a:solidFill>
                          <a:schemeClr val="bg1">
                            <a:lumMod val="50000"/>
                          </a:schemeClr>
                        </a:solidFill>
                        <a:latin typeface="Cambria Math" panose="02040503050406030204" pitchFamily="18" charset="0"/>
                      </a:rPr>
                      <m:t>/</m:t>
                    </m:r>
                    <m:r>
                      <a:rPr lang="nl-NL" sz="2000" dirty="0">
                        <a:solidFill>
                          <a:schemeClr val="bg1">
                            <a:lumMod val="50000"/>
                          </a:schemeClr>
                        </a:solidFill>
                        <a:latin typeface="Cambria Math" panose="02040503050406030204" pitchFamily="18" charset="0"/>
                      </a:rPr>
                      <m:t>𝑁𝑚</m:t>
                    </m:r>
                    <m:r>
                      <a:rPr lang="nl-NL" sz="2000" baseline="30000" dirty="0">
                        <a:solidFill>
                          <a:schemeClr val="bg1">
                            <a:lumMod val="50000"/>
                          </a:schemeClr>
                        </a:solidFill>
                        <a:latin typeface="Cambria Math" panose="02040503050406030204" pitchFamily="18" charset="0"/>
                      </a:rPr>
                      <m:t>3</m:t>
                    </m:r>
                    <m:r>
                      <a:rPr lang="nl-NL" sz="2000" dirty="0">
                        <a:solidFill>
                          <a:schemeClr val="bg1">
                            <a:lumMod val="50000"/>
                          </a:schemeClr>
                        </a:solidFill>
                        <a:latin typeface="Cambria Math" panose="02040503050406030204" pitchFamily="18" charset="0"/>
                      </a:rPr>
                      <m:t>]</m:t>
                    </m:r>
                    <m:r>
                      <m:rPr>
                        <m:nor/>
                      </m:rPr>
                      <a:rPr lang="nl-NL" sz="2000" dirty="0"/>
                      <m:t>, </m:t>
                    </m:r>
                    <m:r>
                      <m:rPr>
                        <m:nor/>
                      </m:rPr>
                      <a:rPr lang="nl-NL" sz="2000" dirty="0"/>
                      <m:t>the</m:t>
                    </m:r>
                    <m:r>
                      <m:rPr>
                        <m:nor/>
                      </m:rPr>
                      <a:rPr lang="nl-NL" sz="2000" dirty="0"/>
                      <m:t> </m:t>
                    </m:r>
                    <m:r>
                      <m:rPr>
                        <m:nor/>
                      </m:rPr>
                      <a:rPr lang="nl-NL" sz="2000" dirty="0"/>
                      <m:t>superior</m:t>
                    </m:r>
                    <m:r>
                      <m:rPr>
                        <m:nor/>
                      </m:rPr>
                      <a:rPr lang="nl-NL" sz="2000" dirty="0"/>
                      <m:t> </m:t>
                    </m:r>
                    <m:r>
                      <m:rPr>
                        <m:nor/>
                      </m:rPr>
                      <a:rPr lang="nl-NL" sz="2000" dirty="0"/>
                      <m:t>calorific</m:t>
                    </m:r>
                    <m:r>
                      <m:rPr>
                        <m:nor/>
                      </m:rPr>
                      <a:rPr lang="nl-NL" sz="2000" dirty="0"/>
                      <m:t> </m:t>
                    </m:r>
                    <m:r>
                      <m:rPr>
                        <m:nor/>
                      </m:rPr>
                      <a:rPr lang="nl-NL" sz="2000" dirty="0"/>
                      <m:t>value</m:t>
                    </m:r>
                    <m:r>
                      <m:rPr>
                        <m:nor/>
                      </m:rPr>
                      <a:rPr lang="nl-NL" sz="2000" dirty="0"/>
                      <m:t> </m:t>
                    </m:r>
                    <m:r>
                      <m:rPr>
                        <m:nor/>
                      </m:rPr>
                      <a:rPr lang="nl-NL" sz="2000" dirty="0"/>
                      <m:t>of</m:t>
                    </m:r>
                    <m:r>
                      <m:rPr>
                        <m:nor/>
                      </m:rPr>
                      <a:rPr lang="nl-NL" sz="2000" dirty="0"/>
                      <m:t> </m:t>
                    </m:r>
                    <m:r>
                      <m:rPr>
                        <m:nor/>
                      </m:rPr>
                      <a:rPr lang="nl-NL" sz="2000" dirty="0"/>
                      <m:t>natural</m:t>
                    </m:r>
                    <m:r>
                      <m:rPr>
                        <m:nor/>
                      </m:rPr>
                      <a:rPr lang="nl-NL" sz="2000" dirty="0"/>
                      <m:t> </m:t>
                    </m:r>
                    <m:r>
                      <m:rPr>
                        <m:nor/>
                      </m:rPr>
                      <a:rPr lang="nl-NL" sz="2000" dirty="0"/>
                      <m:t>gas</m:t>
                    </m:r>
                    <m:r>
                      <m:rPr>
                        <m:nor/>
                      </m:rPr>
                      <a:rPr lang="nl-NL" sz="2000" dirty="0"/>
                      <m:t> </m:t>
                    </m:r>
                    <m:r>
                      <m:rPr>
                        <m:nor/>
                      </m:rPr>
                      <a:rPr lang="nl-NL" sz="2000" dirty="0"/>
                      <m:t>from</m:t>
                    </m:r>
                    <m:r>
                      <m:rPr>
                        <m:nor/>
                      </m:rPr>
                      <a:rPr lang="nl-NL" sz="2000" dirty="0"/>
                      <m:t> </m:t>
                    </m:r>
                    <m:r>
                      <m:rPr>
                        <m:nor/>
                      </m:rPr>
                      <a:rPr lang="nl-NL" sz="2000" dirty="0"/>
                      <m:t>the</m:t>
                    </m:r>
                    <m:r>
                      <m:rPr>
                        <m:nor/>
                      </m:rPr>
                      <a:rPr lang="nl-NL" sz="2000" dirty="0"/>
                      <m:t> </m:t>
                    </m:r>
                    <m:r>
                      <m:rPr>
                        <m:nor/>
                      </m:rPr>
                      <a:rPr lang="nl-NL" sz="2000" dirty="0"/>
                      <m:t>Groningen</m:t>
                    </m:r>
                    <m:r>
                      <m:rPr>
                        <m:nor/>
                      </m:rPr>
                      <a:rPr lang="nl-NL" sz="2000" dirty="0"/>
                      <m:t> </m:t>
                    </m:r>
                    <m:r>
                      <m:rPr>
                        <m:nor/>
                      </m:rPr>
                      <a:rPr lang="nl-NL" sz="2000" dirty="0"/>
                      <m:t>field</m:t>
                    </m:r>
                  </m:oMath>
                </a14:m>
                <a:endParaRPr lang="en-US" sz="2000"/>
              </a:p>
            </p:txBody>
          </p:sp>
        </mc:Choice>
        <mc:Fallback xmlns="">
          <p:sp>
            <p:nvSpPr>
              <p:cNvPr id="2" name="Content Placeholder 1">
                <a:extLst>
                  <a:ext uri="{FF2B5EF4-FFF2-40B4-BE49-F238E27FC236}">
                    <a16:creationId xmlns:a16="http://schemas.microsoft.com/office/drawing/2014/main" id="{556F5D88-8795-4F92-97A7-953A7BA5704A}"/>
                  </a:ext>
                </a:extLst>
              </p:cNvPr>
              <p:cNvSpPr>
                <a:spLocks noGrp="1" noRot="1" noChangeAspect="1" noMove="1" noResize="1" noEditPoints="1" noAdjustHandles="1" noChangeArrowheads="1" noChangeShapeType="1" noTextEdit="1"/>
              </p:cNvSpPr>
              <p:nvPr>
                <p:ph idx="1"/>
              </p:nvPr>
            </p:nvSpPr>
            <p:spPr>
              <a:xfrm>
                <a:off x="1245714" y="5613990"/>
                <a:ext cx="21008156" cy="7187610"/>
              </a:xfrm>
              <a:blipFill>
                <a:blip r:embed="rId6"/>
                <a:stretch>
                  <a:fillRect l="-319" t="-50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5E0BCD92-190A-4632-A797-E5EE903A3901}"/>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2F3B0F98-D9F5-4F55-8B17-77C7D704AA6A}"/>
              </a:ext>
            </a:extLst>
          </p:cNvPr>
          <p:cNvSpPr>
            <a:spLocks noGrp="1"/>
          </p:cNvSpPr>
          <p:nvPr>
            <p:ph type="title"/>
          </p:nvPr>
        </p:nvSpPr>
        <p:spPr/>
        <p:txBody>
          <a:bodyPr>
            <a:noAutofit/>
          </a:bodyPr>
          <a:lstStyle/>
          <a:p>
            <a:r>
              <a:rPr lang="nl-NL" sz="6000"/>
              <a:t>2. </a:t>
            </a:r>
            <a:r>
              <a:rPr lang="nl-NL" sz="6000" err="1"/>
              <a:t>Calculate</a:t>
            </a:r>
            <a:r>
              <a:rPr lang="nl-NL" sz="6000"/>
              <a:t> </a:t>
            </a:r>
            <a:r>
              <a:rPr lang="nl-NL" sz="6000" err="1"/>
              <a:t>the</a:t>
            </a:r>
            <a:r>
              <a:rPr lang="nl-NL" sz="6000"/>
              <a:t> </a:t>
            </a:r>
            <a:r>
              <a:rPr lang="nl-NL" sz="6000" err="1"/>
              <a:t>volumetric</a:t>
            </a:r>
            <a:r>
              <a:rPr lang="nl-NL" sz="6000"/>
              <a:t> boiler efficiency </a:t>
            </a:r>
            <a:r>
              <a:rPr lang="nl-NL" sz="6000" u="none" strike="noStrike" err="1">
                <a:solidFill>
                  <a:srgbClr val="B1D249"/>
                </a:solidFill>
                <a:effectLst/>
                <a:latin typeface="Roboto" panose="020B0604020202020204" charset="0"/>
                <a:ea typeface="Roboto" panose="020B0604020202020204" charset="0"/>
              </a:rPr>
              <a:t>Q</a:t>
            </a:r>
            <a:r>
              <a:rPr lang="nl-NL" sz="6000" baseline="-25000" err="1">
                <a:solidFill>
                  <a:srgbClr val="B1D249"/>
                </a:solidFill>
              </a:rPr>
              <a:t>vol;CH</a:t>
            </a:r>
            <a:r>
              <a:rPr lang="nl-NL" sz="6000" baseline="-25000">
                <a:solidFill>
                  <a:srgbClr val="B1D249"/>
                </a:solidFill>
              </a:rPr>
              <a:t> </a:t>
            </a:r>
            <a:r>
              <a:rPr lang="nl-NL" sz="6000">
                <a:solidFill>
                  <a:schemeClr val="bg1">
                    <a:lumMod val="50000"/>
                  </a:schemeClr>
                </a:solidFill>
              </a:rPr>
              <a:t>[J/Nm</a:t>
            </a:r>
            <a:r>
              <a:rPr lang="nl-NL" sz="6000" baseline="30000">
                <a:solidFill>
                  <a:schemeClr val="bg1">
                    <a:lumMod val="50000"/>
                  </a:schemeClr>
                </a:solidFill>
              </a:rPr>
              <a:t>3</a:t>
            </a:r>
            <a:r>
              <a:rPr lang="nl-NL" sz="6000">
                <a:solidFill>
                  <a:schemeClr val="bg1">
                    <a:lumMod val="50000"/>
                  </a:schemeClr>
                </a:solidFill>
              </a:rPr>
              <a:t>]</a:t>
            </a:r>
            <a:r>
              <a:rPr lang="nl-NL" sz="6000">
                <a:solidFill>
                  <a:srgbClr val="B1D249"/>
                </a:solidFill>
              </a:rPr>
              <a:t> </a:t>
            </a:r>
            <a:r>
              <a:rPr lang="nl-NL" sz="6000" err="1"/>
              <a:t>based</a:t>
            </a:r>
            <a:r>
              <a:rPr lang="nl-NL" sz="6000"/>
              <a:t> on </a:t>
            </a:r>
            <a:r>
              <a:rPr lang="nl-NL" sz="6000" err="1">
                <a:solidFill>
                  <a:schemeClr val="accent5"/>
                </a:solidFill>
              </a:rPr>
              <a:t>T</a:t>
            </a:r>
            <a:r>
              <a:rPr lang="nl-NL" sz="6000" baseline="-25000" err="1">
                <a:solidFill>
                  <a:schemeClr val="accent5"/>
                </a:solidFill>
              </a:rPr>
              <a:t>ret</a:t>
            </a:r>
            <a:r>
              <a:rPr lang="nl-NL" sz="6000"/>
              <a:t> </a:t>
            </a:r>
            <a:r>
              <a:rPr lang="nl-NL" sz="6000" err="1"/>
              <a:t>and</a:t>
            </a:r>
            <a:r>
              <a:rPr lang="nl-NL" sz="6000"/>
              <a:t> </a:t>
            </a:r>
            <a:r>
              <a:rPr lang="nl-NL" sz="6000" err="1"/>
              <a:t>generic</a:t>
            </a:r>
            <a:r>
              <a:rPr lang="nl-NL" sz="6000"/>
              <a:t> efficiency </a:t>
            </a:r>
            <a:r>
              <a:rPr lang="nl-NL" sz="6000" err="1"/>
              <a:t>lookup</a:t>
            </a:r>
            <a:r>
              <a:rPr lang="nl-NL" sz="6000"/>
              <a:t> </a:t>
            </a:r>
            <a:r>
              <a:rPr lang="nl-NL" sz="6000" err="1"/>
              <a:t>table</a:t>
            </a:r>
            <a:endParaRPr lang="nl-NL" sz="6000"/>
          </a:p>
        </p:txBody>
      </p:sp>
    </p:spTree>
    <p:extLst>
      <p:ext uri="{BB962C8B-B14F-4D97-AF65-F5344CB8AC3E}">
        <p14:creationId xmlns:p14="http://schemas.microsoft.com/office/powerpoint/2010/main" val="313442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34B3C6E-CD7E-4112-ADF8-0FC527D03D32}"/>
                  </a:ext>
                </a:extLst>
              </p:cNvPr>
              <p:cNvSpPr>
                <a:spLocks noGrp="1"/>
              </p:cNvSpPr>
              <p:nvPr>
                <p:ph idx="1"/>
              </p:nvPr>
            </p:nvSpPr>
            <p:spPr>
              <a:xfrm>
                <a:off x="1040675" y="4064577"/>
                <a:ext cx="21008156" cy="7334275"/>
              </a:xfrm>
            </p:spPr>
            <p:txBody>
              <a:bodyPr>
                <a:normAutofit fontScale="47500" lnSpcReduction="20000"/>
              </a:bodyPr>
              <a:lstStyle/>
              <a:p>
                <a:pPr>
                  <a:lnSpc>
                    <a:spcPct val="120000"/>
                  </a:lnSpc>
                </a:pPr>
                <a:r>
                  <a:rPr lang="nl-NL"/>
                  <a:t>Data </a:t>
                </a:r>
                <a:r>
                  <a:rPr lang="nl-NL" err="1"/>
                  <a:t>needed</a:t>
                </a:r>
                <a:r>
                  <a:rPr lang="nl-NL"/>
                  <a:t>: </a:t>
                </a:r>
              </a:p>
              <a:p>
                <a:pPr lvl="1">
                  <a:lnSpc>
                    <a:spcPct val="120000"/>
                  </a:lnSpc>
                </a:pPr>
                <a:r>
                  <a:rPr lang="nl-NL">
                    <a:solidFill>
                      <a:schemeClr val="accent5"/>
                    </a:solidFill>
                  </a:rPr>
                  <a:t>(6), </a:t>
                </a:r>
                <a:r>
                  <a:rPr lang="nl-NL" err="1">
                    <a:solidFill>
                      <a:schemeClr val="accent5"/>
                    </a:solidFill>
                  </a:rPr>
                  <a:t>measured</a:t>
                </a:r>
                <a:r>
                  <a:rPr lang="nl-NL">
                    <a:solidFill>
                      <a:schemeClr val="accent5"/>
                    </a:solidFill>
                  </a:rPr>
                  <a:t> via </a:t>
                </a:r>
                <a:r>
                  <a:rPr lang="nl-NL" err="1">
                    <a:solidFill>
                      <a:schemeClr val="accent5"/>
                    </a:solidFill>
                  </a:rPr>
                  <a:t>an</a:t>
                </a:r>
                <a:r>
                  <a:rPr lang="nl-NL">
                    <a:solidFill>
                      <a:schemeClr val="accent5"/>
                    </a:solidFill>
                  </a:rPr>
                  <a:t> indoor </a:t>
                </a:r>
                <a:r>
                  <a:rPr lang="nl-NL" err="1">
                    <a:solidFill>
                      <a:schemeClr val="accent5"/>
                    </a:solidFill>
                  </a:rPr>
                  <a:t>temperature</a:t>
                </a:r>
                <a:r>
                  <a:rPr lang="nl-NL">
                    <a:solidFill>
                      <a:schemeClr val="accent5"/>
                    </a:solidFill>
                  </a:rPr>
                  <a:t> sensor</a:t>
                </a:r>
              </a:p>
              <a:p>
                <a:pPr lvl="1">
                  <a:lnSpc>
                    <a:spcPct val="120000"/>
                  </a:lnSpc>
                </a:pPr>
                <a:r>
                  <a:rPr lang="nl-NL" sz="4800">
                    <a:solidFill>
                      <a:srgbClr val="B1D249"/>
                    </a:solidFill>
                    <a:ea typeface="Cambria Math" panose="02040503050406030204" pitchFamily="18" charset="0"/>
                  </a:rPr>
                  <a:t>(15</a:t>
                </a:r>
                <a:r>
                  <a:rPr lang="nl-NL">
                    <a:solidFill>
                      <a:srgbClr val="B1D249"/>
                    </a:solidFill>
                    <a:ea typeface="Cambria Math" panose="02040503050406030204" pitchFamily="18" charset="0"/>
                  </a:rPr>
                  <a:t>)</a:t>
                </a:r>
                <a:r>
                  <a:rPr lang="nl-NL" sz="4800">
                    <a:solidFill>
                      <a:srgbClr val="B1D249"/>
                    </a:solidFill>
                    <a:ea typeface="Cambria Math" panose="02040503050406030204" pitchFamily="18" charset="0"/>
                  </a:rPr>
                  <a:t> </a:t>
                </a:r>
                <a14:m>
                  <m:oMath xmlns:m="http://schemas.openxmlformats.org/officeDocument/2006/math">
                    <m:r>
                      <m:rPr>
                        <m:nor/>
                      </m:rPr>
                      <a:rPr lang="el-GR" sz="4800" i="1" dirty="0" smtClean="0">
                        <a:solidFill>
                          <a:srgbClr val="B1D249"/>
                        </a:solidFill>
                        <a:latin typeface="Cambria Math" panose="02040503050406030204" pitchFamily="18" charset="0"/>
                        <a:ea typeface="Cambria Math" panose="02040503050406030204" pitchFamily="18" charset="0"/>
                      </a:rPr>
                      <m:t>η</m:t>
                    </m:r>
                    <m:r>
                      <m:rPr>
                        <m:nor/>
                      </m:rPr>
                      <a:rPr lang="nl-NL" sz="4800" i="1" baseline="-50000" dirty="0" smtClean="0">
                        <a:solidFill>
                          <a:srgbClr val="B1D249"/>
                        </a:solidFill>
                        <a:latin typeface="Cambria Math" panose="02040503050406030204" pitchFamily="18" charset="0"/>
                        <a:ea typeface="Cambria Math" panose="02040503050406030204" pitchFamily="18" charset="0"/>
                      </a:rPr>
                      <m:t>upper</m:t>
                    </m:r>
                    <m:r>
                      <m:rPr>
                        <m:nor/>
                      </m:rPr>
                      <a:rPr lang="nl-NL" sz="4800" i="1" baseline="-50000" dirty="0" smtClean="0">
                        <a:solidFill>
                          <a:srgbClr val="B1D249"/>
                        </a:solidFill>
                        <a:latin typeface="Cambria Math" panose="02040503050406030204" pitchFamily="18" charset="0"/>
                        <a:ea typeface="Cambria Math" panose="02040503050406030204" pitchFamily="18" charset="0"/>
                      </a:rPr>
                      <m:t>;</m:t>
                    </m:r>
                    <m:r>
                      <m:rPr>
                        <m:nor/>
                      </m:rPr>
                      <a:rPr lang="nl-NL" sz="4800" b="0" i="1" baseline="-50000" dirty="0" smtClean="0">
                        <a:solidFill>
                          <a:srgbClr val="B1D249"/>
                        </a:solidFill>
                        <a:latin typeface="Cambria Math" panose="02040503050406030204" pitchFamily="18" charset="0"/>
                        <a:ea typeface="Cambria Math" panose="02040503050406030204" pitchFamily="18" charset="0"/>
                      </a:rPr>
                      <m:t>CH</m:t>
                    </m:r>
                    <m:r>
                      <a:rPr lang="nl-NL" sz="4800" i="1" dirty="0">
                        <a:solidFill>
                          <a:srgbClr val="B1D249"/>
                        </a:solidFill>
                        <a:latin typeface="Cambria Math" panose="02040503050406030204" pitchFamily="18" charset="0"/>
                        <a:ea typeface="Cambria Math" panose="02040503050406030204" pitchFamily="18" charset="0"/>
                      </a:rPr>
                      <m:t> [%]</m:t>
                    </m:r>
                    <m:r>
                      <m:rPr>
                        <m:nor/>
                      </m:rPr>
                      <a:rPr lang="nl-NL" sz="4800" dirty="0">
                        <a:solidFill>
                          <a:srgbClr val="B1D249"/>
                        </a:solidFill>
                      </a:rPr>
                      <m:t>,</m:t>
                    </m:r>
                  </m:oMath>
                </a14:m>
                <a:r>
                  <a:rPr lang="nl-NL">
                    <a:solidFill>
                      <a:schemeClr val="accent5"/>
                    </a:solidFill>
                  </a:rPr>
                  <a:t> </a:t>
                </a:r>
                <a14:m>
                  <m:oMath xmlns:m="http://schemas.openxmlformats.org/officeDocument/2006/math">
                    <m:r>
                      <m:rPr>
                        <m:nor/>
                      </m:rPr>
                      <a:rPr lang="nl-NL" b="0" i="0" dirty="0" smtClean="0">
                        <a:solidFill>
                          <a:srgbClr val="B1D249"/>
                        </a:solidFill>
                      </a:rPr>
                      <m:t>the</m:t>
                    </m:r>
                    <m:r>
                      <m:rPr>
                        <m:nor/>
                      </m:rPr>
                      <a:rPr lang="nl-NL" b="0" i="0" dirty="0" smtClean="0">
                        <a:solidFill>
                          <a:srgbClr val="B1D249"/>
                        </a:solidFill>
                      </a:rPr>
                      <m:t> </m:t>
                    </m:r>
                    <m:r>
                      <m:rPr>
                        <m:nor/>
                      </m:rPr>
                      <a:rPr lang="nl-NL" b="0" i="0" dirty="0" smtClean="0">
                        <a:solidFill>
                          <a:srgbClr val="B1D249"/>
                        </a:solidFill>
                      </a:rPr>
                      <m:t>estimate</m:t>
                    </m:r>
                    <m:r>
                      <m:rPr>
                        <m:nor/>
                      </m:rPr>
                      <a:rPr lang="nl-NL" b="0" i="0" dirty="0" smtClean="0">
                        <a:solidFill>
                          <a:srgbClr val="B1D249"/>
                        </a:solidFill>
                      </a:rPr>
                      <m:t> </m:t>
                    </m:r>
                    <m:r>
                      <m:rPr>
                        <m:nor/>
                      </m:rPr>
                      <a:rPr lang="nl-NL" b="0" i="0" dirty="0" smtClean="0">
                        <a:solidFill>
                          <a:srgbClr val="B1D249"/>
                        </a:solidFill>
                      </a:rPr>
                      <m:t>for</m:t>
                    </m:r>
                    <m:r>
                      <m:rPr>
                        <m:nor/>
                      </m:rPr>
                      <a:rPr lang="nl-NL" b="0" i="0" dirty="0" smtClean="0">
                        <a:solidFill>
                          <a:srgbClr val="B1D249"/>
                        </a:solidFill>
                      </a:rPr>
                      <m:t> </m:t>
                    </m:r>
                    <m:r>
                      <m:rPr>
                        <m:nor/>
                      </m:rPr>
                      <a:rPr lang="nl-NL" b="0" i="0" dirty="0" smtClean="0">
                        <a:solidFill>
                          <a:srgbClr val="B1D249"/>
                        </a:solidFill>
                      </a:rPr>
                      <m:t>the</m:t>
                    </m:r>
                    <m:r>
                      <m:rPr>
                        <m:nor/>
                      </m:rPr>
                      <a:rPr lang="nl-NL" b="0" i="0" dirty="0" smtClean="0">
                        <a:solidFill>
                          <a:srgbClr val="B1D249"/>
                        </a:solidFill>
                      </a:rPr>
                      <m:t> </m:t>
                    </m:r>
                    <m:r>
                      <m:rPr>
                        <m:nor/>
                      </m:rPr>
                      <a:rPr lang="nl-NL" dirty="0">
                        <a:solidFill>
                          <a:srgbClr val="B1D249"/>
                        </a:solidFill>
                      </a:rPr>
                      <m:t>upper</m:t>
                    </m:r>
                    <m:r>
                      <m:rPr>
                        <m:nor/>
                      </m:rPr>
                      <a:rPr lang="nl-NL" dirty="0">
                        <a:solidFill>
                          <a:srgbClr val="B1D249"/>
                        </a:solidFill>
                      </a:rPr>
                      <m:t> </m:t>
                    </m:r>
                    <m:r>
                      <m:rPr>
                        <m:nor/>
                      </m:rPr>
                      <a:rPr lang="nl-NL" dirty="0">
                        <a:solidFill>
                          <a:srgbClr val="B1D249"/>
                        </a:solidFill>
                      </a:rPr>
                      <m:t>efficiency</m:t>
                    </m:r>
                    <m:r>
                      <m:rPr>
                        <m:nor/>
                      </m:rPr>
                      <a:rPr lang="nl-NL" dirty="0">
                        <a:solidFill>
                          <a:srgbClr val="B1D249"/>
                        </a:solidFill>
                      </a:rPr>
                      <m:t> </m:t>
                    </m:r>
                    <m:r>
                      <m:rPr>
                        <m:nor/>
                      </m:rPr>
                      <a:rPr lang="nl-NL" b="0" i="0" dirty="0" smtClean="0">
                        <a:solidFill>
                          <a:srgbClr val="B1D249"/>
                        </a:solidFill>
                      </a:rPr>
                      <m:t>of</m:t>
                    </m:r>
                    <m:r>
                      <m:rPr>
                        <m:nor/>
                      </m:rPr>
                      <a:rPr lang="nl-NL" b="0" i="0" dirty="0" smtClean="0">
                        <a:solidFill>
                          <a:srgbClr val="B1D249"/>
                        </a:solidFill>
                      </a:rPr>
                      <m:t> </m:t>
                    </m:r>
                    <m:r>
                      <m:rPr>
                        <m:nor/>
                      </m:rPr>
                      <a:rPr lang="nl-NL" dirty="0">
                        <a:solidFill>
                          <a:srgbClr val="B1D249"/>
                        </a:solidFill>
                      </a:rPr>
                      <m:t>the</m:t>
                    </m:r>
                    <m:r>
                      <m:rPr>
                        <m:nor/>
                      </m:rPr>
                      <a:rPr lang="nl-NL" dirty="0">
                        <a:solidFill>
                          <a:srgbClr val="B1D249"/>
                        </a:solidFill>
                      </a:rPr>
                      <m:t> </m:t>
                    </m:r>
                    <m:r>
                      <m:rPr>
                        <m:nor/>
                      </m:rPr>
                      <a:rPr lang="nl-NL" dirty="0">
                        <a:solidFill>
                          <a:srgbClr val="B1D249"/>
                        </a:solidFill>
                      </a:rPr>
                      <m:t>central</m:t>
                    </m:r>
                    <m:r>
                      <m:rPr>
                        <m:nor/>
                      </m:rPr>
                      <a:rPr lang="nl-NL" dirty="0">
                        <a:solidFill>
                          <a:srgbClr val="B1D249"/>
                        </a:solidFill>
                      </a:rPr>
                      <m:t> </m:t>
                    </m:r>
                    <m:r>
                      <m:rPr>
                        <m:nor/>
                      </m:rPr>
                      <a:rPr lang="nl-NL" dirty="0">
                        <a:solidFill>
                          <a:srgbClr val="B1D249"/>
                        </a:solidFill>
                      </a:rPr>
                      <m:t>heating</m:t>
                    </m:r>
                    <m:r>
                      <m:rPr>
                        <m:nor/>
                      </m:rPr>
                      <a:rPr lang="nl-NL" dirty="0">
                        <a:solidFill>
                          <a:srgbClr val="B1D249"/>
                        </a:solidFill>
                      </a:rPr>
                      <m:t> </m:t>
                    </m:r>
                    <m:r>
                      <m:rPr>
                        <m:nor/>
                      </m:rPr>
                      <a:rPr lang="nl-NL" dirty="0">
                        <a:solidFill>
                          <a:srgbClr val="B1D249"/>
                        </a:solidFill>
                      </a:rPr>
                      <m:t>system</m:t>
                    </m:r>
                    <m:r>
                      <m:rPr>
                        <m:nor/>
                      </m:rPr>
                      <a:rPr lang="nl-NL" dirty="0">
                        <a:solidFill>
                          <a:srgbClr val="B1D249"/>
                        </a:solidFill>
                      </a:rPr>
                      <m:t> (</m:t>
                    </m:r>
                    <m:r>
                      <m:rPr>
                        <m:nor/>
                      </m:rPr>
                      <a:rPr lang="nl-NL" dirty="0">
                        <a:solidFill>
                          <a:srgbClr val="B1D249"/>
                        </a:solidFill>
                      </a:rPr>
                      <m:t>boiler</m:t>
                    </m:r>
                    <m:r>
                      <m:rPr>
                        <m:nor/>
                      </m:rPr>
                      <a:rPr lang="nl-NL" dirty="0">
                        <a:solidFill>
                          <a:srgbClr val="B1D249"/>
                        </a:solidFill>
                      </a:rPr>
                      <m:t> </m:t>
                    </m:r>
                    <m:r>
                      <m:rPr>
                        <m:nor/>
                      </m:rPr>
                      <a:rPr lang="nl-NL" dirty="0">
                        <a:solidFill>
                          <a:srgbClr val="B1D249"/>
                        </a:solidFill>
                      </a:rPr>
                      <m:t>and</m:t>
                    </m:r>
                    <m:r>
                      <m:rPr>
                        <m:nor/>
                      </m:rPr>
                      <a:rPr lang="nl-NL" dirty="0">
                        <a:solidFill>
                          <a:srgbClr val="B1D249"/>
                        </a:solidFill>
                      </a:rPr>
                      <m:t> </m:t>
                    </m:r>
                    <m:r>
                      <m:rPr>
                        <m:nor/>
                      </m:rPr>
                      <a:rPr lang="nl-NL" dirty="0">
                        <a:solidFill>
                          <a:srgbClr val="B1D249"/>
                        </a:solidFill>
                      </a:rPr>
                      <m:t>distribution</m:t>
                    </m:r>
                    <m:r>
                      <m:rPr>
                        <m:nor/>
                      </m:rPr>
                      <a:rPr lang="nl-NL" dirty="0">
                        <a:solidFill>
                          <a:srgbClr val="B1D249"/>
                        </a:solidFill>
                      </a:rPr>
                      <m:t> </m:t>
                    </m:r>
                    <m:r>
                      <m:rPr>
                        <m:nor/>
                      </m:rPr>
                      <a:rPr lang="nl-NL" dirty="0">
                        <a:solidFill>
                          <a:srgbClr val="B1D249"/>
                        </a:solidFill>
                      </a:rPr>
                      <m:t>system</m:t>
                    </m:r>
                    <m:r>
                      <m:rPr>
                        <m:nor/>
                      </m:rPr>
                      <a:rPr lang="nl-NL" dirty="0">
                        <a:solidFill>
                          <a:srgbClr val="B1D249"/>
                        </a:solidFill>
                      </a:rPr>
                      <m:t>) </m:t>
                    </m:r>
                  </m:oMath>
                </a14:m>
                <a:endParaRPr lang="nl-NL">
                  <a:solidFill>
                    <a:schemeClr val="accent5"/>
                  </a:solidFill>
                </a:endParaRPr>
              </a:p>
              <a:p>
                <a:pPr lvl="1">
                  <a:lnSpc>
                    <a:spcPct val="120000"/>
                  </a:lnSpc>
                </a:pPr>
                <a:r>
                  <a:rPr lang="nl-NL">
                    <a:solidFill>
                      <a:schemeClr val="accent5"/>
                    </a:solidFill>
                  </a:rPr>
                  <a:t>(8), (9), (22), </a:t>
                </a:r>
                <a:r>
                  <a:rPr lang="nl-NL" err="1">
                    <a:solidFill>
                      <a:schemeClr val="accent5"/>
                    </a:solidFill>
                  </a:rPr>
                  <a:t>measured</a:t>
                </a:r>
                <a:r>
                  <a:rPr lang="nl-NL">
                    <a:solidFill>
                      <a:schemeClr val="accent5"/>
                    </a:solidFill>
                  </a:rPr>
                  <a:t> </a:t>
                </a:r>
                <a:r>
                  <a:rPr lang="nl-NL" err="1">
                    <a:solidFill>
                      <a:schemeClr val="accent5"/>
                    </a:solidFill>
                  </a:rPr>
                  <a:t>from</a:t>
                </a:r>
                <a:r>
                  <a:rPr lang="nl-NL">
                    <a:solidFill>
                      <a:schemeClr val="accent5"/>
                    </a:solidFill>
                  </a:rPr>
                  <a:t> KNMI API </a:t>
                </a:r>
                <a:r>
                  <a:rPr lang="nl-NL"/>
                  <a:t>(</a:t>
                </a:r>
                <a:r>
                  <a:rPr lang="nl-NL" err="1"/>
                  <a:t>and</a:t>
                </a:r>
                <a:r>
                  <a:rPr lang="nl-NL"/>
                  <a:t> </a:t>
                </a:r>
                <a:r>
                  <a:rPr lang="nl-NL" err="1"/>
                  <a:t>then</a:t>
                </a:r>
                <a:r>
                  <a:rPr lang="nl-NL"/>
                  <a:t> </a:t>
                </a:r>
                <a:r>
                  <a:rPr lang="nl-NL" err="1"/>
                  <a:t>geospatially</a:t>
                </a:r>
                <a:r>
                  <a:rPr lang="nl-NL"/>
                  <a:t> </a:t>
                </a:r>
                <a:r>
                  <a:rPr lang="nl-NL" err="1"/>
                  <a:t>interpolated</a:t>
                </a:r>
                <a:r>
                  <a:rPr lang="nl-NL"/>
                  <a:t>) </a:t>
                </a:r>
              </a:p>
              <a:p>
                <a:pPr lvl="1">
                  <a:lnSpc>
                    <a:spcPct val="120000"/>
                  </a:lnSpc>
                </a:pPr>
                <a:r>
                  <a:rPr lang="nl-NL">
                    <a:solidFill>
                      <a:schemeClr val="accent5"/>
                    </a:solidFill>
                  </a:rPr>
                  <a:t>(18), (27), (28), </a:t>
                </a:r>
                <a:r>
                  <a:rPr lang="nl-NL" err="1">
                    <a:solidFill>
                      <a:schemeClr val="accent5"/>
                    </a:solidFill>
                  </a:rPr>
                  <a:t>measured</a:t>
                </a:r>
                <a:r>
                  <a:rPr lang="nl-NL">
                    <a:solidFill>
                      <a:schemeClr val="accent5"/>
                    </a:solidFill>
                  </a:rPr>
                  <a:t> via P1 port of P3/P4 port data of </a:t>
                </a:r>
                <a:r>
                  <a:rPr lang="nl-NL" err="1">
                    <a:solidFill>
                      <a:schemeClr val="accent5"/>
                    </a:solidFill>
                  </a:rPr>
                  <a:t>the</a:t>
                </a:r>
                <a:r>
                  <a:rPr lang="nl-NL">
                    <a:solidFill>
                      <a:schemeClr val="accent5"/>
                    </a:solidFill>
                  </a:rPr>
                  <a:t> smart meter</a:t>
                </a:r>
              </a:p>
              <a:p>
                <a:pPr lvl="1">
                  <a:lnSpc>
                    <a:spcPct val="120000"/>
                  </a:lnSpc>
                </a:pPr>
                <a:r>
                  <a:rPr lang="nl-NL">
                    <a:solidFill>
                      <a:schemeClr val="accent5"/>
                    </a:solidFill>
                  </a:rPr>
                  <a:t>(62), </a:t>
                </a:r>
                <a:r>
                  <a:rPr lang="nl-NL" err="1">
                    <a:solidFill>
                      <a:schemeClr val="accent5"/>
                    </a:solidFill>
                  </a:rPr>
                  <a:t>measured</a:t>
                </a:r>
                <a:r>
                  <a:rPr lang="nl-NL">
                    <a:solidFill>
                      <a:schemeClr val="accent5"/>
                    </a:solidFill>
                  </a:rPr>
                  <a:t> via P1 port of P3/P4 port data of </a:t>
                </a:r>
                <a:r>
                  <a:rPr lang="nl-NL" err="1">
                    <a:solidFill>
                      <a:schemeClr val="accent5"/>
                    </a:solidFill>
                  </a:rPr>
                  <a:t>the</a:t>
                </a:r>
                <a:r>
                  <a:rPr lang="nl-NL">
                    <a:solidFill>
                      <a:schemeClr val="accent5"/>
                    </a:solidFill>
                  </a:rPr>
                  <a:t> smart meter</a:t>
                </a:r>
              </a:p>
              <a:p>
                <a:pPr lvl="1">
                  <a:lnSpc>
                    <a:spcPct val="120000"/>
                  </a:lnSpc>
                </a:pPr>
                <a:r>
                  <a:rPr lang="nl-NL">
                    <a:solidFill>
                      <a:schemeClr val="accent5"/>
                    </a:solidFill>
                  </a:rPr>
                  <a:t>(29), </a:t>
                </a:r>
                <a:r>
                  <a:rPr lang="nl-NL" err="1">
                    <a:solidFill>
                      <a:schemeClr val="accent5"/>
                    </a:solidFill>
                  </a:rPr>
                  <a:t>measured</a:t>
                </a:r>
                <a:r>
                  <a:rPr lang="nl-NL">
                    <a:solidFill>
                      <a:schemeClr val="accent5"/>
                    </a:solidFill>
                  </a:rPr>
                  <a:t> via a PV-</a:t>
                </a:r>
                <a:r>
                  <a:rPr lang="nl-NL" err="1">
                    <a:solidFill>
                      <a:schemeClr val="accent5"/>
                    </a:solidFill>
                  </a:rPr>
                  <a:t>yield</a:t>
                </a:r>
                <a:r>
                  <a:rPr lang="nl-NL">
                    <a:solidFill>
                      <a:schemeClr val="accent5"/>
                    </a:solidFill>
                  </a:rPr>
                  <a:t> meter</a:t>
                </a:r>
              </a:p>
              <a:p>
                <a:pPr lvl="1">
                  <a:lnSpc>
                    <a:spcPct val="120000"/>
                  </a:lnSpc>
                </a:pPr>
                <a:r>
                  <a:rPr lang="nl-NL">
                    <a:solidFill>
                      <a:srgbClr val="1EBCC5"/>
                    </a:solidFill>
                  </a:rPr>
                  <a:t>(30), </a:t>
                </a:r>
                <a:r>
                  <a:rPr lang="nl-NL" err="1">
                    <a:solidFill>
                      <a:srgbClr val="1EBCC5"/>
                    </a:solidFill>
                  </a:rPr>
                  <a:t>assumed</a:t>
                </a:r>
                <a:r>
                  <a:rPr lang="nl-NL">
                    <a:solidFill>
                      <a:srgbClr val="1EBCC5"/>
                    </a:solidFill>
                  </a:rPr>
                  <a:t> </a:t>
                </a:r>
                <a:r>
                  <a:rPr lang="nl-NL" err="1">
                    <a:solidFill>
                      <a:srgbClr val="1EBCC5"/>
                    </a:solidFill>
                  </a:rPr>
                  <a:t>to</a:t>
                </a:r>
                <a:r>
                  <a:rPr lang="nl-NL">
                    <a:solidFill>
                      <a:srgbClr val="1EBCC5"/>
                    </a:solidFill>
                  </a:rPr>
                  <a:t> </a:t>
                </a:r>
                <a:r>
                  <a:rPr lang="nl-NL" err="1">
                    <a:solidFill>
                      <a:srgbClr val="1EBCC5"/>
                    </a:solidFill>
                  </a:rPr>
                  <a:t>be</a:t>
                </a:r>
                <a:r>
                  <a:rPr lang="nl-NL">
                    <a:solidFill>
                      <a:srgbClr val="1EBCC5"/>
                    </a:solidFill>
                  </a:rPr>
                  <a:t> zero </a:t>
                </a:r>
                <a:r>
                  <a:rPr lang="nl-NL" err="1">
                    <a:solidFill>
                      <a:srgbClr val="1EBCC5"/>
                    </a:solidFill>
                  </a:rPr>
                  <a:t>for</a:t>
                </a:r>
                <a:r>
                  <a:rPr lang="nl-NL">
                    <a:solidFill>
                      <a:srgbClr val="1EBCC5"/>
                    </a:solidFill>
                  </a:rPr>
                  <a:t> </a:t>
                </a:r>
                <a:r>
                  <a:rPr lang="nl-NL" err="1">
                    <a:solidFill>
                      <a:srgbClr val="1EBCC5"/>
                    </a:solidFill>
                  </a:rPr>
                  <a:t>the</a:t>
                </a:r>
                <a:r>
                  <a:rPr lang="nl-NL">
                    <a:solidFill>
                      <a:srgbClr val="1EBCC5"/>
                    </a:solidFill>
                  </a:rPr>
                  <a:t> Berkum energy pilot</a:t>
                </a:r>
              </a:p>
              <a:p>
                <a:pPr lvl="1">
                  <a:lnSpc>
                    <a:spcPct val="120000"/>
                  </a:lnSpc>
                </a:pPr>
                <a:r>
                  <a:rPr lang="nl-NL">
                    <a:solidFill>
                      <a:schemeClr val="accent5"/>
                    </a:solidFill>
                  </a:rPr>
                  <a:t>(45), </a:t>
                </a:r>
                <a:r>
                  <a:rPr lang="nl-NL" err="1">
                    <a:solidFill>
                      <a:schemeClr val="accent5"/>
                    </a:solidFill>
                  </a:rPr>
                  <a:t>measured</a:t>
                </a:r>
                <a:r>
                  <a:rPr lang="nl-NL">
                    <a:solidFill>
                      <a:schemeClr val="accent5"/>
                    </a:solidFill>
                  </a:rPr>
                  <a:t> via Henri via </a:t>
                </a:r>
                <a:r>
                  <a:rPr lang="nl-NL" err="1">
                    <a:solidFill>
                      <a:schemeClr val="accent5"/>
                    </a:solidFill>
                  </a:rPr>
                  <a:t>administration</a:t>
                </a:r>
                <a:r>
                  <a:rPr lang="nl-NL">
                    <a:solidFill>
                      <a:schemeClr val="accent5"/>
                    </a:solidFill>
                  </a:rPr>
                  <a:t> of </a:t>
                </a:r>
                <a:r>
                  <a:rPr lang="nl-NL" err="1">
                    <a:solidFill>
                      <a:schemeClr val="accent5"/>
                    </a:solidFill>
                  </a:rPr>
                  <a:t>deltaWonen</a:t>
                </a:r>
                <a:r>
                  <a:rPr lang="nl-NL">
                    <a:solidFill>
                      <a:schemeClr val="accent5"/>
                    </a:solidFill>
                  </a:rPr>
                  <a:t> </a:t>
                </a:r>
                <a:r>
                  <a:rPr lang="nl-NL">
                    <a:solidFill>
                      <a:srgbClr val="1EBCC5"/>
                    </a:solidFill>
                  </a:rPr>
                  <a:t>(</a:t>
                </a:r>
                <a:r>
                  <a:rPr lang="nl-NL" err="1">
                    <a:solidFill>
                      <a:srgbClr val="1EBCC5"/>
                    </a:solidFill>
                  </a:rPr>
                  <a:t>assume</a:t>
                </a:r>
                <a:r>
                  <a:rPr lang="nl-NL">
                    <a:solidFill>
                      <a:srgbClr val="1EBCC5"/>
                    </a:solidFill>
                  </a:rPr>
                  <a:t> Np = 2,2 as long as </a:t>
                </a:r>
                <a:r>
                  <a:rPr lang="nl-NL" err="1">
                    <a:solidFill>
                      <a:srgbClr val="1EBCC5"/>
                    </a:solidFill>
                  </a:rPr>
                  <a:t>unknown</a:t>
                </a:r>
                <a:r>
                  <a:rPr lang="nl-NL">
                    <a:solidFill>
                      <a:srgbClr val="1EBCC5"/>
                    </a:solidFill>
                  </a:rPr>
                  <a:t>)</a:t>
                </a:r>
              </a:p>
              <a:p>
                <a:pPr>
                  <a:lnSpc>
                    <a:spcPct val="120000"/>
                  </a:lnSpc>
                </a:pPr>
                <a:r>
                  <a:rPr lang="nl-NL" err="1"/>
                  <a:t>Simulation</a:t>
                </a:r>
                <a:r>
                  <a:rPr lang="nl-NL"/>
                  <a:t> model: </a:t>
                </a:r>
                <a:r>
                  <a:rPr lang="nl-NL" err="1"/>
                  <a:t>equation</a:t>
                </a:r>
                <a:r>
                  <a:rPr lang="nl-NL"/>
                  <a:t> 1 </a:t>
                </a:r>
                <a:r>
                  <a:rPr lang="nl-NL" err="1"/>
                  <a:t>and</a:t>
                </a:r>
                <a:r>
                  <a:rPr lang="nl-NL"/>
                  <a:t> </a:t>
                </a:r>
                <a:r>
                  <a:rPr lang="nl-NL" err="1"/>
                  <a:t>precedents</a:t>
                </a:r>
                <a:endParaRPr lang="nl-NL"/>
              </a:p>
              <a:p>
                <a:pPr>
                  <a:lnSpc>
                    <a:spcPct val="120000"/>
                  </a:lnSpc>
                </a:pPr>
                <a:r>
                  <a:rPr lang="nl-NL" err="1"/>
                  <a:t>Minimize</a:t>
                </a:r>
                <a:r>
                  <a:rPr lang="nl-NL"/>
                  <a:t>: Root </a:t>
                </a:r>
                <a:r>
                  <a:rPr lang="nl-NL" err="1"/>
                  <a:t>Mean</a:t>
                </a:r>
                <a:r>
                  <a:rPr lang="nl-NL"/>
                  <a:t> </a:t>
                </a:r>
                <a:r>
                  <a:rPr lang="nl-NL" err="1"/>
                  <a:t>Squared</a:t>
                </a:r>
                <a:r>
                  <a:rPr lang="nl-NL"/>
                  <a:t> Error of T</a:t>
                </a:r>
                <a:r>
                  <a:rPr lang="nl-NL" baseline="-25000"/>
                  <a:t>in</a:t>
                </a:r>
                <a:r>
                  <a:rPr lang="nl-NL"/>
                  <a:t>, </a:t>
                </a:r>
                <a:r>
                  <a:rPr lang="nl-NL" err="1"/>
                  <a:t>the</a:t>
                </a:r>
                <a:r>
                  <a:rPr lang="nl-NL"/>
                  <a:t> </a:t>
                </a:r>
                <a:r>
                  <a:rPr lang="nl-NL" err="1"/>
                  <a:t>measured</a:t>
                </a:r>
                <a:r>
                  <a:rPr lang="nl-NL"/>
                  <a:t> </a:t>
                </a:r>
                <a:r>
                  <a:rPr lang="nl-NL" err="1"/>
                  <a:t>and</a:t>
                </a:r>
                <a:r>
                  <a:rPr lang="nl-NL"/>
                  <a:t> </a:t>
                </a:r>
                <a:r>
                  <a:rPr lang="nl-NL" err="1"/>
                  <a:t>simulated</a:t>
                </a:r>
                <a:r>
                  <a:rPr lang="nl-NL"/>
                  <a:t> indoor </a:t>
                </a:r>
                <a:r>
                  <a:rPr lang="nl-NL" err="1"/>
                  <a:t>temperature</a:t>
                </a:r>
                <a:r>
                  <a:rPr lang="nl-NL"/>
                  <a:t>:</a:t>
                </a:r>
                <a:br>
                  <a:rPr lang="nl-NL"/>
                </a:br>
                <a14:m>
                  <m:oMath xmlns:m="http://schemas.openxmlformats.org/officeDocument/2006/math">
                    <m:rad>
                      <m:radPr>
                        <m:degHide m:val="on"/>
                        <m:ctrlPr>
                          <a:rPr lang="nl-NL" i="1" smtClean="0">
                            <a:latin typeface="Cambria Math" panose="02040503050406030204" pitchFamily="18" charset="0"/>
                          </a:rPr>
                        </m:ctrlPr>
                      </m:radPr>
                      <m:deg/>
                      <m:e>
                        <m:nary>
                          <m:naryPr>
                            <m:chr m:val="∑"/>
                            <m:limLoc m:val="subSup"/>
                            <m:ctrlPr>
                              <a:rPr lang="nl-NL" i="1" smtClean="0">
                                <a:latin typeface="Cambria Math" panose="02040503050406030204" pitchFamily="18" charset="0"/>
                              </a:rPr>
                            </m:ctrlPr>
                          </m:naryPr>
                          <m:sub>
                            <m:r>
                              <m:rPr>
                                <m:brk m:alnAt="25"/>
                              </m:rPr>
                              <a:rPr lang="nl-NL" b="0" i="1" smtClean="0">
                                <a:latin typeface="Cambria Math" panose="02040503050406030204" pitchFamily="18" charset="0"/>
                              </a:rPr>
                              <m:t>𝑡</m:t>
                            </m:r>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𝑠𝑡𝑎𝑟𝑡</m:t>
                                </m:r>
                              </m:sub>
                            </m:sSub>
                          </m:sub>
                          <m:sup>
                            <m:sSub>
                              <m:sSubPr>
                                <m:ctrlPr>
                                  <a:rPr lang="nl-NL" b="0" i="1" smtClean="0">
                                    <a:latin typeface="Cambria Math" panose="02040503050406030204" pitchFamily="18" charset="0"/>
                                  </a:rPr>
                                </m:ctrlPr>
                              </m:sSubPr>
                              <m:e>
                                <m:r>
                                  <a:rPr lang="nl-NL" b="0" i="1" smtClean="0">
                                    <a:latin typeface="Cambria Math" panose="02040503050406030204" pitchFamily="18" charset="0"/>
                                  </a:rPr>
                                  <m:t>𝑡</m:t>
                                </m:r>
                              </m:e>
                              <m:sub>
                                <m:r>
                                  <a:rPr lang="nl-NL" b="0" i="1" smtClean="0">
                                    <a:latin typeface="Cambria Math" panose="02040503050406030204" pitchFamily="18" charset="0"/>
                                  </a:rPr>
                                  <m:t>𝑒𝑛𝑑</m:t>
                                </m:r>
                              </m:sub>
                            </m:sSub>
                          </m:sup>
                          <m:e>
                            <m:sSup>
                              <m:sSupPr>
                                <m:ctrlPr>
                                  <a:rPr lang="nl-NL" i="1" smtClean="0">
                                    <a:latin typeface="Cambria Math" panose="02040503050406030204" pitchFamily="18" charset="0"/>
                                  </a:rPr>
                                </m:ctrlPr>
                              </m:sSupPr>
                              <m:e>
                                <m:d>
                                  <m:dPr>
                                    <m:ctrlPr>
                                      <a:rPr lang="nl-NL" i="1">
                                        <a:latin typeface="Cambria Math" panose="02040503050406030204" pitchFamily="18" charset="0"/>
                                      </a:rPr>
                                    </m:ctrlPr>
                                  </m:dPr>
                                  <m:e>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𝑜𝑏𝑠𝑒𝑟𝑣𝑒𝑑</m:t>
                                        </m:r>
                                        <m:r>
                                          <a:rPr lang="nl-NL" i="1">
                                            <a:latin typeface="Cambria Math" panose="02040503050406030204" pitchFamily="18" charset="0"/>
                                          </a:rPr>
                                          <m:t>;</m:t>
                                        </m:r>
                                        <m:r>
                                          <a:rPr lang="nl-NL" i="1">
                                            <a:latin typeface="Cambria Math" panose="02040503050406030204" pitchFamily="18" charset="0"/>
                                          </a:rPr>
                                          <m:t>𝑡</m:t>
                                        </m:r>
                                      </m:sub>
                                    </m:sSub>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𝑇</m:t>
                                        </m:r>
                                      </m:e>
                                      <m:sub>
                                        <m:r>
                                          <a:rPr lang="nl-NL" i="1">
                                            <a:latin typeface="Cambria Math" panose="02040503050406030204" pitchFamily="18" charset="0"/>
                                          </a:rPr>
                                          <m:t>𝑖𝑛</m:t>
                                        </m:r>
                                        <m:r>
                                          <a:rPr lang="nl-NL" i="1">
                                            <a:latin typeface="Cambria Math" panose="02040503050406030204" pitchFamily="18" charset="0"/>
                                          </a:rPr>
                                          <m:t>;</m:t>
                                        </m:r>
                                        <m:r>
                                          <a:rPr lang="nl-NL" i="1">
                                            <a:latin typeface="Cambria Math" panose="02040503050406030204" pitchFamily="18" charset="0"/>
                                          </a:rPr>
                                          <m:t>𝑠𝑖𝑚𝑢𝑙𝑎𝑡𝑒𝑑</m:t>
                                        </m:r>
                                        <m:r>
                                          <a:rPr lang="nl-NL" i="1">
                                            <a:latin typeface="Cambria Math" panose="02040503050406030204" pitchFamily="18" charset="0"/>
                                          </a:rPr>
                                          <m:t>;</m:t>
                                        </m:r>
                                        <m:r>
                                          <a:rPr lang="nl-NL" i="1">
                                            <a:latin typeface="Cambria Math" panose="02040503050406030204" pitchFamily="18" charset="0"/>
                                          </a:rPr>
                                          <m:t>𝑡</m:t>
                                        </m:r>
                                      </m:sub>
                                    </m:sSub>
                                  </m:e>
                                </m:d>
                              </m:e>
                              <m:sup>
                                <m:r>
                                  <a:rPr lang="nl-NL" i="1" smtClean="0">
                                    <a:latin typeface="Cambria Math" panose="02040503050406030204" pitchFamily="18" charset="0"/>
                                  </a:rPr>
                                  <m:t>2</m:t>
                                </m:r>
                              </m:sup>
                            </m:sSup>
                          </m:e>
                        </m:nary>
                      </m:e>
                    </m:rad>
                  </m:oMath>
                </a14:m>
                <a:endParaRPr lang="nl-NL"/>
              </a:p>
              <a:p>
                <a:pPr marL="1028700" indent="-1028700">
                  <a:buFont typeface="+mj-lt"/>
                  <a:buAutoNum type="alphaLcPeriod"/>
                </a:pPr>
                <a:endParaRPr lang="nl-NL"/>
              </a:p>
            </p:txBody>
          </p:sp>
        </mc:Choice>
        <mc:Fallback xmlns="">
          <p:sp>
            <p:nvSpPr>
              <p:cNvPr id="2" name="Content Placeholder 1">
                <a:extLst>
                  <a:ext uri="{FF2B5EF4-FFF2-40B4-BE49-F238E27FC236}">
                    <a16:creationId xmlns:a16="http://schemas.microsoft.com/office/drawing/2014/main" id="{034B3C6E-CD7E-4112-ADF8-0FC527D03D32}"/>
                  </a:ext>
                </a:extLst>
              </p:cNvPr>
              <p:cNvSpPr>
                <a:spLocks noGrp="1" noRot="1" noChangeAspect="1" noMove="1" noResize="1" noEditPoints="1" noAdjustHandles="1" noChangeArrowheads="1" noChangeShapeType="1" noTextEdit="1"/>
              </p:cNvSpPr>
              <p:nvPr>
                <p:ph idx="1"/>
              </p:nvPr>
            </p:nvSpPr>
            <p:spPr>
              <a:xfrm>
                <a:off x="1040675" y="4064577"/>
                <a:ext cx="21008156" cy="7334275"/>
              </a:xfrm>
              <a:blipFill>
                <a:blip r:embed="rId2"/>
                <a:stretch>
                  <a:fillRect l="-493" t="-831"/>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A3F1658-94AF-4A2E-816E-0520D6B2B7FD}"/>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AA099E2E-752B-469E-8AD7-3A02EDA11BC8}"/>
              </a:ext>
            </a:extLst>
          </p:cNvPr>
          <p:cNvSpPr>
            <a:spLocks noGrp="1"/>
          </p:cNvSpPr>
          <p:nvPr>
            <p:ph type="title"/>
          </p:nvPr>
        </p:nvSpPr>
        <p:spPr>
          <a:xfrm>
            <a:off x="1187522" y="2495806"/>
            <a:ext cx="21050686" cy="1246015"/>
          </a:xfrm>
        </p:spPr>
        <p:txBody>
          <a:bodyPr>
            <a:normAutofit/>
          </a:bodyPr>
          <a:lstStyle/>
          <a:p>
            <a:r>
              <a:rPr lang="nl-NL"/>
              <a:t>3. Curve-fit </a:t>
            </a:r>
            <a:r>
              <a:rPr lang="nl-NL">
                <a:solidFill>
                  <a:srgbClr val="B1D249"/>
                </a:solidFill>
              </a:rPr>
              <a:t>H </a:t>
            </a:r>
            <a:r>
              <a:rPr lang="nl-NL">
                <a:solidFill>
                  <a:schemeClr val="bg1">
                    <a:lumMod val="50000"/>
                  </a:schemeClr>
                </a:solidFill>
              </a:rPr>
              <a:t>[W/K]</a:t>
            </a:r>
            <a:r>
              <a:rPr lang="nl-NL"/>
              <a:t> &amp; </a:t>
            </a:r>
            <a:r>
              <a:rPr lang="nl-NL" err="1">
                <a:solidFill>
                  <a:srgbClr val="B1D249"/>
                </a:solidFill>
              </a:rPr>
              <a:t>A</a:t>
            </a:r>
            <a:r>
              <a:rPr lang="nl-NL" baseline="-25000" err="1">
                <a:solidFill>
                  <a:srgbClr val="B1D249"/>
                </a:solidFill>
              </a:rPr>
              <a:t>eff</a:t>
            </a:r>
            <a:r>
              <a:rPr lang="nl-NL">
                <a:solidFill>
                  <a:srgbClr val="B1D249"/>
                </a:solidFill>
              </a:rPr>
              <a:t> </a:t>
            </a:r>
            <a:r>
              <a:rPr lang="nl-NL">
                <a:solidFill>
                  <a:schemeClr val="bg1">
                    <a:lumMod val="50000"/>
                  </a:schemeClr>
                </a:solidFill>
              </a:rPr>
              <a:t>[m</a:t>
            </a:r>
            <a:r>
              <a:rPr lang="nl-NL" baseline="30000">
                <a:solidFill>
                  <a:schemeClr val="bg1">
                    <a:lumMod val="50000"/>
                  </a:schemeClr>
                </a:solidFill>
              </a:rPr>
              <a:t>2</a:t>
            </a:r>
            <a:r>
              <a:rPr lang="nl-NL">
                <a:solidFill>
                  <a:schemeClr val="bg1">
                    <a:lumMod val="50000"/>
                  </a:schemeClr>
                </a:solidFill>
              </a:rPr>
              <a:t>]</a:t>
            </a:r>
          </a:p>
        </p:txBody>
      </p:sp>
    </p:spTree>
    <p:extLst>
      <p:ext uri="{BB962C8B-B14F-4D97-AF65-F5344CB8AC3E}">
        <p14:creationId xmlns:p14="http://schemas.microsoft.com/office/powerpoint/2010/main" val="233622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6F5D88-8795-4F92-97A7-953A7BA5704A}"/>
                  </a:ext>
                </a:extLst>
              </p:cNvPr>
              <p:cNvSpPr>
                <a:spLocks noGrp="1"/>
              </p:cNvSpPr>
              <p:nvPr>
                <p:ph idx="1"/>
              </p:nvPr>
            </p:nvSpPr>
            <p:spPr/>
            <p:txBody>
              <a:bodyPr>
                <a:normAutofit fontScale="62500" lnSpcReduction="20000"/>
              </a:bodyPr>
              <a:lstStyle/>
              <a:p>
                <a:r>
                  <a:rPr lang="en-US"/>
                  <a:t>Data needed</a:t>
                </a:r>
              </a:p>
              <a:p>
                <a:pPr lvl="1">
                  <a:lnSpc>
                    <a:spcPct val="120000"/>
                  </a:lnSpc>
                </a:pPr>
                <a14:m>
                  <m:oMath xmlns:m="http://schemas.openxmlformats.org/officeDocument/2006/math">
                    <m:sSub>
                      <m:sSubPr>
                        <m:ctrlPr>
                          <a:rPr lang="pt-BR" sz="4800" i="1" smtClean="0">
                            <a:solidFill>
                              <a:schemeClr val="accent5"/>
                            </a:solidFill>
                            <a:latin typeface="Cambria Math" panose="02040503050406030204" pitchFamily="18" charset="0"/>
                          </a:rPr>
                        </m:ctrlPr>
                      </m:sSubPr>
                      <m:e>
                        <m:r>
                          <a:rPr lang="nl-NL" sz="4800" i="1">
                            <a:solidFill>
                              <a:schemeClr val="accent5"/>
                            </a:solidFill>
                            <a:latin typeface="Cambria Math" panose="02040503050406030204" pitchFamily="18" charset="0"/>
                          </a:rPr>
                          <m:t>𝑇</m:t>
                        </m:r>
                      </m:e>
                      <m:sub>
                        <m:r>
                          <a:rPr lang="nl-NL" sz="4800" b="0" i="1" smtClean="0">
                            <a:solidFill>
                              <a:schemeClr val="accent5"/>
                            </a:solidFill>
                            <a:latin typeface="Cambria Math" panose="02040503050406030204" pitchFamily="18" charset="0"/>
                          </a:rPr>
                          <m:t>𝑟𝑒𝑡</m:t>
                        </m:r>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rPr>
                          <m:t>𝑡</m:t>
                        </m:r>
                      </m:sub>
                    </m:sSub>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ea typeface="Cambria Math" panose="02040503050406030204" pitchFamily="18" charset="0"/>
                      </a:rPr>
                      <m:t>℃</m:t>
                    </m:r>
                    <m:r>
                      <a:rPr lang="nl-NL" sz="4800" i="1">
                        <a:solidFill>
                          <a:schemeClr val="accent5"/>
                        </a:solidFill>
                        <a:latin typeface="Cambria Math" panose="02040503050406030204" pitchFamily="18" charset="0"/>
                      </a:rPr>
                      <m:t>]</m:t>
                    </m:r>
                  </m:oMath>
                </a14:m>
                <a:r>
                  <a:rPr lang="nl-NL" sz="4800">
                    <a:solidFill>
                      <a:schemeClr val="accent5"/>
                    </a:solidFill>
                  </a:rPr>
                  <a:t>, </a:t>
                </a:r>
                <a:r>
                  <a:rPr lang="nl-NL" sz="4800" err="1">
                    <a:solidFill>
                      <a:schemeClr val="accent5"/>
                    </a:solidFill>
                  </a:rPr>
                  <a:t>the</a:t>
                </a:r>
                <a:r>
                  <a:rPr lang="nl-NL" sz="4800">
                    <a:solidFill>
                      <a:schemeClr val="accent5"/>
                    </a:solidFill>
                  </a:rPr>
                  <a:t> </a:t>
                </a:r>
                <a:r>
                  <a:rPr lang="nl-NL" sz="4800" err="1">
                    <a:solidFill>
                      <a:schemeClr val="accent5"/>
                    </a:solidFill>
                  </a:rPr>
                  <a:t>temperature</a:t>
                </a:r>
                <a:r>
                  <a:rPr lang="nl-NL" sz="4800">
                    <a:solidFill>
                      <a:schemeClr val="accent5"/>
                    </a:solidFill>
                  </a:rPr>
                  <a:t> </a:t>
                </a:r>
                <a:r>
                  <a:rPr lang="nl-NL" sz="4800" err="1">
                    <a:solidFill>
                      <a:schemeClr val="accent5"/>
                    </a:solidFill>
                  </a:rPr>
                  <a:t>returning</a:t>
                </a:r>
                <a:r>
                  <a:rPr lang="nl-NL" sz="4800">
                    <a:solidFill>
                      <a:schemeClr val="accent5"/>
                    </a:solidFill>
                  </a:rPr>
                  <a:t> </a:t>
                </a:r>
                <a:r>
                  <a:rPr lang="nl-NL" sz="4800" err="1">
                    <a:solidFill>
                      <a:schemeClr val="accent5"/>
                    </a:solidFill>
                  </a:rPr>
                  <a:t>to</a:t>
                </a:r>
                <a:r>
                  <a:rPr lang="nl-NL" sz="4800">
                    <a:solidFill>
                      <a:schemeClr val="accent5"/>
                    </a:solidFill>
                  </a:rPr>
                  <a:t> </a:t>
                </a:r>
                <a:r>
                  <a:rPr lang="nl-NL" sz="4800" err="1">
                    <a:solidFill>
                      <a:schemeClr val="accent5"/>
                    </a:solidFill>
                  </a:rPr>
                  <a:t>the</a:t>
                </a:r>
                <a:r>
                  <a:rPr lang="nl-NL" sz="4800">
                    <a:solidFill>
                      <a:schemeClr val="accent5"/>
                    </a:solidFill>
                  </a:rPr>
                  <a:t> boiler </a:t>
                </a:r>
                <a:r>
                  <a:rPr lang="nl-NL" sz="4800" err="1">
                    <a:solidFill>
                      <a:schemeClr val="accent5"/>
                    </a:solidFill>
                  </a:rPr>
                  <a:t>from</a:t>
                </a:r>
                <a:r>
                  <a:rPr lang="nl-NL" sz="4800">
                    <a:solidFill>
                      <a:schemeClr val="accent5"/>
                    </a:solidFill>
                  </a:rPr>
                  <a:t> </a:t>
                </a:r>
                <a:r>
                  <a:rPr lang="nl-NL" sz="4800" err="1">
                    <a:solidFill>
                      <a:schemeClr val="accent5"/>
                    </a:solidFill>
                  </a:rPr>
                  <a:t>the</a:t>
                </a:r>
                <a:r>
                  <a:rPr lang="nl-NL" sz="4800">
                    <a:solidFill>
                      <a:schemeClr val="accent5"/>
                    </a:solidFill>
                  </a:rPr>
                  <a:t> radiators at time t, </a:t>
                </a:r>
                <a:r>
                  <a:rPr lang="nl-NL" sz="4800" err="1">
                    <a:solidFill>
                      <a:schemeClr val="accent5"/>
                    </a:solidFill>
                  </a:rPr>
                  <a:t>measured</a:t>
                </a:r>
                <a:r>
                  <a:rPr lang="nl-NL" sz="4800">
                    <a:solidFill>
                      <a:schemeClr val="accent5"/>
                    </a:solidFill>
                  </a:rPr>
                  <a:t> via </a:t>
                </a:r>
                <a:r>
                  <a:rPr lang="nl-NL" sz="4800" err="1">
                    <a:solidFill>
                      <a:schemeClr val="accent5"/>
                    </a:solidFill>
                  </a:rPr>
                  <a:t>an</a:t>
                </a:r>
                <a:r>
                  <a:rPr lang="nl-NL" sz="4800">
                    <a:solidFill>
                      <a:schemeClr val="accent5"/>
                    </a:solidFill>
                  </a:rPr>
                  <a:t> OpenTherm monitor or a </a:t>
                </a:r>
                <a:r>
                  <a:rPr lang="nl-NL" sz="4800" err="1">
                    <a:solidFill>
                      <a:schemeClr val="accent5"/>
                    </a:solidFill>
                  </a:rPr>
                  <a:t>temperature</a:t>
                </a:r>
                <a:r>
                  <a:rPr lang="nl-NL" sz="4800">
                    <a:solidFill>
                      <a:schemeClr val="accent5"/>
                    </a:solidFill>
                  </a:rPr>
                  <a:t> sensor on </a:t>
                </a:r>
                <a:r>
                  <a:rPr lang="nl-NL" sz="4800" err="1">
                    <a:solidFill>
                      <a:schemeClr val="accent5"/>
                    </a:solidFill>
                  </a:rPr>
                  <a:t>the</a:t>
                </a:r>
                <a:r>
                  <a:rPr lang="nl-NL" sz="4800">
                    <a:solidFill>
                      <a:schemeClr val="accent5"/>
                    </a:solidFill>
                  </a:rPr>
                  <a:t> return feed</a:t>
                </a:r>
              </a:p>
              <a:p>
                <a:pPr lvl="1"/>
                <a:r>
                  <a:rPr lang="en-US">
                    <a:solidFill>
                      <a:schemeClr val="accent5"/>
                    </a:solidFill>
                  </a:rPr>
                  <a:t>Brand and model of the heating boiler, measured via the survey questionnaire</a:t>
                </a:r>
              </a:p>
              <a:p>
                <a:pPr lvl="1"/>
                <a:r>
                  <a:rPr lang="en-US">
                    <a:solidFill>
                      <a:srgbClr val="1EBCC5"/>
                    </a:solidFill>
                  </a:rPr>
                  <a:t>Brand and model-specific graph/table that associates T</a:t>
                </a:r>
                <a:r>
                  <a:rPr lang="en-US" baseline="-25000">
                    <a:solidFill>
                      <a:srgbClr val="1EBCC5"/>
                    </a:solidFill>
                  </a:rPr>
                  <a:t>ret</a:t>
                </a:r>
                <a:r>
                  <a:rPr lang="en-US">
                    <a:solidFill>
                      <a:srgbClr val="1EBCC5"/>
                    </a:solidFill>
                  </a:rPr>
                  <a:t> with </a:t>
                </a:r>
                <a:r>
                  <a:rPr lang="el-GR" sz="4800" u="none" strike="noStrike">
                    <a:solidFill>
                      <a:srgbClr val="B1D249"/>
                    </a:solidFill>
                    <a:effectLst/>
                    <a:latin typeface="Roboto" panose="020B0604020202020204" charset="0"/>
                    <a:ea typeface="Roboto" panose="020B0604020202020204" charset="0"/>
                  </a:rPr>
                  <a:t>η</a:t>
                </a:r>
                <a:r>
                  <a:rPr lang="nl-NL" baseline="-25000" err="1">
                    <a:solidFill>
                      <a:srgbClr val="B1D249"/>
                    </a:solidFill>
                  </a:rPr>
                  <a:t>upper;CH</a:t>
                </a:r>
                <a:r>
                  <a:rPr lang="nl-NL" baseline="-25000">
                    <a:solidFill>
                      <a:srgbClr val="B1D249"/>
                    </a:solidFill>
                  </a:rPr>
                  <a:t> </a:t>
                </a:r>
                <a:r>
                  <a:rPr lang="nl-NL">
                    <a:solidFill>
                      <a:schemeClr val="bg1">
                        <a:lumMod val="65000"/>
                      </a:schemeClr>
                    </a:solidFill>
                  </a:rPr>
                  <a:t>[%]</a:t>
                </a:r>
                <a:r>
                  <a:rPr lang="nl-NL">
                    <a:solidFill>
                      <a:srgbClr val="B1D249"/>
                    </a:solidFill>
                  </a:rPr>
                  <a:t> </a:t>
                </a:r>
                <a:endParaRPr lang="en-US">
                  <a:solidFill>
                    <a:srgbClr val="1EBCC5"/>
                  </a:solidFill>
                </a:endParaRPr>
              </a:p>
              <a:p>
                <a:r>
                  <a:rPr lang="en-US"/>
                  <a:t>Procedure </a:t>
                </a:r>
              </a:p>
              <a:p>
                <a:pPr lvl="1"/>
                <a:r>
                  <a:rPr lang="en-US"/>
                  <a:t>Similar to procedure when using generic efficiency lookup table</a:t>
                </a:r>
              </a:p>
              <a:p>
                <a:r>
                  <a:rPr lang="en-US"/>
                  <a:t>Output</a:t>
                </a:r>
              </a:p>
              <a:p>
                <a:pPr lvl="1"/>
                <a:r>
                  <a:rPr lang="en-US">
                    <a:solidFill>
                      <a:srgbClr val="B1D249"/>
                    </a:solidFill>
                  </a:rPr>
                  <a:t>Lower heating efficiency of the boiler [%]</a:t>
                </a:r>
              </a:p>
              <a:p>
                <a:pPr lvl="1"/>
                <a:r>
                  <a:rPr lang="en-US">
                    <a:solidFill>
                      <a:srgbClr val="B1D249"/>
                    </a:solidFill>
                  </a:rPr>
                  <a:t>Upper heating efficiency of the boiler [%]</a:t>
                </a:r>
              </a:p>
              <a:p>
                <a:pPr lvl="1"/>
                <a:r>
                  <a:rPr lang="en-US">
                    <a:solidFill>
                      <a:srgbClr val="B1D249"/>
                    </a:solidFill>
                  </a:rPr>
                  <a:t>Volumetric efficiency of the boiler [J/Nm^3]</a:t>
                </a:r>
              </a:p>
              <a:p>
                <a:endParaRPr lang="nl-NL"/>
              </a:p>
            </p:txBody>
          </p:sp>
        </mc:Choice>
        <mc:Fallback xmlns="">
          <p:sp>
            <p:nvSpPr>
              <p:cNvPr id="2" name="Content Placeholder 1">
                <a:extLst>
                  <a:ext uri="{FF2B5EF4-FFF2-40B4-BE49-F238E27FC236}">
                    <a16:creationId xmlns:a16="http://schemas.microsoft.com/office/drawing/2014/main" id="{556F5D88-8795-4F92-97A7-953A7BA5704A}"/>
                  </a:ext>
                </a:extLst>
              </p:cNvPr>
              <p:cNvSpPr>
                <a:spLocks noGrp="1" noRot="1" noChangeAspect="1" noMove="1" noResize="1" noEditPoints="1" noAdjustHandles="1" noChangeArrowheads="1" noChangeShapeType="1" noTextEdit="1"/>
              </p:cNvSpPr>
              <p:nvPr>
                <p:ph idx="1"/>
              </p:nvPr>
            </p:nvSpPr>
            <p:spPr>
              <a:blipFill>
                <a:blip r:embed="rId3"/>
                <a:stretch>
                  <a:fillRect l="-754" t="-406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5E0BCD92-190A-4632-A797-E5EE903A3901}"/>
              </a:ext>
            </a:extLst>
          </p:cNvPr>
          <p:cNvSpPr>
            <a:spLocks noGrp="1"/>
          </p:cNvSpPr>
          <p:nvPr>
            <p:ph type="body" sz="quarter" idx="14"/>
          </p:nvPr>
        </p:nvSpPr>
        <p:spPr/>
        <p:txBody>
          <a:bodyPr/>
          <a:lstStyle/>
          <a:p>
            <a:r>
              <a:rPr lang="nl-NL" err="1"/>
              <a:t>Initial</a:t>
            </a:r>
            <a:r>
              <a:rPr lang="nl-NL"/>
              <a:t> Analysis </a:t>
            </a:r>
            <a:r>
              <a:rPr lang="nl-NL" err="1"/>
              <a:t>Strategy</a:t>
            </a:r>
            <a:endParaRPr lang="nl-NL"/>
          </a:p>
          <a:p>
            <a:endParaRPr lang="nl-NL"/>
          </a:p>
        </p:txBody>
      </p:sp>
      <p:sp>
        <p:nvSpPr>
          <p:cNvPr id="4" name="Title 3">
            <a:extLst>
              <a:ext uri="{FF2B5EF4-FFF2-40B4-BE49-F238E27FC236}">
                <a16:creationId xmlns:a16="http://schemas.microsoft.com/office/drawing/2014/main" id="{2F3B0F98-D9F5-4F55-8B17-77C7D704AA6A}"/>
              </a:ext>
            </a:extLst>
          </p:cNvPr>
          <p:cNvSpPr>
            <a:spLocks noGrp="1"/>
          </p:cNvSpPr>
          <p:nvPr>
            <p:ph type="title"/>
          </p:nvPr>
        </p:nvSpPr>
        <p:spPr/>
        <p:txBody>
          <a:bodyPr>
            <a:normAutofit fontScale="90000"/>
          </a:bodyPr>
          <a:lstStyle/>
          <a:p>
            <a:r>
              <a:rPr lang="nl-NL"/>
              <a:t>?. </a:t>
            </a:r>
            <a:r>
              <a:rPr lang="nl-NL" err="1"/>
              <a:t>Calculate</a:t>
            </a:r>
            <a:r>
              <a:rPr lang="nl-NL"/>
              <a:t> boiler efficiency </a:t>
            </a:r>
            <a:r>
              <a:rPr lang="el-GR" sz="8000" u="none" strike="noStrike">
                <a:solidFill>
                  <a:srgbClr val="B1D249"/>
                </a:solidFill>
                <a:effectLst/>
                <a:latin typeface="Roboto" panose="020B0604020202020204" charset="0"/>
                <a:ea typeface="Roboto" panose="020B0604020202020204" charset="0"/>
              </a:rPr>
              <a:t>η</a:t>
            </a:r>
            <a:r>
              <a:rPr lang="nl-NL" baseline="-25000" err="1">
                <a:solidFill>
                  <a:srgbClr val="B1D249"/>
                </a:solidFill>
              </a:rPr>
              <a:t>upper;CH</a:t>
            </a:r>
            <a:r>
              <a:rPr lang="nl-NL" baseline="-25000">
                <a:solidFill>
                  <a:srgbClr val="B1D249"/>
                </a:solidFill>
              </a:rPr>
              <a:t> </a:t>
            </a:r>
            <a:r>
              <a:rPr lang="nl-NL">
                <a:solidFill>
                  <a:schemeClr val="bg1">
                    <a:lumMod val="65000"/>
                  </a:schemeClr>
                </a:solidFill>
              </a:rPr>
              <a:t>[%]</a:t>
            </a:r>
            <a:r>
              <a:rPr lang="nl-NL">
                <a:solidFill>
                  <a:srgbClr val="B1D249"/>
                </a:solidFill>
              </a:rPr>
              <a:t> </a:t>
            </a:r>
            <a:r>
              <a:rPr lang="nl-NL" err="1"/>
              <a:t>based</a:t>
            </a:r>
            <a:r>
              <a:rPr lang="nl-NL"/>
              <a:t> on return </a:t>
            </a:r>
            <a:r>
              <a:rPr lang="nl-NL" err="1"/>
              <a:t>temperature</a:t>
            </a:r>
            <a:r>
              <a:rPr lang="nl-NL"/>
              <a:t> </a:t>
            </a:r>
            <a:r>
              <a:rPr lang="nl-NL" err="1"/>
              <a:t>and</a:t>
            </a:r>
            <a:r>
              <a:rPr lang="nl-NL"/>
              <a:t> </a:t>
            </a:r>
            <a:r>
              <a:rPr lang="nl-NL" err="1"/>
              <a:t>specific</a:t>
            </a:r>
            <a:r>
              <a:rPr lang="nl-NL"/>
              <a:t> </a:t>
            </a:r>
            <a:r>
              <a:rPr lang="nl-NL" err="1"/>
              <a:t>lookup</a:t>
            </a:r>
            <a:r>
              <a:rPr lang="nl-NL"/>
              <a:t> </a:t>
            </a:r>
            <a:r>
              <a:rPr lang="nl-NL" err="1"/>
              <a:t>table</a:t>
            </a:r>
            <a:endParaRPr lang="nl-NL"/>
          </a:p>
        </p:txBody>
      </p:sp>
    </p:spTree>
    <p:extLst>
      <p:ext uri="{BB962C8B-B14F-4D97-AF65-F5344CB8AC3E}">
        <p14:creationId xmlns:p14="http://schemas.microsoft.com/office/powerpoint/2010/main" val="158288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6F5D88-8795-4F92-97A7-953A7BA5704A}"/>
                  </a:ext>
                </a:extLst>
              </p:cNvPr>
              <p:cNvSpPr>
                <a:spLocks noGrp="1"/>
              </p:cNvSpPr>
              <p:nvPr>
                <p:ph idx="1"/>
              </p:nvPr>
            </p:nvSpPr>
            <p:spPr/>
            <p:txBody>
              <a:bodyPr>
                <a:normAutofit fontScale="40000" lnSpcReduction="20000"/>
              </a:bodyPr>
              <a:lstStyle/>
              <a:p>
                <a:r>
                  <a:rPr lang="en-US"/>
                  <a:t>Data needed</a:t>
                </a:r>
              </a:p>
              <a:p>
                <a:pPr lvl="1">
                  <a:lnSpc>
                    <a:spcPct val="120000"/>
                  </a:lnSpc>
                </a:pPr>
                <a14:m>
                  <m:oMath xmlns:m="http://schemas.openxmlformats.org/officeDocument/2006/math">
                    <m:sSub>
                      <m:sSubPr>
                        <m:ctrlPr>
                          <a:rPr lang="pt-BR" sz="4800" i="1" smtClean="0">
                            <a:solidFill>
                              <a:schemeClr val="accent5"/>
                            </a:solidFill>
                            <a:latin typeface="Cambria Math" panose="02040503050406030204" pitchFamily="18" charset="0"/>
                          </a:rPr>
                        </m:ctrlPr>
                      </m:sSubPr>
                      <m:e>
                        <m:r>
                          <a:rPr lang="nl-NL" sz="4800" i="1">
                            <a:solidFill>
                              <a:schemeClr val="accent5"/>
                            </a:solidFill>
                            <a:latin typeface="Cambria Math" panose="02040503050406030204" pitchFamily="18" charset="0"/>
                          </a:rPr>
                          <m:t>𝑇</m:t>
                        </m:r>
                      </m:e>
                      <m:sub>
                        <m:r>
                          <a:rPr lang="nl-NL" sz="4800" b="0" i="1" smtClean="0">
                            <a:solidFill>
                              <a:schemeClr val="accent5"/>
                            </a:solidFill>
                            <a:latin typeface="Cambria Math" panose="02040503050406030204" pitchFamily="18" charset="0"/>
                          </a:rPr>
                          <m:t>𝑟𝑒𝑡</m:t>
                        </m:r>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rPr>
                          <m:t>𝑡</m:t>
                        </m:r>
                      </m:sub>
                    </m:sSub>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ea typeface="Cambria Math" panose="02040503050406030204" pitchFamily="18" charset="0"/>
                      </a:rPr>
                      <m:t>℃</m:t>
                    </m:r>
                    <m:r>
                      <a:rPr lang="nl-NL" sz="4800" i="1">
                        <a:solidFill>
                          <a:schemeClr val="accent5"/>
                        </a:solidFill>
                        <a:latin typeface="Cambria Math" panose="02040503050406030204" pitchFamily="18" charset="0"/>
                      </a:rPr>
                      <m:t>]</m:t>
                    </m:r>
                  </m:oMath>
                </a14:m>
                <a:r>
                  <a:rPr lang="nl-NL" sz="4800">
                    <a:solidFill>
                      <a:schemeClr val="accent5"/>
                    </a:solidFill>
                  </a:rPr>
                  <a:t>, </a:t>
                </a:r>
                <a:r>
                  <a:rPr lang="nl-NL" sz="4800" err="1">
                    <a:solidFill>
                      <a:schemeClr val="accent5"/>
                    </a:solidFill>
                  </a:rPr>
                  <a:t>the</a:t>
                </a:r>
                <a:r>
                  <a:rPr lang="nl-NL" sz="4800">
                    <a:solidFill>
                      <a:schemeClr val="accent5"/>
                    </a:solidFill>
                  </a:rPr>
                  <a:t> </a:t>
                </a:r>
                <a:r>
                  <a:rPr lang="nl-NL" sz="4800" err="1">
                    <a:solidFill>
                      <a:schemeClr val="accent5"/>
                    </a:solidFill>
                  </a:rPr>
                  <a:t>temperature</a:t>
                </a:r>
                <a:r>
                  <a:rPr lang="nl-NL" sz="4800">
                    <a:solidFill>
                      <a:schemeClr val="accent5"/>
                    </a:solidFill>
                  </a:rPr>
                  <a:t> </a:t>
                </a:r>
                <a:r>
                  <a:rPr lang="nl-NL" sz="4800" err="1">
                    <a:solidFill>
                      <a:schemeClr val="accent5"/>
                    </a:solidFill>
                  </a:rPr>
                  <a:t>returning</a:t>
                </a:r>
                <a:r>
                  <a:rPr lang="nl-NL" sz="4800">
                    <a:solidFill>
                      <a:schemeClr val="accent5"/>
                    </a:solidFill>
                  </a:rPr>
                  <a:t> </a:t>
                </a:r>
                <a:r>
                  <a:rPr lang="nl-NL" sz="4800" err="1">
                    <a:solidFill>
                      <a:schemeClr val="accent5"/>
                    </a:solidFill>
                  </a:rPr>
                  <a:t>to</a:t>
                </a:r>
                <a:r>
                  <a:rPr lang="nl-NL" sz="4800">
                    <a:solidFill>
                      <a:schemeClr val="accent5"/>
                    </a:solidFill>
                  </a:rPr>
                  <a:t> </a:t>
                </a:r>
                <a:r>
                  <a:rPr lang="nl-NL" sz="4800" err="1">
                    <a:solidFill>
                      <a:schemeClr val="accent5"/>
                    </a:solidFill>
                  </a:rPr>
                  <a:t>the</a:t>
                </a:r>
                <a:r>
                  <a:rPr lang="nl-NL" sz="4800">
                    <a:solidFill>
                      <a:schemeClr val="accent5"/>
                    </a:solidFill>
                  </a:rPr>
                  <a:t> boiler </a:t>
                </a:r>
                <a:r>
                  <a:rPr lang="nl-NL" sz="4800" err="1">
                    <a:solidFill>
                      <a:schemeClr val="accent5"/>
                    </a:solidFill>
                  </a:rPr>
                  <a:t>from</a:t>
                </a:r>
                <a:r>
                  <a:rPr lang="nl-NL" sz="4800">
                    <a:solidFill>
                      <a:schemeClr val="accent5"/>
                    </a:solidFill>
                  </a:rPr>
                  <a:t> </a:t>
                </a:r>
                <a:r>
                  <a:rPr lang="nl-NL" sz="4800" err="1">
                    <a:solidFill>
                      <a:schemeClr val="accent5"/>
                    </a:solidFill>
                  </a:rPr>
                  <a:t>the</a:t>
                </a:r>
                <a:r>
                  <a:rPr lang="nl-NL" sz="4800">
                    <a:solidFill>
                      <a:schemeClr val="accent5"/>
                    </a:solidFill>
                  </a:rPr>
                  <a:t> radiators at time t, </a:t>
                </a:r>
                <a:r>
                  <a:rPr lang="nl-NL" sz="4800" err="1">
                    <a:solidFill>
                      <a:schemeClr val="accent5"/>
                    </a:solidFill>
                  </a:rPr>
                  <a:t>measured</a:t>
                </a:r>
                <a:r>
                  <a:rPr lang="nl-NL" sz="4800">
                    <a:solidFill>
                      <a:schemeClr val="accent5"/>
                    </a:solidFill>
                  </a:rPr>
                  <a:t> via </a:t>
                </a:r>
                <a:r>
                  <a:rPr lang="nl-NL" sz="4800" err="1">
                    <a:solidFill>
                      <a:schemeClr val="accent5"/>
                    </a:solidFill>
                  </a:rPr>
                  <a:t>an</a:t>
                </a:r>
                <a:r>
                  <a:rPr lang="nl-NL" sz="4800">
                    <a:solidFill>
                      <a:schemeClr val="accent5"/>
                    </a:solidFill>
                  </a:rPr>
                  <a:t> OpenTherm monitor or a </a:t>
                </a:r>
                <a:r>
                  <a:rPr lang="nl-NL" sz="4800" err="1">
                    <a:solidFill>
                      <a:schemeClr val="accent5"/>
                    </a:solidFill>
                  </a:rPr>
                  <a:t>temperature</a:t>
                </a:r>
                <a:r>
                  <a:rPr lang="nl-NL" sz="4800">
                    <a:solidFill>
                      <a:schemeClr val="accent5"/>
                    </a:solidFill>
                  </a:rPr>
                  <a:t> sensor on </a:t>
                </a:r>
                <a:r>
                  <a:rPr lang="nl-NL" sz="4800" err="1">
                    <a:solidFill>
                      <a:schemeClr val="accent5"/>
                    </a:solidFill>
                  </a:rPr>
                  <a:t>the</a:t>
                </a:r>
                <a:r>
                  <a:rPr lang="nl-NL" sz="4800">
                    <a:solidFill>
                      <a:schemeClr val="accent5"/>
                    </a:solidFill>
                  </a:rPr>
                  <a:t> return feed</a:t>
                </a:r>
              </a:p>
              <a:p>
                <a:pPr lvl="1">
                  <a:lnSpc>
                    <a:spcPct val="120000"/>
                  </a:lnSpc>
                </a:pPr>
                <a14:m>
                  <m:oMath xmlns:m="http://schemas.openxmlformats.org/officeDocument/2006/math">
                    <m:sSub>
                      <m:sSubPr>
                        <m:ctrlPr>
                          <a:rPr lang="pt-BR" sz="4800" i="1" smtClean="0">
                            <a:solidFill>
                              <a:schemeClr val="accent5"/>
                            </a:solidFill>
                            <a:latin typeface="Cambria Math" panose="02040503050406030204" pitchFamily="18" charset="0"/>
                          </a:rPr>
                        </m:ctrlPr>
                      </m:sSubPr>
                      <m:e>
                        <m:r>
                          <a:rPr lang="nl-NL" sz="4800" i="1">
                            <a:solidFill>
                              <a:schemeClr val="accent5"/>
                            </a:solidFill>
                            <a:latin typeface="Cambria Math" panose="02040503050406030204" pitchFamily="18" charset="0"/>
                          </a:rPr>
                          <m:t>𝑇</m:t>
                        </m:r>
                      </m:e>
                      <m:sub>
                        <m:r>
                          <a:rPr lang="nl-NL" sz="4800" b="0" i="1" smtClean="0">
                            <a:solidFill>
                              <a:schemeClr val="accent5"/>
                            </a:solidFill>
                            <a:latin typeface="Cambria Math" panose="02040503050406030204" pitchFamily="18" charset="0"/>
                          </a:rPr>
                          <m:t>𝑠𝑢𝑝</m:t>
                        </m:r>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rPr>
                          <m:t>𝑡</m:t>
                        </m:r>
                      </m:sub>
                    </m:sSub>
                    <m:r>
                      <a:rPr lang="nl-NL" sz="4800" i="1">
                        <a:solidFill>
                          <a:schemeClr val="accent5"/>
                        </a:solidFill>
                        <a:latin typeface="Cambria Math" panose="02040503050406030204" pitchFamily="18" charset="0"/>
                      </a:rPr>
                      <m:t>[</m:t>
                    </m:r>
                    <m:r>
                      <a:rPr lang="nl-NL" sz="4800" i="1">
                        <a:solidFill>
                          <a:schemeClr val="accent5"/>
                        </a:solidFill>
                        <a:latin typeface="Cambria Math" panose="02040503050406030204" pitchFamily="18" charset="0"/>
                        <a:ea typeface="Cambria Math" panose="02040503050406030204" pitchFamily="18" charset="0"/>
                      </a:rPr>
                      <m:t>℃</m:t>
                    </m:r>
                    <m:r>
                      <a:rPr lang="nl-NL" sz="4800" i="1">
                        <a:solidFill>
                          <a:schemeClr val="accent5"/>
                        </a:solidFill>
                        <a:latin typeface="Cambria Math" panose="02040503050406030204" pitchFamily="18" charset="0"/>
                      </a:rPr>
                      <m:t>]</m:t>
                    </m:r>
                  </m:oMath>
                </a14:m>
                <a:r>
                  <a:rPr lang="nl-NL" sz="4800">
                    <a:solidFill>
                      <a:schemeClr val="accent5"/>
                    </a:solidFill>
                  </a:rPr>
                  <a:t>, </a:t>
                </a:r>
                <a:r>
                  <a:rPr lang="nl-NL" sz="4800" err="1">
                    <a:solidFill>
                      <a:schemeClr val="accent5"/>
                    </a:solidFill>
                  </a:rPr>
                  <a:t>the</a:t>
                </a:r>
                <a:r>
                  <a:rPr lang="nl-NL" sz="4800">
                    <a:solidFill>
                      <a:schemeClr val="accent5"/>
                    </a:solidFill>
                  </a:rPr>
                  <a:t> </a:t>
                </a:r>
                <a:r>
                  <a:rPr lang="nl-NL" sz="4800" err="1">
                    <a:solidFill>
                      <a:schemeClr val="accent5"/>
                    </a:solidFill>
                  </a:rPr>
                  <a:t>temperature</a:t>
                </a:r>
                <a:r>
                  <a:rPr lang="nl-NL" sz="4800">
                    <a:solidFill>
                      <a:schemeClr val="accent5"/>
                    </a:solidFill>
                  </a:rPr>
                  <a:t> </a:t>
                </a:r>
                <a:r>
                  <a:rPr lang="nl-NL" sz="4800" err="1">
                    <a:solidFill>
                      <a:schemeClr val="accent5"/>
                    </a:solidFill>
                  </a:rPr>
                  <a:t>supplied</a:t>
                </a:r>
                <a:r>
                  <a:rPr lang="nl-NL" sz="4800">
                    <a:solidFill>
                      <a:schemeClr val="accent5"/>
                    </a:solidFill>
                  </a:rPr>
                  <a:t> </a:t>
                </a:r>
                <a:r>
                  <a:rPr lang="nl-NL" sz="4800" err="1">
                    <a:solidFill>
                      <a:schemeClr val="accent5"/>
                    </a:solidFill>
                  </a:rPr>
                  <a:t>from</a:t>
                </a:r>
                <a:r>
                  <a:rPr lang="nl-NL" sz="4800">
                    <a:solidFill>
                      <a:schemeClr val="accent5"/>
                    </a:solidFill>
                  </a:rPr>
                  <a:t> </a:t>
                </a:r>
                <a:r>
                  <a:rPr lang="nl-NL" sz="4800" err="1">
                    <a:solidFill>
                      <a:schemeClr val="accent5"/>
                    </a:solidFill>
                  </a:rPr>
                  <a:t>the</a:t>
                </a:r>
                <a:r>
                  <a:rPr lang="nl-NL" sz="4800">
                    <a:solidFill>
                      <a:schemeClr val="accent5"/>
                    </a:solidFill>
                  </a:rPr>
                  <a:t> boiler </a:t>
                </a:r>
                <a:r>
                  <a:rPr lang="nl-NL" sz="4800" err="1">
                    <a:solidFill>
                      <a:schemeClr val="accent5"/>
                    </a:solidFill>
                  </a:rPr>
                  <a:t>to</a:t>
                </a:r>
                <a:r>
                  <a:rPr lang="nl-NL" sz="4800">
                    <a:solidFill>
                      <a:schemeClr val="accent5"/>
                    </a:solidFill>
                  </a:rPr>
                  <a:t> </a:t>
                </a:r>
                <a:r>
                  <a:rPr lang="nl-NL" sz="4800" err="1">
                    <a:solidFill>
                      <a:schemeClr val="accent5"/>
                    </a:solidFill>
                  </a:rPr>
                  <a:t>the</a:t>
                </a:r>
                <a:r>
                  <a:rPr lang="nl-NL" sz="4800">
                    <a:solidFill>
                      <a:schemeClr val="accent5"/>
                    </a:solidFill>
                  </a:rPr>
                  <a:t> radiators at time t, </a:t>
                </a:r>
                <a:r>
                  <a:rPr lang="nl-NL" sz="4800" err="1">
                    <a:solidFill>
                      <a:schemeClr val="accent5"/>
                    </a:solidFill>
                  </a:rPr>
                  <a:t>measured</a:t>
                </a:r>
                <a:r>
                  <a:rPr lang="nl-NL" sz="4800">
                    <a:solidFill>
                      <a:schemeClr val="accent5"/>
                    </a:solidFill>
                  </a:rPr>
                  <a:t> via </a:t>
                </a:r>
                <a:r>
                  <a:rPr lang="nl-NL" sz="4800" err="1">
                    <a:solidFill>
                      <a:schemeClr val="accent5"/>
                    </a:solidFill>
                  </a:rPr>
                  <a:t>an</a:t>
                </a:r>
                <a:r>
                  <a:rPr lang="nl-NL" sz="4800">
                    <a:solidFill>
                      <a:schemeClr val="accent5"/>
                    </a:solidFill>
                  </a:rPr>
                  <a:t> OpenTherm monitor or a </a:t>
                </a:r>
                <a:r>
                  <a:rPr lang="nl-NL" sz="4800" err="1">
                    <a:solidFill>
                      <a:schemeClr val="accent5"/>
                    </a:solidFill>
                  </a:rPr>
                  <a:t>temperature</a:t>
                </a:r>
                <a:r>
                  <a:rPr lang="nl-NL" sz="4800">
                    <a:solidFill>
                      <a:schemeClr val="accent5"/>
                    </a:solidFill>
                  </a:rPr>
                  <a:t> sensor on </a:t>
                </a:r>
                <a:r>
                  <a:rPr lang="nl-NL" sz="4800" err="1">
                    <a:solidFill>
                      <a:schemeClr val="accent5"/>
                    </a:solidFill>
                  </a:rPr>
                  <a:t>the</a:t>
                </a:r>
                <a:r>
                  <a:rPr lang="nl-NL" sz="4800">
                    <a:solidFill>
                      <a:schemeClr val="accent5"/>
                    </a:solidFill>
                  </a:rPr>
                  <a:t> return feed</a:t>
                </a:r>
              </a:p>
              <a:p>
                <a:pPr lvl="1"/>
                <a14:m>
                  <m:oMath xmlns:m="http://schemas.openxmlformats.org/officeDocument/2006/math">
                    <m:sSub>
                      <m:sSubPr>
                        <m:ctrlPr>
                          <a:rPr lang="nl-NL" i="1" dirty="0" smtClean="0">
                            <a:solidFill>
                              <a:schemeClr val="accent5"/>
                            </a:solidFill>
                            <a:latin typeface="Cambria Math" panose="02040503050406030204" pitchFamily="18" charset="0"/>
                            <a:ea typeface="Cambria Math" panose="02040503050406030204" pitchFamily="18" charset="0"/>
                          </a:rPr>
                        </m:ctrlPr>
                      </m:sSubPr>
                      <m:e>
                        <m:r>
                          <a:rPr lang="nl-NL" i="1" dirty="0">
                            <a:solidFill>
                              <a:schemeClr val="accent5"/>
                            </a:solidFill>
                            <a:latin typeface="Cambria Math" panose="02040503050406030204" pitchFamily="18" charset="0"/>
                            <a:ea typeface="Cambria Math" panose="02040503050406030204" pitchFamily="18" charset="0"/>
                          </a:rPr>
                          <m:t>𝑄</m:t>
                        </m:r>
                      </m:e>
                      <m:sub>
                        <m:r>
                          <a:rPr lang="nl-NL" b="0" i="1" dirty="0" smtClean="0">
                            <a:solidFill>
                              <a:schemeClr val="accent5"/>
                            </a:solidFill>
                            <a:latin typeface="Cambria Math" panose="02040503050406030204" pitchFamily="18" charset="0"/>
                            <a:ea typeface="Cambria Math" panose="02040503050406030204" pitchFamily="18" charset="0"/>
                          </a:rPr>
                          <m:t>𝑤𝑎𝑡𝑒𝑟</m:t>
                        </m:r>
                        <m:r>
                          <a:rPr lang="nl-NL" b="0" i="1" dirty="0" smtClean="0">
                            <a:solidFill>
                              <a:schemeClr val="accent5"/>
                            </a:solidFill>
                            <a:latin typeface="Cambria Math" panose="02040503050406030204" pitchFamily="18" charset="0"/>
                            <a:ea typeface="Cambria Math" panose="02040503050406030204" pitchFamily="18" charset="0"/>
                          </a:rPr>
                          <m:t>;</m:t>
                        </m:r>
                        <m:r>
                          <a:rPr lang="nl-NL" b="0" i="1" dirty="0" smtClean="0">
                            <a:solidFill>
                              <a:schemeClr val="accent5"/>
                            </a:solidFill>
                            <a:latin typeface="Cambria Math" panose="02040503050406030204" pitchFamily="18" charset="0"/>
                            <a:ea typeface="Cambria Math" panose="02040503050406030204" pitchFamily="18" charset="0"/>
                          </a:rPr>
                          <m:t>𝑡</m:t>
                        </m:r>
                      </m:sub>
                    </m:sSub>
                    <m:d>
                      <m:dPr>
                        <m:begChr m:val="["/>
                        <m:endChr m:val="]"/>
                        <m:ctrlPr>
                          <a:rPr lang="nl-NL" sz="4800" b="0" i="1" dirty="0" smtClean="0">
                            <a:solidFill>
                              <a:schemeClr val="accent5"/>
                            </a:solidFill>
                            <a:latin typeface="Cambria Math" panose="02040503050406030204" pitchFamily="18" charset="0"/>
                            <a:ea typeface="Cambria Math" panose="02040503050406030204" pitchFamily="18" charset="0"/>
                          </a:rPr>
                        </m:ctrlPr>
                      </m:dPr>
                      <m:e>
                        <m:r>
                          <a:rPr lang="nl-NL" sz="4800" b="0" i="1" dirty="0" smtClean="0">
                            <a:solidFill>
                              <a:schemeClr val="accent5"/>
                            </a:solidFill>
                            <a:latin typeface="Cambria Math" panose="02040503050406030204" pitchFamily="18" charset="0"/>
                            <a:ea typeface="Cambria Math" panose="02040503050406030204" pitchFamily="18" charset="0"/>
                          </a:rPr>
                          <m:t>𝑚</m:t>
                        </m:r>
                        <m:r>
                          <a:rPr lang="nl-NL" sz="4800" b="0" i="1" baseline="30000" dirty="0" smtClean="0">
                            <a:solidFill>
                              <a:schemeClr val="accent5"/>
                            </a:solidFill>
                            <a:latin typeface="Cambria Math" panose="02040503050406030204" pitchFamily="18" charset="0"/>
                            <a:ea typeface="Cambria Math" panose="02040503050406030204" pitchFamily="18" charset="0"/>
                          </a:rPr>
                          <m:t>3</m:t>
                        </m:r>
                        <m:r>
                          <a:rPr lang="nl-NL" sz="4800" b="0" i="1" dirty="0" smtClean="0">
                            <a:solidFill>
                              <a:schemeClr val="accent5"/>
                            </a:solidFill>
                            <a:latin typeface="Cambria Math" panose="02040503050406030204" pitchFamily="18" charset="0"/>
                            <a:ea typeface="Cambria Math" panose="02040503050406030204" pitchFamily="18" charset="0"/>
                          </a:rPr>
                          <m:t>/</m:t>
                        </m:r>
                        <m:r>
                          <a:rPr lang="nl-NL" sz="4800" b="0" i="1" dirty="0" smtClean="0">
                            <a:solidFill>
                              <a:schemeClr val="accent5"/>
                            </a:solidFill>
                            <a:latin typeface="Cambria Math" panose="02040503050406030204" pitchFamily="18" charset="0"/>
                            <a:ea typeface="Cambria Math" panose="02040503050406030204" pitchFamily="18" charset="0"/>
                          </a:rPr>
                          <m:t>𝑠</m:t>
                        </m:r>
                      </m:e>
                    </m:d>
                    <m:r>
                      <a:rPr lang="nl-NL" sz="4800" b="0" i="1" baseline="-25000" dirty="0" smtClean="0">
                        <a:solidFill>
                          <a:schemeClr val="accent5"/>
                        </a:solidFill>
                        <a:latin typeface="Cambria Math" panose="02040503050406030204" pitchFamily="18" charset="0"/>
                        <a:ea typeface="Cambria Math" panose="02040503050406030204" pitchFamily="18" charset="0"/>
                      </a:rPr>
                      <m:t> </m:t>
                    </m:r>
                  </m:oMath>
                </a14:m>
                <a:r>
                  <a:rPr lang="en-US">
                    <a:solidFill>
                      <a:schemeClr val="accent5"/>
                    </a:solidFill>
                  </a:rPr>
                  <a:t>, </a:t>
                </a:r>
                <a:r>
                  <a:rPr lang="nl-NL" err="1">
                    <a:solidFill>
                      <a:schemeClr val="accent5"/>
                    </a:solidFill>
                  </a:rPr>
                  <a:t>the</a:t>
                </a:r>
                <a:r>
                  <a:rPr lang="nl-NL">
                    <a:solidFill>
                      <a:schemeClr val="accent5"/>
                    </a:solidFill>
                  </a:rPr>
                  <a:t> </a:t>
                </a:r>
                <a:r>
                  <a:rPr lang="nl-NL" err="1">
                    <a:solidFill>
                      <a:schemeClr val="accent5"/>
                    </a:solidFill>
                  </a:rPr>
                  <a:t>volumetric</a:t>
                </a:r>
                <a:r>
                  <a:rPr lang="nl-NL">
                    <a:solidFill>
                      <a:schemeClr val="accent5"/>
                    </a:solidFill>
                  </a:rPr>
                  <a:t> flow </a:t>
                </a:r>
                <a:r>
                  <a:rPr lang="nl-NL" err="1">
                    <a:solidFill>
                      <a:schemeClr val="accent5"/>
                    </a:solidFill>
                  </a:rPr>
                  <a:t>rate</a:t>
                </a:r>
                <a:r>
                  <a:rPr lang="nl-NL">
                    <a:solidFill>
                      <a:schemeClr val="accent5"/>
                    </a:solidFill>
                  </a:rPr>
                  <a:t> of </a:t>
                </a:r>
                <a:r>
                  <a:rPr lang="nl-NL" err="1">
                    <a:solidFill>
                      <a:schemeClr val="accent5"/>
                    </a:solidFill>
                  </a:rPr>
                  <a:t>the</a:t>
                </a:r>
                <a:r>
                  <a:rPr lang="nl-NL">
                    <a:solidFill>
                      <a:schemeClr val="accent5"/>
                    </a:solidFill>
                  </a:rPr>
                  <a:t> water </a:t>
                </a:r>
                <a:r>
                  <a:rPr lang="nl-NL" err="1">
                    <a:solidFill>
                      <a:schemeClr val="accent5"/>
                    </a:solidFill>
                  </a:rPr>
                  <a:t>fowing</a:t>
                </a:r>
                <a:r>
                  <a:rPr lang="nl-NL">
                    <a:solidFill>
                      <a:schemeClr val="accent5"/>
                    </a:solidFill>
                  </a:rPr>
                  <a:t> </a:t>
                </a:r>
                <a:r>
                  <a:rPr lang="nl-NL" err="1">
                    <a:solidFill>
                      <a:schemeClr val="accent5"/>
                    </a:solidFill>
                  </a:rPr>
                  <a:t>through</a:t>
                </a:r>
                <a:r>
                  <a:rPr lang="nl-NL">
                    <a:solidFill>
                      <a:schemeClr val="accent5"/>
                    </a:solidFill>
                  </a:rPr>
                  <a:t> </a:t>
                </a:r>
                <a:r>
                  <a:rPr lang="nl-NL" err="1">
                    <a:solidFill>
                      <a:schemeClr val="accent5"/>
                    </a:solidFill>
                  </a:rPr>
                  <a:t>all</a:t>
                </a:r>
                <a:r>
                  <a:rPr lang="nl-NL">
                    <a:solidFill>
                      <a:schemeClr val="accent5"/>
                    </a:solidFill>
                  </a:rPr>
                  <a:t> radiators at time t</a:t>
                </a:r>
                <a:endParaRPr lang="en-US">
                  <a:solidFill>
                    <a:srgbClr val="1EBCC5"/>
                  </a:solidFill>
                </a:endParaRPr>
              </a:p>
              <a:p>
                <a:r>
                  <a:rPr lang="en-US"/>
                  <a:t>Procedure</a:t>
                </a:r>
              </a:p>
              <a:p>
                <a:pPr lvl="1"/>
                <a14:m>
                  <m:oMath xmlns:m="http://schemas.openxmlformats.org/officeDocument/2006/math">
                    <m:r>
                      <m:rPr>
                        <m:nor/>
                      </m:rPr>
                      <a:rPr lang="el-GR" sz="8000" i="1" dirty="0" smtClean="0">
                        <a:latin typeface="Cambria Math" panose="02040503050406030204" pitchFamily="18" charset="0"/>
                        <a:ea typeface="Cambria Math" panose="02040503050406030204" pitchFamily="18" charset="0"/>
                      </a:rPr>
                      <m:t>η</m:t>
                    </m:r>
                    <m:r>
                      <m:rPr>
                        <m:nor/>
                      </m:rPr>
                      <a:rPr lang="nl-NL" sz="8000" i="1" baseline="-50000" dirty="0" smtClean="0">
                        <a:latin typeface="Cambria Math" panose="02040503050406030204" pitchFamily="18" charset="0"/>
                        <a:ea typeface="Cambria Math" panose="02040503050406030204" pitchFamily="18" charset="0"/>
                      </a:rPr>
                      <m:t>upper</m:t>
                    </m:r>
                    <m:r>
                      <m:rPr>
                        <m:nor/>
                      </m:rPr>
                      <a:rPr lang="nl-NL" sz="8000" i="1" baseline="-50000" dirty="0" smtClean="0">
                        <a:latin typeface="Cambria Math" panose="02040503050406030204" pitchFamily="18" charset="0"/>
                        <a:ea typeface="Cambria Math" panose="02040503050406030204" pitchFamily="18" charset="0"/>
                      </a:rPr>
                      <m:t>;</m:t>
                    </m:r>
                    <m:r>
                      <m:rPr>
                        <m:nor/>
                      </m:rPr>
                      <a:rPr lang="nl-NL" sz="8000" i="1" baseline="-50000" dirty="0" smtClean="0">
                        <a:latin typeface="Cambria Math" panose="02040503050406030204" pitchFamily="18" charset="0"/>
                        <a:ea typeface="Cambria Math" panose="02040503050406030204" pitchFamily="18" charset="0"/>
                      </a:rPr>
                      <m:t>CH</m:t>
                    </m:r>
                    <m:r>
                      <a:rPr lang="nl-NL" sz="8000" i="1" dirty="0">
                        <a:latin typeface="Cambria Math" panose="02040503050406030204" pitchFamily="18" charset="0"/>
                        <a:ea typeface="Cambria Math" panose="02040503050406030204" pitchFamily="18" charset="0"/>
                      </a:rPr>
                      <m:t> </m:t>
                    </m:r>
                    <m:d>
                      <m:dPr>
                        <m:begChr m:val="["/>
                        <m:endChr m:val="]"/>
                        <m:ctrlPr>
                          <a:rPr lang="nl-NL" sz="8000" i="1" dirty="0">
                            <a:solidFill>
                              <a:schemeClr val="bg1">
                                <a:lumMod val="50000"/>
                              </a:schemeClr>
                            </a:solidFill>
                            <a:latin typeface="Cambria Math" panose="02040503050406030204" pitchFamily="18" charset="0"/>
                            <a:ea typeface="Cambria Math" panose="02040503050406030204" pitchFamily="18" charset="0"/>
                          </a:rPr>
                        </m:ctrlPr>
                      </m:dPr>
                      <m:e>
                        <m:r>
                          <a:rPr lang="nl-NL" sz="8000" i="1" dirty="0">
                            <a:solidFill>
                              <a:schemeClr val="bg1">
                                <a:lumMod val="50000"/>
                              </a:schemeClr>
                            </a:solidFill>
                            <a:latin typeface="Cambria Math" panose="02040503050406030204" pitchFamily="18" charset="0"/>
                            <a:ea typeface="Cambria Math" panose="02040503050406030204" pitchFamily="18" charset="0"/>
                          </a:rPr>
                          <m:t>%</m:t>
                        </m:r>
                      </m:e>
                    </m:d>
                    <m:r>
                      <a:rPr lang="nl-NL" sz="8000" b="0" i="1" dirty="0" smtClean="0">
                        <a:solidFill>
                          <a:schemeClr val="bg1">
                            <a:lumMod val="50000"/>
                          </a:schemeClr>
                        </a:solidFill>
                        <a:latin typeface="Cambria Math" panose="02040503050406030204" pitchFamily="18" charset="0"/>
                        <a:ea typeface="Cambria Math" panose="02040503050406030204" pitchFamily="18" charset="0"/>
                      </a:rPr>
                      <m:t>=</m:t>
                    </m:r>
                    <m:f>
                      <m:fPr>
                        <m:ctrlPr>
                          <a:rPr lang="nl-NL" sz="6000" i="1" dirty="0" smtClean="0">
                            <a:latin typeface="Cambria Math" panose="02040503050406030204" pitchFamily="18" charset="0"/>
                            <a:ea typeface="Cambria Math" panose="02040503050406030204" pitchFamily="18" charset="0"/>
                          </a:rPr>
                        </m:ctrlPr>
                      </m:fPr>
                      <m:num>
                        <m:sSub>
                          <m:sSubPr>
                            <m:ctrlPr>
                              <a:rPr lang="nl-NL" sz="6000" i="1" dirty="0">
                                <a:latin typeface="Cambria Math" panose="02040503050406030204" pitchFamily="18" charset="0"/>
                                <a:ea typeface="Cambria Math" panose="02040503050406030204" pitchFamily="18" charset="0"/>
                              </a:rPr>
                            </m:ctrlPr>
                          </m:sSubPr>
                          <m:e>
                            <m:r>
                              <a:rPr lang="nl-NL" sz="6000" i="1" dirty="0" smtClean="0">
                                <a:latin typeface="Cambria Math" panose="02040503050406030204" pitchFamily="18" charset="0"/>
                                <a:ea typeface="Cambria Math" panose="02040503050406030204" pitchFamily="18" charset="0"/>
                              </a:rPr>
                              <m:t>∆</m:t>
                            </m:r>
                            <m:r>
                              <a:rPr lang="nl-NL" sz="6000" i="1" dirty="0">
                                <a:latin typeface="Cambria Math" panose="02040503050406030204" pitchFamily="18" charset="0"/>
                                <a:ea typeface="Cambria Math" panose="02040503050406030204" pitchFamily="18" charset="0"/>
                              </a:rPr>
                              <m:t>𝑄</m:t>
                            </m:r>
                          </m:e>
                          <m:sub>
                            <m:r>
                              <a:rPr lang="nl-NL" sz="6000" i="1" dirty="0">
                                <a:latin typeface="Cambria Math" panose="02040503050406030204" pitchFamily="18" charset="0"/>
                                <a:ea typeface="Cambria Math" panose="02040503050406030204" pitchFamily="18" charset="0"/>
                              </a:rPr>
                              <m:t>𝐶𝐻</m:t>
                            </m:r>
                            <m:r>
                              <a:rPr lang="nl-NL" sz="6000" b="0" i="1" dirty="0" smtClean="0">
                                <a:latin typeface="Cambria Math" panose="02040503050406030204" pitchFamily="18" charset="0"/>
                                <a:ea typeface="Cambria Math" panose="02040503050406030204" pitchFamily="18" charset="0"/>
                              </a:rPr>
                              <m:t>;</m:t>
                            </m:r>
                            <m:r>
                              <a:rPr lang="nl-NL" sz="6000" i="1">
                                <a:latin typeface="Cambria Math" panose="02040503050406030204" pitchFamily="18" charset="0"/>
                                <a:ea typeface="Arial Unicode MS"/>
                                <a:cs typeface="Times New Roman" panose="02020603050405020304" pitchFamily="18" charset="0"/>
                              </a:rPr>
                              <m:t>𝑡</m:t>
                            </m:r>
                            <m:r>
                              <a:rPr lang="nl-NL" sz="6000" i="1">
                                <a:latin typeface="Cambria Math" panose="02040503050406030204" pitchFamily="18" charset="0"/>
                                <a:ea typeface="Cambria Math" panose="02040503050406030204" pitchFamily="18" charset="0"/>
                              </a:rPr>
                              <m:t>;</m:t>
                            </m:r>
                            <m:r>
                              <a:rPr lang="nl-NL" sz="6000" i="1">
                                <a:latin typeface="Cambria Math" panose="02040503050406030204" pitchFamily="18" charset="0"/>
                                <a:ea typeface="Cambria Math" panose="02040503050406030204" pitchFamily="18" charset="0"/>
                              </a:rPr>
                              <m:t>𝑡</m:t>
                            </m:r>
                            <m:r>
                              <a:rPr lang="nl-NL" sz="6000" i="1">
                                <a:latin typeface="Cambria Math" panose="02040503050406030204" pitchFamily="18" charset="0"/>
                                <a:ea typeface="Cambria Math" panose="02040503050406030204" pitchFamily="18" charset="0"/>
                              </a:rPr>
                              <m:t>+∆</m:t>
                            </m:r>
                            <m:r>
                              <a:rPr lang="nl-NL" sz="6000" i="1">
                                <a:latin typeface="Cambria Math" panose="02040503050406030204" pitchFamily="18" charset="0"/>
                                <a:ea typeface="Cambria Math" panose="02040503050406030204" pitchFamily="18" charset="0"/>
                              </a:rPr>
                              <m:t>𝑡</m:t>
                            </m:r>
                          </m:sub>
                        </m:sSub>
                        <m:r>
                          <a:rPr lang="nl-NL" sz="6000" i="1" dirty="0" smtClean="0">
                            <a:solidFill>
                              <a:schemeClr val="bg1">
                                <a:lumMod val="50000"/>
                              </a:schemeClr>
                            </a:solidFill>
                            <a:latin typeface="Cambria Math" panose="02040503050406030204" pitchFamily="18" charset="0"/>
                            <a:ea typeface="Cambria Math" panose="02040503050406030204" pitchFamily="18" charset="0"/>
                          </a:rPr>
                          <m:t>[</m:t>
                        </m:r>
                        <m:r>
                          <a:rPr lang="nl-NL" sz="6000" i="1" dirty="0" smtClean="0">
                            <a:solidFill>
                              <a:schemeClr val="bg1">
                                <a:lumMod val="50000"/>
                              </a:schemeClr>
                            </a:solidFill>
                            <a:latin typeface="Cambria Math" panose="02040503050406030204" pitchFamily="18" charset="0"/>
                            <a:ea typeface="Cambria Math" panose="02040503050406030204" pitchFamily="18" charset="0"/>
                          </a:rPr>
                          <m:t>𝐽</m:t>
                        </m:r>
                        <m:r>
                          <a:rPr lang="nl-NL" sz="6000" i="1" dirty="0" smtClean="0">
                            <a:solidFill>
                              <a:schemeClr val="bg1">
                                <a:lumMod val="50000"/>
                              </a:schemeClr>
                            </a:solidFill>
                            <a:latin typeface="Cambria Math" panose="02040503050406030204" pitchFamily="18" charset="0"/>
                            <a:ea typeface="Cambria Math" panose="02040503050406030204" pitchFamily="18" charset="0"/>
                          </a:rPr>
                          <m:t>]</m:t>
                        </m:r>
                      </m:num>
                      <m:den>
                        <m:sSub>
                          <m:sSubPr>
                            <m:ctrlPr>
                              <a:rPr lang="nl-NL" sz="8000" i="1" dirty="0">
                                <a:latin typeface="Cambria Math" panose="02040503050406030204" pitchFamily="18" charset="0"/>
                                <a:ea typeface="Cambria Math" panose="02040503050406030204" pitchFamily="18" charset="0"/>
                              </a:rPr>
                            </m:ctrlPr>
                          </m:sSubPr>
                          <m:e>
                            <m:r>
                              <a:rPr lang="nl-NL" sz="8000" i="1" dirty="0" smtClean="0">
                                <a:latin typeface="Cambria Math" panose="02040503050406030204" pitchFamily="18" charset="0"/>
                                <a:ea typeface="Cambria Math" panose="02040503050406030204" pitchFamily="18" charset="0"/>
                              </a:rPr>
                              <m:t>∆</m:t>
                            </m:r>
                            <m:r>
                              <a:rPr lang="nl-NL" sz="8000" i="1" dirty="0">
                                <a:latin typeface="Cambria Math" panose="02040503050406030204" pitchFamily="18" charset="0"/>
                                <a:ea typeface="Cambria Math" panose="02040503050406030204" pitchFamily="18" charset="0"/>
                              </a:rPr>
                              <m:t>𝐺</m:t>
                            </m:r>
                          </m:e>
                          <m:sub>
                            <m:r>
                              <a:rPr lang="nl-NL" sz="8000" i="1" dirty="0">
                                <a:latin typeface="Cambria Math" panose="02040503050406030204" pitchFamily="18" charset="0"/>
                                <a:ea typeface="Cambria Math" panose="02040503050406030204" pitchFamily="18" charset="0"/>
                              </a:rPr>
                              <m:t>𝐶𝐻</m:t>
                            </m:r>
                            <m:r>
                              <a:rPr lang="nl-NL" sz="8000" i="1">
                                <a:latin typeface="Cambria Math" panose="02040503050406030204" pitchFamily="18" charset="0"/>
                                <a:ea typeface="Arial Unicode MS"/>
                                <a:cs typeface="Times New Roman" panose="02020603050405020304" pitchFamily="18" charset="0"/>
                              </a:rPr>
                              <m:t>;</m:t>
                            </m:r>
                            <m:r>
                              <a:rPr lang="nl-NL" sz="8000" i="1">
                                <a:latin typeface="Cambria Math" panose="02040503050406030204" pitchFamily="18" charset="0"/>
                                <a:ea typeface="Arial Unicode MS"/>
                                <a:cs typeface="Times New Roman" panose="02020603050405020304" pitchFamily="18" charset="0"/>
                              </a:rPr>
                              <m:t>𝑡</m:t>
                            </m:r>
                            <m:r>
                              <a:rPr lang="nl-NL" sz="8000" i="1">
                                <a:latin typeface="Cambria Math" panose="02040503050406030204" pitchFamily="18" charset="0"/>
                                <a:ea typeface="Cambria Math" panose="02040503050406030204" pitchFamily="18" charset="0"/>
                              </a:rPr>
                              <m:t>;</m:t>
                            </m:r>
                            <m:r>
                              <a:rPr lang="nl-NL" sz="8000" i="1">
                                <a:latin typeface="Cambria Math" panose="02040503050406030204" pitchFamily="18" charset="0"/>
                                <a:ea typeface="Cambria Math" panose="02040503050406030204" pitchFamily="18" charset="0"/>
                              </a:rPr>
                              <m:t>𝑡</m:t>
                            </m:r>
                            <m:r>
                              <a:rPr lang="nl-NL" sz="8000" i="1">
                                <a:latin typeface="Cambria Math" panose="02040503050406030204" pitchFamily="18" charset="0"/>
                                <a:ea typeface="Cambria Math" panose="02040503050406030204" pitchFamily="18" charset="0"/>
                              </a:rPr>
                              <m:t>+∆</m:t>
                            </m:r>
                            <m:r>
                              <a:rPr lang="nl-NL" sz="8000" i="1">
                                <a:latin typeface="Cambria Math" panose="02040503050406030204" pitchFamily="18" charset="0"/>
                                <a:ea typeface="Cambria Math" panose="02040503050406030204" pitchFamily="18" charset="0"/>
                              </a:rPr>
                              <m:t>𝑡</m:t>
                            </m:r>
                          </m:sub>
                        </m:sSub>
                        <m:r>
                          <a:rPr lang="nl-NL" sz="8000" i="1" dirty="0">
                            <a:latin typeface="Cambria Math" panose="02040503050406030204" pitchFamily="18" charset="0"/>
                            <a:ea typeface="Cambria Math" panose="02040503050406030204" pitchFamily="18" charset="0"/>
                          </a:rPr>
                          <m:t> </m:t>
                        </m:r>
                        <m:d>
                          <m:dPr>
                            <m:begChr m:val="["/>
                            <m:endChr m:val="]"/>
                            <m:ctrlPr>
                              <a:rPr lang="nl-NL" sz="8000" i="1" dirty="0">
                                <a:solidFill>
                                  <a:schemeClr val="bg1">
                                    <a:lumMod val="50000"/>
                                  </a:schemeClr>
                                </a:solidFill>
                                <a:latin typeface="Cambria Math" panose="02040503050406030204" pitchFamily="18" charset="0"/>
                                <a:ea typeface="Cambria Math" panose="02040503050406030204" pitchFamily="18" charset="0"/>
                              </a:rPr>
                            </m:ctrlPr>
                          </m:dPr>
                          <m:e>
                            <m:r>
                              <a:rPr lang="nl-NL" sz="8000" i="1" dirty="0">
                                <a:solidFill>
                                  <a:schemeClr val="bg1">
                                    <a:lumMod val="50000"/>
                                  </a:schemeClr>
                                </a:solidFill>
                                <a:latin typeface="Cambria Math" panose="02040503050406030204" pitchFamily="18" charset="0"/>
                                <a:ea typeface="Cambria Math" panose="02040503050406030204" pitchFamily="18" charset="0"/>
                              </a:rPr>
                              <m:t>𝑁𝑚</m:t>
                            </m:r>
                            <m:r>
                              <a:rPr lang="nl-NL" sz="8000"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sz="8000" i="1" dirty="0">
                            <a:latin typeface="Cambria Math" panose="02040503050406030204" pitchFamily="18" charset="0"/>
                            <a:ea typeface="Cambria Math" panose="02040503050406030204" pitchFamily="18" charset="0"/>
                          </a:rPr>
                          <m:t>×</m:t>
                        </m:r>
                        <m:r>
                          <a:rPr lang="nl-NL" sz="8000" i="1" dirty="0">
                            <a:latin typeface="Cambria Math" panose="02040503050406030204" pitchFamily="18" charset="0"/>
                            <a:ea typeface="Cambria Math" panose="02040503050406030204" pitchFamily="18" charset="0"/>
                          </a:rPr>
                          <m:t>𝐻</m:t>
                        </m:r>
                        <m:sSub>
                          <m:sSubPr>
                            <m:ctrlPr>
                              <a:rPr lang="nl-NL" sz="8000" b="0" i="1" dirty="0" smtClean="0">
                                <a:latin typeface="Cambria Math" panose="02040503050406030204" pitchFamily="18" charset="0"/>
                                <a:ea typeface="Cambria Math" panose="02040503050406030204" pitchFamily="18" charset="0"/>
                              </a:rPr>
                            </m:ctrlPr>
                          </m:sSubPr>
                          <m:e>
                            <m:r>
                              <a:rPr lang="nl-NL" sz="8000" i="1" dirty="0">
                                <a:latin typeface="Cambria Math" panose="02040503050406030204" pitchFamily="18" charset="0"/>
                                <a:ea typeface="Cambria Math" panose="02040503050406030204" pitchFamily="18" charset="0"/>
                              </a:rPr>
                              <m:t>𝑉</m:t>
                            </m:r>
                          </m:e>
                          <m:sub>
                            <m:r>
                              <a:rPr lang="nl-NL" sz="8000" i="1" dirty="0">
                                <a:latin typeface="Cambria Math" panose="02040503050406030204" pitchFamily="18" charset="0"/>
                                <a:ea typeface="Cambria Math" panose="02040503050406030204" pitchFamily="18" charset="0"/>
                              </a:rPr>
                              <m:t>𝑢𝑝𝑝𝑒𝑟</m:t>
                            </m:r>
                          </m:sub>
                        </m:sSub>
                        <m:r>
                          <a:rPr lang="nl-NL" sz="8000" i="1" dirty="0">
                            <a:solidFill>
                              <a:schemeClr val="bg1">
                                <a:lumMod val="50000"/>
                              </a:schemeClr>
                            </a:solidFill>
                            <a:latin typeface="Cambria Math" panose="02040503050406030204" pitchFamily="18" charset="0"/>
                            <a:ea typeface="Cambria Math" panose="02040503050406030204" pitchFamily="18" charset="0"/>
                          </a:rPr>
                          <m:t>[</m:t>
                        </m:r>
                        <m:r>
                          <a:rPr lang="nl-NL" sz="8000" i="1" dirty="0">
                            <a:solidFill>
                              <a:schemeClr val="bg1">
                                <a:lumMod val="50000"/>
                              </a:schemeClr>
                            </a:solidFill>
                            <a:latin typeface="Cambria Math" panose="02040503050406030204" pitchFamily="18" charset="0"/>
                            <a:ea typeface="Cambria Math" panose="02040503050406030204" pitchFamily="18" charset="0"/>
                          </a:rPr>
                          <m:t>𝐽</m:t>
                        </m:r>
                        <m:r>
                          <a:rPr lang="nl-NL" sz="8000" i="1" dirty="0">
                            <a:solidFill>
                              <a:schemeClr val="bg1">
                                <a:lumMod val="50000"/>
                              </a:schemeClr>
                            </a:solidFill>
                            <a:latin typeface="Cambria Math" panose="02040503050406030204" pitchFamily="18" charset="0"/>
                            <a:ea typeface="Cambria Math" panose="02040503050406030204" pitchFamily="18" charset="0"/>
                          </a:rPr>
                          <m:t>/</m:t>
                        </m:r>
                        <m:r>
                          <a:rPr lang="nl-NL" sz="8000" i="1" dirty="0">
                            <a:solidFill>
                              <a:schemeClr val="bg1">
                                <a:lumMod val="50000"/>
                              </a:schemeClr>
                            </a:solidFill>
                            <a:latin typeface="Cambria Math" panose="02040503050406030204" pitchFamily="18" charset="0"/>
                            <a:ea typeface="Cambria Math" panose="02040503050406030204" pitchFamily="18" charset="0"/>
                          </a:rPr>
                          <m:t>𝑁𝑚</m:t>
                        </m:r>
                        <m:r>
                          <a:rPr lang="nl-NL" sz="80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8000" i="1" dirty="0">
                            <a:solidFill>
                              <a:schemeClr val="bg1">
                                <a:lumMod val="50000"/>
                              </a:schemeClr>
                            </a:solidFill>
                            <a:latin typeface="Cambria Math" panose="02040503050406030204" pitchFamily="18" charset="0"/>
                            <a:ea typeface="Cambria Math" panose="02040503050406030204" pitchFamily="18" charset="0"/>
                          </a:rPr>
                          <m:t>]</m:t>
                        </m:r>
                      </m:den>
                    </m:f>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f>
                      <m:fPr>
                        <m:ctrlPr>
                          <a:rPr lang="nl-NL" sz="6000" b="0" i="1" dirty="0" smtClean="0">
                            <a:solidFill>
                              <a:schemeClr val="bg1">
                                <a:lumMod val="50000"/>
                              </a:schemeClr>
                            </a:solidFill>
                            <a:latin typeface="Cambria Math" panose="02040503050406030204" pitchFamily="18" charset="0"/>
                            <a:ea typeface="Cambria Math" panose="02040503050406030204" pitchFamily="18" charset="0"/>
                          </a:rPr>
                        </m:ctrlPr>
                      </m:fPr>
                      <m:num>
                        <m:nary>
                          <m:naryPr>
                            <m:chr m:val="∑"/>
                            <m:limLoc m:val="subSup"/>
                            <m:ctrlPr>
                              <a:rPr lang="nl-NL" sz="6000" b="0" i="1" dirty="0" smtClean="0">
                                <a:solidFill>
                                  <a:schemeClr val="tx1"/>
                                </a:solidFill>
                                <a:latin typeface="Cambria Math" panose="02040503050406030204" pitchFamily="18" charset="0"/>
                                <a:ea typeface="Cambria Math" panose="02040503050406030204" pitchFamily="18" charset="0"/>
                              </a:rPr>
                            </m:ctrlPr>
                          </m:naryPr>
                          <m:sub>
                            <m:r>
                              <m:rPr>
                                <m:brk m:alnAt="25"/>
                              </m:rPr>
                              <a:rPr lang="nl-NL" sz="6000" b="0" i="1" dirty="0" smtClean="0">
                                <a:solidFill>
                                  <a:schemeClr val="tx1"/>
                                </a:solidFill>
                                <a:latin typeface="Cambria Math" panose="02040503050406030204" pitchFamily="18" charset="0"/>
                                <a:ea typeface="Cambria Math" panose="02040503050406030204" pitchFamily="18" charset="0"/>
                              </a:rPr>
                              <m:t>𝑡</m:t>
                            </m:r>
                          </m:sub>
                          <m:sup>
                            <m:r>
                              <a:rPr lang="nl-NL" sz="6000" b="0" i="1" dirty="0" smtClean="0">
                                <a:solidFill>
                                  <a:schemeClr val="tx1"/>
                                </a:solidFill>
                                <a:latin typeface="Cambria Math" panose="02040503050406030204" pitchFamily="18" charset="0"/>
                                <a:ea typeface="Cambria Math" panose="02040503050406030204" pitchFamily="18" charset="0"/>
                              </a:rPr>
                              <m:t>𝑡</m:t>
                            </m:r>
                            <m:r>
                              <a:rPr lang="nl-NL" sz="6000" b="0" i="1" dirty="0" smtClean="0">
                                <a:solidFill>
                                  <a:schemeClr val="tx1"/>
                                </a:solidFill>
                                <a:latin typeface="Cambria Math" panose="02040503050406030204" pitchFamily="18" charset="0"/>
                                <a:ea typeface="Cambria Math" panose="02040503050406030204" pitchFamily="18" charset="0"/>
                              </a:rPr>
                              <m:t>+∆</m:t>
                            </m:r>
                            <m:r>
                              <a:rPr lang="nl-NL" sz="6000" b="0" i="1" dirty="0" smtClean="0">
                                <a:solidFill>
                                  <a:schemeClr val="tx1"/>
                                </a:solidFill>
                                <a:latin typeface="Cambria Math" panose="02040503050406030204" pitchFamily="18" charset="0"/>
                                <a:ea typeface="Cambria Math" panose="02040503050406030204" pitchFamily="18" charset="0"/>
                              </a:rPr>
                              <m:t>𝑡</m:t>
                            </m:r>
                          </m:sup>
                          <m:e>
                            <m:d>
                              <m:dPr>
                                <m:ctrlPr>
                                  <a:rPr lang="nl-NL" sz="6000" b="0" i="1" dirty="0" smtClean="0">
                                    <a:solidFill>
                                      <a:schemeClr val="tx1"/>
                                    </a:solidFill>
                                    <a:latin typeface="Cambria Math" panose="02040503050406030204" pitchFamily="18" charset="0"/>
                                    <a:ea typeface="Cambria Math" panose="02040503050406030204" pitchFamily="18" charset="0"/>
                                  </a:rPr>
                                </m:ctrlPr>
                              </m:dPr>
                              <m:e>
                                <m:d>
                                  <m:dPr>
                                    <m:ctrlPr>
                                      <a:rPr lang="nl-NL" sz="6000" i="1" dirty="0">
                                        <a:latin typeface="Cambria Math" panose="02040503050406030204" pitchFamily="18" charset="0"/>
                                        <a:ea typeface="Cambria Math" panose="02040503050406030204" pitchFamily="18" charset="0"/>
                                      </a:rPr>
                                    </m:ctrlPr>
                                  </m:dPr>
                                  <m:e>
                                    <m:sSub>
                                      <m:sSubPr>
                                        <m:ctrlPr>
                                          <a:rPr lang="nl-NL" sz="6000" i="1" dirty="0" smtClean="0">
                                            <a:solidFill>
                                              <a:schemeClr val="accent5"/>
                                            </a:solidFill>
                                            <a:latin typeface="Cambria Math" panose="02040503050406030204" pitchFamily="18" charset="0"/>
                                            <a:ea typeface="Cambria Math" panose="02040503050406030204" pitchFamily="18" charset="0"/>
                                          </a:rPr>
                                        </m:ctrlPr>
                                      </m:sSubPr>
                                      <m:e>
                                        <m:r>
                                          <a:rPr lang="nl-NL" sz="6000" i="1" dirty="0">
                                            <a:solidFill>
                                              <a:schemeClr val="accent5"/>
                                            </a:solidFill>
                                            <a:latin typeface="Cambria Math" panose="02040503050406030204" pitchFamily="18" charset="0"/>
                                            <a:ea typeface="Cambria Math" panose="02040503050406030204" pitchFamily="18" charset="0"/>
                                          </a:rPr>
                                          <m:t>𝑇</m:t>
                                        </m:r>
                                      </m:e>
                                      <m:sub>
                                        <m:r>
                                          <a:rPr lang="nl-NL" sz="6000" i="1" dirty="0">
                                            <a:solidFill>
                                              <a:schemeClr val="accent5"/>
                                            </a:solidFill>
                                            <a:latin typeface="Cambria Math" panose="02040503050406030204" pitchFamily="18" charset="0"/>
                                            <a:ea typeface="Cambria Math" panose="02040503050406030204" pitchFamily="18" charset="0"/>
                                          </a:rPr>
                                          <m:t>𝑠𝑢𝑝</m:t>
                                        </m:r>
                                      </m:sub>
                                    </m:sSub>
                                    <m:d>
                                      <m:dPr>
                                        <m:begChr m:val="["/>
                                        <m:endChr m:val="]"/>
                                        <m:ctrlPr>
                                          <a:rPr lang="nl-NL" sz="6000" i="1" smtClean="0">
                                            <a:solidFill>
                                              <a:schemeClr val="bg1">
                                                <a:lumMod val="50000"/>
                                              </a:schemeClr>
                                            </a:solidFill>
                                            <a:latin typeface="Cambria Math" panose="02040503050406030204" pitchFamily="18" charset="0"/>
                                            <a:ea typeface="Cambria Math" panose="02040503050406030204" pitchFamily="18" charset="0"/>
                                          </a:rPr>
                                        </m:ctrlPr>
                                      </m:dPr>
                                      <m:e>
                                        <m:r>
                                          <a:rPr lang="nl-NL" sz="6000" i="1">
                                            <a:solidFill>
                                              <a:schemeClr val="bg1">
                                                <a:lumMod val="50000"/>
                                              </a:schemeClr>
                                            </a:solidFill>
                                            <a:latin typeface="Cambria Math" panose="02040503050406030204" pitchFamily="18" charset="0"/>
                                            <a:ea typeface="Cambria Math" panose="02040503050406030204" pitchFamily="18" charset="0"/>
                                          </a:rPr>
                                          <m:t>℃</m:t>
                                        </m:r>
                                      </m:e>
                                    </m:d>
                                    <m:r>
                                      <a:rPr lang="nl-NL" sz="6000" i="1" dirty="0">
                                        <a:latin typeface="Cambria Math" panose="02040503050406030204" pitchFamily="18" charset="0"/>
                                        <a:ea typeface="Cambria Math" panose="02040503050406030204" pitchFamily="18" charset="0"/>
                                      </a:rPr>
                                      <m:t>−</m:t>
                                    </m:r>
                                    <m:r>
                                      <a:rPr lang="nl-NL" sz="6000" b="0" i="1" dirty="0" smtClean="0">
                                        <a:latin typeface="Cambria Math" panose="02040503050406030204" pitchFamily="18" charset="0"/>
                                        <a:ea typeface="Cambria Math" panose="02040503050406030204" pitchFamily="18" charset="0"/>
                                      </a:rPr>
                                      <m:t> </m:t>
                                    </m:r>
                                    <m:sSub>
                                      <m:sSubPr>
                                        <m:ctrlPr>
                                          <a:rPr lang="nl-NL" sz="6000" i="1" dirty="0" smtClean="0">
                                            <a:solidFill>
                                              <a:schemeClr val="accent5"/>
                                            </a:solidFill>
                                            <a:latin typeface="Cambria Math" panose="02040503050406030204" pitchFamily="18" charset="0"/>
                                            <a:ea typeface="Cambria Math" panose="02040503050406030204" pitchFamily="18" charset="0"/>
                                          </a:rPr>
                                        </m:ctrlPr>
                                      </m:sSubPr>
                                      <m:e>
                                        <m:r>
                                          <a:rPr lang="nl-NL" sz="6000" i="1" dirty="0">
                                            <a:solidFill>
                                              <a:schemeClr val="accent5"/>
                                            </a:solidFill>
                                            <a:latin typeface="Cambria Math" panose="02040503050406030204" pitchFamily="18" charset="0"/>
                                            <a:ea typeface="Cambria Math" panose="02040503050406030204" pitchFamily="18" charset="0"/>
                                          </a:rPr>
                                          <m:t>𝑇</m:t>
                                        </m:r>
                                      </m:e>
                                      <m:sub>
                                        <m:r>
                                          <a:rPr lang="nl-NL" sz="6000" i="1" dirty="0">
                                            <a:solidFill>
                                              <a:schemeClr val="accent5"/>
                                            </a:solidFill>
                                            <a:latin typeface="Cambria Math" panose="02040503050406030204" pitchFamily="18" charset="0"/>
                                            <a:ea typeface="Cambria Math" panose="02040503050406030204" pitchFamily="18" charset="0"/>
                                          </a:rPr>
                                          <m:t>𝑟𝑒𝑡</m:t>
                                        </m:r>
                                      </m:sub>
                                    </m:sSub>
                                    <m:r>
                                      <a:rPr lang="nl-NL" sz="6000" i="1" smtClean="0">
                                        <a:solidFill>
                                          <a:schemeClr val="bg1">
                                            <a:lumMod val="50000"/>
                                          </a:schemeClr>
                                        </a:solidFill>
                                        <a:latin typeface="Cambria Math" panose="02040503050406030204" pitchFamily="18" charset="0"/>
                                      </a:rPr>
                                      <m:t>[</m:t>
                                    </m:r>
                                    <m:r>
                                      <a:rPr lang="nl-NL" sz="6000" i="1">
                                        <a:solidFill>
                                          <a:schemeClr val="bg1">
                                            <a:lumMod val="50000"/>
                                          </a:schemeClr>
                                        </a:solidFill>
                                        <a:latin typeface="Cambria Math" panose="02040503050406030204" pitchFamily="18" charset="0"/>
                                        <a:ea typeface="Cambria Math" panose="02040503050406030204" pitchFamily="18" charset="0"/>
                                      </a:rPr>
                                      <m:t>℃</m:t>
                                    </m:r>
                                    <m:r>
                                      <a:rPr lang="nl-NL" sz="6000" i="1">
                                        <a:solidFill>
                                          <a:schemeClr val="bg1">
                                            <a:lumMod val="50000"/>
                                          </a:schemeClr>
                                        </a:solidFill>
                                        <a:latin typeface="Cambria Math" panose="02040503050406030204" pitchFamily="18" charset="0"/>
                                      </a:rPr>
                                      <m:t>]</m:t>
                                    </m:r>
                                  </m:e>
                                </m:d>
                                <m:r>
                                  <a:rPr lang="nl-NL" sz="6000" b="0" i="1" dirty="0" smtClean="0">
                                    <a:latin typeface="Cambria Math" panose="02040503050406030204" pitchFamily="18" charset="0"/>
                                    <a:ea typeface="Cambria Math" panose="02040503050406030204" pitchFamily="18" charset="0"/>
                                  </a:rPr>
                                  <m:t> </m:t>
                                </m:r>
                                <m:r>
                                  <a:rPr lang="nl-NL" sz="6000" i="1" dirty="0">
                                    <a:latin typeface="Cambria Math" panose="02040503050406030204" pitchFamily="18" charset="0"/>
                                    <a:ea typeface="Cambria Math" panose="02040503050406030204" pitchFamily="18" charset="0"/>
                                  </a:rPr>
                                  <m:t>×</m:t>
                                </m:r>
                                <m:r>
                                  <a:rPr lang="nl-NL" sz="6000" b="0" i="1" dirty="0" smtClean="0">
                                    <a:latin typeface="Cambria Math" panose="02040503050406030204" pitchFamily="18" charset="0"/>
                                    <a:ea typeface="Cambria Math" panose="02040503050406030204" pitchFamily="18" charset="0"/>
                                  </a:rPr>
                                  <m:t> </m:t>
                                </m:r>
                                <m:sSub>
                                  <m:sSubPr>
                                    <m:ctrlPr>
                                      <a:rPr lang="nl-NL" sz="6000" i="1" dirty="0">
                                        <a:solidFill>
                                          <a:schemeClr val="accent5"/>
                                        </a:solidFill>
                                        <a:latin typeface="Cambria Math" panose="02040503050406030204" pitchFamily="18" charset="0"/>
                                        <a:ea typeface="Cambria Math" panose="02040503050406030204" pitchFamily="18" charset="0"/>
                                      </a:rPr>
                                    </m:ctrlPr>
                                  </m:sSubPr>
                                  <m:e>
                                    <m:r>
                                      <a:rPr lang="nl-NL" sz="6000" i="1" dirty="0">
                                        <a:solidFill>
                                          <a:schemeClr val="accent5"/>
                                        </a:solidFill>
                                        <a:latin typeface="Cambria Math" panose="02040503050406030204" pitchFamily="18" charset="0"/>
                                        <a:ea typeface="Cambria Math" panose="02040503050406030204" pitchFamily="18" charset="0"/>
                                      </a:rPr>
                                      <m:t>𝑄</m:t>
                                    </m:r>
                                  </m:e>
                                  <m:sub>
                                    <m:r>
                                      <a:rPr lang="nl-NL" sz="6000" i="1" dirty="0">
                                        <a:solidFill>
                                          <a:schemeClr val="accent5"/>
                                        </a:solidFill>
                                        <a:latin typeface="Cambria Math" panose="02040503050406030204" pitchFamily="18" charset="0"/>
                                        <a:ea typeface="Cambria Math" panose="02040503050406030204" pitchFamily="18" charset="0"/>
                                      </a:rPr>
                                      <m:t>𝑤𝑎𝑡𝑒𝑟</m:t>
                                    </m:r>
                                    <m:r>
                                      <a:rPr lang="nl-NL" sz="6000" i="1" dirty="0">
                                        <a:solidFill>
                                          <a:schemeClr val="accent5"/>
                                        </a:solidFill>
                                        <a:latin typeface="Cambria Math" panose="02040503050406030204" pitchFamily="18" charset="0"/>
                                        <a:ea typeface="Cambria Math" panose="02040503050406030204" pitchFamily="18" charset="0"/>
                                      </a:rPr>
                                      <m:t>;</m:t>
                                    </m:r>
                                    <m:r>
                                      <a:rPr lang="nl-NL" sz="6000" i="1" dirty="0">
                                        <a:solidFill>
                                          <a:schemeClr val="accent5"/>
                                        </a:solidFill>
                                        <a:latin typeface="Cambria Math" panose="02040503050406030204" pitchFamily="18" charset="0"/>
                                        <a:ea typeface="Cambria Math" panose="02040503050406030204" pitchFamily="18" charset="0"/>
                                      </a:rPr>
                                      <m:t>𝑡</m:t>
                                    </m:r>
                                  </m:sub>
                                </m:sSub>
                                <m:r>
                                  <a:rPr lang="nl-NL" sz="6000" i="1" dirty="0">
                                    <a:latin typeface="Cambria Math" panose="02040503050406030204" pitchFamily="18" charset="0"/>
                                    <a:ea typeface="Cambria Math" panose="02040503050406030204" pitchFamily="18" charset="0"/>
                                  </a:rPr>
                                  <m:t> </m:t>
                                </m:r>
                                <m:d>
                                  <m:dPr>
                                    <m:begChr m:val="["/>
                                    <m:endChr m:val="]"/>
                                    <m:ctrlPr>
                                      <a:rPr lang="nl-NL" sz="6000" i="1" dirty="0" smtClean="0">
                                        <a:solidFill>
                                          <a:schemeClr val="bg1">
                                            <a:lumMod val="50000"/>
                                          </a:schemeClr>
                                        </a:solidFill>
                                        <a:latin typeface="Cambria Math" panose="02040503050406030204" pitchFamily="18" charset="0"/>
                                        <a:ea typeface="Cambria Math" panose="02040503050406030204" pitchFamily="18" charset="0"/>
                                      </a:rPr>
                                    </m:ctrlPr>
                                  </m:dPr>
                                  <m:e>
                                    <m:r>
                                      <a:rPr lang="nl-NL" sz="6000" i="1" dirty="0">
                                        <a:solidFill>
                                          <a:schemeClr val="bg1">
                                            <a:lumMod val="50000"/>
                                          </a:schemeClr>
                                        </a:solidFill>
                                        <a:latin typeface="Cambria Math" panose="02040503050406030204" pitchFamily="18" charset="0"/>
                                        <a:ea typeface="Cambria Math" panose="02040503050406030204" pitchFamily="18" charset="0"/>
                                      </a:rPr>
                                      <m:t>𝑚</m:t>
                                    </m:r>
                                    <m:r>
                                      <a:rPr lang="nl-NL" sz="60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𝑠</m:t>
                                    </m:r>
                                  </m:e>
                                </m:d>
                                <m:r>
                                  <a:rPr lang="nl-NL" sz="6000" b="0" i="1" dirty="0" smtClean="0">
                                    <a:solidFill>
                                      <a:schemeClr val="bg1">
                                        <a:lumMod val="50000"/>
                                      </a:schemeClr>
                                    </a:solidFill>
                                    <a:latin typeface="Cambria Math" panose="02040503050406030204" pitchFamily="18" charset="0"/>
                                    <a:ea typeface="Cambria Math" panose="02040503050406030204" pitchFamily="18" charset="0"/>
                                  </a:rPr>
                                  <m:t> </m:t>
                                </m:r>
                                <m:r>
                                  <a:rPr lang="nl-NL" sz="6000" i="1" dirty="0">
                                    <a:latin typeface="Cambria Math" panose="02040503050406030204" pitchFamily="18" charset="0"/>
                                    <a:ea typeface="Cambria Math" panose="02040503050406030204" pitchFamily="18" charset="0"/>
                                  </a:rPr>
                                  <m:t>× ∆</m:t>
                                </m:r>
                                <m:r>
                                  <a:rPr lang="nl-NL" sz="6000" i="1" dirty="0">
                                    <a:latin typeface="Cambria Math" panose="02040503050406030204" pitchFamily="18" charset="0"/>
                                    <a:ea typeface="Cambria Math" panose="02040503050406030204" pitchFamily="18" charset="0"/>
                                  </a:rPr>
                                  <m:t>𝑡</m:t>
                                </m:r>
                                <m:r>
                                  <a:rPr lang="nl-NL" sz="6000" i="1" dirty="0">
                                    <a:latin typeface="Cambria Math" panose="02040503050406030204" pitchFamily="18" charset="0"/>
                                    <a:ea typeface="Cambria Math" panose="02040503050406030204" pitchFamily="18" charset="0"/>
                                  </a:rPr>
                                  <m:t> </m:t>
                                </m:r>
                                <m:d>
                                  <m:dPr>
                                    <m:begChr m:val="["/>
                                    <m:endChr m:val="]"/>
                                    <m:ctrlPr>
                                      <a:rPr lang="nl-NL" sz="6000" i="1" dirty="0">
                                        <a:latin typeface="Cambria Math" panose="02040503050406030204" pitchFamily="18" charset="0"/>
                                        <a:ea typeface="Cambria Math" panose="02040503050406030204" pitchFamily="18" charset="0"/>
                                      </a:rPr>
                                    </m:ctrlPr>
                                  </m:dPr>
                                  <m:e>
                                    <m:r>
                                      <a:rPr lang="nl-NL" sz="6000" i="1" dirty="0">
                                        <a:latin typeface="Cambria Math" panose="02040503050406030204" pitchFamily="18" charset="0"/>
                                        <a:ea typeface="Cambria Math" panose="02040503050406030204" pitchFamily="18" charset="0"/>
                                      </a:rPr>
                                      <m:t>𝑠</m:t>
                                    </m:r>
                                  </m:e>
                                </m:d>
                              </m:e>
                            </m:d>
                            <m:r>
                              <a:rPr lang="nl-NL" sz="6000" b="0" i="1" dirty="0" smtClean="0">
                                <a:solidFill>
                                  <a:schemeClr val="tx1"/>
                                </a:solidFill>
                                <a:latin typeface="Cambria Math" panose="02040503050406030204" pitchFamily="18" charset="0"/>
                                <a:ea typeface="Cambria Math" panose="02040503050406030204" pitchFamily="18" charset="0"/>
                              </a:rPr>
                              <m:t> ×</m:t>
                            </m:r>
                            <m:sSub>
                              <m:sSubPr>
                                <m:ctrlPr>
                                  <a:rPr lang="nl-NL" sz="6000" b="0" i="1" dirty="0" smtClean="0">
                                    <a:solidFill>
                                      <a:schemeClr val="tx1"/>
                                    </a:solidFill>
                                    <a:latin typeface="Cambria Math" panose="02040503050406030204" pitchFamily="18" charset="0"/>
                                    <a:ea typeface="Cambria Math" panose="02040503050406030204" pitchFamily="18" charset="0"/>
                                  </a:rPr>
                                </m:ctrlPr>
                              </m:sSubPr>
                              <m:e>
                                <m:r>
                                  <a:rPr lang="nl-NL" sz="6000" b="0" i="1" dirty="0" smtClean="0">
                                    <a:solidFill>
                                      <a:schemeClr val="tx1"/>
                                    </a:solidFill>
                                    <a:latin typeface="Cambria Math" panose="02040503050406030204" pitchFamily="18" charset="0"/>
                                    <a:ea typeface="Cambria Math" panose="02040503050406030204" pitchFamily="18" charset="0"/>
                                  </a:rPr>
                                  <m:t> </m:t>
                                </m:r>
                                <m:r>
                                  <a:rPr lang="nl-NL" sz="6000" b="0" i="1" dirty="0" smtClean="0">
                                    <a:solidFill>
                                      <a:schemeClr val="tx1"/>
                                    </a:solidFill>
                                    <a:latin typeface="Cambria Math" panose="02040503050406030204" pitchFamily="18" charset="0"/>
                                    <a:ea typeface="Cambria Math" panose="02040503050406030204" pitchFamily="18" charset="0"/>
                                  </a:rPr>
                                  <m:t>𝐶</m:t>
                                </m:r>
                              </m:e>
                              <m:sub>
                                <m:r>
                                  <a:rPr lang="nl-NL" sz="6000" b="0" i="1" dirty="0" smtClean="0">
                                    <a:solidFill>
                                      <a:schemeClr val="tx1"/>
                                    </a:solidFill>
                                    <a:latin typeface="Cambria Math" panose="02040503050406030204" pitchFamily="18" charset="0"/>
                                    <a:ea typeface="Cambria Math" panose="02040503050406030204" pitchFamily="18" charset="0"/>
                                  </a:rPr>
                                  <m:t>𝑤𝑎𝑡𝑒𝑟</m:t>
                                </m:r>
                                <m:r>
                                  <a:rPr lang="nl-NL" sz="6000" b="0" i="1" dirty="0" smtClean="0">
                                    <a:solidFill>
                                      <a:schemeClr val="tx1"/>
                                    </a:solidFill>
                                    <a:latin typeface="Cambria Math" panose="02040503050406030204" pitchFamily="18" charset="0"/>
                                    <a:ea typeface="Cambria Math" panose="02040503050406030204" pitchFamily="18" charset="0"/>
                                  </a:rPr>
                                  <m:t> </m:t>
                                </m:r>
                              </m:sub>
                            </m:sSub>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𝐽</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𝐾</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r>
                              <a:rPr lang="nl-NL" sz="6000" i="1" dirty="0" smtClean="0">
                                <a:solidFill>
                                  <a:schemeClr val="bg1">
                                    <a:lumMod val="50000"/>
                                  </a:schemeClr>
                                </a:solidFill>
                                <a:latin typeface="Cambria Math" panose="02040503050406030204" pitchFamily="18" charset="0"/>
                                <a:ea typeface="Cambria Math" panose="02040503050406030204" pitchFamily="18" charset="0"/>
                              </a:rPr>
                              <m:t>𝑚</m:t>
                            </m:r>
                            <m:r>
                              <a:rPr lang="nl-NL" sz="60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6000" b="0" i="1" dirty="0" smtClean="0">
                                <a:solidFill>
                                  <a:schemeClr val="bg1">
                                    <a:lumMod val="50000"/>
                                  </a:schemeClr>
                                </a:solidFill>
                                <a:latin typeface="Cambria Math" panose="02040503050406030204" pitchFamily="18" charset="0"/>
                                <a:ea typeface="Cambria Math" panose="02040503050406030204" pitchFamily="18" charset="0"/>
                              </a:rPr>
                              <m:t>)]</m:t>
                            </m:r>
                          </m:e>
                        </m:nary>
                      </m:num>
                      <m:den>
                        <m:sSub>
                          <m:sSubPr>
                            <m:ctrlPr>
                              <a:rPr lang="nl-NL" sz="6000" i="1" dirty="0">
                                <a:latin typeface="Cambria Math" panose="02040503050406030204" pitchFamily="18" charset="0"/>
                                <a:ea typeface="Cambria Math" panose="02040503050406030204" pitchFamily="18" charset="0"/>
                              </a:rPr>
                            </m:ctrlPr>
                          </m:sSubPr>
                          <m:e>
                            <m:r>
                              <a:rPr lang="nl-NL" sz="6000" i="1" dirty="0">
                                <a:latin typeface="Cambria Math" panose="02040503050406030204" pitchFamily="18" charset="0"/>
                                <a:ea typeface="Cambria Math" panose="02040503050406030204" pitchFamily="18" charset="0"/>
                              </a:rPr>
                              <m:t>∆</m:t>
                            </m:r>
                            <m:r>
                              <a:rPr lang="nl-NL" sz="6000" i="1" dirty="0">
                                <a:latin typeface="Cambria Math" panose="02040503050406030204" pitchFamily="18" charset="0"/>
                                <a:ea typeface="Cambria Math" panose="02040503050406030204" pitchFamily="18" charset="0"/>
                              </a:rPr>
                              <m:t>𝐺</m:t>
                            </m:r>
                          </m:e>
                          <m:sub>
                            <m:r>
                              <a:rPr lang="nl-NL" sz="6000" i="1" dirty="0">
                                <a:latin typeface="Cambria Math" panose="02040503050406030204" pitchFamily="18" charset="0"/>
                                <a:ea typeface="Cambria Math" panose="02040503050406030204" pitchFamily="18" charset="0"/>
                              </a:rPr>
                              <m:t>𝐶𝐻</m:t>
                            </m:r>
                          </m:sub>
                        </m:sSub>
                        <m:r>
                          <a:rPr lang="nl-NL" sz="6000" i="1" dirty="0">
                            <a:latin typeface="Cambria Math" panose="02040503050406030204" pitchFamily="18" charset="0"/>
                            <a:ea typeface="Cambria Math" panose="02040503050406030204" pitchFamily="18" charset="0"/>
                          </a:rPr>
                          <m:t> </m:t>
                        </m:r>
                        <m:d>
                          <m:dPr>
                            <m:begChr m:val="["/>
                            <m:endChr m:val="]"/>
                            <m:ctrlPr>
                              <a:rPr lang="nl-NL" sz="6000" i="1" dirty="0">
                                <a:solidFill>
                                  <a:schemeClr val="bg1">
                                    <a:lumMod val="50000"/>
                                  </a:schemeClr>
                                </a:solidFill>
                                <a:latin typeface="Cambria Math" panose="02040503050406030204" pitchFamily="18" charset="0"/>
                                <a:ea typeface="Cambria Math" panose="02040503050406030204" pitchFamily="18" charset="0"/>
                              </a:rPr>
                            </m:ctrlPr>
                          </m:dPr>
                          <m:e>
                            <m:r>
                              <a:rPr lang="nl-NL" sz="6000" i="1" dirty="0">
                                <a:solidFill>
                                  <a:schemeClr val="bg1">
                                    <a:lumMod val="50000"/>
                                  </a:schemeClr>
                                </a:solidFill>
                                <a:latin typeface="Cambria Math" panose="02040503050406030204" pitchFamily="18" charset="0"/>
                                <a:ea typeface="Cambria Math" panose="02040503050406030204" pitchFamily="18" charset="0"/>
                              </a:rPr>
                              <m:t>𝑁𝑚</m:t>
                            </m:r>
                            <m:r>
                              <a:rPr lang="nl-NL" sz="6000"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sz="6000" i="1" dirty="0">
                            <a:latin typeface="Cambria Math" panose="02040503050406030204" pitchFamily="18" charset="0"/>
                            <a:ea typeface="Cambria Math" panose="02040503050406030204" pitchFamily="18" charset="0"/>
                          </a:rPr>
                          <m:t>×</m:t>
                        </m:r>
                        <m:r>
                          <a:rPr lang="nl-NL" sz="6000" i="1" dirty="0">
                            <a:latin typeface="Cambria Math" panose="02040503050406030204" pitchFamily="18" charset="0"/>
                            <a:ea typeface="Cambria Math" panose="02040503050406030204" pitchFamily="18" charset="0"/>
                          </a:rPr>
                          <m:t>𝐻</m:t>
                        </m:r>
                        <m:sSub>
                          <m:sSubPr>
                            <m:ctrlPr>
                              <a:rPr lang="nl-NL" sz="6000" i="1" dirty="0">
                                <a:latin typeface="Cambria Math" panose="02040503050406030204" pitchFamily="18" charset="0"/>
                                <a:ea typeface="Cambria Math" panose="02040503050406030204" pitchFamily="18" charset="0"/>
                              </a:rPr>
                            </m:ctrlPr>
                          </m:sSubPr>
                          <m:e>
                            <m:r>
                              <a:rPr lang="nl-NL" sz="6000" i="1" dirty="0">
                                <a:latin typeface="Cambria Math" panose="02040503050406030204" pitchFamily="18" charset="0"/>
                                <a:ea typeface="Cambria Math" panose="02040503050406030204" pitchFamily="18" charset="0"/>
                              </a:rPr>
                              <m:t>𝑉</m:t>
                            </m:r>
                          </m:e>
                          <m:sub>
                            <m:r>
                              <a:rPr lang="nl-NL" sz="6000" i="1" dirty="0">
                                <a:latin typeface="Cambria Math" panose="02040503050406030204" pitchFamily="18" charset="0"/>
                                <a:ea typeface="Cambria Math" panose="02040503050406030204" pitchFamily="18" charset="0"/>
                              </a:rPr>
                              <m:t>𝑢𝑝𝑝𝑒𝑟</m:t>
                            </m:r>
                          </m:sub>
                        </m:sSub>
                        <m:r>
                          <a:rPr lang="nl-NL" sz="6000" i="1" dirty="0">
                            <a:solidFill>
                              <a:schemeClr val="bg1">
                                <a:lumMod val="50000"/>
                              </a:schemeClr>
                            </a:solidFill>
                            <a:latin typeface="Cambria Math" panose="02040503050406030204" pitchFamily="18" charset="0"/>
                            <a:ea typeface="Cambria Math" panose="02040503050406030204" pitchFamily="18" charset="0"/>
                          </a:rPr>
                          <m:t>[</m:t>
                        </m:r>
                        <m:r>
                          <a:rPr lang="nl-NL" sz="6000" i="1" dirty="0">
                            <a:solidFill>
                              <a:schemeClr val="bg1">
                                <a:lumMod val="50000"/>
                              </a:schemeClr>
                            </a:solidFill>
                            <a:latin typeface="Cambria Math" panose="02040503050406030204" pitchFamily="18" charset="0"/>
                            <a:ea typeface="Cambria Math" panose="02040503050406030204" pitchFamily="18" charset="0"/>
                          </a:rPr>
                          <m:t>𝐽</m:t>
                        </m:r>
                        <m:r>
                          <a:rPr lang="nl-NL" sz="6000" i="1" dirty="0">
                            <a:solidFill>
                              <a:schemeClr val="bg1">
                                <a:lumMod val="50000"/>
                              </a:schemeClr>
                            </a:solidFill>
                            <a:latin typeface="Cambria Math" panose="02040503050406030204" pitchFamily="18" charset="0"/>
                            <a:ea typeface="Cambria Math" panose="02040503050406030204" pitchFamily="18" charset="0"/>
                          </a:rPr>
                          <m:t>/</m:t>
                        </m:r>
                        <m:r>
                          <a:rPr lang="nl-NL" sz="6000" i="1" dirty="0">
                            <a:solidFill>
                              <a:schemeClr val="bg1">
                                <a:lumMod val="50000"/>
                              </a:schemeClr>
                            </a:solidFill>
                            <a:latin typeface="Cambria Math" panose="02040503050406030204" pitchFamily="18" charset="0"/>
                            <a:ea typeface="Cambria Math" panose="02040503050406030204" pitchFamily="18" charset="0"/>
                          </a:rPr>
                          <m:t>𝑁𝑚</m:t>
                        </m:r>
                        <m:r>
                          <a:rPr lang="nl-NL" sz="60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6000" i="1" dirty="0">
                            <a:solidFill>
                              <a:schemeClr val="bg1">
                                <a:lumMod val="50000"/>
                              </a:schemeClr>
                            </a:solidFill>
                            <a:latin typeface="Cambria Math" panose="02040503050406030204" pitchFamily="18" charset="0"/>
                            <a:ea typeface="Cambria Math" panose="02040503050406030204" pitchFamily="18" charset="0"/>
                          </a:rPr>
                          <m:t>]</m:t>
                        </m:r>
                      </m:den>
                    </m:f>
                  </m:oMath>
                </a14:m>
                <a:endParaRPr lang="en-US"/>
              </a:p>
              <a:p>
                <a:pPr lvl="1"/>
                <a14:m>
                  <m:oMath xmlns:m="http://schemas.openxmlformats.org/officeDocument/2006/math">
                    <m:sSub>
                      <m:sSubPr>
                        <m:ctrlPr>
                          <a:rPr lang="nl-NL" i="1" dirty="0" smtClean="0">
                            <a:solidFill>
                              <a:schemeClr val="tx1"/>
                            </a:solidFill>
                            <a:latin typeface="Cambria Math" panose="02040503050406030204" pitchFamily="18" charset="0"/>
                            <a:ea typeface="Cambria Math" panose="02040503050406030204" pitchFamily="18" charset="0"/>
                          </a:rPr>
                        </m:ctrlPr>
                      </m:sSubPr>
                      <m:e>
                        <m:r>
                          <a:rPr lang="nl-NL" i="1" dirty="0">
                            <a:solidFill>
                              <a:schemeClr val="tx1"/>
                            </a:solidFill>
                            <a:latin typeface="Cambria Math" panose="02040503050406030204" pitchFamily="18" charset="0"/>
                            <a:ea typeface="Cambria Math" panose="02040503050406030204" pitchFamily="18" charset="0"/>
                          </a:rPr>
                          <m:t>𝐶</m:t>
                        </m:r>
                      </m:e>
                      <m:sub>
                        <m:r>
                          <a:rPr lang="nl-NL" i="1" dirty="0">
                            <a:solidFill>
                              <a:schemeClr val="tx1"/>
                            </a:solidFill>
                            <a:latin typeface="Cambria Math" panose="02040503050406030204" pitchFamily="18" charset="0"/>
                            <a:ea typeface="Cambria Math" panose="02040503050406030204" pitchFamily="18" charset="0"/>
                          </a:rPr>
                          <m:t>𝑤𝑎𝑡𝑒𝑟</m:t>
                        </m:r>
                        <m:r>
                          <a:rPr lang="nl-NL" i="1" dirty="0">
                            <a:solidFill>
                              <a:schemeClr val="tx1"/>
                            </a:solidFill>
                            <a:latin typeface="Cambria Math" panose="02040503050406030204" pitchFamily="18" charset="0"/>
                            <a:ea typeface="Cambria Math" panose="02040503050406030204" pitchFamily="18" charset="0"/>
                          </a:rPr>
                          <m:t> </m:t>
                        </m:r>
                      </m:sub>
                    </m:sSub>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𝐽</m:t>
                    </m:r>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𝐾</m:t>
                    </m:r>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𝑚</m:t>
                    </m:r>
                    <m:r>
                      <a:rPr lang="nl-NL" i="1" baseline="30000" dirty="0">
                        <a:solidFill>
                          <a:schemeClr val="bg1">
                            <a:lumMod val="50000"/>
                          </a:schemeClr>
                        </a:solidFill>
                        <a:latin typeface="Cambria Math" panose="02040503050406030204" pitchFamily="18" charset="0"/>
                        <a:ea typeface="Cambria Math" panose="02040503050406030204" pitchFamily="18" charset="0"/>
                      </a:rPr>
                      <m:t>3</m:t>
                    </m:r>
                    <m:r>
                      <a:rPr lang="nl-NL" i="1" dirty="0">
                        <a:solidFill>
                          <a:schemeClr val="bg1">
                            <a:lumMod val="50000"/>
                          </a:schemeClr>
                        </a:solidFill>
                        <a:latin typeface="Cambria Math" panose="02040503050406030204" pitchFamily="18" charset="0"/>
                        <a:ea typeface="Cambria Math" panose="02040503050406030204" pitchFamily="18" charset="0"/>
                      </a:rPr>
                      <m:t>)]</m:t>
                    </m:r>
                    <m:r>
                      <a:rPr lang="nl-NL" sz="4800" b="0" i="1" dirty="0" smtClean="0">
                        <a:solidFill>
                          <a:schemeClr val="tx1"/>
                        </a:solidFill>
                        <a:latin typeface="Cambria Math" panose="02040503050406030204" pitchFamily="18" charset="0"/>
                        <a:ea typeface="Cambria Math" panose="02040503050406030204" pitchFamily="18" charset="0"/>
                      </a:rPr>
                      <m:t>=4,18×106</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 [</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𝐽</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𝐾</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m:t>
                    </m:r>
                    <m:r>
                      <a:rPr lang="nl-NL" sz="4800" i="1" dirty="0" smtClean="0">
                        <a:solidFill>
                          <a:schemeClr val="bg1">
                            <a:lumMod val="50000"/>
                          </a:schemeClr>
                        </a:solidFill>
                        <a:latin typeface="Cambria Math" panose="02040503050406030204" pitchFamily="18" charset="0"/>
                        <a:ea typeface="Cambria Math" panose="02040503050406030204" pitchFamily="18" charset="0"/>
                      </a:rPr>
                      <m:t>𝑚</m:t>
                    </m:r>
                    <m:r>
                      <a:rPr lang="nl-NL" sz="4800" i="1" baseline="30000" dirty="0">
                        <a:solidFill>
                          <a:schemeClr val="bg1">
                            <a:lumMod val="50000"/>
                          </a:schemeClr>
                        </a:solidFill>
                        <a:latin typeface="Cambria Math" panose="02040503050406030204" pitchFamily="18" charset="0"/>
                        <a:ea typeface="Cambria Math" panose="02040503050406030204" pitchFamily="18" charset="0"/>
                      </a:rPr>
                      <m:t>3</m:t>
                    </m:r>
                    <m:r>
                      <a:rPr lang="nl-NL" sz="4800" b="0" i="1" dirty="0" smtClean="0">
                        <a:solidFill>
                          <a:schemeClr val="bg1">
                            <a:lumMod val="50000"/>
                          </a:schemeClr>
                        </a:solidFill>
                        <a:latin typeface="Cambria Math" panose="02040503050406030204" pitchFamily="18" charset="0"/>
                        <a:ea typeface="Cambria Math" panose="02040503050406030204" pitchFamily="18" charset="0"/>
                      </a:rPr>
                      <m:t>)]</m:t>
                    </m:r>
                  </m:oMath>
                </a14:m>
                <a:endParaRPr lang="en-US">
                  <a:solidFill>
                    <a:schemeClr val="bg1">
                      <a:lumMod val="50000"/>
                    </a:schemeClr>
                  </a:solidFill>
                </a:endParaRPr>
              </a:p>
              <a:p>
                <a:r>
                  <a:rPr lang="en-US"/>
                  <a:t>Output</a:t>
                </a:r>
              </a:p>
              <a:p>
                <a:pPr lvl="1"/>
                <a:r>
                  <a:rPr lang="en-US">
                    <a:solidFill>
                      <a:srgbClr val="B1D249"/>
                    </a:solidFill>
                  </a:rPr>
                  <a:t>Lower heating efficiency of the boiler [%]</a:t>
                </a:r>
              </a:p>
              <a:p>
                <a:pPr lvl="1"/>
                <a:r>
                  <a:rPr lang="en-US">
                    <a:solidFill>
                      <a:srgbClr val="B1D249"/>
                    </a:solidFill>
                  </a:rPr>
                  <a:t>Upper heating efficiency of the boiler [%]</a:t>
                </a:r>
              </a:p>
              <a:p>
                <a:pPr lvl="1"/>
                <a:r>
                  <a:rPr lang="en-US">
                    <a:solidFill>
                      <a:srgbClr val="B1D249"/>
                    </a:solidFill>
                  </a:rPr>
                  <a:t>Volumetric efficiency of the boiler [J/Nm^3]</a:t>
                </a:r>
              </a:p>
              <a:p>
                <a:endParaRPr lang="nl-NL"/>
              </a:p>
            </p:txBody>
          </p:sp>
        </mc:Choice>
        <mc:Fallback xmlns="">
          <p:sp>
            <p:nvSpPr>
              <p:cNvPr id="2" name="Content Placeholder 1">
                <a:extLst>
                  <a:ext uri="{FF2B5EF4-FFF2-40B4-BE49-F238E27FC236}">
                    <a16:creationId xmlns:a16="http://schemas.microsoft.com/office/drawing/2014/main" id="{556F5D88-8795-4F92-97A7-953A7BA5704A}"/>
                  </a:ext>
                </a:extLst>
              </p:cNvPr>
              <p:cNvSpPr>
                <a:spLocks noGrp="1" noRot="1" noChangeAspect="1" noMove="1" noResize="1" noEditPoints="1" noAdjustHandles="1" noChangeArrowheads="1" noChangeShapeType="1" noTextEdit="1"/>
              </p:cNvSpPr>
              <p:nvPr>
                <p:ph idx="1"/>
              </p:nvPr>
            </p:nvSpPr>
            <p:spPr>
              <a:blipFill>
                <a:blip r:embed="rId3"/>
                <a:stretch>
                  <a:fillRect l="-348" t="-218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5E0BCD92-190A-4632-A797-E5EE903A3901}"/>
              </a:ext>
            </a:extLst>
          </p:cNvPr>
          <p:cNvSpPr>
            <a:spLocks noGrp="1"/>
          </p:cNvSpPr>
          <p:nvPr>
            <p:ph type="body" sz="quarter" idx="14"/>
          </p:nvPr>
        </p:nvSpPr>
        <p:spPr/>
        <p:txBody>
          <a:bodyPr/>
          <a:lstStyle/>
          <a:p>
            <a:r>
              <a:rPr lang="nl-NL"/>
              <a:t>Analysis </a:t>
            </a:r>
            <a:r>
              <a:rPr lang="nl-NL" err="1"/>
              <a:t>Strategy</a:t>
            </a:r>
            <a:endParaRPr lang="nl-NL"/>
          </a:p>
          <a:p>
            <a:endParaRPr lang="nl-NL"/>
          </a:p>
        </p:txBody>
      </p:sp>
      <p:sp>
        <p:nvSpPr>
          <p:cNvPr id="4" name="Title 3">
            <a:extLst>
              <a:ext uri="{FF2B5EF4-FFF2-40B4-BE49-F238E27FC236}">
                <a16:creationId xmlns:a16="http://schemas.microsoft.com/office/drawing/2014/main" id="{2F3B0F98-D9F5-4F55-8B17-77C7D704AA6A}"/>
              </a:ext>
            </a:extLst>
          </p:cNvPr>
          <p:cNvSpPr>
            <a:spLocks noGrp="1"/>
          </p:cNvSpPr>
          <p:nvPr>
            <p:ph type="title"/>
          </p:nvPr>
        </p:nvSpPr>
        <p:spPr/>
        <p:txBody>
          <a:bodyPr>
            <a:normAutofit fontScale="90000"/>
          </a:bodyPr>
          <a:lstStyle/>
          <a:p>
            <a:r>
              <a:rPr lang="nl-NL" dirty="0"/>
              <a:t>?. </a:t>
            </a:r>
            <a:r>
              <a:rPr lang="nl-NL" dirty="0" err="1"/>
              <a:t>Calculate</a:t>
            </a:r>
            <a:r>
              <a:rPr lang="nl-NL" dirty="0"/>
              <a:t> boiler efficiency </a:t>
            </a:r>
            <a:r>
              <a:rPr lang="el-GR" sz="8000" u="none" strike="noStrike" dirty="0">
                <a:solidFill>
                  <a:srgbClr val="B1D249"/>
                </a:solidFill>
                <a:effectLst/>
                <a:latin typeface="Roboto" panose="020B0604020202020204" charset="0"/>
                <a:ea typeface="Roboto" panose="020B0604020202020204" charset="0"/>
              </a:rPr>
              <a:t>η</a:t>
            </a:r>
            <a:r>
              <a:rPr lang="nl-NL" baseline="-25000" dirty="0" err="1">
                <a:solidFill>
                  <a:srgbClr val="B1D249"/>
                </a:solidFill>
              </a:rPr>
              <a:t>upper;CH</a:t>
            </a:r>
            <a:r>
              <a:rPr lang="nl-NL" baseline="-25000" dirty="0">
                <a:solidFill>
                  <a:srgbClr val="B1D249"/>
                </a:solidFill>
              </a:rPr>
              <a:t> </a:t>
            </a:r>
            <a:r>
              <a:rPr lang="nl-NL" dirty="0">
                <a:solidFill>
                  <a:schemeClr val="bg1">
                    <a:lumMod val="50000"/>
                  </a:schemeClr>
                </a:solidFill>
              </a:rPr>
              <a:t>[%]</a:t>
            </a:r>
            <a:r>
              <a:rPr lang="nl-NL" baseline="-25000" dirty="0">
                <a:solidFill>
                  <a:srgbClr val="B1D249"/>
                </a:solidFill>
              </a:rPr>
              <a:t> </a:t>
            </a:r>
            <a:r>
              <a:rPr lang="nl-NL" dirty="0" err="1"/>
              <a:t>based</a:t>
            </a:r>
            <a:r>
              <a:rPr lang="nl-NL" dirty="0"/>
              <a:t> on </a:t>
            </a:r>
            <a:r>
              <a:rPr lang="nl-NL" dirty="0" err="1"/>
              <a:t>supply</a:t>
            </a:r>
            <a:r>
              <a:rPr lang="nl-NL" dirty="0"/>
              <a:t> </a:t>
            </a:r>
            <a:r>
              <a:rPr lang="nl-NL" dirty="0" err="1"/>
              <a:t>temperature</a:t>
            </a:r>
            <a:r>
              <a:rPr lang="nl-NL" dirty="0"/>
              <a:t> </a:t>
            </a:r>
            <a:r>
              <a:rPr lang="nl-NL" dirty="0" err="1"/>
              <a:t>and</a:t>
            </a:r>
            <a:r>
              <a:rPr lang="nl-NL" dirty="0"/>
              <a:t> return </a:t>
            </a:r>
            <a:r>
              <a:rPr lang="nl-NL" dirty="0" err="1"/>
              <a:t>temperature</a:t>
            </a:r>
            <a:endParaRPr lang="nl-NL" dirty="0"/>
          </a:p>
        </p:txBody>
      </p:sp>
      <p:sp>
        <p:nvSpPr>
          <p:cNvPr id="5" name="Multiplication Sign 4">
            <a:extLst>
              <a:ext uri="{FF2B5EF4-FFF2-40B4-BE49-F238E27FC236}">
                <a16:creationId xmlns:a16="http://schemas.microsoft.com/office/drawing/2014/main" id="{1BF4B407-1A8E-4F30-8350-8580AE60015C}"/>
              </a:ext>
            </a:extLst>
          </p:cNvPr>
          <p:cNvSpPr/>
          <p:nvPr/>
        </p:nvSpPr>
        <p:spPr>
          <a:xfrm>
            <a:off x="-1627632" y="804672"/>
            <a:ext cx="24783607" cy="11461338"/>
          </a:xfrm>
          <a:prstGeom prst="mathMultiply">
            <a:avLst>
              <a:gd name="adj1" fmla="val 1425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May </a:t>
            </a:r>
            <a:r>
              <a:rPr lang="nl-NL" sz="3200" dirty="0" err="1"/>
              <a:t>not</a:t>
            </a:r>
            <a:r>
              <a:rPr lang="nl-NL" sz="3200" dirty="0"/>
              <a:t> </a:t>
            </a:r>
            <a:r>
              <a:rPr lang="nl-NL" sz="3200" dirty="0" err="1"/>
              <a:t>be</a:t>
            </a:r>
            <a:r>
              <a:rPr lang="nl-NL" sz="3200" dirty="0"/>
              <a:t> </a:t>
            </a:r>
            <a:r>
              <a:rPr lang="nl-NL" sz="3200" dirty="0" err="1"/>
              <a:t>sufficient</a:t>
            </a:r>
            <a:r>
              <a:rPr lang="nl-NL" sz="3200" dirty="0"/>
              <a:t>; </a:t>
            </a:r>
            <a:br>
              <a:rPr lang="nl-NL" sz="3200" dirty="0"/>
            </a:br>
            <a:r>
              <a:rPr lang="nl-NL" sz="3200" dirty="0"/>
              <a:t>no access </a:t>
            </a:r>
            <a:r>
              <a:rPr lang="nl-NL" sz="3200" dirty="0" err="1"/>
              <a:t>to</a:t>
            </a:r>
            <a:r>
              <a:rPr lang="nl-NL" sz="3200" dirty="0"/>
              <a:t> </a:t>
            </a:r>
            <a:r>
              <a:rPr lang="nl-NL" sz="3200" dirty="0" err="1"/>
              <a:t>volumetric</a:t>
            </a:r>
            <a:r>
              <a:rPr lang="nl-NL" sz="3200" dirty="0"/>
              <a:t> flow</a:t>
            </a:r>
          </a:p>
        </p:txBody>
      </p:sp>
    </p:spTree>
    <p:extLst>
      <p:ext uri="{BB962C8B-B14F-4D97-AF65-F5344CB8AC3E}">
        <p14:creationId xmlns:p14="http://schemas.microsoft.com/office/powerpoint/2010/main" val="253426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6F5D88-8795-4F92-97A7-953A7BA5704A}"/>
                  </a:ext>
                </a:extLst>
              </p:cNvPr>
              <p:cNvSpPr>
                <a:spLocks noGrp="1"/>
              </p:cNvSpPr>
              <p:nvPr>
                <p:ph idx="1"/>
              </p:nvPr>
            </p:nvSpPr>
            <p:spPr/>
            <p:txBody>
              <a:bodyPr>
                <a:normAutofit fontScale="77500" lnSpcReduction="20000"/>
              </a:bodyPr>
              <a:lstStyle/>
              <a:p>
                <a:endParaRPr lang="en-US">
                  <a:highlight>
                    <a:srgbClr val="FFFF00"/>
                  </a:highlight>
                </a:endParaRPr>
              </a:p>
              <a:p>
                <a:r>
                  <a:rPr lang="en-US"/>
                  <a:t>Data needed</a:t>
                </a:r>
              </a:p>
              <a:p>
                <a:pPr lvl="1"/>
                <a:r>
                  <a:rPr lang="en-US"/>
                  <a:t>&lt;similar data as building model&gt;</a:t>
                </a:r>
              </a:p>
              <a:p>
                <a:r>
                  <a:rPr lang="en-US"/>
                  <a:t>Calculation</a:t>
                </a:r>
              </a:p>
              <a:p>
                <a:pPr lvl="1"/>
                <a14:m>
                  <m:oMath xmlns:m="http://schemas.openxmlformats.org/officeDocument/2006/math">
                    <m:r>
                      <m:rPr>
                        <m:nor/>
                      </m:rPr>
                      <a:rPr lang="el-GR" i="1" dirty="0">
                        <a:latin typeface="Cambria Math" panose="02040503050406030204" pitchFamily="18" charset="0"/>
                        <a:ea typeface="Cambria Math" panose="02040503050406030204" pitchFamily="18" charset="0"/>
                      </a:rPr>
                      <m:t>η</m:t>
                    </m:r>
                    <m:r>
                      <m:rPr>
                        <m:nor/>
                      </m:rPr>
                      <a:rPr lang="nl-NL" i="1" baseline="-50000" dirty="0">
                        <a:latin typeface="Cambria Math" panose="02040503050406030204" pitchFamily="18" charset="0"/>
                        <a:ea typeface="Cambria Math" panose="02040503050406030204" pitchFamily="18" charset="0"/>
                      </a:rPr>
                      <m:t>upper</m:t>
                    </m:r>
                    <m:r>
                      <m:rPr>
                        <m:nor/>
                      </m:rPr>
                      <a:rPr lang="nl-NL" i="1" baseline="-50000" dirty="0">
                        <a:latin typeface="Cambria Math" panose="02040503050406030204" pitchFamily="18" charset="0"/>
                        <a:ea typeface="Cambria Math" panose="02040503050406030204" pitchFamily="18" charset="0"/>
                      </a:rPr>
                      <m:t>;</m:t>
                    </m:r>
                    <m:r>
                      <m:rPr>
                        <m:nor/>
                      </m:rPr>
                      <a:rPr lang="nl-NL" i="1" baseline="-50000" dirty="0">
                        <a:latin typeface="Cambria Math" panose="02040503050406030204" pitchFamily="18" charset="0"/>
                        <a:ea typeface="Cambria Math" panose="02040503050406030204" pitchFamily="18" charset="0"/>
                      </a:rPr>
                      <m:t>CH</m:t>
                    </m:r>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m:t>
                        </m:r>
                      </m:e>
                    </m:d>
                    <m:r>
                      <a:rPr lang="nl-NL" b="0" i="1" dirty="0" smtClean="0">
                        <a:solidFill>
                          <a:schemeClr val="bg1">
                            <a:lumMod val="50000"/>
                          </a:schemeClr>
                        </a:solidFill>
                        <a:latin typeface="Cambria Math" panose="02040503050406030204" pitchFamily="18" charset="0"/>
                        <a:ea typeface="Cambria Math" panose="02040503050406030204" pitchFamily="18" charset="0"/>
                      </a:rPr>
                      <m:t>=</m:t>
                    </m:r>
                    <m:f>
                      <m:fPr>
                        <m:ctrlPr>
                          <a:rPr lang="nl-NL" sz="4000" i="1" dirty="0" smtClean="0">
                            <a:latin typeface="Cambria Math" panose="02040503050406030204" pitchFamily="18" charset="0"/>
                            <a:ea typeface="Cambria Math" panose="02040503050406030204" pitchFamily="18" charset="0"/>
                          </a:rPr>
                        </m:ctrlPr>
                      </m:fPr>
                      <m:num>
                        <m:r>
                          <a:rPr lang="nl-NL" sz="4000" i="1" dirty="0" smtClean="0">
                            <a:latin typeface="Cambria Math" panose="02040503050406030204" pitchFamily="18" charset="0"/>
                            <a:ea typeface="Cambria Math" panose="02040503050406030204" pitchFamily="18" charset="0"/>
                          </a:rPr>
                          <m:t>∆</m:t>
                        </m:r>
                        <m:sSub>
                          <m:sSubPr>
                            <m:ctrlPr>
                              <a:rPr lang="nl-NL" sz="4000" i="1" dirty="0">
                                <a:latin typeface="Cambria Math" panose="02040503050406030204" pitchFamily="18" charset="0"/>
                                <a:ea typeface="Cambria Math" panose="02040503050406030204" pitchFamily="18" charset="0"/>
                              </a:rPr>
                            </m:ctrlPr>
                          </m:sSubPr>
                          <m:e>
                            <m:r>
                              <a:rPr lang="nl-NL" sz="4000" i="1" dirty="0">
                                <a:latin typeface="Cambria Math" panose="02040503050406030204" pitchFamily="18" charset="0"/>
                                <a:ea typeface="Cambria Math" panose="02040503050406030204" pitchFamily="18" charset="0"/>
                              </a:rPr>
                              <m:t>𝑄</m:t>
                            </m:r>
                          </m:e>
                          <m:sub>
                            <m:r>
                              <a:rPr lang="nl-NL" sz="4000" i="1" dirty="0">
                                <a:latin typeface="Cambria Math" panose="02040503050406030204" pitchFamily="18" charset="0"/>
                                <a:ea typeface="Cambria Math" panose="02040503050406030204" pitchFamily="18" charset="0"/>
                              </a:rPr>
                              <m:t>𝐶𝐻</m:t>
                            </m:r>
                            <m:r>
                              <a:rPr lang="nl-NL" sz="4000" b="0" i="1" dirty="0" smtClean="0">
                                <a:latin typeface="Cambria Math" panose="02040503050406030204" pitchFamily="18" charset="0"/>
                                <a:ea typeface="Cambria Math" panose="02040503050406030204" pitchFamily="18" charset="0"/>
                              </a:rPr>
                              <m:t>;</m:t>
                            </m:r>
                            <m:r>
                              <a:rPr lang="nl-NL" sz="4000" i="1">
                                <a:latin typeface="Cambria Math" panose="02040503050406030204" pitchFamily="18" charset="0"/>
                                <a:ea typeface="Arial Unicode MS"/>
                                <a:cs typeface="Times New Roman" panose="02020603050405020304" pitchFamily="18" charset="0"/>
                              </a:rPr>
                              <m:t>𝑡</m:t>
                            </m:r>
                            <m:r>
                              <a:rPr lang="nl-NL" sz="4000" i="1">
                                <a:latin typeface="Cambria Math" panose="02040503050406030204" pitchFamily="18" charset="0"/>
                                <a:ea typeface="Cambria Math" panose="02040503050406030204" pitchFamily="18" charset="0"/>
                              </a:rPr>
                              <m:t>;</m:t>
                            </m:r>
                            <m:r>
                              <a:rPr lang="nl-NL" sz="4000" i="1">
                                <a:latin typeface="Cambria Math" panose="02040503050406030204" pitchFamily="18" charset="0"/>
                                <a:ea typeface="Cambria Math" panose="02040503050406030204" pitchFamily="18" charset="0"/>
                              </a:rPr>
                              <m:t>𝑡</m:t>
                            </m:r>
                            <m:r>
                              <a:rPr lang="nl-NL" sz="4000" i="1">
                                <a:latin typeface="Cambria Math" panose="02040503050406030204" pitchFamily="18" charset="0"/>
                                <a:ea typeface="Cambria Math" panose="02040503050406030204" pitchFamily="18" charset="0"/>
                              </a:rPr>
                              <m:t>+∆</m:t>
                            </m:r>
                            <m:r>
                              <a:rPr lang="nl-NL" sz="4000" i="1">
                                <a:latin typeface="Cambria Math" panose="02040503050406030204" pitchFamily="18" charset="0"/>
                                <a:ea typeface="Cambria Math" panose="02040503050406030204" pitchFamily="18" charset="0"/>
                              </a:rPr>
                              <m:t>𝑡</m:t>
                            </m:r>
                          </m:sub>
                        </m:sSub>
                        <m:r>
                          <a:rPr lang="nl-NL" sz="4000" i="1" dirty="0">
                            <a:latin typeface="Cambria Math" panose="02040503050406030204" pitchFamily="18" charset="0"/>
                            <a:ea typeface="Cambria Math" panose="02040503050406030204" pitchFamily="18" charset="0"/>
                          </a:rPr>
                          <m:t>[</m:t>
                        </m:r>
                        <m:r>
                          <a:rPr lang="nl-NL" sz="4000" i="1" dirty="0">
                            <a:latin typeface="Cambria Math" panose="02040503050406030204" pitchFamily="18" charset="0"/>
                            <a:ea typeface="Cambria Math" panose="02040503050406030204" pitchFamily="18" charset="0"/>
                          </a:rPr>
                          <m:t>𝐽</m:t>
                        </m:r>
                        <m:r>
                          <a:rPr lang="nl-NL" sz="4000" i="1" dirty="0">
                            <a:latin typeface="Cambria Math" panose="02040503050406030204" pitchFamily="18" charset="0"/>
                            <a:ea typeface="Cambria Math" panose="02040503050406030204" pitchFamily="18" charset="0"/>
                          </a:rPr>
                          <m:t>]</m:t>
                        </m:r>
                      </m:num>
                      <m:den>
                        <m:sSub>
                          <m:sSubPr>
                            <m:ctrlPr>
                              <a:rPr lang="nl-NL" i="1" dirty="0">
                                <a:latin typeface="Cambria Math" panose="02040503050406030204" pitchFamily="18" charset="0"/>
                                <a:ea typeface="Cambria Math" panose="02040503050406030204" pitchFamily="18" charset="0"/>
                              </a:rPr>
                            </m:ctrlPr>
                          </m:sSubPr>
                          <m:e>
                            <m:r>
                              <a:rPr lang="nl-NL" i="1" dirty="0" smtClean="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𝐺</m:t>
                            </m:r>
                          </m:e>
                          <m:sub>
                            <m:r>
                              <a:rPr lang="nl-NL" i="1" dirty="0">
                                <a:latin typeface="Cambria Math" panose="02040503050406030204" pitchFamily="18" charset="0"/>
                                <a:ea typeface="Cambria Math" panose="02040503050406030204" pitchFamily="18" charset="0"/>
                              </a:rPr>
                              <m:t>𝐶𝐻</m:t>
                            </m:r>
                          </m:sub>
                        </m:sSub>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𝑁𝑚</m:t>
                            </m:r>
                            <m:r>
                              <a:rPr lang="nl-NL"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i="1" dirty="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𝐻</m:t>
                        </m:r>
                        <m:sSub>
                          <m:sSubPr>
                            <m:ctrlPr>
                              <a:rPr lang="nl-NL" b="0" i="1" dirty="0" smtClean="0">
                                <a:latin typeface="Cambria Math" panose="02040503050406030204" pitchFamily="18" charset="0"/>
                                <a:ea typeface="Cambria Math" panose="02040503050406030204" pitchFamily="18" charset="0"/>
                              </a:rPr>
                            </m:ctrlPr>
                          </m:sSubPr>
                          <m:e>
                            <m:r>
                              <a:rPr lang="nl-NL" i="1" dirty="0">
                                <a:latin typeface="Cambria Math" panose="02040503050406030204" pitchFamily="18" charset="0"/>
                                <a:ea typeface="Cambria Math" panose="02040503050406030204" pitchFamily="18" charset="0"/>
                              </a:rPr>
                              <m:t>𝑉</m:t>
                            </m:r>
                          </m:e>
                          <m:sub>
                            <m:r>
                              <a:rPr lang="nl-NL" i="1" dirty="0">
                                <a:latin typeface="Cambria Math" panose="02040503050406030204" pitchFamily="18" charset="0"/>
                                <a:ea typeface="Cambria Math" panose="02040503050406030204" pitchFamily="18" charset="0"/>
                              </a:rPr>
                              <m:t>𝑢𝑝𝑝𝑒𝑟</m:t>
                            </m:r>
                          </m:sub>
                        </m:sSub>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𝐽</m:t>
                        </m:r>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𝑁𝑚</m:t>
                        </m:r>
                        <m:r>
                          <a:rPr lang="nl-NL" i="1" baseline="30000" dirty="0">
                            <a:solidFill>
                              <a:schemeClr val="bg1">
                                <a:lumMod val="50000"/>
                              </a:schemeClr>
                            </a:solidFill>
                            <a:latin typeface="Cambria Math" panose="02040503050406030204" pitchFamily="18" charset="0"/>
                            <a:ea typeface="Cambria Math" panose="02040503050406030204" pitchFamily="18" charset="0"/>
                          </a:rPr>
                          <m:t>3</m:t>
                        </m:r>
                        <m:r>
                          <a:rPr lang="nl-NL" i="1" dirty="0">
                            <a:solidFill>
                              <a:schemeClr val="bg1">
                                <a:lumMod val="50000"/>
                              </a:schemeClr>
                            </a:solidFill>
                            <a:latin typeface="Cambria Math" panose="02040503050406030204" pitchFamily="18" charset="0"/>
                            <a:ea typeface="Cambria Math" panose="02040503050406030204" pitchFamily="18" charset="0"/>
                          </a:rPr>
                          <m:t>]</m:t>
                        </m:r>
                      </m:den>
                    </m:f>
                    <m:r>
                      <a:rPr lang="nl-NL" sz="4800" b="0" i="1" dirty="0" smtClean="0">
                        <a:solidFill>
                          <a:schemeClr val="bg1">
                            <a:lumMod val="50000"/>
                          </a:schemeClr>
                        </a:solidFill>
                        <a:latin typeface="Cambria Math" panose="02040503050406030204" pitchFamily="18" charset="0"/>
                        <a:ea typeface="Cambria Math" panose="02040503050406030204" pitchFamily="18" charset="0"/>
                      </a:rPr>
                      <m:t>=</m:t>
                    </m:r>
                    <m:f>
                      <m:fPr>
                        <m:ctrlPr>
                          <a:rPr lang="nl-NL" sz="3200" i="1" dirty="0">
                            <a:latin typeface="Cambria Math" panose="02040503050406030204" pitchFamily="18" charset="0"/>
                            <a:ea typeface="Cambria Math" panose="02040503050406030204" pitchFamily="18" charset="0"/>
                          </a:rPr>
                        </m:ctrlPr>
                      </m:fPr>
                      <m:num>
                        <m:r>
                          <a:rPr lang="nl-NL" sz="3200" b="0" i="1" dirty="0" smtClean="0">
                            <a:solidFill>
                              <a:srgbClr val="B1D249"/>
                            </a:solidFill>
                            <a:latin typeface="Cambria Math" panose="02040503050406030204" pitchFamily="18" charset="0"/>
                            <a:ea typeface="Cambria Math" panose="02040503050406030204" pitchFamily="18" charset="0"/>
                          </a:rPr>
                          <m:t>𝐻</m:t>
                        </m:r>
                        <m:r>
                          <a:rPr lang="nl-NL" sz="3200" i="1" dirty="0">
                            <a:solidFill>
                              <a:srgbClr val="B1D249"/>
                            </a:solidFill>
                            <a:latin typeface="Cambria Math" panose="02040503050406030204" pitchFamily="18" charset="0"/>
                            <a:ea typeface="Cambria Math" panose="02040503050406030204" pitchFamily="18" charset="0"/>
                          </a:rPr>
                          <m:t>[</m:t>
                        </m:r>
                        <m:r>
                          <a:rPr lang="nl-NL" sz="3200" i="1" dirty="0">
                            <a:solidFill>
                              <a:srgbClr val="B1D249"/>
                            </a:solidFill>
                            <a:latin typeface="Cambria Math" panose="02040503050406030204" pitchFamily="18" charset="0"/>
                            <a:ea typeface="Cambria Math" panose="02040503050406030204" pitchFamily="18" charset="0"/>
                          </a:rPr>
                          <m:t>𝑊</m:t>
                        </m:r>
                        <m:r>
                          <a:rPr lang="nl-NL" sz="3200" i="1" dirty="0">
                            <a:solidFill>
                              <a:srgbClr val="B1D249"/>
                            </a:solidFill>
                            <a:latin typeface="Cambria Math" panose="02040503050406030204" pitchFamily="18" charset="0"/>
                            <a:ea typeface="Cambria Math" panose="02040503050406030204" pitchFamily="18" charset="0"/>
                          </a:rPr>
                          <m:t>/</m:t>
                        </m:r>
                        <m:r>
                          <a:rPr lang="nl-NL" sz="3200" i="1" dirty="0">
                            <a:solidFill>
                              <a:srgbClr val="B1D249"/>
                            </a:solidFill>
                            <a:latin typeface="Cambria Math" panose="02040503050406030204" pitchFamily="18" charset="0"/>
                            <a:ea typeface="Cambria Math" panose="02040503050406030204" pitchFamily="18" charset="0"/>
                          </a:rPr>
                          <m:t>𝐾</m:t>
                        </m:r>
                        <m:r>
                          <a:rPr lang="nl-NL" sz="3200" i="1" dirty="0">
                            <a:solidFill>
                              <a:srgbClr val="B1D249"/>
                            </a:solidFill>
                            <a:latin typeface="Cambria Math" panose="02040503050406030204" pitchFamily="18" charset="0"/>
                            <a:ea typeface="Cambria Math" panose="02040503050406030204" pitchFamily="18" charset="0"/>
                          </a:rPr>
                          <m:t>]×∆</m:t>
                        </m:r>
                        <m:sSub>
                          <m:sSubPr>
                            <m:ctrlPr>
                              <a:rPr lang="nl-NL" sz="3200" i="1">
                                <a:latin typeface="Cambria Math" panose="02040503050406030204" pitchFamily="18" charset="0"/>
                              </a:rPr>
                            </m:ctrlPr>
                          </m:sSubPr>
                          <m:e>
                            <m:r>
                              <a:rPr lang="nl-NL" sz="3200" i="1">
                                <a:latin typeface="Cambria Math" panose="02040503050406030204" pitchFamily="18" charset="0"/>
                              </a:rPr>
                              <m:t>𝑆</m:t>
                            </m:r>
                          </m:e>
                          <m:sub>
                            <m:r>
                              <a:rPr lang="nl-NL" sz="3200" i="1">
                                <a:latin typeface="Cambria Math" panose="02040503050406030204" pitchFamily="18" charset="0"/>
                              </a:rPr>
                              <m:t>𝑒𝑓𝑓</m:t>
                            </m:r>
                            <m:r>
                              <a:rPr lang="nl-NL" sz="3200" b="0" i="1" smtClean="0">
                                <a:latin typeface="Cambria Math" panose="02040503050406030204" pitchFamily="18" charset="0"/>
                              </a:rPr>
                              <m:t>;</m:t>
                            </m:r>
                            <m:r>
                              <a:rPr lang="nl-NL" sz="3200" i="1">
                                <a:latin typeface="Cambria Math" panose="02040503050406030204" pitchFamily="18" charset="0"/>
                                <a:ea typeface="Arial Unicode MS"/>
                                <a:cs typeface="Times New Roman" panose="02020603050405020304" pitchFamily="18" charset="0"/>
                              </a:rPr>
                              <m:t>;</m:t>
                            </m:r>
                            <m:r>
                              <a:rPr lang="nl-NL" sz="3200" i="1">
                                <a:latin typeface="Cambria Math" panose="02040503050406030204" pitchFamily="18" charset="0"/>
                                <a:ea typeface="Arial Unicode MS"/>
                                <a:cs typeface="Times New Roman" panose="020206030504050203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sub>
                        </m:sSub>
                        <m:r>
                          <a:rPr lang="nl-NL" sz="3200" i="1">
                            <a:latin typeface="Cambria Math" panose="02040503050406030204" pitchFamily="18" charset="0"/>
                          </a:rPr>
                          <m:t> </m:t>
                        </m:r>
                        <m:d>
                          <m:dPr>
                            <m:begChr m:val="["/>
                            <m:endChr m:val="]"/>
                            <m:ctrlPr>
                              <a:rPr lang="nl-NL" sz="3200" i="1">
                                <a:solidFill>
                                  <a:schemeClr val="bg1">
                                    <a:lumMod val="50000"/>
                                  </a:schemeClr>
                                </a:solidFill>
                                <a:latin typeface="Cambria Math" panose="02040503050406030204" pitchFamily="18" charset="0"/>
                              </a:rPr>
                            </m:ctrlPr>
                          </m:dPr>
                          <m:e>
                            <m:r>
                              <a:rPr lang="nl-NL" sz="3200" i="1">
                                <a:solidFill>
                                  <a:schemeClr val="bg1">
                                    <a:lumMod val="50000"/>
                                  </a:schemeClr>
                                </a:solidFill>
                                <a:latin typeface="Cambria Math" panose="02040503050406030204" pitchFamily="18" charset="0"/>
                              </a:rPr>
                              <m:t>𝐾</m:t>
                            </m:r>
                            <m:r>
                              <a:rPr lang="nl-NL" sz="3200" i="1">
                                <a:solidFill>
                                  <a:schemeClr val="bg1">
                                    <a:lumMod val="50000"/>
                                  </a:schemeClr>
                                </a:solidFill>
                                <a:latin typeface="Cambria Math" panose="02040503050406030204" pitchFamily="18" charset="0"/>
                                <a:ea typeface="Cambria Math" panose="02040503050406030204" pitchFamily="18" charset="0"/>
                              </a:rPr>
                              <m:t>∙</m:t>
                            </m:r>
                            <m:r>
                              <a:rPr lang="nl-NL" sz="3200" i="1">
                                <a:solidFill>
                                  <a:schemeClr val="bg1">
                                    <a:lumMod val="50000"/>
                                  </a:schemeClr>
                                </a:solidFill>
                                <a:latin typeface="Cambria Math" panose="02040503050406030204" pitchFamily="18" charset="0"/>
                                <a:ea typeface="Cambria Math" panose="02040503050406030204" pitchFamily="18" charset="0"/>
                              </a:rPr>
                              <m:t>𝑠</m:t>
                            </m:r>
                          </m:e>
                        </m:d>
                        <m:r>
                          <a:rPr lang="nl-NL" sz="3200" b="0" i="1" smtClean="0">
                            <a:solidFill>
                              <a:schemeClr val="tx1"/>
                            </a:solidFill>
                            <a:latin typeface="Cambria Math" panose="02040503050406030204" pitchFamily="18" charset="0"/>
                            <a:ea typeface="Cambria Math" panose="02040503050406030204" pitchFamily="18" charset="0"/>
                          </a:rPr>
                          <m:t> −</m:t>
                        </m:r>
                        <m:sSub>
                          <m:sSubPr>
                            <m:ctrlPr>
                              <a:rPr lang="nl-NL" sz="3200" b="0" i="1" smtClean="0">
                                <a:solidFill>
                                  <a:schemeClr val="tx1"/>
                                </a:solidFill>
                                <a:latin typeface="Cambria Math" panose="02040503050406030204" pitchFamily="18" charset="0"/>
                                <a:ea typeface="Cambria Math" panose="02040503050406030204" pitchFamily="18" charset="0"/>
                              </a:rPr>
                            </m:ctrlPr>
                          </m:sSubPr>
                          <m:e>
                            <m:r>
                              <a:rPr lang="nl-NL" sz="3200" b="0" i="1" smtClean="0">
                                <a:solidFill>
                                  <a:schemeClr val="tx1"/>
                                </a:solidFill>
                                <a:latin typeface="Cambria Math" panose="02040503050406030204" pitchFamily="18" charset="0"/>
                                <a:ea typeface="Cambria Math" panose="02040503050406030204" pitchFamily="18" charset="0"/>
                              </a:rPr>
                              <m:t>∆</m:t>
                            </m:r>
                            <m:r>
                              <a:rPr lang="nl-NL" sz="3200" b="0" i="1" smtClean="0">
                                <a:solidFill>
                                  <a:schemeClr val="tx1"/>
                                </a:solidFill>
                                <a:latin typeface="Cambria Math" panose="02040503050406030204" pitchFamily="18" charset="0"/>
                                <a:ea typeface="Cambria Math" panose="02040503050406030204" pitchFamily="18" charset="0"/>
                              </a:rPr>
                              <m:t>𝑄</m:t>
                            </m:r>
                          </m:e>
                          <m:sub>
                            <m:r>
                              <a:rPr lang="nl-NL" sz="3200" b="0" i="1" smtClean="0">
                                <a:solidFill>
                                  <a:schemeClr val="tx1"/>
                                </a:solidFill>
                                <a:latin typeface="Cambria Math" panose="02040503050406030204" pitchFamily="18" charset="0"/>
                                <a:ea typeface="Cambria Math" panose="02040503050406030204" pitchFamily="18" charset="0"/>
                              </a:rPr>
                              <m:t>𝑠𝑜𝑙</m:t>
                            </m:r>
                            <m:r>
                              <a:rPr lang="nl-NL" sz="3200" b="0" i="1" smtClean="0">
                                <a:solidFill>
                                  <a:schemeClr val="tx1"/>
                                </a:solidFill>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Arial Unicode MS"/>
                                <a:cs typeface="Times New Roman" panose="020206030504050203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sub>
                        </m:sSub>
                        <m:d>
                          <m:dPr>
                            <m:begChr m:val="["/>
                            <m:endChr m:val="]"/>
                            <m:ctrlPr>
                              <a:rPr lang="nl-NL" sz="3200" b="0" i="1" smtClean="0">
                                <a:solidFill>
                                  <a:schemeClr val="bg1">
                                    <a:lumMod val="50000"/>
                                  </a:schemeClr>
                                </a:solidFill>
                                <a:latin typeface="Cambria Math" panose="02040503050406030204" pitchFamily="18" charset="0"/>
                                <a:ea typeface="Cambria Math" panose="02040503050406030204" pitchFamily="18" charset="0"/>
                              </a:rPr>
                            </m:ctrlPr>
                          </m:dPr>
                          <m:e>
                            <m:r>
                              <a:rPr lang="nl-NL" sz="3200" b="0" i="1" smtClean="0">
                                <a:solidFill>
                                  <a:schemeClr val="bg1">
                                    <a:lumMod val="50000"/>
                                  </a:schemeClr>
                                </a:solidFill>
                                <a:latin typeface="Cambria Math" panose="02040503050406030204" pitchFamily="18" charset="0"/>
                                <a:ea typeface="Cambria Math" panose="02040503050406030204" pitchFamily="18" charset="0"/>
                              </a:rPr>
                              <m:t>𝐽</m:t>
                            </m:r>
                          </m:e>
                        </m:d>
                        <m:r>
                          <a:rPr lang="nl-NL" sz="3200" b="0" i="1" smtClean="0">
                            <a:solidFill>
                              <a:schemeClr val="tx1"/>
                            </a:solidFill>
                            <a:latin typeface="Cambria Math" panose="02040503050406030204" pitchFamily="18" charset="0"/>
                            <a:ea typeface="Cambria Math" panose="02040503050406030204" pitchFamily="18" charset="0"/>
                          </a:rPr>
                          <m:t>−</m:t>
                        </m:r>
                        <m:sSub>
                          <m:sSubPr>
                            <m:ctrlPr>
                              <a:rPr lang="nl-NL" sz="3200" b="0" i="1" smtClean="0">
                                <a:solidFill>
                                  <a:schemeClr val="tx1"/>
                                </a:solidFill>
                                <a:latin typeface="Cambria Math" panose="02040503050406030204" pitchFamily="18" charset="0"/>
                                <a:ea typeface="Cambria Math" panose="02040503050406030204" pitchFamily="18" charset="0"/>
                              </a:rPr>
                            </m:ctrlPr>
                          </m:sSubPr>
                          <m:e>
                            <m:r>
                              <a:rPr lang="nl-NL" sz="3200" b="0" i="1" smtClean="0">
                                <a:solidFill>
                                  <a:schemeClr val="tx1"/>
                                </a:solidFill>
                                <a:latin typeface="Cambria Math" panose="02040503050406030204" pitchFamily="18" charset="0"/>
                                <a:ea typeface="Cambria Math" panose="02040503050406030204" pitchFamily="18" charset="0"/>
                              </a:rPr>
                              <m:t>∆</m:t>
                            </m:r>
                            <m:r>
                              <a:rPr lang="nl-NL" sz="3200" b="0" i="1" smtClean="0">
                                <a:solidFill>
                                  <a:schemeClr val="tx1"/>
                                </a:solidFill>
                                <a:latin typeface="Cambria Math" panose="02040503050406030204" pitchFamily="18" charset="0"/>
                                <a:ea typeface="Cambria Math" panose="02040503050406030204" pitchFamily="18" charset="0"/>
                              </a:rPr>
                              <m:t>𝑄</m:t>
                            </m:r>
                          </m:e>
                          <m:sub>
                            <m:r>
                              <a:rPr lang="nl-NL" sz="3200" b="0" i="1" smtClean="0">
                                <a:solidFill>
                                  <a:schemeClr val="tx1"/>
                                </a:solidFill>
                                <a:latin typeface="Cambria Math" panose="02040503050406030204" pitchFamily="18" charset="0"/>
                                <a:ea typeface="Cambria Math" panose="02040503050406030204" pitchFamily="18" charset="0"/>
                              </a:rPr>
                              <m:t>𝑖𝑛𝑡</m:t>
                            </m:r>
                            <m:r>
                              <a:rPr lang="nl-NL" sz="3200" b="0" i="1" smtClean="0">
                                <a:solidFill>
                                  <a:schemeClr val="tx1"/>
                                </a:solidFill>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Arial Unicode MS"/>
                                <a:cs typeface="Times New Roman" panose="020206030504050203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r>
                              <a:rPr lang="nl-NL" sz="3200" i="1">
                                <a:latin typeface="Cambria Math" panose="02040503050406030204" pitchFamily="18" charset="0"/>
                                <a:ea typeface="Cambria Math" panose="02040503050406030204" pitchFamily="18" charset="0"/>
                              </a:rPr>
                              <m:t>+∆</m:t>
                            </m:r>
                            <m:r>
                              <a:rPr lang="nl-NL" sz="3200" i="1">
                                <a:latin typeface="Cambria Math" panose="02040503050406030204" pitchFamily="18" charset="0"/>
                                <a:ea typeface="Cambria Math" panose="02040503050406030204" pitchFamily="18" charset="0"/>
                              </a:rPr>
                              <m:t>𝑡</m:t>
                            </m:r>
                          </m:sub>
                        </m:sSub>
                        <m:r>
                          <a:rPr lang="nl-NL" sz="3200" b="0" i="1" smtClean="0">
                            <a:solidFill>
                              <a:schemeClr val="bg1">
                                <a:lumMod val="50000"/>
                              </a:schemeClr>
                            </a:solidFill>
                            <a:latin typeface="Cambria Math" panose="02040503050406030204" pitchFamily="18" charset="0"/>
                            <a:ea typeface="Cambria Math" panose="02040503050406030204" pitchFamily="18" charset="0"/>
                          </a:rPr>
                          <m:t> [</m:t>
                        </m:r>
                        <m:r>
                          <a:rPr lang="nl-NL" sz="3200" b="0" i="1" smtClean="0">
                            <a:solidFill>
                              <a:schemeClr val="bg1">
                                <a:lumMod val="50000"/>
                              </a:schemeClr>
                            </a:solidFill>
                            <a:latin typeface="Cambria Math" panose="02040503050406030204" pitchFamily="18" charset="0"/>
                            <a:ea typeface="Cambria Math" panose="02040503050406030204" pitchFamily="18" charset="0"/>
                          </a:rPr>
                          <m:t>𝐽</m:t>
                        </m:r>
                        <m:r>
                          <a:rPr lang="nl-NL" sz="3200" b="0" i="1" smtClean="0">
                            <a:solidFill>
                              <a:schemeClr val="bg1">
                                <a:lumMod val="50000"/>
                              </a:schemeClr>
                            </a:solidFill>
                            <a:latin typeface="Cambria Math" panose="02040503050406030204" pitchFamily="18" charset="0"/>
                            <a:ea typeface="Cambria Math" panose="02040503050406030204" pitchFamily="18" charset="0"/>
                          </a:rPr>
                          <m:t>]</m:t>
                        </m:r>
                      </m:num>
                      <m:den>
                        <m:sSub>
                          <m:sSubPr>
                            <m:ctrlPr>
                              <a:rPr lang="nl-NL" i="1" dirty="0">
                                <a:latin typeface="Cambria Math" panose="02040503050406030204" pitchFamily="18" charset="0"/>
                                <a:ea typeface="Cambria Math" panose="02040503050406030204" pitchFamily="18" charset="0"/>
                              </a:rPr>
                            </m:ctrlPr>
                          </m:sSubPr>
                          <m:e>
                            <m:r>
                              <a:rPr lang="nl-NL" i="1" dirty="0" smtClean="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𝐺</m:t>
                            </m:r>
                          </m:e>
                          <m:sub>
                            <m:r>
                              <a:rPr lang="nl-NL" i="1" dirty="0">
                                <a:latin typeface="Cambria Math" panose="02040503050406030204" pitchFamily="18" charset="0"/>
                                <a:ea typeface="Cambria Math" panose="02040503050406030204" pitchFamily="18" charset="0"/>
                              </a:rPr>
                              <m:t>𝐶𝐻</m:t>
                            </m:r>
                          </m:sub>
                        </m:sSub>
                        <m:r>
                          <a:rPr lang="nl-NL" i="1" dirty="0">
                            <a:latin typeface="Cambria Math" panose="02040503050406030204" pitchFamily="18" charset="0"/>
                            <a:ea typeface="Cambria Math" panose="02040503050406030204" pitchFamily="18" charset="0"/>
                          </a:rPr>
                          <m:t> </m:t>
                        </m:r>
                        <m:d>
                          <m:dPr>
                            <m:begChr m:val="["/>
                            <m:endChr m:val="]"/>
                            <m:ctrlPr>
                              <a:rPr lang="nl-NL" i="1" dirty="0">
                                <a:solidFill>
                                  <a:schemeClr val="bg1">
                                    <a:lumMod val="50000"/>
                                  </a:schemeClr>
                                </a:solidFill>
                                <a:latin typeface="Cambria Math" panose="02040503050406030204" pitchFamily="18" charset="0"/>
                                <a:ea typeface="Cambria Math" panose="02040503050406030204" pitchFamily="18" charset="0"/>
                              </a:rPr>
                            </m:ctrlPr>
                          </m:dPr>
                          <m:e>
                            <m:r>
                              <a:rPr lang="nl-NL" i="1" dirty="0">
                                <a:solidFill>
                                  <a:schemeClr val="bg1">
                                    <a:lumMod val="50000"/>
                                  </a:schemeClr>
                                </a:solidFill>
                                <a:latin typeface="Cambria Math" panose="02040503050406030204" pitchFamily="18" charset="0"/>
                                <a:ea typeface="Cambria Math" panose="02040503050406030204" pitchFamily="18" charset="0"/>
                              </a:rPr>
                              <m:t>𝑁𝑚</m:t>
                            </m:r>
                            <m:r>
                              <a:rPr lang="nl-NL" i="1" baseline="30000" dirty="0">
                                <a:solidFill>
                                  <a:schemeClr val="bg1">
                                    <a:lumMod val="50000"/>
                                  </a:schemeClr>
                                </a:solidFill>
                                <a:latin typeface="Cambria Math" panose="02040503050406030204" pitchFamily="18" charset="0"/>
                                <a:ea typeface="Cambria Math" panose="02040503050406030204" pitchFamily="18" charset="0"/>
                              </a:rPr>
                              <m:t>3</m:t>
                            </m:r>
                          </m:e>
                        </m:d>
                        <m:r>
                          <a:rPr lang="nl-NL" i="1" dirty="0">
                            <a:latin typeface="Cambria Math" panose="02040503050406030204" pitchFamily="18" charset="0"/>
                            <a:ea typeface="Cambria Math" panose="02040503050406030204" pitchFamily="18" charset="0"/>
                          </a:rPr>
                          <m:t>×</m:t>
                        </m:r>
                        <m:r>
                          <a:rPr lang="nl-NL" i="1" dirty="0">
                            <a:latin typeface="Cambria Math" panose="02040503050406030204" pitchFamily="18" charset="0"/>
                            <a:ea typeface="Cambria Math" panose="02040503050406030204" pitchFamily="18" charset="0"/>
                          </a:rPr>
                          <m:t>𝐻</m:t>
                        </m:r>
                        <m:sSub>
                          <m:sSubPr>
                            <m:ctrlPr>
                              <a:rPr lang="nl-NL" b="0" i="1" dirty="0" smtClean="0">
                                <a:latin typeface="Cambria Math" panose="02040503050406030204" pitchFamily="18" charset="0"/>
                                <a:ea typeface="Cambria Math" panose="02040503050406030204" pitchFamily="18" charset="0"/>
                              </a:rPr>
                            </m:ctrlPr>
                          </m:sSubPr>
                          <m:e>
                            <m:r>
                              <a:rPr lang="nl-NL" i="1" dirty="0">
                                <a:latin typeface="Cambria Math" panose="02040503050406030204" pitchFamily="18" charset="0"/>
                                <a:ea typeface="Cambria Math" panose="02040503050406030204" pitchFamily="18" charset="0"/>
                              </a:rPr>
                              <m:t>𝑉</m:t>
                            </m:r>
                          </m:e>
                          <m:sub>
                            <m:r>
                              <a:rPr lang="nl-NL" i="1" dirty="0">
                                <a:latin typeface="Cambria Math" panose="02040503050406030204" pitchFamily="18" charset="0"/>
                                <a:ea typeface="Cambria Math" panose="02040503050406030204" pitchFamily="18" charset="0"/>
                              </a:rPr>
                              <m:t>𝑢𝑝𝑝𝑒𝑟</m:t>
                            </m:r>
                          </m:sub>
                        </m:sSub>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𝐽</m:t>
                        </m:r>
                        <m:r>
                          <a:rPr lang="nl-NL" i="1" dirty="0">
                            <a:solidFill>
                              <a:schemeClr val="bg1">
                                <a:lumMod val="50000"/>
                              </a:schemeClr>
                            </a:solidFill>
                            <a:latin typeface="Cambria Math" panose="02040503050406030204" pitchFamily="18" charset="0"/>
                            <a:ea typeface="Cambria Math" panose="02040503050406030204" pitchFamily="18" charset="0"/>
                          </a:rPr>
                          <m:t>/</m:t>
                        </m:r>
                        <m:r>
                          <a:rPr lang="nl-NL" i="1" dirty="0">
                            <a:solidFill>
                              <a:schemeClr val="bg1">
                                <a:lumMod val="50000"/>
                              </a:schemeClr>
                            </a:solidFill>
                            <a:latin typeface="Cambria Math" panose="02040503050406030204" pitchFamily="18" charset="0"/>
                            <a:ea typeface="Cambria Math" panose="02040503050406030204" pitchFamily="18" charset="0"/>
                          </a:rPr>
                          <m:t>𝑁𝑚</m:t>
                        </m:r>
                        <m:r>
                          <a:rPr lang="nl-NL" i="1" baseline="30000" dirty="0">
                            <a:solidFill>
                              <a:schemeClr val="bg1">
                                <a:lumMod val="50000"/>
                              </a:schemeClr>
                            </a:solidFill>
                            <a:latin typeface="Cambria Math" panose="02040503050406030204" pitchFamily="18" charset="0"/>
                            <a:ea typeface="Cambria Math" panose="02040503050406030204" pitchFamily="18" charset="0"/>
                          </a:rPr>
                          <m:t>3</m:t>
                        </m:r>
                        <m:r>
                          <a:rPr lang="nl-NL" i="1" dirty="0">
                            <a:solidFill>
                              <a:schemeClr val="bg1">
                                <a:lumMod val="50000"/>
                              </a:schemeClr>
                            </a:solidFill>
                            <a:latin typeface="Cambria Math" panose="02040503050406030204" pitchFamily="18" charset="0"/>
                            <a:ea typeface="Cambria Math" panose="02040503050406030204" pitchFamily="18" charset="0"/>
                          </a:rPr>
                          <m:t>]</m:t>
                        </m:r>
                      </m:den>
                    </m:f>
                  </m:oMath>
                </a14:m>
                <a:endParaRPr lang="en-US"/>
              </a:p>
              <a:p>
                <a:r>
                  <a:rPr lang="en-US"/>
                  <a:t>Output</a:t>
                </a:r>
              </a:p>
              <a:p>
                <a:pPr lvl="1"/>
                <a:r>
                  <a:rPr lang="en-US">
                    <a:solidFill>
                      <a:srgbClr val="B1D249"/>
                    </a:solidFill>
                  </a:rPr>
                  <a:t>Lower heating efficiency of the boiler [%]</a:t>
                </a:r>
              </a:p>
              <a:p>
                <a:pPr lvl="1"/>
                <a:r>
                  <a:rPr lang="en-US">
                    <a:solidFill>
                      <a:srgbClr val="B1D249"/>
                    </a:solidFill>
                  </a:rPr>
                  <a:t>Upper heating efficiency of the boiler [%]</a:t>
                </a:r>
              </a:p>
              <a:p>
                <a:pPr lvl="1"/>
                <a:r>
                  <a:rPr lang="en-US">
                    <a:solidFill>
                      <a:srgbClr val="B1D249"/>
                    </a:solidFill>
                  </a:rPr>
                  <a:t>Volumetric efficiency of the boiler [J/Nm^3]</a:t>
                </a:r>
              </a:p>
              <a:p>
                <a:endParaRPr lang="nl-NL"/>
              </a:p>
            </p:txBody>
          </p:sp>
        </mc:Choice>
        <mc:Fallback xmlns="">
          <p:sp>
            <p:nvSpPr>
              <p:cNvPr id="2" name="Content Placeholder 1">
                <a:extLst>
                  <a:ext uri="{FF2B5EF4-FFF2-40B4-BE49-F238E27FC236}">
                    <a16:creationId xmlns:a16="http://schemas.microsoft.com/office/drawing/2014/main" id="{556F5D88-8795-4F92-97A7-953A7BA5704A}"/>
                  </a:ext>
                </a:extLst>
              </p:cNvPr>
              <p:cNvSpPr>
                <a:spLocks noGrp="1" noRot="1" noChangeAspect="1" noMove="1" noResize="1" noEditPoints="1" noAdjustHandles="1" noChangeArrowheads="1" noChangeShapeType="1" noTextEdit="1"/>
              </p:cNvSpPr>
              <p:nvPr>
                <p:ph idx="1"/>
              </p:nvPr>
            </p:nvSpPr>
            <p:spPr>
              <a:blipFill>
                <a:blip r:embed="rId3"/>
                <a:stretch>
                  <a:fillRect l="-1045" b="-2396"/>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5E0BCD92-190A-4632-A797-E5EE903A3901}"/>
              </a:ext>
            </a:extLst>
          </p:cNvPr>
          <p:cNvSpPr>
            <a:spLocks noGrp="1"/>
          </p:cNvSpPr>
          <p:nvPr>
            <p:ph type="body" sz="quarter" idx="14"/>
          </p:nvPr>
        </p:nvSpPr>
        <p:spPr/>
        <p:txBody>
          <a:bodyPr/>
          <a:lstStyle/>
          <a:p>
            <a:r>
              <a:rPr lang="nl-NL"/>
              <a:t>Analysis </a:t>
            </a:r>
            <a:r>
              <a:rPr lang="nl-NL" err="1"/>
              <a:t>Strategy</a:t>
            </a:r>
            <a:endParaRPr lang="nl-NL"/>
          </a:p>
          <a:p>
            <a:endParaRPr lang="nl-NL"/>
          </a:p>
        </p:txBody>
      </p:sp>
      <p:sp>
        <p:nvSpPr>
          <p:cNvPr id="4" name="Title 3">
            <a:extLst>
              <a:ext uri="{FF2B5EF4-FFF2-40B4-BE49-F238E27FC236}">
                <a16:creationId xmlns:a16="http://schemas.microsoft.com/office/drawing/2014/main" id="{2F3B0F98-D9F5-4F55-8B17-77C7D704AA6A}"/>
              </a:ext>
            </a:extLst>
          </p:cNvPr>
          <p:cNvSpPr>
            <a:spLocks noGrp="1"/>
          </p:cNvSpPr>
          <p:nvPr>
            <p:ph type="title"/>
          </p:nvPr>
        </p:nvSpPr>
        <p:spPr/>
        <p:txBody>
          <a:bodyPr>
            <a:normAutofit/>
          </a:bodyPr>
          <a:lstStyle/>
          <a:p>
            <a:r>
              <a:rPr lang="nl-NL"/>
              <a:t>?. </a:t>
            </a:r>
            <a:r>
              <a:rPr lang="nl-NL" err="1"/>
              <a:t>Calculate</a:t>
            </a:r>
            <a:r>
              <a:rPr lang="nl-NL"/>
              <a:t> boiler efficiency </a:t>
            </a:r>
            <a:r>
              <a:rPr lang="el-GR" sz="8000" u="none" strike="noStrike">
                <a:solidFill>
                  <a:srgbClr val="B1D249"/>
                </a:solidFill>
                <a:effectLst/>
                <a:latin typeface="Roboto" panose="020B0604020202020204" charset="0"/>
                <a:ea typeface="Roboto" panose="020B0604020202020204" charset="0"/>
              </a:rPr>
              <a:t>η</a:t>
            </a:r>
            <a:r>
              <a:rPr lang="nl-NL" baseline="-25000" err="1">
                <a:solidFill>
                  <a:srgbClr val="B1D249"/>
                </a:solidFill>
              </a:rPr>
              <a:t>upper;CH</a:t>
            </a:r>
            <a:r>
              <a:rPr lang="nl-NL" baseline="-25000">
                <a:solidFill>
                  <a:srgbClr val="B1D249"/>
                </a:solidFill>
              </a:rPr>
              <a:t> </a:t>
            </a:r>
            <a:r>
              <a:rPr lang="nl-NL">
                <a:solidFill>
                  <a:schemeClr val="bg1">
                    <a:lumMod val="50000"/>
                  </a:schemeClr>
                </a:solidFill>
              </a:rPr>
              <a:t>[%]</a:t>
            </a:r>
            <a:br>
              <a:rPr lang="nl-NL" sz="8000" b="0" i="0" u="none" strike="noStrike" baseline="-50000">
                <a:solidFill>
                  <a:srgbClr val="000000"/>
                </a:solidFill>
                <a:effectLst/>
                <a:latin typeface="Roboto" panose="020B0604020202020204" charset="0"/>
                <a:ea typeface="Roboto" panose="020B0604020202020204" charset="0"/>
              </a:rPr>
            </a:br>
            <a:r>
              <a:rPr lang="nl-NL"/>
              <a:t>NOT </a:t>
            </a:r>
            <a:r>
              <a:rPr lang="nl-NL" err="1"/>
              <a:t>based</a:t>
            </a:r>
            <a:r>
              <a:rPr lang="nl-NL"/>
              <a:t> on </a:t>
            </a:r>
            <a:r>
              <a:rPr lang="nl-NL" err="1"/>
              <a:t>supply</a:t>
            </a:r>
            <a:r>
              <a:rPr lang="nl-NL"/>
              <a:t> </a:t>
            </a:r>
            <a:r>
              <a:rPr lang="nl-NL" err="1"/>
              <a:t>and</a:t>
            </a:r>
            <a:r>
              <a:rPr lang="nl-NL"/>
              <a:t> return </a:t>
            </a:r>
            <a:r>
              <a:rPr lang="nl-NL" err="1"/>
              <a:t>temperature</a:t>
            </a:r>
            <a:endParaRPr lang="nl-NL"/>
          </a:p>
        </p:txBody>
      </p:sp>
      <p:sp>
        <p:nvSpPr>
          <p:cNvPr id="5" name="Multiplication Sign 4">
            <a:extLst>
              <a:ext uri="{FF2B5EF4-FFF2-40B4-BE49-F238E27FC236}">
                <a16:creationId xmlns:a16="http://schemas.microsoft.com/office/drawing/2014/main" id="{40DC9AA9-57D2-436E-B761-CE4B9A8F9385}"/>
              </a:ext>
            </a:extLst>
          </p:cNvPr>
          <p:cNvSpPr/>
          <p:nvPr/>
        </p:nvSpPr>
        <p:spPr>
          <a:xfrm>
            <a:off x="-1627632" y="804672"/>
            <a:ext cx="24783607" cy="11461338"/>
          </a:xfrm>
          <a:prstGeom prst="mathMultiply">
            <a:avLst>
              <a:gd name="adj1" fmla="val 1425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no </a:t>
            </a:r>
            <a:r>
              <a:rPr lang="nl-NL" sz="3200" dirty="0" err="1"/>
              <a:t>good</a:t>
            </a:r>
            <a:r>
              <a:rPr lang="nl-NL" sz="3200" dirty="0"/>
              <a:t>; </a:t>
            </a:r>
            <a:br>
              <a:rPr lang="nl-NL" sz="3200" dirty="0"/>
            </a:br>
            <a:r>
              <a:rPr lang="nl-NL" sz="3200" dirty="0" err="1"/>
              <a:t>based</a:t>
            </a:r>
            <a:r>
              <a:rPr lang="nl-NL" sz="3200" dirty="0"/>
              <a:t> on </a:t>
            </a:r>
            <a:r>
              <a:rPr lang="nl-NL" sz="3200" dirty="0" err="1"/>
              <a:t>circular</a:t>
            </a:r>
            <a:r>
              <a:rPr lang="nl-NL" sz="3200" dirty="0"/>
              <a:t> </a:t>
            </a:r>
            <a:r>
              <a:rPr lang="nl-NL" sz="3200" dirty="0" err="1"/>
              <a:t>reasoning</a:t>
            </a:r>
            <a:endParaRPr lang="nl-NL" sz="3200" dirty="0"/>
          </a:p>
        </p:txBody>
      </p:sp>
    </p:spTree>
    <p:extLst>
      <p:ext uri="{BB962C8B-B14F-4D97-AF65-F5344CB8AC3E}">
        <p14:creationId xmlns:p14="http://schemas.microsoft.com/office/powerpoint/2010/main" val="3111637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CA846B-C99E-4BB3-BF85-17DE7C6989D1}"/>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57982CC2-2EFE-4C39-AFAB-FEF3CC173AB4}"/>
              </a:ext>
            </a:extLst>
          </p:cNvPr>
          <p:cNvSpPr>
            <a:spLocks noGrp="1"/>
          </p:cNvSpPr>
          <p:nvPr>
            <p:ph type="title"/>
          </p:nvPr>
        </p:nvSpPr>
        <p:spPr/>
        <p:txBody>
          <a:bodyPr/>
          <a:lstStyle/>
          <a:p>
            <a:r>
              <a:rPr lang="nl-NL"/>
              <a:t>Pre-analysis: Berkum energy pilot</a:t>
            </a:r>
          </a:p>
        </p:txBody>
      </p:sp>
      <p:sp>
        <p:nvSpPr>
          <p:cNvPr id="5" name="Content Placeholder 4">
            <a:extLst>
              <a:ext uri="{FF2B5EF4-FFF2-40B4-BE49-F238E27FC236}">
                <a16:creationId xmlns:a16="http://schemas.microsoft.com/office/drawing/2014/main" id="{559260DF-515F-408E-B793-BC784364CB94}"/>
              </a:ext>
            </a:extLst>
          </p:cNvPr>
          <p:cNvSpPr>
            <a:spLocks noGrp="1"/>
          </p:cNvSpPr>
          <p:nvPr>
            <p:ph idx="1"/>
          </p:nvPr>
        </p:nvSpPr>
        <p:spPr>
          <a:xfrm>
            <a:off x="1231200" y="4223656"/>
            <a:ext cx="21008156" cy="8042353"/>
          </a:xfrm>
        </p:spPr>
        <p:txBody>
          <a:bodyPr>
            <a:normAutofit/>
          </a:bodyPr>
          <a:lstStyle/>
          <a:p>
            <a:r>
              <a:rPr lang="nl-NL" sz="4400"/>
              <a:t>46 homes/9 </a:t>
            </a:r>
            <a:r>
              <a:rPr lang="nl-NL" sz="4400" err="1"/>
              <a:t>blocks</a:t>
            </a:r>
            <a:r>
              <a:rPr lang="nl-NL" sz="4400"/>
              <a:t> ~ 4-6 homes/block; 1 set of </a:t>
            </a:r>
            <a:r>
              <a:rPr lang="nl-NL" sz="4400" err="1"/>
              <a:t>interventions</a:t>
            </a:r>
            <a:r>
              <a:rPr lang="nl-NL" sz="4400"/>
              <a:t>/block</a:t>
            </a:r>
          </a:p>
          <a:p>
            <a:r>
              <a:rPr lang="nl-NL" sz="4400"/>
              <a:t>Energy </a:t>
            </a:r>
            <a:r>
              <a:rPr lang="nl-NL" sz="4400" err="1"/>
              <a:t>saving</a:t>
            </a:r>
            <a:r>
              <a:rPr lang="nl-NL" sz="4400"/>
              <a:t> / </a:t>
            </a:r>
            <a:r>
              <a:rPr lang="nl-NL" sz="4400" err="1"/>
              <a:t>heating</a:t>
            </a:r>
            <a:r>
              <a:rPr lang="nl-NL" sz="4400"/>
              <a:t> </a:t>
            </a:r>
            <a:r>
              <a:rPr lang="nl-NL" sz="4400" err="1"/>
              <a:t>interventions</a:t>
            </a:r>
            <a:r>
              <a:rPr lang="nl-NL" sz="4400"/>
              <a:t> Aug-17 – Mar-18</a:t>
            </a:r>
          </a:p>
          <a:p>
            <a:pPr lvl="1"/>
            <a:r>
              <a:rPr lang="nl-NL" sz="4000"/>
              <a:t>Building: </a:t>
            </a:r>
            <a:r>
              <a:rPr lang="nl-NL" sz="4000" err="1"/>
              <a:t>isolation</a:t>
            </a:r>
            <a:r>
              <a:rPr lang="nl-NL" sz="4000"/>
              <a:t> </a:t>
            </a:r>
            <a:r>
              <a:rPr lang="nl-NL" sz="4000">
                <a:solidFill>
                  <a:schemeClr val="bg1">
                    <a:lumMod val="65000"/>
                  </a:schemeClr>
                </a:solidFill>
              </a:rPr>
              <a:t>(30y </a:t>
            </a:r>
            <a:r>
              <a:rPr lang="nl-NL" sz="4000" err="1">
                <a:solidFill>
                  <a:schemeClr val="bg1">
                    <a:lumMod val="65000"/>
                  </a:schemeClr>
                </a:solidFill>
              </a:rPr>
              <a:t>old</a:t>
            </a:r>
            <a:r>
              <a:rPr lang="nl-NL" sz="4000">
                <a:solidFill>
                  <a:schemeClr val="bg1">
                    <a:lumMod val="65000"/>
                  </a:schemeClr>
                </a:solidFill>
              </a:rPr>
              <a:t> -&gt; floor + </a:t>
            </a:r>
            <a:r>
              <a:rPr lang="nl-NL" sz="4000" err="1">
                <a:solidFill>
                  <a:schemeClr val="bg1">
                    <a:lumMod val="65000"/>
                  </a:schemeClr>
                </a:solidFill>
              </a:rPr>
              <a:t>facade</a:t>
            </a:r>
            <a:r>
              <a:rPr lang="nl-NL" sz="4000">
                <a:solidFill>
                  <a:schemeClr val="bg1">
                    <a:lumMod val="65000"/>
                  </a:schemeClr>
                </a:solidFill>
              </a:rPr>
              <a:t> + roof + </a:t>
            </a:r>
            <a:r>
              <a:rPr lang="nl-NL" sz="4000" err="1">
                <a:solidFill>
                  <a:schemeClr val="bg1">
                    <a:lumMod val="65000"/>
                  </a:schemeClr>
                </a:solidFill>
              </a:rPr>
              <a:t>window</a:t>
            </a:r>
            <a:r>
              <a:rPr lang="nl-NL" sz="4000">
                <a:solidFill>
                  <a:schemeClr val="bg1">
                    <a:lumMod val="65000"/>
                  </a:schemeClr>
                </a:solidFill>
              </a:rPr>
              <a:t>)</a:t>
            </a:r>
          </a:p>
          <a:p>
            <a:pPr lvl="1"/>
            <a:r>
              <a:rPr lang="nl-NL" sz="4000"/>
              <a:t>Installation: </a:t>
            </a:r>
            <a:r>
              <a:rPr lang="nl-NL" sz="4000" err="1"/>
              <a:t>heating</a:t>
            </a:r>
            <a:r>
              <a:rPr lang="nl-NL" sz="4000"/>
              <a:t> </a:t>
            </a:r>
            <a:r>
              <a:rPr lang="nl-NL" sz="4000">
                <a:solidFill>
                  <a:schemeClr val="bg1">
                    <a:lumMod val="65000"/>
                  </a:schemeClr>
                </a:solidFill>
              </a:rPr>
              <a:t>(gas -&gt; </a:t>
            </a:r>
            <a:r>
              <a:rPr lang="nl-NL" sz="4000" err="1">
                <a:solidFill>
                  <a:schemeClr val="bg1">
                    <a:lumMod val="65000"/>
                  </a:schemeClr>
                </a:solidFill>
              </a:rPr>
              <a:t>hybrid</a:t>
            </a:r>
            <a:r>
              <a:rPr lang="nl-NL" sz="4000">
                <a:solidFill>
                  <a:schemeClr val="bg1">
                    <a:lumMod val="65000"/>
                  </a:schemeClr>
                </a:solidFill>
              </a:rPr>
              <a:t> / full </a:t>
            </a:r>
            <a:r>
              <a:rPr lang="nl-NL" sz="4000" err="1">
                <a:solidFill>
                  <a:schemeClr val="bg1">
                    <a:lumMod val="65000"/>
                  </a:schemeClr>
                </a:solidFill>
              </a:rPr>
              <a:t>electic</a:t>
            </a:r>
            <a:r>
              <a:rPr lang="nl-NL" sz="4000">
                <a:solidFill>
                  <a:schemeClr val="bg1">
                    <a:lumMod val="65000"/>
                  </a:schemeClr>
                </a:solidFill>
              </a:rPr>
              <a:t> (air-air/air-water) heat pump)</a:t>
            </a:r>
          </a:p>
          <a:p>
            <a:pPr lvl="1"/>
            <a:r>
              <a:rPr lang="nl-NL" sz="4000"/>
              <a:t>Installation: </a:t>
            </a:r>
            <a:r>
              <a:rPr lang="nl-NL" sz="4000" err="1"/>
              <a:t>heating</a:t>
            </a:r>
            <a:r>
              <a:rPr lang="nl-NL" sz="4000"/>
              <a:t> </a:t>
            </a:r>
            <a:r>
              <a:rPr lang="nl-NL" sz="4000" err="1"/>
              <a:t>distribution</a:t>
            </a:r>
            <a:r>
              <a:rPr lang="nl-NL" sz="4000">
                <a:solidFill>
                  <a:schemeClr val="bg1">
                    <a:lumMod val="65000"/>
                  </a:schemeClr>
                </a:solidFill>
              </a:rPr>
              <a:t>: </a:t>
            </a:r>
            <a:r>
              <a:rPr lang="nl-NL" sz="4000" err="1">
                <a:solidFill>
                  <a:schemeClr val="bg1">
                    <a:lumMod val="65000"/>
                  </a:schemeClr>
                </a:solidFill>
              </a:rPr>
              <a:t>some</a:t>
            </a:r>
            <a:r>
              <a:rPr lang="nl-NL" sz="4000">
                <a:solidFill>
                  <a:schemeClr val="bg1">
                    <a:lumMod val="65000"/>
                  </a:schemeClr>
                </a:solidFill>
              </a:rPr>
              <a:t> </a:t>
            </a:r>
            <a:r>
              <a:rPr lang="nl-NL" sz="4000" err="1">
                <a:solidFill>
                  <a:schemeClr val="bg1">
                    <a:lumMod val="65000"/>
                  </a:schemeClr>
                </a:solidFill>
              </a:rPr>
              <a:t>with</a:t>
            </a:r>
            <a:r>
              <a:rPr lang="nl-NL" sz="4000">
                <a:solidFill>
                  <a:schemeClr val="bg1">
                    <a:lumMod val="65000"/>
                  </a:schemeClr>
                </a:solidFill>
              </a:rPr>
              <a:t> radiator fans</a:t>
            </a:r>
          </a:p>
          <a:p>
            <a:pPr lvl="1"/>
            <a:r>
              <a:rPr lang="nl-NL" sz="4000"/>
              <a:t>Installation: </a:t>
            </a:r>
            <a:r>
              <a:rPr lang="nl-NL" sz="4000" err="1"/>
              <a:t>ventilation</a:t>
            </a:r>
            <a:r>
              <a:rPr lang="nl-NL" sz="4000"/>
              <a:t> </a:t>
            </a:r>
            <a:r>
              <a:rPr lang="nl-NL" sz="4000">
                <a:solidFill>
                  <a:schemeClr val="bg1">
                    <a:lumMod val="65000"/>
                  </a:schemeClr>
                </a:solidFill>
              </a:rPr>
              <a:t>(</a:t>
            </a:r>
            <a:r>
              <a:rPr lang="nl-NL" sz="4000" err="1">
                <a:solidFill>
                  <a:schemeClr val="bg1">
                    <a:lumMod val="65000"/>
                  </a:schemeClr>
                </a:solidFill>
              </a:rPr>
              <a:t>mechanical</a:t>
            </a:r>
            <a:r>
              <a:rPr lang="nl-NL" sz="4000">
                <a:solidFill>
                  <a:schemeClr val="bg1">
                    <a:lumMod val="65000"/>
                  </a:schemeClr>
                </a:solidFill>
              </a:rPr>
              <a:t> -&gt; </a:t>
            </a:r>
            <a:r>
              <a:rPr lang="nl-NL" sz="4000" err="1">
                <a:solidFill>
                  <a:schemeClr val="bg1">
                    <a:lumMod val="65000"/>
                  </a:schemeClr>
                </a:solidFill>
              </a:rPr>
              <a:t>with</a:t>
            </a:r>
            <a:r>
              <a:rPr lang="nl-NL" sz="4000">
                <a:solidFill>
                  <a:schemeClr val="bg1">
                    <a:lumMod val="65000"/>
                  </a:schemeClr>
                </a:solidFill>
              </a:rPr>
              <a:t> heat recovery </a:t>
            </a:r>
            <a:r>
              <a:rPr lang="nl-NL" sz="4000" err="1">
                <a:solidFill>
                  <a:schemeClr val="bg1">
                    <a:lumMod val="65000"/>
                  </a:schemeClr>
                </a:solidFill>
              </a:rPr>
              <a:t>central</a:t>
            </a:r>
            <a:r>
              <a:rPr lang="nl-NL" sz="4000">
                <a:solidFill>
                  <a:schemeClr val="bg1">
                    <a:lumMod val="65000"/>
                  </a:schemeClr>
                </a:solidFill>
              </a:rPr>
              <a:t>/</a:t>
            </a:r>
            <a:r>
              <a:rPr lang="nl-NL" sz="4000" err="1">
                <a:solidFill>
                  <a:schemeClr val="bg1">
                    <a:lumMod val="65000"/>
                  </a:schemeClr>
                </a:solidFill>
              </a:rPr>
              <a:t>decentral</a:t>
            </a:r>
            <a:r>
              <a:rPr lang="nl-NL" sz="4000">
                <a:solidFill>
                  <a:schemeClr val="bg1">
                    <a:lumMod val="65000"/>
                  </a:schemeClr>
                </a:solidFill>
              </a:rPr>
              <a:t>)</a:t>
            </a:r>
          </a:p>
          <a:p>
            <a:r>
              <a:rPr lang="nl-NL" sz="4400"/>
              <a:t>Monitoring data May 18 - </a:t>
            </a:r>
            <a:r>
              <a:rPr lang="nl-NL" sz="4400" err="1"/>
              <a:t>now</a:t>
            </a:r>
            <a:endParaRPr lang="nl-NL" sz="4400"/>
          </a:p>
          <a:p>
            <a:pPr lvl="1"/>
            <a:r>
              <a:rPr lang="nl-NL" sz="4000" err="1"/>
              <a:t>Available</a:t>
            </a:r>
            <a:r>
              <a:rPr lang="nl-NL" sz="4000"/>
              <a:t> </a:t>
            </a:r>
            <a:r>
              <a:rPr lang="nl-NL" sz="4000" err="1"/>
              <a:t>after</a:t>
            </a:r>
            <a:r>
              <a:rPr lang="nl-NL" sz="4000"/>
              <a:t> </a:t>
            </a:r>
            <a:r>
              <a:rPr lang="nl-NL" sz="4000" err="1"/>
              <a:t>interventions</a:t>
            </a:r>
            <a:r>
              <a:rPr lang="nl-NL" sz="4000"/>
              <a:t> </a:t>
            </a:r>
            <a:r>
              <a:rPr lang="nl-NL" sz="4000">
                <a:solidFill>
                  <a:schemeClr val="bg1">
                    <a:lumMod val="65000"/>
                  </a:schemeClr>
                </a:solidFill>
              </a:rPr>
              <a:t>(+ E+G </a:t>
            </a:r>
            <a:r>
              <a:rPr lang="nl-NL" sz="4000" err="1">
                <a:solidFill>
                  <a:schemeClr val="bg1">
                    <a:lumMod val="65000"/>
                  </a:schemeClr>
                </a:solidFill>
              </a:rPr>
              <a:t>yearly</a:t>
            </a:r>
            <a:r>
              <a:rPr lang="nl-NL" sz="4000">
                <a:solidFill>
                  <a:schemeClr val="bg1">
                    <a:lumMod val="65000"/>
                  </a:schemeClr>
                </a:solidFill>
              </a:rPr>
              <a:t>, </a:t>
            </a:r>
            <a:r>
              <a:rPr lang="nl-NL" sz="4000" err="1">
                <a:solidFill>
                  <a:schemeClr val="bg1">
                    <a:lumMod val="65000"/>
                  </a:schemeClr>
                </a:solidFill>
              </a:rPr>
              <a:t>several</a:t>
            </a:r>
            <a:r>
              <a:rPr lang="nl-NL" sz="4000">
                <a:solidFill>
                  <a:schemeClr val="bg1">
                    <a:lumMod val="65000"/>
                  </a:schemeClr>
                </a:solidFill>
              </a:rPr>
              <a:t> </a:t>
            </a:r>
            <a:r>
              <a:rPr lang="nl-NL" sz="4000" err="1">
                <a:solidFill>
                  <a:schemeClr val="bg1">
                    <a:lumMod val="65000"/>
                  </a:schemeClr>
                </a:solidFill>
              </a:rPr>
              <a:t>years</a:t>
            </a:r>
            <a:r>
              <a:rPr lang="nl-NL" sz="4000">
                <a:solidFill>
                  <a:schemeClr val="bg1">
                    <a:lumMod val="65000"/>
                  </a:schemeClr>
                </a:solidFill>
              </a:rPr>
              <a:t> </a:t>
            </a:r>
            <a:r>
              <a:rPr lang="nl-NL" sz="4000" err="1">
                <a:solidFill>
                  <a:schemeClr val="bg1">
                    <a:lumMod val="65000"/>
                  </a:schemeClr>
                </a:solidFill>
              </a:rPr>
              <a:t>before</a:t>
            </a:r>
            <a:r>
              <a:rPr lang="nl-NL" sz="4000">
                <a:solidFill>
                  <a:schemeClr val="bg1">
                    <a:lumMod val="65000"/>
                  </a:schemeClr>
                </a:solidFill>
              </a:rPr>
              <a:t>)</a:t>
            </a:r>
          </a:p>
          <a:p>
            <a:pPr lvl="1"/>
            <a:r>
              <a:rPr lang="nl-NL" sz="4000" err="1"/>
              <a:t>BeNext</a:t>
            </a:r>
            <a:r>
              <a:rPr lang="nl-NL" sz="4000"/>
              <a:t> OpenTherm </a:t>
            </a:r>
            <a:r>
              <a:rPr lang="nl-NL" sz="4000" err="1"/>
              <a:t>heating</a:t>
            </a:r>
            <a:r>
              <a:rPr lang="nl-NL" sz="4000"/>
              <a:t> control </a:t>
            </a:r>
            <a:r>
              <a:rPr lang="nl-NL" sz="4000">
                <a:solidFill>
                  <a:schemeClr val="bg1">
                    <a:lumMod val="65000"/>
                  </a:schemeClr>
                </a:solidFill>
              </a:rPr>
              <a:t>(</a:t>
            </a:r>
            <a:r>
              <a:rPr lang="nl-NL" sz="4000" err="1">
                <a:solidFill>
                  <a:schemeClr val="bg1">
                    <a:lumMod val="65000"/>
                  </a:schemeClr>
                </a:solidFill>
              </a:rPr>
              <a:t>T</a:t>
            </a:r>
            <a:r>
              <a:rPr lang="nl-NL" sz="4000" baseline="-25000" err="1">
                <a:solidFill>
                  <a:schemeClr val="bg1">
                    <a:lumMod val="65000"/>
                  </a:schemeClr>
                </a:solidFill>
              </a:rPr>
              <a:t>set</a:t>
            </a:r>
            <a:r>
              <a:rPr lang="nl-NL" sz="4000" err="1">
                <a:solidFill>
                  <a:schemeClr val="bg1">
                    <a:lumMod val="65000"/>
                  </a:schemeClr>
                </a:solidFill>
              </a:rPr>
              <a:t>;T</a:t>
            </a:r>
            <a:r>
              <a:rPr lang="nl-NL" sz="4000" baseline="-25000" err="1">
                <a:solidFill>
                  <a:schemeClr val="bg1">
                    <a:lumMod val="65000"/>
                  </a:schemeClr>
                </a:solidFill>
              </a:rPr>
              <a:t>in</a:t>
            </a:r>
            <a:r>
              <a:rPr lang="nl-NL" sz="4000" err="1">
                <a:solidFill>
                  <a:schemeClr val="bg1">
                    <a:lumMod val="65000"/>
                  </a:schemeClr>
                </a:solidFill>
              </a:rPr>
              <a:t>;T</a:t>
            </a:r>
            <a:r>
              <a:rPr lang="nl-NL" sz="4000" baseline="-25000" err="1">
                <a:solidFill>
                  <a:schemeClr val="bg1">
                    <a:lumMod val="65000"/>
                  </a:schemeClr>
                </a:solidFill>
              </a:rPr>
              <a:t>s</a:t>
            </a:r>
            <a:r>
              <a:rPr lang="nl-NL" sz="4000">
                <a:solidFill>
                  <a:schemeClr val="bg1">
                    <a:lumMod val="65000"/>
                  </a:schemeClr>
                </a:solidFill>
              </a:rPr>
              <a:t>; </a:t>
            </a:r>
            <a:r>
              <a:rPr lang="nl-NL" sz="4000" err="1">
                <a:solidFill>
                  <a:schemeClr val="bg1">
                    <a:lumMod val="65000"/>
                  </a:schemeClr>
                </a:solidFill>
              </a:rPr>
              <a:t>T</a:t>
            </a:r>
            <a:r>
              <a:rPr lang="nl-NL" sz="4000" baseline="-25000" err="1">
                <a:solidFill>
                  <a:schemeClr val="bg1">
                    <a:lumMod val="65000"/>
                  </a:schemeClr>
                </a:solidFill>
              </a:rPr>
              <a:t>r</a:t>
            </a:r>
            <a:r>
              <a:rPr lang="nl-NL" sz="4000">
                <a:solidFill>
                  <a:schemeClr val="bg1">
                    <a:lumMod val="65000"/>
                  </a:schemeClr>
                </a:solidFill>
              </a:rPr>
              <a:t>; CH/DHW)</a:t>
            </a:r>
          </a:p>
          <a:p>
            <a:pPr lvl="1"/>
            <a:r>
              <a:rPr lang="nl-NL" sz="4000" err="1"/>
              <a:t>BeNext</a:t>
            </a:r>
            <a:r>
              <a:rPr lang="nl-NL" sz="4000"/>
              <a:t> P1 smart meter data </a:t>
            </a:r>
            <a:r>
              <a:rPr lang="nl-NL" sz="4000">
                <a:solidFill>
                  <a:schemeClr val="bg1">
                    <a:lumMod val="65000"/>
                  </a:schemeClr>
                </a:solidFill>
              </a:rPr>
              <a:t>(E+, E- [kWh] </a:t>
            </a:r>
            <a:r>
              <a:rPr lang="nl-NL" sz="4000" err="1">
                <a:solidFill>
                  <a:schemeClr val="bg1">
                    <a:lumMod val="65000"/>
                  </a:schemeClr>
                </a:solidFill>
              </a:rPr>
              <a:t>every</a:t>
            </a:r>
            <a:r>
              <a:rPr lang="nl-NL" sz="4000">
                <a:solidFill>
                  <a:schemeClr val="bg1">
                    <a:lumMod val="65000"/>
                  </a:schemeClr>
                </a:solidFill>
              </a:rPr>
              <a:t> second, G+ [kWh] </a:t>
            </a:r>
            <a:r>
              <a:rPr lang="nl-NL" sz="4000" err="1">
                <a:solidFill>
                  <a:schemeClr val="bg1">
                    <a:lumMod val="65000"/>
                  </a:schemeClr>
                </a:solidFill>
              </a:rPr>
              <a:t>every</a:t>
            </a:r>
            <a:r>
              <a:rPr lang="nl-NL" sz="4000">
                <a:solidFill>
                  <a:schemeClr val="bg1">
                    <a:lumMod val="65000"/>
                  </a:schemeClr>
                </a:solidFill>
              </a:rPr>
              <a:t> 5 minutes)</a:t>
            </a:r>
          </a:p>
          <a:p>
            <a:pPr lvl="1"/>
            <a:r>
              <a:rPr lang="nl-NL" sz="4000"/>
              <a:t>E+ [W, kWh] heat pump, </a:t>
            </a:r>
            <a:r>
              <a:rPr lang="nl-NL" sz="4000" err="1"/>
              <a:t>ventilation</a:t>
            </a:r>
            <a:r>
              <a:rPr lang="nl-NL" sz="4000">
                <a:solidFill>
                  <a:schemeClr val="bg1">
                    <a:lumMod val="65000"/>
                  </a:schemeClr>
                </a:solidFill>
              </a:rPr>
              <a:t> (</a:t>
            </a:r>
            <a:r>
              <a:rPr lang="nl-NL" sz="4000" err="1">
                <a:solidFill>
                  <a:schemeClr val="bg1">
                    <a:lumMod val="65000"/>
                  </a:schemeClr>
                </a:solidFill>
              </a:rPr>
              <a:t>Ecolution</a:t>
            </a:r>
            <a:r>
              <a:rPr lang="nl-NL" sz="4000">
                <a:solidFill>
                  <a:schemeClr val="bg1">
                    <a:lumMod val="65000"/>
                  </a:schemeClr>
                </a:solidFill>
              </a:rPr>
              <a:t>)</a:t>
            </a:r>
            <a:endParaRPr lang="nl-NL" sz="4000"/>
          </a:p>
        </p:txBody>
      </p:sp>
    </p:spTree>
    <p:extLst>
      <p:ext uri="{BB962C8B-B14F-4D97-AF65-F5344CB8AC3E}">
        <p14:creationId xmlns:p14="http://schemas.microsoft.com/office/powerpoint/2010/main" val="310493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E07A9-895D-2C41-AC67-C334EB6DCCF2}"/>
              </a:ext>
            </a:extLst>
          </p:cNvPr>
          <p:cNvSpPr>
            <a:spLocks noGrp="1"/>
          </p:cNvSpPr>
          <p:nvPr>
            <p:ph type="ctrTitle"/>
          </p:nvPr>
        </p:nvSpPr>
        <p:spPr>
          <a:xfrm>
            <a:off x="5469407" y="3529201"/>
            <a:ext cx="16955164" cy="7374889"/>
          </a:xfrm>
        </p:spPr>
        <p:txBody>
          <a:bodyPr>
            <a:noAutofit/>
          </a:bodyPr>
          <a:lstStyle/>
          <a:p>
            <a:r>
              <a:rPr lang="nl-NL" sz="7200" err="1">
                <a:latin typeface="Roboto Black"/>
                <a:ea typeface="Roboto Black"/>
              </a:rPr>
              <a:t>hich</a:t>
            </a:r>
            <a:r>
              <a:rPr lang="nl-NL" sz="7200">
                <a:latin typeface="Roboto Black"/>
                <a:ea typeface="Roboto Black"/>
              </a:rPr>
              <a:t> model parameters </a:t>
            </a:r>
            <a:br>
              <a:rPr lang="nl-NL" sz="7200"/>
            </a:br>
            <a:r>
              <a:rPr lang="nl-NL" sz="7200" err="1">
                <a:latin typeface="Roboto Black"/>
                <a:ea typeface="Roboto Black"/>
              </a:rPr>
              <a:t>for</a:t>
            </a:r>
            <a:r>
              <a:rPr lang="nl-NL" sz="7200">
                <a:latin typeface="Roboto Black"/>
                <a:ea typeface="Roboto Black"/>
              </a:rPr>
              <a:t> </a:t>
            </a:r>
            <a:r>
              <a:rPr lang="nl-NL" sz="7200" err="1">
                <a:latin typeface="Roboto Black"/>
                <a:ea typeface="Roboto Black"/>
              </a:rPr>
              <a:t>the</a:t>
            </a:r>
            <a:r>
              <a:rPr lang="nl-NL" sz="7200">
                <a:latin typeface="Roboto Black"/>
                <a:ea typeface="Roboto Black"/>
              </a:rPr>
              <a:t> home </a:t>
            </a:r>
            <a:r>
              <a:rPr lang="nl-NL" sz="7200" err="1">
                <a:latin typeface="Roboto Black"/>
                <a:ea typeface="Roboto Black"/>
              </a:rPr>
              <a:t>heating</a:t>
            </a:r>
            <a:r>
              <a:rPr lang="nl-NL" sz="7200">
                <a:latin typeface="Roboto Black"/>
                <a:ea typeface="Roboto Black"/>
              </a:rPr>
              <a:t> </a:t>
            </a:r>
            <a:r>
              <a:rPr lang="nl-NL" sz="7200" err="1">
                <a:latin typeface="Roboto Black"/>
                <a:ea typeface="Roboto Black"/>
              </a:rPr>
              <a:t>transition</a:t>
            </a:r>
            <a:r>
              <a:rPr lang="nl-NL" sz="7200">
                <a:latin typeface="Roboto Black"/>
                <a:ea typeface="Roboto Black"/>
              </a:rPr>
              <a:t> </a:t>
            </a:r>
            <a:br>
              <a:rPr lang="nl-NL" sz="7200"/>
            </a:br>
            <a:r>
              <a:rPr lang="nl-NL" sz="7200">
                <a:latin typeface="Roboto Black"/>
                <a:ea typeface="Roboto Black"/>
              </a:rPr>
              <a:t>of </a:t>
            </a:r>
            <a:r>
              <a:rPr lang="nl-NL" sz="7200" err="1">
                <a:latin typeface="Roboto Black"/>
                <a:ea typeface="Roboto Black"/>
              </a:rPr>
              <a:t>specific</a:t>
            </a:r>
            <a:r>
              <a:rPr lang="nl-NL" sz="7200">
                <a:latin typeface="Roboto Black"/>
                <a:ea typeface="Roboto Black"/>
              </a:rPr>
              <a:t> </a:t>
            </a:r>
            <a:r>
              <a:rPr lang="nl-NL" sz="7200" err="1">
                <a:latin typeface="Roboto Black"/>
                <a:ea typeface="Roboto Black"/>
              </a:rPr>
              <a:t>residential</a:t>
            </a:r>
            <a:r>
              <a:rPr lang="nl-NL" sz="7200">
                <a:latin typeface="Roboto Black"/>
                <a:ea typeface="Roboto Black"/>
              </a:rPr>
              <a:t> buildings </a:t>
            </a:r>
            <a:r>
              <a:rPr lang="nl-NL" sz="7200" err="1">
                <a:latin typeface="Roboto Black"/>
                <a:ea typeface="Roboto Black"/>
              </a:rPr>
              <a:t>can</a:t>
            </a:r>
            <a:r>
              <a:rPr lang="nl-NL" sz="7200">
                <a:latin typeface="Roboto Black"/>
                <a:ea typeface="Roboto Black"/>
              </a:rPr>
              <a:t> we </a:t>
            </a:r>
            <a:r>
              <a:rPr lang="nl-NL" sz="7200" err="1">
                <a:latin typeface="Roboto Black"/>
                <a:ea typeface="Roboto Black"/>
              </a:rPr>
              <a:t>learn</a:t>
            </a:r>
            <a:r>
              <a:rPr lang="nl-NL" sz="7200">
                <a:latin typeface="Roboto Black"/>
                <a:ea typeface="Roboto Black"/>
              </a:rPr>
              <a:t> </a:t>
            </a:r>
            <a:r>
              <a:rPr lang="nl-NL" sz="7200" err="1">
                <a:latin typeface="Roboto Black"/>
                <a:ea typeface="Roboto Black"/>
              </a:rPr>
              <a:t>from</a:t>
            </a:r>
            <a:r>
              <a:rPr lang="nl-NL" sz="7200">
                <a:latin typeface="Roboto Black"/>
                <a:ea typeface="Roboto Black"/>
              </a:rPr>
              <a:t> energy monitoring data </a:t>
            </a:r>
            <a:br>
              <a:rPr lang="nl-NL" sz="7200"/>
            </a:br>
            <a:r>
              <a:rPr lang="nl-NL" sz="7200">
                <a:latin typeface="Roboto Black"/>
                <a:ea typeface="Roboto Black"/>
              </a:rPr>
              <a:t>in order </a:t>
            </a:r>
            <a:r>
              <a:rPr lang="nl-NL" sz="7200" err="1">
                <a:latin typeface="Roboto Black"/>
                <a:ea typeface="Roboto Black"/>
              </a:rPr>
              <a:t>to</a:t>
            </a:r>
            <a:r>
              <a:rPr lang="nl-NL" sz="7200">
                <a:latin typeface="Roboto Black"/>
                <a:ea typeface="Roboto Black"/>
              </a:rPr>
              <a:t> </a:t>
            </a:r>
            <a:r>
              <a:rPr lang="nl-NL" sz="7200" err="1">
                <a:latin typeface="Roboto Black"/>
                <a:ea typeface="Roboto Black"/>
              </a:rPr>
              <a:t>answer</a:t>
            </a:r>
            <a:r>
              <a:rPr lang="nl-NL" sz="7200">
                <a:latin typeface="Roboto Black"/>
                <a:ea typeface="Roboto Black"/>
              </a:rPr>
              <a:t> </a:t>
            </a:r>
            <a:r>
              <a:rPr lang="nl-NL" sz="7200" err="1">
                <a:latin typeface="Roboto Black"/>
                <a:ea typeface="Roboto Black"/>
              </a:rPr>
              <a:t>household</a:t>
            </a:r>
            <a:r>
              <a:rPr lang="nl-NL" sz="7200">
                <a:latin typeface="Roboto Black"/>
                <a:ea typeface="Roboto Black"/>
              </a:rPr>
              <a:t> </a:t>
            </a:r>
            <a:r>
              <a:rPr lang="nl-NL" sz="7200" err="1">
                <a:latin typeface="Roboto Black"/>
                <a:ea typeface="Roboto Black"/>
              </a:rPr>
              <a:t>questions</a:t>
            </a:r>
            <a:r>
              <a:rPr lang="nl-NL" sz="7200">
                <a:latin typeface="Roboto Black"/>
                <a:ea typeface="Roboto Black"/>
              </a:rPr>
              <a:t> </a:t>
            </a:r>
            <a:r>
              <a:rPr lang="nl-NL" sz="7200" err="1">
                <a:latin typeface="Roboto Black"/>
                <a:ea typeface="Roboto Black"/>
              </a:rPr>
              <a:t>for</a:t>
            </a:r>
            <a:r>
              <a:rPr lang="nl-NL" sz="7200">
                <a:latin typeface="Roboto Black"/>
                <a:ea typeface="Roboto Black"/>
              </a:rPr>
              <a:t> </a:t>
            </a:r>
            <a:r>
              <a:rPr lang="nl-NL" sz="7200" err="1">
                <a:latin typeface="Roboto Black"/>
                <a:ea typeface="Roboto Black"/>
              </a:rPr>
              <a:t>their</a:t>
            </a:r>
            <a:r>
              <a:rPr lang="nl-NL" sz="7200">
                <a:latin typeface="Roboto Black"/>
                <a:ea typeface="Roboto Black"/>
              </a:rPr>
              <a:t> home </a:t>
            </a:r>
            <a:r>
              <a:rPr lang="nl-NL" sz="7200" err="1">
                <a:latin typeface="Roboto Black"/>
                <a:ea typeface="Roboto Black"/>
              </a:rPr>
              <a:t>heating</a:t>
            </a:r>
            <a:r>
              <a:rPr lang="nl-NL" sz="7200">
                <a:latin typeface="Roboto Black"/>
                <a:ea typeface="Roboto Black"/>
              </a:rPr>
              <a:t> </a:t>
            </a:r>
            <a:r>
              <a:rPr lang="nl-NL" sz="7200" err="1">
                <a:latin typeface="Roboto Black"/>
                <a:ea typeface="Roboto Black"/>
              </a:rPr>
              <a:t>transition</a:t>
            </a:r>
            <a:r>
              <a:rPr lang="nl-NL" sz="7200">
                <a:latin typeface="Roboto Black"/>
                <a:ea typeface="Roboto Black"/>
              </a:rPr>
              <a:t>?</a:t>
            </a:r>
          </a:p>
        </p:txBody>
      </p:sp>
    </p:spTree>
    <p:extLst>
      <p:ext uri="{BB962C8B-B14F-4D97-AF65-F5344CB8AC3E}">
        <p14:creationId xmlns:p14="http://schemas.microsoft.com/office/powerpoint/2010/main" val="187782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C95AB22C-A244-43FA-ADD8-7E8E0FEDA980}"/>
              </a:ext>
            </a:extLst>
          </p:cNvPr>
          <p:cNvGrpSpPr/>
          <p:nvPr/>
        </p:nvGrpSpPr>
        <p:grpSpPr>
          <a:xfrm>
            <a:off x="16393457" y="4337662"/>
            <a:ext cx="5606939" cy="1446550"/>
            <a:chOff x="857608" y="4233020"/>
            <a:chExt cx="5606939" cy="1446550"/>
          </a:xfrm>
          <a:solidFill>
            <a:schemeClr val="bg1">
              <a:lumMod val="65000"/>
            </a:schemeClr>
          </a:solidFill>
        </p:grpSpPr>
        <p:sp>
          <p:nvSpPr>
            <p:cNvPr id="213" name="TextBox 212">
              <a:extLst>
                <a:ext uri="{FF2B5EF4-FFF2-40B4-BE49-F238E27FC236}">
                  <a16:creationId xmlns:a16="http://schemas.microsoft.com/office/drawing/2014/main" id="{06D5A02C-6715-4FAB-8C2B-D11BCB0F9B0F}"/>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2" name="TextBox 211">
              <a:extLst>
                <a:ext uri="{FF2B5EF4-FFF2-40B4-BE49-F238E27FC236}">
                  <a16:creationId xmlns:a16="http://schemas.microsoft.com/office/drawing/2014/main" id="{74A6B389-C598-4A05-B3EF-A72DD4526669}"/>
                </a:ext>
              </a:extLst>
            </p:cNvPr>
            <p:cNvSpPr txBox="1"/>
            <p:nvPr/>
          </p:nvSpPr>
          <p:spPr>
            <a:xfrm>
              <a:off x="1139663" y="4679347"/>
              <a:ext cx="4547720" cy="646331"/>
            </a:xfrm>
            <a:prstGeom prst="rect">
              <a:avLst/>
            </a:prstGeom>
            <a:grpFill/>
          </p:spPr>
          <p:txBody>
            <a:bodyPr wrap="none" rtlCol="0" anchor="ctr">
              <a:spAutoFit/>
            </a:bodyPr>
            <a:lstStyle/>
            <a:p>
              <a:r>
                <a:rPr lang="nl-NL" sz="3600">
                  <a:solidFill>
                    <a:srgbClr val="FFFFFF"/>
                  </a:solidFill>
                </a:rPr>
                <a:t>time series output data</a:t>
              </a:r>
            </a:p>
          </p:txBody>
        </p:sp>
        <p:pic>
          <p:nvPicPr>
            <p:cNvPr id="211" name="Graphic 210" descr="Periodic Graph">
              <a:extLst>
                <a:ext uri="{FF2B5EF4-FFF2-40B4-BE49-F238E27FC236}">
                  <a16:creationId xmlns:a16="http://schemas.microsoft.com/office/drawing/2014/main" id="{E7C23AD3-CBD6-401E-8D6B-D6E2B62FD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5777" y="4617792"/>
              <a:ext cx="769441" cy="769441"/>
            </a:xfrm>
            <a:prstGeom prst="rect">
              <a:avLst/>
            </a:prstGeom>
          </p:spPr>
        </p:pic>
      </p:grpSp>
      <p:sp>
        <p:nvSpPr>
          <p:cNvPr id="3" name="Text Placeholder 2">
            <a:extLst>
              <a:ext uri="{FF2B5EF4-FFF2-40B4-BE49-F238E27FC236}">
                <a16:creationId xmlns:a16="http://schemas.microsoft.com/office/drawing/2014/main" id="{35F5B60A-9519-429D-8D6B-49D15A2D0D8A}"/>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274238FF-4382-4132-859F-36F98256B513}"/>
              </a:ext>
            </a:extLst>
          </p:cNvPr>
          <p:cNvSpPr>
            <a:spLocks noGrp="1"/>
          </p:cNvSpPr>
          <p:nvPr>
            <p:ph type="title"/>
          </p:nvPr>
        </p:nvSpPr>
        <p:spPr/>
        <p:txBody>
          <a:bodyPr>
            <a:normAutofit/>
          </a:bodyPr>
          <a:lstStyle/>
          <a:p>
            <a:r>
              <a:rPr lang="nl-NL" err="1"/>
              <a:t>Modeling</a:t>
            </a:r>
            <a:r>
              <a:rPr lang="nl-NL"/>
              <a:t> home </a:t>
            </a:r>
            <a:r>
              <a:rPr lang="nl-NL" err="1"/>
              <a:t>heating</a:t>
            </a:r>
            <a:endParaRPr lang="nl-NL">
              <a:solidFill>
                <a:srgbClr val="F16682"/>
              </a:solidFill>
            </a:endParaRPr>
          </a:p>
        </p:txBody>
      </p:sp>
      <p:sp>
        <p:nvSpPr>
          <p:cNvPr id="22" name="Rectangle 21">
            <a:extLst>
              <a:ext uri="{FF2B5EF4-FFF2-40B4-BE49-F238E27FC236}">
                <a16:creationId xmlns:a16="http://schemas.microsoft.com/office/drawing/2014/main" id="{5FC9FDC0-A81F-4668-A2D6-6EEAB2B6FDD9}"/>
              </a:ext>
            </a:extLst>
          </p:cNvPr>
          <p:cNvSpPr/>
          <p:nvPr/>
        </p:nvSpPr>
        <p:spPr>
          <a:xfrm>
            <a:off x="8945997" y="5255861"/>
            <a:ext cx="1768054" cy="3741156"/>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3" name="Rectangle 22">
            <a:extLst>
              <a:ext uri="{FF2B5EF4-FFF2-40B4-BE49-F238E27FC236}">
                <a16:creationId xmlns:a16="http://schemas.microsoft.com/office/drawing/2014/main" id="{F9F560A3-D08A-492A-A5BE-9FE1F49C03DB}"/>
              </a:ext>
            </a:extLst>
          </p:cNvPr>
          <p:cNvSpPr/>
          <p:nvPr/>
        </p:nvSpPr>
        <p:spPr>
          <a:xfrm>
            <a:off x="11598079" y="5255861"/>
            <a:ext cx="1768054" cy="2494113"/>
          </a:xfrm>
          <a:prstGeom prst="rec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4" name="Rectangle 23">
            <a:extLst>
              <a:ext uri="{FF2B5EF4-FFF2-40B4-BE49-F238E27FC236}">
                <a16:creationId xmlns:a16="http://schemas.microsoft.com/office/drawing/2014/main" id="{10FF7C60-2F6E-40C7-AA84-7DE9B5223627}"/>
              </a:ext>
            </a:extLst>
          </p:cNvPr>
          <p:cNvSpPr/>
          <p:nvPr/>
        </p:nvSpPr>
        <p:spPr>
          <a:xfrm>
            <a:off x="11598079" y="7749960"/>
            <a:ext cx="1768054" cy="623538"/>
          </a:xfrm>
          <a:prstGeom prst="rect">
            <a:avLst/>
          </a:prstGeom>
          <a:solidFill>
            <a:schemeClr val="bg1">
              <a:lumMod val="50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5" name="Rectangle 24">
            <a:extLst>
              <a:ext uri="{FF2B5EF4-FFF2-40B4-BE49-F238E27FC236}">
                <a16:creationId xmlns:a16="http://schemas.microsoft.com/office/drawing/2014/main" id="{97EACCA8-510A-4F8C-BDA9-FF84923D6559}"/>
              </a:ext>
            </a:extLst>
          </p:cNvPr>
          <p:cNvSpPr/>
          <p:nvPr/>
        </p:nvSpPr>
        <p:spPr>
          <a:xfrm>
            <a:off x="11598079" y="8373498"/>
            <a:ext cx="1768054" cy="623538"/>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cxnSp>
        <p:nvCxnSpPr>
          <p:cNvPr id="26" name="Straight Connector 25">
            <a:extLst>
              <a:ext uri="{FF2B5EF4-FFF2-40B4-BE49-F238E27FC236}">
                <a16:creationId xmlns:a16="http://schemas.microsoft.com/office/drawing/2014/main" id="{2E1D0843-BE1C-4C10-A7ED-06031CBAC078}"/>
              </a:ext>
            </a:extLst>
          </p:cNvPr>
          <p:cNvCxnSpPr>
            <a:cxnSpLocks/>
          </p:cNvCxnSpPr>
          <p:nvPr/>
        </p:nvCxnSpPr>
        <p:spPr>
          <a:xfrm>
            <a:off x="8945997" y="8997017"/>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D33A66-65EF-488D-9749-59EE3A28CCC1}"/>
              </a:ext>
            </a:extLst>
          </p:cNvPr>
          <p:cNvCxnSpPr>
            <a:cxnSpLocks/>
          </p:cNvCxnSpPr>
          <p:nvPr/>
        </p:nvCxnSpPr>
        <p:spPr>
          <a:xfrm>
            <a:off x="8945997" y="5255863"/>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D08CC8-2A02-430F-9E15-D4D22B86A743}"/>
              </a:ext>
            </a:extLst>
          </p:cNvPr>
          <p:cNvGrpSpPr/>
          <p:nvPr/>
        </p:nvGrpSpPr>
        <p:grpSpPr>
          <a:xfrm>
            <a:off x="8945997" y="5255851"/>
            <a:ext cx="4420136" cy="498834"/>
            <a:chOff x="3131840" y="4149073"/>
            <a:chExt cx="3600400" cy="288039"/>
          </a:xfrm>
        </p:grpSpPr>
        <p:cxnSp>
          <p:nvCxnSpPr>
            <p:cNvPr id="29" name="Straight Connector 28">
              <a:extLst>
                <a:ext uri="{FF2B5EF4-FFF2-40B4-BE49-F238E27FC236}">
                  <a16:creationId xmlns:a16="http://schemas.microsoft.com/office/drawing/2014/main" id="{C1A8D020-5070-42A7-848E-87C0D3C17192}"/>
                </a:ext>
              </a:extLst>
            </p:cNvPr>
            <p:cNvCxnSpPr>
              <a:cxnSpLocks/>
            </p:cNvCxnSpPr>
            <p:nvPr/>
          </p:nvCxnSpPr>
          <p:spPr>
            <a:xfrm>
              <a:off x="3131840" y="4437112"/>
              <a:ext cx="36004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EC7D802-9176-4FC6-AD2A-E407A36CD8B2}"/>
                </a:ext>
              </a:extLst>
            </p:cNvPr>
            <p:cNvSpPr/>
            <p:nvPr/>
          </p:nvSpPr>
          <p:spPr>
            <a:xfrm>
              <a:off x="3131840" y="4149079"/>
              <a:ext cx="3600400" cy="288032"/>
            </a:xfrm>
            <a:prstGeom prst="rect">
              <a:avLst/>
            </a:prstGeom>
            <a:solidFill>
              <a:srgbClr val="FFFFFF">
                <a:alpha val="50196"/>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1" name="Straight Arrow Connector 30">
              <a:extLst>
                <a:ext uri="{FF2B5EF4-FFF2-40B4-BE49-F238E27FC236}">
                  <a16:creationId xmlns:a16="http://schemas.microsoft.com/office/drawing/2014/main" id="{79D2ECD8-07B1-4700-BC11-12B0A4CE1542}"/>
                </a:ext>
              </a:extLst>
            </p:cNvPr>
            <p:cNvCxnSpPr/>
            <p:nvPr/>
          </p:nvCxnSpPr>
          <p:spPr>
            <a:xfrm>
              <a:off x="4160526"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576080-9726-4620-B3AF-ABFB11E9C747}"/>
                </a:ext>
              </a:extLst>
            </p:cNvPr>
            <p:cNvCxnSpPr/>
            <p:nvPr/>
          </p:nvCxnSpPr>
          <p:spPr>
            <a:xfrm>
              <a:off x="5703554"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1FEED1A5-BCD8-447E-8D65-9AE0B989ECFD}"/>
              </a:ext>
            </a:extLst>
          </p:cNvPr>
          <p:cNvGrpSpPr/>
          <p:nvPr/>
        </p:nvGrpSpPr>
        <p:grpSpPr>
          <a:xfrm>
            <a:off x="8945997" y="3830589"/>
            <a:ext cx="4434099" cy="5161823"/>
            <a:chOff x="10125877" y="3535619"/>
            <a:chExt cx="4434099" cy="5161823"/>
          </a:xfrm>
        </p:grpSpPr>
        <p:sp>
          <p:nvSpPr>
            <p:cNvPr id="21" name="Isosceles Triangle 20">
              <a:extLst>
                <a:ext uri="{FF2B5EF4-FFF2-40B4-BE49-F238E27FC236}">
                  <a16:creationId xmlns:a16="http://schemas.microsoft.com/office/drawing/2014/main" id="{59B347B6-E43F-4B92-B276-582CDABDF2F2}"/>
                </a:ext>
              </a:extLst>
            </p:cNvPr>
            <p:cNvSpPr/>
            <p:nvPr/>
          </p:nvSpPr>
          <p:spPr>
            <a:xfrm>
              <a:off x="10139840" y="3535619"/>
              <a:ext cx="4420136" cy="1427522"/>
            </a:xfrm>
            <a:prstGeom prst="triangle">
              <a:avLst>
                <a:gd name="adj" fmla="val 4872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663BBF09-DFBD-4E59-9B21-090A38C3F3C9}"/>
                </a:ext>
              </a:extLst>
            </p:cNvPr>
            <p:cNvSpPr/>
            <p:nvPr/>
          </p:nvSpPr>
          <p:spPr>
            <a:xfrm>
              <a:off x="10125877" y="4956295"/>
              <a:ext cx="4420136" cy="37411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9" name="Group 208">
            <a:extLst>
              <a:ext uri="{FF2B5EF4-FFF2-40B4-BE49-F238E27FC236}">
                <a16:creationId xmlns:a16="http://schemas.microsoft.com/office/drawing/2014/main" id="{5175CB55-56B0-4E1E-9545-77A349BCF98B}"/>
              </a:ext>
            </a:extLst>
          </p:cNvPr>
          <p:cNvGrpSpPr/>
          <p:nvPr/>
        </p:nvGrpSpPr>
        <p:grpSpPr>
          <a:xfrm>
            <a:off x="13366133" y="6116435"/>
            <a:ext cx="8634262" cy="2010807"/>
            <a:chOff x="13424855" y="6162838"/>
            <a:chExt cx="8204645" cy="2010807"/>
          </a:xfrm>
        </p:grpSpPr>
        <p:cxnSp>
          <p:nvCxnSpPr>
            <p:cNvPr id="38" name="Straight Arrow Connector 37">
              <a:extLst>
                <a:ext uri="{FF2B5EF4-FFF2-40B4-BE49-F238E27FC236}">
                  <a16:creationId xmlns:a16="http://schemas.microsoft.com/office/drawing/2014/main" id="{EA9F9173-13CF-4C60-A1A7-FEAFC14CE48C}"/>
                </a:ext>
              </a:extLst>
            </p:cNvPr>
            <p:cNvCxnSpPr>
              <a:cxnSpLocks/>
              <a:stCxn id="35" idx="3"/>
              <a:endCxn id="40" idx="1"/>
            </p:cNvCxnSpPr>
            <p:nvPr/>
          </p:nvCxnSpPr>
          <p:spPr>
            <a:xfrm>
              <a:off x="13424855" y="7168242"/>
              <a:ext cx="2876693"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C018006-C74D-4455-8875-940A9C9FEDE2}"/>
                </a:ext>
              </a:extLst>
            </p:cNvPr>
            <p:cNvSpPr txBox="1"/>
            <p:nvPr/>
          </p:nvSpPr>
          <p:spPr>
            <a:xfrm>
              <a:off x="16301548" y="6162838"/>
              <a:ext cx="5327952" cy="2010807"/>
            </a:xfrm>
            <a:prstGeom prst="rect">
              <a:avLst/>
            </a:prstGeom>
            <a:noFill/>
            <a:ln>
              <a:solidFill>
                <a:schemeClr val="tx1"/>
              </a:solidFill>
              <a:prstDash val="dash"/>
            </a:ln>
          </p:spPr>
          <p:txBody>
            <a:bodyPr wrap="square" lIns="180000" rIns="180000" rtlCol="0">
              <a:spAutoFit/>
            </a:bodyPr>
            <a:lstStyle/>
            <a:p>
              <a:pPr>
                <a:lnSpc>
                  <a:spcPct val="150000"/>
                </a:lnSpc>
              </a:pPr>
              <a:r>
                <a:rPr lang="nl-NL" sz="4400">
                  <a:latin typeface="Roboto" panose="020B0604020202020204" charset="0"/>
                  <a:ea typeface="Roboto" panose="020B0604020202020204" charset="0"/>
                </a:rPr>
                <a:t>indoor </a:t>
              </a:r>
              <a:r>
                <a:rPr lang="nl-NL" sz="4400" err="1">
                  <a:latin typeface="Roboto" panose="020B0604020202020204" charset="0"/>
                  <a:ea typeface="Roboto" panose="020B0604020202020204" charset="0"/>
                </a:rPr>
                <a:t>temperature</a:t>
              </a:r>
              <a:endParaRPr lang="nl-NL" sz="4400">
                <a:latin typeface="Roboto" panose="020B0604020202020204" charset="0"/>
                <a:ea typeface="Roboto" panose="020B0604020202020204" charset="0"/>
              </a:endParaRPr>
            </a:p>
            <a:p>
              <a:pPr>
                <a:lnSpc>
                  <a:spcPct val="150000"/>
                </a:lnSpc>
              </a:pPr>
              <a:r>
                <a:rPr lang="nl-NL" sz="4400">
                  <a:latin typeface="Roboto" panose="020B0604020202020204" charset="0"/>
                  <a:ea typeface="Roboto" panose="020B0604020202020204" charset="0"/>
                </a:rPr>
                <a:t>energy </a:t>
              </a:r>
              <a:r>
                <a:rPr lang="nl-NL" sz="4400" err="1">
                  <a:latin typeface="Roboto" panose="020B0604020202020204" charset="0"/>
                  <a:ea typeface="Roboto" panose="020B0604020202020204" charset="0"/>
                </a:rPr>
                <a:t>use</a:t>
              </a:r>
              <a:endParaRPr lang="nl-NL" sz="4400">
                <a:latin typeface="Roboto" panose="020B0604020202020204" charset="0"/>
                <a:ea typeface="Roboto" panose="020B0604020202020204" charset="0"/>
              </a:endParaRPr>
            </a:p>
          </p:txBody>
        </p:sp>
      </p:grpSp>
      <p:grpSp>
        <p:nvGrpSpPr>
          <p:cNvPr id="208" name="Group 207">
            <a:extLst>
              <a:ext uri="{FF2B5EF4-FFF2-40B4-BE49-F238E27FC236}">
                <a16:creationId xmlns:a16="http://schemas.microsoft.com/office/drawing/2014/main" id="{BEE6D70D-475F-4004-8E97-BCCA3E0F93DB}"/>
              </a:ext>
            </a:extLst>
          </p:cNvPr>
          <p:cNvGrpSpPr/>
          <p:nvPr/>
        </p:nvGrpSpPr>
        <p:grpSpPr>
          <a:xfrm>
            <a:off x="1010007" y="6116435"/>
            <a:ext cx="7935990" cy="2010807"/>
            <a:chOff x="1214870" y="6123230"/>
            <a:chExt cx="7935990" cy="2010807"/>
          </a:xfrm>
        </p:grpSpPr>
        <p:cxnSp>
          <p:nvCxnSpPr>
            <p:cNvPr id="34" name="Straight Arrow Connector 33">
              <a:extLst>
                <a:ext uri="{FF2B5EF4-FFF2-40B4-BE49-F238E27FC236}">
                  <a16:creationId xmlns:a16="http://schemas.microsoft.com/office/drawing/2014/main" id="{B373D734-62A8-402E-A50D-E0F8B9E5A309}"/>
                </a:ext>
              </a:extLst>
            </p:cNvPr>
            <p:cNvCxnSpPr>
              <a:cxnSpLocks/>
              <a:stCxn id="42" idx="3"/>
              <a:endCxn id="35" idx="1"/>
            </p:cNvCxnSpPr>
            <p:nvPr/>
          </p:nvCxnSpPr>
          <p:spPr>
            <a:xfrm>
              <a:off x="6821810" y="7128634"/>
              <a:ext cx="2329050"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10EC3F5-68CA-406C-90F1-75B1CB7618A0}"/>
                </a:ext>
              </a:extLst>
            </p:cNvPr>
            <p:cNvSpPr txBox="1"/>
            <p:nvPr/>
          </p:nvSpPr>
          <p:spPr>
            <a:xfrm>
              <a:off x="1214870" y="6123230"/>
              <a:ext cx="5606940" cy="2010807"/>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lnSpc>
                  <a:spcPct val="150000"/>
                </a:lnSpc>
              </a:pPr>
              <a:r>
                <a:rPr lang="nl-NL" sz="4400">
                  <a:latin typeface="Roboto" panose="020B0604020202020204" charset="0"/>
                  <a:ea typeface="Roboto" panose="020B0604020202020204" charset="0"/>
                </a:rPr>
                <a:t>setpoint changes</a:t>
              </a:r>
            </a:p>
            <a:p>
              <a:pPr algn="r">
                <a:lnSpc>
                  <a:spcPct val="150000"/>
                </a:lnSpc>
              </a:pPr>
              <a:r>
                <a:rPr lang="nl-NL" sz="4400" err="1">
                  <a:latin typeface="Roboto" panose="020B0604020202020204" charset="0"/>
                  <a:ea typeface="Roboto" panose="020B0604020202020204" charset="0"/>
                </a:rPr>
                <a:t>weather</a:t>
              </a:r>
              <a:endParaRPr lang="nl-NL" sz="4400">
                <a:latin typeface="Roboto" panose="020B0604020202020204" charset="0"/>
                <a:ea typeface="Roboto" panose="020B0604020202020204" charset="0"/>
              </a:endParaRPr>
            </a:p>
          </p:txBody>
        </p:sp>
      </p:grpSp>
      <p:pic>
        <p:nvPicPr>
          <p:cNvPr id="64" name="Graphic 63">
            <a:extLst>
              <a:ext uri="{FF2B5EF4-FFF2-40B4-BE49-F238E27FC236}">
                <a16:creationId xmlns:a16="http://schemas.microsoft.com/office/drawing/2014/main" id="{C09A9739-6D8B-4797-94E1-37B1A3960B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64360" y="5863600"/>
            <a:ext cx="806506" cy="806504"/>
          </a:xfrm>
          <a:prstGeom prst="rect">
            <a:avLst/>
          </a:prstGeom>
        </p:spPr>
      </p:pic>
      <p:grpSp>
        <p:nvGrpSpPr>
          <p:cNvPr id="66" name="Group 65">
            <a:extLst>
              <a:ext uri="{FF2B5EF4-FFF2-40B4-BE49-F238E27FC236}">
                <a16:creationId xmlns:a16="http://schemas.microsoft.com/office/drawing/2014/main" id="{AA3A6AFA-D1B0-471C-9815-BC585B39E2C6}"/>
              </a:ext>
            </a:extLst>
          </p:cNvPr>
          <p:cNvGrpSpPr/>
          <p:nvPr/>
        </p:nvGrpSpPr>
        <p:grpSpPr>
          <a:xfrm>
            <a:off x="12473183" y="8202409"/>
            <a:ext cx="611170" cy="611170"/>
            <a:chOff x="13947677" y="717157"/>
            <a:chExt cx="2012395" cy="2012395"/>
          </a:xfrm>
        </p:grpSpPr>
        <p:sp>
          <p:nvSpPr>
            <p:cNvPr id="65" name="Oval 64">
              <a:extLst>
                <a:ext uri="{FF2B5EF4-FFF2-40B4-BE49-F238E27FC236}">
                  <a16:creationId xmlns:a16="http://schemas.microsoft.com/office/drawing/2014/main" id="{E853D021-B06A-4F1C-B9D8-8C8A1472B32A}"/>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2" name="Graphic 61">
              <a:extLst>
                <a:ext uri="{FF2B5EF4-FFF2-40B4-BE49-F238E27FC236}">
                  <a16:creationId xmlns:a16="http://schemas.microsoft.com/office/drawing/2014/main" id="{E47300E2-8EB2-41C8-B191-9656128123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grpSp>
        <p:nvGrpSpPr>
          <p:cNvPr id="67" name="Group 66">
            <a:extLst>
              <a:ext uri="{FF2B5EF4-FFF2-40B4-BE49-F238E27FC236}">
                <a16:creationId xmlns:a16="http://schemas.microsoft.com/office/drawing/2014/main" id="{4660F771-2718-4B4D-847A-56C886B2DB01}"/>
              </a:ext>
            </a:extLst>
          </p:cNvPr>
          <p:cNvGrpSpPr/>
          <p:nvPr/>
        </p:nvGrpSpPr>
        <p:grpSpPr>
          <a:xfrm>
            <a:off x="10905298" y="8202409"/>
            <a:ext cx="611170" cy="611170"/>
            <a:chOff x="13947677" y="717157"/>
            <a:chExt cx="2012395" cy="2012395"/>
          </a:xfrm>
        </p:grpSpPr>
        <p:sp>
          <p:nvSpPr>
            <p:cNvPr id="68" name="Oval 67">
              <a:extLst>
                <a:ext uri="{FF2B5EF4-FFF2-40B4-BE49-F238E27FC236}">
                  <a16:creationId xmlns:a16="http://schemas.microsoft.com/office/drawing/2014/main" id="{277A744A-2E14-4B6A-BFE4-788404287BE8}"/>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9" name="Graphic 68">
              <a:extLst>
                <a:ext uri="{FF2B5EF4-FFF2-40B4-BE49-F238E27FC236}">
                  <a16:creationId xmlns:a16="http://schemas.microsoft.com/office/drawing/2014/main" id="{48107F01-04E6-4B22-9589-AFDEFB4AD9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grpSp>
        <p:nvGrpSpPr>
          <p:cNvPr id="70" name="Group 69">
            <a:extLst>
              <a:ext uri="{FF2B5EF4-FFF2-40B4-BE49-F238E27FC236}">
                <a16:creationId xmlns:a16="http://schemas.microsoft.com/office/drawing/2014/main" id="{80F11062-2BAE-4C6B-9488-B2AD3CB587B6}"/>
              </a:ext>
            </a:extLst>
          </p:cNvPr>
          <p:cNvGrpSpPr/>
          <p:nvPr/>
        </p:nvGrpSpPr>
        <p:grpSpPr>
          <a:xfrm>
            <a:off x="9394562" y="8202409"/>
            <a:ext cx="611170" cy="611170"/>
            <a:chOff x="13947677" y="717157"/>
            <a:chExt cx="2012395" cy="2012395"/>
          </a:xfrm>
        </p:grpSpPr>
        <p:sp>
          <p:nvSpPr>
            <p:cNvPr id="71" name="Oval 70">
              <a:extLst>
                <a:ext uri="{FF2B5EF4-FFF2-40B4-BE49-F238E27FC236}">
                  <a16:creationId xmlns:a16="http://schemas.microsoft.com/office/drawing/2014/main" id="{B0FE7A87-D0FD-4C22-9947-245A766D79B0}"/>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2" name="Graphic 71">
              <a:extLst>
                <a:ext uri="{FF2B5EF4-FFF2-40B4-BE49-F238E27FC236}">
                  <a16:creationId xmlns:a16="http://schemas.microsoft.com/office/drawing/2014/main" id="{066EF00D-92A7-4362-8CDC-CDE74786CA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pic>
        <p:nvPicPr>
          <p:cNvPr id="76" name="Graphic 75">
            <a:extLst>
              <a:ext uri="{FF2B5EF4-FFF2-40B4-BE49-F238E27FC236}">
                <a16:creationId xmlns:a16="http://schemas.microsoft.com/office/drawing/2014/main" id="{1DB38D79-89D6-46E4-90DE-49845A660008}"/>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0752560" y="6504813"/>
            <a:ext cx="806506" cy="806504"/>
          </a:xfrm>
          <a:prstGeom prst="rect">
            <a:avLst/>
          </a:prstGeom>
        </p:spPr>
      </p:pic>
      <p:pic>
        <p:nvPicPr>
          <p:cNvPr id="77" name="Graphic 76">
            <a:extLst>
              <a:ext uri="{FF2B5EF4-FFF2-40B4-BE49-F238E27FC236}">
                <a16:creationId xmlns:a16="http://schemas.microsoft.com/office/drawing/2014/main" id="{55BE8D1E-40F9-4BBB-A3BD-FC4E77A424C0}"/>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9473356" y="6629752"/>
            <a:ext cx="806506" cy="806504"/>
          </a:xfrm>
          <a:prstGeom prst="rect">
            <a:avLst/>
          </a:prstGeom>
        </p:spPr>
      </p:pic>
      <p:pic>
        <p:nvPicPr>
          <p:cNvPr id="78" name="Graphic 77">
            <a:extLst>
              <a:ext uri="{FF2B5EF4-FFF2-40B4-BE49-F238E27FC236}">
                <a16:creationId xmlns:a16="http://schemas.microsoft.com/office/drawing/2014/main" id="{EF404D62-CECC-44D5-934D-5717A02A3019}"/>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2135667" y="6595506"/>
            <a:ext cx="806506" cy="806504"/>
          </a:xfrm>
          <a:prstGeom prst="rect">
            <a:avLst/>
          </a:prstGeom>
        </p:spPr>
      </p:pic>
      <p:pic>
        <p:nvPicPr>
          <p:cNvPr id="79" name="Graphic 78">
            <a:extLst>
              <a:ext uri="{FF2B5EF4-FFF2-40B4-BE49-F238E27FC236}">
                <a16:creationId xmlns:a16="http://schemas.microsoft.com/office/drawing/2014/main" id="{74A40600-5D32-4D86-AFF4-EC8445A3D34C}"/>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1714464" y="5813030"/>
            <a:ext cx="806506" cy="806504"/>
          </a:xfrm>
          <a:prstGeom prst="rect">
            <a:avLst/>
          </a:prstGeom>
        </p:spPr>
      </p:pic>
      <p:pic>
        <p:nvPicPr>
          <p:cNvPr id="80" name="Graphic 79">
            <a:extLst>
              <a:ext uri="{FF2B5EF4-FFF2-40B4-BE49-F238E27FC236}">
                <a16:creationId xmlns:a16="http://schemas.microsoft.com/office/drawing/2014/main" id="{9F8506D4-7FFE-42F9-9069-A8EDF0FDEE7A}"/>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1349773" y="7334012"/>
            <a:ext cx="806506" cy="806504"/>
          </a:xfrm>
          <a:prstGeom prst="rect">
            <a:avLst/>
          </a:prstGeom>
        </p:spPr>
      </p:pic>
      <p:cxnSp>
        <p:nvCxnSpPr>
          <p:cNvPr id="82" name="Straight Arrow Connector 81">
            <a:extLst>
              <a:ext uri="{FF2B5EF4-FFF2-40B4-BE49-F238E27FC236}">
                <a16:creationId xmlns:a16="http://schemas.microsoft.com/office/drawing/2014/main" id="{775293A9-4D9B-4207-8D28-7E13A366F388}"/>
              </a:ext>
            </a:extLst>
          </p:cNvPr>
          <p:cNvCxnSpPr>
            <a:cxnSpLocks/>
            <a:stCxn id="77" idx="3"/>
            <a:endCxn id="76" idx="1"/>
          </p:cNvCxnSpPr>
          <p:nvPr/>
        </p:nvCxnSpPr>
        <p:spPr>
          <a:xfrm flipV="1">
            <a:off x="10279862" y="6908065"/>
            <a:ext cx="472698" cy="124939"/>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81F28F5-8C64-4329-B8DD-A238D6DEDB58}"/>
              </a:ext>
            </a:extLst>
          </p:cNvPr>
          <p:cNvCxnSpPr>
            <a:cxnSpLocks/>
            <a:stCxn id="77" idx="3"/>
            <a:endCxn id="80" idx="1"/>
          </p:cNvCxnSpPr>
          <p:nvPr/>
        </p:nvCxnSpPr>
        <p:spPr>
          <a:xfrm>
            <a:off x="10279862" y="7033004"/>
            <a:ext cx="1069911" cy="70426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7607260-CC33-4E95-80CF-33BC5A71F406}"/>
              </a:ext>
            </a:extLst>
          </p:cNvPr>
          <p:cNvCxnSpPr>
            <a:cxnSpLocks/>
            <a:stCxn id="64" idx="3"/>
            <a:endCxn id="76" idx="0"/>
          </p:cNvCxnSpPr>
          <p:nvPr/>
        </p:nvCxnSpPr>
        <p:spPr>
          <a:xfrm>
            <a:off x="10770866" y="6266852"/>
            <a:ext cx="384947" cy="23796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28CE77-BBE8-498C-A925-CEF5972A12E2}"/>
              </a:ext>
            </a:extLst>
          </p:cNvPr>
          <p:cNvCxnSpPr>
            <a:cxnSpLocks/>
            <a:stCxn id="76" idx="3"/>
            <a:endCxn id="78" idx="1"/>
          </p:cNvCxnSpPr>
          <p:nvPr/>
        </p:nvCxnSpPr>
        <p:spPr>
          <a:xfrm>
            <a:off x="11559066" y="6908065"/>
            <a:ext cx="576601" cy="90693"/>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025B8FB-006B-4221-B133-6063559697FF}"/>
              </a:ext>
            </a:extLst>
          </p:cNvPr>
          <p:cNvCxnSpPr>
            <a:cxnSpLocks/>
            <a:stCxn id="79" idx="3"/>
            <a:endCxn id="78" idx="0"/>
          </p:cNvCxnSpPr>
          <p:nvPr/>
        </p:nvCxnSpPr>
        <p:spPr>
          <a:xfrm>
            <a:off x="12520970" y="6216282"/>
            <a:ext cx="17950" cy="37922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2B6B5D5-40BA-40EE-91FA-E09144BCC6A2}"/>
              </a:ext>
            </a:extLst>
          </p:cNvPr>
          <p:cNvCxnSpPr>
            <a:cxnSpLocks/>
            <a:stCxn id="76" idx="3"/>
            <a:endCxn id="80" idx="0"/>
          </p:cNvCxnSpPr>
          <p:nvPr/>
        </p:nvCxnSpPr>
        <p:spPr>
          <a:xfrm>
            <a:off x="11559066" y="6908065"/>
            <a:ext cx="193960" cy="425947"/>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D355560-C3A6-4530-A6B4-DFB3A53FA091}"/>
              </a:ext>
            </a:extLst>
          </p:cNvPr>
          <p:cNvCxnSpPr>
            <a:cxnSpLocks/>
            <a:stCxn id="76" idx="0"/>
            <a:endCxn id="79" idx="1"/>
          </p:cNvCxnSpPr>
          <p:nvPr/>
        </p:nvCxnSpPr>
        <p:spPr>
          <a:xfrm flipV="1">
            <a:off x="11155813" y="6216282"/>
            <a:ext cx="558651" cy="28853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8FEF0DA-A975-4934-9897-73B3D166AF00}"/>
              </a:ext>
            </a:extLst>
          </p:cNvPr>
          <p:cNvCxnSpPr>
            <a:cxnSpLocks/>
            <a:stCxn id="65" idx="0"/>
            <a:endCxn id="80" idx="3"/>
          </p:cNvCxnSpPr>
          <p:nvPr/>
        </p:nvCxnSpPr>
        <p:spPr>
          <a:xfrm flipH="1" flipV="1">
            <a:off x="12156279" y="7737264"/>
            <a:ext cx="622489"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4CBB94-B4F0-4CF0-B705-73A6D5C07763}"/>
              </a:ext>
            </a:extLst>
          </p:cNvPr>
          <p:cNvCxnSpPr>
            <a:cxnSpLocks/>
            <a:stCxn id="68" idx="0"/>
            <a:endCxn id="77" idx="2"/>
          </p:cNvCxnSpPr>
          <p:nvPr/>
        </p:nvCxnSpPr>
        <p:spPr>
          <a:xfrm flipH="1" flipV="1">
            <a:off x="9876609" y="7436256"/>
            <a:ext cx="1334274"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4C0E872-C6C8-4CE7-8976-FF5CDBFFA5EA}"/>
              </a:ext>
            </a:extLst>
          </p:cNvPr>
          <p:cNvCxnSpPr>
            <a:cxnSpLocks/>
            <a:stCxn id="71" idx="0"/>
            <a:endCxn id="77" idx="2"/>
          </p:cNvCxnSpPr>
          <p:nvPr/>
        </p:nvCxnSpPr>
        <p:spPr>
          <a:xfrm flipV="1">
            <a:off x="9700147" y="7436256"/>
            <a:ext cx="176462"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0D24E55-D6BD-4004-AAF3-42B70EF7E7DC}"/>
              </a:ext>
            </a:extLst>
          </p:cNvPr>
          <p:cNvCxnSpPr>
            <a:cxnSpLocks/>
            <a:stCxn id="78" idx="3"/>
            <a:endCxn id="35" idx="3"/>
          </p:cNvCxnSpPr>
          <p:nvPr/>
        </p:nvCxnSpPr>
        <p:spPr>
          <a:xfrm>
            <a:off x="12942173" y="6998758"/>
            <a:ext cx="423960" cy="123081"/>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CA32362-8197-4846-8AA9-5FA7F50A0494}"/>
              </a:ext>
            </a:extLst>
          </p:cNvPr>
          <p:cNvCxnSpPr>
            <a:cxnSpLocks/>
            <a:stCxn id="80" idx="3"/>
            <a:endCxn id="78" idx="2"/>
          </p:cNvCxnSpPr>
          <p:nvPr/>
        </p:nvCxnSpPr>
        <p:spPr>
          <a:xfrm flipV="1">
            <a:off x="12156279" y="7402010"/>
            <a:ext cx="382641" cy="33525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6038E28-1282-4317-ABDB-4AE30151ADE4}"/>
              </a:ext>
            </a:extLst>
          </p:cNvPr>
          <p:cNvSpPr txBox="1"/>
          <p:nvPr/>
        </p:nvSpPr>
        <p:spPr>
          <a:xfrm rot="16200000">
            <a:off x="9183802" y="9164860"/>
            <a:ext cx="4027958" cy="3683060"/>
          </a:xfrm>
          <a:prstGeom prst="rect">
            <a:avLst/>
          </a:prstGeom>
          <a:noFill/>
          <a:ln>
            <a:no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spcAft>
                <a:spcPts val="1000"/>
              </a:spcAft>
            </a:pPr>
            <a:r>
              <a:rPr lang="nl-NL" sz="4000" i="1">
                <a:latin typeface="Roboto" panose="020B0604020202020204" charset="0"/>
                <a:ea typeface="Roboto" panose="020B0604020202020204" charset="0"/>
              </a:rPr>
              <a:t>building</a:t>
            </a:r>
          </a:p>
          <a:p>
            <a:pPr algn="r">
              <a:spcAft>
                <a:spcPts val="1000"/>
              </a:spcAft>
            </a:pPr>
            <a:endParaRPr lang="nl-NL" sz="4000" i="1">
              <a:latin typeface="Roboto" panose="020B0604020202020204" charset="0"/>
              <a:ea typeface="Roboto" panose="020B0604020202020204" charset="0"/>
            </a:endParaRPr>
          </a:p>
          <a:p>
            <a:pPr algn="r">
              <a:spcAft>
                <a:spcPts val="1000"/>
              </a:spcAft>
            </a:pPr>
            <a:r>
              <a:rPr lang="nl-NL" sz="4000" i="1" err="1">
                <a:latin typeface="Roboto" panose="020B0604020202020204" charset="0"/>
                <a:ea typeface="Roboto" panose="020B0604020202020204" charset="0"/>
              </a:rPr>
              <a:t>installation</a:t>
            </a:r>
            <a:endParaRPr lang="nl-NL" sz="4000" i="1">
              <a:latin typeface="Roboto" panose="020B0604020202020204" charset="0"/>
              <a:ea typeface="Roboto" panose="020B0604020202020204" charset="0"/>
            </a:endParaRPr>
          </a:p>
          <a:p>
            <a:pPr algn="r">
              <a:spcAft>
                <a:spcPts val="1000"/>
              </a:spcAft>
            </a:pPr>
            <a:endParaRPr lang="nl-NL" sz="4000" i="1">
              <a:latin typeface="Roboto" panose="020B0604020202020204" charset="0"/>
              <a:ea typeface="Roboto" panose="020B0604020202020204" charset="0"/>
            </a:endParaRPr>
          </a:p>
          <a:p>
            <a:pPr algn="r">
              <a:spcAft>
                <a:spcPts val="1000"/>
              </a:spcAft>
            </a:pPr>
            <a:r>
              <a:rPr lang="nl-NL" sz="4000" i="1">
                <a:latin typeface="Roboto" panose="020B0604020202020204" charset="0"/>
                <a:ea typeface="Roboto" panose="020B0604020202020204" charset="0"/>
              </a:rPr>
              <a:t>comfort </a:t>
            </a:r>
            <a:r>
              <a:rPr lang="nl-NL" sz="4000" i="1" err="1">
                <a:latin typeface="Roboto" panose="020B0604020202020204" charset="0"/>
                <a:ea typeface="Roboto" panose="020B0604020202020204" charset="0"/>
              </a:rPr>
              <a:t>needs</a:t>
            </a:r>
            <a:endParaRPr lang="nl-NL" sz="4000" i="1">
              <a:latin typeface="Roboto" panose="020B0604020202020204" charset="0"/>
              <a:ea typeface="Roboto" panose="020B0604020202020204" charset="0"/>
            </a:endParaRPr>
          </a:p>
        </p:txBody>
      </p:sp>
      <p:cxnSp>
        <p:nvCxnSpPr>
          <p:cNvPr id="91" name="Straight Arrow Connector 90">
            <a:extLst>
              <a:ext uri="{FF2B5EF4-FFF2-40B4-BE49-F238E27FC236}">
                <a16:creationId xmlns:a16="http://schemas.microsoft.com/office/drawing/2014/main" id="{C4F64B2A-B65E-425F-9B03-C37014535989}"/>
              </a:ext>
            </a:extLst>
          </p:cNvPr>
          <p:cNvCxnSpPr>
            <a:cxnSpLocks/>
            <a:stCxn id="64" idx="1"/>
            <a:endCxn id="77" idx="0"/>
          </p:cNvCxnSpPr>
          <p:nvPr/>
        </p:nvCxnSpPr>
        <p:spPr>
          <a:xfrm flipH="1">
            <a:off x="9876609" y="6266852"/>
            <a:ext cx="87751" cy="36290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37112FB-5B71-4846-9A6B-601D9B770785}"/>
              </a:ext>
            </a:extLst>
          </p:cNvPr>
          <p:cNvCxnSpPr>
            <a:cxnSpLocks/>
            <a:stCxn id="68" idx="0"/>
            <a:endCxn id="80" idx="1"/>
          </p:cNvCxnSpPr>
          <p:nvPr/>
        </p:nvCxnSpPr>
        <p:spPr>
          <a:xfrm flipV="1">
            <a:off x="11210883" y="7737264"/>
            <a:ext cx="138890"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9AF00F4-B3CD-4397-911A-9F66659FE07C}"/>
              </a:ext>
            </a:extLst>
          </p:cNvPr>
          <p:cNvCxnSpPr>
            <a:cxnSpLocks/>
            <a:stCxn id="35" idx="1"/>
            <a:endCxn id="77" idx="1"/>
          </p:cNvCxnSpPr>
          <p:nvPr/>
        </p:nvCxnSpPr>
        <p:spPr>
          <a:xfrm flipV="1">
            <a:off x="8945997" y="7033004"/>
            <a:ext cx="527359" cy="88835"/>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9056727-35BD-4440-8CBF-9A330AB19C9C}"/>
              </a:ext>
            </a:extLst>
          </p:cNvPr>
          <p:cNvCxnSpPr>
            <a:cxnSpLocks/>
            <a:stCxn id="78" idx="3"/>
            <a:endCxn id="77" idx="1"/>
          </p:cNvCxnSpPr>
          <p:nvPr/>
        </p:nvCxnSpPr>
        <p:spPr>
          <a:xfrm flipH="1">
            <a:off x="9473356" y="6998758"/>
            <a:ext cx="3468817" cy="34246"/>
          </a:xfrm>
          <a:prstGeom prst="bentConnector5">
            <a:avLst>
              <a:gd name="adj1" fmla="val -6590"/>
              <a:gd name="adj2" fmla="val -4201737"/>
              <a:gd name="adj3" fmla="val 10659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49A83275-E341-4848-9095-C472810EC5F2}"/>
              </a:ext>
            </a:extLst>
          </p:cNvPr>
          <p:cNvGrpSpPr/>
          <p:nvPr/>
        </p:nvGrpSpPr>
        <p:grpSpPr>
          <a:xfrm>
            <a:off x="1010008" y="4337662"/>
            <a:ext cx="5606939" cy="1446550"/>
            <a:chOff x="857608" y="4233020"/>
            <a:chExt cx="5606939" cy="1446550"/>
          </a:xfrm>
          <a:solidFill>
            <a:schemeClr val="bg1">
              <a:lumMod val="65000"/>
            </a:schemeClr>
          </a:solidFill>
        </p:grpSpPr>
        <p:sp>
          <p:nvSpPr>
            <p:cNvPr id="216" name="TextBox 215">
              <a:extLst>
                <a:ext uri="{FF2B5EF4-FFF2-40B4-BE49-F238E27FC236}">
                  <a16:creationId xmlns:a16="http://schemas.microsoft.com/office/drawing/2014/main" id="{87ECC62C-1598-477F-B1B8-814D7D0CA5C2}"/>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8" name="TextBox 217">
              <a:extLst>
                <a:ext uri="{FF2B5EF4-FFF2-40B4-BE49-F238E27FC236}">
                  <a16:creationId xmlns:a16="http://schemas.microsoft.com/office/drawing/2014/main" id="{6091E6DB-819C-4AD2-AEA9-BA611E47D834}"/>
                </a:ext>
              </a:extLst>
            </p:cNvPr>
            <p:cNvSpPr txBox="1"/>
            <p:nvPr/>
          </p:nvSpPr>
          <p:spPr>
            <a:xfrm>
              <a:off x="1139663" y="4679347"/>
              <a:ext cx="4255973" cy="646331"/>
            </a:xfrm>
            <a:prstGeom prst="rect">
              <a:avLst/>
            </a:prstGeom>
            <a:grpFill/>
          </p:spPr>
          <p:txBody>
            <a:bodyPr wrap="none" rtlCol="0" anchor="ctr">
              <a:spAutoFit/>
            </a:bodyPr>
            <a:lstStyle/>
            <a:p>
              <a:r>
                <a:rPr lang="nl-NL" sz="3600">
                  <a:solidFill>
                    <a:srgbClr val="FFFFFF"/>
                  </a:solidFill>
                </a:rPr>
                <a:t>time series input data</a:t>
              </a:r>
            </a:p>
          </p:txBody>
        </p:sp>
      </p:grpSp>
    </p:spTree>
    <p:extLst>
      <p:ext uri="{BB962C8B-B14F-4D97-AF65-F5344CB8AC3E}">
        <p14:creationId xmlns:p14="http://schemas.microsoft.com/office/powerpoint/2010/main" val="12849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wipe(left)">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wipe(left)">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wipe(right)">
                                      <p:cBhvr>
                                        <p:cTn id="17" dur="10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wipe(left)">
                                      <p:cBhvr>
                                        <p:cTn id="22" dur="2500"/>
                                        <p:tgtEl>
                                          <p:spTgt spid="215"/>
                                        </p:tgtEl>
                                      </p:cBhvr>
                                    </p:animEffect>
                                  </p:childTnLst>
                                </p:cTn>
                              </p:par>
                              <p:par>
                                <p:cTn id="23" presetID="22" presetClass="entr" presetSubtype="8" fill="hold" nodeType="withEffect">
                                  <p:stCondLst>
                                    <p:cond delay="0"/>
                                  </p:stCondLst>
                                  <p:childTnLst>
                                    <p:set>
                                      <p:cBhvr>
                                        <p:cTn id="24" dur="1" fill="hold">
                                          <p:stCondLst>
                                            <p:cond delay="0"/>
                                          </p:stCondLst>
                                        </p:cTn>
                                        <p:tgtEl>
                                          <p:spTgt spid="214"/>
                                        </p:tgtEl>
                                        <p:attrNameLst>
                                          <p:attrName>style.visibility</p:attrName>
                                        </p:attrNameLst>
                                      </p:cBhvr>
                                      <p:to>
                                        <p:strVal val="visible"/>
                                      </p:to>
                                    </p:set>
                                    <p:animEffect transition="in" filter="wipe(left)">
                                      <p:cBhvr>
                                        <p:cTn id="25" dur="2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F5B60A-9519-429D-8D6B-49D15A2D0D8A}"/>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274238FF-4382-4132-859F-36F98256B513}"/>
              </a:ext>
            </a:extLst>
          </p:cNvPr>
          <p:cNvSpPr>
            <a:spLocks noGrp="1"/>
          </p:cNvSpPr>
          <p:nvPr>
            <p:ph type="title"/>
          </p:nvPr>
        </p:nvSpPr>
        <p:spPr/>
        <p:txBody>
          <a:bodyPr>
            <a:normAutofit/>
          </a:bodyPr>
          <a:lstStyle/>
          <a:p>
            <a:r>
              <a:rPr lang="nl-NL" err="1"/>
              <a:t>Modeling</a:t>
            </a:r>
            <a:r>
              <a:rPr lang="nl-NL"/>
              <a:t> home </a:t>
            </a:r>
            <a:r>
              <a:rPr lang="nl-NL" err="1"/>
              <a:t>heating</a:t>
            </a:r>
            <a:endParaRPr lang="nl-NL">
              <a:solidFill>
                <a:srgbClr val="F16682"/>
              </a:solidFill>
            </a:endParaRPr>
          </a:p>
        </p:txBody>
      </p:sp>
      <p:sp>
        <p:nvSpPr>
          <p:cNvPr id="22" name="Rectangle 21">
            <a:extLst>
              <a:ext uri="{FF2B5EF4-FFF2-40B4-BE49-F238E27FC236}">
                <a16:creationId xmlns:a16="http://schemas.microsoft.com/office/drawing/2014/main" id="{5FC9FDC0-A81F-4668-A2D6-6EEAB2B6FDD9}"/>
              </a:ext>
            </a:extLst>
          </p:cNvPr>
          <p:cNvSpPr/>
          <p:nvPr/>
        </p:nvSpPr>
        <p:spPr>
          <a:xfrm>
            <a:off x="8945997" y="5255861"/>
            <a:ext cx="1768054" cy="3741156"/>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3" name="Rectangle 22">
            <a:extLst>
              <a:ext uri="{FF2B5EF4-FFF2-40B4-BE49-F238E27FC236}">
                <a16:creationId xmlns:a16="http://schemas.microsoft.com/office/drawing/2014/main" id="{F9F560A3-D08A-492A-A5BE-9FE1F49C03DB}"/>
              </a:ext>
            </a:extLst>
          </p:cNvPr>
          <p:cNvSpPr/>
          <p:nvPr/>
        </p:nvSpPr>
        <p:spPr>
          <a:xfrm>
            <a:off x="11598079" y="5255861"/>
            <a:ext cx="1768054" cy="2494113"/>
          </a:xfrm>
          <a:prstGeom prst="rec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4" name="Rectangle 23">
            <a:extLst>
              <a:ext uri="{FF2B5EF4-FFF2-40B4-BE49-F238E27FC236}">
                <a16:creationId xmlns:a16="http://schemas.microsoft.com/office/drawing/2014/main" id="{10FF7C60-2F6E-40C7-AA84-7DE9B5223627}"/>
              </a:ext>
            </a:extLst>
          </p:cNvPr>
          <p:cNvSpPr/>
          <p:nvPr/>
        </p:nvSpPr>
        <p:spPr>
          <a:xfrm>
            <a:off x="11598079" y="7749960"/>
            <a:ext cx="1768054" cy="623538"/>
          </a:xfrm>
          <a:prstGeom prst="rect">
            <a:avLst/>
          </a:prstGeom>
          <a:solidFill>
            <a:schemeClr val="bg1">
              <a:lumMod val="50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5" name="Rectangle 24">
            <a:extLst>
              <a:ext uri="{FF2B5EF4-FFF2-40B4-BE49-F238E27FC236}">
                <a16:creationId xmlns:a16="http://schemas.microsoft.com/office/drawing/2014/main" id="{97EACCA8-510A-4F8C-BDA9-FF84923D6559}"/>
              </a:ext>
            </a:extLst>
          </p:cNvPr>
          <p:cNvSpPr/>
          <p:nvPr/>
        </p:nvSpPr>
        <p:spPr>
          <a:xfrm>
            <a:off x="11598079" y="8373498"/>
            <a:ext cx="1768054" cy="623538"/>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cxnSp>
        <p:nvCxnSpPr>
          <p:cNvPr id="26" name="Straight Connector 25">
            <a:extLst>
              <a:ext uri="{FF2B5EF4-FFF2-40B4-BE49-F238E27FC236}">
                <a16:creationId xmlns:a16="http://schemas.microsoft.com/office/drawing/2014/main" id="{2E1D0843-BE1C-4C10-A7ED-06031CBAC078}"/>
              </a:ext>
            </a:extLst>
          </p:cNvPr>
          <p:cNvCxnSpPr>
            <a:cxnSpLocks/>
          </p:cNvCxnSpPr>
          <p:nvPr/>
        </p:nvCxnSpPr>
        <p:spPr>
          <a:xfrm>
            <a:off x="8945997" y="8997017"/>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D33A66-65EF-488D-9749-59EE3A28CCC1}"/>
              </a:ext>
            </a:extLst>
          </p:cNvPr>
          <p:cNvCxnSpPr>
            <a:cxnSpLocks/>
          </p:cNvCxnSpPr>
          <p:nvPr/>
        </p:nvCxnSpPr>
        <p:spPr>
          <a:xfrm>
            <a:off x="8945997" y="5255863"/>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D08CC8-2A02-430F-9E15-D4D22B86A743}"/>
              </a:ext>
            </a:extLst>
          </p:cNvPr>
          <p:cNvGrpSpPr/>
          <p:nvPr/>
        </p:nvGrpSpPr>
        <p:grpSpPr>
          <a:xfrm>
            <a:off x="8945997" y="5255851"/>
            <a:ext cx="4420136" cy="498834"/>
            <a:chOff x="3131840" y="4149073"/>
            <a:chExt cx="3600400" cy="288039"/>
          </a:xfrm>
        </p:grpSpPr>
        <p:cxnSp>
          <p:nvCxnSpPr>
            <p:cNvPr id="29" name="Straight Connector 28">
              <a:extLst>
                <a:ext uri="{FF2B5EF4-FFF2-40B4-BE49-F238E27FC236}">
                  <a16:creationId xmlns:a16="http://schemas.microsoft.com/office/drawing/2014/main" id="{C1A8D020-5070-42A7-848E-87C0D3C17192}"/>
                </a:ext>
              </a:extLst>
            </p:cNvPr>
            <p:cNvCxnSpPr>
              <a:cxnSpLocks/>
            </p:cNvCxnSpPr>
            <p:nvPr/>
          </p:nvCxnSpPr>
          <p:spPr>
            <a:xfrm>
              <a:off x="3131840" y="4437112"/>
              <a:ext cx="36004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EC7D802-9176-4FC6-AD2A-E407A36CD8B2}"/>
                </a:ext>
              </a:extLst>
            </p:cNvPr>
            <p:cNvSpPr/>
            <p:nvPr/>
          </p:nvSpPr>
          <p:spPr>
            <a:xfrm>
              <a:off x="3131840" y="4149079"/>
              <a:ext cx="3600400" cy="288032"/>
            </a:xfrm>
            <a:prstGeom prst="rect">
              <a:avLst/>
            </a:prstGeom>
            <a:solidFill>
              <a:srgbClr val="FFFFFF">
                <a:alpha val="50196"/>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1" name="Straight Arrow Connector 30">
              <a:extLst>
                <a:ext uri="{FF2B5EF4-FFF2-40B4-BE49-F238E27FC236}">
                  <a16:creationId xmlns:a16="http://schemas.microsoft.com/office/drawing/2014/main" id="{79D2ECD8-07B1-4700-BC11-12B0A4CE1542}"/>
                </a:ext>
              </a:extLst>
            </p:cNvPr>
            <p:cNvCxnSpPr/>
            <p:nvPr/>
          </p:nvCxnSpPr>
          <p:spPr>
            <a:xfrm>
              <a:off x="4160526"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576080-9726-4620-B3AF-ABFB11E9C747}"/>
                </a:ext>
              </a:extLst>
            </p:cNvPr>
            <p:cNvCxnSpPr/>
            <p:nvPr/>
          </p:nvCxnSpPr>
          <p:spPr>
            <a:xfrm>
              <a:off x="5703554"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1FEED1A5-BCD8-447E-8D65-9AE0B989ECFD}"/>
              </a:ext>
            </a:extLst>
          </p:cNvPr>
          <p:cNvGrpSpPr/>
          <p:nvPr/>
        </p:nvGrpSpPr>
        <p:grpSpPr>
          <a:xfrm>
            <a:off x="8945997" y="3830589"/>
            <a:ext cx="4434099" cy="5161823"/>
            <a:chOff x="10125877" y="3535619"/>
            <a:chExt cx="4434099" cy="5161823"/>
          </a:xfrm>
        </p:grpSpPr>
        <p:sp>
          <p:nvSpPr>
            <p:cNvPr id="21" name="Isosceles Triangle 20">
              <a:extLst>
                <a:ext uri="{FF2B5EF4-FFF2-40B4-BE49-F238E27FC236}">
                  <a16:creationId xmlns:a16="http://schemas.microsoft.com/office/drawing/2014/main" id="{59B347B6-E43F-4B92-B276-582CDABDF2F2}"/>
                </a:ext>
              </a:extLst>
            </p:cNvPr>
            <p:cNvSpPr/>
            <p:nvPr/>
          </p:nvSpPr>
          <p:spPr>
            <a:xfrm>
              <a:off x="10139840" y="3535619"/>
              <a:ext cx="4420136" cy="1427522"/>
            </a:xfrm>
            <a:prstGeom prst="triangle">
              <a:avLst>
                <a:gd name="adj" fmla="val 4872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663BBF09-DFBD-4E59-9B21-090A38C3F3C9}"/>
                </a:ext>
              </a:extLst>
            </p:cNvPr>
            <p:cNvSpPr/>
            <p:nvPr/>
          </p:nvSpPr>
          <p:spPr>
            <a:xfrm>
              <a:off x="10125877" y="4956295"/>
              <a:ext cx="4420136" cy="37411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9" name="Group 208">
            <a:extLst>
              <a:ext uri="{FF2B5EF4-FFF2-40B4-BE49-F238E27FC236}">
                <a16:creationId xmlns:a16="http://schemas.microsoft.com/office/drawing/2014/main" id="{5175CB55-56B0-4E1E-9545-77A349BCF98B}"/>
              </a:ext>
            </a:extLst>
          </p:cNvPr>
          <p:cNvGrpSpPr/>
          <p:nvPr/>
        </p:nvGrpSpPr>
        <p:grpSpPr>
          <a:xfrm>
            <a:off x="13366133" y="6116435"/>
            <a:ext cx="8634262" cy="2010807"/>
            <a:chOff x="13424855" y="6162838"/>
            <a:chExt cx="8204645" cy="2010807"/>
          </a:xfrm>
        </p:grpSpPr>
        <p:cxnSp>
          <p:nvCxnSpPr>
            <p:cNvPr id="38" name="Straight Arrow Connector 37">
              <a:extLst>
                <a:ext uri="{FF2B5EF4-FFF2-40B4-BE49-F238E27FC236}">
                  <a16:creationId xmlns:a16="http://schemas.microsoft.com/office/drawing/2014/main" id="{EA9F9173-13CF-4C60-A1A7-FEAFC14CE48C}"/>
                </a:ext>
              </a:extLst>
            </p:cNvPr>
            <p:cNvCxnSpPr>
              <a:cxnSpLocks/>
              <a:stCxn id="35" idx="3"/>
              <a:endCxn id="40" idx="1"/>
            </p:cNvCxnSpPr>
            <p:nvPr/>
          </p:nvCxnSpPr>
          <p:spPr>
            <a:xfrm>
              <a:off x="13424855" y="7168242"/>
              <a:ext cx="2876693"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C018006-C74D-4455-8875-940A9C9FEDE2}"/>
                </a:ext>
              </a:extLst>
            </p:cNvPr>
            <p:cNvSpPr txBox="1"/>
            <p:nvPr/>
          </p:nvSpPr>
          <p:spPr>
            <a:xfrm>
              <a:off x="16301548" y="6162838"/>
              <a:ext cx="5327952" cy="2010807"/>
            </a:xfrm>
            <a:prstGeom prst="rect">
              <a:avLst/>
            </a:prstGeom>
            <a:noFill/>
            <a:ln>
              <a:solidFill>
                <a:schemeClr val="tx1"/>
              </a:solidFill>
              <a:prstDash val="dash"/>
            </a:ln>
          </p:spPr>
          <p:txBody>
            <a:bodyPr wrap="square" lIns="180000" rIns="180000" rtlCol="0">
              <a:spAutoFit/>
            </a:bodyPr>
            <a:lstStyle/>
            <a:p>
              <a:pPr>
                <a:lnSpc>
                  <a:spcPct val="150000"/>
                </a:lnSpc>
              </a:pPr>
              <a:r>
                <a:rPr lang="nl-NL" sz="4400">
                  <a:latin typeface="Roboto" panose="020B0604020202020204" charset="0"/>
                  <a:ea typeface="Roboto" panose="020B0604020202020204" charset="0"/>
                </a:rPr>
                <a:t>indoor </a:t>
              </a:r>
              <a:r>
                <a:rPr lang="nl-NL" sz="4400" err="1">
                  <a:latin typeface="Roboto" panose="020B0604020202020204" charset="0"/>
                  <a:ea typeface="Roboto" panose="020B0604020202020204" charset="0"/>
                </a:rPr>
                <a:t>temperature</a:t>
              </a:r>
              <a:endParaRPr lang="nl-NL" sz="4400">
                <a:latin typeface="Roboto" panose="020B0604020202020204" charset="0"/>
                <a:ea typeface="Roboto" panose="020B0604020202020204" charset="0"/>
              </a:endParaRPr>
            </a:p>
            <a:p>
              <a:pPr>
                <a:lnSpc>
                  <a:spcPct val="150000"/>
                </a:lnSpc>
              </a:pPr>
              <a:r>
                <a:rPr lang="nl-NL" sz="4400">
                  <a:latin typeface="Roboto" panose="020B0604020202020204" charset="0"/>
                  <a:ea typeface="Roboto" panose="020B0604020202020204" charset="0"/>
                </a:rPr>
                <a:t>energy </a:t>
              </a:r>
              <a:r>
                <a:rPr lang="nl-NL" sz="4400" err="1">
                  <a:latin typeface="Roboto" panose="020B0604020202020204" charset="0"/>
                  <a:ea typeface="Roboto" panose="020B0604020202020204" charset="0"/>
                </a:rPr>
                <a:t>use</a:t>
              </a:r>
              <a:endParaRPr lang="nl-NL" sz="4400">
                <a:latin typeface="Roboto" panose="020B0604020202020204" charset="0"/>
                <a:ea typeface="Roboto" panose="020B0604020202020204" charset="0"/>
              </a:endParaRPr>
            </a:p>
          </p:txBody>
        </p:sp>
      </p:grpSp>
      <p:grpSp>
        <p:nvGrpSpPr>
          <p:cNvPr id="208" name="Group 207">
            <a:extLst>
              <a:ext uri="{FF2B5EF4-FFF2-40B4-BE49-F238E27FC236}">
                <a16:creationId xmlns:a16="http://schemas.microsoft.com/office/drawing/2014/main" id="{BEE6D70D-475F-4004-8E97-BCCA3E0F93DB}"/>
              </a:ext>
            </a:extLst>
          </p:cNvPr>
          <p:cNvGrpSpPr/>
          <p:nvPr/>
        </p:nvGrpSpPr>
        <p:grpSpPr>
          <a:xfrm>
            <a:off x="1010007" y="6116435"/>
            <a:ext cx="7935990" cy="2010807"/>
            <a:chOff x="1214870" y="6123230"/>
            <a:chExt cx="7935990" cy="2010807"/>
          </a:xfrm>
        </p:grpSpPr>
        <p:cxnSp>
          <p:nvCxnSpPr>
            <p:cNvPr id="34" name="Straight Arrow Connector 33">
              <a:extLst>
                <a:ext uri="{FF2B5EF4-FFF2-40B4-BE49-F238E27FC236}">
                  <a16:creationId xmlns:a16="http://schemas.microsoft.com/office/drawing/2014/main" id="{B373D734-62A8-402E-A50D-E0F8B9E5A309}"/>
                </a:ext>
              </a:extLst>
            </p:cNvPr>
            <p:cNvCxnSpPr>
              <a:cxnSpLocks/>
              <a:stCxn id="42" idx="3"/>
              <a:endCxn id="35" idx="1"/>
            </p:cNvCxnSpPr>
            <p:nvPr/>
          </p:nvCxnSpPr>
          <p:spPr>
            <a:xfrm>
              <a:off x="6821810" y="7128634"/>
              <a:ext cx="2329050"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10EC3F5-68CA-406C-90F1-75B1CB7618A0}"/>
                </a:ext>
              </a:extLst>
            </p:cNvPr>
            <p:cNvSpPr txBox="1"/>
            <p:nvPr/>
          </p:nvSpPr>
          <p:spPr>
            <a:xfrm>
              <a:off x="1214870" y="6123230"/>
              <a:ext cx="5606940" cy="2010807"/>
            </a:xfrm>
            <a:prstGeom prst="rect">
              <a:avLst/>
            </a:prstGeom>
            <a:noFill/>
            <a:ln>
              <a:solidFill>
                <a:schemeClr val="tx1"/>
              </a:solid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lnSpc>
                  <a:spcPct val="150000"/>
                </a:lnSpc>
              </a:pPr>
              <a:r>
                <a:rPr lang="nl-NL" sz="4400">
                  <a:latin typeface="Roboto" panose="020B0604020202020204" charset="0"/>
                  <a:ea typeface="Roboto" panose="020B0604020202020204" charset="0"/>
                </a:rPr>
                <a:t>setpoint changes</a:t>
              </a:r>
            </a:p>
            <a:p>
              <a:pPr algn="r">
                <a:lnSpc>
                  <a:spcPct val="150000"/>
                </a:lnSpc>
              </a:pPr>
              <a:r>
                <a:rPr lang="nl-NL" sz="4400" err="1">
                  <a:latin typeface="Roboto" panose="020B0604020202020204" charset="0"/>
                  <a:ea typeface="Roboto" panose="020B0604020202020204" charset="0"/>
                </a:rPr>
                <a:t>weather</a:t>
              </a:r>
              <a:endParaRPr lang="nl-NL" sz="4400">
                <a:latin typeface="Roboto" panose="020B0604020202020204" charset="0"/>
                <a:ea typeface="Roboto" panose="020B0604020202020204" charset="0"/>
              </a:endParaRPr>
            </a:p>
          </p:txBody>
        </p:sp>
      </p:grpSp>
      <p:pic>
        <p:nvPicPr>
          <p:cNvPr id="64" name="Graphic 63">
            <a:extLst>
              <a:ext uri="{FF2B5EF4-FFF2-40B4-BE49-F238E27FC236}">
                <a16:creationId xmlns:a16="http://schemas.microsoft.com/office/drawing/2014/main" id="{C09A9739-6D8B-4797-94E1-37B1A3960B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360" y="5863600"/>
            <a:ext cx="806506" cy="806504"/>
          </a:xfrm>
          <a:prstGeom prst="rect">
            <a:avLst/>
          </a:prstGeom>
        </p:spPr>
      </p:pic>
      <p:grpSp>
        <p:nvGrpSpPr>
          <p:cNvPr id="66" name="Group 65">
            <a:extLst>
              <a:ext uri="{FF2B5EF4-FFF2-40B4-BE49-F238E27FC236}">
                <a16:creationId xmlns:a16="http://schemas.microsoft.com/office/drawing/2014/main" id="{AA3A6AFA-D1B0-471C-9815-BC585B39E2C6}"/>
              </a:ext>
            </a:extLst>
          </p:cNvPr>
          <p:cNvGrpSpPr/>
          <p:nvPr/>
        </p:nvGrpSpPr>
        <p:grpSpPr>
          <a:xfrm>
            <a:off x="12473183" y="8202409"/>
            <a:ext cx="611170" cy="611170"/>
            <a:chOff x="13947677" y="717157"/>
            <a:chExt cx="2012395" cy="2012395"/>
          </a:xfrm>
        </p:grpSpPr>
        <p:sp>
          <p:nvSpPr>
            <p:cNvPr id="65" name="Oval 64">
              <a:extLst>
                <a:ext uri="{FF2B5EF4-FFF2-40B4-BE49-F238E27FC236}">
                  <a16:creationId xmlns:a16="http://schemas.microsoft.com/office/drawing/2014/main" id="{E853D021-B06A-4F1C-B9D8-8C8A1472B32A}"/>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2" name="Graphic 61">
              <a:extLst>
                <a:ext uri="{FF2B5EF4-FFF2-40B4-BE49-F238E27FC236}">
                  <a16:creationId xmlns:a16="http://schemas.microsoft.com/office/drawing/2014/main" id="{E47300E2-8EB2-41C8-B191-9656128123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61576" y="976464"/>
              <a:ext cx="1493780" cy="1493780"/>
            </a:xfrm>
            <a:prstGeom prst="rect">
              <a:avLst/>
            </a:prstGeom>
          </p:spPr>
        </p:pic>
      </p:grpSp>
      <p:grpSp>
        <p:nvGrpSpPr>
          <p:cNvPr id="67" name="Group 66">
            <a:extLst>
              <a:ext uri="{FF2B5EF4-FFF2-40B4-BE49-F238E27FC236}">
                <a16:creationId xmlns:a16="http://schemas.microsoft.com/office/drawing/2014/main" id="{4660F771-2718-4B4D-847A-56C886B2DB01}"/>
              </a:ext>
            </a:extLst>
          </p:cNvPr>
          <p:cNvGrpSpPr/>
          <p:nvPr/>
        </p:nvGrpSpPr>
        <p:grpSpPr>
          <a:xfrm>
            <a:off x="10905298" y="8202409"/>
            <a:ext cx="611170" cy="611170"/>
            <a:chOff x="13947677" y="717157"/>
            <a:chExt cx="2012395" cy="2012395"/>
          </a:xfrm>
        </p:grpSpPr>
        <p:sp>
          <p:nvSpPr>
            <p:cNvPr id="68" name="Oval 67">
              <a:extLst>
                <a:ext uri="{FF2B5EF4-FFF2-40B4-BE49-F238E27FC236}">
                  <a16:creationId xmlns:a16="http://schemas.microsoft.com/office/drawing/2014/main" id="{277A744A-2E14-4B6A-BFE4-788404287BE8}"/>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9" name="Graphic 68">
              <a:extLst>
                <a:ext uri="{FF2B5EF4-FFF2-40B4-BE49-F238E27FC236}">
                  <a16:creationId xmlns:a16="http://schemas.microsoft.com/office/drawing/2014/main" id="{48107F01-04E6-4B22-9589-AFDEFB4AD9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61576" y="976464"/>
              <a:ext cx="1493780" cy="1493780"/>
            </a:xfrm>
            <a:prstGeom prst="rect">
              <a:avLst/>
            </a:prstGeom>
          </p:spPr>
        </p:pic>
      </p:grpSp>
      <p:grpSp>
        <p:nvGrpSpPr>
          <p:cNvPr id="70" name="Group 69">
            <a:extLst>
              <a:ext uri="{FF2B5EF4-FFF2-40B4-BE49-F238E27FC236}">
                <a16:creationId xmlns:a16="http://schemas.microsoft.com/office/drawing/2014/main" id="{80F11062-2BAE-4C6B-9488-B2AD3CB587B6}"/>
              </a:ext>
            </a:extLst>
          </p:cNvPr>
          <p:cNvGrpSpPr/>
          <p:nvPr/>
        </p:nvGrpSpPr>
        <p:grpSpPr>
          <a:xfrm>
            <a:off x="9394562" y="8202409"/>
            <a:ext cx="611170" cy="611170"/>
            <a:chOff x="13947677" y="717157"/>
            <a:chExt cx="2012395" cy="2012395"/>
          </a:xfrm>
        </p:grpSpPr>
        <p:sp>
          <p:nvSpPr>
            <p:cNvPr id="71" name="Oval 70">
              <a:extLst>
                <a:ext uri="{FF2B5EF4-FFF2-40B4-BE49-F238E27FC236}">
                  <a16:creationId xmlns:a16="http://schemas.microsoft.com/office/drawing/2014/main" id="{B0FE7A87-D0FD-4C22-9947-245A766D79B0}"/>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2" name="Graphic 71">
              <a:extLst>
                <a:ext uri="{FF2B5EF4-FFF2-40B4-BE49-F238E27FC236}">
                  <a16:creationId xmlns:a16="http://schemas.microsoft.com/office/drawing/2014/main" id="{066EF00D-92A7-4362-8CDC-CDE74786CA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61576" y="976464"/>
              <a:ext cx="1493780" cy="1493780"/>
            </a:xfrm>
            <a:prstGeom prst="rect">
              <a:avLst/>
            </a:prstGeom>
          </p:spPr>
        </p:pic>
      </p:grpSp>
      <p:pic>
        <p:nvPicPr>
          <p:cNvPr id="76" name="Graphic 75">
            <a:extLst>
              <a:ext uri="{FF2B5EF4-FFF2-40B4-BE49-F238E27FC236}">
                <a16:creationId xmlns:a16="http://schemas.microsoft.com/office/drawing/2014/main" id="{1DB38D79-89D6-46E4-90DE-49845A660008}"/>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0752560" y="6504813"/>
            <a:ext cx="806506" cy="806504"/>
          </a:xfrm>
          <a:prstGeom prst="rect">
            <a:avLst/>
          </a:prstGeom>
        </p:spPr>
      </p:pic>
      <p:pic>
        <p:nvPicPr>
          <p:cNvPr id="77" name="Graphic 76">
            <a:extLst>
              <a:ext uri="{FF2B5EF4-FFF2-40B4-BE49-F238E27FC236}">
                <a16:creationId xmlns:a16="http://schemas.microsoft.com/office/drawing/2014/main" id="{55BE8D1E-40F9-4BBB-A3BD-FC4E77A424C0}"/>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9473356" y="6629752"/>
            <a:ext cx="806506" cy="806504"/>
          </a:xfrm>
          <a:prstGeom prst="rect">
            <a:avLst/>
          </a:prstGeom>
        </p:spPr>
      </p:pic>
      <p:pic>
        <p:nvPicPr>
          <p:cNvPr id="78" name="Graphic 77">
            <a:extLst>
              <a:ext uri="{FF2B5EF4-FFF2-40B4-BE49-F238E27FC236}">
                <a16:creationId xmlns:a16="http://schemas.microsoft.com/office/drawing/2014/main" id="{EF404D62-CECC-44D5-934D-5717A02A3019}"/>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2135667" y="6595506"/>
            <a:ext cx="806506" cy="806504"/>
          </a:xfrm>
          <a:prstGeom prst="rect">
            <a:avLst/>
          </a:prstGeom>
        </p:spPr>
      </p:pic>
      <p:pic>
        <p:nvPicPr>
          <p:cNvPr id="79" name="Graphic 78">
            <a:extLst>
              <a:ext uri="{FF2B5EF4-FFF2-40B4-BE49-F238E27FC236}">
                <a16:creationId xmlns:a16="http://schemas.microsoft.com/office/drawing/2014/main" id="{74A40600-5D32-4D86-AFF4-EC8445A3D34C}"/>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1714464" y="5813030"/>
            <a:ext cx="806506" cy="806504"/>
          </a:xfrm>
          <a:prstGeom prst="rect">
            <a:avLst/>
          </a:prstGeom>
        </p:spPr>
      </p:pic>
      <p:pic>
        <p:nvPicPr>
          <p:cNvPr id="80" name="Graphic 79">
            <a:extLst>
              <a:ext uri="{FF2B5EF4-FFF2-40B4-BE49-F238E27FC236}">
                <a16:creationId xmlns:a16="http://schemas.microsoft.com/office/drawing/2014/main" id="{9F8506D4-7FFE-42F9-9069-A8EDF0FDEE7A}"/>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1349773" y="7334012"/>
            <a:ext cx="806506" cy="806504"/>
          </a:xfrm>
          <a:prstGeom prst="rect">
            <a:avLst/>
          </a:prstGeom>
        </p:spPr>
      </p:pic>
      <p:cxnSp>
        <p:nvCxnSpPr>
          <p:cNvPr id="82" name="Straight Arrow Connector 81">
            <a:extLst>
              <a:ext uri="{FF2B5EF4-FFF2-40B4-BE49-F238E27FC236}">
                <a16:creationId xmlns:a16="http://schemas.microsoft.com/office/drawing/2014/main" id="{775293A9-4D9B-4207-8D28-7E13A366F388}"/>
              </a:ext>
            </a:extLst>
          </p:cNvPr>
          <p:cNvCxnSpPr>
            <a:cxnSpLocks/>
            <a:stCxn id="77" idx="3"/>
            <a:endCxn id="76" idx="1"/>
          </p:cNvCxnSpPr>
          <p:nvPr/>
        </p:nvCxnSpPr>
        <p:spPr>
          <a:xfrm flipV="1">
            <a:off x="10279862" y="6908065"/>
            <a:ext cx="472698" cy="124939"/>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81F28F5-8C64-4329-B8DD-A238D6DEDB58}"/>
              </a:ext>
            </a:extLst>
          </p:cNvPr>
          <p:cNvCxnSpPr>
            <a:cxnSpLocks/>
            <a:stCxn id="77" idx="3"/>
            <a:endCxn id="80" idx="1"/>
          </p:cNvCxnSpPr>
          <p:nvPr/>
        </p:nvCxnSpPr>
        <p:spPr>
          <a:xfrm>
            <a:off x="10279862" y="7033004"/>
            <a:ext cx="1069911" cy="70426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7607260-CC33-4E95-80CF-33BC5A71F406}"/>
              </a:ext>
            </a:extLst>
          </p:cNvPr>
          <p:cNvCxnSpPr>
            <a:cxnSpLocks/>
            <a:stCxn id="64" idx="3"/>
            <a:endCxn id="76" idx="0"/>
          </p:cNvCxnSpPr>
          <p:nvPr/>
        </p:nvCxnSpPr>
        <p:spPr>
          <a:xfrm>
            <a:off x="10770866" y="6266852"/>
            <a:ext cx="384947" cy="23796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28CE77-BBE8-498C-A925-CEF5972A12E2}"/>
              </a:ext>
            </a:extLst>
          </p:cNvPr>
          <p:cNvCxnSpPr>
            <a:cxnSpLocks/>
            <a:stCxn id="76" idx="3"/>
            <a:endCxn id="78" idx="1"/>
          </p:cNvCxnSpPr>
          <p:nvPr/>
        </p:nvCxnSpPr>
        <p:spPr>
          <a:xfrm>
            <a:off x="11559066" y="6908065"/>
            <a:ext cx="576601" cy="90693"/>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025B8FB-006B-4221-B133-6063559697FF}"/>
              </a:ext>
            </a:extLst>
          </p:cNvPr>
          <p:cNvCxnSpPr>
            <a:cxnSpLocks/>
            <a:stCxn id="79" idx="3"/>
            <a:endCxn id="78" idx="0"/>
          </p:cNvCxnSpPr>
          <p:nvPr/>
        </p:nvCxnSpPr>
        <p:spPr>
          <a:xfrm>
            <a:off x="12520970" y="6216282"/>
            <a:ext cx="17950" cy="37922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2B6B5D5-40BA-40EE-91FA-E09144BCC6A2}"/>
              </a:ext>
            </a:extLst>
          </p:cNvPr>
          <p:cNvCxnSpPr>
            <a:cxnSpLocks/>
            <a:stCxn id="76" idx="3"/>
            <a:endCxn id="80" idx="0"/>
          </p:cNvCxnSpPr>
          <p:nvPr/>
        </p:nvCxnSpPr>
        <p:spPr>
          <a:xfrm>
            <a:off x="11559066" y="6908065"/>
            <a:ext cx="193960" cy="425947"/>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D355560-C3A6-4530-A6B4-DFB3A53FA091}"/>
              </a:ext>
            </a:extLst>
          </p:cNvPr>
          <p:cNvCxnSpPr>
            <a:cxnSpLocks/>
            <a:stCxn id="76" idx="0"/>
            <a:endCxn id="79" idx="1"/>
          </p:cNvCxnSpPr>
          <p:nvPr/>
        </p:nvCxnSpPr>
        <p:spPr>
          <a:xfrm flipV="1">
            <a:off x="11155813" y="6216282"/>
            <a:ext cx="558651" cy="28853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8FEF0DA-A975-4934-9897-73B3D166AF00}"/>
              </a:ext>
            </a:extLst>
          </p:cNvPr>
          <p:cNvCxnSpPr>
            <a:cxnSpLocks/>
            <a:stCxn id="65" idx="0"/>
            <a:endCxn id="80" idx="3"/>
          </p:cNvCxnSpPr>
          <p:nvPr/>
        </p:nvCxnSpPr>
        <p:spPr>
          <a:xfrm flipH="1" flipV="1">
            <a:off x="12156279" y="7737264"/>
            <a:ext cx="622489"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4CBB94-B4F0-4CF0-B705-73A6D5C07763}"/>
              </a:ext>
            </a:extLst>
          </p:cNvPr>
          <p:cNvCxnSpPr>
            <a:cxnSpLocks/>
            <a:stCxn id="68" idx="0"/>
            <a:endCxn id="77" idx="2"/>
          </p:cNvCxnSpPr>
          <p:nvPr/>
        </p:nvCxnSpPr>
        <p:spPr>
          <a:xfrm flipH="1" flipV="1">
            <a:off x="9876609" y="7436256"/>
            <a:ext cx="1334274"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4C0E872-C6C8-4CE7-8976-FF5CDBFFA5EA}"/>
              </a:ext>
            </a:extLst>
          </p:cNvPr>
          <p:cNvCxnSpPr>
            <a:cxnSpLocks/>
            <a:stCxn id="71" idx="0"/>
            <a:endCxn id="77" idx="2"/>
          </p:cNvCxnSpPr>
          <p:nvPr/>
        </p:nvCxnSpPr>
        <p:spPr>
          <a:xfrm flipV="1">
            <a:off x="9700147" y="7436256"/>
            <a:ext cx="176462"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0D24E55-D6BD-4004-AAF3-42B70EF7E7DC}"/>
              </a:ext>
            </a:extLst>
          </p:cNvPr>
          <p:cNvCxnSpPr>
            <a:cxnSpLocks/>
            <a:stCxn id="78" idx="3"/>
            <a:endCxn id="35" idx="3"/>
          </p:cNvCxnSpPr>
          <p:nvPr/>
        </p:nvCxnSpPr>
        <p:spPr>
          <a:xfrm>
            <a:off x="12942173" y="6998758"/>
            <a:ext cx="423960" cy="123081"/>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CA32362-8197-4846-8AA9-5FA7F50A0494}"/>
              </a:ext>
            </a:extLst>
          </p:cNvPr>
          <p:cNvCxnSpPr>
            <a:cxnSpLocks/>
            <a:stCxn id="80" idx="3"/>
            <a:endCxn id="78" idx="2"/>
          </p:cNvCxnSpPr>
          <p:nvPr/>
        </p:nvCxnSpPr>
        <p:spPr>
          <a:xfrm flipV="1">
            <a:off x="12156279" y="7402010"/>
            <a:ext cx="382641" cy="33525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4F64B2A-B65E-425F-9B03-C37014535989}"/>
              </a:ext>
            </a:extLst>
          </p:cNvPr>
          <p:cNvCxnSpPr>
            <a:cxnSpLocks/>
            <a:stCxn id="64" idx="1"/>
            <a:endCxn id="77" idx="0"/>
          </p:cNvCxnSpPr>
          <p:nvPr/>
        </p:nvCxnSpPr>
        <p:spPr>
          <a:xfrm flipH="1">
            <a:off x="9876609" y="6266852"/>
            <a:ext cx="87751" cy="36290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37112FB-5B71-4846-9A6B-601D9B770785}"/>
              </a:ext>
            </a:extLst>
          </p:cNvPr>
          <p:cNvCxnSpPr>
            <a:cxnSpLocks/>
            <a:stCxn id="68" idx="0"/>
            <a:endCxn id="80" idx="1"/>
          </p:cNvCxnSpPr>
          <p:nvPr/>
        </p:nvCxnSpPr>
        <p:spPr>
          <a:xfrm flipV="1">
            <a:off x="11210883" y="7737264"/>
            <a:ext cx="138890"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9AF00F4-B3CD-4397-911A-9F66659FE07C}"/>
              </a:ext>
            </a:extLst>
          </p:cNvPr>
          <p:cNvCxnSpPr>
            <a:cxnSpLocks/>
            <a:stCxn id="35" idx="1"/>
            <a:endCxn id="77" idx="1"/>
          </p:cNvCxnSpPr>
          <p:nvPr/>
        </p:nvCxnSpPr>
        <p:spPr>
          <a:xfrm flipV="1">
            <a:off x="8945997" y="7033004"/>
            <a:ext cx="527359" cy="88835"/>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9056727-35BD-4440-8CBF-9A330AB19C9C}"/>
              </a:ext>
            </a:extLst>
          </p:cNvPr>
          <p:cNvCxnSpPr>
            <a:cxnSpLocks/>
            <a:stCxn id="78" idx="3"/>
            <a:endCxn id="77" idx="1"/>
          </p:cNvCxnSpPr>
          <p:nvPr/>
        </p:nvCxnSpPr>
        <p:spPr>
          <a:xfrm flipH="1">
            <a:off x="9473356" y="6998758"/>
            <a:ext cx="3468817" cy="34246"/>
          </a:xfrm>
          <a:prstGeom prst="bentConnector5">
            <a:avLst>
              <a:gd name="adj1" fmla="val -6590"/>
              <a:gd name="adj2" fmla="val -4201737"/>
              <a:gd name="adj3" fmla="val 10659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C95AB22C-A244-43FA-ADD8-7E8E0FEDA980}"/>
              </a:ext>
            </a:extLst>
          </p:cNvPr>
          <p:cNvGrpSpPr/>
          <p:nvPr/>
        </p:nvGrpSpPr>
        <p:grpSpPr>
          <a:xfrm>
            <a:off x="16393457" y="4337662"/>
            <a:ext cx="5606939" cy="1446550"/>
            <a:chOff x="857608" y="4233020"/>
            <a:chExt cx="5606939" cy="1446550"/>
          </a:xfrm>
          <a:solidFill>
            <a:schemeClr val="bg1">
              <a:lumMod val="65000"/>
            </a:schemeClr>
          </a:solidFill>
        </p:grpSpPr>
        <p:sp>
          <p:nvSpPr>
            <p:cNvPr id="213" name="TextBox 212">
              <a:extLst>
                <a:ext uri="{FF2B5EF4-FFF2-40B4-BE49-F238E27FC236}">
                  <a16:creationId xmlns:a16="http://schemas.microsoft.com/office/drawing/2014/main" id="{06D5A02C-6715-4FAB-8C2B-D11BCB0F9B0F}"/>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2" name="TextBox 211">
              <a:extLst>
                <a:ext uri="{FF2B5EF4-FFF2-40B4-BE49-F238E27FC236}">
                  <a16:creationId xmlns:a16="http://schemas.microsoft.com/office/drawing/2014/main" id="{74A6B389-C598-4A05-B3EF-A72DD4526669}"/>
                </a:ext>
              </a:extLst>
            </p:cNvPr>
            <p:cNvSpPr txBox="1"/>
            <p:nvPr/>
          </p:nvSpPr>
          <p:spPr>
            <a:xfrm>
              <a:off x="1139663" y="4679347"/>
              <a:ext cx="4547720" cy="646331"/>
            </a:xfrm>
            <a:prstGeom prst="rect">
              <a:avLst/>
            </a:prstGeom>
            <a:grpFill/>
          </p:spPr>
          <p:txBody>
            <a:bodyPr wrap="none" rtlCol="0" anchor="ctr">
              <a:spAutoFit/>
            </a:bodyPr>
            <a:lstStyle/>
            <a:p>
              <a:r>
                <a:rPr lang="nl-NL" sz="3600">
                  <a:solidFill>
                    <a:srgbClr val="FFFFFF"/>
                  </a:solidFill>
                </a:rPr>
                <a:t>time series output data</a:t>
              </a:r>
            </a:p>
          </p:txBody>
        </p:sp>
        <p:pic>
          <p:nvPicPr>
            <p:cNvPr id="211" name="Graphic 210" descr="Periodic Graph">
              <a:extLst>
                <a:ext uri="{FF2B5EF4-FFF2-40B4-BE49-F238E27FC236}">
                  <a16:creationId xmlns:a16="http://schemas.microsoft.com/office/drawing/2014/main" id="{E7C23AD3-CBD6-401E-8D6B-D6E2B62FDD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5776" y="4617792"/>
              <a:ext cx="769441" cy="769441"/>
            </a:xfrm>
            <a:prstGeom prst="rect">
              <a:avLst/>
            </a:prstGeom>
          </p:spPr>
        </p:pic>
      </p:grpSp>
      <p:grpSp>
        <p:nvGrpSpPr>
          <p:cNvPr id="215" name="Group 214">
            <a:extLst>
              <a:ext uri="{FF2B5EF4-FFF2-40B4-BE49-F238E27FC236}">
                <a16:creationId xmlns:a16="http://schemas.microsoft.com/office/drawing/2014/main" id="{49A83275-E341-4848-9095-C472810EC5F2}"/>
              </a:ext>
            </a:extLst>
          </p:cNvPr>
          <p:cNvGrpSpPr/>
          <p:nvPr/>
        </p:nvGrpSpPr>
        <p:grpSpPr>
          <a:xfrm>
            <a:off x="1010008" y="4337662"/>
            <a:ext cx="5606939" cy="1446550"/>
            <a:chOff x="857608" y="4233020"/>
            <a:chExt cx="5606939" cy="1446550"/>
          </a:xfrm>
          <a:solidFill>
            <a:schemeClr val="bg1">
              <a:lumMod val="65000"/>
            </a:schemeClr>
          </a:solidFill>
        </p:grpSpPr>
        <p:sp>
          <p:nvSpPr>
            <p:cNvPr id="216" name="TextBox 215">
              <a:extLst>
                <a:ext uri="{FF2B5EF4-FFF2-40B4-BE49-F238E27FC236}">
                  <a16:creationId xmlns:a16="http://schemas.microsoft.com/office/drawing/2014/main" id="{87ECC62C-1598-477F-B1B8-814D7D0CA5C2}"/>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8" name="TextBox 217">
              <a:extLst>
                <a:ext uri="{FF2B5EF4-FFF2-40B4-BE49-F238E27FC236}">
                  <a16:creationId xmlns:a16="http://schemas.microsoft.com/office/drawing/2014/main" id="{6091E6DB-819C-4AD2-AEA9-BA611E47D834}"/>
                </a:ext>
              </a:extLst>
            </p:cNvPr>
            <p:cNvSpPr txBox="1"/>
            <p:nvPr/>
          </p:nvSpPr>
          <p:spPr>
            <a:xfrm>
              <a:off x="1139663" y="4679347"/>
              <a:ext cx="4255973" cy="646331"/>
            </a:xfrm>
            <a:prstGeom prst="rect">
              <a:avLst/>
            </a:prstGeom>
            <a:grpFill/>
          </p:spPr>
          <p:txBody>
            <a:bodyPr wrap="none" rtlCol="0" anchor="ctr">
              <a:spAutoFit/>
            </a:bodyPr>
            <a:lstStyle/>
            <a:p>
              <a:r>
                <a:rPr lang="nl-NL" sz="3600">
                  <a:solidFill>
                    <a:srgbClr val="FFFFFF"/>
                  </a:solidFill>
                </a:rPr>
                <a:t>time series input data</a:t>
              </a:r>
            </a:p>
          </p:txBody>
        </p:sp>
      </p:grpSp>
      <p:sp>
        <p:nvSpPr>
          <p:cNvPr id="63" name="TextBox 62">
            <a:extLst>
              <a:ext uri="{FF2B5EF4-FFF2-40B4-BE49-F238E27FC236}">
                <a16:creationId xmlns:a16="http://schemas.microsoft.com/office/drawing/2014/main" id="{D1BE40C8-F18D-4BA1-ABED-A9D8D0EE4C88}"/>
              </a:ext>
            </a:extLst>
          </p:cNvPr>
          <p:cNvSpPr txBox="1"/>
          <p:nvPr/>
        </p:nvSpPr>
        <p:spPr>
          <a:xfrm rot="16200000">
            <a:off x="9164752" y="9164860"/>
            <a:ext cx="4027958" cy="3683060"/>
          </a:xfrm>
          <a:prstGeom prst="rect">
            <a:avLst/>
          </a:prstGeom>
          <a:noFill/>
          <a:ln>
            <a:no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spcAft>
                <a:spcPts val="1000"/>
              </a:spcAft>
            </a:pPr>
            <a:r>
              <a:rPr lang="nl-NL" sz="4000" i="1">
                <a:solidFill>
                  <a:srgbClr val="B1D249"/>
                </a:solidFill>
                <a:latin typeface="Roboto" panose="020B0604020202020204" charset="0"/>
                <a:ea typeface="Roboto" panose="020B0604020202020204" charset="0"/>
              </a:rPr>
              <a:t>building</a:t>
            </a: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rgbClr val="B1D249"/>
                </a:solidFill>
                <a:latin typeface="Roboto" panose="020B0604020202020204" charset="0"/>
                <a:ea typeface="Roboto" panose="020B0604020202020204" charset="0"/>
              </a:rPr>
              <a:t>installation</a:t>
            </a:r>
            <a:endParaRPr lang="nl-NL" sz="4000" i="1">
              <a:solidFill>
                <a:srgbClr val="B1D249"/>
              </a:solidFill>
              <a:latin typeface="Roboto" panose="020B0604020202020204" charset="0"/>
              <a:ea typeface="Roboto" panose="020B0604020202020204" charset="0"/>
            </a:endParaRP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rgbClr val="B1D249"/>
                </a:solidFill>
                <a:latin typeface="Roboto" panose="020B0604020202020204" charset="0"/>
                <a:ea typeface="Roboto" panose="020B0604020202020204" charset="0"/>
              </a:rPr>
              <a:t>comf.needs</a:t>
            </a:r>
            <a:endParaRPr lang="nl-NL" sz="4000" i="1">
              <a:solidFill>
                <a:srgbClr val="B1D249"/>
              </a:solidFill>
              <a:latin typeface="Roboto" panose="020B0604020202020204" charset="0"/>
              <a:ea typeface="Roboto" panose="020B0604020202020204" charset="0"/>
            </a:endParaRPr>
          </a:p>
        </p:txBody>
      </p:sp>
      <p:sp>
        <p:nvSpPr>
          <p:cNvPr id="73" name="TextBox 72">
            <a:extLst>
              <a:ext uri="{FF2B5EF4-FFF2-40B4-BE49-F238E27FC236}">
                <a16:creationId xmlns:a16="http://schemas.microsoft.com/office/drawing/2014/main" id="{41932593-435E-4DAE-A42A-EE22B5C27EA8}"/>
              </a:ext>
            </a:extLst>
          </p:cNvPr>
          <p:cNvSpPr txBox="1"/>
          <p:nvPr/>
        </p:nvSpPr>
        <p:spPr>
          <a:xfrm>
            <a:off x="8920963" y="11986154"/>
            <a:ext cx="4685450" cy="1446550"/>
          </a:xfrm>
          <a:prstGeom prst="rect">
            <a:avLst/>
          </a:prstGeom>
          <a:solidFill>
            <a:srgbClr val="B1D249"/>
          </a:solidFill>
        </p:spPr>
        <p:txBody>
          <a:bodyPr wrap="none" rtlCol="0">
            <a:spAutoFit/>
          </a:bodyPr>
          <a:lstStyle/>
          <a:p>
            <a:r>
              <a:rPr lang="nl-NL" sz="4400">
                <a:solidFill>
                  <a:srgbClr val="FFFFFF"/>
                </a:solidFill>
              </a:rPr>
              <a:t>model parameters</a:t>
            </a:r>
            <a:br>
              <a:rPr lang="nl-NL" sz="4400">
                <a:solidFill>
                  <a:srgbClr val="FFFFFF"/>
                </a:solidFill>
              </a:rPr>
            </a:br>
            <a:r>
              <a:rPr lang="nl-NL" sz="4400">
                <a:solidFill>
                  <a:srgbClr val="FFFFFF"/>
                </a:solidFill>
              </a:rPr>
              <a:t>(time-independent)</a:t>
            </a:r>
          </a:p>
        </p:txBody>
      </p:sp>
    </p:spTree>
    <p:extLst>
      <p:ext uri="{BB962C8B-B14F-4D97-AF65-F5344CB8AC3E}">
        <p14:creationId xmlns:p14="http://schemas.microsoft.com/office/powerpoint/2010/main" val="130684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a:extLst>
              <a:ext uri="{FF2B5EF4-FFF2-40B4-BE49-F238E27FC236}">
                <a16:creationId xmlns:a16="http://schemas.microsoft.com/office/drawing/2014/main" id="{DE12C1BA-E6C7-42AE-80FC-7850E5973C36}"/>
              </a:ext>
            </a:extLst>
          </p:cNvPr>
          <p:cNvSpPr/>
          <p:nvPr/>
        </p:nvSpPr>
        <p:spPr>
          <a:xfrm>
            <a:off x="6432946" y="434391"/>
            <a:ext cx="11521277" cy="3521773"/>
          </a:xfrm>
          <a:prstGeom prst="triangle">
            <a:avLst/>
          </a:prstGeom>
          <a:noFill/>
          <a:ln w="952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p:txBody>
          <a:bodyPr/>
          <a:lstStyle/>
          <a:p>
            <a:r>
              <a:rPr lang="nl-NL"/>
              <a:t>Building model </a:t>
            </a:r>
            <a:r>
              <a:rPr lang="nl-NL" err="1"/>
              <a:t>overview</a:t>
            </a:r>
            <a:endParaRPr lang="nl-NL"/>
          </a:p>
        </p:txBody>
      </p:sp>
      <p:sp>
        <p:nvSpPr>
          <p:cNvPr id="5" name="Rectangle 4">
            <a:extLst>
              <a:ext uri="{FF2B5EF4-FFF2-40B4-BE49-F238E27FC236}">
                <a16:creationId xmlns:a16="http://schemas.microsoft.com/office/drawing/2014/main" id="{1DE1CB07-F478-420B-8170-93324973C8F1}"/>
              </a:ext>
            </a:extLst>
          </p:cNvPr>
          <p:cNvSpPr/>
          <p:nvPr/>
        </p:nvSpPr>
        <p:spPr>
          <a:xfrm>
            <a:off x="6432947" y="3994342"/>
            <a:ext cx="4608512" cy="8640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a:latin typeface="Roboto" panose="020B0604020202020204" charset="0"/>
                <a:ea typeface="Roboto" panose="020B0604020202020204" charset="0"/>
              </a:rPr>
              <a:t>transmission</a:t>
            </a:r>
            <a:br>
              <a:rPr lang="nl-NL" sz="3600">
                <a:latin typeface="Roboto" panose="020B0604020202020204" charset="0"/>
                <a:ea typeface="Roboto" panose="020B0604020202020204" charset="0"/>
              </a:rPr>
            </a:br>
            <a:r>
              <a:rPr lang="nl-NL" sz="3600" err="1">
                <a:latin typeface="Roboto" panose="020B0604020202020204" charset="0"/>
                <a:ea typeface="Roboto" panose="020B0604020202020204" charset="0"/>
              </a:rPr>
              <a:t>infiltration</a:t>
            </a:r>
            <a:br>
              <a:rPr lang="nl-NL" sz="3600">
                <a:latin typeface="Roboto" panose="020B0604020202020204" charset="0"/>
                <a:ea typeface="Roboto" panose="020B0604020202020204" charset="0"/>
              </a:rPr>
            </a:br>
            <a:r>
              <a:rPr lang="nl-NL" sz="3600" err="1">
                <a:latin typeface="Roboto" panose="020B0604020202020204" charset="0"/>
                <a:ea typeface="Roboto" panose="020B0604020202020204" charset="0"/>
              </a:rPr>
              <a:t>ventilation</a:t>
            </a:r>
            <a:endParaRPr lang="en-US" sz="3600">
              <a:latin typeface="Roboto" panose="020B0604020202020204" charset="0"/>
              <a:ea typeface="Roboto" panose="020B0604020202020204" charset="0"/>
            </a:endParaRPr>
          </a:p>
        </p:txBody>
      </p:sp>
      <p:sp>
        <p:nvSpPr>
          <p:cNvPr id="6" name="Rectangle 5">
            <a:extLst>
              <a:ext uri="{FF2B5EF4-FFF2-40B4-BE49-F238E27FC236}">
                <a16:creationId xmlns:a16="http://schemas.microsoft.com/office/drawing/2014/main" id="{58740806-318F-4F0C-B466-3B39C0612C5F}"/>
              </a:ext>
            </a:extLst>
          </p:cNvPr>
          <p:cNvSpPr/>
          <p:nvPr/>
        </p:nvSpPr>
        <p:spPr>
          <a:xfrm>
            <a:off x="13345715" y="3994342"/>
            <a:ext cx="4608512" cy="578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err="1">
                <a:latin typeface="Roboto" panose="020B0604020202020204" charset="0"/>
                <a:ea typeface="Roboto" panose="020B0604020202020204" charset="0"/>
              </a:rPr>
              <a:t>heating</a:t>
            </a:r>
            <a:r>
              <a:rPr lang="nl-NL" sz="3600">
                <a:latin typeface="Roboto" panose="020B0604020202020204" charset="0"/>
                <a:ea typeface="Roboto" panose="020B0604020202020204" charset="0"/>
              </a:rPr>
              <a:t> system</a:t>
            </a:r>
            <a:br>
              <a:rPr lang="nl-NL" sz="3600">
                <a:latin typeface="Roboto" panose="020B0604020202020204" charset="0"/>
                <a:ea typeface="Roboto" panose="020B0604020202020204" charset="0"/>
              </a:rPr>
            </a:br>
            <a:r>
              <a:rPr lang="nl-NL" sz="3600">
                <a:latin typeface="Roboto" panose="020B0604020202020204" charset="0"/>
                <a:ea typeface="Roboto" panose="020B0604020202020204" charset="0"/>
              </a:rPr>
              <a:t>(boiler + </a:t>
            </a:r>
            <a:r>
              <a:rPr lang="nl-NL" sz="3600" err="1">
                <a:latin typeface="Roboto" panose="020B0604020202020204" charset="0"/>
                <a:ea typeface="Roboto" panose="020B0604020202020204" charset="0"/>
              </a:rPr>
              <a:t>distribution</a:t>
            </a:r>
            <a:r>
              <a:rPr lang="nl-NL" sz="3600">
                <a:latin typeface="Roboto" panose="020B0604020202020204" charset="0"/>
                <a:ea typeface="Roboto" panose="020B0604020202020204" charset="0"/>
              </a:rPr>
              <a:t>)</a:t>
            </a:r>
            <a:endParaRPr lang="en-US" sz="3600">
              <a:latin typeface="Roboto" panose="020B0604020202020204" charset="0"/>
              <a:ea typeface="Roboto" panose="020B0604020202020204" charset="0"/>
            </a:endParaRPr>
          </a:p>
        </p:txBody>
      </p:sp>
      <p:sp>
        <p:nvSpPr>
          <p:cNvPr id="7" name="Rectangle 6">
            <a:extLst>
              <a:ext uri="{FF2B5EF4-FFF2-40B4-BE49-F238E27FC236}">
                <a16:creationId xmlns:a16="http://schemas.microsoft.com/office/drawing/2014/main" id="{7A086A72-54C4-4C01-9A3F-318A633CBCC2}"/>
              </a:ext>
            </a:extLst>
          </p:cNvPr>
          <p:cNvSpPr/>
          <p:nvPr/>
        </p:nvSpPr>
        <p:spPr>
          <a:xfrm>
            <a:off x="13345716" y="9784034"/>
            <a:ext cx="4608512" cy="1900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err="1">
                <a:latin typeface="Roboto" panose="020B0604020202020204" charset="0"/>
                <a:ea typeface="Roboto" panose="020B0604020202020204" charset="0"/>
              </a:rPr>
              <a:t>solar</a:t>
            </a:r>
            <a:r>
              <a:rPr lang="nl-NL" sz="3600">
                <a:latin typeface="Roboto" panose="020B0604020202020204" charset="0"/>
                <a:ea typeface="Roboto" panose="020B0604020202020204" charset="0"/>
              </a:rPr>
              <a:t> </a:t>
            </a:r>
            <a:r>
              <a:rPr lang="nl-NL" sz="3600" err="1">
                <a:latin typeface="Roboto" panose="020B0604020202020204" charset="0"/>
                <a:ea typeface="Roboto" panose="020B0604020202020204" charset="0"/>
              </a:rPr>
              <a:t>irradiance</a:t>
            </a:r>
            <a:endParaRPr lang="en-US" sz="3600">
              <a:latin typeface="Roboto" panose="020B0604020202020204" charset="0"/>
              <a:ea typeface="Roboto" panose="020B0604020202020204" charset="0"/>
            </a:endParaRPr>
          </a:p>
        </p:txBody>
      </p:sp>
      <p:sp>
        <p:nvSpPr>
          <p:cNvPr id="8" name="Rectangle 7">
            <a:extLst>
              <a:ext uri="{FF2B5EF4-FFF2-40B4-BE49-F238E27FC236}">
                <a16:creationId xmlns:a16="http://schemas.microsoft.com/office/drawing/2014/main" id="{81E54AC9-4809-4DF7-9827-DF689CE9625F}"/>
              </a:ext>
            </a:extLst>
          </p:cNvPr>
          <p:cNvSpPr/>
          <p:nvPr/>
        </p:nvSpPr>
        <p:spPr>
          <a:xfrm>
            <a:off x="13345715" y="11684834"/>
            <a:ext cx="4608512" cy="95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a:latin typeface="Roboto" panose="020B0604020202020204" charset="0"/>
                <a:ea typeface="Roboto" panose="020B0604020202020204" charset="0"/>
              </a:rPr>
              <a:t>‘</a:t>
            </a:r>
            <a:r>
              <a:rPr lang="nl-NL" sz="3600" err="1">
                <a:latin typeface="Roboto" panose="020B0604020202020204" charset="0"/>
                <a:ea typeface="Roboto" panose="020B0604020202020204" charset="0"/>
              </a:rPr>
              <a:t>internal</a:t>
            </a:r>
            <a:r>
              <a:rPr lang="nl-NL" sz="3600">
                <a:latin typeface="Roboto" panose="020B0604020202020204" charset="0"/>
                <a:ea typeface="Roboto" panose="020B0604020202020204" charset="0"/>
              </a:rPr>
              <a:t>’ heat</a:t>
            </a:r>
            <a:endParaRPr lang="en-US" sz="3600">
              <a:latin typeface="Roboto" panose="020B0604020202020204" charset="0"/>
              <a:ea typeface="Roboto" panose="020B0604020202020204" charset="0"/>
            </a:endParaRPr>
          </a:p>
        </p:txBody>
      </p:sp>
      <p:cxnSp>
        <p:nvCxnSpPr>
          <p:cNvPr id="9" name="Straight Connector 8">
            <a:extLst>
              <a:ext uri="{FF2B5EF4-FFF2-40B4-BE49-F238E27FC236}">
                <a16:creationId xmlns:a16="http://schemas.microsoft.com/office/drawing/2014/main" id="{AD313BCF-62F8-49C5-80C3-71C4FB8C6D44}"/>
              </a:ext>
            </a:extLst>
          </p:cNvPr>
          <p:cNvCxnSpPr>
            <a:cxnSpLocks/>
          </p:cNvCxnSpPr>
          <p:nvPr/>
        </p:nvCxnSpPr>
        <p:spPr>
          <a:xfrm>
            <a:off x="6432947" y="12635234"/>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13153C-5AC7-4C94-976F-7F1C38EDD695}"/>
              </a:ext>
            </a:extLst>
          </p:cNvPr>
          <p:cNvCxnSpPr>
            <a:cxnSpLocks/>
          </p:cNvCxnSpPr>
          <p:nvPr/>
        </p:nvCxnSpPr>
        <p:spPr>
          <a:xfrm>
            <a:off x="6432947" y="3994346"/>
            <a:ext cx="11521280" cy="0"/>
          </a:xfrm>
          <a:prstGeom prst="line">
            <a:avLst/>
          </a:prstGeom>
          <a:ln w="38100">
            <a:solidFill>
              <a:srgbClr val="0E3083"/>
            </a:solidFill>
          </a:ln>
        </p:spPr>
        <p:style>
          <a:lnRef idx="1">
            <a:schemeClr val="accent1"/>
          </a:lnRef>
          <a:fillRef idx="0">
            <a:schemeClr val="accent1"/>
          </a:fillRef>
          <a:effectRef idx="0">
            <a:schemeClr val="accent1"/>
          </a:effectRef>
          <a:fontRef idx="minor">
            <a:schemeClr val="tx1"/>
          </a:fontRef>
        </p:style>
      </p:cxnSp>
      <p:sp>
        <p:nvSpPr>
          <p:cNvPr id="16" name="Callout: Bent Line 15">
            <a:extLst>
              <a:ext uri="{FF2B5EF4-FFF2-40B4-BE49-F238E27FC236}">
                <a16:creationId xmlns:a16="http://schemas.microsoft.com/office/drawing/2014/main" id="{34D8E58E-E003-488C-8098-8C9D84B1F42E}"/>
              </a:ext>
            </a:extLst>
          </p:cNvPr>
          <p:cNvSpPr/>
          <p:nvPr/>
        </p:nvSpPr>
        <p:spPr>
          <a:xfrm>
            <a:off x="18916996" y="11748583"/>
            <a:ext cx="4608509" cy="1777326"/>
          </a:xfrm>
          <a:prstGeom prst="borderCallout2">
            <a:avLst>
              <a:gd name="adj1" fmla="val 18750"/>
              <a:gd name="adj2" fmla="val -8333"/>
              <a:gd name="adj3" fmla="val 18750"/>
              <a:gd name="adj4" fmla="val -16667"/>
              <a:gd name="adj5" fmla="val 25804"/>
              <a:gd name="adj6" fmla="val -37189"/>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a:solidFill>
                  <a:schemeClr val="tx1"/>
                </a:solidFill>
                <a:latin typeface="Roboto" panose="020B0604020202020204" charset="0"/>
              </a:rPr>
              <a:t>…of </a:t>
            </a:r>
            <a:r>
              <a:rPr lang="nl-NL" sz="3600" err="1">
                <a:solidFill>
                  <a:schemeClr val="tx1"/>
                </a:solidFill>
                <a:latin typeface="Roboto" panose="020B0604020202020204" charset="0"/>
              </a:rPr>
              <a:t>occupants</a:t>
            </a:r>
            <a:r>
              <a:rPr lang="nl-NL" sz="3600">
                <a:solidFill>
                  <a:schemeClr val="tx1"/>
                </a:solidFill>
                <a:latin typeface="Roboto" panose="020B0604020202020204" charset="0"/>
              </a:rPr>
              <a:t>, (</a:t>
            </a:r>
            <a:r>
              <a:rPr lang="nl-NL" sz="3600" err="1">
                <a:solidFill>
                  <a:schemeClr val="tx1"/>
                </a:solidFill>
                <a:latin typeface="Roboto" panose="020B0604020202020204" charset="0"/>
              </a:rPr>
              <a:t>electric</a:t>
            </a:r>
            <a:r>
              <a:rPr lang="nl-NL" sz="3600">
                <a:solidFill>
                  <a:schemeClr val="tx1"/>
                </a:solidFill>
                <a:latin typeface="Roboto" panose="020B0604020202020204" charset="0"/>
              </a:rPr>
              <a:t>) </a:t>
            </a:r>
            <a:r>
              <a:rPr lang="nl-NL" sz="3600" err="1">
                <a:solidFill>
                  <a:schemeClr val="tx1"/>
                </a:solidFill>
                <a:latin typeface="Roboto" panose="020B0604020202020204" charset="0"/>
              </a:rPr>
              <a:t>devices</a:t>
            </a:r>
            <a:r>
              <a:rPr lang="nl-NL" sz="3600">
                <a:solidFill>
                  <a:schemeClr val="tx1"/>
                </a:solidFill>
                <a:latin typeface="Roboto" panose="020B0604020202020204" charset="0"/>
              </a:rPr>
              <a:t>, </a:t>
            </a:r>
            <a:br>
              <a:rPr lang="nl-NL" sz="3600">
                <a:solidFill>
                  <a:schemeClr val="tx1"/>
                </a:solidFill>
                <a:latin typeface="Roboto" panose="020B0604020202020204" charset="0"/>
              </a:rPr>
            </a:br>
            <a:r>
              <a:rPr lang="nl-NL" sz="3600" err="1">
                <a:solidFill>
                  <a:schemeClr val="tx1"/>
                </a:solidFill>
                <a:latin typeface="Roboto" panose="020B0604020202020204" charset="0"/>
              </a:rPr>
              <a:t>and</a:t>
            </a:r>
            <a:r>
              <a:rPr lang="nl-NL" sz="3600">
                <a:solidFill>
                  <a:schemeClr val="tx1"/>
                </a:solidFill>
                <a:latin typeface="Roboto" panose="020B0604020202020204" charset="0"/>
              </a:rPr>
              <a:t> hot water</a:t>
            </a:r>
            <a:endParaRPr lang="en-US" sz="3600">
              <a:solidFill>
                <a:schemeClr val="tx1"/>
              </a:solidFill>
              <a:latin typeface="Roboto" panose="020B0604020202020204" charset="0"/>
            </a:endParaRPr>
          </a:p>
        </p:txBody>
      </p:sp>
      <mc:AlternateContent xmlns:mc="http://schemas.openxmlformats.org/markup-compatibility/2006" xmlns:a14="http://schemas.microsoft.com/office/drawing/2010/main">
        <mc:Choice Requires="a14">
          <p:sp>
            <p:nvSpPr>
              <p:cNvPr id="18" name="Callout: Bent Line 17">
                <a:extLst>
                  <a:ext uri="{FF2B5EF4-FFF2-40B4-BE49-F238E27FC236}">
                    <a16:creationId xmlns:a16="http://schemas.microsoft.com/office/drawing/2014/main" id="{24CA4AA5-E15D-4996-8784-8FF73F7051AE}"/>
                  </a:ext>
                </a:extLst>
              </p:cNvPr>
              <p:cNvSpPr/>
              <p:nvPr/>
            </p:nvSpPr>
            <p:spPr>
              <a:xfrm flipH="1">
                <a:off x="628647" y="6490010"/>
                <a:ext cx="4993939" cy="4730184"/>
              </a:xfrm>
              <a:prstGeom prst="borderCallout2">
                <a:avLst>
                  <a:gd name="adj1" fmla="val 18750"/>
                  <a:gd name="adj2" fmla="val -8333"/>
                  <a:gd name="adj3" fmla="val 18750"/>
                  <a:gd name="adj4" fmla="val -16667"/>
                  <a:gd name="adj5" fmla="val 33979"/>
                  <a:gd name="adj6" fmla="val -34911"/>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solidFill>
                      <a:schemeClr val="tx1"/>
                    </a:solidFill>
                    <a:latin typeface="Roboto" panose="020B0604020202020204" charset="0"/>
                    <a:ea typeface="Roboto" panose="020B0604020202020204" charset="0"/>
                  </a:rPr>
                  <a:t>effective heat </a:t>
                </a:r>
                <a:r>
                  <a:rPr lang="nl-NL" sz="3200" err="1">
                    <a:solidFill>
                      <a:schemeClr val="tx1"/>
                    </a:solidFill>
                    <a:latin typeface="Roboto" panose="020B0604020202020204" charset="0"/>
                    <a:ea typeface="Roboto" panose="020B0604020202020204" charset="0"/>
                  </a:rPr>
                  <a:t>demand</a:t>
                </a:r>
                <a:br>
                  <a:rPr lang="nl-NL" sz="3200">
                    <a:solidFill>
                      <a:schemeClr val="tx1"/>
                    </a:solidFill>
                    <a:latin typeface="Roboto" panose="020B0604020202020204" charset="0"/>
                    <a:ea typeface="Roboto" panose="020B0604020202020204" charset="0"/>
                  </a:rPr>
                </a:br>
                <a:r>
                  <a:rPr lang="el-GR" sz="3200">
                    <a:solidFill>
                      <a:schemeClr val="tx1"/>
                    </a:solidFill>
                    <a:latin typeface="Calibri" panose="020F0502020204030204" pitchFamily="34" charset="0"/>
                    <a:ea typeface="Roboto" panose="020B0604020202020204" charset="0"/>
                    <a:cs typeface="Calibri" panose="020F0502020204030204" pitchFamily="34" charset="0"/>
                  </a:rPr>
                  <a:t>Δ</a:t>
                </a:r>
                <a:r>
                  <a:rPr lang="nl-NL" sz="3200" err="1">
                    <a:solidFill>
                      <a:schemeClr val="tx1"/>
                    </a:solidFill>
                    <a:latin typeface="Roboto" panose="020B0604020202020204" charset="0"/>
                    <a:ea typeface="Roboto" panose="020B0604020202020204" charset="0"/>
                  </a:rPr>
                  <a:t>S</a:t>
                </a:r>
                <a:r>
                  <a:rPr lang="nl-NL" sz="3200" baseline="-25000" err="1">
                    <a:solidFill>
                      <a:schemeClr val="tx1"/>
                    </a:solidFill>
                    <a:latin typeface="Roboto" panose="020B0604020202020204" charset="0"/>
                    <a:ea typeface="Roboto" panose="020B0604020202020204" charset="0"/>
                  </a:rPr>
                  <a:t>eff;t</a:t>
                </a:r>
                <a:r>
                  <a:rPr lang="nl-NL" sz="3200">
                    <a:solidFill>
                      <a:schemeClr val="tx1"/>
                    </a:solidFill>
                    <a:latin typeface="Roboto" panose="020B0604020202020204" charset="0"/>
                    <a:ea typeface="Roboto" panose="020B0604020202020204" charset="0"/>
                  </a:rPr>
                  <a:t> </a:t>
                </a:r>
                <a:r>
                  <a:rPr lang="nl-NL" sz="3200">
                    <a:solidFill>
                      <a:schemeClr val="bg1">
                        <a:lumMod val="50000"/>
                      </a:schemeClr>
                    </a:solidFill>
                    <a:latin typeface="Roboto" panose="020B0604020202020204" charset="0"/>
                    <a:ea typeface="Roboto" panose="020B0604020202020204" charset="0"/>
                  </a:rPr>
                  <a:t>[K</a:t>
                </a:r>
                <a:r>
                  <a:rPr lang="nl-NL" sz="3200">
                    <a:solidFill>
                      <a:schemeClr val="bg1">
                        <a:lumMod val="50000"/>
                      </a:schemeClr>
                    </a:solidFill>
                    <a:ea typeface="Cambria Math" panose="02040503050406030204" pitchFamily="18" charset="0"/>
                  </a:rPr>
                  <a:t> </a:t>
                </a:r>
                <a14:m>
                  <m:oMath xmlns:m="http://schemas.openxmlformats.org/officeDocument/2006/math">
                    <m:r>
                      <a:rPr lang="nl-NL" sz="3200" i="1">
                        <a:solidFill>
                          <a:schemeClr val="bg1">
                            <a:lumMod val="50000"/>
                          </a:schemeClr>
                        </a:solidFill>
                        <a:latin typeface="Cambria Math" panose="02040503050406030204" pitchFamily="18" charset="0"/>
                        <a:ea typeface="Cambria Math" panose="02040503050406030204" pitchFamily="18" charset="0"/>
                      </a:rPr>
                      <m:t>∙ </m:t>
                    </m:r>
                  </m:oMath>
                </a14:m>
                <a:r>
                  <a:rPr lang="nl-NL" sz="3200">
                    <a:solidFill>
                      <a:schemeClr val="bg1">
                        <a:lumMod val="50000"/>
                      </a:schemeClr>
                    </a:solidFill>
                    <a:latin typeface="Roboto" panose="020B0604020202020204" charset="0"/>
                    <a:ea typeface="Roboto" panose="020B0604020202020204" charset="0"/>
                  </a:rPr>
                  <a:t>s]</a:t>
                </a:r>
                <a:br>
                  <a:rPr lang="nl-NL" sz="3200">
                    <a:solidFill>
                      <a:schemeClr val="bg1">
                        <a:lumMod val="50000"/>
                      </a:schemeClr>
                    </a:solidFill>
                    <a:latin typeface="Roboto" panose="020B0604020202020204" charset="0"/>
                    <a:ea typeface="Roboto" panose="020B0604020202020204" charset="0"/>
                  </a:rPr>
                </a:br>
                <a14:m>
                  <m:oMathPara xmlns:m="http://schemas.openxmlformats.org/officeDocument/2006/math">
                    <m:oMathParaPr>
                      <m:jc m:val="centerGroup"/>
                    </m:oMathParaPr>
                    <m:oMath xmlns:m="http://schemas.openxmlformats.org/officeDocument/2006/math">
                      <m:r>
                        <a:rPr lang="nl-NL" sz="3200" i="1">
                          <a:solidFill>
                            <a:schemeClr val="tx1"/>
                          </a:solidFill>
                          <a:latin typeface="Cambria Math" panose="02040503050406030204" pitchFamily="18" charset="0"/>
                          <a:ea typeface="Cambria Math" panose="02040503050406030204" pitchFamily="18" charset="0"/>
                        </a:rPr>
                        <m:t>×</m:t>
                      </m:r>
                    </m:oMath>
                  </m:oMathPara>
                </a14:m>
                <a:br>
                  <a:rPr lang="nl-NL" sz="3200">
                    <a:solidFill>
                      <a:schemeClr val="tx1"/>
                    </a:solidFill>
                    <a:latin typeface="Roboto" panose="020B0604020202020204" charset="0"/>
                    <a:ea typeface="Roboto" panose="020B0604020202020204" charset="0"/>
                  </a:rPr>
                </a:br>
                <a:r>
                  <a:rPr lang="nl-NL" sz="3200" i="1" u="sng" err="1">
                    <a:solidFill>
                      <a:srgbClr val="B1D249"/>
                    </a:solidFill>
                    <a:latin typeface="Roboto" panose="020B0604020202020204" charset="0"/>
                    <a:ea typeface="Roboto" panose="020B0604020202020204" charset="0"/>
                  </a:rPr>
                  <a:t>specific</a:t>
                </a:r>
                <a:r>
                  <a:rPr lang="nl-NL" sz="3200" i="1" u="sng">
                    <a:solidFill>
                      <a:srgbClr val="B1D249"/>
                    </a:solidFill>
                    <a:latin typeface="Roboto" panose="020B0604020202020204" charset="0"/>
                    <a:ea typeface="Roboto" panose="020B0604020202020204" charset="0"/>
                  </a:rPr>
                  <a:t> heat </a:t>
                </a:r>
                <a:r>
                  <a:rPr lang="nl-NL" sz="3200" i="1" u="sng" err="1">
                    <a:solidFill>
                      <a:srgbClr val="B1D249"/>
                    </a:solidFill>
                    <a:latin typeface="Roboto" panose="020B0604020202020204" charset="0"/>
                    <a:ea typeface="Roboto" panose="020B0604020202020204" charset="0"/>
                  </a:rPr>
                  <a:t>loss</a:t>
                </a:r>
                <a:r>
                  <a:rPr lang="nl-NL" sz="3200" i="1" u="sng">
                    <a:solidFill>
                      <a:srgbClr val="B1D249"/>
                    </a:solidFill>
                    <a:latin typeface="Roboto" panose="020B0604020202020204" charset="0"/>
                    <a:ea typeface="Roboto" panose="020B0604020202020204" charset="0"/>
                  </a:rPr>
                  <a:t> </a:t>
                </a:r>
                <a:br>
                  <a:rPr lang="nl-NL" sz="3200" i="1" u="sng">
                    <a:solidFill>
                      <a:srgbClr val="B1D249"/>
                    </a:solidFill>
                    <a:latin typeface="Roboto" panose="020B0604020202020204" charset="0"/>
                    <a:ea typeface="Roboto" panose="020B0604020202020204" charset="0"/>
                  </a:rPr>
                </a:br>
                <a:r>
                  <a:rPr lang="nl-NL" sz="3200" i="1" u="sng">
                    <a:solidFill>
                      <a:srgbClr val="B1D249"/>
                    </a:solidFill>
                    <a:latin typeface="Roboto" panose="020B0604020202020204" charset="0"/>
                    <a:ea typeface="Roboto" panose="020B0604020202020204" charset="0"/>
                  </a:rPr>
                  <a:t>H </a:t>
                </a:r>
                <a:r>
                  <a:rPr lang="nl-NL" sz="3200" i="1" u="sng">
                    <a:solidFill>
                      <a:schemeClr val="bg1">
                        <a:lumMod val="50000"/>
                      </a:schemeClr>
                    </a:solidFill>
                    <a:latin typeface="Roboto" panose="020B0604020202020204" charset="0"/>
                    <a:ea typeface="Roboto" panose="020B0604020202020204" charset="0"/>
                  </a:rPr>
                  <a:t>[W</a:t>
                </a:r>
                <a:r>
                  <a:rPr lang="nl-NL" sz="3200" i="1" u="sng">
                    <a:solidFill>
                      <a:schemeClr val="bg1">
                        <a:lumMod val="50000"/>
                      </a:schemeClr>
                    </a:solidFill>
                    <a:ea typeface="Cambria Math" panose="02040503050406030204" pitchFamily="18" charset="0"/>
                  </a:rPr>
                  <a:t>/</a:t>
                </a:r>
                <a14:m>
                  <m:oMath xmlns:m="http://schemas.openxmlformats.org/officeDocument/2006/math">
                    <m:r>
                      <a:rPr lang="nl-NL" sz="3200" b="0" i="1" u="sng">
                        <a:solidFill>
                          <a:schemeClr val="bg1">
                            <a:lumMod val="50000"/>
                          </a:schemeClr>
                        </a:solidFill>
                        <a:latin typeface="Cambria Math" panose="02040503050406030204" pitchFamily="18" charset="0"/>
                        <a:ea typeface="Cambria Math" panose="02040503050406030204" pitchFamily="18" charset="0"/>
                      </a:rPr>
                      <m:t> </m:t>
                    </m:r>
                  </m:oMath>
                </a14:m>
                <a:r>
                  <a:rPr lang="nl-NL" sz="3200" i="1" u="sng">
                    <a:solidFill>
                      <a:schemeClr val="bg1">
                        <a:lumMod val="50000"/>
                      </a:schemeClr>
                    </a:solidFill>
                    <a:latin typeface="Roboto" panose="020B0604020202020204" charset="0"/>
                    <a:ea typeface="Roboto" panose="020B0604020202020204" charset="0"/>
                  </a:rPr>
                  <a:t>K]</a:t>
                </a:r>
                <a:br>
                  <a:rPr lang="nl-NL" sz="3200" b="1" i="1" u="sng">
                    <a:solidFill>
                      <a:srgbClr val="B1D249"/>
                    </a:solidFill>
                    <a:latin typeface="Roboto" panose="020B0604020202020204" charset="0"/>
                    <a:ea typeface="Roboto" panose="020B0604020202020204" charset="0"/>
                  </a:rPr>
                </a:br>
                <a:r>
                  <a:rPr lang="nl-NL" sz="3200">
                    <a:solidFill>
                      <a:schemeClr val="tx1"/>
                    </a:solidFill>
                    <a:latin typeface="Roboto" panose="020B0604020202020204" charset="0"/>
                    <a:ea typeface="Roboto" panose="020B0604020202020204" charset="0"/>
                  </a:rPr>
                  <a:t> </a:t>
                </a:r>
                <a:br>
                  <a:rPr lang="nl-NL" sz="3200">
                    <a:solidFill>
                      <a:schemeClr val="tx1"/>
                    </a:solidFill>
                    <a:latin typeface="Roboto" panose="020B0604020202020204" charset="0"/>
                    <a:ea typeface="Roboto" panose="020B0604020202020204" charset="0"/>
                  </a:rPr>
                </a:br>
                <a:endParaRPr lang="nl-NL" sz="3200">
                  <a:solidFill>
                    <a:schemeClr val="tx1"/>
                  </a:solidFill>
                  <a:latin typeface="Roboto" panose="020B0604020202020204" charset="0"/>
                  <a:ea typeface="Roboto" panose="020B0604020202020204" charset="0"/>
                </a:endParaRPr>
              </a:p>
              <a:p>
                <a:pPr algn="ctr"/>
                <a:r>
                  <a:rPr lang="nl-NL" sz="3200" err="1">
                    <a:solidFill>
                      <a:schemeClr val="tx1"/>
                    </a:solidFill>
                    <a:latin typeface="Roboto" panose="020B0604020202020204" charset="0"/>
                    <a:ea typeface="Roboto" panose="020B0604020202020204" charset="0"/>
                  </a:rPr>
                  <a:t>where</a:t>
                </a:r>
                <a:endParaRPr lang="nl-NL" sz="3200">
                  <a:solidFill>
                    <a:schemeClr val="tx1"/>
                  </a:solidFill>
                  <a:latin typeface="Roboto" panose="020B0604020202020204" charset="0"/>
                  <a:ea typeface="Roboto" panose="020B0604020202020204" charset="0"/>
                </a:endParaRPr>
              </a:p>
              <a:p>
                <a:pPr algn="ctr"/>
                <a:r>
                  <a:rPr lang="el-GR" sz="3200">
                    <a:solidFill>
                      <a:schemeClr val="tx1"/>
                    </a:solidFill>
                    <a:latin typeface="Calibri" panose="020F0502020204030204" pitchFamily="34" charset="0"/>
                    <a:ea typeface="Roboto" panose="020B0604020202020204" charset="0"/>
                    <a:cs typeface="Calibri" panose="020F0502020204030204" pitchFamily="34" charset="0"/>
                  </a:rPr>
                  <a:t>Δ</a:t>
                </a:r>
                <a:r>
                  <a:rPr lang="nl-NL" sz="3200" err="1">
                    <a:solidFill>
                      <a:schemeClr val="tx1"/>
                    </a:solidFill>
                    <a:latin typeface="Roboto" panose="020B0604020202020204" charset="0"/>
                    <a:ea typeface="Roboto" panose="020B0604020202020204" charset="0"/>
                  </a:rPr>
                  <a:t>S</a:t>
                </a:r>
                <a:r>
                  <a:rPr lang="nl-NL" sz="3200" baseline="-25000" err="1">
                    <a:solidFill>
                      <a:schemeClr val="tx1"/>
                    </a:solidFill>
                    <a:latin typeface="Roboto" panose="020B0604020202020204" charset="0"/>
                    <a:ea typeface="Roboto" panose="020B0604020202020204" charset="0"/>
                  </a:rPr>
                  <a:t>eff;t</a:t>
                </a:r>
                <a:r>
                  <a:rPr lang="nl-NL" sz="3200">
                    <a:solidFill>
                      <a:schemeClr val="tx1"/>
                    </a:solidFill>
                    <a:latin typeface="Roboto" panose="020B0604020202020204" charset="0"/>
                    <a:ea typeface="Roboto" panose="020B0604020202020204" charset="0"/>
                  </a:rPr>
                  <a:t> = </a:t>
                </a:r>
                <a:r>
                  <a:rPr lang="el-GR" sz="3200">
                    <a:solidFill>
                      <a:schemeClr val="tx1"/>
                    </a:solidFill>
                    <a:latin typeface="Roboto" panose="020B0604020202020204" charset="0"/>
                    <a:ea typeface="Roboto" panose="020B0604020202020204" charset="0"/>
                  </a:rPr>
                  <a:t>Σ</a:t>
                </a:r>
                <a:r>
                  <a:rPr lang="nl-NL" sz="3200">
                    <a:solidFill>
                      <a:schemeClr val="tx1"/>
                    </a:solidFill>
                    <a:latin typeface="Roboto" panose="020B0604020202020204" charset="0"/>
                    <a:ea typeface="Roboto" panose="020B0604020202020204" charset="0"/>
                  </a:rPr>
                  <a:t>((</a:t>
                </a:r>
                <a:r>
                  <a:rPr lang="nl-NL" sz="3200" err="1">
                    <a:solidFill>
                      <a:schemeClr val="accent5"/>
                    </a:solidFill>
                    <a:latin typeface="Roboto" panose="020B0604020202020204" charset="0"/>
                    <a:ea typeface="Roboto" panose="020B0604020202020204" charset="0"/>
                  </a:rPr>
                  <a:t>T</a:t>
                </a:r>
                <a:r>
                  <a:rPr lang="nl-NL" sz="3200" baseline="-25000" err="1">
                    <a:solidFill>
                      <a:schemeClr val="accent5"/>
                    </a:solidFill>
                    <a:latin typeface="Roboto" panose="020B0604020202020204" charset="0"/>
                    <a:ea typeface="Roboto" panose="020B0604020202020204" charset="0"/>
                  </a:rPr>
                  <a:t>in;</a:t>
                </a:r>
                <a:r>
                  <a:rPr lang="nl-NL" sz="3200" baseline="-25000" err="1">
                    <a:solidFill>
                      <a:srgbClr val="F16682"/>
                    </a:solidFill>
                    <a:latin typeface="Roboto" panose="020B0604020202020204" charset="0"/>
                    <a:ea typeface="Roboto" panose="020B0604020202020204" charset="0"/>
                  </a:rPr>
                  <a:t>t</a:t>
                </a:r>
                <a:r>
                  <a:rPr lang="nl-NL" sz="3200" err="1">
                    <a:solidFill>
                      <a:srgbClr val="F16682"/>
                    </a:solidFill>
                    <a:latin typeface="Roboto" panose="020B0604020202020204" charset="0"/>
                    <a:ea typeface="Roboto" panose="020B0604020202020204" charset="0"/>
                  </a:rPr>
                  <a:t>-T</a:t>
                </a:r>
                <a:r>
                  <a:rPr lang="nl-NL" sz="3200" baseline="-25000" err="1">
                    <a:solidFill>
                      <a:srgbClr val="F16682"/>
                    </a:solidFill>
                    <a:latin typeface="Roboto" panose="020B0604020202020204" charset="0"/>
                    <a:ea typeface="Roboto" panose="020B0604020202020204" charset="0"/>
                  </a:rPr>
                  <a:t>out;eff;t</a:t>
                </a:r>
                <a:r>
                  <a:rPr lang="nl-NL" sz="3200">
                    <a:solidFill>
                      <a:schemeClr val="tx1"/>
                    </a:solidFill>
                    <a:latin typeface="Roboto" panose="020B0604020202020204" charset="0"/>
                    <a:ea typeface="Roboto" panose="020B0604020202020204" charset="0"/>
                  </a:rPr>
                  <a:t>) </a:t>
                </a:r>
                <a14:m>
                  <m:oMath xmlns:m="http://schemas.openxmlformats.org/officeDocument/2006/math">
                    <m:r>
                      <a:rPr lang="nl-NL" sz="3200" i="1" smtClean="0">
                        <a:solidFill>
                          <a:schemeClr val="tx1"/>
                        </a:solidFill>
                        <a:latin typeface="Cambria Math" panose="02040503050406030204" pitchFamily="18" charset="0"/>
                        <a:ea typeface="Cambria Math" panose="02040503050406030204" pitchFamily="18" charset="0"/>
                      </a:rPr>
                      <m:t>∙</m:t>
                    </m:r>
                  </m:oMath>
                </a14:m>
                <a:r>
                  <a:rPr lang="nl-NL" sz="3200">
                    <a:solidFill>
                      <a:schemeClr val="tx1"/>
                    </a:solidFill>
                    <a:latin typeface="Roboto" panose="020B0604020202020204" charset="0"/>
                    <a:ea typeface="Roboto" panose="020B0604020202020204" charset="0"/>
                  </a:rPr>
                  <a:t> </a:t>
                </a:r>
                <a:r>
                  <a:rPr lang="el-GR" sz="3200">
                    <a:solidFill>
                      <a:schemeClr val="tx1"/>
                    </a:solidFill>
                    <a:latin typeface="Calibri" panose="020F0502020204030204" pitchFamily="34" charset="0"/>
                    <a:ea typeface="Roboto" panose="020B0604020202020204" charset="0"/>
                    <a:cs typeface="Calibri" panose="020F0502020204030204" pitchFamily="34" charset="0"/>
                  </a:rPr>
                  <a:t>Δ</a:t>
                </a:r>
                <a:r>
                  <a:rPr lang="nl-NL" sz="3200">
                    <a:solidFill>
                      <a:schemeClr val="tx1"/>
                    </a:solidFill>
                    <a:latin typeface="Roboto" panose="020B0604020202020204" charset="0"/>
                    <a:ea typeface="Roboto" panose="020B0604020202020204" charset="0"/>
                  </a:rPr>
                  <a:t>t)</a:t>
                </a:r>
                <a:endParaRPr lang="en-US" sz="3200">
                  <a:solidFill>
                    <a:schemeClr val="tx1"/>
                  </a:solidFill>
                  <a:latin typeface="Roboto" panose="020B0604020202020204" charset="0"/>
                  <a:ea typeface="Roboto" panose="020B0604020202020204" charset="0"/>
                </a:endParaRPr>
              </a:p>
            </p:txBody>
          </p:sp>
        </mc:Choice>
        <mc:Fallback xmlns="">
          <p:sp>
            <p:nvSpPr>
              <p:cNvPr id="18" name="Callout: Bent Line 17">
                <a:extLst>
                  <a:ext uri="{FF2B5EF4-FFF2-40B4-BE49-F238E27FC236}">
                    <a16:creationId xmlns:a16="http://schemas.microsoft.com/office/drawing/2014/main" id="{24CA4AA5-E15D-4996-8784-8FF73F7051AE}"/>
                  </a:ext>
                </a:extLst>
              </p:cNvPr>
              <p:cNvSpPr>
                <a:spLocks noRot="1" noChangeAspect="1" noMove="1" noResize="1" noEditPoints="1" noAdjustHandles="1" noChangeArrowheads="1" noChangeShapeType="1" noTextEdit="1"/>
              </p:cNvSpPr>
              <p:nvPr/>
            </p:nvSpPr>
            <p:spPr>
              <a:xfrm flipH="1">
                <a:off x="628647" y="6490010"/>
                <a:ext cx="4993939" cy="4730184"/>
              </a:xfrm>
              <a:prstGeom prst="borderCallout2">
                <a:avLst>
                  <a:gd name="adj1" fmla="val 18750"/>
                  <a:gd name="adj2" fmla="val -8333"/>
                  <a:gd name="adj3" fmla="val 18750"/>
                  <a:gd name="adj4" fmla="val -16667"/>
                  <a:gd name="adj5" fmla="val 33979"/>
                  <a:gd name="adj6" fmla="val -34911"/>
                </a:avLst>
              </a:prstGeom>
              <a:blipFill>
                <a:blip r:embed="rId3"/>
                <a:stretch>
                  <a:fillRect l="-1626" b="-1542"/>
                </a:stretch>
              </a:blipFill>
              <a:ln>
                <a:solidFill>
                  <a:schemeClr val="tx1"/>
                </a:solidFill>
                <a:prstDash val="lgDash"/>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83A16D8C-5EEC-4388-AC3C-14B64D43BD58}"/>
              </a:ext>
            </a:extLst>
          </p:cNvPr>
          <p:cNvSpPr txBox="1"/>
          <p:nvPr/>
        </p:nvSpPr>
        <p:spPr>
          <a:xfrm>
            <a:off x="6432947" y="12635278"/>
            <a:ext cx="4608512" cy="646331"/>
          </a:xfrm>
          <a:prstGeom prst="rect">
            <a:avLst/>
          </a:prstGeom>
          <a:noFill/>
        </p:spPr>
        <p:txBody>
          <a:bodyPr wrap="square" rtlCol="0">
            <a:spAutoFit/>
          </a:bodyPr>
          <a:lstStyle/>
          <a:p>
            <a:pPr algn="ctr"/>
            <a:r>
              <a:rPr lang="nl-NL" sz="3600">
                <a:solidFill>
                  <a:schemeClr val="bg1">
                    <a:lumMod val="50000"/>
                  </a:schemeClr>
                </a:solidFill>
                <a:latin typeface="Roboto" panose="020B0604020202020204" charset="0"/>
                <a:ea typeface="Roboto" panose="020B0604020202020204" charset="0"/>
              </a:rPr>
              <a:t>heat los</a:t>
            </a:r>
            <a:endParaRPr lang="en-US" sz="3600">
              <a:solidFill>
                <a:schemeClr val="bg1">
                  <a:lumMod val="50000"/>
                </a:schemeClr>
              </a:solidFill>
              <a:latin typeface="Roboto" panose="020B0604020202020204" charset="0"/>
              <a:ea typeface="Roboto" panose="020B0604020202020204" charset="0"/>
            </a:endParaRPr>
          </a:p>
        </p:txBody>
      </p:sp>
      <p:sp>
        <p:nvSpPr>
          <p:cNvPr id="20" name="TextBox 19">
            <a:extLst>
              <a:ext uri="{FF2B5EF4-FFF2-40B4-BE49-F238E27FC236}">
                <a16:creationId xmlns:a16="http://schemas.microsoft.com/office/drawing/2014/main" id="{8AADB398-C2F0-4468-9FAA-5EC29222242B}"/>
              </a:ext>
            </a:extLst>
          </p:cNvPr>
          <p:cNvSpPr txBox="1"/>
          <p:nvPr/>
        </p:nvSpPr>
        <p:spPr>
          <a:xfrm>
            <a:off x="13345716" y="12634767"/>
            <a:ext cx="4608512" cy="646331"/>
          </a:xfrm>
          <a:prstGeom prst="rect">
            <a:avLst/>
          </a:prstGeom>
          <a:noFill/>
        </p:spPr>
        <p:txBody>
          <a:bodyPr wrap="square" rtlCol="0">
            <a:spAutoFit/>
          </a:bodyPr>
          <a:lstStyle/>
          <a:p>
            <a:pPr algn="ctr"/>
            <a:r>
              <a:rPr lang="nl-NL" sz="3600">
                <a:solidFill>
                  <a:schemeClr val="bg1">
                    <a:lumMod val="65000"/>
                  </a:schemeClr>
                </a:solidFill>
                <a:latin typeface="Roboto" panose="020B0604020202020204" charset="0"/>
                <a:ea typeface="Roboto" panose="020B0604020202020204" charset="0"/>
              </a:rPr>
              <a:t>heat </a:t>
            </a:r>
            <a:r>
              <a:rPr lang="nl-NL" sz="3600" err="1">
                <a:solidFill>
                  <a:schemeClr val="bg1">
                    <a:lumMod val="65000"/>
                  </a:schemeClr>
                </a:solidFill>
                <a:latin typeface="Roboto" panose="020B0604020202020204" charset="0"/>
                <a:ea typeface="Roboto" panose="020B0604020202020204" charset="0"/>
              </a:rPr>
              <a:t>gain</a:t>
            </a:r>
            <a:endParaRPr lang="en-US" sz="3600">
              <a:solidFill>
                <a:schemeClr val="bg1">
                  <a:lumMod val="65000"/>
                </a:schemeClr>
              </a:solidFill>
              <a:latin typeface="Roboto" panose="020B0604020202020204" charset="0"/>
              <a:ea typeface="Roboto" panose="020B0604020202020204" charset="0"/>
            </a:endParaRPr>
          </a:p>
        </p:txBody>
      </p:sp>
      <mc:AlternateContent xmlns:mc="http://schemas.openxmlformats.org/markup-compatibility/2006" xmlns:a14="http://schemas.microsoft.com/office/drawing/2010/main">
        <mc:Choice Requires="a14">
          <p:sp>
            <p:nvSpPr>
              <p:cNvPr id="21" name="Callout: Bent Line 20">
                <a:extLst>
                  <a:ext uri="{FF2B5EF4-FFF2-40B4-BE49-F238E27FC236}">
                    <a16:creationId xmlns:a16="http://schemas.microsoft.com/office/drawing/2014/main" id="{85660AE3-5BF4-4EE6-A2E0-EB4FBB3F2CF1}"/>
                  </a:ext>
                </a:extLst>
              </p:cNvPr>
              <p:cNvSpPr/>
              <p:nvPr/>
            </p:nvSpPr>
            <p:spPr>
              <a:xfrm>
                <a:off x="18916997" y="6490009"/>
                <a:ext cx="4608510" cy="5003295"/>
              </a:xfrm>
              <a:prstGeom prst="borderCallout2">
                <a:avLst>
                  <a:gd name="adj1" fmla="val 67955"/>
                  <a:gd name="adj2" fmla="val -6149"/>
                  <a:gd name="adj3" fmla="val 67954"/>
                  <a:gd name="adj4" fmla="val -17031"/>
                  <a:gd name="adj5" fmla="val 81787"/>
                  <a:gd name="adj6" fmla="val -41042"/>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a:solidFill>
                      <a:schemeClr val="tx1"/>
                    </a:solidFill>
                    <a:latin typeface="Roboto" panose="020B0604020202020204" charset="0"/>
                    <a:ea typeface="Roboto" panose="020B0604020202020204" charset="0"/>
                  </a:rPr>
                  <a:t>Σ</a:t>
                </a:r>
                <a:r>
                  <a:rPr lang="nl-NL" sz="3600">
                    <a:solidFill>
                      <a:schemeClr val="tx1"/>
                    </a:solidFill>
                    <a:latin typeface="Roboto" panose="020B0604020202020204" charset="0"/>
                    <a:ea typeface="Roboto" panose="020B0604020202020204" charset="0"/>
                  </a:rPr>
                  <a:t>(</a:t>
                </a:r>
                <a14:m>
                  <m:oMath xmlns:m="http://schemas.openxmlformats.org/officeDocument/2006/math">
                    <m:r>
                      <m:rPr>
                        <m:nor/>
                      </m:rPr>
                      <a:rPr lang="nl-NL" sz="3600" dirty="0">
                        <a:solidFill>
                          <a:schemeClr val="accent5"/>
                        </a:solidFill>
                        <a:latin typeface="Roboto" panose="020B0604020202020204" charset="0"/>
                        <a:ea typeface="Roboto" panose="020B0604020202020204" charset="0"/>
                      </a:rPr>
                      <m:t>I</m:t>
                    </m:r>
                    <m:r>
                      <m:rPr>
                        <m:nor/>
                      </m:rPr>
                      <a:rPr lang="nl-NL" sz="3600" baseline="-25000" dirty="0">
                        <a:solidFill>
                          <a:schemeClr val="accent5"/>
                        </a:solidFill>
                        <a:latin typeface="Roboto" panose="020B0604020202020204" charset="0"/>
                        <a:ea typeface="Roboto" panose="020B0604020202020204" charset="0"/>
                      </a:rPr>
                      <m:t>t</m:t>
                    </m:r>
                    <m:r>
                      <a:rPr lang="nl-NL" sz="3600" i="1">
                        <a:solidFill>
                          <a:schemeClr val="tx1"/>
                        </a:solidFill>
                        <a:latin typeface="Cambria Math" panose="02040503050406030204" pitchFamily="18" charset="0"/>
                        <a:ea typeface="Cambria Math" panose="02040503050406030204" pitchFamily="18" charset="0"/>
                      </a:rPr>
                      <m:t>∙</m:t>
                    </m:r>
                  </m:oMath>
                </a14:m>
                <a:r>
                  <a:rPr lang="nl-NL" sz="3600">
                    <a:solidFill>
                      <a:schemeClr val="tx1"/>
                    </a:solidFill>
                    <a:latin typeface="Roboto" panose="020B0604020202020204" charset="0"/>
                    <a:ea typeface="Roboto" panose="020B0604020202020204" charset="0"/>
                  </a:rPr>
                  <a:t> </a:t>
                </a:r>
                <a:r>
                  <a:rPr lang="el-GR" sz="3600">
                    <a:solidFill>
                      <a:schemeClr val="tx1"/>
                    </a:solidFill>
                    <a:latin typeface="Calibri" panose="020F0502020204030204" pitchFamily="34" charset="0"/>
                    <a:ea typeface="Roboto" panose="020B0604020202020204" charset="0"/>
                    <a:cs typeface="Calibri" panose="020F0502020204030204" pitchFamily="34" charset="0"/>
                  </a:rPr>
                  <a:t>Δ</a:t>
                </a:r>
                <a:r>
                  <a:rPr lang="nl-NL" sz="3600">
                    <a:solidFill>
                      <a:schemeClr val="tx1"/>
                    </a:solidFill>
                    <a:latin typeface="Roboto" panose="020B0604020202020204" charset="0"/>
                    <a:ea typeface="Roboto" panose="020B0604020202020204" charset="0"/>
                  </a:rPr>
                  <a:t>t)</a:t>
                </a:r>
                <a:r>
                  <a:rPr lang="en-US" sz="3600">
                    <a:solidFill>
                      <a:schemeClr val="tx1"/>
                    </a:solidFill>
                    <a:latin typeface="Roboto" panose="020B0604020202020204" charset="0"/>
                    <a:ea typeface="Roboto" panose="020B0604020202020204" charset="0"/>
                  </a:rPr>
                  <a:t> </a:t>
                </a:r>
                <a:r>
                  <a:rPr lang="en-US" sz="3600">
                    <a:solidFill>
                      <a:schemeClr val="bg1">
                        <a:lumMod val="50000"/>
                      </a:schemeClr>
                    </a:solidFill>
                    <a:latin typeface="Roboto" panose="020B0604020202020204" charset="0"/>
                    <a:ea typeface="Roboto" panose="020B0604020202020204" charset="0"/>
                  </a:rPr>
                  <a:t>[J/m</a:t>
                </a:r>
                <a:r>
                  <a:rPr lang="en-US" sz="3600" baseline="30000">
                    <a:solidFill>
                      <a:schemeClr val="bg1">
                        <a:lumMod val="50000"/>
                      </a:schemeClr>
                    </a:solidFill>
                    <a:latin typeface="Roboto" panose="020B0604020202020204" charset="0"/>
                    <a:ea typeface="Roboto" panose="020B0604020202020204" charset="0"/>
                  </a:rPr>
                  <a:t>2</a:t>
                </a:r>
                <a:r>
                  <a:rPr lang="en-US" sz="3600">
                    <a:solidFill>
                      <a:schemeClr val="bg1">
                        <a:lumMod val="50000"/>
                      </a:schemeClr>
                    </a:solidFill>
                    <a:latin typeface="Roboto" panose="020B0604020202020204" charset="0"/>
                    <a:ea typeface="Roboto" panose="020B0604020202020204" charset="0"/>
                  </a:rPr>
                  <a:t>]</a:t>
                </a:r>
                <a:br>
                  <a:rPr lang="en-US" sz="3600">
                    <a:solidFill>
                      <a:schemeClr val="tx1"/>
                    </a:solidFill>
                    <a:latin typeface="Roboto" panose="020B0604020202020204" charset="0"/>
                    <a:ea typeface="Roboto" panose="020B0604020202020204" charset="0"/>
                  </a:rPr>
                </a:br>
                <a14:m>
                  <m:oMathPara xmlns:m="http://schemas.openxmlformats.org/officeDocument/2006/math">
                    <m:oMathParaPr>
                      <m:jc m:val="centerGroup"/>
                    </m:oMathParaPr>
                    <m:oMath xmlns:m="http://schemas.openxmlformats.org/officeDocument/2006/math">
                      <m:r>
                        <a:rPr lang="nl-NL" sz="3600" i="1">
                          <a:solidFill>
                            <a:schemeClr val="tx1"/>
                          </a:solidFill>
                          <a:latin typeface="Cambria Math" panose="02040503050406030204" pitchFamily="18" charset="0"/>
                          <a:ea typeface="Cambria Math" panose="02040503050406030204" pitchFamily="18" charset="0"/>
                        </a:rPr>
                        <m:t>×</m:t>
                      </m:r>
                    </m:oMath>
                  </m:oMathPara>
                </a14:m>
                <a:br>
                  <a:rPr lang="en-US" sz="3600">
                    <a:solidFill>
                      <a:schemeClr val="tx1"/>
                    </a:solidFill>
                    <a:latin typeface="Roboto" panose="020B0604020202020204" charset="0"/>
                    <a:ea typeface="Roboto" panose="020B0604020202020204" charset="0"/>
                  </a:rPr>
                </a:br>
                <a:r>
                  <a:rPr lang="nl-NL" sz="3600" i="1" err="1">
                    <a:solidFill>
                      <a:srgbClr val="B1D249"/>
                    </a:solidFill>
                    <a:latin typeface="Roboto" panose="020B0604020202020204" charset="0"/>
                    <a:ea typeface="Roboto" panose="020B0604020202020204" charset="0"/>
                  </a:rPr>
                  <a:t>A</a:t>
                </a:r>
                <a:r>
                  <a:rPr lang="nl-NL" sz="3600" i="1" baseline="-25000" err="1">
                    <a:solidFill>
                      <a:srgbClr val="B1D249"/>
                    </a:solidFill>
                    <a:latin typeface="Roboto" panose="020B0604020202020204" charset="0"/>
                    <a:ea typeface="Roboto" panose="020B0604020202020204" charset="0"/>
                  </a:rPr>
                  <a:t>eff</a:t>
                </a:r>
                <a:r>
                  <a:rPr lang="nl-NL" sz="3600" i="1" baseline="-25000">
                    <a:solidFill>
                      <a:srgbClr val="B1D249"/>
                    </a:solidFill>
                    <a:latin typeface="Roboto" panose="020B0604020202020204" charset="0"/>
                    <a:ea typeface="Roboto" panose="020B0604020202020204" charset="0"/>
                  </a:rPr>
                  <a:t> </a:t>
                </a:r>
                <a:r>
                  <a:rPr lang="nl-NL" sz="3600" i="1">
                    <a:solidFill>
                      <a:schemeClr val="bg1">
                        <a:lumMod val="50000"/>
                      </a:schemeClr>
                    </a:solidFill>
                    <a:latin typeface="Roboto" panose="020B0604020202020204" charset="0"/>
                    <a:ea typeface="Roboto" panose="020B0604020202020204" charset="0"/>
                  </a:rPr>
                  <a:t>[m</a:t>
                </a:r>
                <a:r>
                  <a:rPr lang="nl-NL" sz="3600" i="1" baseline="30000">
                    <a:solidFill>
                      <a:schemeClr val="bg1">
                        <a:lumMod val="50000"/>
                      </a:schemeClr>
                    </a:solidFill>
                    <a:latin typeface="Roboto" panose="020B0604020202020204" charset="0"/>
                    <a:ea typeface="Roboto" panose="020B0604020202020204" charset="0"/>
                  </a:rPr>
                  <a:t>2</a:t>
                </a:r>
                <a:r>
                  <a:rPr lang="nl-NL" sz="3600" i="1">
                    <a:solidFill>
                      <a:schemeClr val="bg1">
                        <a:lumMod val="50000"/>
                      </a:schemeClr>
                    </a:solidFill>
                    <a:latin typeface="Roboto" panose="020B0604020202020204" charset="0"/>
                    <a:ea typeface="Roboto" panose="020B0604020202020204" charset="0"/>
                  </a:rPr>
                  <a:t>]</a:t>
                </a:r>
                <a:br>
                  <a:rPr lang="nl-NL" sz="3600">
                    <a:solidFill>
                      <a:srgbClr val="B1D249"/>
                    </a:solidFill>
                    <a:latin typeface="Roboto" panose="020B0604020202020204" charset="0"/>
                    <a:ea typeface="Roboto" panose="020B0604020202020204" charset="0"/>
                  </a:rPr>
                </a:br>
                <a:br>
                  <a:rPr lang="nl-NL" sz="3600">
                    <a:solidFill>
                      <a:schemeClr val="tx1"/>
                    </a:solidFill>
                    <a:latin typeface="Roboto" panose="020B0604020202020204" charset="0"/>
                    <a:ea typeface="Roboto" panose="020B0604020202020204" charset="0"/>
                  </a:rPr>
                </a:br>
                <a:r>
                  <a:rPr lang="nl-NL" sz="3600" err="1">
                    <a:solidFill>
                      <a:schemeClr val="tx1"/>
                    </a:solidFill>
                    <a:latin typeface="Roboto" panose="020B0604020202020204" charset="0"/>
                    <a:ea typeface="Roboto" panose="020B0604020202020204" charset="0"/>
                  </a:rPr>
                  <a:t>where</a:t>
                </a:r>
                <a:r>
                  <a:rPr lang="nl-NL" sz="3600">
                    <a:solidFill>
                      <a:schemeClr val="tx1"/>
                    </a:solidFill>
                    <a:latin typeface="Roboto" panose="020B0604020202020204" charset="0"/>
                    <a:ea typeface="Roboto" panose="020B0604020202020204" charset="0"/>
                  </a:rPr>
                  <a:t> </a:t>
                </a:r>
                <a:br>
                  <a:rPr lang="nl-NL" sz="3600">
                    <a:solidFill>
                      <a:schemeClr val="tx1"/>
                    </a:solidFill>
                    <a:latin typeface="Roboto" panose="020B0604020202020204" charset="0"/>
                    <a:ea typeface="Roboto" panose="020B0604020202020204" charset="0"/>
                  </a:rPr>
                </a:br>
                <a:r>
                  <a:rPr lang="nl-NL" sz="3600">
                    <a:solidFill>
                      <a:schemeClr val="accent5"/>
                    </a:solidFill>
                    <a:latin typeface="Roboto" panose="020B0604020202020204" charset="0"/>
                    <a:ea typeface="Roboto" panose="020B0604020202020204" charset="0"/>
                  </a:rPr>
                  <a:t>I</a:t>
                </a:r>
                <a:r>
                  <a:rPr lang="nl-NL" sz="3600" baseline="-25000">
                    <a:solidFill>
                      <a:schemeClr val="accent5"/>
                    </a:solidFill>
                    <a:latin typeface="Roboto" panose="020B0604020202020204" charset="0"/>
                    <a:ea typeface="Roboto" panose="020B0604020202020204" charset="0"/>
                  </a:rPr>
                  <a:t>t</a:t>
                </a:r>
                <a:r>
                  <a:rPr lang="nl-NL">
                    <a:solidFill>
                      <a:schemeClr val="accent5"/>
                    </a:solidFill>
                  </a:rPr>
                  <a:t> </a:t>
                </a:r>
                <a:r>
                  <a:rPr lang="nl-NL" sz="3600">
                    <a:solidFill>
                      <a:schemeClr val="accent5"/>
                    </a:solidFill>
                    <a:latin typeface="Roboto" panose="020B0604020202020204" charset="0"/>
                    <a:ea typeface="Roboto" panose="020B0604020202020204" charset="0"/>
                  </a:rPr>
                  <a:t>= </a:t>
                </a:r>
                <a:r>
                  <a:rPr lang="nl-NL" sz="3600" err="1">
                    <a:solidFill>
                      <a:schemeClr val="accent5"/>
                    </a:solidFill>
                    <a:latin typeface="Roboto" panose="020B0604020202020204" charset="0"/>
                    <a:ea typeface="Roboto" panose="020B0604020202020204" charset="0"/>
                  </a:rPr>
                  <a:t>average</a:t>
                </a:r>
                <a:r>
                  <a:rPr lang="nl-NL" sz="3600">
                    <a:solidFill>
                      <a:schemeClr val="accent5"/>
                    </a:solidFill>
                    <a:latin typeface="Roboto" panose="020B0604020202020204" charset="0"/>
                    <a:ea typeface="Roboto" panose="020B0604020202020204" charset="0"/>
                  </a:rPr>
                  <a:t> </a:t>
                </a:r>
                <a:r>
                  <a:rPr lang="nl-NL" sz="3600" err="1">
                    <a:solidFill>
                      <a:schemeClr val="accent5"/>
                    </a:solidFill>
                    <a:latin typeface="Roboto" panose="020B0604020202020204" charset="0"/>
                    <a:ea typeface="Roboto" panose="020B0604020202020204" charset="0"/>
                  </a:rPr>
                  <a:t>global</a:t>
                </a:r>
                <a:r>
                  <a:rPr lang="nl-NL" sz="3600">
                    <a:solidFill>
                      <a:schemeClr val="accent5"/>
                    </a:solidFill>
                    <a:latin typeface="Roboto" panose="020B0604020202020204" charset="0"/>
                    <a:ea typeface="Roboto" panose="020B0604020202020204" charset="0"/>
                  </a:rPr>
                  <a:t> </a:t>
                </a:r>
                <a:r>
                  <a:rPr lang="nl-NL" sz="3600" err="1">
                    <a:solidFill>
                      <a:schemeClr val="accent5"/>
                    </a:solidFill>
                    <a:latin typeface="Roboto" panose="020B0604020202020204" charset="0"/>
                    <a:ea typeface="Roboto" panose="020B0604020202020204" charset="0"/>
                  </a:rPr>
                  <a:t>horizontal</a:t>
                </a:r>
                <a:r>
                  <a:rPr lang="nl-NL" sz="3600">
                    <a:solidFill>
                      <a:schemeClr val="accent5"/>
                    </a:solidFill>
                    <a:latin typeface="Roboto" panose="020B0604020202020204" charset="0"/>
                    <a:ea typeface="Roboto" panose="020B0604020202020204" charset="0"/>
                  </a:rPr>
                  <a:t> </a:t>
                </a:r>
                <a:r>
                  <a:rPr lang="nl-NL" sz="3600" err="1">
                    <a:solidFill>
                      <a:schemeClr val="accent5"/>
                    </a:solidFill>
                    <a:latin typeface="Roboto" panose="020B0604020202020204" charset="0"/>
                    <a:ea typeface="Roboto" panose="020B0604020202020204" charset="0"/>
                  </a:rPr>
                  <a:t>irradiance</a:t>
                </a:r>
                <a:r>
                  <a:rPr lang="nl-NL" sz="3600">
                    <a:solidFill>
                      <a:schemeClr val="accent5"/>
                    </a:solidFill>
                    <a:latin typeface="Roboto" panose="020B0604020202020204" charset="0"/>
                    <a:ea typeface="Roboto" panose="020B0604020202020204" charset="0"/>
                  </a:rPr>
                  <a:t> </a:t>
                </a:r>
                <a:br>
                  <a:rPr lang="nl-NL" sz="3600">
                    <a:solidFill>
                      <a:schemeClr val="accent5"/>
                    </a:solidFill>
                    <a:latin typeface="Roboto" panose="020B0604020202020204" charset="0"/>
                    <a:ea typeface="Roboto" panose="020B0604020202020204" charset="0"/>
                  </a:rPr>
                </a:br>
                <a:r>
                  <a:rPr lang="en-US" sz="3600">
                    <a:solidFill>
                      <a:schemeClr val="accent5"/>
                    </a:solidFill>
                    <a:latin typeface="Roboto" panose="020B0604020202020204" charset="0"/>
                    <a:ea typeface="Roboto" panose="020B0604020202020204" charset="0"/>
                  </a:rPr>
                  <a:t>from time t to </a:t>
                </a:r>
                <a:r>
                  <a:rPr lang="el-GR" sz="3600">
                    <a:solidFill>
                      <a:schemeClr val="accent5"/>
                    </a:solidFill>
                    <a:latin typeface="Calibri" panose="020F0502020204030204" pitchFamily="34" charset="0"/>
                    <a:ea typeface="Roboto" panose="020B0604020202020204" charset="0"/>
                    <a:cs typeface="Calibri" panose="020F0502020204030204" pitchFamily="34" charset="0"/>
                  </a:rPr>
                  <a:t>Δ</a:t>
                </a:r>
                <a:r>
                  <a:rPr lang="nl-NL" sz="3600">
                    <a:solidFill>
                      <a:schemeClr val="accent5"/>
                    </a:solidFill>
                    <a:latin typeface="Roboto" panose="020B0604020202020204" charset="0"/>
                    <a:ea typeface="Roboto" panose="020B0604020202020204" charset="0"/>
                  </a:rPr>
                  <a:t>t</a:t>
                </a:r>
                <a:r>
                  <a:rPr lang="en-US" sz="3600">
                    <a:solidFill>
                      <a:schemeClr val="accent5"/>
                    </a:solidFill>
                    <a:latin typeface="Roboto" panose="020B0604020202020204" charset="0"/>
                    <a:ea typeface="Roboto" panose="020B0604020202020204" charset="0"/>
                  </a:rPr>
                  <a:t> </a:t>
                </a:r>
                <a:r>
                  <a:rPr lang="en-US" sz="3600">
                    <a:solidFill>
                      <a:schemeClr val="bg1">
                        <a:lumMod val="50000"/>
                      </a:schemeClr>
                    </a:solidFill>
                    <a:latin typeface="Roboto" panose="020B0604020202020204" charset="0"/>
                    <a:ea typeface="Roboto" panose="020B0604020202020204" charset="0"/>
                  </a:rPr>
                  <a:t>[W/m</a:t>
                </a:r>
                <a:r>
                  <a:rPr lang="en-US" sz="3600" baseline="30000">
                    <a:solidFill>
                      <a:schemeClr val="bg1">
                        <a:lumMod val="50000"/>
                      </a:schemeClr>
                    </a:solidFill>
                    <a:latin typeface="Roboto" panose="020B0604020202020204" charset="0"/>
                    <a:ea typeface="Roboto" panose="020B0604020202020204" charset="0"/>
                  </a:rPr>
                  <a:t>2</a:t>
                </a:r>
                <a:r>
                  <a:rPr lang="en-US" sz="3600">
                    <a:solidFill>
                      <a:schemeClr val="bg1">
                        <a:lumMod val="50000"/>
                      </a:schemeClr>
                    </a:solidFill>
                    <a:latin typeface="Roboto" panose="020B0604020202020204" charset="0"/>
                    <a:ea typeface="Roboto" panose="020B0604020202020204" charset="0"/>
                  </a:rPr>
                  <a:t>]</a:t>
                </a:r>
              </a:p>
            </p:txBody>
          </p:sp>
        </mc:Choice>
        <mc:Fallback xmlns="">
          <p:sp>
            <p:nvSpPr>
              <p:cNvPr id="21" name="Callout: Bent Line 20">
                <a:extLst>
                  <a:ext uri="{FF2B5EF4-FFF2-40B4-BE49-F238E27FC236}">
                    <a16:creationId xmlns:a16="http://schemas.microsoft.com/office/drawing/2014/main" id="{85660AE3-5BF4-4EE6-A2E0-EB4FBB3F2CF1}"/>
                  </a:ext>
                </a:extLst>
              </p:cNvPr>
              <p:cNvSpPr>
                <a:spLocks noRot="1" noChangeAspect="1" noMove="1" noResize="1" noEditPoints="1" noAdjustHandles="1" noChangeArrowheads="1" noChangeShapeType="1" noTextEdit="1"/>
              </p:cNvSpPr>
              <p:nvPr/>
            </p:nvSpPr>
            <p:spPr>
              <a:xfrm>
                <a:off x="18916997" y="6490009"/>
                <a:ext cx="4608510" cy="5003295"/>
              </a:xfrm>
              <a:prstGeom prst="borderCallout2">
                <a:avLst>
                  <a:gd name="adj1" fmla="val 67955"/>
                  <a:gd name="adj2" fmla="val -6149"/>
                  <a:gd name="adj3" fmla="val 67954"/>
                  <a:gd name="adj4" fmla="val -17031"/>
                  <a:gd name="adj5" fmla="val 81787"/>
                  <a:gd name="adj6" fmla="val -41042"/>
                </a:avLst>
              </a:prstGeom>
              <a:blipFill>
                <a:blip r:embed="rId4"/>
                <a:stretch>
                  <a:fillRect t="-2190" r="-1685" b="-4866"/>
                </a:stretch>
              </a:blipFill>
              <a:ln>
                <a:solidFill>
                  <a:schemeClr val="tx1"/>
                </a:solidFill>
                <a:prstDash val="lg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llout: Bent Line 21">
                <a:extLst>
                  <a:ext uri="{FF2B5EF4-FFF2-40B4-BE49-F238E27FC236}">
                    <a16:creationId xmlns:a16="http://schemas.microsoft.com/office/drawing/2014/main" id="{05D8A2BF-F4C0-4F8C-94D6-7BF4FF111B4E}"/>
                  </a:ext>
                </a:extLst>
              </p:cNvPr>
              <p:cNvSpPr/>
              <p:nvPr/>
            </p:nvSpPr>
            <p:spPr>
              <a:xfrm>
                <a:off x="18916996" y="346857"/>
                <a:ext cx="4608511" cy="5788800"/>
              </a:xfrm>
              <a:prstGeom prst="borderCallout2">
                <a:avLst>
                  <a:gd name="adj1" fmla="val 90486"/>
                  <a:gd name="adj2" fmla="val -6763"/>
                  <a:gd name="adj3" fmla="val 90237"/>
                  <a:gd name="adj4" fmla="val -19022"/>
                  <a:gd name="adj5" fmla="val 103978"/>
                  <a:gd name="adj6" fmla="val -35333"/>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a:solidFill>
                      <a:schemeClr val="accent5"/>
                    </a:solidFill>
                    <a:latin typeface="Roboto" panose="020B0604020202020204" charset="0"/>
                    <a:ea typeface="Roboto" panose="020B0604020202020204" charset="0"/>
                  </a:rPr>
                  <a:t>Gas </a:t>
                </a:r>
                <a:r>
                  <a:rPr lang="nl-NL" sz="3600" err="1">
                    <a:solidFill>
                      <a:schemeClr val="accent5"/>
                    </a:solidFill>
                    <a:latin typeface="Roboto" panose="020B0604020202020204" charset="0"/>
                    <a:ea typeface="Roboto" panose="020B0604020202020204" charset="0"/>
                  </a:rPr>
                  <a:t>for</a:t>
                </a:r>
                <a:r>
                  <a:rPr lang="nl-NL" sz="3600">
                    <a:solidFill>
                      <a:schemeClr val="accent5"/>
                    </a:solidFill>
                    <a:latin typeface="Roboto" panose="020B0604020202020204" charset="0"/>
                    <a:ea typeface="Roboto" panose="020B0604020202020204" charset="0"/>
                  </a:rPr>
                  <a:t> </a:t>
                </a:r>
                <a:r>
                  <a:rPr lang="nl-NL" sz="3600" err="1">
                    <a:solidFill>
                      <a:schemeClr val="accent5"/>
                    </a:solidFill>
                    <a:latin typeface="Roboto" panose="020B0604020202020204" charset="0"/>
                    <a:ea typeface="Roboto" panose="020B0604020202020204" charset="0"/>
                  </a:rPr>
                  <a:t>heating</a:t>
                </a:r>
                <a:br>
                  <a:rPr lang="nl-NL" sz="3600">
                    <a:solidFill>
                      <a:schemeClr val="accent5"/>
                    </a:solidFill>
                    <a:latin typeface="Roboto" panose="020B0604020202020204" charset="0"/>
                    <a:ea typeface="Roboto" panose="020B0604020202020204" charset="0"/>
                  </a:rPr>
                </a:br>
                <a:r>
                  <a:rPr lang="nl-NL" sz="3600">
                    <a:solidFill>
                      <a:schemeClr val="accent5"/>
                    </a:solidFill>
                    <a:latin typeface="Roboto" panose="020B0604020202020204" charset="0"/>
                    <a:ea typeface="Roboto" panose="020B0604020202020204" charset="0"/>
                  </a:rPr>
                  <a:t> </a:t>
                </a:r>
                <a:r>
                  <a:rPr lang="el-GR" sz="3600">
                    <a:solidFill>
                      <a:schemeClr val="accent5"/>
                    </a:solidFill>
                    <a:latin typeface="Calibri" panose="020F0502020204030204" pitchFamily="34" charset="0"/>
                    <a:ea typeface="Roboto" panose="020B0604020202020204" charset="0"/>
                    <a:cs typeface="Calibri" panose="020F0502020204030204" pitchFamily="34" charset="0"/>
                  </a:rPr>
                  <a:t>Δ</a:t>
                </a:r>
                <a:r>
                  <a:rPr lang="nl-NL" sz="3600">
                    <a:solidFill>
                      <a:schemeClr val="accent5"/>
                    </a:solidFill>
                    <a:latin typeface="Roboto" panose="020B0604020202020204" charset="0"/>
                    <a:ea typeface="Roboto" panose="020B0604020202020204" charset="0"/>
                  </a:rPr>
                  <a:t>G</a:t>
                </a:r>
                <a:r>
                  <a:rPr lang="nl-NL" sz="3600" baseline="-25000">
                    <a:solidFill>
                      <a:schemeClr val="accent5"/>
                    </a:solidFill>
                    <a:latin typeface="Roboto" panose="020B0604020202020204" charset="0"/>
                    <a:ea typeface="Roboto" panose="020B0604020202020204" charset="0"/>
                  </a:rPr>
                  <a:t>CH</a:t>
                </a:r>
                <a:r>
                  <a:rPr lang="nl-NL" sz="3600">
                    <a:solidFill>
                      <a:schemeClr val="tx1"/>
                    </a:solidFill>
                    <a:latin typeface="Roboto" panose="020B0604020202020204" charset="0"/>
                    <a:ea typeface="Roboto" panose="020B0604020202020204" charset="0"/>
                  </a:rPr>
                  <a:t> </a:t>
                </a:r>
                <a:r>
                  <a:rPr lang="nl-NL" sz="3600">
                    <a:solidFill>
                      <a:schemeClr val="bg1">
                        <a:lumMod val="50000"/>
                      </a:schemeClr>
                    </a:solidFill>
                    <a:latin typeface="Roboto" panose="020B0604020202020204" charset="0"/>
                    <a:ea typeface="Roboto" panose="020B0604020202020204" charset="0"/>
                  </a:rPr>
                  <a:t>[N</a:t>
                </a:r>
                <a:r>
                  <a:rPr lang="nl-NL" sz="3600">
                    <a:solidFill>
                      <a:schemeClr val="bg1">
                        <a:lumMod val="50000"/>
                      </a:schemeClr>
                    </a:solidFill>
                  </a:rPr>
                  <a:t>m</a:t>
                </a:r>
                <a:r>
                  <a:rPr lang="nl-NL" sz="3600" baseline="30000">
                    <a:solidFill>
                      <a:schemeClr val="bg1">
                        <a:lumMod val="50000"/>
                      </a:schemeClr>
                    </a:solidFill>
                  </a:rPr>
                  <a:t>3</a:t>
                </a:r>
                <a:r>
                  <a:rPr lang="nl-NL" sz="3600">
                    <a:solidFill>
                      <a:schemeClr val="bg1">
                        <a:lumMod val="50000"/>
                      </a:schemeClr>
                    </a:solidFill>
                    <a:latin typeface="Roboto" panose="020B0604020202020204" charset="0"/>
                    <a:ea typeface="Roboto" panose="020B0604020202020204" charset="0"/>
                  </a:rPr>
                  <a:t>]</a:t>
                </a:r>
                <a:br>
                  <a:rPr lang="nl-NL" sz="3600">
                    <a:solidFill>
                      <a:schemeClr val="tx1"/>
                    </a:solidFill>
                    <a:latin typeface="Roboto" panose="020B0604020202020204" charset="0"/>
                    <a:ea typeface="Roboto" panose="020B0604020202020204" charset="0"/>
                  </a:rPr>
                </a:br>
                <a14:m>
                  <m:oMathPara xmlns:m="http://schemas.openxmlformats.org/officeDocument/2006/math">
                    <m:oMathParaPr>
                      <m:jc m:val="centerGroup"/>
                    </m:oMathParaPr>
                    <m:oMath xmlns:m="http://schemas.openxmlformats.org/officeDocument/2006/math">
                      <m:r>
                        <a:rPr lang="nl-NL" sz="3600" i="1">
                          <a:solidFill>
                            <a:schemeClr val="tx1"/>
                          </a:solidFill>
                          <a:latin typeface="Cambria Math" panose="02040503050406030204" pitchFamily="18" charset="0"/>
                          <a:ea typeface="Cambria Math" panose="02040503050406030204" pitchFamily="18" charset="0"/>
                        </a:rPr>
                        <m:t>×</m:t>
                      </m:r>
                    </m:oMath>
                  </m:oMathPara>
                </a14:m>
                <a:br>
                  <a:rPr lang="nl-NL" sz="3600">
                    <a:solidFill>
                      <a:schemeClr val="tx1"/>
                    </a:solidFill>
                    <a:latin typeface="Roboto" panose="020B0604020202020204" charset="0"/>
                    <a:ea typeface="Cambria Math" panose="02040503050406030204" pitchFamily="18" charset="0"/>
                  </a:rPr>
                </a:br>
                <a:r>
                  <a:rPr lang="nl-NL" sz="3600">
                    <a:solidFill>
                      <a:srgbClr val="1EBCC5"/>
                    </a:solidFill>
                    <a:latin typeface="Roboto" panose="020B0604020202020204" charset="0"/>
                    <a:ea typeface="Cambria Math" panose="02040503050406030204" pitchFamily="18" charset="0"/>
                  </a:rPr>
                  <a:t>superior </a:t>
                </a:r>
                <a:r>
                  <a:rPr lang="nl-NL" sz="3600" err="1">
                    <a:solidFill>
                      <a:srgbClr val="1EBCC5"/>
                    </a:solidFill>
                    <a:latin typeface="Roboto" panose="020B0604020202020204" charset="0"/>
                    <a:ea typeface="Cambria Math" panose="02040503050406030204" pitchFamily="18" charset="0"/>
                  </a:rPr>
                  <a:t>calorific</a:t>
                </a:r>
                <a:r>
                  <a:rPr lang="nl-NL" sz="3600">
                    <a:solidFill>
                      <a:srgbClr val="1EBCC5"/>
                    </a:solidFill>
                    <a:latin typeface="Roboto" panose="020B0604020202020204" charset="0"/>
                    <a:ea typeface="Roboto" panose="020B0604020202020204" charset="0"/>
                  </a:rPr>
                  <a:t> </a:t>
                </a:r>
                <a:r>
                  <a:rPr lang="nl-NL" sz="3600" err="1">
                    <a:solidFill>
                      <a:srgbClr val="1EBCC5"/>
                    </a:solidFill>
                    <a:latin typeface="Roboto" panose="020B0604020202020204" charset="0"/>
                    <a:ea typeface="Roboto" panose="020B0604020202020204" charset="0"/>
                  </a:rPr>
                  <a:t>value</a:t>
                </a:r>
                <a:r>
                  <a:rPr lang="nl-NL" sz="3600">
                    <a:solidFill>
                      <a:srgbClr val="1EBCC5"/>
                    </a:solidFill>
                    <a:latin typeface="Roboto" panose="020B0604020202020204" charset="0"/>
                    <a:ea typeface="Roboto" panose="020B0604020202020204" charset="0"/>
                  </a:rPr>
                  <a:t> </a:t>
                </a:r>
                <a:r>
                  <a:rPr lang="nl-NL" sz="3600" err="1">
                    <a:solidFill>
                      <a:srgbClr val="1EBCC5"/>
                    </a:solidFill>
                    <a:latin typeface="Roboto" panose="020B0604020202020204" charset="0"/>
                    <a:ea typeface="Roboto" panose="020B0604020202020204" charset="0"/>
                  </a:rPr>
                  <a:t>natural</a:t>
                </a:r>
                <a:r>
                  <a:rPr lang="nl-NL" sz="3600">
                    <a:solidFill>
                      <a:srgbClr val="1EBCC5"/>
                    </a:solidFill>
                    <a:latin typeface="Roboto" panose="020B0604020202020204" charset="0"/>
                    <a:ea typeface="Roboto" panose="020B0604020202020204" charset="0"/>
                  </a:rPr>
                  <a:t> gas</a:t>
                </a:r>
                <a:endParaRPr lang="en-US">
                  <a:solidFill>
                    <a:schemeClr val="tx1"/>
                  </a:solidFill>
                </a:endParaRPr>
              </a:p>
              <a:p>
                <a:pPr algn="ctr"/>
                <a14:m>
                  <m:oMathPara xmlns:m="http://schemas.openxmlformats.org/officeDocument/2006/math">
                    <m:oMathParaPr>
                      <m:jc m:val="centerGroup"/>
                    </m:oMathParaPr>
                    <m:oMath xmlns:m="http://schemas.openxmlformats.org/officeDocument/2006/math">
                      <m:r>
                        <m:rPr>
                          <m:nor/>
                        </m:rPr>
                        <a:rPr lang="nl-NL" sz="3600" b="0" i="0" dirty="0" smtClean="0">
                          <a:solidFill>
                            <a:srgbClr val="1EBCC5"/>
                          </a:solidFill>
                          <a:latin typeface="Roboto" panose="020B0604020202020204" charset="0"/>
                          <a:ea typeface="Roboto" panose="020B0604020202020204" charset="0"/>
                        </a:rPr>
                        <m:t>h</m:t>
                      </m:r>
                      <m:r>
                        <m:rPr>
                          <m:nor/>
                        </m:rPr>
                        <a:rPr lang="nl-NL" sz="3600" b="0" i="0" baseline="-25000" dirty="0" smtClean="0">
                          <a:solidFill>
                            <a:srgbClr val="1EBCC5"/>
                          </a:solidFill>
                          <a:latin typeface="Roboto" panose="020B0604020202020204" charset="0"/>
                          <a:ea typeface="Roboto" panose="020B0604020202020204" charset="0"/>
                        </a:rPr>
                        <m:t>sup</m:t>
                      </m:r>
                      <m:r>
                        <m:rPr>
                          <m:nor/>
                        </m:rPr>
                        <a:rPr lang="nl-NL" sz="3600" b="0" i="0" dirty="0" smtClean="0">
                          <a:solidFill>
                            <a:schemeClr val="tx1"/>
                          </a:solidFill>
                          <a:latin typeface="Roboto" panose="020B0604020202020204" charset="0"/>
                          <a:ea typeface="Roboto" panose="020B0604020202020204" charset="0"/>
                        </a:rPr>
                        <m:t> </m:t>
                      </m:r>
                      <m:r>
                        <m:rPr>
                          <m:nor/>
                        </m:rPr>
                        <a:rPr lang="nl-NL" sz="3600" dirty="0" smtClean="0">
                          <a:solidFill>
                            <a:schemeClr val="bg1">
                              <a:lumMod val="50000"/>
                            </a:schemeClr>
                          </a:solidFill>
                          <a:latin typeface="Roboto" panose="020B0604020202020204" charset="0"/>
                          <a:ea typeface="Roboto" panose="020B0604020202020204" charset="0"/>
                        </a:rPr>
                        <m:t>[</m:t>
                      </m:r>
                      <m:r>
                        <m:rPr>
                          <m:nor/>
                        </m:rPr>
                        <a:rPr lang="nl-NL" sz="3600" b="0" i="0" dirty="0" smtClean="0">
                          <a:solidFill>
                            <a:schemeClr val="bg1">
                              <a:lumMod val="50000"/>
                            </a:schemeClr>
                          </a:solidFill>
                          <a:latin typeface="Roboto" panose="020B0604020202020204" charset="0"/>
                          <a:ea typeface="Roboto" panose="020B0604020202020204" charset="0"/>
                        </a:rPr>
                        <m:t>J</m:t>
                      </m:r>
                      <m:r>
                        <m:rPr>
                          <m:nor/>
                        </m:rPr>
                        <a:rPr lang="nl-NL" sz="3600" b="0" i="0" dirty="0" smtClean="0">
                          <a:solidFill>
                            <a:schemeClr val="bg1">
                              <a:lumMod val="50000"/>
                            </a:schemeClr>
                          </a:solidFill>
                          <a:latin typeface="Roboto" panose="020B0604020202020204" charset="0"/>
                          <a:ea typeface="Roboto" panose="020B0604020202020204" charset="0"/>
                        </a:rPr>
                        <m:t>/</m:t>
                      </m:r>
                      <m:r>
                        <m:rPr>
                          <m:nor/>
                        </m:rPr>
                        <a:rPr lang="nl-NL" sz="3600" b="0" i="0" dirty="0" smtClean="0">
                          <a:solidFill>
                            <a:schemeClr val="bg1">
                              <a:lumMod val="50000"/>
                            </a:schemeClr>
                          </a:solidFill>
                          <a:latin typeface="Roboto" panose="020B0604020202020204" charset="0"/>
                          <a:ea typeface="Roboto" panose="020B0604020202020204" charset="0"/>
                        </a:rPr>
                        <m:t>Nm</m:t>
                      </m:r>
                      <m:r>
                        <m:rPr>
                          <m:nor/>
                        </m:rPr>
                        <a:rPr lang="nl-NL" sz="3600" baseline="30000" dirty="0" smtClean="0">
                          <a:solidFill>
                            <a:schemeClr val="bg1">
                              <a:lumMod val="50000"/>
                            </a:schemeClr>
                          </a:solidFill>
                        </a:rPr>
                        <m:t>3</m:t>
                      </m:r>
                      <m:r>
                        <m:rPr>
                          <m:nor/>
                        </m:rPr>
                        <a:rPr lang="nl-NL" sz="3600" dirty="0" smtClean="0">
                          <a:solidFill>
                            <a:schemeClr val="bg1">
                              <a:lumMod val="50000"/>
                            </a:schemeClr>
                          </a:solidFill>
                          <a:latin typeface="Roboto" panose="020B0604020202020204" charset="0"/>
                          <a:ea typeface="Roboto" panose="020B0604020202020204" charset="0"/>
                        </a:rPr>
                        <m:t>]</m:t>
                      </m:r>
                    </m:oMath>
                  </m:oMathPara>
                </a14:m>
                <a:endParaRPr lang="en-US" sz="3600">
                  <a:solidFill>
                    <a:schemeClr val="tx1"/>
                  </a:solidFill>
                  <a:latin typeface="Roboto" panose="020B0604020202020204" charset="0"/>
                  <a:ea typeface="Roboto" panose="020B0604020202020204" charset="0"/>
                </a:endParaRPr>
              </a:p>
              <a:p>
                <a:pPr algn="ctr"/>
                <a14:m>
                  <m:oMathPara xmlns:m="http://schemas.openxmlformats.org/officeDocument/2006/math">
                    <m:oMathParaPr>
                      <m:jc m:val="centerGroup"/>
                    </m:oMathParaPr>
                    <m:oMath xmlns:m="http://schemas.openxmlformats.org/officeDocument/2006/math">
                      <m:r>
                        <a:rPr lang="nl-NL" sz="3600" i="1" smtClean="0">
                          <a:solidFill>
                            <a:schemeClr val="tx1"/>
                          </a:solidFill>
                          <a:latin typeface="Cambria Math" panose="02040503050406030204" pitchFamily="18" charset="0"/>
                          <a:ea typeface="Cambria Math" panose="02040503050406030204" pitchFamily="18" charset="0"/>
                        </a:rPr>
                        <m:t>×</m:t>
                      </m:r>
                    </m:oMath>
                  </m:oMathPara>
                </a14:m>
                <a:endParaRPr lang="nl-NL" sz="3600">
                  <a:solidFill>
                    <a:schemeClr val="tx1"/>
                  </a:solidFill>
                  <a:latin typeface="Roboto" panose="020B0604020202020204" charset="0"/>
                  <a:ea typeface="Cambria Math" panose="02040503050406030204" pitchFamily="18" charset="0"/>
                </a:endParaRPr>
              </a:p>
              <a:p>
                <a:pPr algn="ctr"/>
                <a:r>
                  <a:rPr lang="nl-NL" sz="3600" i="1" err="1">
                    <a:solidFill>
                      <a:srgbClr val="B1D249"/>
                    </a:solidFill>
                    <a:latin typeface="Roboto" panose="020B0604020202020204" charset="0"/>
                    <a:ea typeface="Roboto" panose="020B0604020202020204" charset="0"/>
                  </a:rPr>
                  <a:t>upper</a:t>
                </a:r>
                <a:r>
                  <a:rPr lang="nl-NL" sz="3600" i="1">
                    <a:solidFill>
                      <a:srgbClr val="B1D249"/>
                    </a:solidFill>
                    <a:latin typeface="Roboto" panose="020B0604020202020204" charset="0"/>
                    <a:ea typeface="Roboto" panose="020B0604020202020204" charset="0"/>
                  </a:rPr>
                  <a:t> net </a:t>
                </a:r>
                <a:r>
                  <a:rPr lang="nl-NL" sz="3600" i="1" err="1">
                    <a:solidFill>
                      <a:srgbClr val="B1D249"/>
                    </a:solidFill>
                    <a:latin typeface="Roboto" panose="020B0604020202020204" charset="0"/>
                    <a:ea typeface="Roboto" panose="020B0604020202020204" charset="0"/>
                  </a:rPr>
                  <a:t>heating</a:t>
                </a:r>
                <a:r>
                  <a:rPr lang="nl-NL" sz="3600" i="1">
                    <a:solidFill>
                      <a:srgbClr val="B1D249"/>
                    </a:solidFill>
                    <a:latin typeface="Roboto" panose="020B0604020202020204" charset="0"/>
                    <a:ea typeface="Roboto" panose="020B0604020202020204" charset="0"/>
                  </a:rPr>
                  <a:t> system efficiency</a:t>
                </a:r>
                <a:br>
                  <a:rPr lang="nl-NL">
                    <a:solidFill>
                      <a:srgbClr val="B1D249"/>
                    </a:solidFill>
                  </a:rPr>
                </a:br>
                <a:r>
                  <a:rPr lang="el-GR" sz="3600" i="1">
                    <a:solidFill>
                      <a:srgbClr val="B1D249"/>
                    </a:solidFill>
                    <a:latin typeface="Roboto" panose="020B0604020202020204" charset="0"/>
                    <a:ea typeface="Roboto" panose="020B0604020202020204" charset="0"/>
                  </a:rPr>
                  <a:t>η</a:t>
                </a:r>
                <a:r>
                  <a:rPr lang="nl-NL" sz="3600" i="1" baseline="-25000" err="1">
                    <a:solidFill>
                      <a:srgbClr val="B1D249"/>
                    </a:solidFill>
                    <a:latin typeface="Roboto" panose="020B0604020202020204" charset="0"/>
                    <a:ea typeface="Roboto" panose="020B0604020202020204" charset="0"/>
                  </a:rPr>
                  <a:t>hs;CH</a:t>
                </a:r>
                <a:r>
                  <a:rPr lang="nl-NL" sz="3600" i="1">
                    <a:solidFill>
                      <a:srgbClr val="B1D249"/>
                    </a:solidFill>
                    <a:latin typeface="Roboto" panose="020B0604020202020204" charset="0"/>
                    <a:ea typeface="Roboto" panose="020B0604020202020204" charset="0"/>
                  </a:rPr>
                  <a:t> </a:t>
                </a:r>
                <a:r>
                  <a:rPr lang="nl-NL" sz="3600" i="1">
                    <a:solidFill>
                      <a:schemeClr val="bg1">
                        <a:lumMod val="50000"/>
                      </a:schemeClr>
                    </a:solidFill>
                    <a:latin typeface="Roboto" panose="020B0604020202020204" charset="0"/>
                    <a:ea typeface="Roboto" panose="020B0604020202020204" charset="0"/>
                  </a:rPr>
                  <a:t>[%]</a:t>
                </a:r>
                <a:endParaRPr lang="en-US" sz="3600" i="1">
                  <a:solidFill>
                    <a:schemeClr val="bg1">
                      <a:lumMod val="50000"/>
                    </a:schemeClr>
                  </a:solidFill>
                  <a:latin typeface="Roboto" panose="020B0604020202020204" charset="0"/>
                  <a:ea typeface="Roboto" panose="020B0604020202020204" charset="0"/>
                </a:endParaRPr>
              </a:p>
            </p:txBody>
          </p:sp>
        </mc:Choice>
        <mc:Fallback xmlns="">
          <p:sp>
            <p:nvSpPr>
              <p:cNvPr id="22" name="Callout: Bent Line 21">
                <a:extLst>
                  <a:ext uri="{FF2B5EF4-FFF2-40B4-BE49-F238E27FC236}">
                    <a16:creationId xmlns:a16="http://schemas.microsoft.com/office/drawing/2014/main" id="{05D8A2BF-F4C0-4F8C-94D6-7BF4FF111B4E}"/>
                  </a:ext>
                </a:extLst>
              </p:cNvPr>
              <p:cNvSpPr>
                <a:spLocks noRot="1" noChangeAspect="1" noMove="1" noResize="1" noEditPoints="1" noAdjustHandles="1" noChangeArrowheads="1" noChangeShapeType="1" noTextEdit="1"/>
              </p:cNvSpPr>
              <p:nvPr/>
            </p:nvSpPr>
            <p:spPr>
              <a:xfrm>
                <a:off x="18916996" y="346857"/>
                <a:ext cx="4608511" cy="5788800"/>
              </a:xfrm>
              <a:prstGeom prst="borderCallout2">
                <a:avLst>
                  <a:gd name="adj1" fmla="val 90486"/>
                  <a:gd name="adj2" fmla="val -6763"/>
                  <a:gd name="adj3" fmla="val 90237"/>
                  <a:gd name="adj4" fmla="val -19022"/>
                  <a:gd name="adj5" fmla="val 103978"/>
                  <a:gd name="adj6" fmla="val -35333"/>
                </a:avLst>
              </a:prstGeom>
              <a:blipFill>
                <a:blip r:embed="rId5"/>
                <a:stretch>
                  <a:fillRect/>
                </a:stretch>
              </a:blipFill>
              <a:ln>
                <a:solidFill>
                  <a:schemeClr val="tx1"/>
                </a:solidFill>
                <a:prstDash val="lgDash"/>
              </a:ln>
            </p:spPr>
            <p:txBody>
              <a:bodyPr/>
              <a:lstStyle/>
              <a:p>
                <a:r>
                  <a:rPr lang="en-US">
                    <a:noFill/>
                  </a:rPr>
                  <a:t> </a:t>
                </a:r>
              </a:p>
            </p:txBody>
          </p:sp>
        </mc:Fallback>
      </mc:AlternateContent>
    </p:spTree>
    <p:extLst>
      <p:ext uri="{BB962C8B-B14F-4D97-AF65-F5344CB8AC3E}">
        <p14:creationId xmlns:p14="http://schemas.microsoft.com/office/powerpoint/2010/main" val="26142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P spid="6" grpId="0" animBg="1"/>
      <p:bldP spid="7" grpId="0" animBg="1"/>
      <p:bldP spid="8" grpId="0" animBg="1"/>
      <p:bldP spid="16" grpId="0" animBg="1"/>
      <p:bldP spid="18"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35B366-B080-4DCE-B740-CC977F4B6808}"/>
              </a:ext>
            </a:extLst>
          </p:cNvPr>
          <p:cNvSpPr>
            <a:spLocks noGrp="1"/>
          </p:cNvSpPr>
          <p:nvPr>
            <p:ph idx="1"/>
          </p:nvPr>
        </p:nvSpPr>
        <p:spPr>
          <a:xfrm>
            <a:off x="1231200" y="4365523"/>
            <a:ext cx="21740312" cy="7900488"/>
          </a:xfrm>
        </p:spPr>
        <p:txBody>
          <a:bodyPr>
            <a:normAutofit fontScale="55000" lnSpcReduction="20000"/>
          </a:bodyPr>
          <a:lstStyle/>
          <a:p>
            <a:pPr>
              <a:lnSpc>
                <a:spcPct val="120000"/>
              </a:lnSpc>
            </a:pPr>
            <a:r>
              <a:rPr lang="nl-NL" sz="6300" b="1" err="1"/>
              <a:t>Buiding</a:t>
            </a:r>
            <a:br>
              <a:rPr lang="nl-NL" sz="6300"/>
            </a:br>
            <a:r>
              <a:rPr lang="nl-NL" sz="5100" i="1" err="1">
                <a:solidFill>
                  <a:srgbClr val="B1D249"/>
                </a:solidFill>
              </a:rPr>
              <a:t>specific</a:t>
            </a:r>
            <a:r>
              <a:rPr lang="nl-NL" sz="5100" i="1">
                <a:solidFill>
                  <a:srgbClr val="B1D249"/>
                </a:solidFill>
              </a:rPr>
              <a:t> heat </a:t>
            </a:r>
            <a:r>
              <a:rPr lang="nl-NL" sz="5100" i="1" err="1">
                <a:solidFill>
                  <a:srgbClr val="B1D249"/>
                </a:solidFill>
              </a:rPr>
              <a:t>loss</a:t>
            </a:r>
            <a:r>
              <a:rPr lang="nl-NL" sz="5100" i="1">
                <a:solidFill>
                  <a:srgbClr val="B1D249"/>
                </a:solidFill>
              </a:rPr>
              <a:t> H</a:t>
            </a:r>
            <a:r>
              <a:rPr lang="nl-NL" sz="5100" i="1"/>
              <a:t> </a:t>
            </a:r>
            <a:r>
              <a:rPr lang="nl-NL" sz="5100" i="1">
                <a:solidFill>
                  <a:schemeClr val="bg1">
                    <a:lumMod val="50000"/>
                  </a:schemeClr>
                </a:solidFill>
              </a:rPr>
              <a:t>[W/K]</a:t>
            </a:r>
            <a:r>
              <a:rPr lang="nl-NL" sz="5100" i="1"/>
              <a:t>, </a:t>
            </a:r>
            <a:r>
              <a:rPr lang="nl-NL" sz="5100" i="1" err="1">
                <a:solidFill>
                  <a:srgbClr val="B1D249"/>
                </a:solidFill>
              </a:rPr>
              <a:t>thermal</a:t>
            </a:r>
            <a:r>
              <a:rPr lang="nl-NL" sz="5100" i="1">
                <a:solidFill>
                  <a:srgbClr val="B1D249"/>
                </a:solidFill>
              </a:rPr>
              <a:t> </a:t>
            </a:r>
            <a:r>
              <a:rPr lang="nl-NL" sz="5100" i="1" err="1">
                <a:solidFill>
                  <a:srgbClr val="B1D249"/>
                </a:solidFill>
              </a:rPr>
              <a:t>inertia</a:t>
            </a:r>
            <a:r>
              <a:rPr lang="nl-NL" sz="5100" i="1">
                <a:solidFill>
                  <a:srgbClr val="B1D249"/>
                </a:solidFill>
              </a:rPr>
              <a:t> </a:t>
            </a:r>
            <a:r>
              <a:rPr lang="nl-NL" sz="5100" i="1">
                <a:solidFill>
                  <a:srgbClr val="B1D249"/>
                </a:solidFill>
                <a:sym typeface="Symbol" panose="05050102010706020507" pitchFamily="18" charset="2"/>
              </a:rPr>
              <a:t> </a:t>
            </a:r>
            <a:r>
              <a:rPr lang="nl-NL" sz="5100" i="1">
                <a:solidFill>
                  <a:schemeClr val="bg1">
                    <a:lumMod val="50000"/>
                  </a:schemeClr>
                </a:solidFill>
              </a:rPr>
              <a:t>[h] </a:t>
            </a:r>
            <a:r>
              <a:rPr lang="nl-NL" sz="5100" i="1"/>
              <a:t>~ </a:t>
            </a:r>
            <a:r>
              <a:rPr lang="nl-NL" sz="5100" i="1" err="1">
                <a:solidFill>
                  <a:srgbClr val="B1D249"/>
                </a:solidFill>
              </a:rPr>
              <a:t>thermal</a:t>
            </a:r>
            <a:r>
              <a:rPr lang="nl-NL" sz="5100" i="1">
                <a:solidFill>
                  <a:srgbClr val="B1D249"/>
                </a:solidFill>
              </a:rPr>
              <a:t> </a:t>
            </a:r>
            <a:r>
              <a:rPr lang="nl-NL" sz="5100" i="1" err="1">
                <a:solidFill>
                  <a:srgbClr val="B1D249"/>
                </a:solidFill>
              </a:rPr>
              <a:t>mass</a:t>
            </a:r>
            <a:r>
              <a:rPr lang="nl-NL" sz="5100" i="1">
                <a:solidFill>
                  <a:srgbClr val="B1D249"/>
                </a:solidFill>
              </a:rPr>
              <a:t> C </a:t>
            </a:r>
            <a:r>
              <a:rPr lang="nl-NL" sz="5100" i="1">
                <a:solidFill>
                  <a:schemeClr val="bg1">
                    <a:lumMod val="50000"/>
                  </a:schemeClr>
                </a:solidFill>
              </a:rPr>
              <a:t>[J/K]</a:t>
            </a:r>
            <a:r>
              <a:rPr lang="nl-NL" sz="5100" i="1"/>
              <a:t>, </a:t>
            </a:r>
            <a:r>
              <a:rPr lang="nl-NL" sz="5100" i="1" err="1">
                <a:solidFill>
                  <a:srgbClr val="B1D249"/>
                </a:solidFill>
              </a:rPr>
              <a:t>effective</a:t>
            </a:r>
            <a:r>
              <a:rPr lang="nl-NL" sz="5100" i="1">
                <a:solidFill>
                  <a:srgbClr val="B1D249"/>
                </a:solidFill>
              </a:rPr>
              <a:t> </a:t>
            </a:r>
            <a:r>
              <a:rPr lang="nl-NL" sz="5100" i="1" err="1">
                <a:solidFill>
                  <a:srgbClr val="B1D249"/>
                </a:solidFill>
              </a:rPr>
              <a:t>solar</a:t>
            </a:r>
            <a:r>
              <a:rPr lang="nl-NL" sz="5100" i="1">
                <a:solidFill>
                  <a:srgbClr val="B1D249"/>
                </a:solidFill>
              </a:rPr>
              <a:t> </a:t>
            </a:r>
            <a:r>
              <a:rPr lang="nl-NL" sz="5100" i="1" err="1">
                <a:solidFill>
                  <a:srgbClr val="B1D249"/>
                </a:solidFill>
              </a:rPr>
              <a:t>aperture</a:t>
            </a:r>
            <a:r>
              <a:rPr lang="nl-NL" sz="5100" i="1">
                <a:solidFill>
                  <a:srgbClr val="B1D249"/>
                </a:solidFill>
              </a:rPr>
              <a:t> </a:t>
            </a:r>
            <a:r>
              <a:rPr lang="nl-NL" sz="5100" i="1" err="1">
                <a:solidFill>
                  <a:srgbClr val="B1D249"/>
                </a:solidFill>
              </a:rPr>
              <a:t>A</a:t>
            </a:r>
            <a:r>
              <a:rPr lang="nl-NL" sz="5100" i="1" baseline="-25000" err="1">
                <a:solidFill>
                  <a:srgbClr val="B1D249"/>
                </a:solidFill>
              </a:rPr>
              <a:t>eff</a:t>
            </a:r>
            <a:r>
              <a:rPr lang="nl-NL" sz="5100" i="1"/>
              <a:t> </a:t>
            </a:r>
            <a:r>
              <a:rPr lang="nl-NL" sz="5100" i="1">
                <a:solidFill>
                  <a:schemeClr val="bg1">
                    <a:lumMod val="50000"/>
                  </a:schemeClr>
                </a:solidFill>
              </a:rPr>
              <a:t>[m</a:t>
            </a:r>
            <a:r>
              <a:rPr lang="nl-NL" sz="5100" i="1" baseline="30000">
                <a:solidFill>
                  <a:schemeClr val="bg1">
                    <a:lumMod val="50000"/>
                  </a:schemeClr>
                </a:solidFill>
              </a:rPr>
              <a:t>2</a:t>
            </a:r>
            <a:r>
              <a:rPr lang="nl-NL" sz="5100" i="1">
                <a:solidFill>
                  <a:schemeClr val="bg1">
                    <a:lumMod val="50000"/>
                  </a:schemeClr>
                </a:solidFill>
              </a:rPr>
              <a:t>]</a:t>
            </a:r>
          </a:p>
          <a:p>
            <a:pPr>
              <a:lnSpc>
                <a:spcPct val="120000"/>
              </a:lnSpc>
            </a:pPr>
            <a:r>
              <a:rPr lang="nl-NL" sz="6300" b="1"/>
              <a:t>Installation</a:t>
            </a:r>
          </a:p>
          <a:p>
            <a:pPr lvl="1">
              <a:lnSpc>
                <a:spcPct val="120000"/>
              </a:lnSpc>
            </a:pPr>
            <a:r>
              <a:rPr lang="nl-NL" sz="5500" b="1"/>
              <a:t>Hardware</a:t>
            </a:r>
            <a:br>
              <a:rPr lang="nl-NL" sz="5500" b="1"/>
            </a:br>
            <a:r>
              <a:rPr lang="nl-NL" sz="5100" i="1">
                <a:solidFill>
                  <a:srgbClr val="B1D249"/>
                </a:solidFill>
              </a:rPr>
              <a:t>efficiency</a:t>
            </a:r>
            <a:r>
              <a:rPr lang="nl-NL" sz="5100" i="1"/>
              <a:t> </a:t>
            </a:r>
            <a:r>
              <a:rPr lang="nl-NL" sz="5100" i="1">
                <a:solidFill>
                  <a:srgbClr val="B1D249"/>
                </a:solidFill>
                <a:sym typeface="Symbol" panose="05050102010706020507" pitchFamily="18" charset="2"/>
              </a:rPr>
              <a:t></a:t>
            </a:r>
            <a:r>
              <a:rPr lang="nl-NL" sz="5100" i="1">
                <a:sym typeface="Symbol" panose="05050102010706020507" pitchFamily="18" charset="2"/>
              </a:rPr>
              <a:t> </a:t>
            </a:r>
            <a:r>
              <a:rPr lang="nl-NL" sz="5100" i="1">
                <a:solidFill>
                  <a:schemeClr val="bg1">
                    <a:lumMod val="50000"/>
                  </a:schemeClr>
                </a:solidFill>
              </a:rPr>
              <a:t>[%]</a:t>
            </a:r>
            <a:r>
              <a:rPr lang="nl-NL" sz="5100" i="1"/>
              <a:t>, </a:t>
            </a:r>
            <a:r>
              <a:rPr lang="nl-NL" sz="5100" i="1" err="1">
                <a:solidFill>
                  <a:srgbClr val="B1D249"/>
                </a:solidFill>
              </a:rPr>
              <a:t>heating</a:t>
            </a:r>
            <a:r>
              <a:rPr lang="nl-NL" sz="5100" i="1">
                <a:solidFill>
                  <a:srgbClr val="B1D249"/>
                </a:solidFill>
              </a:rPr>
              <a:t> power </a:t>
            </a:r>
            <a:r>
              <a:rPr lang="nl-NL" sz="5100" i="1" err="1">
                <a:solidFill>
                  <a:srgbClr val="B1D249"/>
                </a:solidFill>
              </a:rPr>
              <a:t>P</a:t>
            </a:r>
            <a:r>
              <a:rPr lang="nl-NL" sz="5100" i="1" baseline="-25000" err="1">
                <a:solidFill>
                  <a:srgbClr val="B1D249"/>
                </a:solidFill>
              </a:rPr>
              <a:t>eff</a:t>
            </a:r>
            <a:r>
              <a:rPr lang="nl-NL" sz="5100" i="1"/>
              <a:t> </a:t>
            </a:r>
            <a:r>
              <a:rPr lang="nl-NL" sz="5100" i="1">
                <a:solidFill>
                  <a:schemeClr val="bg1">
                    <a:lumMod val="50000"/>
                  </a:schemeClr>
                </a:solidFill>
              </a:rPr>
              <a:t>[W]</a:t>
            </a:r>
          </a:p>
          <a:p>
            <a:pPr lvl="1">
              <a:lnSpc>
                <a:spcPct val="120000"/>
              </a:lnSpc>
            </a:pPr>
            <a:r>
              <a:rPr lang="nl-NL" sz="5500" b="1" err="1"/>
              <a:t>Settings</a:t>
            </a:r>
            <a:br>
              <a:rPr lang="nl-NL" sz="5500"/>
            </a:br>
            <a:r>
              <a:rPr lang="nl-NL" sz="5100" i="1" err="1">
                <a:solidFill>
                  <a:srgbClr val="F16682"/>
                </a:solidFill>
              </a:rPr>
              <a:t>maximal</a:t>
            </a:r>
            <a:r>
              <a:rPr lang="nl-NL" sz="5100" i="1">
                <a:solidFill>
                  <a:srgbClr val="F16682"/>
                </a:solidFill>
              </a:rPr>
              <a:t> </a:t>
            </a:r>
            <a:r>
              <a:rPr lang="nl-NL" sz="5100" i="1" err="1">
                <a:solidFill>
                  <a:srgbClr val="F16682"/>
                </a:solidFill>
              </a:rPr>
              <a:t>supply</a:t>
            </a:r>
            <a:r>
              <a:rPr lang="nl-NL" sz="5100" i="1">
                <a:solidFill>
                  <a:srgbClr val="F16682"/>
                </a:solidFill>
              </a:rPr>
              <a:t> </a:t>
            </a:r>
            <a:r>
              <a:rPr lang="nl-NL" sz="5100" i="1" err="1">
                <a:solidFill>
                  <a:srgbClr val="F16682"/>
                </a:solidFill>
              </a:rPr>
              <a:t>temperature</a:t>
            </a:r>
            <a:r>
              <a:rPr lang="nl-NL" sz="5100" i="1">
                <a:solidFill>
                  <a:srgbClr val="F16682"/>
                </a:solidFill>
              </a:rPr>
              <a:t> </a:t>
            </a:r>
            <a:r>
              <a:rPr lang="nl-NL" sz="5100" i="1" err="1">
                <a:solidFill>
                  <a:srgbClr val="F16682"/>
                </a:solidFill>
              </a:rPr>
              <a:t>T</a:t>
            </a:r>
            <a:r>
              <a:rPr lang="nl-NL" sz="5100" i="1" baseline="-25000" err="1">
                <a:solidFill>
                  <a:srgbClr val="F16682"/>
                </a:solidFill>
              </a:rPr>
              <a:t>sup</a:t>
            </a:r>
            <a:r>
              <a:rPr lang="nl-NL" sz="5100" i="1"/>
              <a:t> </a:t>
            </a:r>
            <a:r>
              <a:rPr lang="nl-NL" sz="5100" i="1">
                <a:solidFill>
                  <a:schemeClr val="bg1">
                    <a:lumMod val="65000"/>
                  </a:schemeClr>
                </a:solidFill>
              </a:rPr>
              <a:t>[</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a:t>
            </a:r>
            <a:r>
              <a:rPr lang="nl-NL" sz="5100" i="1"/>
              <a:t>, </a:t>
            </a:r>
            <a:r>
              <a:rPr lang="nl-NL" sz="5100" i="1" err="1"/>
              <a:t>hydronic</a:t>
            </a:r>
            <a:r>
              <a:rPr lang="nl-NL" sz="5100" i="1"/>
              <a:t> </a:t>
            </a:r>
            <a:r>
              <a:rPr lang="nl-NL" sz="5100" i="1" err="1"/>
              <a:t>balancing</a:t>
            </a:r>
            <a:r>
              <a:rPr lang="nl-NL" sz="5100" i="1"/>
              <a:t> </a:t>
            </a:r>
            <a:r>
              <a:rPr lang="nl-NL" sz="5100" i="1" err="1"/>
              <a:t>valve</a:t>
            </a:r>
            <a:r>
              <a:rPr lang="nl-NL" sz="5100" i="1"/>
              <a:t> </a:t>
            </a:r>
            <a:r>
              <a:rPr lang="nl-NL" sz="5100" i="1" err="1"/>
              <a:t>settings</a:t>
            </a:r>
            <a:r>
              <a:rPr lang="nl-NL" sz="5100" i="1"/>
              <a:t>,</a:t>
            </a:r>
            <a:br>
              <a:rPr lang="nl-NL" sz="5100" i="1"/>
            </a:br>
            <a:r>
              <a:rPr lang="nl-NL" sz="5100" i="1" err="1">
                <a:solidFill>
                  <a:srgbClr val="F16682"/>
                </a:solidFill>
              </a:rPr>
              <a:t>thermostat</a:t>
            </a:r>
            <a:r>
              <a:rPr lang="nl-NL" sz="5100" i="1">
                <a:solidFill>
                  <a:srgbClr val="F16682"/>
                </a:solidFill>
              </a:rPr>
              <a:t> program </a:t>
            </a:r>
            <a:r>
              <a:rPr lang="nl-NL" sz="5100" i="1" err="1">
                <a:solidFill>
                  <a:srgbClr val="F16682"/>
                </a:solidFill>
              </a:rPr>
              <a:t>T</a:t>
            </a:r>
            <a:r>
              <a:rPr lang="nl-NL" sz="5100" i="1" baseline="-25000" err="1">
                <a:solidFill>
                  <a:srgbClr val="F16682"/>
                </a:solidFill>
              </a:rPr>
              <a:t>prog;t_start;t_end</a:t>
            </a:r>
            <a:r>
              <a:rPr lang="nl-NL" sz="5100" i="1"/>
              <a:t> </a:t>
            </a:r>
            <a:r>
              <a:rPr lang="nl-NL" sz="5100" i="1">
                <a:solidFill>
                  <a:schemeClr val="bg1">
                    <a:lumMod val="65000"/>
                  </a:schemeClr>
                </a:solidFill>
              </a:rPr>
              <a:t>[</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a:t>
            </a:r>
            <a:r>
              <a:rPr lang="nl-NL" sz="5100" i="1"/>
              <a:t>, </a:t>
            </a:r>
            <a:r>
              <a:rPr lang="nl-NL" sz="5100" i="1" err="1">
                <a:solidFill>
                  <a:srgbClr val="F16682"/>
                </a:solidFill>
              </a:rPr>
              <a:t>temporary</a:t>
            </a:r>
            <a:r>
              <a:rPr lang="nl-NL" sz="5100" i="1">
                <a:solidFill>
                  <a:srgbClr val="F16682"/>
                </a:solidFill>
              </a:rPr>
              <a:t> setpoint changes </a:t>
            </a:r>
            <a:r>
              <a:rPr lang="nl-NL" sz="5100" i="1" err="1">
                <a:solidFill>
                  <a:srgbClr val="F16682"/>
                </a:solidFill>
              </a:rPr>
              <a:t>T</a:t>
            </a:r>
            <a:r>
              <a:rPr lang="nl-NL" sz="5100" i="1" baseline="-25000" err="1">
                <a:solidFill>
                  <a:srgbClr val="F16682"/>
                </a:solidFill>
              </a:rPr>
              <a:t>set</a:t>
            </a:r>
            <a:r>
              <a:rPr lang="nl-NL" sz="5100" i="1" baseline="-25000"/>
              <a:t> </a:t>
            </a:r>
            <a:r>
              <a:rPr lang="nl-NL" sz="5100" i="1">
                <a:solidFill>
                  <a:schemeClr val="bg1">
                    <a:lumMod val="65000"/>
                  </a:schemeClr>
                </a:solidFill>
              </a:rPr>
              <a:t>[</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a:t>
            </a:r>
            <a:endParaRPr lang="nl-NL" sz="5100" i="1"/>
          </a:p>
          <a:p>
            <a:pPr>
              <a:lnSpc>
                <a:spcPct val="120000"/>
              </a:lnSpc>
            </a:pPr>
            <a:r>
              <a:rPr lang="nl-NL" sz="6300" b="1">
                <a:solidFill>
                  <a:schemeClr val="bg1">
                    <a:lumMod val="65000"/>
                  </a:schemeClr>
                </a:solidFill>
              </a:rPr>
              <a:t>Comfort </a:t>
            </a:r>
            <a:r>
              <a:rPr lang="nl-NL" sz="6300" b="1" err="1">
                <a:solidFill>
                  <a:schemeClr val="bg1">
                    <a:lumMod val="65000"/>
                  </a:schemeClr>
                </a:solidFill>
              </a:rPr>
              <a:t>needs</a:t>
            </a:r>
            <a:br>
              <a:rPr lang="nl-NL" sz="6300">
                <a:solidFill>
                  <a:schemeClr val="bg1">
                    <a:lumMod val="65000"/>
                  </a:schemeClr>
                </a:solidFill>
              </a:rPr>
            </a:br>
            <a:r>
              <a:rPr lang="nl-NL" sz="5100" i="1">
                <a:solidFill>
                  <a:srgbClr val="B1D249"/>
                </a:solidFill>
              </a:rPr>
              <a:t>comfort </a:t>
            </a:r>
            <a:r>
              <a:rPr lang="nl-NL" sz="5100" i="1" err="1">
                <a:solidFill>
                  <a:srgbClr val="B1D249"/>
                </a:solidFill>
              </a:rPr>
              <a:t>temperature</a:t>
            </a:r>
            <a:r>
              <a:rPr lang="nl-NL" sz="5100" i="1">
                <a:solidFill>
                  <a:srgbClr val="B1D249"/>
                </a:solidFill>
              </a:rPr>
              <a:t>(s) </a:t>
            </a:r>
            <a:r>
              <a:rPr lang="nl-NL" sz="5100" i="1" err="1">
                <a:solidFill>
                  <a:srgbClr val="B1D249"/>
                </a:solidFill>
              </a:rPr>
              <a:t>while</a:t>
            </a:r>
            <a:r>
              <a:rPr lang="nl-NL" sz="5100" i="1">
                <a:solidFill>
                  <a:srgbClr val="B1D249"/>
                </a:solidFill>
              </a:rPr>
              <a:t> home </a:t>
            </a:r>
            <a:r>
              <a:rPr lang="nl-NL" sz="5100" i="1" err="1">
                <a:solidFill>
                  <a:srgbClr val="B1D249"/>
                </a:solidFill>
              </a:rPr>
              <a:t>T</a:t>
            </a:r>
            <a:r>
              <a:rPr lang="nl-NL" sz="5100" i="1" baseline="-25000" err="1">
                <a:solidFill>
                  <a:srgbClr val="B1D249"/>
                </a:solidFill>
              </a:rPr>
              <a:t>set;home</a:t>
            </a:r>
            <a:r>
              <a:rPr lang="nl-NL" sz="5100" i="1">
                <a:solidFill>
                  <a:srgbClr val="B1D249"/>
                </a:solidFill>
              </a:rPr>
              <a:t> </a:t>
            </a:r>
            <a:r>
              <a:rPr lang="nl-NL" sz="5100" i="1">
                <a:solidFill>
                  <a:schemeClr val="bg1">
                    <a:lumMod val="65000"/>
                  </a:schemeClr>
                </a:solidFill>
              </a:rPr>
              <a:t>[</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a:t>
            </a:r>
            <a:r>
              <a:rPr lang="nl-NL" sz="5100" i="1"/>
              <a:t> / </a:t>
            </a:r>
            <a:r>
              <a:rPr lang="nl-NL" sz="5100" i="1" err="1">
                <a:solidFill>
                  <a:srgbClr val="B1D249"/>
                </a:solidFill>
              </a:rPr>
              <a:t>T</a:t>
            </a:r>
            <a:r>
              <a:rPr lang="nl-NL" sz="5100" i="1" baseline="-25000" err="1">
                <a:solidFill>
                  <a:srgbClr val="B1D249"/>
                </a:solidFill>
              </a:rPr>
              <a:t>set;sleep</a:t>
            </a:r>
            <a:r>
              <a:rPr lang="nl-NL" sz="5100" i="1">
                <a:solidFill>
                  <a:srgbClr val="B1D249"/>
                </a:solidFill>
              </a:rPr>
              <a:t> </a:t>
            </a:r>
            <a:r>
              <a:rPr lang="nl-NL" sz="5100" i="1">
                <a:solidFill>
                  <a:schemeClr val="bg1">
                    <a:lumMod val="65000"/>
                  </a:schemeClr>
                </a:solidFill>
              </a:rPr>
              <a:t>[</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a:t>
            </a:r>
          </a:p>
          <a:p>
            <a:pPr>
              <a:lnSpc>
                <a:spcPct val="120000"/>
              </a:lnSpc>
            </a:pPr>
            <a:r>
              <a:rPr lang="nl-NL" sz="6300" b="1" err="1">
                <a:solidFill>
                  <a:schemeClr val="bg1">
                    <a:lumMod val="65000"/>
                  </a:schemeClr>
                </a:solidFill>
              </a:rPr>
              <a:t>Weather</a:t>
            </a:r>
            <a:br>
              <a:rPr lang="nl-NL" sz="6300">
                <a:solidFill>
                  <a:schemeClr val="bg1">
                    <a:lumMod val="65000"/>
                  </a:schemeClr>
                </a:solidFill>
              </a:rPr>
            </a:br>
            <a:r>
              <a:rPr lang="nl-NL" sz="5100" i="1">
                <a:solidFill>
                  <a:srgbClr val="F16682"/>
                </a:solidFill>
              </a:rPr>
              <a:t>outdoor </a:t>
            </a:r>
            <a:r>
              <a:rPr lang="nl-NL" sz="5100" i="1" err="1">
                <a:solidFill>
                  <a:srgbClr val="F16682"/>
                </a:solidFill>
              </a:rPr>
              <a:t>temperature</a:t>
            </a:r>
            <a:r>
              <a:rPr lang="nl-NL" sz="5100" i="1">
                <a:solidFill>
                  <a:srgbClr val="F16682"/>
                </a:solidFill>
              </a:rPr>
              <a:t> </a:t>
            </a:r>
            <a:r>
              <a:rPr lang="nl-NL" sz="5100" i="1" err="1">
                <a:solidFill>
                  <a:srgbClr val="F16682"/>
                </a:solidFill>
              </a:rPr>
              <a:t>T</a:t>
            </a:r>
            <a:r>
              <a:rPr lang="nl-NL" sz="5100" i="1" baseline="-25000" err="1">
                <a:solidFill>
                  <a:srgbClr val="F16682"/>
                </a:solidFill>
              </a:rPr>
              <a:t>out</a:t>
            </a:r>
            <a:r>
              <a:rPr lang="nl-NL" sz="5100" i="1">
                <a:solidFill>
                  <a:schemeClr val="bg1">
                    <a:lumMod val="65000"/>
                  </a:schemeClr>
                </a:solidFill>
              </a:rPr>
              <a:t> [</a:t>
            </a:r>
            <a:r>
              <a:rPr lang="nl-NL" sz="5100" i="1">
                <a:solidFill>
                  <a:schemeClr val="bg1">
                    <a:lumMod val="65000"/>
                  </a:schemeClr>
                </a:solidFill>
                <a:latin typeface="Calibri" panose="020F0502020204030204" pitchFamily="34" charset="0"/>
                <a:cs typeface="Calibri" panose="020F0502020204030204" pitchFamily="34" charset="0"/>
              </a:rPr>
              <a:t>°C</a:t>
            </a:r>
            <a:r>
              <a:rPr lang="nl-NL" sz="5100" i="1">
                <a:solidFill>
                  <a:schemeClr val="bg1">
                    <a:lumMod val="65000"/>
                  </a:schemeClr>
                </a:solidFill>
              </a:rPr>
              <a:t>], </a:t>
            </a:r>
            <a:r>
              <a:rPr lang="nl-NL" sz="5100" i="1">
                <a:solidFill>
                  <a:srgbClr val="F16682"/>
                </a:solidFill>
              </a:rPr>
              <a:t>wind U</a:t>
            </a:r>
            <a:r>
              <a:rPr lang="nl-NL" sz="5100" i="1">
                <a:solidFill>
                  <a:schemeClr val="bg1">
                    <a:lumMod val="65000"/>
                  </a:schemeClr>
                </a:solidFill>
              </a:rPr>
              <a:t> [m/s], </a:t>
            </a:r>
            <a:br>
              <a:rPr lang="nl-NL" sz="5100" i="1">
                <a:solidFill>
                  <a:schemeClr val="bg1">
                    <a:lumMod val="65000"/>
                  </a:schemeClr>
                </a:solidFill>
              </a:rPr>
            </a:br>
            <a:br>
              <a:rPr lang="nl-NL" sz="5100" i="1">
                <a:solidFill>
                  <a:schemeClr val="bg1">
                    <a:lumMod val="65000"/>
                  </a:schemeClr>
                </a:solidFill>
              </a:rPr>
            </a:br>
            <a:r>
              <a:rPr lang="nl-NL" sz="5100" i="1" err="1">
                <a:solidFill>
                  <a:srgbClr val="F16682"/>
                </a:solidFill>
              </a:rPr>
              <a:t>solar</a:t>
            </a:r>
            <a:r>
              <a:rPr lang="nl-NL" sz="5100" i="1">
                <a:solidFill>
                  <a:srgbClr val="F16682"/>
                </a:solidFill>
              </a:rPr>
              <a:t> </a:t>
            </a:r>
            <a:r>
              <a:rPr lang="nl-NL" sz="5100" i="1" err="1">
                <a:solidFill>
                  <a:srgbClr val="F16682"/>
                </a:solidFill>
              </a:rPr>
              <a:t>global</a:t>
            </a:r>
            <a:r>
              <a:rPr lang="nl-NL" sz="5100" i="1">
                <a:solidFill>
                  <a:srgbClr val="F16682"/>
                </a:solidFill>
              </a:rPr>
              <a:t> </a:t>
            </a:r>
            <a:r>
              <a:rPr lang="nl-NL" sz="5100" i="1" err="1">
                <a:solidFill>
                  <a:srgbClr val="F16682"/>
                </a:solidFill>
              </a:rPr>
              <a:t>horizontal</a:t>
            </a:r>
            <a:r>
              <a:rPr lang="nl-NL" sz="5100" i="1">
                <a:solidFill>
                  <a:srgbClr val="F16682"/>
                </a:solidFill>
              </a:rPr>
              <a:t> </a:t>
            </a:r>
            <a:r>
              <a:rPr lang="nl-NL" sz="5100" i="1" err="1">
                <a:solidFill>
                  <a:srgbClr val="F16682"/>
                </a:solidFill>
              </a:rPr>
              <a:t>irratiance</a:t>
            </a:r>
            <a:r>
              <a:rPr lang="nl-NL" sz="5100" i="1">
                <a:solidFill>
                  <a:srgbClr val="F16682"/>
                </a:solidFill>
              </a:rPr>
              <a:t> I</a:t>
            </a:r>
            <a:r>
              <a:rPr lang="nl-NL" sz="5100" i="1">
                <a:solidFill>
                  <a:schemeClr val="bg1">
                    <a:lumMod val="65000"/>
                  </a:schemeClr>
                </a:solidFill>
              </a:rPr>
              <a:t> [W/m</a:t>
            </a:r>
            <a:r>
              <a:rPr lang="nl-NL" sz="5100" i="1" baseline="30000">
                <a:solidFill>
                  <a:schemeClr val="bg1">
                    <a:lumMod val="65000"/>
                  </a:schemeClr>
                </a:solidFill>
              </a:rPr>
              <a:t>2</a:t>
            </a:r>
            <a:r>
              <a:rPr lang="nl-NL" sz="5100" i="1">
                <a:solidFill>
                  <a:schemeClr val="bg1">
                    <a:lumMod val="65000"/>
                  </a:schemeClr>
                </a:solidFill>
              </a:rPr>
              <a:t>]</a:t>
            </a:r>
          </a:p>
          <a:p>
            <a:pPr lvl="1"/>
            <a:endParaRPr lang="nl-NL"/>
          </a:p>
          <a:p>
            <a:pPr lvl="1"/>
            <a:endParaRPr lang="nl-NL"/>
          </a:p>
        </p:txBody>
      </p:sp>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el 3">
            <a:extLst>
              <a:ext uri="{FF2B5EF4-FFF2-40B4-BE49-F238E27FC236}">
                <a16:creationId xmlns:a16="http://schemas.microsoft.com/office/drawing/2014/main" id="{F9C07BA7-A5A3-47BF-979D-0D51D3A391F6}"/>
              </a:ext>
            </a:extLst>
          </p:cNvPr>
          <p:cNvSpPr>
            <a:spLocks noGrp="1"/>
          </p:cNvSpPr>
          <p:nvPr>
            <p:ph type="title"/>
          </p:nvPr>
        </p:nvSpPr>
        <p:spPr>
          <a:xfrm>
            <a:off x="1187522" y="2495806"/>
            <a:ext cx="21050686" cy="1309278"/>
          </a:xfrm>
        </p:spPr>
        <p:txBody>
          <a:bodyPr>
            <a:normAutofit fontScale="90000"/>
          </a:bodyPr>
          <a:lstStyle/>
          <a:p>
            <a:pPr>
              <a:lnSpc>
                <a:spcPct val="100000"/>
              </a:lnSpc>
            </a:pPr>
            <a:r>
              <a:rPr lang="nl-NL" sz="4400">
                <a:solidFill>
                  <a:srgbClr val="B1D249"/>
                </a:solidFill>
              </a:rPr>
              <a:t>Model parameters</a:t>
            </a:r>
            <a:r>
              <a:rPr lang="nl-NL" sz="4400"/>
              <a:t> we </a:t>
            </a:r>
            <a:r>
              <a:rPr lang="nl-NL" sz="4400" err="1"/>
              <a:t>would</a:t>
            </a:r>
            <a:r>
              <a:rPr lang="nl-NL" sz="4400"/>
              <a:t> like </a:t>
            </a:r>
            <a:r>
              <a:rPr lang="nl-NL" sz="4400" err="1"/>
              <a:t>to</a:t>
            </a:r>
            <a:r>
              <a:rPr lang="nl-NL" sz="4400"/>
              <a:t> </a:t>
            </a:r>
            <a:r>
              <a:rPr lang="nl-NL" sz="4400" err="1"/>
              <a:t>learn</a:t>
            </a:r>
            <a:r>
              <a:rPr lang="nl-NL" sz="4400"/>
              <a:t>, </a:t>
            </a:r>
            <a:r>
              <a:rPr lang="nl-NL" sz="4400" err="1"/>
              <a:t>that</a:t>
            </a:r>
            <a:r>
              <a:rPr lang="nl-NL" sz="4400"/>
              <a:t> </a:t>
            </a:r>
            <a:r>
              <a:rPr lang="nl-NL" sz="4400" err="1"/>
              <a:t>determine</a:t>
            </a:r>
            <a:r>
              <a:rPr lang="nl-NL" sz="4400"/>
              <a:t>  </a:t>
            </a:r>
            <a:br>
              <a:rPr lang="nl-NL" sz="4400"/>
            </a:br>
            <a:r>
              <a:rPr lang="nl-NL" sz="4400"/>
              <a:t>time series output (indoor </a:t>
            </a:r>
            <a:r>
              <a:rPr lang="nl-NL" sz="4400" err="1"/>
              <a:t>temperature</a:t>
            </a:r>
            <a:r>
              <a:rPr lang="nl-NL" sz="4400"/>
              <a:t>, energy </a:t>
            </a:r>
            <a:r>
              <a:rPr lang="nl-NL" sz="4400" err="1"/>
              <a:t>use</a:t>
            </a:r>
            <a:r>
              <a:rPr lang="nl-NL" sz="4400"/>
              <a:t>), </a:t>
            </a:r>
            <a:r>
              <a:rPr lang="nl-NL" sz="4400" err="1"/>
              <a:t>depending</a:t>
            </a:r>
            <a:r>
              <a:rPr lang="nl-NL" sz="4400"/>
              <a:t> on </a:t>
            </a:r>
            <a:r>
              <a:rPr lang="nl-NL" sz="4400">
                <a:solidFill>
                  <a:srgbClr val="F16682"/>
                </a:solidFill>
              </a:rPr>
              <a:t>time series input data</a:t>
            </a:r>
          </a:p>
        </p:txBody>
      </p:sp>
      <p:grpSp>
        <p:nvGrpSpPr>
          <p:cNvPr id="5" name="Group 4">
            <a:extLst>
              <a:ext uri="{FF2B5EF4-FFF2-40B4-BE49-F238E27FC236}">
                <a16:creationId xmlns:a16="http://schemas.microsoft.com/office/drawing/2014/main" id="{8E76F92A-9BC7-478A-8465-622E19D8D4F3}"/>
              </a:ext>
            </a:extLst>
          </p:cNvPr>
          <p:cNvGrpSpPr/>
          <p:nvPr/>
        </p:nvGrpSpPr>
        <p:grpSpPr>
          <a:xfrm>
            <a:off x="925615" y="4365523"/>
            <a:ext cx="611170" cy="611170"/>
            <a:chOff x="13947677" y="717157"/>
            <a:chExt cx="2012395" cy="2012395"/>
          </a:xfrm>
        </p:grpSpPr>
        <p:sp>
          <p:nvSpPr>
            <p:cNvPr id="6" name="Oval 5">
              <a:extLst>
                <a:ext uri="{FF2B5EF4-FFF2-40B4-BE49-F238E27FC236}">
                  <a16:creationId xmlns:a16="http://schemas.microsoft.com/office/drawing/2014/main" id="{875858DB-7464-42BA-9F04-17CF8EF0D9E9}"/>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ECBA9480-373E-422B-8C19-A19609EA49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61576" y="976464"/>
              <a:ext cx="1493780" cy="1493780"/>
            </a:xfrm>
            <a:prstGeom prst="rect">
              <a:avLst/>
            </a:prstGeom>
          </p:spPr>
        </p:pic>
      </p:grpSp>
      <p:grpSp>
        <p:nvGrpSpPr>
          <p:cNvPr id="8" name="Group 7">
            <a:extLst>
              <a:ext uri="{FF2B5EF4-FFF2-40B4-BE49-F238E27FC236}">
                <a16:creationId xmlns:a16="http://schemas.microsoft.com/office/drawing/2014/main" id="{806D1EA0-6EA4-4411-A29A-FF693AA79426}"/>
              </a:ext>
            </a:extLst>
          </p:cNvPr>
          <p:cNvGrpSpPr/>
          <p:nvPr/>
        </p:nvGrpSpPr>
        <p:grpSpPr>
          <a:xfrm>
            <a:off x="927238" y="5587740"/>
            <a:ext cx="611170" cy="611170"/>
            <a:chOff x="13947677" y="717157"/>
            <a:chExt cx="2012395" cy="2012395"/>
          </a:xfrm>
        </p:grpSpPr>
        <p:sp>
          <p:nvSpPr>
            <p:cNvPr id="9" name="Oval 8">
              <a:extLst>
                <a:ext uri="{FF2B5EF4-FFF2-40B4-BE49-F238E27FC236}">
                  <a16:creationId xmlns:a16="http://schemas.microsoft.com/office/drawing/2014/main" id="{E1DB9CDC-BD16-4CFA-8131-882E98619590}"/>
                </a:ext>
              </a:extLst>
            </p:cNvPr>
            <p:cNvSpPr/>
            <p:nvPr/>
          </p:nvSpPr>
          <p:spPr>
            <a:xfrm>
              <a:off x="13947677" y="717157"/>
              <a:ext cx="2012395" cy="201239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78DA2BF-DAD2-4EE6-BFE1-BF6385B13E75}"/>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4261576" y="976464"/>
              <a:ext cx="1493780" cy="1493780"/>
            </a:xfrm>
            <a:prstGeom prst="rect">
              <a:avLst/>
            </a:prstGeom>
          </p:spPr>
        </p:pic>
      </p:grpSp>
      <p:grpSp>
        <p:nvGrpSpPr>
          <p:cNvPr id="17" name="Group 16">
            <a:extLst>
              <a:ext uri="{FF2B5EF4-FFF2-40B4-BE49-F238E27FC236}">
                <a16:creationId xmlns:a16="http://schemas.microsoft.com/office/drawing/2014/main" id="{BD8AE21E-0A39-4B5E-B38F-9AC3257F588F}"/>
              </a:ext>
            </a:extLst>
          </p:cNvPr>
          <p:cNvGrpSpPr/>
          <p:nvPr/>
        </p:nvGrpSpPr>
        <p:grpSpPr>
          <a:xfrm>
            <a:off x="920079" y="8808110"/>
            <a:ext cx="611170" cy="611170"/>
            <a:chOff x="920079" y="8729231"/>
            <a:chExt cx="611170" cy="611170"/>
          </a:xfrm>
        </p:grpSpPr>
        <p:sp>
          <p:nvSpPr>
            <p:cNvPr id="15" name="Oval 14">
              <a:extLst>
                <a:ext uri="{FF2B5EF4-FFF2-40B4-BE49-F238E27FC236}">
                  <a16:creationId xmlns:a16="http://schemas.microsoft.com/office/drawing/2014/main" id="{CC1B336F-0548-4384-8356-B3897F7B28EB}"/>
                </a:ext>
              </a:extLst>
            </p:cNvPr>
            <p:cNvSpPr/>
            <p:nvPr/>
          </p:nvSpPr>
          <p:spPr>
            <a:xfrm>
              <a:off x="920079" y="8729231"/>
              <a:ext cx="611170" cy="61117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CC38EB42-024B-495F-8D59-EABCBCE1C9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411" y="8807983"/>
              <a:ext cx="453665" cy="453665"/>
            </a:xfrm>
            <a:prstGeom prst="rect">
              <a:avLst/>
            </a:prstGeom>
          </p:spPr>
        </p:pic>
      </p:grpSp>
      <p:grpSp>
        <p:nvGrpSpPr>
          <p:cNvPr id="18" name="Group 17">
            <a:extLst>
              <a:ext uri="{FF2B5EF4-FFF2-40B4-BE49-F238E27FC236}">
                <a16:creationId xmlns:a16="http://schemas.microsoft.com/office/drawing/2014/main" id="{F3B97626-860E-4C0F-86D2-7E0A14EA3336}"/>
              </a:ext>
            </a:extLst>
          </p:cNvPr>
          <p:cNvGrpSpPr/>
          <p:nvPr/>
        </p:nvGrpSpPr>
        <p:grpSpPr>
          <a:xfrm>
            <a:off x="923361" y="10116544"/>
            <a:ext cx="611170" cy="611170"/>
            <a:chOff x="920079" y="8729231"/>
            <a:chExt cx="611170" cy="611170"/>
          </a:xfrm>
        </p:grpSpPr>
        <p:sp>
          <p:nvSpPr>
            <p:cNvPr id="19" name="Oval 18">
              <a:extLst>
                <a:ext uri="{FF2B5EF4-FFF2-40B4-BE49-F238E27FC236}">
                  <a16:creationId xmlns:a16="http://schemas.microsoft.com/office/drawing/2014/main" id="{9A551D67-E355-4BBE-99F1-0E9E6392B58D}"/>
                </a:ext>
              </a:extLst>
            </p:cNvPr>
            <p:cNvSpPr/>
            <p:nvPr/>
          </p:nvSpPr>
          <p:spPr>
            <a:xfrm>
              <a:off x="920079" y="8729231"/>
              <a:ext cx="611170" cy="61117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Graphic 19">
              <a:extLst>
                <a:ext uri="{FF2B5EF4-FFF2-40B4-BE49-F238E27FC236}">
                  <a16:creationId xmlns:a16="http://schemas.microsoft.com/office/drawing/2014/main" id="{E52495BA-77CE-4CC6-B4F1-D6D2903CD78A}"/>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15411" y="8807983"/>
              <a:ext cx="453665" cy="453665"/>
            </a:xfrm>
            <a:prstGeom prst="rect">
              <a:avLst/>
            </a:prstGeom>
          </p:spPr>
        </p:pic>
      </p:grpSp>
      <p:sp>
        <p:nvSpPr>
          <p:cNvPr id="11" name="Right Brace 10">
            <a:extLst>
              <a:ext uri="{FF2B5EF4-FFF2-40B4-BE49-F238E27FC236}">
                <a16:creationId xmlns:a16="http://schemas.microsoft.com/office/drawing/2014/main" id="{93B5B9A9-E2F1-40DE-9A0D-4CC68D990F57}"/>
              </a:ext>
            </a:extLst>
          </p:cNvPr>
          <p:cNvSpPr/>
          <p:nvPr/>
        </p:nvSpPr>
        <p:spPr>
          <a:xfrm>
            <a:off x="14450152" y="8229600"/>
            <a:ext cx="747176" cy="2798064"/>
          </a:xfrm>
          <a:prstGeom prst="rightBrace">
            <a:avLst>
              <a:gd name="adj1" fmla="val 27930"/>
              <a:gd name="adj2" fmla="val 50000"/>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TextBox 11">
            <a:extLst>
              <a:ext uri="{FF2B5EF4-FFF2-40B4-BE49-F238E27FC236}">
                <a16:creationId xmlns:a16="http://schemas.microsoft.com/office/drawing/2014/main" id="{1AD30686-08A3-4059-94AF-F0772150DFE6}"/>
              </a:ext>
            </a:extLst>
          </p:cNvPr>
          <p:cNvSpPr txBox="1"/>
          <p:nvPr/>
        </p:nvSpPr>
        <p:spPr>
          <a:xfrm>
            <a:off x="15423018" y="9341778"/>
            <a:ext cx="5662127" cy="630942"/>
          </a:xfrm>
          <a:prstGeom prst="rect">
            <a:avLst/>
          </a:prstGeom>
          <a:noFill/>
        </p:spPr>
        <p:txBody>
          <a:bodyPr wrap="none" rtlCol="0">
            <a:spAutoFit/>
          </a:bodyPr>
          <a:lstStyle/>
          <a:p>
            <a:r>
              <a:rPr lang="nl-NL" sz="3500" b="1" err="1">
                <a:solidFill>
                  <a:schemeClr val="bg1">
                    <a:lumMod val="65000"/>
                  </a:schemeClr>
                </a:solidFill>
                <a:latin typeface="Roboto" panose="020B0604020202020204" charset="0"/>
                <a:ea typeface="Roboto" panose="020B0604020202020204" charset="0"/>
              </a:rPr>
              <a:t>Effective</a:t>
            </a:r>
            <a:r>
              <a:rPr lang="nl-NL" sz="3500" b="1">
                <a:solidFill>
                  <a:schemeClr val="bg1">
                    <a:lumMod val="65000"/>
                  </a:schemeClr>
                </a:solidFill>
                <a:latin typeface="Roboto" panose="020B0604020202020204" charset="0"/>
                <a:ea typeface="Roboto" panose="020B0604020202020204" charset="0"/>
              </a:rPr>
              <a:t> heat </a:t>
            </a:r>
            <a:r>
              <a:rPr lang="nl-NL" sz="3500" b="1" err="1">
                <a:solidFill>
                  <a:schemeClr val="bg1">
                    <a:lumMod val="65000"/>
                  </a:schemeClr>
                </a:solidFill>
                <a:latin typeface="Roboto" panose="020B0604020202020204" charset="0"/>
                <a:ea typeface="Roboto" panose="020B0604020202020204" charset="0"/>
              </a:rPr>
              <a:t>demand</a:t>
            </a:r>
            <a:r>
              <a:rPr lang="nl-NL" sz="3500" b="1">
                <a:solidFill>
                  <a:schemeClr val="bg1">
                    <a:lumMod val="65000"/>
                  </a:schemeClr>
                </a:solidFill>
                <a:latin typeface="Roboto" panose="020B0604020202020204" charset="0"/>
                <a:ea typeface="Roboto" panose="020B0604020202020204" charset="0"/>
              </a:rPr>
              <a:t> [</a:t>
            </a:r>
            <a:r>
              <a:rPr lang="nl-NL" sz="3500" b="1" err="1">
                <a:solidFill>
                  <a:schemeClr val="bg1">
                    <a:lumMod val="65000"/>
                  </a:schemeClr>
                </a:solidFill>
                <a:latin typeface="Roboto" panose="020B0604020202020204" charset="0"/>
                <a:ea typeface="Roboto" panose="020B0604020202020204" charset="0"/>
              </a:rPr>
              <a:t>K</a:t>
            </a:r>
            <a:r>
              <a:rPr lang="nl-NL" sz="3500" b="1" err="1">
                <a:solidFill>
                  <a:schemeClr val="bg1">
                    <a:lumMod val="65000"/>
                  </a:schemeClr>
                </a:solidFill>
                <a:latin typeface="Calibri" panose="020F0502020204030204" pitchFamily="34" charset="0"/>
                <a:ea typeface="Roboto" panose="020B0604020202020204" charset="0"/>
                <a:cs typeface="Calibri" panose="020F0502020204030204" pitchFamily="34" charset="0"/>
              </a:rPr>
              <a:t>·s</a:t>
            </a:r>
            <a:r>
              <a:rPr lang="nl-NL" sz="3500" b="1">
                <a:solidFill>
                  <a:schemeClr val="bg1">
                    <a:lumMod val="65000"/>
                  </a:schemeClr>
                </a:solidFill>
                <a:latin typeface="Roboto" panose="020B0604020202020204" charset="0"/>
                <a:ea typeface="Roboto" panose="020B0604020202020204" charset="0"/>
              </a:rPr>
              <a:t>]</a:t>
            </a:r>
          </a:p>
        </p:txBody>
      </p:sp>
    </p:spTree>
    <p:extLst>
      <p:ext uri="{BB962C8B-B14F-4D97-AF65-F5344CB8AC3E}">
        <p14:creationId xmlns:p14="http://schemas.microsoft.com/office/powerpoint/2010/main" val="352471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Group 264">
            <a:extLst>
              <a:ext uri="{FF2B5EF4-FFF2-40B4-BE49-F238E27FC236}">
                <a16:creationId xmlns:a16="http://schemas.microsoft.com/office/drawing/2014/main" id="{319D4020-2BE9-45A2-BAE2-171D26A3F2CE}"/>
              </a:ext>
            </a:extLst>
          </p:cNvPr>
          <p:cNvGrpSpPr/>
          <p:nvPr/>
        </p:nvGrpSpPr>
        <p:grpSpPr>
          <a:xfrm>
            <a:off x="16393456" y="4337662"/>
            <a:ext cx="5606939" cy="1446550"/>
            <a:chOff x="16393457" y="4337662"/>
            <a:chExt cx="5606939" cy="1446550"/>
          </a:xfrm>
        </p:grpSpPr>
        <p:sp>
          <p:nvSpPr>
            <p:cNvPr id="266" name="TextBox 265">
              <a:extLst>
                <a:ext uri="{FF2B5EF4-FFF2-40B4-BE49-F238E27FC236}">
                  <a16:creationId xmlns:a16="http://schemas.microsoft.com/office/drawing/2014/main" id="{19A4CE22-BFB6-4884-95CD-21625868257B}"/>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68" name="TextBox 267">
              <a:extLst>
                <a:ext uri="{FF2B5EF4-FFF2-40B4-BE49-F238E27FC236}">
                  <a16:creationId xmlns:a16="http://schemas.microsoft.com/office/drawing/2014/main" id="{FA75BABE-8E2C-4DD6-B497-9FD83545F589}"/>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pic>
        <p:nvPicPr>
          <p:cNvPr id="132" name="Graphic 131" descr="Periodic Graph">
            <a:extLst>
              <a:ext uri="{FF2B5EF4-FFF2-40B4-BE49-F238E27FC236}">
                <a16:creationId xmlns:a16="http://schemas.microsoft.com/office/drawing/2014/main" id="{FE922C54-C269-403C-80D4-213288EADE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07968" y="4994805"/>
            <a:ext cx="769441" cy="769441"/>
          </a:xfrm>
          <a:prstGeom prst="rect">
            <a:avLst/>
          </a:prstGeom>
        </p:spPr>
      </p:pic>
      <p:grpSp>
        <p:nvGrpSpPr>
          <p:cNvPr id="270" name="Group 269">
            <a:extLst>
              <a:ext uri="{FF2B5EF4-FFF2-40B4-BE49-F238E27FC236}">
                <a16:creationId xmlns:a16="http://schemas.microsoft.com/office/drawing/2014/main" id="{B8F2427C-5EE3-4953-B754-BD85A06AE33B}"/>
              </a:ext>
            </a:extLst>
          </p:cNvPr>
          <p:cNvGrpSpPr/>
          <p:nvPr/>
        </p:nvGrpSpPr>
        <p:grpSpPr>
          <a:xfrm>
            <a:off x="16393456" y="4337662"/>
            <a:ext cx="5606939" cy="1446550"/>
            <a:chOff x="16393457" y="4337662"/>
            <a:chExt cx="5606939" cy="1446550"/>
          </a:xfrm>
        </p:grpSpPr>
        <p:sp>
          <p:nvSpPr>
            <p:cNvPr id="273" name="TextBox 272">
              <a:extLst>
                <a:ext uri="{FF2B5EF4-FFF2-40B4-BE49-F238E27FC236}">
                  <a16:creationId xmlns:a16="http://schemas.microsoft.com/office/drawing/2014/main" id="{A717135B-85CD-4AA0-9CB5-24D198778455}"/>
                </a:ext>
              </a:extLst>
            </p:cNvPr>
            <p:cNvSpPr txBox="1"/>
            <p:nvPr/>
          </p:nvSpPr>
          <p:spPr>
            <a:xfrm>
              <a:off x="16675511" y="4445436"/>
              <a:ext cx="5087071" cy="1323439"/>
            </a:xfrm>
            <a:prstGeom prst="rect">
              <a:avLst/>
            </a:prstGeom>
            <a:solidFill>
              <a:schemeClr val="bg1">
                <a:lumMod val="65000"/>
              </a:schemeClr>
            </a:solidFill>
          </p:spPr>
          <p:txBody>
            <a:bodyPr wrap="square" rtlCol="0" anchor="ctr">
              <a:spAutoFit/>
            </a:bodyPr>
            <a:lstStyle/>
            <a:p>
              <a:r>
                <a:rPr lang="nl-NL" sz="4000" err="1">
                  <a:solidFill>
                    <a:srgbClr val="FFFFFF"/>
                  </a:solidFill>
                </a:rPr>
                <a:t>calculated</a:t>
              </a:r>
              <a:r>
                <a:rPr lang="nl-NL" sz="4000">
                  <a:solidFill>
                    <a:srgbClr val="FFFFFF"/>
                  </a:solidFill>
                </a:rPr>
                <a:t> output data</a:t>
              </a:r>
              <a:br>
                <a:rPr lang="nl-NL" sz="4000">
                  <a:solidFill>
                    <a:srgbClr val="FFFFFF"/>
                  </a:solidFill>
                </a:rPr>
              </a:br>
              <a:r>
                <a:rPr lang="nl-NL" sz="4000">
                  <a:solidFill>
                    <a:srgbClr val="FFFFFF"/>
                  </a:solidFill>
                </a:rPr>
                <a:t>(time series data)</a:t>
              </a:r>
            </a:p>
          </p:txBody>
        </p:sp>
        <p:sp>
          <p:nvSpPr>
            <p:cNvPr id="271" name="TextBox 270">
              <a:extLst>
                <a:ext uri="{FF2B5EF4-FFF2-40B4-BE49-F238E27FC236}">
                  <a16:creationId xmlns:a16="http://schemas.microsoft.com/office/drawing/2014/main" id="{98D19F97-3550-4E1C-8B86-5775E59941BC}"/>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grpSp>
      <p:sp>
        <p:nvSpPr>
          <p:cNvPr id="3" name="Text Placeholder 2">
            <a:extLst>
              <a:ext uri="{FF2B5EF4-FFF2-40B4-BE49-F238E27FC236}">
                <a16:creationId xmlns:a16="http://schemas.microsoft.com/office/drawing/2014/main" id="{35F5B60A-9519-429D-8D6B-49D15A2D0D8A}"/>
              </a:ext>
            </a:extLst>
          </p:cNvPr>
          <p:cNvSpPr>
            <a:spLocks noGrp="1"/>
          </p:cNvSpPr>
          <p:nvPr>
            <p:ph type="body" sz="quarter" idx="14"/>
          </p:nvPr>
        </p:nvSpPr>
        <p:spPr/>
        <p:txBody>
          <a:bodyPr/>
          <a:lstStyle/>
          <a:p>
            <a:r>
              <a:rPr lang="nl-NL"/>
              <a:t>WP3 Data Analysis &amp; </a:t>
            </a:r>
            <a:r>
              <a:rPr lang="nl-NL" err="1"/>
              <a:t>Prediction</a:t>
            </a:r>
            <a:endParaRPr lang="nl-NL"/>
          </a:p>
        </p:txBody>
      </p:sp>
      <p:sp>
        <p:nvSpPr>
          <p:cNvPr id="4" name="Title 3">
            <a:extLst>
              <a:ext uri="{FF2B5EF4-FFF2-40B4-BE49-F238E27FC236}">
                <a16:creationId xmlns:a16="http://schemas.microsoft.com/office/drawing/2014/main" id="{274238FF-4382-4132-859F-36F98256B513}"/>
              </a:ext>
            </a:extLst>
          </p:cNvPr>
          <p:cNvSpPr>
            <a:spLocks noGrp="1"/>
          </p:cNvSpPr>
          <p:nvPr>
            <p:ph type="title"/>
          </p:nvPr>
        </p:nvSpPr>
        <p:spPr/>
        <p:txBody>
          <a:bodyPr>
            <a:normAutofit/>
          </a:bodyPr>
          <a:lstStyle/>
          <a:p>
            <a:r>
              <a:rPr lang="nl-NL"/>
              <a:t>Inverse </a:t>
            </a:r>
            <a:r>
              <a:rPr lang="nl-NL" err="1"/>
              <a:t>grey</a:t>
            </a:r>
            <a:r>
              <a:rPr lang="nl-NL"/>
              <a:t>-box </a:t>
            </a:r>
            <a:r>
              <a:rPr lang="nl-NL" err="1"/>
              <a:t>modelling</a:t>
            </a:r>
            <a:r>
              <a:rPr lang="nl-NL"/>
              <a:t> of home </a:t>
            </a:r>
            <a:r>
              <a:rPr lang="nl-NL" err="1"/>
              <a:t>heating</a:t>
            </a:r>
            <a:endParaRPr lang="nl-NL">
              <a:solidFill>
                <a:srgbClr val="F16682"/>
              </a:solidFill>
            </a:endParaRPr>
          </a:p>
        </p:txBody>
      </p:sp>
      <p:sp>
        <p:nvSpPr>
          <p:cNvPr id="22" name="Rectangle 21">
            <a:extLst>
              <a:ext uri="{FF2B5EF4-FFF2-40B4-BE49-F238E27FC236}">
                <a16:creationId xmlns:a16="http://schemas.microsoft.com/office/drawing/2014/main" id="{5FC9FDC0-A81F-4668-A2D6-6EEAB2B6FDD9}"/>
              </a:ext>
            </a:extLst>
          </p:cNvPr>
          <p:cNvSpPr/>
          <p:nvPr/>
        </p:nvSpPr>
        <p:spPr>
          <a:xfrm>
            <a:off x="8945997" y="5255861"/>
            <a:ext cx="1768054" cy="3741156"/>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3" name="Rectangle 22">
            <a:extLst>
              <a:ext uri="{FF2B5EF4-FFF2-40B4-BE49-F238E27FC236}">
                <a16:creationId xmlns:a16="http://schemas.microsoft.com/office/drawing/2014/main" id="{F9F560A3-D08A-492A-A5BE-9FE1F49C03DB}"/>
              </a:ext>
            </a:extLst>
          </p:cNvPr>
          <p:cNvSpPr/>
          <p:nvPr/>
        </p:nvSpPr>
        <p:spPr>
          <a:xfrm>
            <a:off x="11598079" y="5255861"/>
            <a:ext cx="1768054" cy="2494113"/>
          </a:xfrm>
          <a:prstGeom prst="rect">
            <a:avLst/>
          </a:prstGeom>
          <a:solidFill>
            <a:schemeClr val="bg1">
              <a:lumMod val="7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4" name="Rectangle 23">
            <a:extLst>
              <a:ext uri="{FF2B5EF4-FFF2-40B4-BE49-F238E27FC236}">
                <a16:creationId xmlns:a16="http://schemas.microsoft.com/office/drawing/2014/main" id="{10FF7C60-2F6E-40C7-AA84-7DE9B5223627}"/>
              </a:ext>
            </a:extLst>
          </p:cNvPr>
          <p:cNvSpPr/>
          <p:nvPr/>
        </p:nvSpPr>
        <p:spPr>
          <a:xfrm>
            <a:off x="11598079" y="7749960"/>
            <a:ext cx="1768054" cy="623538"/>
          </a:xfrm>
          <a:prstGeom prst="rect">
            <a:avLst/>
          </a:prstGeom>
          <a:solidFill>
            <a:schemeClr val="bg1">
              <a:lumMod val="50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sp>
        <p:nvSpPr>
          <p:cNvPr id="25" name="Rectangle 24">
            <a:extLst>
              <a:ext uri="{FF2B5EF4-FFF2-40B4-BE49-F238E27FC236}">
                <a16:creationId xmlns:a16="http://schemas.microsoft.com/office/drawing/2014/main" id="{97EACCA8-510A-4F8C-BDA9-FF84923D6559}"/>
              </a:ext>
            </a:extLst>
          </p:cNvPr>
          <p:cNvSpPr/>
          <p:nvPr/>
        </p:nvSpPr>
        <p:spPr>
          <a:xfrm>
            <a:off x="11598079" y="8373498"/>
            <a:ext cx="1768054" cy="623538"/>
          </a:xfrm>
          <a:prstGeom prst="rect">
            <a:avLst/>
          </a:prstGeom>
          <a:solidFill>
            <a:schemeClr val="bg1">
              <a:lumMod val="65000"/>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Roboto" panose="020B0604020202020204" charset="0"/>
              <a:ea typeface="Roboto" panose="020B0604020202020204" charset="0"/>
            </a:endParaRPr>
          </a:p>
        </p:txBody>
      </p:sp>
      <p:cxnSp>
        <p:nvCxnSpPr>
          <p:cNvPr id="26" name="Straight Connector 25">
            <a:extLst>
              <a:ext uri="{FF2B5EF4-FFF2-40B4-BE49-F238E27FC236}">
                <a16:creationId xmlns:a16="http://schemas.microsoft.com/office/drawing/2014/main" id="{2E1D0843-BE1C-4C10-A7ED-06031CBAC078}"/>
              </a:ext>
            </a:extLst>
          </p:cNvPr>
          <p:cNvCxnSpPr>
            <a:cxnSpLocks/>
          </p:cNvCxnSpPr>
          <p:nvPr/>
        </p:nvCxnSpPr>
        <p:spPr>
          <a:xfrm>
            <a:off x="8945997" y="8997017"/>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D33A66-65EF-488D-9749-59EE3A28CCC1}"/>
              </a:ext>
            </a:extLst>
          </p:cNvPr>
          <p:cNvCxnSpPr>
            <a:cxnSpLocks/>
          </p:cNvCxnSpPr>
          <p:nvPr/>
        </p:nvCxnSpPr>
        <p:spPr>
          <a:xfrm>
            <a:off x="8945997" y="5255863"/>
            <a:ext cx="442013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D08CC8-2A02-430F-9E15-D4D22B86A743}"/>
              </a:ext>
            </a:extLst>
          </p:cNvPr>
          <p:cNvGrpSpPr/>
          <p:nvPr/>
        </p:nvGrpSpPr>
        <p:grpSpPr>
          <a:xfrm>
            <a:off x="8945997" y="5255851"/>
            <a:ext cx="4420136" cy="498834"/>
            <a:chOff x="3131840" y="4149073"/>
            <a:chExt cx="3600400" cy="288039"/>
          </a:xfrm>
        </p:grpSpPr>
        <p:cxnSp>
          <p:nvCxnSpPr>
            <p:cNvPr id="29" name="Straight Connector 28">
              <a:extLst>
                <a:ext uri="{FF2B5EF4-FFF2-40B4-BE49-F238E27FC236}">
                  <a16:creationId xmlns:a16="http://schemas.microsoft.com/office/drawing/2014/main" id="{C1A8D020-5070-42A7-848E-87C0D3C17192}"/>
                </a:ext>
              </a:extLst>
            </p:cNvPr>
            <p:cNvCxnSpPr>
              <a:cxnSpLocks/>
            </p:cNvCxnSpPr>
            <p:nvPr/>
          </p:nvCxnSpPr>
          <p:spPr>
            <a:xfrm>
              <a:off x="3131840" y="4437112"/>
              <a:ext cx="36004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EC7D802-9176-4FC6-AD2A-E407A36CD8B2}"/>
                </a:ext>
              </a:extLst>
            </p:cNvPr>
            <p:cNvSpPr/>
            <p:nvPr/>
          </p:nvSpPr>
          <p:spPr>
            <a:xfrm>
              <a:off x="3131840" y="4149079"/>
              <a:ext cx="3600400" cy="288032"/>
            </a:xfrm>
            <a:prstGeom prst="rect">
              <a:avLst/>
            </a:prstGeom>
            <a:solidFill>
              <a:srgbClr val="FFFFFF">
                <a:alpha val="50196"/>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1" name="Straight Arrow Connector 30">
              <a:extLst>
                <a:ext uri="{FF2B5EF4-FFF2-40B4-BE49-F238E27FC236}">
                  <a16:creationId xmlns:a16="http://schemas.microsoft.com/office/drawing/2014/main" id="{79D2ECD8-07B1-4700-BC11-12B0A4CE1542}"/>
                </a:ext>
              </a:extLst>
            </p:cNvPr>
            <p:cNvCxnSpPr/>
            <p:nvPr/>
          </p:nvCxnSpPr>
          <p:spPr>
            <a:xfrm>
              <a:off x="4160526"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576080-9726-4620-B3AF-ABFB11E9C747}"/>
                </a:ext>
              </a:extLst>
            </p:cNvPr>
            <p:cNvCxnSpPr/>
            <p:nvPr/>
          </p:nvCxnSpPr>
          <p:spPr>
            <a:xfrm>
              <a:off x="5703554" y="4149073"/>
              <a:ext cx="0" cy="288038"/>
            </a:xfrm>
            <a:prstGeom prst="straightConnector1">
              <a:avLst/>
            </a:prstGeom>
            <a:ln w="952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1FEED1A5-BCD8-447E-8D65-9AE0B989ECFD}"/>
              </a:ext>
            </a:extLst>
          </p:cNvPr>
          <p:cNvGrpSpPr/>
          <p:nvPr/>
        </p:nvGrpSpPr>
        <p:grpSpPr>
          <a:xfrm>
            <a:off x="8945997" y="3830589"/>
            <a:ext cx="4434099" cy="5161823"/>
            <a:chOff x="10125877" y="3535619"/>
            <a:chExt cx="4434099" cy="5161823"/>
          </a:xfrm>
        </p:grpSpPr>
        <p:sp>
          <p:nvSpPr>
            <p:cNvPr id="21" name="Isosceles Triangle 20">
              <a:extLst>
                <a:ext uri="{FF2B5EF4-FFF2-40B4-BE49-F238E27FC236}">
                  <a16:creationId xmlns:a16="http://schemas.microsoft.com/office/drawing/2014/main" id="{59B347B6-E43F-4B92-B276-582CDABDF2F2}"/>
                </a:ext>
              </a:extLst>
            </p:cNvPr>
            <p:cNvSpPr/>
            <p:nvPr/>
          </p:nvSpPr>
          <p:spPr>
            <a:xfrm>
              <a:off x="10139840" y="3535619"/>
              <a:ext cx="4420136" cy="1427522"/>
            </a:xfrm>
            <a:prstGeom prst="triangle">
              <a:avLst>
                <a:gd name="adj" fmla="val 4872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663BBF09-DFBD-4E59-9B21-090A38C3F3C9}"/>
                </a:ext>
              </a:extLst>
            </p:cNvPr>
            <p:cNvSpPr/>
            <p:nvPr/>
          </p:nvSpPr>
          <p:spPr>
            <a:xfrm>
              <a:off x="10125877" y="4956295"/>
              <a:ext cx="4420136" cy="37411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8" name="Straight Arrow Connector 37">
            <a:extLst>
              <a:ext uri="{FF2B5EF4-FFF2-40B4-BE49-F238E27FC236}">
                <a16:creationId xmlns:a16="http://schemas.microsoft.com/office/drawing/2014/main" id="{EA9F9173-13CF-4C60-A1A7-FEAFC14CE48C}"/>
              </a:ext>
            </a:extLst>
          </p:cNvPr>
          <p:cNvCxnSpPr>
            <a:cxnSpLocks/>
            <a:stCxn id="35" idx="3"/>
            <a:endCxn id="40" idx="1"/>
          </p:cNvCxnSpPr>
          <p:nvPr/>
        </p:nvCxnSpPr>
        <p:spPr>
          <a:xfrm>
            <a:off x="13366133" y="7121839"/>
            <a:ext cx="3027323"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C018006-C74D-4455-8875-940A9C9FEDE2}"/>
              </a:ext>
            </a:extLst>
          </p:cNvPr>
          <p:cNvSpPr txBox="1"/>
          <p:nvPr/>
        </p:nvSpPr>
        <p:spPr>
          <a:xfrm>
            <a:off x="16393456" y="6116435"/>
            <a:ext cx="5606939" cy="2010807"/>
          </a:xfrm>
          <a:prstGeom prst="rect">
            <a:avLst/>
          </a:prstGeom>
          <a:noFill/>
          <a:ln>
            <a:solidFill>
              <a:schemeClr val="tx1"/>
            </a:solidFill>
            <a:prstDash val="dash"/>
          </a:ln>
        </p:spPr>
        <p:txBody>
          <a:bodyPr wrap="square" lIns="180000" rIns="180000" rtlCol="0">
            <a:spAutoFit/>
          </a:bodyPr>
          <a:lstStyle/>
          <a:p>
            <a:pPr>
              <a:lnSpc>
                <a:spcPct val="150000"/>
              </a:lnSpc>
            </a:pPr>
            <a:r>
              <a:rPr lang="nl-NL" sz="4400">
                <a:latin typeface="Roboto" panose="020B0604020202020204" charset="0"/>
                <a:ea typeface="Roboto" panose="020B0604020202020204" charset="0"/>
              </a:rPr>
              <a:t>indoor </a:t>
            </a:r>
            <a:r>
              <a:rPr lang="nl-NL" sz="4400" err="1">
                <a:latin typeface="Roboto" panose="020B0604020202020204" charset="0"/>
                <a:ea typeface="Roboto" panose="020B0604020202020204" charset="0"/>
              </a:rPr>
              <a:t>temperature</a:t>
            </a:r>
            <a:endParaRPr lang="nl-NL" sz="4400">
              <a:latin typeface="Roboto" panose="020B0604020202020204" charset="0"/>
              <a:ea typeface="Roboto" panose="020B0604020202020204" charset="0"/>
            </a:endParaRPr>
          </a:p>
          <a:p>
            <a:pPr>
              <a:lnSpc>
                <a:spcPct val="150000"/>
              </a:lnSpc>
            </a:pPr>
            <a:r>
              <a:rPr lang="nl-NL" sz="4400">
                <a:latin typeface="Roboto" panose="020B0604020202020204" charset="0"/>
                <a:ea typeface="Roboto" panose="020B0604020202020204" charset="0"/>
              </a:rPr>
              <a:t>energy </a:t>
            </a:r>
            <a:r>
              <a:rPr lang="nl-NL" sz="4400" err="1">
                <a:latin typeface="Roboto" panose="020B0604020202020204" charset="0"/>
                <a:ea typeface="Roboto" panose="020B0604020202020204" charset="0"/>
              </a:rPr>
              <a:t>use</a:t>
            </a:r>
            <a:endParaRPr lang="nl-NL" sz="4400">
              <a:latin typeface="Roboto" panose="020B0604020202020204" charset="0"/>
              <a:ea typeface="Roboto" panose="020B0604020202020204" charset="0"/>
            </a:endParaRPr>
          </a:p>
        </p:txBody>
      </p:sp>
      <p:cxnSp>
        <p:nvCxnSpPr>
          <p:cNvPr id="34" name="Straight Arrow Connector 33">
            <a:extLst>
              <a:ext uri="{FF2B5EF4-FFF2-40B4-BE49-F238E27FC236}">
                <a16:creationId xmlns:a16="http://schemas.microsoft.com/office/drawing/2014/main" id="{B373D734-62A8-402E-A50D-E0F8B9E5A309}"/>
              </a:ext>
            </a:extLst>
          </p:cNvPr>
          <p:cNvCxnSpPr>
            <a:cxnSpLocks/>
            <a:stCxn id="42" idx="3"/>
            <a:endCxn id="35" idx="1"/>
          </p:cNvCxnSpPr>
          <p:nvPr/>
        </p:nvCxnSpPr>
        <p:spPr>
          <a:xfrm>
            <a:off x="6616947" y="7121839"/>
            <a:ext cx="2329050" cy="0"/>
          </a:xfrm>
          <a:prstGeom prst="straightConnector1">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10EC3F5-68CA-406C-90F1-75B1CB7618A0}"/>
              </a:ext>
            </a:extLst>
          </p:cNvPr>
          <p:cNvSpPr txBox="1"/>
          <p:nvPr/>
        </p:nvSpPr>
        <p:spPr>
          <a:xfrm>
            <a:off x="1010007" y="6116435"/>
            <a:ext cx="5606940" cy="2010807"/>
          </a:xfrm>
          <a:prstGeom prst="rect">
            <a:avLst/>
          </a:prstGeom>
          <a:noFill/>
          <a:ln>
            <a:solidFill>
              <a:schemeClr val="accent5"/>
            </a:solid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lnSpc>
                <a:spcPct val="150000"/>
              </a:lnSpc>
            </a:pPr>
            <a:r>
              <a:rPr lang="nl-NL" sz="4400">
                <a:solidFill>
                  <a:schemeClr val="accent5"/>
                </a:solidFill>
                <a:latin typeface="Roboto" panose="020B0604020202020204" charset="0"/>
                <a:ea typeface="Roboto" panose="020B0604020202020204" charset="0"/>
              </a:rPr>
              <a:t>setpoint changes</a:t>
            </a:r>
          </a:p>
          <a:p>
            <a:pPr algn="r">
              <a:lnSpc>
                <a:spcPct val="150000"/>
              </a:lnSpc>
            </a:pPr>
            <a:r>
              <a:rPr lang="nl-NL" sz="4400" err="1">
                <a:solidFill>
                  <a:schemeClr val="accent5"/>
                </a:solidFill>
                <a:latin typeface="Roboto" panose="020B0604020202020204" charset="0"/>
                <a:ea typeface="Roboto" panose="020B0604020202020204" charset="0"/>
              </a:rPr>
              <a:t>weather</a:t>
            </a:r>
            <a:endParaRPr lang="nl-NL" sz="4400">
              <a:solidFill>
                <a:schemeClr val="accent5"/>
              </a:solidFill>
              <a:latin typeface="Roboto" panose="020B0604020202020204" charset="0"/>
              <a:ea typeface="Roboto" panose="020B0604020202020204" charset="0"/>
            </a:endParaRPr>
          </a:p>
        </p:txBody>
      </p:sp>
      <p:pic>
        <p:nvPicPr>
          <p:cNvPr id="64" name="Graphic 63">
            <a:extLst>
              <a:ext uri="{FF2B5EF4-FFF2-40B4-BE49-F238E27FC236}">
                <a16:creationId xmlns:a16="http://schemas.microsoft.com/office/drawing/2014/main" id="{C09A9739-6D8B-4797-94E1-37B1A3960B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64360" y="5863600"/>
            <a:ext cx="806506" cy="806504"/>
          </a:xfrm>
          <a:prstGeom prst="rect">
            <a:avLst/>
          </a:prstGeom>
        </p:spPr>
      </p:pic>
      <p:grpSp>
        <p:nvGrpSpPr>
          <p:cNvPr id="66" name="Group 65">
            <a:extLst>
              <a:ext uri="{FF2B5EF4-FFF2-40B4-BE49-F238E27FC236}">
                <a16:creationId xmlns:a16="http://schemas.microsoft.com/office/drawing/2014/main" id="{AA3A6AFA-D1B0-471C-9815-BC585B39E2C6}"/>
              </a:ext>
            </a:extLst>
          </p:cNvPr>
          <p:cNvGrpSpPr/>
          <p:nvPr/>
        </p:nvGrpSpPr>
        <p:grpSpPr>
          <a:xfrm>
            <a:off x="12473183" y="8202409"/>
            <a:ext cx="611170" cy="611170"/>
            <a:chOff x="13947677" y="717157"/>
            <a:chExt cx="2012395" cy="2012395"/>
          </a:xfrm>
        </p:grpSpPr>
        <p:sp>
          <p:nvSpPr>
            <p:cNvPr id="65" name="Oval 64">
              <a:extLst>
                <a:ext uri="{FF2B5EF4-FFF2-40B4-BE49-F238E27FC236}">
                  <a16:creationId xmlns:a16="http://schemas.microsoft.com/office/drawing/2014/main" id="{E853D021-B06A-4F1C-B9D8-8C8A1472B32A}"/>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2" name="Graphic 61">
              <a:extLst>
                <a:ext uri="{FF2B5EF4-FFF2-40B4-BE49-F238E27FC236}">
                  <a16:creationId xmlns:a16="http://schemas.microsoft.com/office/drawing/2014/main" id="{E47300E2-8EB2-41C8-B191-9656128123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grpSp>
        <p:nvGrpSpPr>
          <p:cNvPr id="67" name="Group 66">
            <a:extLst>
              <a:ext uri="{FF2B5EF4-FFF2-40B4-BE49-F238E27FC236}">
                <a16:creationId xmlns:a16="http://schemas.microsoft.com/office/drawing/2014/main" id="{4660F771-2718-4B4D-847A-56C886B2DB01}"/>
              </a:ext>
            </a:extLst>
          </p:cNvPr>
          <p:cNvGrpSpPr/>
          <p:nvPr/>
        </p:nvGrpSpPr>
        <p:grpSpPr>
          <a:xfrm>
            <a:off x="10905298" y="8202409"/>
            <a:ext cx="611170" cy="611170"/>
            <a:chOff x="13947677" y="717157"/>
            <a:chExt cx="2012395" cy="2012395"/>
          </a:xfrm>
        </p:grpSpPr>
        <p:sp>
          <p:nvSpPr>
            <p:cNvPr id="68" name="Oval 67">
              <a:extLst>
                <a:ext uri="{FF2B5EF4-FFF2-40B4-BE49-F238E27FC236}">
                  <a16:creationId xmlns:a16="http://schemas.microsoft.com/office/drawing/2014/main" id="{277A744A-2E14-4B6A-BFE4-788404287BE8}"/>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9" name="Graphic 68">
              <a:extLst>
                <a:ext uri="{FF2B5EF4-FFF2-40B4-BE49-F238E27FC236}">
                  <a16:creationId xmlns:a16="http://schemas.microsoft.com/office/drawing/2014/main" id="{48107F01-04E6-4B22-9589-AFDEFB4AD9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grpSp>
        <p:nvGrpSpPr>
          <p:cNvPr id="70" name="Group 69">
            <a:extLst>
              <a:ext uri="{FF2B5EF4-FFF2-40B4-BE49-F238E27FC236}">
                <a16:creationId xmlns:a16="http://schemas.microsoft.com/office/drawing/2014/main" id="{80F11062-2BAE-4C6B-9488-B2AD3CB587B6}"/>
              </a:ext>
            </a:extLst>
          </p:cNvPr>
          <p:cNvGrpSpPr/>
          <p:nvPr/>
        </p:nvGrpSpPr>
        <p:grpSpPr>
          <a:xfrm>
            <a:off x="9394562" y="8202409"/>
            <a:ext cx="611170" cy="611170"/>
            <a:chOff x="13947677" y="717157"/>
            <a:chExt cx="2012395" cy="2012395"/>
          </a:xfrm>
        </p:grpSpPr>
        <p:sp>
          <p:nvSpPr>
            <p:cNvPr id="71" name="Oval 70">
              <a:extLst>
                <a:ext uri="{FF2B5EF4-FFF2-40B4-BE49-F238E27FC236}">
                  <a16:creationId xmlns:a16="http://schemas.microsoft.com/office/drawing/2014/main" id="{B0FE7A87-D0FD-4C22-9947-245A766D79B0}"/>
                </a:ext>
              </a:extLst>
            </p:cNvPr>
            <p:cNvSpPr/>
            <p:nvPr/>
          </p:nvSpPr>
          <p:spPr>
            <a:xfrm>
              <a:off x="13947677" y="717157"/>
              <a:ext cx="2012395" cy="2012395"/>
            </a:xfrm>
            <a:prstGeom prst="ellipse">
              <a:avLst/>
            </a:prstGeom>
            <a:solidFill>
              <a:schemeClr val="bg1"/>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2" name="Graphic 71">
              <a:extLst>
                <a:ext uri="{FF2B5EF4-FFF2-40B4-BE49-F238E27FC236}">
                  <a16:creationId xmlns:a16="http://schemas.microsoft.com/office/drawing/2014/main" id="{066EF00D-92A7-4362-8CDC-CDE74786CA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1576" y="976464"/>
              <a:ext cx="1493780" cy="1493780"/>
            </a:xfrm>
            <a:prstGeom prst="rect">
              <a:avLst/>
            </a:prstGeom>
          </p:spPr>
        </p:pic>
      </p:grpSp>
      <p:pic>
        <p:nvPicPr>
          <p:cNvPr id="76" name="Graphic 75">
            <a:extLst>
              <a:ext uri="{FF2B5EF4-FFF2-40B4-BE49-F238E27FC236}">
                <a16:creationId xmlns:a16="http://schemas.microsoft.com/office/drawing/2014/main" id="{1DB38D79-89D6-46E4-90DE-49845A660008}"/>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0752560" y="6504813"/>
            <a:ext cx="806506" cy="806504"/>
          </a:xfrm>
          <a:prstGeom prst="rect">
            <a:avLst/>
          </a:prstGeom>
        </p:spPr>
      </p:pic>
      <p:pic>
        <p:nvPicPr>
          <p:cNvPr id="77" name="Graphic 76">
            <a:extLst>
              <a:ext uri="{FF2B5EF4-FFF2-40B4-BE49-F238E27FC236}">
                <a16:creationId xmlns:a16="http://schemas.microsoft.com/office/drawing/2014/main" id="{55BE8D1E-40F9-4BBB-A3BD-FC4E77A424C0}"/>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9473356" y="6629752"/>
            <a:ext cx="806506" cy="806504"/>
          </a:xfrm>
          <a:prstGeom prst="rect">
            <a:avLst/>
          </a:prstGeom>
        </p:spPr>
      </p:pic>
      <p:pic>
        <p:nvPicPr>
          <p:cNvPr id="78" name="Graphic 77">
            <a:extLst>
              <a:ext uri="{FF2B5EF4-FFF2-40B4-BE49-F238E27FC236}">
                <a16:creationId xmlns:a16="http://schemas.microsoft.com/office/drawing/2014/main" id="{EF404D62-CECC-44D5-934D-5717A02A3019}"/>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2135667" y="6595506"/>
            <a:ext cx="806506" cy="806504"/>
          </a:xfrm>
          <a:prstGeom prst="rect">
            <a:avLst/>
          </a:prstGeom>
        </p:spPr>
      </p:pic>
      <p:pic>
        <p:nvPicPr>
          <p:cNvPr id="79" name="Graphic 78">
            <a:extLst>
              <a:ext uri="{FF2B5EF4-FFF2-40B4-BE49-F238E27FC236}">
                <a16:creationId xmlns:a16="http://schemas.microsoft.com/office/drawing/2014/main" id="{74A40600-5D32-4D86-AFF4-EC8445A3D34C}"/>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1714464" y="5813030"/>
            <a:ext cx="806506" cy="806504"/>
          </a:xfrm>
          <a:prstGeom prst="rect">
            <a:avLst/>
          </a:prstGeom>
        </p:spPr>
      </p:pic>
      <p:pic>
        <p:nvPicPr>
          <p:cNvPr id="80" name="Graphic 79">
            <a:extLst>
              <a:ext uri="{FF2B5EF4-FFF2-40B4-BE49-F238E27FC236}">
                <a16:creationId xmlns:a16="http://schemas.microsoft.com/office/drawing/2014/main" id="{9F8506D4-7FFE-42F9-9069-A8EDF0FDEE7A}"/>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1349773" y="7334012"/>
            <a:ext cx="806506" cy="806504"/>
          </a:xfrm>
          <a:prstGeom prst="rect">
            <a:avLst/>
          </a:prstGeom>
        </p:spPr>
      </p:pic>
      <p:cxnSp>
        <p:nvCxnSpPr>
          <p:cNvPr id="82" name="Straight Arrow Connector 81">
            <a:extLst>
              <a:ext uri="{FF2B5EF4-FFF2-40B4-BE49-F238E27FC236}">
                <a16:creationId xmlns:a16="http://schemas.microsoft.com/office/drawing/2014/main" id="{775293A9-4D9B-4207-8D28-7E13A366F388}"/>
              </a:ext>
            </a:extLst>
          </p:cNvPr>
          <p:cNvCxnSpPr>
            <a:cxnSpLocks/>
            <a:stCxn id="77" idx="3"/>
            <a:endCxn id="76" idx="1"/>
          </p:cNvCxnSpPr>
          <p:nvPr/>
        </p:nvCxnSpPr>
        <p:spPr>
          <a:xfrm flipV="1">
            <a:off x="10279862" y="6908065"/>
            <a:ext cx="472698" cy="124939"/>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81F28F5-8C64-4329-B8DD-A238D6DEDB58}"/>
              </a:ext>
            </a:extLst>
          </p:cNvPr>
          <p:cNvCxnSpPr>
            <a:cxnSpLocks/>
            <a:stCxn id="77" idx="3"/>
            <a:endCxn id="80" idx="1"/>
          </p:cNvCxnSpPr>
          <p:nvPr/>
        </p:nvCxnSpPr>
        <p:spPr>
          <a:xfrm>
            <a:off x="10279862" y="7033004"/>
            <a:ext cx="1069911" cy="70426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7607260-CC33-4E95-80CF-33BC5A71F406}"/>
              </a:ext>
            </a:extLst>
          </p:cNvPr>
          <p:cNvCxnSpPr>
            <a:cxnSpLocks/>
            <a:stCxn id="64" idx="3"/>
            <a:endCxn id="76" idx="0"/>
          </p:cNvCxnSpPr>
          <p:nvPr/>
        </p:nvCxnSpPr>
        <p:spPr>
          <a:xfrm>
            <a:off x="10770866" y="6266852"/>
            <a:ext cx="384947" cy="23796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28CE77-BBE8-498C-A925-CEF5972A12E2}"/>
              </a:ext>
            </a:extLst>
          </p:cNvPr>
          <p:cNvCxnSpPr>
            <a:cxnSpLocks/>
            <a:stCxn id="76" idx="3"/>
            <a:endCxn id="78" idx="1"/>
          </p:cNvCxnSpPr>
          <p:nvPr/>
        </p:nvCxnSpPr>
        <p:spPr>
          <a:xfrm>
            <a:off x="11559066" y="6908065"/>
            <a:ext cx="576601" cy="90693"/>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025B8FB-006B-4221-B133-6063559697FF}"/>
              </a:ext>
            </a:extLst>
          </p:cNvPr>
          <p:cNvCxnSpPr>
            <a:cxnSpLocks/>
            <a:stCxn id="79" idx="3"/>
            <a:endCxn id="78" idx="0"/>
          </p:cNvCxnSpPr>
          <p:nvPr/>
        </p:nvCxnSpPr>
        <p:spPr>
          <a:xfrm>
            <a:off x="12520970" y="6216282"/>
            <a:ext cx="17950" cy="37922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2B6B5D5-40BA-40EE-91FA-E09144BCC6A2}"/>
              </a:ext>
            </a:extLst>
          </p:cNvPr>
          <p:cNvCxnSpPr>
            <a:cxnSpLocks/>
            <a:stCxn id="76" idx="3"/>
            <a:endCxn id="80" idx="0"/>
          </p:cNvCxnSpPr>
          <p:nvPr/>
        </p:nvCxnSpPr>
        <p:spPr>
          <a:xfrm>
            <a:off x="11559066" y="6908065"/>
            <a:ext cx="193960" cy="425947"/>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D355560-C3A6-4530-A6B4-DFB3A53FA091}"/>
              </a:ext>
            </a:extLst>
          </p:cNvPr>
          <p:cNvCxnSpPr>
            <a:cxnSpLocks/>
            <a:stCxn id="76" idx="0"/>
            <a:endCxn id="79" idx="1"/>
          </p:cNvCxnSpPr>
          <p:nvPr/>
        </p:nvCxnSpPr>
        <p:spPr>
          <a:xfrm flipV="1">
            <a:off x="11155813" y="6216282"/>
            <a:ext cx="558651" cy="288531"/>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8FEF0DA-A975-4934-9897-73B3D166AF00}"/>
              </a:ext>
            </a:extLst>
          </p:cNvPr>
          <p:cNvCxnSpPr>
            <a:cxnSpLocks/>
            <a:stCxn id="65" idx="0"/>
            <a:endCxn id="80" idx="3"/>
          </p:cNvCxnSpPr>
          <p:nvPr/>
        </p:nvCxnSpPr>
        <p:spPr>
          <a:xfrm flipH="1" flipV="1">
            <a:off x="12156279" y="7737264"/>
            <a:ext cx="622489"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4CBB94-B4F0-4CF0-B705-73A6D5C07763}"/>
              </a:ext>
            </a:extLst>
          </p:cNvPr>
          <p:cNvCxnSpPr>
            <a:cxnSpLocks/>
            <a:stCxn id="68" idx="0"/>
            <a:endCxn id="77" idx="2"/>
          </p:cNvCxnSpPr>
          <p:nvPr/>
        </p:nvCxnSpPr>
        <p:spPr>
          <a:xfrm flipH="1" flipV="1">
            <a:off x="9876609" y="7436256"/>
            <a:ext cx="1334274"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4C0E872-C6C8-4CE7-8976-FF5CDBFFA5EA}"/>
              </a:ext>
            </a:extLst>
          </p:cNvPr>
          <p:cNvCxnSpPr>
            <a:cxnSpLocks/>
            <a:stCxn id="71" idx="0"/>
            <a:endCxn id="77" idx="2"/>
          </p:cNvCxnSpPr>
          <p:nvPr/>
        </p:nvCxnSpPr>
        <p:spPr>
          <a:xfrm flipV="1">
            <a:off x="9700147" y="7436256"/>
            <a:ext cx="176462" cy="766153"/>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0D24E55-D6BD-4004-AAF3-42B70EF7E7DC}"/>
              </a:ext>
            </a:extLst>
          </p:cNvPr>
          <p:cNvCxnSpPr>
            <a:cxnSpLocks/>
            <a:stCxn id="78" idx="3"/>
            <a:endCxn id="35" idx="3"/>
          </p:cNvCxnSpPr>
          <p:nvPr/>
        </p:nvCxnSpPr>
        <p:spPr>
          <a:xfrm>
            <a:off x="12942173" y="6998758"/>
            <a:ext cx="423960" cy="123081"/>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CA32362-8197-4846-8AA9-5FA7F50A0494}"/>
              </a:ext>
            </a:extLst>
          </p:cNvPr>
          <p:cNvCxnSpPr>
            <a:cxnSpLocks/>
            <a:stCxn id="80" idx="3"/>
            <a:endCxn id="78" idx="2"/>
          </p:cNvCxnSpPr>
          <p:nvPr/>
        </p:nvCxnSpPr>
        <p:spPr>
          <a:xfrm flipV="1">
            <a:off x="12156279" y="7402010"/>
            <a:ext cx="382641" cy="335254"/>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4F64B2A-B65E-425F-9B03-C37014535989}"/>
              </a:ext>
            </a:extLst>
          </p:cNvPr>
          <p:cNvCxnSpPr>
            <a:cxnSpLocks/>
            <a:stCxn id="64" idx="1"/>
            <a:endCxn id="77" idx="0"/>
          </p:cNvCxnSpPr>
          <p:nvPr/>
        </p:nvCxnSpPr>
        <p:spPr>
          <a:xfrm flipH="1">
            <a:off x="9876609" y="6266852"/>
            <a:ext cx="87751" cy="362900"/>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37112FB-5B71-4846-9A6B-601D9B770785}"/>
              </a:ext>
            </a:extLst>
          </p:cNvPr>
          <p:cNvCxnSpPr>
            <a:cxnSpLocks/>
            <a:stCxn id="68" idx="0"/>
            <a:endCxn id="80" idx="1"/>
          </p:cNvCxnSpPr>
          <p:nvPr/>
        </p:nvCxnSpPr>
        <p:spPr>
          <a:xfrm flipV="1">
            <a:off x="11210883" y="7737264"/>
            <a:ext cx="138890" cy="465145"/>
          </a:xfrm>
          <a:prstGeom prst="straightConnector1">
            <a:avLst/>
          </a:prstGeom>
          <a:ln w="381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9AF00F4-B3CD-4397-911A-9F66659FE07C}"/>
              </a:ext>
            </a:extLst>
          </p:cNvPr>
          <p:cNvCxnSpPr>
            <a:cxnSpLocks/>
            <a:stCxn id="35" idx="1"/>
            <a:endCxn id="77" idx="1"/>
          </p:cNvCxnSpPr>
          <p:nvPr/>
        </p:nvCxnSpPr>
        <p:spPr>
          <a:xfrm flipV="1">
            <a:off x="8945997" y="7033004"/>
            <a:ext cx="527359" cy="88835"/>
          </a:xfrm>
          <a:prstGeom prst="straightConnector1">
            <a:avLst/>
          </a:prstGeom>
          <a:ln w="38100">
            <a:solidFill>
              <a:schemeClr val="bg1">
                <a:lumMod val="6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E9056727-35BD-4440-8CBF-9A330AB19C9C}"/>
              </a:ext>
            </a:extLst>
          </p:cNvPr>
          <p:cNvCxnSpPr>
            <a:cxnSpLocks/>
            <a:stCxn id="78" idx="3"/>
            <a:endCxn id="77" idx="1"/>
          </p:cNvCxnSpPr>
          <p:nvPr/>
        </p:nvCxnSpPr>
        <p:spPr>
          <a:xfrm flipH="1">
            <a:off x="9473356" y="6998758"/>
            <a:ext cx="3468817" cy="34246"/>
          </a:xfrm>
          <a:prstGeom prst="bentConnector5">
            <a:avLst>
              <a:gd name="adj1" fmla="val -6590"/>
              <a:gd name="adj2" fmla="val -4201737"/>
              <a:gd name="adj3" fmla="val 10659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C7716EE-3184-4DE8-ABAF-190BC0F5B161}"/>
              </a:ext>
            </a:extLst>
          </p:cNvPr>
          <p:cNvGrpSpPr/>
          <p:nvPr/>
        </p:nvGrpSpPr>
        <p:grpSpPr>
          <a:xfrm>
            <a:off x="16393456" y="4337662"/>
            <a:ext cx="5606939" cy="1446550"/>
            <a:chOff x="16393457" y="4337662"/>
            <a:chExt cx="5606939" cy="1446550"/>
          </a:xfrm>
        </p:grpSpPr>
        <p:sp>
          <p:nvSpPr>
            <p:cNvPr id="213" name="TextBox 212">
              <a:extLst>
                <a:ext uri="{FF2B5EF4-FFF2-40B4-BE49-F238E27FC236}">
                  <a16:creationId xmlns:a16="http://schemas.microsoft.com/office/drawing/2014/main" id="{06D5A02C-6715-4FAB-8C2B-D11BCB0F9B0F}"/>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11" name="Graphic 210" descr="Periodic Graph">
              <a:extLst>
                <a:ext uri="{FF2B5EF4-FFF2-40B4-BE49-F238E27FC236}">
                  <a16:creationId xmlns:a16="http://schemas.microsoft.com/office/drawing/2014/main" id="{E7C23AD3-CBD6-401E-8D6B-D6E2B62FD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12" name="TextBox 211">
              <a:extLst>
                <a:ext uri="{FF2B5EF4-FFF2-40B4-BE49-F238E27FC236}">
                  <a16:creationId xmlns:a16="http://schemas.microsoft.com/office/drawing/2014/main" id="{74A6B389-C598-4A05-B3EF-A72DD4526669}"/>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grpSp>
        <p:nvGrpSpPr>
          <p:cNvPr id="215" name="Group 214">
            <a:extLst>
              <a:ext uri="{FF2B5EF4-FFF2-40B4-BE49-F238E27FC236}">
                <a16:creationId xmlns:a16="http://schemas.microsoft.com/office/drawing/2014/main" id="{49A83275-E341-4848-9095-C472810EC5F2}"/>
              </a:ext>
            </a:extLst>
          </p:cNvPr>
          <p:cNvGrpSpPr/>
          <p:nvPr/>
        </p:nvGrpSpPr>
        <p:grpSpPr>
          <a:xfrm>
            <a:off x="1010008" y="4337662"/>
            <a:ext cx="5606939" cy="1446550"/>
            <a:chOff x="857608" y="4233020"/>
            <a:chExt cx="5606939" cy="1446550"/>
          </a:xfrm>
          <a:solidFill>
            <a:schemeClr val="accent5"/>
          </a:solidFill>
        </p:grpSpPr>
        <p:sp>
          <p:nvSpPr>
            <p:cNvPr id="216" name="TextBox 215">
              <a:extLst>
                <a:ext uri="{FF2B5EF4-FFF2-40B4-BE49-F238E27FC236}">
                  <a16:creationId xmlns:a16="http://schemas.microsoft.com/office/drawing/2014/main" id="{87ECC62C-1598-477F-B1B8-814D7D0CA5C2}"/>
                </a:ext>
              </a:extLst>
            </p:cNvPr>
            <p:cNvSpPr txBox="1"/>
            <p:nvPr/>
          </p:nvSpPr>
          <p:spPr>
            <a:xfrm>
              <a:off x="857608" y="4233020"/>
              <a:ext cx="5606939" cy="1446550"/>
            </a:xfrm>
            <a:prstGeom prst="rect">
              <a:avLst/>
            </a:prstGeom>
            <a:grp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18" name="TextBox 217">
              <a:extLst>
                <a:ext uri="{FF2B5EF4-FFF2-40B4-BE49-F238E27FC236}">
                  <a16:creationId xmlns:a16="http://schemas.microsoft.com/office/drawing/2014/main" id="{6091E6DB-819C-4AD2-AEA9-BA611E47D834}"/>
                </a:ext>
              </a:extLst>
            </p:cNvPr>
            <p:cNvSpPr txBox="1"/>
            <p:nvPr/>
          </p:nvSpPr>
          <p:spPr>
            <a:xfrm>
              <a:off x="1139663" y="4340794"/>
              <a:ext cx="4509440" cy="1323439"/>
            </a:xfrm>
            <a:prstGeom prst="rect">
              <a:avLst/>
            </a:prstGeom>
            <a:grpFill/>
          </p:spPr>
          <p:txBody>
            <a:bodyPr wrap="none" rtlCol="0" anchor="ctr">
              <a:spAutoFit/>
            </a:bodyPr>
            <a:lstStyle/>
            <a:p>
              <a:r>
                <a:rPr lang="nl-NL" sz="4000" err="1">
                  <a:solidFill>
                    <a:srgbClr val="FFFFFF"/>
                  </a:solidFill>
                </a:rPr>
                <a:t>measured</a:t>
              </a:r>
              <a:r>
                <a:rPr lang="nl-NL" sz="4000">
                  <a:solidFill>
                    <a:srgbClr val="FFFFFF"/>
                  </a:solidFill>
                </a:rPr>
                <a:t> input data</a:t>
              </a:r>
              <a:br>
                <a:rPr lang="nl-NL" sz="4000">
                  <a:solidFill>
                    <a:srgbClr val="FFFFFF"/>
                  </a:solidFill>
                </a:rPr>
              </a:br>
              <a:r>
                <a:rPr lang="nl-NL" sz="4000">
                  <a:solidFill>
                    <a:srgbClr val="FFFFFF"/>
                  </a:solidFill>
                </a:rPr>
                <a:t>(time series data)</a:t>
              </a:r>
            </a:p>
          </p:txBody>
        </p:sp>
      </p:grpSp>
      <p:grpSp>
        <p:nvGrpSpPr>
          <p:cNvPr id="18" name="Group 17">
            <a:extLst>
              <a:ext uri="{FF2B5EF4-FFF2-40B4-BE49-F238E27FC236}">
                <a16:creationId xmlns:a16="http://schemas.microsoft.com/office/drawing/2014/main" id="{BF77E9F5-8F22-4D23-827D-954F3BCD6A27}"/>
              </a:ext>
            </a:extLst>
          </p:cNvPr>
          <p:cNvGrpSpPr/>
          <p:nvPr/>
        </p:nvGrpSpPr>
        <p:grpSpPr>
          <a:xfrm>
            <a:off x="8920963" y="8992411"/>
            <a:ext cx="4685450" cy="4440293"/>
            <a:chOff x="8920963" y="8992411"/>
            <a:chExt cx="4685450" cy="4440293"/>
          </a:xfrm>
        </p:grpSpPr>
        <p:sp>
          <p:nvSpPr>
            <p:cNvPr id="63" name="TextBox 62">
              <a:extLst>
                <a:ext uri="{FF2B5EF4-FFF2-40B4-BE49-F238E27FC236}">
                  <a16:creationId xmlns:a16="http://schemas.microsoft.com/office/drawing/2014/main" id="{D1BE40C8-F18D-4BA1-ABED-A9D8D0EE4C88}"/>
                </a:ext>
              </a:extLst>
            </p:cNvPr>
            <p:cNvSpPr txBox="1"/>
            <p:nvPr/>
          </p:nvSpPr>
          <p:spPr>
            <a:xfrm rot="16200000">
              <a:off x="9164752" y="9164860"/>
              <a:ext cx="4027958" cy="3683060"/>
            </a:xfrm>
            <a:prstGeom prst="rect">
              <a:avLst/>
            </a:prstGeom>
            <a:noFill/>
            <a:ln>
              <a:noFill/>
              <a:prstDash val="dash"/>
              <a:extLst>
                <a:ext uri="{C807C97D-BFC1-408E-A445-0C87EB9F89A2}">
                  <ask:lineSketchStyleProps xmlns:ask="http://schemas.microsoft.com/office/drawing/2018/sketchyshapes" sd="1219033472">
                    <a:custGeom>
                      <a:avLst/>
                      <a:gdLst>
                        <a:gd name="connsiteX0" fmla="*/ 0 w 4303697"/>
                        <a:gd name="connsiteY0" fmla="*/ 0 h 2010807"/>
                        <a:gd name="connsiteX1" fmla="*/ 571777 w 4303697"/>
                        <a:gd name="connsiteY1" fmla="*/ 0 h 2010807"/>
                        <a:gd name="connsiteX2" fmla="*/ 1057480 w 4303697"/>
                        <a:gd name="connsiteY2" fmla="*/ 0 h 2010807"/>
                        <a:gd name="connsiteX3" fmla="*/ 1758368 w 4303697"/>
                        <a:gd name="connsiteY3" fmla="*/ 0 h 2010807"/>
                        <a:gd name="connsiteX4" fmla="*/ 2330145 w 4303697"/>
                        <a:gd name="connsiteY4" fmla="*/ 0 h 2010807"/>
                        <a:gd name="connsiteX5" fmla="*/ 2901921 w 4303697"/>
                        <a:gd name="connsiteY5" fmla="*/ 0 h 2010807"/>
                        <a:gd name="connsiteX6" fmla="*/ 3602809 w 4303697"/>
                        <a:gd name="connsiteY6" fmla="*/ 0 h 2010807"/>
                        <a:gd name="connsiteX7" fmla="*/ 4303697 w 4303697"/>
                        <a:gd name="connsiteY7" fmla="*/ 0 h 2010807"/>
                        <a:gd name="connsiteX8" fmla="*/ 4303697 w 4303697"/>
                        <a:gd name="connsiteY8" fmla="*/ 710485 h 2010807"/>
                        <a:gd name="connsiteX9" fmla="*/ 4303697 w 4303697"/>
                        <a:gd name="connsiteY9" fmla="*/ 1340538 h 2010807"/>
                        <a:gd name="connsiteX10" fmla="*/ 4303697 w 4303697"/>
                        <a:gd name="connsiteY10" fmla="*/ 2010807 h 2010807"/>
                        <a:gd name="connsiteX11" fmla="*/ 3688883 w 4303697"/>
                        <a:gd name="connsiteY11" fmla="*/ 2010807 h 2010807"/>
                        <a:gd name="connsiteX12" fmla="*/ 3117106 w 4303697"/>
                        <a:gd name="connsiteY12" fmla="*/ 2010807 h 2010807"/>
                        <a:gd name="connsiteX13" fmla="*/ 2416218 w 4303697"/>
                        <a:gd name="connsiteY13" fmla="*/ 2010807 h 2010807"/>
                        <a:gd name="connsiteX14" fmla="*/ 1715331 w 4303697"/>
                        <a:gd name="connsiteY14" fmla="*/ 2010807 h 2010807"/>
                        <a:gd name="connsiteX15" fmla="*/ 1186591 w 4303697"/>
                        <a:gd name="connsiteY15" fmla="*/ 2010807 h 2010807"/>
                        <a:gd name="connsiteX16" fmla="*/ 571777 w 4303697"/>
                        <a:gd name="connsiteY16" fmla="*/ 2010807 h 2010807"/>
                        <a:gd name="connsiteX17" fmla="*/ 0 w 4303697"/>
                        <a:gd name="connsiteY17" fmla="*/ 2010807 h 2010807"/>
                        <a:gd name="connsiteX18" fmla="*/ 0 w 4303697"/>
                        <a:gd name="connsiteY18" fmla="*/ 1340538 h 2010807"/>
                        <a:gd name="connsiteX19" fmla="*/ 0 w 4303697"/>
                        <a:gd name="connsiteY19" fmla="*/ 710485 h 2010807"/>
                        <a:gd name="connsiteX20" fmla="*/ 0 w 4303697"/>
                        <a:gd name="connsiteY20" fmla="*/ 0 h 20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697" h="2010807" extrusionOk="0">
                          <a:moveTo>
                            <a:pt x="0" y="0"/>
                          </a:moveTo>
                          <a:cubicBezTo>
                            <a:pt x="123957" y="-3435"/>
                            <a:pt x="379201" y="19812"/>
                            <a:pt x="571777" y="0"/>
                          </a:cubicBezTo>
                          <a:cubicBezTo>
                            <a:pt x="764353" y="-19812"/>
                            <a:pt x="824864" y="-17426"/>
                            <a:pt x="1057480" y="0"/>
                          </a:cubicBezTo>
                          <a:cubicBezTo>
                            <a:pt x="1290096" y="17426"/>
                            <a:pt x="1586919" y="34171"/>
                            <a:pt x="1758368" y="0"/>
                          </a:cubicBezTo>
                          <a:cubicBezTo>
                            <a:pt x="1929817" y="-34171"/>
                            <a:pt x="2158375" y="26172"/>
                            <a:pt x="2330145" y="0"/>
                          </a:cubicBezTo>
                          <a:cubicBezTo>
                            <a:pt x="2501915" y="-26172"/>
                            <a:pt x="2681308" y="6644"/>
                            <a:pt x="2901921" y="0"/>
                          </a:cubicBezTo>
                          <a:cubicBezTo>
                            <a:pt x="3122534" y="-6644"/>
                            <a:pt x="3432240" y="-18941"/>
                            <a:pt x="3602809" y="0"/>
                          </a:cubicBezTo>
                          <a:cubicBezTo>
                            <a:pt x="3773378" y="18941"/>
                            <a:pt x="3994605" y="10758"/>
                            <a:pt x="4303697" y="0"/>
                          </a:cubicBezTo>
                          <a:cubicBezTo>
                            <a:pt x="4290404" y="308656"/>
                            <a:pt x="4327702" y="406595"/>
                            <a:pt x="4303697" y="710485"/>
                          </a:cubicBezTo>
                          <a:cubicBezTo>
                            <a:pt x="4279692" y="1014375"/>
                            <a:pt x="4332760" y="1180277"/>
                            <a:pt x="4303697" y="1340538"/>
                          </a:cubicBezTo>
                          <a:cubicBezTo>
                            <a:pt x="4274634" y="1500799"/>
                            <a:pt x="4306162" y="1760520"/>
                            <a:pt x="4303697" y="2010807"/>
                          </a:cubicBezTo>
                          <a:cubicBezTo>
                            <a:pt x="4117240" y="2019255"/>
                            <a:pt x="3979867" y="1994585"/>
                            <a:pt x="3688883" y="2010807"/>
                          </a:cubicBezTo>
                          <a:cubicBezTo>
                            <a:pt x="3397899" y="2027029"/>
                            <a:pt x="3399522" y="2015135"/>
                            <a:pt x="3117106" y="2010807"/>
                          </a:cubicBezTo>
                          <a:cubicBezTo>
                            <a:pt x="2834690" y="2006479"/>
                            <a:pt x="2624684" y="2021787"/>
                            <a:pt x="2416218" y="2010807"/>
                          </a:cubicBezTo>
                          <a:cubicBezTo>
                            <a:pt x="2207752" y="1999827"/>
                            <a:pt x="1885874" y="2035457"/>
                            <a:pt x="1715331" y="2010807"/>
                          </a:cubicBezTo>
                          <a:cubicBezTo>
                            <a:pt x="1544788" y="1986157"/>
                            <a:pt x="1360764" y="1993987"/>
                            <a:pt x="1186591" y="2010807"/>
                          </a:cubicBezTo>
                          <a:cubicBezTo>
                            <a:pt x="1012418" y="2027627"/>
                            <a:pt x="829756" y="2017879"/>
                            <a:pt x="571777" y="2010807"/>
                          </a:cubicBezTo>
                          <a:cubicBezTo>
                            <a:pt x="313798" y="2003735"/>
                            <a:pt x="272039" y="2011154"/>
                            <a:pt x="0" y="2010807"/>
                          </a:cubicBezTo>
                          <a:cubicBezTo>
                            <a:pt x="14936" y="1860138"/>
                            <a:pt x="-1556" y="1615474"/>
                            <a:pt x="0" y="1340538"/>
                          </a:cubicBezTo>
                          <a:cubicBezTo>
                            <a:pt x="1556" y="1065602"/>
                            <a:pt x="-16554" y="927424"/>
                            <a:pt x="0" y="710485"/>
                          </a:cubicBezTo>
                          <a:cubicBezTo>
                            <a:pt x="16554" y="493546"/>
                            <a:pt x="-31863" y="211119"/>
                            <a:pt x="0" y="0"/>
                          </a:cubicBezTo>
                          <a:close/>
                        </a:path>
                      </a:pathLst>
                    </a:custGeom>
                    <ask:type>
                      <ask:lineSketchNone/>
                    </ask:type>
                  </ask:lineSketchStyleProps>
                </a:ext>
              </a:extLst>
            </a:ln>
          </p:spPr>
          <p:txBody>
            <a:bodyPr wrap="square" lIns="180000" rIns="180000" rtlCol="0">
              <a:spAutoFit/>
            </a:bodyPr>
            <a:lstStyle/>
            <a:p>
              <a:pPr algn="r">
                <a:spcAft>
                  <a:spcPts val="1000"/>
                </a:spcAft>
              </a:pPr>
              <a:r>
                <a:rPr lang="nl-NL" sz="4000" i="1">
                  <a:solidFill>
                    <a:srgbClr val="B1D249"/>
                  </a:solidFill>
                  <a:latin typeface="Roboto" panose="020B0604020202020204" charset="0"/>
                  <a:ea typeface="Roboto" panose="020B0604020202020204" charset="0"/>
                </a:rPr>
                <a:t>building</a:t>
              </a: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rgbClr val="B1D249"/>
                  </a:solidFill>
                  <a:latin typeface="Roboto" panose="020B0604020202020204" charset="0"/>
                  <a:ea typeface="Roboto" panose="020B0604020202020204" charset="0"/>
                </a:rPr>
                <a:t>installation</a:t>
              </a:r>
              <a:endParaRPr lang="nl-NL" sz="4000" i="1">
                <a:solidFill>
                  <a:srgbClr val="B1D249"/>
                </a:solidFill>
                <a:latin typeface="Roboto" panose="020B0604020202020204" charset="0"/>
                <a:ea typeface="Roboto" panose="020B0604020202020204" charset="0"/>
              </a:endParaRPr>
            </a:p>
            <a:p>
              <a:pPr algn="r">
                <a:spcAft>
                  <a:spcPts val="1000"/>
                </a:spcAft>
              </a:pPr>
              <a:endParaRPr lang="nl-NL" sz="4000" i="1">
                <a:solidFill>
                  <a:srgbClr val="B1D249"/>
                </a:solidFill>
                <a:latin typeface="Roboto" panose="020B0604020202020204" charset="0"/>
                <a:ea typeface="Roboto" panose="020B0604020202020204" charset="0"/>
              </a:endParaRPr>
            </a:p>
            <a:p>
              <a:pPr algn="r">
                <a:spcAft>
                  <a:spcPts val="1000"/>
                </a:spcAft>
              </a:pPr>
              <a:r>
                <a:rPr lang="nl-NL" sz="4000" i="1" err="1">
                  <a:solidFill>
                    <a:srgbClr val="B1D249"/>
                  </a:solidFill>
                  <a:latin typeface="Roboto" panose="020B0604020202020204" charset="0"/>
                  <a:ea typeface="Roboto" panose="020B0604020202020204" charset="0"/>
                </a:rPr>
                <a:t>comf.needs</a:t>
              </a:r>
              <a:endParaRPr lang="nl-NL" sz="4000" i="1">
                <a:solidFill>
                  <a:srgbClr val="B1D249"/>
                </a:solidFill>
                <a:latin typeface="Roboto" panose="020B0604020202020204" charset="0"/>
                <a:ea typeface="Roboto" panose="020B0604020202020204" charset="0"/>
              </a:endParaRPr>
            </a:p>
          </p:txBody>
        </p:sp>
        <p:sp>
          <p:nvSpPr>
            <p:cNvPr id="73" name="TextBox 72">
              <a:extLst>
                <a:ext uri="{FF2B5EF4-FFF2-40B4-BE49-F238E27FC236}">
                  <a16:creationId xmlns:a16="http://schemas.microsoft.com/office/drawing/2014/main" id="{41932593-435E-4DAE-A42A-EE22B5C27EA8}"/>
                </a:ext>
              </a:extLst>
            </p:cNvPr>
            <p:cNvSpPr txBox="1"/>
            <p:nvPr/>
          </p:nvSpPr>
          <p:spPr>
            <a:xfrm>
              <a:off x="8920963" y="11986154"/>
              <a:ext cx="4685450" cy="1446550"/>
            </a:xfrm>
            <a:prstGeom prst="rect">
              <a:avLst/>
            </a:prstGeom>
            <a:solidFill>
              <a:srgbClr val="B1D249"/>
            </a:solidFill>
          </p:spPr>
          <p:txBody>
            <a:bodyPr wrap="none" rtlCol="0">
              <a:spAutoFit/>
            </a:bodyPr>
            <a:lstStyle/>
            <a:p>
              <a:r>
                <a:rPr lang="nl-NL" sz="4400">
                  <a:solidFill>
                    <a:srgbClr val="FFFFFF"/>
                  </a:solidFill>
                </a:rPr>
                <a:t>model parameters</a:t>
              </a:r>
              <a:br>
                <a:rPr lang="nl-NL" sz="4400">
                  <a:solidFill>
                    <a:srgbClr val="FFFFFF"/>
                  </a:solidFill>
                </a:rPr>
              </a:br>
              <a:r>
                <a:rPr lang="nl-NL" sz="4400">
                  <a:solidFill>
                    <a:srgbClr val="FFFFFF"/>
                  </a:solidFill>
                </a:rPr>
                <a:t>(time-independent)</a:t>
              </a:r>
            </a:p>
          </p:txBody>
        </p:sp>
      </p:grpSp>
      <p:sp>
        <p:nvSpPr>
          <p:cNvPr id="81" name="TextBox 80">
            <a:extLst>
              <a:ext uri="{FF2B5EF4-FFF2-40B4-BE49-F238E27FC236}">
                <a16:creationId xmlns:a16="http://schemas.microsoft.com/office/drawing/2014/main" id="{61F1B9A3-4D78-4F33-8A07-DF5DBF8D6F28}"/>
              </a:ext>
            </a:extLst>
          </p:cNvPr>
          <p:cNvSpPr txBox="1"/>
          <p:nvPr/>
        </p:nvSpPr>
        <p:spPr>
          <a:xfrm>
            <a:off x="16393453" y="9829173"/>
            <a:ext cx="5606939" cy="2010807"/>
          </a:xfrm>
          <a:prstGeom prst="rect">
            <a:avLst/>
          </a:prstGeom>
          <a:noFill/>
          <a:ln>
            <a:solidFill>
              <a:schemeClr val="accent5"/>
            </a:solidFill>
            <a:prstDash val="dash"/>
          </a:ln>
        </p:spPr>
        <p:txBody>
          <a:bodyPr wrap="square" lIns="180000" rIns="180000" rtlCol="0">
            <a:spAutoFit/>
          </a:bodyPr>
          <a:lstStyle/>
          <a:p>
            <a:pPr>
              <a:lnSpc>
                <a:spcPct val="150000"/>
              </a:lnSpc>
            </a:pPr>
            <a:r>
              <a:rPr lang="nl-NL" sz="4400">
                <a:solidFill>
                  <a:schemeClr val="accent5"/>
                </a:solidFill>
                <a:latin typeface="Roboto" panose="020B0604020202020204" charset="0"/>
                <a:ea typeface="Roboto" panose="020B0604020202020204" charset="0"/>
              </a:rPr>
              <a:t>indoor </a:t>
            </a:r>
            <a:r>
              <a:rPr lang="nl-NL" sz="4400" err="1">
                <a:solidFill>
                  <a:schemeClr val="accent5"/>
                </a:solidFill>
                <a:latin typeface="Roboto" panose="020B0604020202020204" charset="0"/>
                <a:ea typeface="Roboto" panose="020B0604020202020204" charset="0"/>
              </a:rPr>
              <a:t>temperature</a:t>
            </a:r>
            <a:endParaRPr lang="nl-NL" sz="4400">
              <a:solidFill>
                <a:schemeClr val="accent5"/>
              </a:solidFill>
              <a:latin typeface="Roboto" panose="020B0604020202020204" charset="0"/>
              <a:ea typeface="Roboto" panose="020B0604020202020204" charset="0"/>
            </a:endParaRPr>
          </a:p>
          <a:p>
            <a:pPr>
              <a:lnSpc>
                <a:spcPct val="150000"/>
              </a:lnSpc>
            </a:pPr>
            <a:r>
              <a:rPr lang="nl-NL" sz="4400">
                <a:solidFill>
                  <a:schemeClr val="accent5"/>
                </a:solidFill>
                <a:latin typeface="Roboto" panose="020B0604020202020204" charset="0"/>
                <a:ea typeface="Roboto" panose="020B0604020202020204" charset="0"/>
              </a:rPr>
              <a:t>energy </a:t>
            </a:r>
            <a:r>
              <a:rPr lang="nl-NL" sz="4400" err="1">
                <a:solidFill>
                  <a:schemeClr val="accent5"/>
                </a:solidFill>
                <a:latin typeface="Roboto" panose="020B0604020202020204" charset="0"/>
                <a:ea typeface="Roboto" panose="020B0604020202020204" charset="0"/>
              </a:rPr>
              <a:t>use</a:t>
            </a:r>
            <a:endParaRPr lang="nl-NL" sz="4400">
              <a:solidFill>
                <a:schemeClr val="accent5"/>
              </a:solidFill>
              <a:latin typeface="Roboto" panose="020B0604020202020204" charset="0"/>
              <a:ea typeface="Roboto" panose="020B0604020202020204" charset="0"/>
            </a:endParaRPr>
          </a:p>
        </p:txBody>
      </p:sp>
      <p:grpSp>
        <p:nvGrpSpPr>
          <p:cNvPr id="2" name="Group 1">
            <a:extLst>
              <a:ext uri="{FF2B5EF4-FFF2-40B4-BE49-F238E27FC236}">
                <a16:creationId xmlns:a16="http://schemas.microsoft.com/office/drawing/2014/main" id="{F4312378-BE50-4727-8DF6-B692D2857918}"/>
              </a:ext>
            </a:extLst>
          </p:cNvPr>
          <p:cNvGrpSpPr/>
          <p:nvPr/>
        </p:nvGrpSpPr>
        <p:grpSpPr>
          <a:xfrm>
            <a:off x="16393454" y="12030758"/>
            <a:ext cx="5606939" cy="1465495"/>
            <a:chOff x="17573336" y="8776650"/>
            <a:chExt cx="5606939" cy="1465495"/>
          </a:xfrm>
        </p:grpSpPr>
        <p:sp>
          <p:nvSpPr>
            <p:cNvPr id="84" name="TextBox 83">
              <a:extLst>
                <a:ext uri="{FF2B5EF4-FFF2-40B4-BE49-F238E27FC236}">
                  <a16:creationId xmlns:a16="http://schemas.microsoft.com/office/drawing/2014/main" id="{D3FD807F-2867-4D4E-9E5D-7AC677879A60}"/>
                </a:ext>
              </a:extLst>
            </p:cNvPr>
            <p:cNvSpPr txBox="1"/>
            <p:nvPr/>
          </p:nvSpPr>
          <p:spPr>
            <a:xfrm>
              <a:off x="17573336" y="8776650"/>
              <a:ext cx="5606939" cy="1446550"/>
            </a:xfrm>
            <a:prstGeom prst="rect">
              <a:avLst/>
            </a:prstGeom>
            <a:solidFill>
              <a:schemeClr val="accent5"/>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89" name="TextBox 88">
              <a:extLst>
                <a:ext uri="{FF2B5EF4-FFF2-40B4-BE49-F238E27FC236}">
                  <a16:creationId xmlns:a16="http://schemas.microsoft.com/office/drawing/2014/main" id="{6177D922-1967-41EA-9FD0-FDB2686DE1AD}"/>
                </a:ext>
              </a:extLst>
            </p:cNvPr>
            <p:cNvSpPr txBox="1"/>
            <p:nvPr/>
          </p:nvSpPr>
          <p:spPr>
            <a:xfrm>
              <a:off x="17855391" y="8915201"/>
              <a:ext cx="5289590" cy="1261884"/>
            </a:xfrm>
            <a:prstGeom prst="rect">
              <a:avLst/>
            </a:prstGeom>
            <a:noFill/>
          </p:spPr>
          <p:txBody>
            <a:bodyPr wrap="none" rtlCol="0" anchor="ctr">
              <a:spAutoFit/>
            </a:bodyPr>
            <a:lstStyle/>
            <a:p>
              <a:r>
                <a:rPr lang="nl-NL" sz="3600" err="1">
                  <a:solidFill>
                    <a:srgbClr val="FFFFFF"/>
                  </a:solidFill>
                </a:rPr>
                <a:t>measured</a:t>
              </a:r>
              <a:r>
                <a:rPr lang="nl-NL" sz="3600">
                  <a:solidFill>
                    <a:srgbClr val="FFFFFF"/>
                  </a:solidFill>
                </a:rPr>
                <a:t> </a:t>
              </a:r>
              <a:r>
                <a:rPr lang="nl-NL" sz="3600" err="1">
                  <a:solidFill>
                    <a:srgbClr val="FFFFFF"/>
                  </a:solidFill>
                </a:rPr>
                <a:t>comparison</a:t>
              </a:r>
              <a:r>
                <a:rPr lang="nl-NL" sz="3600">
                  <a:solidFill>
                    <a:srgbClr val="FFFFFF"/>
                  </a:solidFill>
                </a:rPr>
                <a:t> data</a:t>
              </a:r>
              <a:br>
                <a:rPr lang="nl-NL" sz="4000">
                  <a:solidFill>
                    <a:srgbClr val="FFFFFF"/>
                  </a:solidFill>
                </a:rPr>
              </a:br>
              <a:r>
                <a:rPr lang="nl-NL" sz="4000">
                  <a:solidFill>
                    <a:srgbClr val="FFFFFF"/>
                  </a:solidFill>
                </a:rPr>
                <a:t>(time series data)</a:t>
              </a:r>
            </a:p>
          </p:txBody>
        </p:sp>
        <p:pic>
          <p:nvPicPr>
            <p:cNvPr id="85" name="Graphic 84" descr="Periodic Graph">
              <a:extLst>
                <a:ext uri="{FF2B5EF4-FFF2-40B4-BE49-F238E27FC236}">
                  <a16:creationId xmlns:a16="http://schemas.microsoft.com/office/drawing/2014/main" id="{E05D0702-E612-4CA4-B6F8-8C964EEFF9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32202" y="9472704"/>
              <a:ext cx="769441" cy="769441"/>
            </a:xfrm>
            <a:prstGeom prst="rect">
              <a:avLst/>
            </a:prstGeom>
          </p:spPr>
        </p:pic>
      </p:grpSp>
      <p:sp>
        <p:nvSpPr>
          <p:cNvPr id="92" name="Flowchart: Extract 91">
            <a:extLst>
              <a:ext uri="{FF2B5EF4-FFF2-40B4-BE49-F238E27FC236}">
                <a16:creationId xmlns:a16="http://schemas.microsoft.com/office/drawing/2014/main" id="{0730D447-C606-48AB-A2C9-573ED9C4F222}"/>
              </a:ext>
            </a:extLst>
          </p:cNvPr>
          <p:cNvSpPr/>
          <p:nvPr/>
        </p:nvSpPr>
        <p:spPr>
          <a:xfrm>
            <a:off x="22431784" y="8634595"/>
            <a:ext cx="550508" cy="687226"/>
          </a:xfrm>
          <a:prstGeom prst="flowChartExtract">
            <a:avLst/>
          </a:prstGeom>
          <a:solidFill>
            <a:srgbClr val="B1D249"/>
          </a:solidFill>
          <a:ln w="38100">
            <a:solidFill>
              <a:srgbClr val="B1D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3200">
                <a:solidFill>
                  <a:schemeClr val="bg1"/>
                </a:solidFill>
                <a:latin typeface="Roboto" panose="020B0604020202020204" charset="0"/>
                <a:ea typeface="Roboto" panose="020B0604020202020204" charset="0"/>
              </a:rPr>
              <a:t>?</a:t>
            </a:r>
            <a:endParaRPr lang="nl-NL" sz="1600">
              <a:solidFill>
                <a:schemeClr val="bg1"/>
              </a:solidFill>
              <a:latin typeface="Roboto" panose="020B0604020202020204" charset="0"/>
              <a:ea typeface="Roboto" panose="020B0604020202020204" charset="0"/>
            </a:endParaRPr>
          </a:p>
        </p:txBody>
      </p:sp>
      <p:cxnSp>
        <p:nvCxnSpPr>
          <p:cNvPr id="13" name="Connector: Elbow 12">
            <a:extLst>
              <a:ext uri="{FF2B5EF4-FFF2-40B4-BE49-F238E27FC236}">
                <a16:creationId xmlns:a16="http://schemas.microsoft.com/office/drawing/2014/main" id="{E0E33979-EB3F-4F60-A369-07E9B80EA376}"/>
              </a:ext>
            </a:extLst>
          </p:cNvPr>
          <p:cNvCxnSpPr>
            <a:cxnSpLocks/>
          </p:cNvCxnSpPr>
          <p:nvPr/>
        </p:nvCxnSpPr>
        <p:spPr>
          <a:xfrm rot="10800000" flipV="1">
            <a:off x="13606413" y="8978207"/>
            <a:ext cx="8962998" cy="3731221"/>
          </a:xfrm>
          <a:prstGeom prst="bentConnector3">
            <a:avLst>
              <a:gd name="adj1" fmla="val 81922"/>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EE3CFF66-E466-4189-A159-072C09E8B5F3}"/>
              </a:ext>
            </a:extLst>
          </p:cNvPr>
          <p:cNvGrpSpPr/>
          <p:nvPr/>
        </p:nvGrpSpPr>
        <p:grpSpPr>
          <a:xfrm>
            <a:off x="16393456" y="4337662"/>
            <a:ext cx="5606939" cy="1446550"/>
            <a:chOff x="16393457" y="4337662"/>
            <a:chExt cx="5606939" cy="1446550"/>
          </a:xfrm>
        </p:grpSpPr>
        <p:sp>
          <p:nvSpPr>
            <p:cNvPr id="99" name="TextBox 98">
              <a:extLst>
                <a:ext uri="{FF2B5EF4-FFF2-40B4-BE49-F238E27FC236}">
                  <a16:creationId xmlns:a16="http://schemas.microsoft.com/office/drawing/2014/main" id="{52E2F063-AFE8-4949-BFD7-E61904AB3B6A}"/>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100" name="Graphic 99" descr="Periodic Graph">
              <a:extLst>
                <a:ext uri="{FF2B5EF4-FFF2-40B4-BE49-F238E27FC236}">
                  <a16:creationId xmlns:a16="http://schemas.microsoft.com/office/drawing/2014/main" id="{542D9334-DB13-474F-9C2B-8B3B26862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101" name="TextBox 100">
              <a:extLst>
                <a:ext uri="{FF2B5EF4-FFF2-40B4-BE49-F238E27FC236}">
                  <a16:creationId xmlns:a16="http://schemas.microsoft.com/office/drawing/2014/main" id="{A97163AA-B379-4233-821E-97F9140B6E15}"/>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154" name="Connector: Elbow 153">
            <a:extLst>
              <a:ext uri="{FF2B5EF4-FFF2-40B4-BE49-F238E27FC236}">
                <a16:creationId xmlns:a16="http://schemas.microsoft.com/office/drawing/2014/main" id="{F54CF18B-7777-4E91-AC57-90B6C3B37E31}"/>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0" name="Connector: Elbow 209">
            <a:extLst>
              <a:ext uri="{FF2B5EF4-FFF2-40B4-BE49-F238E27FC236}">
                <a16:creationId xmlns:a16="http://schemas.microsoft.com/office/drawing/2014/main" id="{E6C479DD-3957-4F65-AD43-4BD689579C65}"/>
              </a:ext>
            </a:extLst>
          </p:cNvPr>
          <p:cNvCxnSpPr>
            <a:cxnSpLocks/>
            <a:stCxn id="213" idx="3"/>
            <a:endCxn id="92" idx="0"/>
          </p:cNvCxnSpPr>
          <p:nvPr/>
        </p:nvCxnSpPr>
        <p:spPr>
          <a:xfrm>
            <a:off x="22000395" y="5060937"/>
            <a:ext cx="706643" cy="3573658"/>
          </a:xfrm>
          <a:prstGeom prst="bentConnector2">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7" name="Connector: Elbow 216">
            <a:extLst>
              <a:ext uri="{FF2B5EF4-FFF2-40B4-BE49-F238E27FC236}">
                <a16:creationId xmlns:a16="http://schemas.microsoft.com/office/drawing/2014/main" id="{FB95A2D6-CD59-40CE-BDCB-3D32AD8969A4}"/>
              </a:ext>
            </a:extLst>
          </p:cNvPr>
          <p:cNvCxnSpPr>
            <a:cxnSpLocks/>
            <a:stCxn id="84" idx="3"/>
            <a:endCxn id="92" idx="2"/>
          </p:cNvCxnSpPr>
          <p:nvPr/>
        </p:nvCxnSpPr>
        <p:spPr>
          <a:xfrm flipV="1">
            <a:off x="22000393" y="9321821"/>
            <a:ext cx="706645" cy="3432212"/>
          </a:xfrm>
          <a:prstGeom prst="bentConnector2">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055AB9E4-6FF9-4F5F-B7AA-6AC1F7F2DF59}"/>
              </a:ext>
            </a:extLst>
          </p:cNvPr>
          <p:cNvGrpSpPr/>
          <p:nvPr/>
        </p:nvGrpSpPr>
        <p:grpSpPr>
          <a:xfrm>
            <a:off x="16393456" y="4337662"/>
            <a:ext cx="5606939" cy="1446550"/>
            <a:chOff x="16393457" y="4337662"/>
            <a:chExt cx="5606939" cy="1446550"/>
          </a:xfrm>
        </p:grpSpPr>
        <p:sp>
          <p:nvSpPr>
            <p:cNvPr id="220" name="TextBox 219">
              <a:extLst>
                <a:ext uri="{FF2B5EF4-FFF2-40B4-BE49-F238E27FC236}">
                  <a16:creationId xmlns:a16="http://schemas.microsoft.com/office/drawing/2014/main" id="{9C9E4796-D919-4646-87DE-7468252F8922}"/>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21" name="Graphic 220" descr="Periodic Graph">
              <a:extLst>
                <a:ext uri="{FF2B5EF4-FFF2-40B4-BE49-F238E27FC236}">
                  <a16:creationId xmlns:a16="http://schemas.microsoft.com/office/drawing/2014/main" id="{50E1EBB9-BCE0-49A0-94E5-CBE0E84E05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22" name="TextBox 221">
              <a:extLst>
                <a:ext uri="{FF2B5EF4-FFF2-40B4-BE49-F238E27FC236}">
                  <a16:creationId xmlns:a16="http://schemas.microsoft.com/office/drawing/2014/main" id="{3CD3F29D-777B-4EA0-AF9D-E88F7F584B14}"/>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23" name="Connector: Elbow 222">
            <a:extLst>
              <a:ext uri="{FF2B5EF4-FFF2-40B4-BE49-F238E27FC236}">
                <a16:creationId xmlns:a16="http://schemas.microsoft.com/office/drawing/2014/main" id="{1857CBBD-CCA0-4ECC-A001-9B7F3321129B}"/>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4371D449-2B7E-4CED-A62D-970A43712D79}"/>
              </a:ext>
            </a:extLst>
          </p:cNvPr>
          <p:cNvGrpSpPr/>
          <p:nvPr/>
        </p:nvGrpSpPr>
        <p:grpSpPr>
          <a:xfrm>
            <a:off x="16393456" y="4337662"/>
            <a:ext cx="5606939" cy="1446550"/>
            <a:chOff x="16393457" y="4337662"/>
            <a:chExt cx="5606939" cy="1446550"/>
          </a:xfrm>
        </p:grpSpPr>
        <p:sp>
          <p:nvSpPr>
            <p:cNvPr id="225" name="TextBox 224">
              <a:extLst>
                <a:ext uri="{FF2B5EF4-FFF2-40B4-BE49-F238E27FC236}">
                  <a16:creationId xmlns:a16="http://schemas.microsoft.com/office/drawing/2014/main" id="{0F19D4A5-1598-4AE4-9B0B-750ED3D88B65}"/>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26" name="Graphic 225" descr="Periodic Graph">
              <a:extLst>
                <a:ext uri="{FF2B5EF4-FFF2-40B4-BE49-F238E27FC236}">
                  <a16:creationId xmlns:a16="http://schemas.microsoft.com/office/drawing/2014/main" id="{882FE8FF-1599-4F8A-AA98-743250B7E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27" name="TextBox 226">
              <a:extLst>
                <a:ext uri="{FF2B5EF4-FFF2-40B4-BE49-F238E27FC236}">
                  <a16:creationId xmlns:a16="http://schemas.microsoft.com/office/drawing/2014/main" id="{2F678344-B96A-4685-8795-5D4B0DA9CA1F}"/>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28" name="Connector: Elbow 227">
            <a:extLst>
              <a:ext uri="{FF2B5EF4-FFF2-40B4-BE49-F238E27FC236}">
                <a16:creationId xmlns:a16="http://schemas.microsoft.com/office/drawing/2014/main" id="{3E7B9EC5-5DC1-4130-A870-6E312DFCC78A}"/>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4A643173-D425-4FDF-8E44-3BFB5C771AD0}"/>
              </a:ext>
            </a:extLst>
          </p:cNvPr>
          <p:cNvGrpSpPr/>
          <p:nvPr/>
        </p:nvGrpSpPr>
        <p:grpSpPr>
          <a:xfrm>
            <a:off x="16393456" y="4337662"/>
            <a:ext cx="5606939" cy="1446550"/>
            <a:chOff x="16393457" y="4337662"/>
            <a:chExt cx="5606939" cy="1446550"/>
          </a:xfrm>
        </p:grpSpPr>
        <p:sp>
          <p:nvSpPr>
            <p:cNvPr id="230" name="TextBox 229">
              <a:extLst>
                <a:ext uri="{FF2B5EF4-FFF2-40B4-BE49-F238E27FC236}">
                  <a16:creationId xmlns:a16="http://schemas.microsoft.com/office/drawing/2014/main" id="{7ADE364D-A31F-4571-BC98-68E62CCA30A8}"/>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32" name="Graphic 231" descr="Periodic Graph">
              <a:extLst>
                <a:ext uri="{FF2B5EF4-FFF2-40B4-BE49-F238E27FC236}">
                  <a16:creationId xmlns:a16="http://schemas.microsoft.com/office/drawing/2014/main" id="{45B59CFF-AD97-41A1-A54F-2A7A14D609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33" name="TextBox 232">
              <a:extLst>
                <a:ext uri="{FF2B5EF4-FFF2-40B4-BE49-F238E27FC236}">
                  <a16:creationId xmlns:a16="http://schemas.microsoft.com/office/drawing/2014/main" id="{9D7A07E4-2776-4FB4-8C5F-A20C258C68DC}"/>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34" name="Connector: Elbow 233">
            <a:extLst>
              <a:ext uri="{FF2B5EF4-FFF2-40B4-BE49-F238E27FC236}">
                <a16:creationId xmlns:a16="http://schemas.microsoft.com/office/drawing/2014/main" id="{1187DBD5-6727-4D8B-8196-F16E751AFE3A}"/>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35" name="Group 234">
            <a:extLst>
              <a:ext uri="{FF2B5EF4-FFF2-40B4-BE49-F238E27FC236}">
                <a16:creationId xmlns:a16="http://schemas.microsoft.com/office/drawing/2014/main" id="{31AA0654-909E-420A-937B-A8F6E41C07B3}"/>
              </a:ext>
            </a:extLst>
          </p:cNvPr>
          <p:cNvGrpSpPr/>
          <p:nvPr/>
        </p:nvGrpSpPr>
        <p:grpSpPr>
          <a:xfrm>
            <a:off x="16393456" y="4337662"/>
            <a:ext cx="5606939" cy="1446550"/>
            <a:chOff x="16393457" y="4337662"/>
            <a:chExt cx="5606939" cy="1446550"/>
          </a:xfrm>
        </p:grpSpPr>
        <p:sp>
          <p:nvSpPr>
            <p:cNvPr id="236" name="TextBox 235">
              <a:extLst>
                <a:ext uri="{FF2B5EF4-FFF2-40B4-BE49-F238E27FC236}">
                  <a16:creationId xmlns:a16="http://schemas.microsoft.com/office/drawing/2014/main" id="{72C78CAB-CD22-43E7-9B82-6883AFFEE015}"/>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37" name="Graphic 236" descr="Periodic Graph">
              <a:extLst>
                <a:ext uri="{FF2B5EF4-FFF2-40B4-BE49-F238E27FC236}">
                  <a16:creationId xmlns:a16="http://schemas.microsoft.com/office/drawing/2014/main" id="{079379A8-9313-4C23-AF54-615ADEB379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38" name="TextBox 237">
              <a:extLst>
                <a:ext uri="{FF2B5EF4-FFF2-40B4-BE49-F238E27FC236}">
                  <a16:creationId xmlns:a16="http://schemas.microsoft.com/office/drawing/2014/main" id="{66659170-7119-4A77-BE4B-253CF41DDF9A}"/>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39" name="Connector: Elbow 238">
            <a:extLst>
              <a:ext uri="{FF2B5EF4-FFF2-40B4-BE49-F238E27FC236}">
                <a16:creationId xmlns:a16="http://schemas.microsoft.com/office/drawing/2014/main" id="{C75846EC-85D3-45CD-8AB6-2209354C731F}"/>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E0212ACE-BE31-450E-9877-2618248DD1C9}"/>
              </a:ext>
            </a:extLst>
          </p:cNvPr>
          <p:cNvGrpSpPr/>
          <p:nvPr/>
        </p:nvGrpSpPr>
        <p:grpSpPr>
          <a:xfrm>
            <a:off x="16393456" y="4337662"/>
            <a:ext cx="5606939" cy="1446550"/>
            <a:chOff x="16393457" y="4337662"/>
            <a:chExt cx="5606939" cy="1446550"/>
          </a:xfrm>
        </p:grpSpPr>
        <p:sp>
          <p:nvSpPr>
            <p:cNvPr id="241" name="TextBox 240">
              <a:extLst>
                <a:ext uri="{FF2B5EF4-FFF2-40B4-BE49-F238E27FC236}">
                  <a16:creationId xmlns:a16="http://schemas.microsoft.com/office/drawing/2014/main" id="{8B8FEB2D-14E8-44C0-91FA-DE78B5D9DF3B}"/>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42" name="Graphic 241" descr="Periodic Graph">
              <a:extLst>
                <a:ext uri="{FF2B5EF4-FFF2-40B4-BE49-F238E27FC236}">
                  <a16:creationId xmlns:a16="http://schemas.microsoft.com/office/drawing/2014/main" id="{931610CB-DD74-4BFC-AFA4-E10E382936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43" name="TextBox 242">
              <a:extLst>
                <a:ext uri="{FF2B5EF4-FFF2-40B4-BE49-F238E27FC236}">
                  <a16:creationId xmlns:a16="http://schemas.microsoft.com/office/drawing/2014/main" id="{40560C9E-71B2-47AE-9D1D-2EF40EB8156D}"/>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44" name="Connector: Elbow 243">
            <a:extLst>
              <a:ext uri="{FF2B5EF4-FFF2-40B4-BE49-F238E27FC236}">
                <a16:creationId xmlns:a16="http://schemas.microsoft.com/office/drawing/2014/main" id="{6D173AB7-E502-438B-A48C-E9369790A588}"/>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9B63D263-B595-40AD-9BE7-2266F9E1EEA9}"/>
              </a:ext>
            </a:extLst>
          </p:cNvPr>
          <p:cNvGrpSpPr/>
          <p:nvPr/>
        </p:nvGrpSpPr>
        <p:grpSpPr>
          <a:xfrm>
            <a:off x="16393456" y="4337662"/>
            <a:ext cx="5606939" cy="1446550"/>
            <a:chOff x="16393457" y="4337662"/>
            <a:chExt cx="5606939" cy="1446550"/>
          </a:xfrm>
        </p:grpSpPr>
        <p:sp>
          <p:nvSpPr>
            <p:cNvPr id="246" name="TextBox 245">
              <a:extLst>
                <a:ext uri="{FF2B5EF4-FFF2-40B4-BE49-F238E27FC236}">
                  <a16:creationId xmlns:a16="http://schemas.microsoft.com/office/drawing/2014/main" id="{F4240C88-F834-4A00-A0B7-EF9F14076767}"/>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47" name="Graphic 246" descr="Periodic Graph">
              <a:extLst>
                <a:ext uri="{FF2B5EF4-FFF2-40B4-BE49-F238E27FC236}">
                  <a16:creationId xmlns:a16="http://schemas.microsoft.com/office/drawing/2014/main" id="{42486F2B-1DBC-4691-A944-FA42477B26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48" name="TextBox 247">
              <a:extLst>
                <a:ext uri="{FF2B5EF4-FFF2-40B4-BE49-F238E27FC236}">
                  <a16:creationId xmlns:a16="http://schemas.microsoft.com/office/drawing/2014/main" id="{C9804204-4DA6-4A23-BC9D-330E75E50926}"/>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49" name="Connector: Elbow 248">
            <a:extLst>
              <a:ext uri="{FF2B5EF4-FFF2-40B4-BE49-F238E27FC236}">
                <a16:creationId xmlns:a16="http://schemas.microsoft.com/office/drawing/2014/main" id="{4D7506CE-A137-4E74-94EF-9C1615D9B989}"/>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8D8C49-36DA-4C66-ACFE-230F8911D78F}"/>
              </a:ext>
            </a:extLst>
          </p:cNvPr>
          <p:cNvGrpSpPr/>
          <p:nvPr/>
        </p:nvGrpSpPr>
        <p:grpSpPr>
          <a:xfrm>
            <a:off x="16393456" y="4337662"/>
            <a:ext cx="5606939" cy="1446550"/>
            <a:chOff x="16393457" y="4337662"/>
            <a:chExt cx="5606939" cy="1446550"/>
          </a:xfrm>
        </p:grpSpPr>
        <p:sp>
          <p:nvSpPr>
            <p:cNvPr id="251" name="TextBox 250">
              <a:extLst>
                <a:ext uri="{FF2B5EF4-FFF2-40B4-BE49-F238E27FC236}">
                  <a16:creationId xmlns:a16="http://schemas.microsoft.com/office/drawing/2014/main" id="{95314FFF-3A08-4C5C-92B7-2DDB13D5E774}"/>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52" name="Graphic 251" descr="Periodic Graph">
              <a:extLst>
                <a:ext uri="{FF2B5EF4-FFF2-40B4-BE49-F238E27FC236}">
                  <a16:creationId xmlns:a16="http://schemas.microsoft.com/office/drawing/2014/main" id="{5A317B37-B7BA-4604-A7EC-5843AC27DE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53" name="TextBox 252">
              <a:extLst>
                <a:ext uri="{FF2B5EF4-FFF2-40B4-BE49-F238E27FC236}">
                  <a16:creationId xmlns:a16="http://schemas.microsoft.com/office/drawing/2014/main" id="{4C3DDE49-5935-46D8-B1F0-F97065EE393A}"/>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54" name="Connector: Elbow 253">
            <a:extLst>
              <a:ext uri="{FF2B5EF4-FFF2-40B4-BE49-F238E27FC236}">
                <a16:creationId xmlns:a16="http://schemas.microsoft.com/office/drawing/2014/main" id="{E482F009-B20E-420F-B464-DA97265AA197}"/>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55" name="Group 254">
            <a:extLst>
              <a:ext uri="{FF2B5EF4-FFF2-40B4-BE49-F238E27FC236}">
                <a16:creationId xmlns:a16="http://schemas.microsoft.com/office/drawing/2014/main" id="{42D39274-1524-4A49-A540-8CAB31A8616D}"/>
              </a:ext>
            </a:extLst>
          </p:cNvPr>
          <p:cNvGrpSpPr/>
          <p:nvPr/>
        </p:nvGrpSpPr>
        <p:grpSpPr>
          <a:xfrm>
            <a:off x="16393456" y="4337662"/>
            <a:ext cx="5606939" cy="1446550"/>
            <a:chOff x="16393457" y="4337662"/>
            <a:chExt cx="5606939" cy="1446550"/>
          </a:xfrm>
        </p:grpSpPr>
        <p:sp>
          <p:nvSpPr>
            <p:cNvPr id="256" name="TextBox 255">
              <a:extLst>
                <a:ext uri="{FF2B5EF4-FFF2-40B4-BE49-F238E27FC236}">
                  <a16:creationId xmlns:a16="http://schemas.microsoft.com/office/drawing/2014/main" id="{738E3260-14A2-4CDC-872A-EE75AC0B1F87}"/>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pic>
          <p:nvPicPr>
            <p:cNvPr id="257" name="Graphic 256" descr="Periodic Graph">
              <a:extLst>
                <a:ext uri="{FF2B5EF4-FFF2-40B4-BE49-F238E27FC236}">
                  <a16:creationId xmlns:a16="http://schemas.microsoft.com/office/drawing/2014/main" id="{DEBA8AA1-C728-470C-A766-EDBDE0B93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8707" y="4722434"/>
              <a:ext cx="769441" cy="769441"/>
            </a:xfrm>
            <a:prstGeom prst="rect">
              <a:avLst/>
            </a:prstGeom>
          </p:spPr>
        </p:pic>
        <p:sp>
          <p:nvSpPr>
            <p:cNvPr id="258" name="TextBox 257">
              <a:extLst>
                <a:ext uri="{FF2B5EF4-FFF2-40B4-BE49-F238E27FC236}">
                  <a16:creationId xmlns:a16="http://schemas.microsoft.com/office/drawing/2014/main" id="{99458CC8-5BC0-4E24-A87C-0AEA27BEC922}"/>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59" name="Connector: Elbow 258">
            <a:extLst>
              <a:ext uri="{FF2B5EF4-FFF2-40B4-BE49-F238E27FC236}">
                <a16:creationId xmlns:a16="http://schemas.microsoft.com/office/drawing/2014/main" id="{5BCB0E9F-5505-4A43-ADB4-748CAA5B4968}"/>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36EDD00C-BFEE-438A-A900-18B1DE3C2496}"/>
              </a:ext>
            </a:extLst>
          </p:cNvPr>
          <p:cNvGrpSpPr/>
          <p:nvPr/>
        </p:nvGrpSpPr>
        <p:grpSpPr>
          <a:xfrm>
            <a:off x="16393456" y="4337662"/>
            <a:ext cx="5606939" cy="1446550"/>
            <a:chOff x="16393457" y="4337662"/>
            <a:chExt cx="5606939" cy="1446550"/>
          </a:xfrm>
        </p:grpSpPr>
        <p:sp>
          <p:nvSpPr>
            <p:cNvPr id="261" name="TextBox 260">
              <a:extLst>
                <a:ext uri="{FF2B5EF4-FFF2-40B4-BE49-F238E27FC236}">
                  <a16:creationId xmlns:a16="http://schemas.microsoft.com/office/drawing/2014/main" id="{8D4F29F4-E9D9-4A54-B06C-B8A44DAB9AC5}"/>
                </a:ext>
              </a:extLst>
            </p:cNvPr>
            <p:cNvSpPr txBox="1"/>
            <p:nvPr/>
          </p:nvSpPr>
          <p:spPr>
            <a:xfrm>
              <a:off x="16393457" y="4337662"/>
              <a:ext cx="5606939" cy="1446550"/>
            </a:xfrm>
            <a:prstGeom prst="rect">
              <a:avLst/>
            </a:prstGeom>
            <a:solidFill>
              <a:schemeClr val="bg1">
                <a:lumMod val="65000"/>
              </a:schemeClr>
            </a:solidFill>
          </p:spPr>
          <p:txBody>
            <a:bodyPr wrap="square" rtlCol="0">
              <a:spAutoFit/>
            </a:bodyPr>
            <a:lstStyle/>
            <a:p>
              <a:r>
                <a:rPr lang="nl-NL" sz="4400">
                  <a:solidFill>
                    <a:srgbClr val="FFFFFF"/>
                  </a:solidFill>
                </a:rPr>
                <a:t> </a:t>
              </a:r>
              <a:br>
                <a:rPr lang="nl-NL" sz="4400">
                  <a:solidFill>
                    <a:srgbClr val="FFFFFF"/>
                  </a:solidFill>
                </a:rPr>
              </a:br>
              <a:endParaRPr lang="nl-NL" sz="4400">
                <a:solidFill>
                  <a:srgbClr val="FFFFFF"/>
                </a:solidFill>
              </a:endParaRPr>
            </a:p>
          </p:txBody>
        </p:sp>
        <p:sp>
          <p:nvSpPr>
            <p:cNvPr id="263" name="TextBox 262">
              <a:extLst>
                <a:ext uri="{FF2B5EF4-FFF2-40B4-BE49-F238E27FC236}">
                  <a16:creationId xmlns:a16="http://schemas.microsoft.com/office/drawing/2014/main" id="{2D452212-AA81-4DBC-9414-13B6A14F5DBF}"/>
                </a:ext>
              </a:extLst>
            </p:cNvPr>
            <p:cNvSpPr txBox="1"/>
            <p:nvPr/>
          </p:nvSpPr>
          <p:spPr>
            <a:xfrm>
              <a:off x="16675512" y="4445436"/>
              <a:ext cx="3807645" cy="1323439"/>
            </a:xfrm>
            <a:prstGeom prst="rect">
              <a:avLst/>
            </a:prstGeom>
            <a:solidFill>
              <a:schemeClr val="bg1">
                <a:lumMod val="65000"/>
              </a:schemeClr>
            </a:solidFill>
          </p:spPr>
          <p:txBody>
            <a:bodyPr wrap="none" rtlCol="0" anchor="ctr">
              <a:spAutoFit/>
            </a:bodyPr>
            <a:lstStyle/>
            <a:p>
              <a:r>
                <a:rPr lang="nl-NL" sz="4000" err="1">
                  <a:solidFill>
                    <a:srgbClr val="FFFFFF"/>
                  </a:solidFill>
                </a:rPr>
                <a:t>calculated</a:t>
              </a:r>
              <a:r>
                <a:rPr lang="nl-NL" sz="4000">
                  <a:solidFill>
                    <a:srgbClr val="FFFFFF"/>
                  </a:solidFill>
                </a:rPr>
                <a:t> data</a:t>
              </a:r>
              <a:br>
                <a:rPr lang="nl-NL" sz="4000">
                  <a:solidFill>
                    <a:srgbClr val="FFFFFF"/>
                  </a:solidFill>
                </a:rPr>
              </a:br>
              <a:r>
                <a:rPr lang="nl-NL" sz="4000">
                  <a:solidFill>
                    <a:srgbClr val="FFFFFF"/>
                  </a:solidFill>
                </a:rPr>
                <a:t>(time series data)</a:t>
              </a:r>
            </a:p>
          </p:txBody>
        </p:sp>
      </p:grpSp>
      <p:cxnSp>
        <p:nvCxnSpPr>
          <p:cNvPr id="264" name="Connector: Elbow 263">
            <a:extLst>
              <a:ext uri="{FF2B5EF4-FFF2-40B4-BE49-F238E27FC236}">
                <a16:creationId xmlns:a16="http://schemas.microsoft.com/office/drawing/2014/main" id="{A0893C77-9C44-428E-9EB7-017AA1AD7F4B}"/>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9" name="Connector: Elbow 268">
            <a:extLst>
              <a:ext uri="{FF2B5EF4-FFF2-40B4-BE49-F238E27FC236}">
                <a16:creationId xmlns:a16="http://schemas.microsoft.com/office/drawing/2014/main" id="{6F8D54A5-F5D2-414D-8484-E6BF8C4A5048}"/>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4" name="Connector: Elbow 273">
            <a:extLst>
              <a:ext uri="{FF2B5EF4-FFF2-40B4-BE49-F238E27FC236}">
                <a16:creationId xmlns:a16="http://schemas.microsoft.com/office/drawing/2014/main" id="{0D139F14-9D9D-4030-99A2-B3ABB75B2222}"/>
              </a:ext>
            </a:extLst>
          </p:cNvPr>
          <p:cNvCxnSpPr>
            <a:cxnSpLocks/>
          </p:cNvCxnSpPr>
          <p:nvPr/>
        </p:nvCxnSpPr>
        <p:spPr>
          <a:xfrm rot="10800000" flipV="1">
            <a:off x="13606413" y="8978207"/>
            <a:ext cx="8962998" cy="3731221"/>
          </a:xfrm>
          <a:prstGeom prst="bentConnector3">
            <a:avLst>
              <a:gd name="adj1" fmla="val 81966"/>
            </a:avLst>
          </a:prstGeom>
          <a:ln w="76200">
            <a:solidFill>
              <a:srgbClr val="B1D249"/>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wipe(left)">
                                      <p:cBhvr>
                                        <p:cTn id="12" dur="3000"/>
                                        <p:tgtEl>
                                          <p:spTgt spid="215"/>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3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0"/>
                                        </p:tgtEl>
                                        <p:attrNameLst>
                                          <p:attrName>style.visibility</p:attrName>
                                        </p:attrNameLst>
                                      </p:cBhvr>
                                      <p:to>
                                        <p:strVal val="visible"/>
                                      </p:to>
                                    </p:set>
                                    <p:animEffect transition="in" filter="wipe(up)">
                                      <p:cBhvr>
                                        <p:cTn id="43" dur="500"/>
                                        <p:tgtEl>
                                          <p:spTgt spid="210"/>
                                        </p:tgtEl>
                                      </p:cBhvr>
                                    </p:animEffect>
                                  </p:childTnLst>
                                </p:cTn>
                              </p:par>
                              <p:par>
                                <p:cTn id="44" presetID="22" presetClass="entr" presetSubtype="4" fill="hold" nodeType="with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wipe(down)">
                                      <p:cBhvr>
                                        <p:cTn id="46" dur="500"/>
                                        <p:tgtEl>
                                          <p:spTgt spid="217"/>
                                        </p:tgtEl>
                                      </p:cBhvr>
                                    </p:animEffect>
                                  </p:childTnLst>
                                </p:cTn>
                              </p:par>
                            </p:childTnLst>
                          </p:cTn>
                        </p:par>
                        <p:par>
                          <p:cTn id="47" fill="hold">
                            <p:stCondLst>
                              <p:cond delay="500"/>
                            </p:stCondLst>
                            <p:childTnLst>
                              <p:par>
                                <p:cTn id="48" presetID="45" presetClass="entr" presetSubtype="0"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2000"/>
                                        <p:tgtEl>
                                          <p:spTgt spid="92"/>
                                        </p:tgtEl>
                                      </p:cBhvr>
                                    </p:animEffect>
                                    <p:anim calcmode="lin" valueType="num">
                                      <p:cBhvr>
                                        <p:cTn id="51" dur="2000" fill="hold"/>
                                        <p:tgtEl>
                                          <p:spTgt spid="92"/>
                                        </p:tgtEl>
                                        <p:attrNameLst>
                                          <p:attrName>ppt_w</p:attrName>
                                        </p:attrNameLst>
                                      </p:cBhvr>
                                      <p:tavLst>
                                        <p:tav tm="0" fmla="#ppt_w*sin(2.5*pi*$)">
                                          <p:val>
                                            <p:fltVal val="0"/>
                                          </p:val>
                                        </p:tav>
                                        <p:tav tm="100000">
                                          <p:val>
                                            <p:fltVal val="1"/>
                                          </p:val>
                                        </p:tav>
                                      </p:tavLst>
                                    </p:anim>
                                    <p:anim calcmode="lin" valueType="num">
                                      <p:cBhvr>
                                        <p:cTn id="52" dur="2000" fill="hold"/>
                                        <p:tgtEl>
                                          <p:spTgt spid="92"/>
                                        </p:tgtEl>
                                        <p:attrNameLst>
                                          <p:attrName>ppt_h</p:attrName>
                                        </p:attrNameLst>
                                      </p:cBhvr>
                                      <p:tavLst>
                                        <p:tav tm="0">
                                          <p:val>
                                            <p:strVal val="#ppt_h"/>
                                          </p:val>
                                        </p:tav>
                                        <p:tav tm="100000">
                                          <p:val>
                                            <p:strVal val="#ppt_h"/>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50" fill="hold">
                                          <p:stCondLst>
                                            <p:cond delay="0"/>
                                          </p:stCondLst>
                                        </p:cTn>
                                        <p:tgtEl>
                                          <p:spTgt spid="18"/>
                                        </p:tgtEl>
                                        <p:attrNameLst>
                                          <p:attrName>r</p:attrName>
                                        </p:attrNameLst>
                                      </p:cBhvr>
                                    </p:animRot>
                                    <p:animRot by="-240000">
                                      <p:cBhvr>
                                        <p:cTn id="61" dur="100" fill="hold">
                                          <p:stCondLst>
                                            <p:cond delay="100"/>
                                          </p:stCondLst>
                                        </p:cTn>
                                        <p:tgtEl>
                                          <p:spTgt spid="18"/>
                                        </p:tgtEl>
                                        <p:attrNameLst>
                                          <p:attrName>r</p:attrName>
                                        </p:attrNameLst>
                                      </p:cBhvr>
                                    </p:animRot>
                                    <p:animRot by="240000">
                                      <p:cBhvr>
                                        <p:cTn id="62" dur="100" fill="hold">
                                          <p:stCondLst>
                                            <p:cond delay="200"/>
                                          </p:stCondLst>
                                        </p:cTn>
                                        <p:tgtEl>
                                          <p:spTgt spid="18"/>
                                        </p:tgtEl>
                                        <p:attrNameLst>
                                          <p:attrName>r</p:attrName>
                                        </p:attrNameLst>
                                      </p:cBhvr>
                                    </p:animRot>
                                    <p:animRot by="-240000">
                                      <p:cBhvr>
                                        <p:cTn id="63" dur="100" fill="hold">
                                          <p:stCondLst>
                                            <p:cond delay="300"/>
                                          </p:stCondLst>
                                        </p:cTn>
                                        <p:tgtEl>
                                          <p:spTgt spid="18"/>
                                        </p:tgtEl>
                                        <p:attrNameLst>
                                          <p:attrName>r</p:attrName>
                                        </p:attrNameLst>
                                      </p:cBhvr>
                                    </p:animRot>
                                    <p:animRot by="120000">
                                      <p:cBhvr>
                                        <p:cTn id="64" dur="100" fill="hold">
                                          <p:stCondLst>
                                            <p:cond delay="400"/>
                                          </p:stCondLst>
                                        </p:cTn>
                                        <p:tgtEl>
                                          <p:spTgt spid="1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par>
                          <p:cTn id="71" fill="hold">
                            <p:stCondLst>
                              <p:cond delay="0"/>
                            </p:stCondLst>
                            <p:childTnLst>
                              <p:par>
                                <p:cTn id="72" presetID="22" presetClass="entr" presetSubtype="8"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wipe(left)">
                                      <p:cBhvr>
                                        <p:cTn id="74" dur="200"/>
                                        <p:tgtEl>
                                          <p:spTgt spid="98"/>
                                        </p:tgtEl>
                                      </p:cBhvr>
                                    </p:animEffect>
                                  </p:childTnLst>
                                </p:cTn>
                              </p:par>
                            </p:childTnLst>
                          </p:cTn>
                        </p:par>
                        <p:par>
                          <p:cTn id="75" fill="hold">
                            <p:stCondLst>
                              <p:cond delay="200"/>
                            </p:stCondLst>
                            <p:childTnLst>
                              <p:par>
                                <p:cTn id="76" presetID="22" presetClass="entr" presetSubtype="2"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right)">
                                      <p:cBhvr>
                                        <p:cTn id="78" dur="500"/>
                                        <p:tgtEl>
                                          <p:spTgt spid="154"/>
                                        </p:tgtEl>
                                      </p:cBhvr>
                                    </p:animEffect>
                                  </p:childTnLst>
                                </p:cTn>
                              </p:par>
                            </p:childTnLst>
                          </p:cTn>
                        </p:par>
                        <p:par>
                          <p:cTn id="79" fill="hold">
                            <p:stCondLst>
                              <p:cond delay="700"/>
                            </p:stCondLst>
                            <p:childTnLst>
                              <p:par>
                                <p:cTn id="80" presetID="32" presetClass="emph" presetSubtype="0" fill="hold" nodeType="afterEffect">
                                  <p:stCondLst>
                                    <p:cond delay="0"/>
                                  </p:stCondLst>
                                  <p:childTnLst>
                                    <p:animRot by="120000">
                                      <p:cBhvr>
                                        <p:cTn id="81" dur="20" fill="hold">
                                          <p:stCondLst>
                                            <p:cond delay="0"/>
                                          </p:stCondLst>
                                        </p:cTn>
                                        <p:tgtEl>
                                          <p:spTgt spid="18"/>
                                        </p:tgtEl>
                                        <p:attrNameLst>
                                          <p:attrName>r</p:attrName>
                                        </p:attrNameLst>
                                      </p:cBhvr>
                                    </p:animRot>
                                    <p:animRot by="-240000">
                                      <p:cBhvr>
                                        <p:cTn id="82" dur="40" fill="hold">
                                          <p:stCondLst>
                                            <p:cond delay="40"/>
                                          </p:stCondLst>
                                        </p:cTn>
                                        <p:tgtEl>
                                          <p:spTgt spid="18"/>
                                        </p:tgtEl>
                                        <p:attrNameLst>
                                          <p:attrName>r</p:attrName>
                                        </p:attrNameLst>
                                      </p:cBhvr>
                                    </p:animRot>
                                    <p:animRot by="240000">
                                      <p:cBhvr>
                                        <p:cTn id="83" dur="40" fill="hold">
                                          <p:stCondLst>
                                            <p:cond delay="80"/>
                                          </p:stCondLst>
                                        </p:cTn>
                                        <p:tgtEl>
                                          <p:spTgt spid="18"/>
                                        </p:tgtEl>
                                        <p:attrNameLst>
                                          <p:attrName>r</p:attrName>
                                        </p:attrNameLst>
                                      </p:cBhvr>
                                    </p:animRot>
                                    <p:animRot by="-240000">
                                      <p:cBhvr>
                                        <p:cTn id="84" dur="40" fill="hold">
                                          <p:stCondLst>
                                            <p:cond delay="120"/>
                                          </p:stCondLst>
                                        </p:cTn>
                                        <p:tgtEl>
                                          <p:spTgt spid="18"/>
                                        </p:tgtEl>
                                        <p:attrNameLst>
                                          <p:attrName>r</p:attrName>
                                        </p:attrNameLst>
                                      </p:cBhvr>
                                    </p:animRot>
                                    <p:animRot by="120000">
                                      <p:cBhvr>
                                        <p:cTn id="85" dur="40" fill="hold">
                                          <p:stCondLst>
                                            <p:cond delay="160"/>
                                          </p:stCondLst>
                                        </p:cTn>
                                        <p:tgtEl>
                                          <p:spTgt spid="18"/>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5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98"/>
                                        </p:tgtEl>
                                        <p:attrNameLst>
                                          <p:attrName>style.visibility</p:attrName>
                                        </p:attrNameLst>
                                      </p:cBhvr>
                                      <p:to>
                                        <p:strVal val="hidden"/>
                                      </p:to>
                                    </p:set>
                                  </p:childTnLst>
                                </p:cTn>
                              </p:par>
                            </p:childTnLst>
                          </p:cTn>
                        </p:par>
                        <p:par>
                          <p:cTn id="92" fill="hold">
                            <p:stCondLst>
                              <p:cond delay="0"/>
                            </p:stCondLst>
                            <p:childTnLst>
                              <p:par>
                                <p:cTn id="93" presetID="22" presetClass="entr" presetSubtype="8" fill="hold" nodeType="after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wipe(left)">
                                      <p:cBhvr>
                                        <p:cTn id="95" dur="200"/>
                                        <p:tgtEl>
                                          <p:spTgt spid="219"/>
                                        </p:tgtEl>
                                      </p:cBhvr>
                                    </p:animEffect>
                                  </p:childTnLst>
                                </p:cTn>
                              </p:par>
                            </p:childTnLst>
                          </p:cTn>
                        </p:par>
                        <p:par>
                          <p:cTn id="96" fill="hold">
                            <p:stCondLst>
                              <p:cond delay="200"/>
                            </p:stCondLst>
                            <p:childTnLst>
                              <p:par>
                                <p:cTn id="97" presetID="22" presetClass="entr" presetSubtype="2" fill="hold" nodeType="afterEffect">
                                  <p:stCondLst>
                                    <p:cond delay="0"/>
                                  </p:stCondLst>
                                  <p:childTnLst>
                                    <p:set>
                                      <p:cBhvr>
                                        <p:cTn id="98" dur="1" fill="hold">
                                          <p:stCondLst>
                                            <p:cond delay="0"/>
                                          </p:stCondLst>
                                        </p:cTn>
                                        <p:tgtEl>
                                          <p:spTgt spid="223"/>
                                        </p:tgtEl>
                                        <p:attrNameLst>
                                          <p:attrName>style.visibility</p:attrName>
                                        </p:attrNameLst>
                                      </p:cBhvr>
                                      <p:to>
                                        <p:strVal val="visible"/>
                                      </p:to>
                                    </p:set>
                                    <p:animEffect transition="in" filter="wipe(right)">
                                      <p:cBhvr>
                                        <p:cTn id="99" dur="500"/>
                                        <p:tgtEl>
                                          <p:spTgt spid="223"/>
                                        </p:tgtEl>
                                      </p:cBhvr>
                                    </p:animEffect>
                                  </p:childTnLst>
                                </p:cTn>
                              </p:par>
                            </p:childTnLst>
                          </p:cTn>
                        </p:par>
                        <p:par>
                          <p:cTn id="100" fill="hold">
                            <p:stCondLst>
                              <p:cond delay="700"/>
                            </p:stCondLst>
                            <p:childTnLst>
                              <p:par>
                                <p:cTn id="101" presetID="32" presetClass="emph" presetSubtype="0" fill="hold" nodeType="afterEffect">
                                  <p:stCondLst>
                                    <p:cond delay="0"/>
                                  </p:stCondLst>
                                  <p:childTnLst>
                                    <p:animRot by="120000">
                                      <p:cBhvr>
                                        <p:cTn id="102" dur="20" fill="hold">
                                          <p:stCondLst>
                                            <p:cond delay="0"/>
                                          </p:stCondLst>
                                        </p:cTn>
                                        <p:tgtEl>
                                          <p:spTgt spid="18"/>
                                        </p:tgtEl>
                                        <p:attrNameLst>
                                          <p:attrName>r</p:attrName>
                                        </p:attrNameLst>
                                      </p:cBhvr>
                                    </p:animRot>
                                    <p:animRot by="-240000">
                                      <p:cBhvr>
                                        <p:cTn id="103" dur="40" fill="hold">
                                          <p:stCondLst>
                                            <p:cond delay="40"/>
                                          </p:stCondLst>
                                        </p:cTn>
                                        <p:tgtEl>
                                          <p:spTgt spid="18"/>
                                        </p:tgtEl>
                                        <p:attrNameLst>
                                          <p:attrName>r</p:attrName>
                                        </p:attrNameLst>
                                      </p:cBhvr>
                                    </p:animRot>
                                    <p:animRot by="240000">
                                      <p:cBhvr>
                                        <p:cTn id="104" dur="40" fill="hold">
                                          <p:stCondLst>
                                            <p:cond delay="80"/>
                                          </p:stCondLst>
                                        </p:cTn>
                                        <p:tgtEl>
                                          <p:spTgt spid="18"/>
                                        </p:tgtEl>
                                        <p:attrNameLst>
                                          <p:attrName>r</p:attrName>
                                        </p:attrNameLst>
                                      </p:cBhvr>
                                    </p:animRot>
                                    <p:animRot by="-240000">
                                      <p:cBhvr>
                                        <p:cTn id="105" dur="40" fill="hold">
                                          <p:stCondLst>
                                            <p:cond delay="120"/>
                                          </p:stCondLst>
                                        </p:cTn>
                                        <p:tgtEl>
                                          <p:spTgt spid="18"/>
                                        </p:tgtEl>
                                        <p:attrNameLst>
                                          <p:attrName>r</p:attrName>
                                        </p:attrNameLst>
                                      </p:cBhvr>
                                    </p:animRot>
                                    <p:animRot by="120000">
                                      <p:cBhvr>
                                        <p:cTn id="106" dur="40" fill="hold">
                                          <p:stCondLst>
                                            <p:cond delay="160"/>
                                          </p:stCondLst>
                                        </p:cTn>
                                        <p:tgtEl>
                                          <p:spTgt spid="18"/>
                                        </p:tgtEl>
                                        <p:attrNameLst>
                                          <p:attrName>r</p:attrName>
                                        </p:attrNameLst>
                                      </p:cBhvr>
                                    </p:animRot>
                                  </p:childTnLst>
                                </p:cTn>
                              </p:par>
                            </p:childTnLst>
                          </p:cTn>
                        </p:par>
                        <p:par>
                          <p:cTn id="107" fill="hold">
                            <p:stCondLst>
                              <p:cond delay="900"/>
                            </p:stCondLst>
                            <p:childTnLst>
                              <p:par>
                                <p:cTn id="108" presetID="1" presetClass="exit" presetSubtype="0" fill="hold" nodeType="afterEffect">
                                  <p:stCondLst>
                                    <p:cond delay="0"/>
                                  </p:stCondLst>
                                  <p:childTnLst>
                                    <p:set>
                                      <p:cBhvr>
                                        <p:cTn id="109" dur="1" fill="hold">
                                          <p:stCondLst>
                                            <p:cond delay="0"/>
                                          </p:stCondLst>
                                        </p:cTn>
                                        <p:tgtEl>
                                          <p:spTgt spid="223"/>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219"/>
                                        </p:tgtEl>
                                        <p:attrNameLst>
                                          <p:attrName>style.visibility</p:attrName>
                                        </p:attrNameLst>
                                      </p:cBhvr>
                                      <p:to>
                                        <p:strVal val="hidden"/>
                                      </p:to>
                                    </p:set>
                                  </p:childTnLst>
                                </p:cTn>
                              </p:par>
                            </p:childTnLst>
                          </p:cTn>
                        </p:par>
                        <p:par>
                          <p:cTn id="112" fill="hold">
                            <p:stCondLst>
                              <p:cond delay="900"/>
                            </p:stCondLst>
                            <p:childTnLst>
                              <p:par>
                                <p:cTn id="113" presetID="22" presetClass="entr" presetSubtype="8" fill="hold" nodeType="afterEffect">
                                  <p:stCondLst>
                                    <p:cond delay="0"/>
                                  </p:stCondLst>
                                  <p:childTnLst>
                                    <p:set>
                                      <p:cBhvr>
                                        <p:cTn id="114" dur="1" fill="hold">
                                          <p:stCondLst>
                                            <p:cond delay="0"/>
                                          </p:stCondLst>
                                        </p:cTn>
                                        <p:tgtEl>
                                          <p:spTgt spid="224"/>
                                        </p:tgtEl>
                                        <p:attrNameLst>
                                          <p:attrName>style.visibility</p:attrName>
                                        </p:attrNameLst>
                                      </p:cBhvr>
                                      <p:to>
                                        <p:strVal val="visible"/>
                                      </p:to>
                                    </p:set>
                                    <p:animEffect transition="in" filter="wipe(left)">
                                      <p:cBhvr>
                                        <p:cTn id="115" dur="200"/>
                                        <p:tgtEl>
                                          <p:spTgt spid="224"/>
                                        </p:tgtEl>
                                      </p:cBhvr>
                                    </p:animEffect>
                                  </p:childTnLst>
                                </p:cTn>
                              </p:par>
                            </p:childTnLst>
                          </p:cTn>
                        </p:par>
                        <p:par>
                          <p:cTn id="116" fill="hold">
                            <p:stCondLst>
                              <p:cond delay="1100"/>
                            </p:stCondLst>
                            <p:childTnLst>
                              <p:par>
                                <p:cTn id="117" presetID="22" presetClass="entr" presetSubtype="2" fill="hold" nodeType="afterEffect">
                                  <p:stCondLst>
                                    <p:cond delay="0"/>
                                  </p:stCondLst>
                                  <p:childTnLst>
                                    <p:set>
                                      <p:cBhvr>
                                        <p:cTn id="118" dur="1" fill="hold">
                                          <p:stCondLst>
                                            <p:cond delay="0"/>
                                          </p:stCondLst>
                                        </p:cTn>
                                        <p:tgtEl>
                                          <p:spTgt spid="228"/>
                                        </p:tgtEl>
                                        <p:attrNameLst>
                                          <p:attrName>style.visibility</p:attrName>
                                        </p:attrNameLst>
                                      </p:cBhvr>
                                      <p:to>
                                        <p:strVal val="visible"/>
                                      </p:to>
                                    </p:set>
                                    <p:animEffect transition="in" filter="wipe(right)">
                                      <p:cBhvr>
                                        <p:cTn id="119" dur="500"/>
                                        <p:tgtEl>
                                          <p:spTgt spid="228"/>
                                        </p:tgtEl>
                                      </p:cBhvr>
                                    </p:animEffect>
                                  </p:childTnLst>
                                </p:cTn>
                              </p:par>
                            </p:childTnLst>
                          </p:cTn>
                        </p:par>
                        <p:par>
                          <p:cTn id="120" fill="hold">
                            <p:stCondLst>
                              <p:cond delay="1600"/>
                            </p:stCondLst>
                            <p:childTnLst>
                              <p:par>
                                <p:cTn id="121" presetID="32" presetClass="emph" presetSubtype="0" fill="hold" nodeType="afterEffect">
                                  <p:stCondLst>
                                    <p:cond delay="0"/>
                                  </p:stCondLst>
                                  <p:childTnLst>
                                    <p:animRot by="120000">
                                      <p:cBhvr>
                                        <p:cTn id="122" dur="20" fill="hold">
                                          <p:stCondLst>
                                            <p:cond delay="0"/>
                                          </p:stCondLst>
                                        </p:cTn>
                                        <p:tgtEl>
                                          <p:spTgt spid="18"/>
                                        </p:tgtEl>
                                        <p:attrNameLst>
                                          <p:attrName>r</p:attrName>
                                        </p:attrNameLst>
                                      </p:cBhvr>
                                    </p:animRot>
                                    <p:animRot by="-240000">
                                      <p:cBhvr>
                                        <p:cTn id="123" dur="40" fill="hold">
                                          <p:stCondLst>
                                            <p:cond delay="40"/>
                                          </p:stCondLst>
                                        </p:cTn>
                                        <p:tgtEl>
                                          <p:spTgt spid="18"/>
                                        </p:tgtEl>
                                        <p:attrNameLst>
                                          <p:attrName>r</p:attrName>
                                        </p:attrNameLst>
                                      </p:cBhvr>
                                    </p:animRot>
                                    <p:animRot by="240000">
                                      <p:cBhvr>
                                        <p:cTn id="124" dur="40" fill="hold">
                                          <p:stCondLst>
                                            <p:cond delay="80"/>
                                          </p:stCondLst>
                                        </p:cTn>
                                        <p:tgtEl>
                                          <p:spTgt spid="18"/>
                                        </p:tgtEl>
                                        <p:attrNameLst>
                                          <p:attrName>r</p:attrName>
                                        </p:attrNameLst>
                                      </p:cBhvr>
                                    </p:animRot>
                                    <p:animRot by="-240000">
                                      <p:cBhvr>
                                        <p:cTn id="125" dur="40" fill="hold">
                                          <p:stCondLst>
                                            <p:cond delay="120"/>
                                          </p:stCondLst>
                                        </p:cTn>
                                        <p:tgtEl>
                                          <p:spTgt spid="18"/>
                                        </p:tgtEl>
                                        <p:attrNameLst>
                                          <p:attrName>r</p:attrName>
                                        </p:attrNameLst>
                                      </p:cBhvr>
                                    </p:animRot>
                                    <p:animRot by="120000">
                                      <p:cBhvr>
                                        <p:cTn id="126" dur="40" fill="hold">
                                          <p:stCondLst>
                                            <p:cond delay="160"/>
                                          </p:stCondLst>
                                        </p:cTn>
                                        <p:tgtEl>
                                          <p:spTgt spid="18"/>
                                        </p:tgtEl>
                                        <p:attrNameLst>
                                          <p:attrName>r</p:attrName>
                                        </p:attrNameLst>
                                      </p:cBhvr>
                                    </p:animRot>
                                  </p:childTnLst>
                                </p:cTn>
                              </p:par>
                            </p:childTnLst>
                          </p:cTn>
                        </p:par>
                        <p:par>
                          <p:cTn id="127" fill="hold">
                            <p:stCondLst>
                              <p:cond delay="1800"/>
                            </p:stCondLst>
                            <p:childTnLst>
                              <p:par>
                                <p:cTn id="128" presetID="1" presetClass="exit" presetSubtype="0" fill="hold" nodeType="afterEffect">
                                  <p:stCondLst>
                                    <p:cond delay="0"/>
                                  </p:stCondLst>
                                  <p:childTnLst>
                                    <p:set>
                                      <p:cBhvr>
                                        <p:cTn id="129" dur="1" fill="hold">
                                          <p:stCondLst>
                                            <p:cond delay="0"/>
                                          </p:stCondLst>
                                        </p:cTn>
                                        <p:tgtEl>
                                          <p:spTgt spid="22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224"/>
                                        </p:tgtEl>
                                        <p:attrNameLst>
                                          <p:attrName>style.visibility</p:attrName>
                                        </p:attrNameLst>
                                      </p:cBhvr>
                                      <p:to>
                                        <p:strVal val="hidden"/>
                                      </p:to>
                                    </p:set>
                                  </p:childTnLst>
                                </p:cTn>
                              </p:par>
                            </p:childTnLst>
                          </p:cTn>
                        </p:par>
                        <p:par>
                          <p:cTn id="132" fill="hold">
                            <p:stCondLst>
                              <p:cond delay="1800"/>
                            </p:stCondLst>
                            <p:childTnLst>
                              <p:par>
                                <p:cTn id="133" presetID="22" presetClass="entr" presetSubtype="8" fill="hold" nodeType="afterEffect">
                                  <p:stCondLst>
                                    <p:cond delay="0"/>
                                  </p:stCondLst>
                                  <p:childTnLst>
                                    <p:set>
                                      <p:cBhvr>
                                        <p:cTn id="134" dur="1" fill="hold">
                                          <p:stCondLst>
                                            <p:cond delay="0"/>
                                          </p:stCondLst>
                                        </p:cTn>
                                        <p:tgtEl>
                                          <p:spTgt spid="229"/>
                                        </p:tgtEl>
                                        <p:attrNameLst>
                                          <p:attrName>style.visibility</p:attrName>
                                        </p:attrNameLst>
                                      </p:cBhvr>
                                      <p:to>
                                        <p:strVal val="visible"/>
                                      </p:to>
                                    </p:set>
                                    <p:animEffect transition="in" filter="wipe(left)">
                                      <p:cBhvr>
                                        <p:cTn id="135" dur="200"/>
                                        <p:tgtEl>
                                          <p:spTgt spid="229"/>
                                        </p:tgtEl>
                                      </p:cBhvr>
                                    </p:animEffect>
                                  </p:childTnLst>
                                </p:cTn>
                              </p:par>
                            </p:childTnLst>
                          </p:cTn>
                        </p:par>
                        <p:par>
                          <p:cTn id="136" fill="hold">
                            <p:stCondLst>
                              <p:cond delay="2000"/>
                            </p:stCondLst>
                            <p:childTnLst>
                              <p:par>
                                <p:cTn id="137" presetID="22" presetClass="entr" presetSubtype="2" fill="hold" nodeType="afterEffect">
                                  <p:stCondLst>
                                    <p:cond delay="0"/>
                                  </p:stCondLst>
                                  <p:childTnLst>
                                    <p:set>
                                      <p:cBhvr>
                                        <p:cTn id="138" dur="1" fill="hold">
                                          <p:stCondLst>
                                            <p:cond delay="0"/>
                                          </p:stCondLst>
                                        </p:cTn>
                                        <p:tgtEl>
                                          <p:spTgt spid="234"/>
                                        </p:tgtEl>
                                        <p:attrNameLst>
                                          <p:attrName>style.visibility</p:attrName>
                                        </p:attrNameLst>
                                      </p:cBhvr>
                                      <p:to>
                                        <p:strVal val="visible"/>
                                      </p:to>
                                    </p:set>
                                    <p:animEffect transition="in" filter="wipe(right)">
                                      <p:cBhvr>
                                        <p:cTn id="139" dur="500"/>
                                        <p:tgtEl>
                                          <p:spTgt spid="234"/>
                                        </p:tgtEl>
                                      </p:cBhvr>
                                    </p:animEffect>
                                  </p:childTnLst>
                                </p:cTn>
                              </p:par>
                            </p:childTnLst>
                          </p:cTn>
                        </p:par>
                        <p:par>
                          <p:cTn id="140" fill="hold">
                            <p:stCondLst>
                              <p:cond delay="2500"/>
                            </p:stCondLst>
                            <p:childTnLst>
                              <p:par>
                                <p:cTn id="141" presetID="32" presetClass="emph" presetSubtype="0" fill="hold" nodeType="afterEffect">
                                  <p:stCondLst>
                                    <p:cond delay="0"/>
                                  </p:stCondLst>
                                  <p:childTnLst>
                                    <p:animRot by="120000">
                                      <p:cBhvr>
                                        <p:cTn id="142" dur="20" fill="hold">
                                          <p:stCondLst>
                                            <p:cond delay="0"/>
                                          </p:stCondLst>
                                        </p:cTn>
                                        <p:tgtEl>
                                          <p:spTgt spid="18"/>
                                        </p:tgtEl>
                                        <p:attrNameLst>
                                          <p:attrName>r</p:attrName>
                                        </p:attrNameLst>
                                      </p:cBhvr>
                                    </p:animRot>
                                    <p:animRot by="-240000">
                                      <p:cBhvr>
                                        <p:cTn id="143" dur="40" fill="hold">
                                          <p:stCondLst>
                                            <p:cond delay="40"/>
                                          </p:stCondLst>
                                        </p:cTn>
                                        <p:tgtEl>
                                          <p:spTgt spid="18"/>
                                        </p:tgtEl>
                                        <p:attrNameLst>
                                          <p:attrName>r</p:attrName>
                                        </p:attrNameLst>
                                      </p:cBhvr>
                                    </p:animRot>
                                    <p:animRot by="240000">
                                      <p:cBhvr>
                                        <p:cTn id="144" dur="40" fill="hold">
                                          <p:stCondLst>
                                            <p:cond delay="80"/>
                                          </p:stCondLst>
                                        </p:cTn>
                                        <p:tgtEl>
                                          <p:spTgt spid="18"/>
                                        </p:tgtEl>
                                        <p:attrNameLst>
                                          <p:attrName>r</p:attrName>
                                        </p:attrNameLst>
                                      </p:cBhvr>
                                    </p:animRot>
                                    <p:animRot by="-240000">
                                      <p:cBhvr>
                                        <p:cTn id="145" dur="40" fill="hold">
                                          <p:stCondLst>
                                            <p:cond delay="120"/>
                                          </p:stCondLst>
                                        </p:cTn>
                                        <p:tgtEl>
                                          <p:spTgt spid="18"/>
                                        </p:tgtEl>
                                        <p:attrNameLst>
                                          <p:attrName>r</p:attrName>
                                        </p:attrNameLst>
                                      </p:cBhvr>
                                    </p:animRot>
                                    <p:animRot by="120000">
                                      <p:cBhvr>
                                        <p:cTn id="146" dur="40" fill="hold">
                                          <p:stCondLst>
                                            <p:cond delay="160"/>
                                          </p:stCondLst>
                                        </p:cTn>
                                        <p:tgtEl>
                                          <p:spTgt spid="18"/>
                                        </p:tgtEl>
                                        <p:attrNameLst>
                                          <p:attrName>r</p:attrName>
                                        </p:attrNameLst>
                                      </p:cBhvr>
                                    </p:animRot>
                                  </p:childTnLst>
                                </p:cTn>
                              </p:par>
                            </p:childTnLst>
                          </p:cTn>
                        </p:par>
                        <p:par>
                          <p:cTn id="147" fill="hold">
                            <p:stCondLst>
                              <p:cond delay="2700"/>
                            </p:stCondLst>
                            <p:childTnLst>
                              <p:par>
                                <p:cTn id="148" presetID="1" presetClass="exit" presetSubtype="0" fill="hold" nodeType="afterEffect">
                                  <p:stCondLst>
                                    <p:cond delay="0"/>
                                  </p:stCondLst>
                                  <p:childTnLst>
                                    <p:set>
                                      <p:cBhvr>
                                        <p:cTn id="149" dur="1" fill="hold">
                                          <p:stCondLst>
                                            <p:cond delay="0"/>
                                          </p:stCondLst>
                                        </p:cTn>
                                        <p:tgtEl>
                                          <p:spTgt spid="234"/>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229"/>
                                        </p:tgtEl>
                                        <p:attrNameLst>
                                          <p:attrName>style.visibility</p:attrName>
                                        </p:attrNameLst>
                                      </p:cBhvr>
                                      <p:to>
                                        <p:strVal val="hidden"/>
                                      </p:to>
                                    </p:set>
                                  </p:childTnLst>
                                </p:cTn>
                              </p:par>
                            </p:childTnLst>
                          </p:cTn>
                        </p:par>
                        <p:par>
                          <p:cTn id="152" fill="hold">
                            <p:stCondLst>
                              <p:cond delay="2700"/>
                            </p:stCondLst>
                            <p:childTnLst>
                              <p:par>
                                <p:cTn id="153" presetID="22" presetClass="entr" presetSubtype="8" fill="hold" nodeType="afterEffect">
                                  <p:stCondLst>
                                    <p:cond delay="0"/>
                                  </p:stCondLst>
                                  <p:childTnLst>
                                    <p:set>
                                      <p:cBhvr>
                                        <p:cTn id="154" dur="1" fill="hold">
                                          <p:stCondLst>
                                            <p:cond delay="0"/>
                                          </p:stCondLst>
                                        </p:cTn>
                                        <p:tgtEl>
                                          <p:spTgt spid="235"/>
                                        </p:tgtEl>
                                        <p:attrNameLst>
                                          <p:attrName>style.visibility</p:attrName>
                                        </p:attrNameLst>
                                      </p:cBhvr>
                                      <p:to>
                                        <p:strVal val="visible"/>
                                      </p:to>
                                    </p:set>
                                    <p:animEffect transition="in" filter="wipe(left)">
                                      <p:cBhvr>
                                        <p:cTn id="155" dur="200"/>
                                        <p:tgtEl>
                                          <p:spTgt spid="235"/>
                                        </p:tgtEl>
                                      </p:cBhvr>
                                    </p:animEffect>
                                  </p:childTnLst>
                                </p:cTn>
                              </p:par>
                            </p:childTnLst>
                          </p:cTn>
                        </p:par>
                        <p:par>
                          <p:cTn id="156" fill="hold">
                            <p:stCondLst>
                              <p:cond delay="2900"/>
                            </p:stCondLst>
                            <p:childTnLst>
                              <p:par>
                                <p:cTn id="157" presetID="22" presetClass="entr" presetSubtype="2" fill="hold" nodeType="afterEffect">
                                  <p:stCondLst>
                                    <p:cond delay="0"/>
                                  </p:stCondLst>
                                  <p:childTnLst>
                                    <p:set>
                                      <p:cBhvr>
                                        <p:cTn id="158" dur="1" fill="hold">
                                          <p:stCondLst>
                                            <p:cond delay="0"/>
                                          </p:stCondLst>
                                        </p:cTn>
                                        <p:tgtEl>
                                          <p:spTgt spid="239"/>
                                        </p:tgtEl>
                                        <p:attrNameLst>
                                          <p:attrName>style.visibility</p:attrName>
                                        </p:attrNameLst>
                                      </p:cBhvr>
                                      <p:to>
                                        <p:strVal val="visible"/>
                                      </p:to>
                                    </p:set>
                                    <p:animEffect transition="in" filter="wipe(right)">
                                      <p:cBhvr>
                                        <p:cTn id="159" dur="500"/>
                                        <p:tgtEl>
                                          <p:spTgt spid="239"/>
                                        </p:tgtEl>
                                      </p:cBhvr>
                                    </p:animEffect>
                                  </p:childTnLst>
                                </p:cTn>
                              </p:par>
                            </p:childTnLst>
                          </p:cTn>
                        </p:par>
                        <p:par>
                          <p:cTn id="160" fill="hold">
                            <p:stCondLst>
                              <p:cond delay="3400"/>
                            </p:stCondLst>
                            <p:childTnLst>
                              <p:par>
                                <p:cTn id="161" presetID="32" presetClass="emph" presetSubtype="0" fill="hold" nodeType="afterEffect">
                                  <p:stCondLst>
                                    <p:cond delay="0"/>
                                  </p:stCondLst>
                                  <p:childTnLst>
                                    <p:animRot by="120000">
                                      <p:cBhvr>
                                        <p:cTn id="162" dur="20" fill="hold">
                                          <p:stCondLst>
                                            <p:cond delay="0"/>
                                          </p:stCondLst>
                                        </p:cTn>
                                        <p:tgtEl>
                                          <p:spTgt spid="18"/>
                                        </p:tgtEl>
                                        <p:attrNameLst>
                                          <p:attrName>r</p:attrName>
                                        </p:attrNameLst>
                                      </p:cBhvr>
                                    </p:animRot>
                                    <p:animRot by="-240000">
                                      <p:cBhvr>
                                        <p:cTn id="163" dur="40" fill="hold">
                                          <p:stCondLst>
                                            <p:cond delay="40"/>
                                          </p:stCondLst>
                                        </p:cTn>
                                        <p:tgtEl>
                                          <p:spTgt spid="18"/>
                                        </p:tgtEl>
                                        <p:attrNameLst>
                                          <p:attrName>r</p:attrName>
                                        </p:attrNameLst>
                                      </p:cBhvr>
                                    </p:animRot>
                                    <p:animRot by="240000">
                                      <p:cBhvr>
                                        <p:cTn id="164" dur="40" fill="hold">
                                          <p:stCondLst>
                                            <p:cond delay="80"/>
                                          </p:stCondLst>
                                        </p:cTn>
                                        <p:tgtEl>
                                          <p:spTgt spid="18"/>
                                        </p:tgtEl>
                                        <p:attrNameLst>
                                          <p:attrName>r</p:attrName>
                                        </p:attrNameLst>
                                      </p:cBhvr>
                                    </p:animRot>
                                    <p:animRot by="-240000">
                                      <p:cBhvr>
                                        <p:cTn id="165" dur="40" fill="hold">
                                          <p:stCondLst>
                                            <p:cond delay="120"/>
                                          </p:stCondLst>
                                        </p:cTn>
                                        <p:tgtEl>
                                          <p:spTgt spid="18"/>
                                        </p:tgtEl>
                                        <p:attrNameLst>
                                          <p:attrName>r</p:attrName>
                                        </p:attrNameLst>
                                      </p:cBhvr>
                                    </p:animRot>
                                    <p:animRot by="120000">
                                      <p:cBhvr>
                                        <p:cTn id="166" dur="40" fill="hold">
                                          <p:stCondLst>
                                            <p:cond delay="160"/>
                                          </p:stCondLst>
                                        </p:cTn>
                                        <p:tgtEl>
                                          <p:spTgt spid="18"/>
                                        </p:tgtEl>
                                        <p:attrNameLst>
                                          <p:attrName>r</p:attrName>
                                        </p:attrNameLst>
                                      </p:cBhvr>
                                    </p:animRot>
                                  </p:childTnLst>
                                </p:cTn>
                              </p:par>
                            </p:childTnLst>
                          </p:cTn>
                        </p:par>
                        <p:par>
                          <p:cTn id="167" fill="hold">
                            <p:stCondLst>
                              <p:cond delay="3600"/>
                            </p:stCondLst>
                            <p:childTnLst>
                              <p:par>
                                <p:cTn id="168" presetID="1" presetClass="exit" presetSubtype="0" fill="hold" nodeType="afterEffect">
                                  <p:stCondLst>
                                    <p:cond delay="0"/>
                                  </p:stCondLst>
                                  <p:childTnLst>
                                    <p:set>
                                      <p:cBhvr>
                                        <p:cTn id="169" dur="1" fill="hold">
                                          <p:stCondLst>
                                            <p:cond delay="0"/>
                                          </p:stCondLst>
                                        </p:cTn>
                                        <p:tgtEl>
                                          <p:spTgt spid="239"/>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235"/>
                                        </p:tgtEl>
                                        <p:attrNameLst>
                                          <p:attrName>style.visibility</p:attrName>
                                        </p:attrNameLst>
                                      </p:cBhvr>
                                      <p:to>
                                        <p:strVal val="hidden"/>
                                      </p:to>
                                    </p:set>
                                  </p:childTnLst>
                                </p:cTn>
                              </p:par>
                            </p:childTnLst>
                          </p:cTn>
                        </p:par>
                        <p:par>
                          <p:cTn id="172" fill="hold">
                            <p:stCondLst>
                              <p:cond delay="3600"/>
                            </p:stCondLst>
                            <p:childTnLst>
                              <p:par>
                                <p:cTn id="173" presetID="22" presetClass="entr" presetSubtype="8" fill="hold" nodeType="afterEffect">
                                  <p:stCondLst>
                                    <p:cond delay="0"/>
                                  </p:stCondLst>
                                  <p:childTnLst>
                                    <p:set>
                                      <p:cBhvr>
                                        <p:cTn id="174" dur="1" fill="hold">
                                          <p:stCondLst>
                                            <p:cond delay="0"/>
                                          </p:stCondLst>
                                        </p:cTn>
                                        <p:tgtEl>
                                          <p:spTgt spid="240"/>
                                        </p:tgtEl>
                                        <p:attrNameLst>
                                          <p:attrName>style.visibility</p:attrName>
                                        </p:attrNameLst>
                                      </p:cBhvr>
                                      <p:to>
                                        <p:strVal val="visible"/>
                                      </p:to>
                                    </p:set>
                                    <p:animEffect transition="in" filter="wipe(left)">
                                      <p:cBhvr>
                                        <p:cTn id="175" dur="200"/>
                                        <p:tgtEl>
                                          <p:spTgt spid="240"/>
                                        </p:tgtEl>
                                      </p:cBhvr>
                                    </p:animEffect>
                                  </p:childTnLst>
                                </p:cTn>
                              </p:par>
                            </p:childTnLst>
                          </p:cTn>
                        </p:par>
                        <p:par>
                          <p:cTn id="176" fill="hold">
                            <p:stCondLst>
                              <p:cond delay="3800"/>
                            </p:stCondLst>
                            <p:childTnLst>
                              <p:par>
                                <p:cTn id="177" presetID="22" presetClass="entr" presetSubtype="2" fill="hold" nodeType="afterEffect">
                                  <p:stCondLst>
                                    <p:cond delay="0"/>
                                  </p:stCondLst>
                                  <p:childTnLst>
                                    <p:set>
                                      <p:cBhvr>
                                        <p:cTn id="178" dur="1" fill="hold">
                                          <p:stCondLst>
                                            <p:cond delay="0"/>
                                          </p:stCondLst>
                                        </p:cTn>
                                        <p:tgtEl>
                                          <p:spTgt spid="244"/>
                                        </p:tgtEl>
                                        <p:attrNameLst>
                                          <p:attrName>style.visibility</p:attrName>
                                        </p:attrNameLst>
                                      </p:cBhvr>
                                      <p:to>
                                        <p:strVal val="visible"/>
                                      </p:to>
                                    </p:set>
                                    <p:animEffect transition="in" filter="wipe(right)">
                                      <p:cBhvr>
                                        <p:cTn id="179" dur="500"/>
                                        <p:tgtEl>
                                          <p:spTgt spid="244"/>
                                        </p:tgtEl>
                                      </p:cBhvr>
                                    </p:animEffect>
                                  </p:childTnLst>
                                </p:cTn>
                              </p:par>
                            </p:childTnLst>
                          </p:cTn>
                        </p:par>
                        <p:par>
                          <p:cTn id="180" fill="hold">
                            <p:stCondLst>
                              <p:cond delay="4300"/>
                            </p:stCondLst>
                            <p:childTnLst>
                              <p:par>
                                <p:cTn id="181" presetID="32" presetClass="emph" presetSubtype="0" fill="hold" nodeType="afterEffect">
                                  <p:stCondLst>
                                    <p:cond delay="0"/>
                                  </p:stCondLst>
                                  <p:childTnLst>
                                    <p:animRot by="120000">
                                      <p:cBhvr>
                                        <p:cTn id="182" dur="20" fill="hold">
                                          <p:stCondLst>
                                            <p:cond delay="0"/>
                                          </p:stCondLst>
                                        </p:cTn>
                                        <p:tgtEl>
                                          <p:spTgt spid="18"/>
                                        </p:tgtEl>
                                        <p:attrNameLst>
                                          <p:attrName>r</p:attrName>
                                        </p:attrNameLst>
                                      </p:cBhvr>
                                    </p:animRot>
                                    <p:animRot by="-240000">
                                      <p:cBhvr>
                                        <p:cTn id="183" dur="40" fill="hold">
                                          <p:stCondLst>
                                            <p:cond delay="40"/>
                                          </p:stCondLst>
                                        </p:cTn>
                                        <p:tgtEl>
                                          <p:spTgt spid="18"/>
                                        </p:tgtEl>
                                        <p:attrNameLst>
                                          <p:attrName>r</p:attrName>
                                        </p:attrNameLst>
                                      </p:cBhvr>
                                    </p:animRot>
                                    <p:animRot by="240000">
                                      <p:cBhvr>
                                        <p:cTn id="184" dur="40" fill="hold">
                                          <p:stCondLst>
                                            <p:cond delay="80"/>
                                          </p:stCondLst>
                                        </p:cTn>
                                        <p:tgtEl>
                                          <p:spTgt spid="18"/>
                                        </p:tgtEl>
                                        <p:attrNameLst>
                                          <p:attrName>r</p:attrName>
                                        </p:attrNameLst>
                                      </p:cBhvr>
                                    </p:animRot>
                                    <p:animRot by="-240000">
                                      <p:cBhvr>
                                        <p:cTn id="185" dur="40" fill="hold">
                                          <p:stCondLst>
                                            <p:cond delay="120"/>
                                          </p:stCondLst>
                                        </p:cTn>
                                        <p:tgtEl>
                                          <p:spTgt spid="18"/>
                                        </p:tgtEl>
                                        <p:attrNameLst>
                                          <p:attrName>r</p:attrName>
                                        </p:attrNameLst>
                                      </p:cBhvr>
                                    </p:animRot>
                                    <p:animRot by="120000">
                                      <p:cBhvr>
                                        <p:cTn id="186" dur="40" fill="hold">
                                          <p:stCondLst>
                                            <p:cond delay="160"/>
                                          </p:stCondLst>
                                        </p:cTn>
                                        <p:tgtEl>
                                          <p:spTgt spid="18"/>
                                        </p:tgtEl>
                                        <p:attrNameLst>
                                          <p:attrName>r</p:attrName>
                                        </p:attrNameLst>
                                      </p:cBhvr>
                                    </p:animRot>
                                  </p:childTnLst>
                                </p:cTn>
                              </p:par>
                            </p:childTnLst>
                          </p:cTn>
                        </p:par>
                        <p:par>
                          <p:cTn id="187" fill="hold">
                            <p:stCondLst>
                              <p:cond delay="4500"/>
                            </p:stCondLst>
                            <p:childTnLst>
                              <p:par>
                                <p:cTn id="188" presetID="1" presetClass="exit" presetSubtype="0" fill="hold" nodeType="afterEffect">
                                  <p:stCondLst>
                                    <p:cond delay="0"/>
                                  </p:stCondLst>
                                  <p:childTnLst>
                                    <p:set>
                                      <p:cBhvr>
                                        <p:cTn id="189" dur="1" fill="hold">
                                          <p:stCondLst>
                                            <p:cond delay="0"/>
                                          </p:stCondLst>
                                        </p:cTn>
                                        <p:tgtEl>
                                          <p:spTgt spid="244"/>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240"/>
                                        </p:tgtEl>
                                        <p:attrNameLst>
                                          <p:attrName>style.visibility</p:attrName>
                                        </p:attrNameLst>
                                      </p:cBhvr>
                                      <p:to>
                                        <p:strVal val="hidden"/>
                                      </p:to>
                                    </p:set>
                                  </p:childTnLst>
                                </p:cTn>
                              </p:par>
                            </p:childTnLst>
                          </p:cTn>
                        </p:par>
                        <p:par>
                          <p:cTn id="192" fill="hold">
                            <p:stCondLst>
                              <p:cond delay="4500"/>
                            </p:stCondLst>
                            <p:childTnLst>
                              <p:par>
                                <p:cTn id="193" presetID="32" presetClass="emph" presetSubtype="0" fill="hold" nodeType="afterEffect">
                                  <p:stCondLst>
                                    <p:cond delay="0"/>
                                  </p:stCondLst>
                                  <p:childTnLst>
                                    <p:animRot by="120000">
                                      <p:cBhvr>
                                        <p:cTn id="194" dur="20" fill="hold">
                                          <p:stCondLst>
                                            <p:cond delay="0"/>
                                          </p:stCondLst>
                                        </p:cTn>
                                        <p:tgtEl>
                                          <p:spTgt spid="18"/>
                                        </p:tgtEl>
                                        <p:attrNameLst>
                                          <p:attrName>r</p:attrName>
                                        </p:attrNameLst>
                                      </p:cBhvr>
                                    </p:animRot>
                                    <p:animRot by="-240000">
                                      <p:cBhvr>
                                        <p:cTn id="195" dur="40" fill="hold">
                                          <p:stCondLst>
                                            <p:cond delay="40"/>
                                          </p:stCondLst>
                                        </p:cTn>
                                        <p:tgtEl>
                                          <p:spTgt spid="18"/>
                                        </p:tgtEl>
                                        <p:attrNameLst>
                                          <p:attrName>r</p:attrName>
                                        </p:attrNameLst>
                                      </p:cBhvr>
                                    </p:animRot>
                                    <p:animRot by="240000">
                                      <p:cBhvr>
                                        <p:cTn id="196" dur="40" fill="hold">
                                          <p:stCondLst>
                                            <p:cond delay="80"/>
                                          </p:stCondLst>
                                        </p:cTn>
                                        <p:tgtEl>
                                          <p:spTgt spid="18"/>
                                        </p:tgtEl>
                                        <p:attrNameLst>
                                          <p:attrName>r</p:attrName>
                                        </p:attrNameLst>
                                      </p:cBhvr>
                                    </p:animRot>
                                    <p:animRot by="-240000">
                                      <p:cBhvr>
                                        <p:cTn id="197" dur="40" fill="hold">
                                          <p:stCondLst>
                                            <p:cond delay="120"/>
                                          </p:stCondLst>
                                        </p:cTn>
                                        <p:tgtEl>
                                          <p:spTgt spid="18"/>
                                        </p:tgtEl>
                                        <p:attrNameLst>
                                          <p:attrName>r</p:attrName>
                                        </p:attrNameLst>
                                      </p:cBhvr>
                                    </p:animRot>
                                    <p:animRot by="120000">
                                      <p:cBhvr>
                                        <p:cTn id="198" dur="40" fill="hold">
                                          <p:stCondLst>
                                            <p:cond delay="160"/>
                                          </p:stCondLst>
                                        </p:cTn>
                                        <p:tgtEl>
                                          <p:spTgt spid="18"/>
                                        </p:tgtEl>
                                        <p:attrNameLst>
                                          <p:attrName>r</p:attrName>
                                        </p:attrNameLst>
                                      </p:cBhvr>
                                    </p:animRot>
                                  </p:childTnLst>
                                </p:cTn>
                              </p:par>
                            </p:childTnLst>
                          </p:cTn>
                        </p:par>
                        <p:par>
                          <p:cTn id="199" fill="hold">
                            <p:stCondLst>
                              <p:cond delay="4700"/>
                            </p:stCondLst>
                            <p:childTnLst>
                              <p:par>
                                <p:cTn id="200" presetID="22" presetClass="entr" presetSubtype="8" fill="hold" nodeType="afterEffect">
                                  <p:stCondLst>
                                    <p:cond delay="0"/>
                                  </p:stCondLst>
                                  <p:childTnLst>
                                    <p:set>
                                      <p:cBhvr>
                                        <p:cTn id="201" dur="1" fill="hold">
                                          <p:stCondLst>
                                            <p:cond delay="0"/>
                                          </p:stCondLst>
                                        </p:cTn>
                                        <p:tgtEl>
                                          <p:spTgt spid="245"/>
                                        </p:tgtEl>
                                        <p:attrNameLst>
                                          <p:attrName>style.visibility</p:attrName>
                                        </p:attrNameLst>
                                      </p:cBhvr>
                                      <p:to>
                                        <p:strVal val="visible"/>
                                      </p:to>
                                    </p:set>
                                    <p:animEffect transition="in" filter="wipe(left)">
                                      <p:cBhvr>
                                        <p:cTn id="202" dur="200"/>
                                        <p:tgtEl>
                                          <p:spTgt spid="245"/>
                                        </p:tgtEl>
                                      </p:cBhvr>
                                    </p:animEffect>
                                  </p:childTnLst>
                                </p:cTn>
                              </p:par>
                            </p:childTnLst>
                          </p:cTn>
                        </p:par>
                        <p:par>
                          <p:cTn id="203" fill="hold">
                            <p:stCondLst>
                              <p:cond delay="4900"/>
                            </p:stCondLst>
                            <p:childTnLst>
                              <p:par>
                                <p:cTn id="204" presetID="22" presetClass="entr" presetSubtype="2" fill="hold" nodeType="afterEffect">
                                  <p:stCondLst>
                                    <p:cond delay="0"/>
                                  </p:stCondLst>
                                  <p:childTnLst>
                                    <p:set>
                                      <p:cBhvr>
                                        <p:cTn id="205" dur="1" fill="hold">
                                          <p:stCondLst>
                                            <p:cond delay="0"/>
                                          </p:stCondLst>
                                        </p:cTn>
                                        <p:tgtEl>
                                          <p:spTgt spid="249"/>
                                        </p:tgtEl>
                                        <p:attrNameLst>
                                          <p:attrName>style.visibility</p:attrName>
                                        </p:attrNameLst>
                                      </p:cBhvr>
                                      <p:to>
                                        <p:strVal val="visible"/>
                                      </p:to>
                                    </p:set>
                                    <p:animEffect transition="in" filter="wipe(right)">
                                      <p:cBhvr>
                                        <p:cTn id="206" dur="500"/>
                                        <p:tgtEl>
                                          <p:spTgt spid="249"/>
                                        </p:tgtEl>
                                      </p:cBhvr>
                                    </p:animEffect>
                                  </p:childTnLst>
                                </p:cTn>
                              </p:par>
                            </p:childTnLst>
                          </p:cTn>
                        </p:par>
                        <p:par>
                          <p:cTn id="207" fill="hold">
                            <p:stCondLst>
                              <p:cond delay="5400"/>
                            </p:stCondLst>
                            <p:childTnLst>
                              <p:par>
                                <p:cTn id="208" presetID="32" presetClass="emph" presetSubtype="0" fill="hold" nodeType="afterEffect">
                                  <p:stCondLst>
                                    <p:cond delay="0"/>
                                  </p:stCondLst>
                                  <p:childTnLst>
                                    <p:animRot by="120000">
                                      <p:cBhvr>
                                        <p:cTn id="209" dur="20" fill="hold">
                                          <p:stCondLst>
                                            <p:cond delay="0"/>
                                          </p:stCondLst>
                                        </p:cTn>
                                        <p:tgtEl>
                                          <p:spTgt spid="18"/>
                                        </p:tgtEl>
                                        <p:attrNameLst>
                                          <p:attrName>r</p:attrName>
                                        </p:attrNameLst>
                                      </p:cBhvr>
                                    </p:animRot>
                                    <p:animRot by="-240000">
                                      <p:cBhvr>
                                        <p:cTn id="210" dur="40" fill="hold">
                                          <p:stCondLst>
                                            <p:cond delay="40"/>
                                          </p:stCondLst>
                                        </p:cTn>
                                        <p:tgtEl>
                                          <p:spTgt spid="18"/>
                                        </p:tgtEl>
                                        <p:attrNameLst>
                                          <p:attrName>r</p:attrName>
                                        </p:attrNameLst>
                                      </p:cBhvr>
                                    </p:animRot>
                                    <p:animRot by="240000">
                                      <p:cBhvr>
                                        <p:cTn id="211" dur="40" fill="hold">
                                          <p:stCondLst>
                                            <p:cond delay="80"/>
                                          </p:stCondLst>
                                        </p:cTn>
                                        <p:tgtEl>
                                          <p:spTgt spid="18"/>
                                        </p:tgtEl>
                                        <p:attrNameLst>
                                          <p:attrName>r</p:attrName>
                                        </p:attrNameLst>
                                      </p:cBhvr>
                                    </p:animRot>
                                    <p:animRot by="-240000">
                                      <p:cBhvr>
                                        <p:cTn id="212" dur="40" fill="hold">
                                          <p:stCondLst>
                                            <p:cond delay="120"/>
                                          </p:stCondLst>
                                        </p:cTn>
                                        <p:tgtEl>
                                          <p:spTgt spid="18"/>
                                        </p:tgtEl>
                                        <p:attrNameLst>
                                          <p:attrName>r</p:attrName>
                                        </p:attrNameLst>
                                      </p:cBhvr>
                                    </p:animRot>
                                    <p:animRot by="120000">
                                      <p:cBhvr>
                                        <p:cTn id="213" dur="40" fill="hold">
                                          <p:stCondLst>
                                            <p:cond delay="160"/>
                                          </p:stCondLst>
                                        </p:cTn>
                                        <p:tgtEl>
                                          <p:spTgt spid="18"/>
                                        </p:tgtEl>
                                        <p:attrNameLst>
                                          <p:attrName>r</p:attrName>
                                        </p:attrNameLst>
                                      </p:cBhvr>
                                    </p:animRot>
                                  </p:childTnLst>
                                </p:cTn>
                              </p:par>
                            </p:childTnLst>
                          </p:cTn>
                        </p:par>
                        <p:par>
                          <p:cTn id="214" fill="hold">
                            <p:stCondLst>
                              <p:cond delay="5600"/>
                            </p:stCondLst>
                            <p:childTnLst>
                              <p:par>
                                <p:cTn id="215" presetID="1" presetClass="exit" presetSubtype="0" fill="hold" nodeType="afterEffect">
                                  <p:stCondLst>
                                    <p:cond delay="0"/>
                                  </p:stCondLst>
                                  <p:childTnLst>
                                    <p:set>
                                      <p:cBhvr>
                                        <p:cTn id="216" dur="1" fill="hold">
                                          <p:stCondLst>
                                            <p:cond delay="0"/>
                                          </p:stCondLst>
                                        </p:cTn>
                                        <p:tgtEl>
                                          <p:spTgt spid="249"/>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245"/>
                                        </p:tgtEl>
                                        <p:attrNameLst>
                                          <p:attrName>style.visibility</p:attrName>
                                        </p:attrNameLst>
                                      </p:cBhvr>
                                      <p:to>
                                        <p:strVal val="hidden"/>
                                      </p:to>
                                    </p:set>
                                  </p:childTnLst>
                                </p:cTn>
                              </p:par>
                            </p:childTnLst>
                          </p:cTn>
                        </p:par>
                        <p:par>
                          <p:cTn id="219" fill="hold">
                            <p:stCondLst>
                              <p:cond delay="5600"/>
                            </p:stCondLst>
                            <p:childTnLst>
                              <p:par>
                                <p:cTn id="220" presetID="22" presetClass="entr" presetSubtype="8" fill="hold" nodeType="afterEffect">
                                  <p:stCondLst>
                                    <p:cond delay="0"/>
                                  </p:stCondLst>
                                  <p:childTnLst>
                                    <p:set>
                                      <p:cBhvr>
                                        <p:cTn id="221" dur="1" fill="hold">
                                          <p:stCondLst>
                                            <p:cond delay="0"/>
                                          </p:stCondLst>
                                        </p:cTn>
                                        <p:tgtEl>
                                          <p:spTgt spid="250"/>
                                        </p:tgtEl>
                                        <p:attrNameLst>
                                          <p:attrName>style.visibility</p:attrName>
                                        </p:attrNameLst>
                                      </p:cBhvr>
                                      <p:to>
                                        <p:strVal val="visible"/>
                                      </p:to>
                                    </p:set>
                                    <p:animEffect transition="in" filter="wipe(left)">
                                      <p:cBhvr>
                                        <p:cTn id="222" dur="200"/>
                                        <p:tgtEl>
                                          <p:spTgt spid="250"/>
                                        </p:tgtEl>
                                      </p:cBhvr>
                                    </p:animEffect>
                                  </p:childTnLst>
                                </p:cTn>
                              </p:par>
                            </p:childTnLst>
                          </p:cTn>
                        </p:par>
                        <p:par>
                          <p:cTn id="223" fill="hold">
                            <p:stCondLst>
                              <p:cond delay="5800"/>
                            </p:stCondLst>
                            <p:childTnLst>
                              <p:par>
                                <p:cTn id="224" presetID="22" presetClass="entr" presetSubtype="2" fill="hold" nodeType="afterEffect">
                                  <p:stCondLst>
                                    <p:cond delay="0"/>
                                  </p:stCondLst>
                                  <p:childTnLst>
                                    <p:set>
                                      <p:cBhvr>
                                        <p:cTn id="225" dur="1" fill="hold">
                                          <p:stCondLst>
                                            <p:cond delay="0"/>
                                          </p:stCondLst>
                                        </p:cTn>
                                        <p:tgtEl>
                                          <p:spTgt spid="254"/>
                                        </p:tgtEl>
                                        <p:attrNameLst>
                                          <p:attrName>style.visibility</p:attrName>
                                        </p:attrNameLst>
                                      </p:cBhvr>
                                      <p:to>
                                        <p:strVal val="visible"/>
                                      </p:to>
                                    </p:set>
                                    <p:animEffect transition="in" filter="wipe(right)">
                                      <p:cBhvr>
                                        <p:cTn id="226" dur="500"/>
                                        <p:tgtEl>
                                          <p:spTgt spid="254"/>
                                        </p:tgtEl>
                                      </p:cBhvr>
                                    </p:animEffect>
                                  </p:childTnLst>
                                </p:cTn>
                              </p:par>
                            </p:childTnLst>
                          </p:cTn>
                        </p:par>
                        <p:par>
                          <p:cTn id="227" fill="hold">
                            <p:stCondLst>
                              <p:cond delay="6300"/>
                            </p:stCondLst>
                            <p:childTnLst>
                              <p:par>
                                <p:cTn id="228" presetID="32" presetClass="emph" presetSubtype="0" fill="hold" nodeType="afterEffect">
                                  <p:stCondLst>
                                    <p:cond delay="0"/>
                                  </p:stCondLst>
                                  <p:childTnLst>
                                    <p:animRot by="120000">
                                      <p:cBhvr>
                                        <p:cTn id="229" dur="20" fill="hold">
                                          <p:stCondLst>
                                            <p:cond delay="0"/>
                                          </p:stCondLst>
                                        </p:cTn>
                                        <p:tgtEl>
                                          <p:spTgt spid="18"/>
                                        </p:tgtEl>
                                        <p:attrNameLst>
                                          <p:attrName>r</p:attrName>
                                        </p:attrNameLst>
                                      </p:cBhvr>
                                    </p:animRot>
                                    <p:animRot by="-240000">
                                      <p:cBhvr>
                                        <p:cTn id="230" dur="40" fill="hold">
                                          <p:stCondLst>
                                            <p:cond delay="40"/>
                                          </p:stCondLst>
                                        </p:cTn>
                                        <p:tgtEl>
                                          <p:spTgt spid="18"/>
                                        </p:tgtEl>
                                        <p:attrNameLst>
                                          <p:attrName>r</p:attrName>
                                        </p:attrNameLst>
                                      </p:cBhvr>
                                    </p:animRot>
                                    <p:animRot by="240000">
                                      <p:cBhvr>
                                        <p:cTn id="231" dur="40" fill="hold">
                                          <p:stCondLst>
                                            <p:cond delay="80"/>
                                          </p:stCondLst>
                                        </p:cTn>
                                        <p:tgtEl>
                                          <p:spTgt spid="18"/>
                                        </p:tgtEl>
                                        <p:attrNameLst>
                                          <p:attrName>r</p:attrName>
                                        </p:attrNameLst>
                                      </p:cBhvr>
                                    </p:animRot>
                                    <p:animRot by="-240000">
                                      <p:cBhvr>
                                        <p:cTn id="232" dur="40" fill="hold">
                                          <p:stCondLst>
                                            <p:cond delay="120"/>
                                          </p:stCondLst>
                                        </p:cTn>
                                        <p:tgtEl>
                                          <p:spTgt spid="18"/>
                                        </p:tgtEl>
                                        <p:attrNameLst>
                                          <p:attrName>r</p:attrName>
                                        </p:attrNameLst>
                                      </p:cBhvr>
                                    </p:animRot>
                                    <p:animRot by="120000">
                                      <p:cBhvr>
                                        <p:cTn id="233" dur="40" fill="hold">
                                          <p:stCondLst>
                                            <p:cond delay="160"/>
                                          </p:stCondLst>
                                        </p:cTn>
                                        <p:tgtEl>
                                          <p:spTgt spid="18"/>
                                        </p:tgtEl>
                                        <p:attrNameLst>
                                          <p:attrName>r</p:attrName>
                                        </p:attrNameLst>
                                      </p:cBhvr>
                                    </p:animRot>
                                  </p:childTnLst>
                                </p:cTn>
                              </p:par>
                            </p:childTnLst>
                          </p:cTn>
                        </p:par>
                        <p:par>
                          <p:cTn id="234" fill="hold">
                            <p:stCondLst>
                              <p:cond delay="6900"/>
                            </p:stCondLst>
                            <p:childTnLst>
                              <p:par>
                                <p:cTn id="235" presetID="1" presetClass="exit" presetSubtype="0" fill="hold" nodeType="afterEffect">
                                  <p:stCondLst>
                                    <p:cond delay="0"/>
                                  </p:stCondLst>
                                  <p:childTnLst>
                                    <p:set>
                                      <p:cBhvr>
                                        <p:cTn id="236" dur="1" fill="hold">
                                          <p:stCondLst>
                                            <p:cond delay="0"/>
                                          </p:stCondLst>
                                        </p:cTn>
                                        <p:tgtEl>
                                          <p:spTgt spid="254"/>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250"/>
                                        </p:tgtEl>
                                        <p:attrNameLst>
                                          <p:attrName>style.visibility</p:attrName>
                                        </p:attrNameLst>
                                      </p:cBhvr>
                                      <p:to>
                                        <p:strVal val="hidden"/>
                                      </p:to>
                                    </p:set>
                                  </p:childTnLst>
                                </p:cTn>
                              </p:par>
                            </p:childTnLst>
                          </p:cTn>
                        </p:par>
                        <p:par>
                          <p:cTn id="239" fill="hold">
                            <p:stCondLst>
                              <p:cond delay="6900"/>
                            </p:stCondLst>
                            <p:childTnLst>
                              <p:par>
                                <p:cTn id="240" presetID="22" presetClass="entr" presetSubtype="8" fill="hold" nodeType="afterEffect">
                                  <p:stCondLst>
                                    <p:cond delay="0"/>
                                  </p:stCondLst>
                                  <p:childTnLst>
                                    <p:set>
                                      <p:cBhvr>
                                        <p:cTn id="241" dur="1" fill="hold">
                                          <p:stCondLst>
                                            <p:cond delay="0"/>
                                          </p:stCondLst>
                                        </p:cTn>
                                        <p:tgtEl>
                                          <p:spTgt spid="255"/>
                                        </p:tgtEl>
                                        <p:attrNameLst>
                                          <p:attrName>style.visibility</p:attrName>
                                        </p:attrNameLst>
                                      </p:cBhvr>
                                      <p:to>
                                        <p:strVal val="visible"/>
                                      </p:to>
                                    </p:set>
                                    <p:animEffect transition="in" filter="wipe(left)">
                                      <p:cBhvr>
                                        <p:cTn id="242" dur="200"/>
                                        <p:tgtEl>
                                          <p:spTgt spid="255"/>
                                        </p:tgtEl>
                                      </p:cBhvr>
                                    </p:animEffect>
                                  </p:childTnLst>
                                </p:cTn>
                              </p:par>
                            </p:childTnLst>
                          </p:cTn>
                        </p:par>
                        <p:par>
                          <p:cTn id="243" fill="hold">
                            <p:stCondLst>
                              <p:cond delay="7100"/>
                            </p:stCondLst>
                            <p:childTnLst>
                              <p:par>
                                <p:cTn id="244" presetID="22" presetClass="entr" presetSubtype="2" fill="hold" nodeType="afterEffect">
                                  <p:stCondLst>
                                    <p:cond delay="0"/>
                                  </p:stCondLst>
                                  <p:childTnLst>
                                    <p:set>
                                      <p:cBhvr>
                                        <p:cTn id="245" dur="1" fill="hold">
                                          <p:stCondLst>
                                            <p:cond delay="0"/>
                                          </p:stCondLst>
                                        </p:cTn>
                                        <p:tgtEl>
                                          <p:spTgt spid="259"/>
                                        </p:tgtEl>
                                        <p:attrNameLst>
                                          <p:attrName>style.visibility</p:attrName>
                                        </p:attrNameLst>
                                      </p:cBhvr>
                                      <p:to>
                                        <p:strVal val="visible"/>
                                      </p:to>
                                    </p:set>
                                    <p:animEffect transition="in" filter="wipe(right)">
                                      <p:cBhvr>
                                        <p:cTn id="246" dur="500"/>
                                        <p:tgtEl>
                                          <p:spTgt spid="259"/>
                                        </p:tgtEl>
                                      </p:cBhvr>
                                    </p:animEffect>
                                  </p:childTnLst>
                                </p:cTn>
                              </p:par>
                            </p:childTnLst>
                          </p:cTn>
                        </p:par>
                        <p:par>
                          <p:cTn id="247" fill="hold">
                            <p:stCondLst>
                              <p:cond delay="7600"/>
                            </p:stCondLst>
                            <p:childTnLst>
                              <p:par>
                                <p:cTn id="248" presetID="32" presetClass="emph" presetSubtype="0" fill="hold" nodeType="afterEffect">
                                  <p:stCondLst>
                                    <p:cond delay="0"/>
                                  </p:stCondLst>
                                  <p:childTnLst>
                                    <p:animRot by="120000">
                                      <p:cBhvr>
                                        <p:cTn id="249" dur="20" fill="hold">
                                          <p:stCondLst>
                                            <p:cond delay="0"/>
                                          </p:stCondLst>
                                        </p:cTn>
                                        <p:tgtEl>
                                          <p:spTgt spid="18"/>
                                        </p:tgtEl>
                                        <p:attrNameLst>
                                          <p:attrName>r</p:attrName>
                                        </p:attrNameLst>
                                      </p:cBhvr>
                                    </p:animRot>
                                    <p:animRot by="-240000">
                                      <p:cBhvr>
                                        <p:cTn id="250" dur="40" fill="hold">
                                          <p:stCondLst>
                                            <p:cond delay="40"/>
                                          </p:stCondLst>
                                        </p:cTn>
                                        <p:tgtEl>
                                          <p:spTgt spid="18"/>
                                        </p:tgtEl>
                                        <p:attrNameLst>
                                          <p:attrName>r</p:attrName>
                                        </p:attrNameLst>
                                      </p:cBhvr>
                                    </p:animRot>
                                    <p:animRot by="240000">
                                      <p:cBhvr>
                                        <p:cTn id="251" dur="40" fill="hold">
                                          <p:stCondLst>
                                            <p:cond delay="80"/>
                                          </p:stCondLst>
                                        </p:cTn>
                                        <p:tgtEl>
                                          <p:spTgt spid="18"/>
                                        </p:tgtEl>
                                        <p:attrNameLst>
                                          <p:attrName>r</p:attrName>
                                        </p:attrNameLst>
                                      </p:cBhvr>
                                    </p:animRot>
                                    <p:animRot by="-240000">
                                      <p:cBhvr>
                                        <p:cTn id="252" dur="40" fill="hold">
                                          <p:stCondLst>
                                            <p:cond delay="120"/>
                                          </p:stCondLst>
                                        </p:cTn>
                                        <p:tgtEl>
                                          <p:spTgt spid="18"/>
                                        </p:tgtEl>
                                        <p:attrNameLst>
                                          <p:attrName>r</p:attrName>
                                        </p:attrNameLst>
                                      </p:cBhvr>
                                    </p:animRot>
                                    <p:animRot by="120000">
                                      <p:cBhvr>
                                        <p:cTn id="253" dur="40" fill="hold">
                                          <p:stCondLst>
                                            <p:cond delay="160"/>
                                          </p:stCondLst>
                                        </p:cTn>
                                        <p:tgtEl>
                                          <p:spTgt spid="18"/>
                                        </p:tgtEl>
                                        <p:attrNameLst>
                                          <p:attrName>r</p:attrName>
                                        </p:attrNameLst>
                                      </p:cBhvr>
                                    </p:animRot>
                                  </p:childTnLst>
                                </p:cTn>
                              </p:par>
                            </p:childTnLst>
                          </p:cTn>
                        </p:par>
                        <p:par>
                          <p:cTn id="254" fill="hold">
                            <p:stCondLst>
                              <p:cond delay="7800"/>
                            </p:stCondLst>
                            <p:childTnLst>
                              <p:par>
                                <p:cTn id="255" presetID="1" presetClass="exit" presetSubtype="0" fill="hold" nodeType="afterEffect">
                                  <p:stCondLst>
                                    <p:cond delay="0"/>
                                  </p:stCondLst>
                                  <p:childTnLst>
                                    <p:set>
                                      <p:cBhvr>
                                        <p:cTn id="256" dur="1" fill="hold">
                                          <p:stCondLst>
                                            <p:cond delay="0"/>
                                          </p:stCondLst>
                                        </p:cTn>
                                        <p:tgtEl>
                                          <p:spTgt spid="259"/>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0"/>
                                          </p:stCondLst>
                                        </p:cTn>
                                        <p:tgtEl>
                                          <p:spTgt spid="255"/>
                                        </p:tgtEl>
                                        <p:attrNameLst>
                                          <p:attrName>style.visibility</p:attrName>
                                        </p:attrNameLst>
                                      </p:cBhvr>
                                      <p:to>
                                        <p:strVal val="hidden"/>
                                      </p:to>
                                    </p:set>
                                  </p:childTnLst>
                                </p:cTn>
                              </p:par>
                            </p:childTnLst>
                          </p:cTn>
                        </p:par>
                        <p:par>
                          <p:cTn id="259" fill="hold">
                            <p:stCondLst>
                              <p:cond delay="7800"/>
                            </p:stCondLst>
                            <p:childTnLst>
                              <p:par>
                                <p:cTn id="260" presetID="22" presetClass="entr" presetSubtype="8" fill="hold" nodeType="afterEffect">
                                  <p:stCondLst>
                                    <p:cond delay="0"/>
                                  </p:stCondLst>
                                  <p:childTnLst>
                                    <p:set>
                                      <p:cBhvr>
                                        <p:cTn id="261" dur="1" fill="hold">
                                          <p:stCondLst>
                                            <p:cond delay="0"/>
                                          </p:stCondLst>
                                        </p:cTn>
                                        <p:tgtEl>
                                          <p:spTgt spid="260"/>
                                        </p:tgtEl>
                                        <p:attrNameLst>
                                          <p:attrName>style.visibility</p:attrName>
                                        </p:attrNameLst>
                                      </p:cBhvr>
                                      <p:to>
                                        <p:strVal val="visible"/>
                                      </p:to>
                                    </p:set>
                                    <p:animEffect transition="in" filter="wipe(left)">
                                      <p:cBhvr>
                                        <p:cTn id="262" dur="200"/>
                                        <p:tgtEl>
                                          <p:spTgt spid="260"/>
                                        </p:tgtEl>
                                      </p:cBhvr>
                                    </p:animEffect>
                                  </p:childTnLst>
                                </p:cTn>
                              </p:par>
                            </p:childTnLst>
                          </p:cTn>
                        </p:par>
                        <p:par>
                          <p:cTn id="263" fill="hold">
                            <p:stCondLst>
                              <p:cond delay="8000"/>
                            </p:stCondLst>
                            <p:childTnLst>
                              <p:par>
                                <p:cTn id="264" presetID="22" presetClass="entr" presetSubtype="2" fill="hold" nodeType="afterEffect">
                                  <p:stCondLst>
                                    <p:cond delay="0"/>
                                  </p:stCondLst>
                                  <p:childTnLst>
                                    <p:set>
                                      <p:cBhvr>
                                        <p:cTn id="265" dur="1" fill="hold">
                                          <p:stCondLst>
                                            <p:cond delay="0"/>
                                          </p:stCondLst>
                                        </p:cTn>
                                        <p:tgtEl>
                                          <p:spTgt spid="264"/>
                                        </p:tgtEl>
                                        <p:attrNameLst>
                                          <p:attrName>style.visibility</p:attrName>
                                        </p:attrNameLst>
                                      </p:cBhvr>
                                      <p:to>
                                        <p:strVal val="visible"/>
                                      </p:to>
                                    </p:set>
                                    <p:animEffect transition="in" filter="wipe(right)">
                                      <p:cBhvr>
                                        <p:cTn id="266" dur="500"/>
                                        <p:tgtEl>
                                          <p:spTgt spid="264"/>
                                        </p:tgtEl>
                                      </p:cBhvr>
                                    </p:animEffect>
                                  </p:childTnLst>
                                </p:cTn>
                              </p:par>
                            </p:childTnLst>
                          </p:cTn>
                        </p:par>
                        <p:par>
                          <p:cTn id="267" fill="hold">
                            <p:stCondLst>
                              <p:cond delay="8500"/>
                            </p:stCondLst>
                            <p:childTnLst>
                              <p:par>
                                <p:cTn id="268" presetID="1" presetClass="exit" presetSubtype="0" fill="hold" nodeType="afterEffect">
                                  <p:stCondLst>
                                    <p:cond delay="0"/>
                                  </p:stCondLst>
                                  <p:childTnLst>
                                    <p:set>
                                      <p:cBhvr>
                                        <p:cTn id="269" dur="1" fill="hold">
                                          <p:stCondLst>
                                            <p:cond delay="0"/>
                                          </p:stCondLst>
                                        </p:cTn>
                                        <p:tgtEl>
                                          <p:spTgt spid="264"/>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260"/>
                                        </p:tgtEl>
                                        <p:attrNameLst>
                                          <p:attrName>style.visibility</p:attrName>
                                        </p:attrNameLst>
                                      </p:cBhvr>
                                      <p:to>
                                        <p:strVal val="hidden"/>
                                      </p:to>
                                    </p:set>
                                  </p:childTnLst>
                                </p:cTn>
                              </p:par>
                            </p:childTnLst>
                          </p:cTn>
                        </p:par>
                        <p:par>
                          <p:cTn id="272" fill="hold">
                            <p:stCondLst>
                              <p:cond delay="8500"/>
                            </p:stCondLst>
                            <p:childTnLst>
                              <p:par>
                                <p:cTn id="273" presetID="32" presetClass="emph" presetSubtype="0" fill="hold" nodeType="afterEffect">
                                  <p:stCondLst>
                                    <p:cond delay="0"/>
                                  </p:stCondLst>
                                  <p:childTnLst>
                                    <p:animRot by="120000">
                                      <p:cBhvr>
                                        <p:cTn id="274" dur="20" fill="hold">
                                          <p:stCondLst>
                                            <p:cond delay="0"/>
                                          </p:stCondLst>
                                        </p:cTn>
                                        <p:tgtEl>
                                          <p:spTgt spid="18"/>
                                        </p:tgtEl>
                                        <p:attrNameLst>
                                          <p:attrName>r</p:attrName>
                                        </p:attrNameLst>
                                      </p:cBhvr>
                                    </p:animRot>
                                    <p:animRot by="-240000">
                                      <p:cBhvr>
                                        <p:cTn id="275" dur="40" fill="hold">
                                          <p:stCondLst>
                                            <p:cond delay="40"/>
                                          </p:stCondLst>
                                        </p:cTn>
                                        <p:tgtEl>
                                          <p:spTgt spid="18"/>
                                        </p:tgtEl>
                                        <p:attrNameLst>
                                          <p:attrName>r</p:attrName>
                                        </p:attrNameLst>
                                      </p:cBhvr>
                                    </p:animRot>
                                    <p:animRot by="240000">
                                      <p:cBhvr>
                                        <p:cTn id="276" dur="40" fill="hold">
                                          <p:stCondLst>
                                            <p:cond delay="80"/>
                                          </p:stCondLst>
                                        </p:cTn>
                                        <p:tgtEl>
                                          <p:spTgt spid="18"/>
                                        </p:tgtEl>
                                        <p:attrNameLst>
                                          <p:attrName>r</p:attrName>
                                        </p:attrNameLst>
                                      </p:cBhvr>
                                    </p:animRot>
                                    <p:animRot by="-240000">
                                      <p:cBhvr>
                                        <p:cTn id="277" dur="40" fill="hold">
                                          <p:stCondLst>
                                            <p:cond delay="120"/>
                                          </p:stCondLst>
                                        </p:cTn>
                                        <p:tgtEl>
                                          <p:spTgt spid="18"/>
                                        </p:tgtEl>
                                        <p:attrNameLst>
                                          <p:attrName>r</p:attrName>
                                        </p:attrNameLst>
                                      </p:cBhvr>
                                    </p:animRot>
                                    <p:animRot by="120000">
                                      <p:cBhvr>
                                        <p:cTn id="278" dur="40" fill="hold">
                                          <p:stCondLst>
                                            <p:cond delay="160"/>
                                          </p:stCondLst>
                                        </p:cTn>
                                        <p:tgtEl>
                                          <p:spTgt spid="18"/>
                                        </p:tgtEl>
                                        <p:attrNameLst>
                                          <p:attrName>r</p:attrName>
                                        </p:attrNameLst>
                                      </p:cBhvr>
                                    </p:animRot>
                                  </p:childTnLst>
                                </p:cTn>
                              </p:par>
                            </p:childTnLst>
                          </p:cTn>
                        </p:par>
                        <p:par>
                          <p:cTn id="279" fill="hold">
                            <p:stCondLst>
                              <p:cond delay="8700"/>
                            </p:stCondLst>
                            <p:childTnLst>
                              <p:par>
                                <p:cTn id="280" presetID="22" presetClass="entr" presetSubtype="8" fill="hold" nodeType="afterEffect">
                                  <p:stCondLst>
                                    <p:cond delay="0"/>
                                  </p:stCondLst>
                                  <p:childTnLst>
                                    <p:set>
                                      <p:cBhvr>
                                        <p:cTn id="281" dur="1" fill="hold">
                                          <p:stCondLst>
                                            <p:cond delay="0"/>
                                          </p:stCondLst>
                                        </p:cTn>
                                        <p:tgtEl>
                                          <p:spTgt spid="265"/>
                                        </p:tgtEl>
                                        <p:attrNameLst>
                                          <p:attrName>style.visibility</p:attrName>
                                        </p:attrNameLst>
                                      </p:cBhvr>
                                      <p:to>
                                        <p:strVal val="visible"/>
                                      </p:to>
                                    </p:set>
                                    <p:animEffect transition="in" filter="wipe(left)">
                                      <p:cBhvr>
                                        <p:cTn id="282" dur="200"/>
                                        <p:tgtEl>
                                          <p:spTgt spid="265"/>
                                        </p:tgtEl>
                                      </p:cBhvr>
                                    </p:animEffect>
                                  </p:childTnLst>
                                </p:cTn>
                              </p:par>
                            </p:childTnLst>
                          </p:cTn>
                        </p:par>
                        <p:par>
                          <p:cTn id="283" fill="hold">
                            <p:stCondLst>
                              <p:cond delay="8900"/>
                            </p:stCondLst>
                            <p:childTnLst>
                              <p:par>
                                <p:cTn id="284" presetID="22" presetClass="entr" presetSubtype="2" fill="hold" nodeType="afterEffect">
                                  <p:stCondLst>
                                    <p:cond delay="0"/>
                                  </p:stCondLst>
                                  <p:childTnLst>
                                    <p:set>
                                      <p:cBhvr>
                                        <p:cTn id="285" dur="1" fill="hold">
                                          <p:stCondLst>
                                            <p:cond delay="0"/>
                                          </p:stCondLst>
                                        </p:cTn>
                                        <p:tgtEl>
                                          <p:spTgt spid="269"/>
                                        </p:tgtEl>
                                        <p:attrNameLst>
                                          <p:attrName>style.visibility</p:attrName>
                                        </p:attrNameLst>
                                      </p:cBhvr>
                                      <p:to>
                                        <p:strVal val="visible"/>
                                      </p:to>
                                    </p:set>
                                    <p:animEffect transition="in" filter="wipe(right)">
                                      <p:cBhvr>
                                        <p:cTn id="286" dur="500"/>
                                        <p:tgtEl>
                                          <p:spTgt spid="269"/>
                                        </p:tgtEl>
                                      </p:cBhvr>
                                    </p:animEffect>
                                  </p:childTnLst>
                                </p:cTn>
                              </p:par>
                            </p:childTnLst>
                          </p:cTn>
                        </p:par>
                        <p:par>
                          <p:cTn id="287" fill="hold">
                            <p:stCondLst>
                              <p:cond delay="9400"/>
                            </p:stCondLst>
                            <p:childTnLst>
                              <p:par>
                                <p:cTn id="288" presetID="1" presetClass="exit" presetSubtype="0" fill="hold" nodeType="afterEffect">
                                  <p:stCondLst>
                                    <p:cond delay="0"/>
                                  </p:stCondLst>
                                  <p:childTnLst>
                                    <p:set>
                                      <p:cBhvr>
                                        <p:cTn id="289" dur="1" fill="hold">
                                          <p:stCondLst>
                                            <p:cond delay="0"/>
                                          </p:stCondLst>
                                        </p:cTn>
                                        <p:tgtEl>
                                          <p:spTgt spid="269"/>
                                        </p:tgtEl>
                                        <p:attrNameLst>
                                          <p:attrName>style.visibility</p:attrName>
                                        </p:attrNameLst>
                                      </p:cBhvr>
                                      <p:to>
                                        <p:strVal val="hidden"/>
                                      </p:to>
                                    </p:set>
                                  </p:childTnLst>
                                </p:cTn>
                              </p:par>
                              <p:par>
                                <p:cTn id="290" presetID="1" presetClass="exit" presetSubtype="0" fill="hold" nodeType="withEffect">
                                  <p:stCondLst>
                                    <p:cond delay="0"/>
                                  </p:stCondLst>
                                  <p:childTnLst>
                                    <p:set>
                                      <p:cBhvr>
                                        <p:cTn id="291" dur="1" fill="hold">
                                          <p:stCondLst>
                                            <p:cond delay="0"/>
                                          </p:stCondLst>
                                        </p:cTn>
                                        <p:tgtEl>
                                          <p:spTgt spid="265"/>
                                        </p:tgtEl>
                                        <p:attrNameLst>
                                          <p:attrName>style.visibility</p:attrName>
                                        </p:attrNameLst>
                                      </p:cBhvr>
                                      <p:to>
                                        <p:strVal val="hidden"/>
                                      </p:to>
                                    </p:set>
                                  </p:childTnLst>
                                </p:cTn>
                              </p:par>
                            </p:childTnLst>
                          </p:cTn>
                        </p:par>
                        <p:par>
                          <p:cTn id="292" fill="hold">
                            <p:stCondLst>
                              <p:cond delay="9400"/>
                            </p:stCondLst>
                            <p:childTnLst>
                              <p:par>
                                <p:cTn id="293" presetID="22" presetClass="entr" presetSubtype="8" fill="hold" nodeType="afterEffect">
                                  <p:stCondLst>
                                    <p:cond delay="0"/>
                                  </p:stCondLst>
                                  <p:childTnLst>
                                    <p:set>
                                      <p:cBhvr>
                                        <p:cTn id="294" dur="1" fill="hold">
                                          <p:stCondLst>
                                            <p:cond delay="0"/>
                                          </p:stCondLst>
                                        </p:cTn>
                                        <p:tgtEl>
                                          <p:spTgt spid="270"/>
                                        </p:tgtEl>
                                        <p:attrNameLst>
                                          <p:attrName>style.visibility</p:attrName>
                                        </p:attrNameLst>
                                      </p:cBhvr>
                                      <p:to>
                                        <p:strVal val="visible"/>
                                      </p:to>
                                    </p:set>
                                    <p:animEffect transition="in" filter="wipe(left)">
                                      <p:cBhvr>
                                        <p:cTn id="295" dur="200"/>
                                        <p:tgtEl>
                                          <p:spTgt spid="270"/>
                                        </p:tgtEl>
                                      </p:cBhvr>
                                    </p:animEffect>
                                  </p:childTnLst>
                                </p:cTn>
                              </p:par>
                            </p:childTnLst>
                          </p:cTn>
                        </p:par>
                        <p:par>
                          <p:cTn id="296" fill="hold">
                            <p:stCondLst>
                              <p:cond delay="9600"/>
                            </p:stCondLst>
                            <p:childTnLst>
                              <p:par>
                                <p:cTn id="297" presetID="22" presetClass="entr" presetSubtype="2" fill="hold" nodeType="afterEffect">
                                  <p:stCondLst>
                                    <p:cond delay="0"/>
                                  </p:stCondLst>
                                  <p:childTnLst>
                                    <p:set>
                                      <p:cBhvr>
                                        <p:cTn id="298" dur="1" fill="hold">
                                          <p:stCondLst>
                                            <p:cond delay="0"/>
                                          </p:stCondLst>
                                        </p:cTn>
                                        <p:tgtEl>
                                          <p:spTgt spid="274"/>
                                        </p:tgtEl>
                                        <p:attrNameLst>
                                          <p:attrName>style.visibility</p:attrName>
                                        </p:attrNameLst>
                                      </p:cBhvr>
                                      <p:to>
                                        <p:strVal val="visible"/>
                                      </p:to>
                                    </p:set>
                                    <p:animEffect transition="in" filter="wipe(right)">
                                      <p:cBhvr>
                                        <p:cTn id="299"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81" grpId="0" animBg="1"/>
      <p:bldP spid="92" grpId="0" animBg="1"/>
    </p:bldLst>
  </p:timing>
</p:sld>
</file>

<file path=ppt/theme/theme1.xml><?xml version="1.0" encoding="utf-8"?>
<a:theme xmlns:a="http://schemas.openxmlformats.org/drawingml/2006/main" name="Kantoorthema">
  <a:themeElements>
    <a:clrScheme name="Aangepast 1">
      <a:dk1>
        <a:srgbClr val="000000"/>
      </a:dk1>
      <a:lt1>
        <a:srgbClr val="FFFFFF"/>
      </a:lt1>
      <a:dk2>
        <a:srgbClr val="44546A"/>
      </a:dk2>
      <a:lt2>
        <a:srgbClr val="E7E6E6"/>
      </a:lt2>
      <a:accent1>
        <a:srgbClr val="FAA61A"/>
      </a:accent1>
      <a:accent2>
        <a:srgbClr val="FFCB05"/>
      </a:accent2>
      <a:accent3>
        <a:srgbClr val="FFF578"/>
      </a:accent3>
      <a:accent4>
        <a:srgbClr val="EE3034"/>
      </a:accent4>
      <a:accent5>
        <a:srgbClr val="F16682"/>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P-Windeheim-16-9" id="{0468D834-CABC-E04A-9363-F436E29F7596}" vid="{BD4278CC-1326-FB47-A7D2-C63D709A14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438AA0724FA40B98FC7EF2B95A2B5" ma:contentTypeVersion="13" ma:contentTypeDescription="Een nieuw document maken." ma:contentTypeScope="" ma:versionID="522859244fb6365af8537b3632bb3abe">
  <xsd:schema xmlns:xsd="http://www.w3.org/2001/XMLSchema" xmlns:xs="http://www.w3.org/2001/XMLSchema" xmlns:p="http://schemas.microsoft.com/office/2006/metadata/properties" xmlns:ns2="29955e8c-5030-4f3f-aa82-8136156c1f3e" xmlns:ns3="bf0ab6f9-9ad7-4376-9881-ef5b6ae0bdef" targetNamespace="http://schemas.microsoft.com/office/2006/metadata/properties" ma:root="true" ma:fieldsID="62e144910c63a65d8874e58681cab098" ns2:_="" ns3:_="">
    <xsd:import namespace="29955e8c-5030-4f3f-aa82-8136156c1f3e"/>
    <xsd:import namespace="bf0ab6f9-9ad7-4376-9881-ef5b6ae0bd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55e8c-5030-4f3f-aa82-8136156c1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0ab6f9-9ad7-4376-9881-ef5b6ae0bde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f0ab6f9-9ad7-4376-9881-ef5b6ae0bdef">
      <UserInfo>
        <DisplayName>Stephan Peters</DisplayName>
        <AccountId>54</AccountId>
        <AccountType/>
      </UserInfo>
    </SharedWithUsers>
  </documentManagement>
</p:properties>
</file>

<file path=customXml/itemProps1.xml><?xml version="1.0" encoding="utf-8"?>
<ds:datastoreItem xmlns:ds="http://schemas.openxmlformats.org/officeDocument/2006/customXml" ds:itemID="{D27640AD-A4BF-484A-9133-B8C4F74E605C}">
  <ds:schemaRefs>
    <ds:schemaRef ds:uri="29955e8c-5030-4f3f-aa82-8136156c1f3e"/>
    <ds:schemaRef ds:uri="bf0ab6f9-9ad7-4376-9881-ef5b6ae0b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CCB36-3C14-415D-AAB3-4CC78BE023AB}">
  <ds:schemaRefs>
    <ds:schemaRef ds:uri="http://schemas.microsoft.com/sharepoint/v3/contenttype/forms"/>
  </ds:schemaRefs>
</ds:datastoreItem>
</file>

<file path=customXml/itemProps3.xml><?xml version="1.0" encoding="utf-8"?>
<ds:datastoreItem xmlns:ds="http://schemas.openxmlformats.org/officeDocument/2006/customXml" ds:itemID="{6207249F-E1B1-4863-AAE8-B981A27A14C2}">
  <ds:schemaRefs>
    <ds:schemaRef ds:uri="29955e8c-5030-4f3f-aa82-8136156c1f3e"/>
    <ds:schemaRef ds:uri="bf0ab6f9-9ad7-4376-9881-ef5b6ae0b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3118</TotalTime>
  <Words>8419</Words>
  <Application>Microsoft Office PowerPoint</Application>
  <PresentationFormat>Aangepast</PresentationFormat>
  <Paragraphs>697</Paragraphs>
  <Slides>37</Slides>
  <Notes>21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37</vt:i4>
      </vt:variant>
    </vt:vector>
  </HeadingPairs>
  <TitlesOfParts>
    <vt:vector size="48" baseType="lpstr">
      <vt:lpstr>Cambria Math</vt:lpstr>
      <vt:lpstr>Arial</vt:lpstr>
      <vt:lpstr>Segoe UI</vt:lpstr>
      <vt:lpstr>Roboto Medium</vt:lpstr>
      <vt:lpstr>Roboto Black</vt:lpstr>
      <vt:lpstr>Wingdings</vt:lpstr>
      <vt:lpstr>Roboto</vt:lpstr>
      <vt:lpstr>Sans</vt:lpstr>
      <vt:lpstr>Calibri</vt:lpstr>
      <vt:lpstr>Symbol</vt:lpstr>
      <vt:lpstr>Kantoorthema</vt:lpstr>
      <vt:lpstr>PowerPoint-presentatie</vt:lpstr>
      <vt:lpstr>Digital Twins for the heating transition: Analysis methods and tools, v1   </vt:lpstr>
      <vt:lpstr>Some interventions to reduce home heating CO2-emissions</vt:lpstr>
      <vt:lpstr>hich model parameters  for the home heating transition  of specific residential buildings can we learn from energy monitoring data  in order to answer household questions for their home heating transition?</vt:lpstr>
      <vt:lpstr>Modeling home heating</vt:lpstr>
      <vt:lpstr>Modeling home heating</vt:lpstr>
      <vt:lpstr>Building model overview</vt:lpstr>
      <vt:lpstr>Model parameters we would like to learn, that determine   time series output (indoor temperature, energy use), depending on time series input data</vt:lpstr>
      <vt:lpstr>Inverse grey-box modelling of home heating</vt:lpstr>
      <vt:lpstr>Why ‘inverse’ modelling and what is a ‘digital twin’?</vt:lpstr>
      <vt:lpstr>Model parameters: time-independent characteristics that determine home heating performance</vt:lpstr>
      <vt:lpstr>Predict how changed parameters change outcome</vt:lpstr>
      <vt:lpstr>Data we intend to measure</vt:lpstr>
      <vt:lpstr>Data we intend to measure</vt:lpstr>
      <vt:lpstr>Model parameters we seek to learn</vt:lpstr>
      <vt:lpstr>Color coding legend</vt:lpstr>
      <vt:lpstr>Building model equations</vt:lpstr>
      <vt:lpstr>Building model equations (2)</vt:lpstr>
      <vt:lpstr>Building model equations (3)</vt:lpstr>
      <vt:lpstr>Building model equations (4)</vt:lpstr>
      <vt:lpstr>Estimating internal heat contribution from occupants</vt:lpstr>
      <vt:lpstr>Average contribution to home heating of heat dissipated by average household member</vt:lpstr>
      <vt:lpstr>Building model equations (5)</vt:lpstr>
      <vt:lpstr>Estimating internal heat contribution from gas used not for central heating (1)</vt:lpstr>
      <vt:lpstr>Estimating internal heat contribution from gas used not for central heating (2)</vt:lpstr>
      <vt:lpstr>Estimating internal heat contribution from gas used not for central heating (3)</vt:lpstr>
      <vt:lpstr>Estimating internal heat contribution from electricity used for central heating</vt:lpstr>
      <vt:lpstr>0. Geospatial interpolation of weather data</vt:lpstr>
      <vt:lpstr>1a. Calculate thermal inertia τeff [s] from 0-4 AM</vt:lpstr>
      <vt:lpstr>1b. Calculate thermal inertia τeff [s] filtered better</vt:lpstr>
      <vt:lpstr>1c. Curve-fit thermal inertia τeff [s] on filtered periods</vt:lpstr>
      <vt:lpstr>2. Calculate the volumetric boiler efficiency Qvol;CH [J/Nm3] based on Tret and generic efficiency lookup table</vt:lpstr>
      <vt:lpstr>3. Curve-fit H [W/K] &amp; Aeff [m2]</vt:lpstr>
      <vt:lpstr>?. Calculate boiler efficiency ηupper;CH [%] based on return temperature and specific lookup table</vt:lpstr>
      <vt:lpstr>?. Calculate boiler efficiency ηupper;CH [%] based on supply temperature and return temperature</vt:lpstr>
      <vt:lpstr>?. Calculate boiler efficiency ηupper;CH [%] NOT based on supply and return temperature</vt:lpstr>
      <vt:lpstr>Pre-analysis: Berkum energy pilot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Twomes Digital Twins voor de warmtetransitie</dc:title>
  <dc:creator>Henri ter Hofte</dc:creator>
  <cp:lastModifiedBy>Mirjam Bakker</cp:lastModifiedBy>
  <cp:revision>4</cp:revision>
  <dcterms:created xsi:type="dcterms:W3CDTF">2020-02-25T23:32:40Z</dcterms:created>
  <dcterms:modified xsi:type="dcterms:W3CDTF">2022-07-13T07:19:15Z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0x010100344438AA0724FA40B98FC7EF2B95A2B5</vt:lpwstr>
  </property>
</Properties>
</file>