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handoutMasterIdLst>
    <p:handoutMasterId r:id="rId34"/>
  </p:handoutMasterIdLst>
  <p:sldIdLst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6" r:id="rId3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599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522" autoAdjust="0"/>
  </p:normalViewPr>
  <p:slideViewPr>
    <p:cSldViewPr>
      <p:cViewPr>
        <p:scale>
          <a:sx n="75" d="100"/>
          <a:sy n="75" d="100"/>
        </p:scale>
        <p:origin x="-90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78AACA-2E92-43FC-856C-A2F43B0B0743}" type="datetimeFigureOut">
              <a:rPr lang="nl-NL"/>
              <a:pPr>
                <a:defRPr/>
              </a:pPr>
              <a:t>12-6-2012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5B9059-0C8F-41E9-BBB8-977DD22F3B2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9" descr="titeldia  onderzoek NL met nieuwe fotos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echte verbindingslijn 2"/>
          <p:cNvCxnSpPr>
            <a:cxnSpLocks noChangeShapeType="1"/>
          </p:cNvCxnSpPr>
          <p:nvPr/>
        </p:nvCxnSpPr>
        <p:spPr bwMode="auto">
          <a:xfrm>
            <a:off x="0" y="83661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6" name="Afbeelding 13" descr="logoNLl-transparan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180975"/>
            <a:ext cx="2519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46125"/>
            <a:ext cx="9144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10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40000" y="1620000"/>
            <a:ext cx="7058300" cy="504255"/>
          </a:xfrm>
        </p:spPr>
        <p:txBody>
          <a:bodyPr anchor="t"/>
          <a:lstStyle>
            <a:lvl1pPr algn="l">
              <a:lnSpc>
                <a:spcPct val="100000"/>
              </a:lnSpc>
              <a:defRPr sz="2300" b="1" baseline="0">
                <a:solidFill>
                  <a:srgbClr val="C5992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nl-NL" noProof="0" smtClean="0"/>
          </a:p>
        </p:txBody>
      </p:sp>
      <p:sp>
        <p:nvSpPr>
          <p:cNvPr id="15" name="Subtitle 2"/>
          <p:cNvSpPr>
            <a:spLocks noGrp="1"/>
          </p:cNvSpPr>
          <p:nvPr>
            <p:ph type="subTitle" idx="4294967295"/>
          </p:nvPr>
        </p:nvSpPr>
        <p:spPr>
          <a:xfrm>
            <a:off x="6147175" y="3780000"/>
            <a:ext cx="2340259" cy="459090"/>
          </a:xfrm>
        </p:spPr>
        <p:txBody>
          <a:bodyPr/>
          <a:lstStyle>
            <a:lvl1pPr algn="ctr">
              <a:buNone/>
              <a:defRPr sz="1400"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1422400" y="6499225"/>
            <a:ext cx="3279775" cy="215900"/>
          </a:xfrm>
        </p:spPr>
        <p:txBody>
          <a:bodyPr anchor="b">
            <a:spAutoFit/>
          </a:bodyPr>
          <a:lstStyle>
            <a:lvl1pPr algn="l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4CA3F-9B9F-467A-B3E5-603326C7AC7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037384" y="908720"/>
            <a:ext cx="673229" cy="5368255"/>
          </a:xfrm>
        </p:spPr>
        <p:txBody>
          <a:bodyPr vert="eaVert"/>
          <a:lstStyle>
            <a:lvl1pPr>
              <a:defRPr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39999" y="900000"/>
            <a:ext cx="6417365" cy="536825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C14FA-7E8D-4855-82F4-E794AE22A7C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11" descr="Titelpagina onderzoek NL zonder foto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15" descr="logoNLl-transparan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180975"/>
            <a:ext cx="2519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1620000"/>
            <a:ext cx="7090225" cy="504701"/>
          </a:xfrm>
        </p:spPr>
        <p:txBody>
          <a:bodyPr/>
          <a:lstStyle>
            <a:lvl1pPr>
              <a:defRPr baseline="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440000" y="2160000"/>
            <a:ext cx="2268000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794389" y="2160000"/>
            <a:ext cx="2268000" cy="15732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147175" y="2160000"/>
            <a:ext cx="2385265" cy="1574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125227" y="3776399"/>
            <a:ext cx="2392471" cy="687715"/>
          </a:xfrm>
        </p:spPr>
        <p:txBody>
          <a:bodyPr/>
          <a:lstStyle>
            <a:lvl1pPr marL="0" indent="0" algn="ctr">
              <a:buNone/>
              <a:defRPr sz="14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lang="nl-NL"/>
            </a:lvl1pPr>
          </a:lstStyle>
          <a:p>
            <a:pPr>
              <a:defRPr/>
            </a:pPr>
            <a:fld id="{A033B164-055D-4DE9-BB5A-92A439BB553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5D578-8851-4090-BA33-373A1864C19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2286000"/>
            <a:ext cx="6858000" cy="1143000"/>
          </a:xfrm>
        </p:spPr>
        <p:txBody>
          <a:bodyPr anchor="ctr"/>
          <a:lstStyle>
            <a:lvl1pPr algn="ctr">
              <a:defRPr sz="4000"/>
            </a:lvl1pPr>
          </a:lstStyle>
          <a:p>
            <a:r>
              <a:rPr lang="nl-NL"/>
              <a:t>Type hier de 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9" descr="logoNLl-transparan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180975"/>
            <a:ext cx="2519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6125"/>
            <a:ext cx="9144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10" descr="Hanblok goud onderzoek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19713"/>
            <a:ext cx="1414463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900000"/>
            <a:ext cx="7127190" cy="504701"/>
          </a:xfrm>
        </p:spPr>
        <p:txBody>
          <a:bodyPr/>
          <a:lstStyle>
            <a:lvl1pPr>
              <a:defRPr baseline="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0000" y="1620000"/>
            <a:ext cx="7110789" cy="3744215"/>
          </a:xfrm>
        </p:spPr>
        <p:txBody>
          <a:bodyPr/>
          <a:lstStyle>
            <a:lvl1pPr marL="355600" indent="-355600">
              <a:defRPr sz="2800">
                <a:latin typeface="Arial" pitchFamily="34" charset="0"/>
                <a:cs typeface="Arial" pitchFamily="34" charset="0"/>
              </a:defRPr>
            </a:lvl1pPr>
            <a:lvl2pPr marL="712788" indent="-357188">
              <a:defRPr sz="2400" b="0"/>
            </a:lvl2pPr>
            <a:lvl3pPr marL="985838" indent="-273050">
              <a:defRPr sz="2000" b="0"/>
            </a:lvl3pPr>
            <a:lvl4pPr marL="1341438" indent="-260350">
              <a:defRPr/>
            </a:lvl4pPr>
            <a:lvl5pPr marL="1614488" indent="-27305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0"/>
          </p:nvPr>
        </p:nvSpPr>
        <p:spPr>
          <a:xfrm>
            <a:off x="2001838" y="6359525"/>
            <a:ext cx="2895600" cy="338138"/>
          </a:xfrm>
        </p:spPr>
        <p:txBody>
          <a:bodyPr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1441450" y="6359525"/>
            <a:ext cx="458788" cy="33813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2A8EB05-7D36-418C-B3C6-6CCE175D89F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9" descr="logoNLl-transparan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180975"/>
            <a:ext cx="2519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6125"/>
            <a:ext cx="9144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10" descr="Hanblok goud onderzoek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19713"/>
            <a:ext cx="1414463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4464115"/>
            <a:ext cx="7118068" cy="855095"/>
          </a:xfrm>
        </p:spPr>
        <p:txBody>
          <a:bodyPr anchor="t"/>
          <a:lstStyle>
            <a:lvl1pPr algn="l">
              <a:defRPr sz="2800" b="1" cap="all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40000" y="2906713"/>
            <a:ext cx="7118068" cy="1440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828D-285B-4AEF-B7B2-78E712B60063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875" y="900000"/>
            <a:ext cx="7079738" cy="504701"/>
          </a:xfrm>
        </p:spPr>
        <p:txBody>
          <a:bodyPr/>
          <a:lstStyle>
            <a:lvl1pPr>
              <a:defRPr sz="280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9998" y="1620000"/>
            <a:ext cx="3420000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/>
            </a:lvl4pPr>
            <a:lvl5pPr marL="903288" indent="-1905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9999" y="1620000"/>
            <a:ext cx="3447435" cy="3703246"/>
          </a:xfrm>
        </p:spPr>
        <p:txBody>
          <a:bodyPr/>
          <a:lstStyle>
            <a:lvl1pPr marL="177800" indent="-177800">
              <a:defRPr sz="1800" b="0"/>
            </a:lvl1pPr>
            <a:lvl2pPr marL="355600" indent="-177800">
              <a:defRPr sz="1600" b="0"/>
            </a:lvl2pPr>
            <a:lvl3pPr marL="534988" indent="-179388">
              <a:defRPr sz="1400" b="0"/>
            </a:lvl3pPr>
            <a:lvl4pPr marL="712788" indent="-177800">
              <a:defRPr sz="1200" b="0"/>
            </a:lvl4pPr>
            <a:lvl5pPr marL="903288" indent="-190500">
              <a:defRPr sz="10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4A1E5-5B57-420A-8851-23B39AD92DA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4700" y="900000"/>
            <a:ext cx="7122745" cy="643932"/>
          </a:xfrm>
        </p:spPr>
        <p:txBody>
          <a:bodyPr/>
          <a:lstStyle>
            <a:lvl1pPr>
              <a:defRPr sz="280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54700" y="1577779"/>
            <a:ext cx="3432336" cy="5010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54700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53892" y="1580118"/>
            <a:ext cx="3423554" cy="49873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53891" y="2160000"/>
            <a:ext cx="3420000" cy="3157146"/>
          </a:xfrm>
        </p:spPr>
        <p:txBody>
          <a:bodyPr/>
          <a:lstStyle>
            <a:lvl1pPr marL="177800" indent="-177800">
              <a:defRPr sz="1600" b="0"/>
            </a:lvl1pPr>
            <a:lvl2pPr marL="355600" indent="-177800">
              <a:defRPr sz="1400" b="0"/>
            </a:lvl2pPr>
            <a:lvl3pPr marL="534988" indent="-179388">
              <a:defRPr sz="1200" b="0"/>
            </a:lvl3pPr>
            <a:lvl4pPr marL="712788" indent="-177800">
              <a:defRPr sz="1000" b="0"/>
            </a:lvl4pPr>
            <a:lvl5pPr marL="903288" indent="-190500">
              <a:defRPr sz="8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5D78-A5AC-4E98-A17A-89531E9048D2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0000" y="900000"/>
            <a:ext cx="7162800" cy="504701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EFD5C-7B9C-44D8-8DB3-9A15C5E52905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B32E-DEBF-4C54-BF21-650852CE4F59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5038" y="900000"/>
            <a:ext cx="2040477" cy="783156"/>
          </a:xfrm>
        </p:spPr>
        <p:txBody>
          <a:bodyPr/>
          <a:lstStyle>
            <a:lvl1pPr algn="l">
              <a:defRPr sz="2000" b="1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900000"/>
            <a:ext cx="5111750" cy="5235516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600" b="0"/>
            </a:lvl4pPr>
            <a:lvl5pPr>
              <a:defRPr sz="14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25038" y="1853825"/>
            <a:ext cx="2064227" cy="4272340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9912-485A-415D-8C00-157C5C38E45B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913" y="4349350"/>
            <a:ext cx="7039522" cy="566739"/>
          </a:xfrm>
        </p:spPr>
        <p:txBody>
          <a:bodyPr/>
          <a:lstStyle>
            <a:lvl1pPr algn="l">
              <a:defRPr sz="2000" b="1" baseline="0">
                <a:solidFill>
                  <a:srgbClr val="C5992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439999" y="900000"/>
            <a:ext cx="7047435" cy="343196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447912" y="4964906"/>
            <a:ext cx="7069787" cy="319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1F115-B250-4CD2-9B6B-93D30D4EC136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452563" y="900113"/>
            <a:ext cx="7162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een titel te maken</a:t>
            </a:r>
            <a:endParaRPr lang="nl-NL" smtClean="0"/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1450" y="1619250"/>
            <a:ext cx="7162800" cy="370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tekst toe te voegen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8810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5163" y="6381750"/>
            <a:ext cx="34925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kumimoji="1" sz="1000" b="0">
                <a:solidFill>
                  <a:srgbClr val="0B1A5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810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04938" y="6381750"/>
            <a:ext cx="557212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kumimoji="1" lang="nl-NL" sz="1000" b="0" kern="1200">
                <a:solidFill>
                  <a:srgbClr val="0B1A58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909DCABD-7561-4751-B8CF-3B2B2B0C1973}" type="slidenum">
              <a:rPr/>
              <a:pPr>
                <a:defRPr/>
              </a:pPr>
              <a:t>‹nr.›</a:t>
            </a:fld>
            <a:endParaRPr/>
          </a:p>
        </p:txBody>
      </p:sp>
      <p:pic>
        <p:nvPicPr>
          <p:cNvPr id="1030" name="Afbeelding 9" descr="logoNLl-transparant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57900" y="180975"/>
            <a:ext cx="2519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746125"/>
            <a:ext cx="9144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1" descr="Hanblok goud onderzoek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5319713"/>
            <a:ext cx="1414463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39" r:id="rId4"/>
    <p:sldLayoutId id="2147484150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51" r:id="rId12"/>
    <p:sldLayoutId id="2147484146" r:id="rId13"/>
    <p:sldLayoutId id="2147484152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nl-NL" sz="2600" b="1">
          <a:solidFill>
            <a:srgbClr val="C5992D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5992D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5992D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5992D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5992D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50"/>
          </a:solidFill>
          <a:latin typeface="OfficinaSans" pitchFamily="2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60000"/>
        <a:buFont typeface="Wingdings" pitchFamily="2" charset="2"/>
        <a:buChar char="l"/>
        <a:defRPr sz="2600" b="1">
          <a:solidFill>
            <a:srgbClr val="0B1A58"/>
          </a:solidFill>
          <a:latin typeface="Arial" pitchFamily="34" charset="0"/>
          <a:ea typeface="+mn-ea"/>
          <a:cs typeface="Arial" pitchFamily="34" charset="0"/>
        </a:defRPr>
      </a:lvl1pPr>
      <a:lvl2pPr marL="712788" indent="-357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300" b="1">
          <a:solidFill>
            <a:srgbClr val="0B1A58"/>
          </a:solidFill>
          <a:latin typeface="Arial" pitchFamily="34" charset="0"/>
          <a:cs typeface="Arial" pitchFamily="34" charset="0"/>
        </a:defRPr>
      </a:lvl2pPr>
      <a:lvl3pPr marL="985838" indent="-2730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50"/>
        </a:buClr>
        <a:buSzPct val="90000"/>
        <a:buFont typeface="Arial" charset="0"/>
        <a:buChar char="•"/>
        <a:defRPr sz="2000" b="1">
          <a:solidFill>
            <a:srgbClr val="0B1A58"/>
          </a:solidFill>
          <a:latin typeface="Arial" pitchFamily="34" charset="0"/>
          <a:cs typeface="Arial" pitchFamily="34" charset="0"/>
        </a:defRPr>
      </a:lvl3pPr>
      <a:lvl4pPr marL="1258888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rgbClr val="0B1A58"/>
          </a:solidFill>
          <a:latin typeface="Arial" pitchFamily="34" charset="0"/>
          <a:cs typeface="Arial" pitchFamily="34" charset="0"/>
        </a:defRPr>
      </a:lvl4pPr>
      <a:lvl5pPr marL="1520825" indent="-2619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l"/>
        <a:defRPr sz="1400">
          <a:solidFill>
            <a:srgbClr val="0B1A58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4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6"/>
          <p:cNvSpPr>
            <a:spLocks noGrp="1"/>
          </p:cNvSpPr>
          <p:nvPr>
            <p:ph type="ctrTitle" sz="quarter"/>
          </p:nvPr>
        </p:nvSpPr>
        <p:spPr>
          <a:xfrm>
            <a:off x="1331640" y="1268760"/>
            <a:ext cx="7058025" cy="1008112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OUDERS CENTRAAL</a:t>
            </a:r>
            <a:br>
              <a:rPr dirty="0" smtClean="0">
                <a:latin typeface="Arial" charset="0"/>
                <a:cs typeface="Arial" charset="0"/>
              </a:rPr>
            </a:br>
            <a:r>
              <a:rPr lang="nl-NL" sz="1800" dirty="0" smtClean="0">
                <a:latin typeface="Arial" charset="0"/>
                <a:cs typeface="Arial" charset="0"/>
              </a:rPr>
              <a:t>(</a:t>
            </a:r>
            <a:r>
              <a:rPr lang="nl-NL" sz="2400" dirty="0" smtClean="0">
                <a:latin typeface="Arial" charset="0"/>
                <a:cs typeface="Arial" charset="0"/>
              </a:rPr>
              <a:t>ER)KEN MIJ EN MIJN KIND</a:t>
            </a:r>
            <a:br>
              <a:rPr lang="nl-NL" sz="2400" dirty="0" smtClean="0">
                <a:latin typeface="Arial" charset="0"/>
                <a:cs typeface="Arial" charset="0"/>
              </a:rPr>
            </a:br>
            <a:endParaRPr dirty="0" smtClean="0">
              <a:latin typeface="Arial" charset="0"/>
              <a:cs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773113"/>
            <a:ext cx="71818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1403648" y="2132856"/>
            <a:ext cx="7489825" cy="1799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5365" name="Ondertitel 7"/>
          <p:cNvSpPr>
            <a:spLocks noGrp="1"/>
          </p:cNvSpPr>
          <p:nvPr>
            <p:ph type="subTitle" idx="4294967295"/>
          </p:nvPr>
        </p:nvSpPr>
        <p:spPr>
          <a:xfrm>
            <a:off x="1403648" y="2708920"/>
            <a:ext cx="6264275" cy="1872481"/>
          </a:xfrm>
        </p:spPr>
        <p:txBody>
          <a:bodyPr/>
          <a:lstStyle/>
          <a:p>
            <a:pPr>
              <a:buNone/>
            </a:pPr>
            <a:r>
              <a:rPr lang="nl-NL" sz="1600" b="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Lectoraat ‘Zorg voor Mensen met een Verstandelijke Beperking’</a:t>
            </a:r>
          </a:p>
          <a:p>
            <a:pPr>
              <a:buNone/>
            </a:pPr>
            <a:r>
              <a:rPr lang="nl-NL" sz="1600" b="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Hogeschool van Arnhem en Nijmegen </a:t>
            </a:r>
          </a:p>
          <a:p>
            <a:pPr>
              <a:buNone/>
            </a:pPr>
            <a:r>
              <a:rPr lang="nl-NL" sz="1600" b="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Drs. Joke van der Meer</a:t>
            </a:r>
          </a:p>
          <a:p>
            <a:pPr>
              <a:buNone/>
            </a:pPr>
            <a:r>
              <a:rPr lang="nl-NL" sz="1600" b="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Prof. dr. Petri Embregts </a:t>
            </a:r>
          </a:p>
          <a:p>
            <a:pPr>
              <a:buNone/>
            </a:pPr>
            <a:r>
              <a:rPr lang="nl-NL" sz="1600" b="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Dr. Lex Hendriks </a:t>
            </a:r>
          </a:p>
          <a:p>
            <a:pPr eaLnBrk="1" hangingPunct="1">
              <a:buFont typeface="Wingdings" pitchFamily="2" charset="2"/>
              <a:buNone/>
            </a:pPr>
            <a:endParaRPr lang="nl-NL" sz="14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Verstoorde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waarden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213"/>
            <a:ext cx="7668344" cy="4648200"/>
          </a:xfrm>
        </p:spPr>
        <p:txBody>
          <a:bodyPr/>
          <a:lstStyle/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het afnemen van verantwoordelijkheid en macht. 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affectiviteit. 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kinderen als verlengstuk van jezelf.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creativiteit. 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de ‘happy </a:t>
            </a:r>
            <a:r>
              <a:rPr lang="nl-NL" sz="2000" b="0" dirty="0" err="1" smtClean="0">
                <a:latin typeface="Arial" charset="0"/>
                <a:cs typeface="Arial" charset="0"/>
              </a:rPr>
              <a:t>family</a:t>
            </a:r>
            <a:r>
              <a:rPr lang="nl-NL" sz="2000" b="0" dirty="0" smtClean="0">
                <a:latin typeface="Arial" charset="0"/>
                <a:cs typeface="Arial" charset="0"/>
              </a:rPr>
              <a:t>’. 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eer behalen.</a:t>
            </a:r>
          </a:p>
          <a:p>
            <a:pPr eaLnBrk="1" fontAlgn="ctr" hangingPunct="1"/>
            <a:r>
              <a:rPr lang="nl-NL" sz="2000" b="0" dirty="0" smtClean="0">
                <a:latin typeface="Arial" charset="0"/>
                <a:cs typeface="Arial" charset="0"/>
              </a:rPr>
              <a:t>Waarde van het verkrijgen van een zekere status.</a:t>
            </a:r>
          </a:p>
          <a:p>
            <a:pPr eaLnBrk="1" hangingPunct="1">
              <a:buFont typeface="Wingdings" pitchFamily="2" charset="2"/>
              <a:buNone/>
            </a:pPr>
            <a:endParaRPr lang="nl-NL" b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052736"/>
            <a:ext cx="7110412" cy="3744913"/>
          </a:xfrm>
        </p:spPr>
        <p:txBody>
          <a:bodyPr/>
          <a:lstStyle/>
          <a:p>
            <a:pPr eaLnBrk="1" hangingPunct="1">
              <a:buNone/>
            </a:pPr>
            <a:r>
              <a:rPr lang="nl-NL" sz="2600" dirty="0" smtClean="0">
                <a:solidFill>
                  <a:srgbClr val="C5992D"/>
                </a:solidFill>
                <a:latin typeface="Arial" charset="0"/>
                <a:cs typeface="Arial" charset="0"/>
              </a:rPr>
              <a:t>Andere culturen</a:t>
            </a:r>
          </a:p>
          <a:p>
            <a:pPr eaLnBrk="1" hangingPunct="1">
              <a:buNone/>
            </a:pPr>
            <a:endParaRPr lang="nl-NL" sz="2600" dirty="0" smtClean="0">
              <a:solidFill>
                <a:srgbClr val="C5992D"/>
              </a:solidFill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Beeldvorming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24744"/>
            <a:ext cx="7110412" cy="3744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z="2600" dirty="0" smtClean="0">
                <a:solidFill>
                  <a:srgbClr val="C5992D"/>
                </a:solidFill>
                <a:latin typeface="Arial" charset="0"/>
                <a:cs typeface="Arial" charset="0"/>
              </a:rPr>
              <a:t>Ouders aan het woord 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Eigen </a:t>
            </a:r>
            <a:r>
              <a:rPr dirty="0" err="1" smtClean="0">
                <a:latin typeface="Arial" charset="0"/>
                <a:cs typeface="Arial" charset="0"/>
              </a:rPr>
              <a:t>ervaringen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27651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Contacten met ouders / familieleden</a:t>
            </a:r>
          </a:p>
          <a:p>
            <a:pPr eaLnBrk="1" hangingPunct="1">
              <a:buFont typeface="Wingdings" pitchFamily="2" charset="2"/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cs typeface="Arial" charset="0"/>
              </a:rPr>
              <a:t>plezierig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nl-NL" sz="2000" dirty="0" smtClean="0">
                <a:latin typeface="Arial" charset="0"/>
                <a:cs typeface="Arial" charset="0"/>
              </a:rPr>
              <a:t>moeizaam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Theorie</a:t>
            </a:r>
          </a:p>
        </p:txBody>
      </p:sp>
      <p:sp>
        <p:nvSpPr>
          <p:cNvPr id="28675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628775"/>
            <a:ext cx="6874594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Systeemtheorie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Contextuele hulpverlening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De driehoek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  <a:sym typeface="Wingdings" pitchFamily="2" charset="2"/>
              </a:rPr>
              <a:t>		 ‘h</a:t>
            </a:r>
            <a:r>
              <a:rPr lang="nl-NL" sz="2000" b="0" dirty="0" smtClean="0">
                <a:latin typeface="Arial" charset="0"/>
                <a:cs typeface="Arial" charset="0"/>
              </a:rPr>
              <a:t>et systeem is je cliënt’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Interviewvragen en protocol</a:t>
            </a:r>
          </a:p>
        </p:txBody>
      </p:sp>
      <p:sp>
        <p:nvSpPr>
          <p:cNvPr id="29699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988840"/>
            <a:ext cx="7740352" cy="4648200"/>
          </a:xfrm>
        </p:spPr>
        <p:txBody>
          <a:bodyPr/>
          <a:lstStyle/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Interview met een ouder (broer/zus, wettelijk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vertegenwoordiger).  </a:t>
            </a:r>
          </a:p>
          <a:p>
            <a:pPr eaLnBrk="1" hangingPunct="1">
              <a:buFont typeface="Wingdings" pitchFamily="2" charset="2"/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Doel: wat betekent het om een kind (broer/zus) met een verstandelijke beperking te hebben? </a:t>
            </a:r>
            <a:r>
              <a:rPr lang="nl-NL" dirty="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Evaluatie</a:t>
            </a:r>
          </a:p>
        </p:txBody>
      </p:sp>
      <p:sp>
        <p:nvSpPr>
          <p:cNvPr id="3072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844824"/>
            <a:ext cx="7488957" cy="4360714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inhoud?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jouw eigen rol / bijdrage?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samenwerking in de groep?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trainer / docent?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Bijeenkomst</a:t>
            </a:r>
            <a:r>
              <a:rPr dirty="0" smtClean="0">
                <a:latin typeface="Arial" charset="0"/>
                <a:cs typeface="Arial" charset="0"/>
              </a:rPr>
              <a:t> 2: Ken </a:t>
            </a:r>
            <a:r>
              <a:rPr dirty="0" err="1" smtClean="0">
                <a:latin typeface="Arial" charset="0"/>
                <a:cs typeface="Arial" charset="0"/>
              </a:rPr>
              <a:t>mij</a:t>
            </a:r>
            <a:r>
              <a:rPr dirty="0" smtClean="0">
                <a:latin typeface="Arial" charset="0"/>
                <a:cs typeface="Arial" charset="0"/>
              </a:rPr>
              <a:t> en </a:t>
            </a:r>
            <a:r>
              <a:rPr dirty="0" err="1" smtClean="0">
                <a:latin typeface="Arial" charset="0"/>
                <a:cs typeface="Arial" charset="0"/>
              </a:rPr>
              <a:t>mijn</a:t>
            </a:r>
            <a:r>
              <a:rPr dirty="0" smtClean="0">
                <a:latin typeface="Arial" charset="0"/>
                <a:cs typeface="Arial" charset="0"/>
              </a:rPr>
              <a:t> kind</a:t>
            </a:r>
          </a:p>
        </p:txBody>
      </p:sp>
      <p:sp>
        <p:nvSpPr>
          <p:cNvPr id="31747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556792"/>
            <a:ext cx="7668344" cy="3484984"/>
          </a:xfrm>
        </p:spPr>
        <p:txBody>
          <a:bodyPr/>
          <a:lstStyle/>
          <a:p>
            <a:pPr eaLnBrk="1" hangingPunct="1">
              <a:buNone/>
            </a:pPr>
            <a:r>
              <a:rPr lang="nl-NL" dirty="0" smtClean="0">
                <a:latin typeface="Arial" charset="0"/>
                <a:cs typeface="Arial" charset="0"/>
              </a:rPr>
              <a:t>		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Hoe leer je iemand kennen?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Werken in de driehoek.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Uitwisselen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ervaringen</a:t>
            </a:r>
            <a:r>
              <a:rPr dirty="0" smtClean="0">
                <a:latin typeface="Arial" charset="0"/>
                <a:cs typeface="Arial" charset="0"/>
              </a:rPr>
              <a:t> interview</a:t>
            </a:r>
          </a:p>
        </p:txBody>
      </p:sp>
      <p:sp>
        <p:nvSpPr>
          <p:cNvPr id="32771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628800"/>
            <a:ext cx="7138739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3 kernwoorden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betekent het voor jouw functioneren als begeleider?</a:t>
            </a:r>
          </a:p>
          <a:p>
            <a:pPr lvl="1" eaLnBrk="1" hangingPunct="1"/>
            <a:r>
              <a:rPr lang="nl-NL" sz="2000" dirty="0" smtClean="0">
                <a:latin typeface="Arial" charset="0"/>
                <a:cs typeface="Arial" charset="0"/>
              </a:rPr>
              <a:t>Welke competenties vraagt het?</a:t>
            </a:r>
          </a:p>
          <a:p>
            <a:pPr lvl="1" eaLnBrk="1" hangingPunct="1"/>
            <a:r>
              <a:rPr lang="nl-NL" sz="2000" dirty="0" smtClean="0">
                <a:latin typeface="Arial" charset="0"/>
                <a:cs typeface="Arial" charset="0"/>
              </a:rPr>
              <a:t>Welke competenties heb je al/nog nodig?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Wanneer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zeg</a:t>
            </a:r>
            <a:r>
              <a:rPr dirty="0" smtClean="0">
                <a:latin typeface="Arial" charset="0"/>
                <a:cs typeface="Arial" charset="0"/>
              </a:rPr>
              <a:t> je : </a:t>
            </a:r>
            <a:r>
              <a:rPr dirty="0" err="1" smtClean="0">
                <a:latin typeface="Arial" charset="0"/>
                <a:cs typeface="Arial" charset="0"/>
              </a:rPr>
              <a:t>ik</a:t>
            </a:r>
            <a:r>
              <a:rPr dirty="0" smtClean="0">
                <a:latin typeface="Arial" charset="0"/>
                <a:cs typeface="Arial" charset="0"/>
              </a:rPr>
              <a:t> ken </a:t>
            </a:r>
            <a:r>
              <a:rPr dirty="0" err="1" smtClean="0">
                <a:latin typeface="Arial" charset="0"/>
                <a:cs typeface="Arial" charset="0"/>
              </a:rPr>
              <a:t>jou</a:t>
            </a:r>
            <a:r>
              <a:rPr dirty="0" smtClean="0"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33795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844824"/>
            <a:ext cx="7668344" cy="3312368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moet ik van jou moet weten om je te ‘kennen’?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moet ik weten om jou goede zorg te kunnen geven?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moet er over jou in jouw Individueel Zorgplan staan? 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6858000" cy="2500312"/>
          </a:xfrm>
        </p:spPr>
        <p:txBody>
          <a:bodyPr/>
          <a:lstStyle/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OUDERS CENTRAAL:</a:t>
            </a:r>
            <a:br>
              <a:rPr lang="nl-NL" sz="2600" dirty="0" smtClean="0">
                <a:latin typeface="Arial" charset="0"/>
                <a:cs typeface="Arial" charset="0"/>
              </a:rPr>
            </a:br>
            <a:r>
              <a:rPr lang="nl-NL" sz="2600" dirty="0" smtClean="0">
                <a:latin typeface="Arial" charset="0"/>
                <a:cs typeface="Arial" charset="0"/>
              </a:rPr>
              <a:t>(ER)KEN MIJ EN MIJN KIND</a:t>
            </a:r>
            <a:endParaRPr sz="2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052736"/>
            <a:ext cx="7110412" cy="3744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z="2600" dirty="0" smtClean="0">
                <a:solidFill>
                  <a:srgbClr val="C5992D"/>
                </a:solidFill>
                <a:latin typeface="Arial" charset="0"/>
                <a:cs typeface="Arial" charset="0"/>
              </a:rPr>
              <a:t>Weet je ´alles´ over de cliënt?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Werken</a:t>
            </a:r>
            <a:r>
              <a:rPr dirty="0" smtClean="0">
                <a:latin typeface="Arial" charset="0"/>
                <a:cs typeface="Arial" charset="0"/>
              </a:rPr>
              <a:t> in de </a:t>
            </a:r>
            <a:r>
              <a:rPr dirty="0" err="1" smtClean="0">
                <a:latin typeface="Arial" charset="0"/>
                <a:cs typeface="Arial" charset="0"/>
              </a:rPr>
              <a:t>driehoek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3584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600200"/>
            <a:ext cx="8243887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dirty="0" smtClean="0">
                <a:latin typeface="Arial" charset="0"/>
                <a:cs typeface="Arial" charset="0"/>
              </a:rPr>
              <a:t>			         </a:t>
            </a:r>
            <a:r>
              <a:rPr lang="nl-NL" sz="2000" dirty="0" smtClean="0">
                <a:latin typeface="Arial" charset="0"/>
                <a:cs typeface="Arial" charset="0"/>
              </a:rPr>
              <a:t>Cliënt (autonomie)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i="1" dirty="0" smtClean="0">
                <a:latin typeface="Arial" charset="0"/>
                <a:cs typeface="Arial" charset="0"/>
              </a:rPr>
              <a:t>	</a:t>
            </a: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i="1" dirty="0" smtClean="0">
                <a:latin typeface="Arial" charset="0"/>
                <a:cs typeface="Arial" charset="0"/>
              </a:rPr>
              <a:t> </a:t>
            </a: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i="1" dirty="0" smtClean="0">
                <a:latin typeface="Arial" charset="0"/>
                <a:cs typeface="Arial" charset="0"/>
              </a:rPr>
              <a:t>  </a:t>
            </a: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i="1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000" i="1" dirty="0" smtClean="0">
                <a:latin typeface="Arial" charset="0"/>
                <a:cs typeface="Arial" charset="0"/>
              </a:rPr>
              <a:t>         </a:t>
            </a:r>
            <a:r>
              <a:rPr lang="nl-NL" sz="2000" dirty="0" smtClean="0">
                <a:latin typeface="Arial" charset="0"/>
                <a:cs typeface="Arial" charset="0"/>
              </a:rPr>
              <a:t>Ouder( loyaliteit)</a:t>
            </a:r>
            <a:r>
              <a:rPr lang="nl-NL" sz="2000" i="1" dirty="0" smtClean="0">
                <a:latin typeface="Arial" charset="0"/>
                <a:cs typeface="Arial" charset="0"/>
              </a:rPr>
              <a:t>	   	      </a:t>
            </a:r>
            <a:r>
              <a:rPr lang="nl-NL" sz="2000" dirty="0" smtClean="0">
                <a:latin typeface="Arial" charset="0"/>
                <a:cs typeface="Arial" charset="0"/>
              </a:rPr>
              <a:t>Begeleider (professionaliteit</a:t>
            </a:r>
            <a:r>
              <a:rPr lang="nl-NL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  <p:sp>
        <p:nvSpPr>
          <p:cNvPr id="35844" name="Gelijkbenige driehoek 3"/>
          <p:cNvSpPr>
            <a:spLocks noChangeArrowheads="1"/>
          </p:cNvSpPr>
          <p:nvPr/>
        </p:nvSpPr>
        <p:spPr bwMode="auto">
          <a:xfrm>
            <a:off x="3563938" y="3357563"/>
            <a:ext cx="1060450" cy="914400"/>
          </a:xfrm>
          <a:prstGeom prst="triangle">
            <a:avLst>
              <a:gd name="adj" fmla="val 50000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b"/>
          <a:lstStyle/>
          <a:p>
            <a:endParaRPr lang="nl-NL"/>
          </a:p>
        </p:txBody>
      </p:sp>
      <p:sp>
        <p:nvSpPr>
          <p:cNvPr id="35846" name="AutoShape 1"/>
          <p:cNvSpPr>
            <a:spLocks noChangeArrowheads="1"/>
          </p:cNvSpPr>
          <p:nvPr/>
        </p:nvSpPr>
        <p:spPr bwMode="auto">
          <a:xfrm>
            <a:off x="3131840" y="2132856"/>
            <a:ext cx="2952750" cy="2087563"/>
          </a:xfrm>
          <a:prstGeom prst="triangle">
            <a:avLst>
              <a:gd name="adj" fmla="val 4943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Wat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leidt</a:t>
            </a:r>
            <a:r>
              <a:rPr dirty="0" smtClean="0">
                <a:latin typeface="Arial" charset="0"/>
                <a:cs typeface="Arial" charset="0"/>
              </a:rPr>
              <a:t> tot spanning?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844824"/>
            <a:ext cx="7345511" cy="4648200"/>
          </a:xfrm>
        </p:spPr>
        <p:txBody>
          <a:bodyPr/>
          <a:lstStyle/>
          <a:p>
            <a:pPr marL="514350" indent="-514350" eaLnBrk="1" hangingPunct="1"/>
            <a:r>
              <a:rPr lang="nl-NL" sz="2000" b="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Welke gedragingen en gevoelens, zowel van ouders als begeleiders, kunnen tot spanning leiden tussen begeleiders en ouders?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nl-NL" sz="2000" b="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marL="514350" indent="-514350" eaLnBrk="1" hangingPunct="1"/>
            <a:r>
              <a:rPr lang="nl-NL" sz="2000" b="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Wat kan daaraan ten grondslag kan liggen?</a:t>
            </a:r>
            <a:endParaRPr lang="nl-NL" sz="2000" b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>
          <a:xfrm>
            <a:off x="1403648" y="685800"/>
            <a:ext cx="7740352" cy="685800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Mogelijke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reacties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37891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700213"/>
            <a:ext cx="7489527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Ouders: </a:t>
            </a:r>
          </a:p>
          <a:p>
            <a:pPr eaLnBrk="1" hangingPunct="1">
              <a:buNone/>
            </a:pPr>
            <a:r>
              <a:rPr lang="nl-NL" sz="2000" b="0" i="1" dirty="0" smtClean="0">
                <a:latin typeface="Arial" charset="0"/>
                <a:cs typeface="Arial" charset="0"/>
              </a:rPr>
              <a:t>	</a:t>
            </a:r>
            <a:r>
              <a:rPr lang="nl-NL" sz="2000" b="0" dirty="0" smtClean="0">
                <a:latin typeface="Arial" charset="0"/>
                <a:cs typeface="Arial" charset="0"/>
              </a:rPr>
              <a:t>vechten, vastbijten, verdedigen en vergelden.</a:t>
            </a:r>
          </a:p>
          <a:p>
            <a:pPr eaLnBrk="1" hangingPunct="1">
              <a:buFont typeface="Wingdings" pitchFamily="2" charset="2"/>
              <a:buNone/>
            </a:pPr>
            <a:endParaRPr lang="nl-NL" sz="2000" b="0" i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Begeleiders:</a:t>
            </a:r>
          </a:p>
          <a:p>
            <a:pPr lvl="1" eaLnBrk="1" hangingPunct="1"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>v</a:t>
            </a:r>
            <a:r>
              <a:rPr lang="nl-NL" sz="2000" b="0" dirty="0" smtClean="0">
                <a:latin typeface="Arial" charset="0"/>
                <a:cs typeface="Arial" charset="0"/>
              </a:rPr>
              <a:t>luchten, vermijden, verontschuldigen en veinzen</a:t>
            </a:r>
            <a:r>
              <a:rPr lang="nl-NL" sz="2000" b="0" i="1" dirty="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Oplossingen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38915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772816"/>
            <a:ext cx="7067748" cy="3456384"/>
          </a:xfrm>
        </p:spPr>
        <p:txBody>
          <a:bodyPr/>
          <a:lstStyle/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Verzoenen  		Verkennen</a:t>
            </a:r>
          </a:p>
          <a:p>
            <a:pPr eaLnBrk="1" hangingPunct="1"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Verbinden 		Verbeteren</a:t>
            </a:r>
          </a:p>
          <a:p>
            <a:pPr eaLnBrk="1" hangingPunct="1"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Verzachten 		Verwennen</a:t>
            </a:r>
          </a:p>
          <a:p>
            <a:pPr eaLnBrk="1" hangingPunct="1"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Verstaan 		Verrassen</a:t>
            </a:r>
            <a:endParaRPr lang="nl-NL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Motto </a:t>
            </a:r>
            <a:r>
              <a:rPr dirty="0" err="1" smtClean="0">
                <a:latin typeface="Arial" charset="0"/>
                <a:cs typeface="Arial" charset="0"/>
              </a:rPr>
              <a:t>voor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begeleiders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39939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808"/>
            <a:ext cx="7346082" cy="4636492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Doe wat je belooft; liefst iets meer, liefst iets eerder.</a:t>
            </a:r>
          </a:p>
          <a:p>
            <a:pPr eaLnBrk="1" hangingPunct="1"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Zorg goed voor de cliënt, zorg beter voor diens ouders  (</a:t>
            </a:r>
            <a:r>
              <a:rPr lang="nl-NL" sz="2000" b="0" dirty="0" err="1" smtClean="0">
                <a:latin typeface="Arial" charset="0"/>
                <a:cs typeface="Arial" charset="0"/>
              </a:rPr>
              <a:t>broers-zussen</a:t>
            </a:r>
            <a:r>
              <a:rPr lang="nl-NL" sz="2000" b="0" dirty="0" smtClean="0">
                <a:latin typeface="Arial" charset="0"/>
                <a:cs typeface="Arial" charset="0"/>
              </a:rPr>
              <a:t>/vertegenwoordiger).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err="1" smtClean="0">
                <a:latin typeface="Arial" charset="0"/>
                <a:cs typeface="Arial" charset="0"/>
              </a:rPr>
              <a:t>Be-one</a:t>
            </a:r>
            <a:r>
              <a:rPr lang="nl-NL" sz="2000" b="0" dirty="0" smtClean="0">
                <a:latin typeface="Arial" charset="0"/>
                <a:cs typeface="Arial" charset="0"/>
              </a:rPr>
              <a:t>: open, nieuwsgierig en eerlijk.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Het is nooit te laat om met ouders in gesprek te gaan.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Voorbereidende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opdracht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4096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213"/>
            <a:ext cx="7668344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Zoek een artikel over samenwerken met ouders; dat mag uit allerlei bronnen komen (denk aan KLIK, Markant, websites van ouderverenigingen, boeken, jaarverslagen </a:t>
            </a:r>
            <a:r>
              <a:rPr lang="nl-NL" sz="2000" b="0" dirty="0" err="1" smtClean="0">
                <a:latin typeface="Arial" charset="0"/>
                <a:cs typeface="Arial" charset="0"/>
              </a:rPr>
              <a:t>etc</a:t>
            </a:r>
            <a:r>
              <a:rPr lang="nl-NL" sz="2000" b="0" dirty="0" smtClean="0">
                <a:latin typeface="Arial" charset="0"/>
                <a:cs typeface="Arial" charset="0"/>
              </a:rPr>
              <a:t>).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Schrijf een korte reactie op de inhoud.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is jouw mening over de samenwerking ouders en begeleiders? 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Beschrijf minimaal 2 casussen die gaan over de relatie met ouders, die je in bijeenkomst 3 zou willen bespreken.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Evaluatie</a:t>
            </a:r>
          </a:p>
        </p:txBody>
      </p:sp>
      <p:sp>
        <p:nvSpPr>
          <p:cNvPr id="41987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772816"/>
            <a:ext cx="7560965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inhoud?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jouw eigen rol / bijdrage?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samenwerking in de groep?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trainer / docent?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Bijeenkomst</a:t>
            </a:r>
            <a:r>
              <a:rPr dirty="0" smtClean="0">
                <a:latin typeface="Arial" charset="0"/>
                <a:cs typeface="Arial" charset="0"/>
              </a:rPr>
              <a:t> 3: </a:t>
            </a:r>
            <a:r>
              <a:rPr dirty="0" err="1" smtClean="0">
                <a:latin typeface="Arial" charset="0"/>
                <a:cs typeface="Arial" charset="0"/>
              </a:rPr>
              <a:t>Gekend</a:t>
            </a:r>
            <a:r>
              <a:rPr dirty="0" smtClean="0">
                <a:latin typeface="Arial" charset="0"/>
                <a:cs typeface="Arial" charset="0"/>
              </a:rPr>
              <a:t> en </a:t>
            </a:r>
            <a:r>
              <a:rPr dirty="0" err="1" smtClean="0">
                <a:latin typeface="Arial" charset="0"/>
                <a:cs typeface="Arial" charset="0"/>
              </a:rPr>
              <a:t>erkend</a:t>
            </a:r>
            <a:r>
              <a:rPr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011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988840"/>
            <a:ext cx="7211144" cy="3456384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 </a:t>
            </a:r>
            <a:r>
              <a:rPr lang="nl-NL" sz="2000" b="0" dirty="0" err="1" smtClean="0">
                <a:latin typeface="Arial" charset="0"/>
                <a:cs typeface="Arial" charset="0"/>
              </a:rPr>
              <a:t>one</a:t>
            </a:r>
            <a:r>
              <a:rPr lang="nl-NL" sz="2000" b="0" dirty="0" smtClean="0">
                <a:latin typeface="Arial" charset="0"/>
                <a:cs typeface="Arial" charset="0"/>
              </a:rPr>
              <a:t>: open, nieuwsgierig en eerlijk.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Bespreken gevonden artikelen.</a:t>
            </a:r>
          </a:p>
          <a:p>
            <a:pPr eaLnBrk="1" hangingPunct="1"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Bespreken  ingebrachte casussen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Evaluatie</a:t>
            </a:r>
          </a:p>
        </p:txBody>
      </p:sp>
      <p:sp>
        <p:nvSpPr>
          <p:cNvPr id="45059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700808"/>
            <a:ext cx="7597081" cy="4648200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inhoud?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jouw eigen rol / bijdrage?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samenwerking in de groep?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Ben je tevreden over de trainer / docent?</a:t>
            </a:r>
          </a:p>
          <a:p>
            <a:pPr eaLnBrk="1" hangingPunct="1"/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smtClean="0">
                <a:latin typeface="Arial" charset="0"/>
                <a:cs typeface="Arial" charset="0"/>
              </a:rPr>
              <a:t>Opzet van de cursus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00807"/>
            <a:ext cx="8171582" cy="4679355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Aanleiding training.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Omvang training: 3 dagdelen.</a:t>
            </a:r>
          </a:p>
          <a:p>
            <a:pPr eaLnBrk="1" hangingPunct="1">
              <a:buFont typeface="Wingdings" pitchFamily="2" charset="2"/>
              <a:buNone/>
            </a:pPr>
            <a:endParaRPr lang="nl-NL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>	Bijeenkomst 1: erken mij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	O</a:t>
            </a:r>
            <a:r>
              <a:rPr lang="nl-NL" sz="1800" b="0" dirty="0" smtClean="0">
                <a:latin typeface="Arial" charset="0"/>
                <a:cs typeface="Arial" charset="0"/>
              </a:rPr>
              <a:t>uderschap centraal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>	Bijeenkomst  2: ken mij en mijn kind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i="1" dirty="0" smtClean="0">
                <a:latin typeface="Arial" charset="0"/>
                <a:cs typeface="Arial" charset="0"/>
              </a:rPr>
              <a:t>	</a:t>
            </a:r>
            <a:r>
              <a:rPr lang="nl-NL" sz="1800" b="0" dirty="0" smtClean="0">
                <a:latin typeface="Arial" charset="0"/>
                <a:cs typeface="Arial" charset="0"/>
              </a:rPr>
              <a:t>Iemand ‘kennen’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dirty="0" smtClean="0">
                <a:latin typeface="Arial" charset="0"/>
                <a:cs typeface="Arial" charset="0"/>
              </a:rPr>
              <a:t>	Bijeenkomst 3: gekend en erkend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	D</a:t>
            </a:r>
            <a:r>
              <a:rPr lang="nl-NL" sz="1800" b="0" dirty="0" smtClean="0">
                <a:latin typeface="Arial" charset="0"/>
                <a:cs typeface="Arial" charset="0"/>
              </a:rPr>
              <a:t>e professional en ouders</a:t>
            </a: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Verwachtingen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772816"/>
            <a:ext cx="7488957" cy="4475584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Actieve deelname</a:t>
            </a:r>
          </a:p>
          <a:p>
            <a:pPr eaLnBrk="1" hangingPunct="1">
              <a:buFont typeface="Wingdings" pitchFamily="2" charset="2"/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Gebruik maken van elkaars ervaringen</a:t>
            </a:r>
          </a:p>
          <a:p>
            <a:pPr eaLnBrk="1" hangingPunct="1">
              <a:buFont typeface="Wingdings" pitchFamily="2" charset="2"/>
              <a:buNone/>
            </a:pPr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Be ONE: open, nieuwsgierig en eerlijk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err="1" smtClean="0">
                <a:latin typeface="Arial" charset="0"/>
                <a:cs typeface="Arial" charset="0"/>
              </a:rPr>
              <a:t>Bijeenkomst</a:t>
            </a:r>
            <a:r>
              <a:rPr dirty="0" smtClean="0">
                <a:latin typeface="Arial" charset="0"/>
                <a:cs typeface="Arial" charset="0"/>
              </a:rPr>
              <a:t> 1: </a:t>
            </a:r>
            <a:r>
              <a:rPr dirty="0" err="1" smtClean="0">
                <a:latin typeface="Arial" charset="0"/>
                <a:cs typeface="Arial" charset="0"/>
              </a:rPr>
              <a:t>Erken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mij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844675"/>
            <a:ext cx="7211144" cy="3384525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Kennismaken.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Mijn ouders.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Verwachtingen van ouders.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Plaats die ouders innemen in het zorgproces.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De uitgangspunten van de systeemtheorie, werken in de driehoek.</a:t>
            </a: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Huiswerkopdracht.</a:t>
            </a:r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1439863" y="900113"/>
            <a:ext cx="7127875" cy="504825"/>
          </a:xfrm>
        </p:spPr>
        <p:txBody>
          <a:bodyPr/>
          <a:lstStyle/>
          <a:p>
            <a:pPr eaLnBrk="1" hangingPunct="1"/>
            <a:r>
              <a:rPr dirty="0" smtClean="0">
                <a:latin typeface="Arial" charset="0"/>
                <a:cs typeface="Arial" charset="0"/>
              </a:rPr>
              <a:t>De </a:t>
            </a:r>
            <a:r>
              <a:rPr dirty="0" err="1" smtClean="0">
                <a:latin typeface="Arial" charset="0"/>
                <a:cs typeface="Arial" charset="0"/>
              </a:rPr>
              <a:t>eigen</a:t>
            </a:r>
            <a:r>
              <a:rPr dirty="0" smtClean="0">
                <a:latin typeface="Arial" charset="0"/>
                <a:cs typeface="Arial" charset="0"/>
              </a:rPr>
              <a:t> </a:t>
            </a:r>
            <a:r>
              <a:rPr dirty="0" err="1" smtClean="0">
                <a:latin typeface="Arial" charset="0"/>
                <a:cs typeface="Arial" charset="0"/>
              </a:rPr>
              <a:t>ouders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844824"/>
            <a:ext cx="7282582" cy="4504282"/>
          </a:xfrm>
        </p:spPr>
        <p:txBody>
          <a:bodyPr/>
          <a:lstStyle/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Wat betekenden jouw ouders voor je?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Hoe was het toen je opgroeide?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Hoe is de relatie met jouw ouders nu? </a:t>
            </a:r>
          </a:p>
          <a:p>
            <a:pPr eaLnBrk="1" hangingPunct="1"/>
            <a:endParaRPr lang="nl-NL" sz="2000" b="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nl-NL" sz="2000" b="0" dirty="0" smtClean="0">
                <a:latin typeface="Arial" charset="0"/>
                <a:cs typeface="Arial" charset="0"/>
              </a:rPr>
              <a:t>Hoe belangrijk zijn jouw ouders voor je (geweest)?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052736"/>
            <a:ext cx="7354590" cy="3163888"/>
          </a:xfrm>
        </p:spPr>
        <p:txBody>
          <a:bodyPr/>
          <a:lstStyle/>
          <a:p>
            <a:pPr eaLnBrk="1" hangingPunct="1">
              <a:buNone/>
            </a:pPr>
            <a:r>
              <a:rPr lang="nl-NL" sz="2600" dirty="0" smtClean="0">
                <a:solidFill>
                  <a:srgbClr val="C5992D"/>
                </a:solidFill>
                <a:latin typeface="Arial" charset="0"/>
                <a:cs typeface="Arial" charset="0"/>
              </a:rPr>
              <a:t>Ouderschapsstijlen</a:t>
            </a: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24744"/>
            <a:ext cx="8316912" cy="54832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Op de markt in Tibet zat een idiote man van een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 jaar of 25 die altijd bezig was met een hoorn waarin hij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zand deed en waarmee hij allerlei handelingen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verrichtte. De mensen bleven staan kijken.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Enerzijds moesten ze om hem lachen, anderzijds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probeerden ze zijn gedrag te interpreteren als een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voorteken van een komende gebeurtenis, want deze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mens met een verstandelijke beperking is geen sul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2000" b="0" dirty="0" smtClean="0">
                <a:latin typeface="Arial" charset="0"/>
                <a:cs typeface="Arial" charset="0"/>
              </a:rPr>
              <a:t>maar een reïncarnatie.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sz="1800" b="0" dirty="0" smtClean="0">
                <a:latin typeface="Arial" charset="0"/>
                <a:cs typeface="Arial" charset="0"/>
              </a:rPr>
              <a:t>Bron: Zevenbergen (2004)</a:t>
            </a:r>
          </a:p>
          <a:p>
            <a:pPr eaLnBrk="1" hangingPunct="1">
              <a:buFont typeface="Wingdings" pitchFamily="2" charset="2"/>
              <a:buNone/>
            </a:pPr>
            <a:endParaRPr lang="nl-NL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24744"/>
            <a:ext cx="7110412" cy="3744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l-NL" sz="2600" dirty="0" smtClean="0">
                <a:solidFill>
                  <a:srgbClr val="C5992D"/>
                </a:solidFill>
                <a:latin typeface="Arial" charset="0"/>
                <a:cs typeface="Arial" charset="0"/>
              </a:rPr>
              <a:t>Verwachting (en)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AN_Onderzoek_NL[1]">
  <a:themeElements>
    <a:clrScheme name="HA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B1A58"/>
      </a:accent1>
      <a:accent2>
        <a:srgbClr val="E11837"/>
      </a:accent2>
      <a:accent3>
        <a:srgbClr val="009DD9"/>
      </a:accent3>
      <a:accent4>
        <a:srgbClr val="FF7200"/>
      </a:accent4>
      <a:accent5>
        <a:srgbClr val="A24CC8"/>
      </a:accent5>
      <a:accent6>
        <a:srgbClr val="317023"/>
      </a:accent6>
      <a:hlink>
        <a:srgbClr val="0B1A58"/>
      </a:hlink>
      <a:folHlink>
        <a:srgbClr val="009DD9"/>
      </a:folHlink>
    </a:clrScheme>
    <a:fontScheme name="HAN model print">
      <a:majorFont>
        <a:latin typeface="OfficinaSans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 model print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 model print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 model print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694D7079708429447076034FC63B1" ma:contentTypeVersion="0" ma:contentTypeDescription="Een nieuw document maken." ma:contentTypeScope="" ma:versionID="d765a0d1e78fd214692699b897f2f9c4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877A49-287D-4354-AD47-2001182CE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55E253-CB96-4E3B-8CEB-331B852B2B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3E23246-AB63-4F26-AC00-19976787A1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0</TotalTime>
  <Words>711</Words>
  <Application>Microsoft Office PowerPoint</Application>
  <PresentationFormat>Diavoorstelling (4:3)</PresentationFormat>
  <Paragraphs>169</Paragraphs>
  <Slides>29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0" baseType="lpstr">
      <vt:lpstr>HAN_Onderzoek_NL[1]</vt:lpstr>
      <vt:lpstr>OUDERS CENTRAAL (ER)KEN MIJ EN MIJN KIND </vt:lpstr>
      <vt:lpstr>OUDERS CENTRAAL: (ER)KEN MIJ EN MIJN KIND</vt:lpstr>
      <vt:lpstr>Opzet van de cursus</vt:lpstr>
      <vt:lpstr>Verwachtingen</vt:lpstr>
      <vt:lpstr>Bijeenkomst 1: Erken mij</vt:lpstr>
      <vt:lpstr>De eigen ouders</vt:lpstr>
      <vt:lpstr>Dia 7</vt:lpstr>
      <vt:lpstr>Dia 8</vt:lpstr>
      <vt:lpstr>Dia 9</vt:lpstr>
      <vt:lpstr>Verstoorde waarden</vt:lpstr>
      <vt:lpstr>Dia 11</vt:lpstr>
      <vt:lpstr>Dia 12</vt:lpstr>
      <vt:lpstr>Eigen ervaringen</vt:lpstr>
      <vt:lpstr>Theorie</vt:lpstr>
      <vt:lpstr>Interviewvragen en protocol</vt:lpstr>
      <vt:lpstr>Evaluatie</vt:lpstr>
      <vt:lpstr>Bijeenkomst 2: Ken mij en mijn kind</vt:lpstr>
      <vt:lpstr>Uitwisselen ervaringen interview</vt:lpstr>
      <vt:lpstr>Wanneer zeg je : ik ken jou?</vt:lpstr>
      <vt:lpstr>Dia 20</vt:lpstr>
      <vt:lpstr>Werken in de driehoek</vt:lpstr>
      <vt:lpstr> Wat leidt tot spanning?</vt:lpstr>
      <vt:lpstr>Mogelijke reacties</vt:lpstr>
      <vt:lpstr> Oplossingen</vt:lpstr>
      <vt:lpstr>Motto voor begeleiders</vt:lpstr>
      <vt:lpstr>Voorbereidende opdracht</vt:lpstr>
      <vt:lpstr>Evaluatie</vt:lpstr>
      <vt:lpstr>Bijeenkomst 3: Gekend en erkend </vt:lpstr>
      <vt:lpstr>Evaluatie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Petri</dc:creator>
  <cp:lastModifiedBy>Steffi Geenen</cp:lastModifiedBy>
  <cp:revision>69</cp:revision>
  <dcterms:created xsi:type="dcterms:W3CDTF">2011-04-08T19:33:54Z</dcterms:created>
  <dcterms:modified xsi:type="dcterms:W3CDTF">2012-06-12T13:14:28Z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0x0101004F8694D7079708429447076034FC63B1</vt:lpwstr>
  </property>
</Properties>
</file>